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2.wmf" ContentType="image/x-wmf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5212" cy="42803762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EA5F81-FCE8-4377-B1CB-EA94BA4524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79320" y="4779360"/>
            <a:ext cx="5435280" cy="39099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848760" y="9433080"/>
            <a:ext cx="294408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DCEB82-D6BC-4DAE-B13E-D87C0BEA0B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081160" y="2279520"/>
            <a:ext cx="26112600" cy="3834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691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92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81160" y="2279520"/>
            <a:ext cx="26112600" cy="8272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Titelm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asterf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ormat 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durch 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Klicke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n 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bearb</a:t>
            </a:r>
            <a:r>
              <a:rPr b="0" lang="de-DE" sz="14570" spc="-1" strike="noStrike">
                <a:solidFill>
                  <a:srgbClr val="000000"/>
                </a:solidFill>
                <a:latin typeface="Cambria"/>
              </a:rPr>
              <a:t>eiten</a:t>
            </a:r>
            <a:endParaRPr b="0" lang="de-DE" sz="1457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4" descr=""/>
          <p:cNvPicPr/>
          <p:nvPr/>
        </p:nvPicPr>
        <p:blipFill>
          <a:blip r:embed="rId1"/>
          <a:stretch/>
        </p:blipFill>
        <p:spPr>
          <a:xfrm>
            <a:off x="20160" y="41035320"/>
            <a:ext cx="30274920" cy="17679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2956680"/>
            <a:ext cx="30275640" cy="539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4" name="Table 2"/>
          <p:cNvGraphicFramePr/>
          <p:nvPr/>
        </p:nvGraphicFramePr>
        <p:xfrm>
          <a:off x="1452240" y="9049320"/>
          <a:ext cx="13080240" cy="105084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105120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Short description of the project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3"/>
          <p:cNvGraphicFramePr/>
          <p:nvPr/>
        </p:nvGraphicFramePr>
        <p:xfrm>
          <a:off x="15707880" y="9050400"/>
          <a:ext cx="13080240" cy="97164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97200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Progress report   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CustomShape 4"/>
          <p:cNvSpPr/>
          <p:nvPr/>
        </p:nvSpPr>
        <p:spPr>
          <a:xfrm>
            <a:off x="8177400" y="41428080"/>
            <a:ext cx="5099400" cy="110556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/>
          <a:p>
            <a:pPr algn="r">
              <a:lnSpc>
                <a:spcPct val="120000"/>
              </a:lnSpc>
            </a:pPr>
            <a:r>
              <a:rPr b="0" lang="en-US" sz="5090" spc="-1" strike="noStrike">
                <a:solidFill>
                  <a:srgbClr val="ffffff"/>
                </a:solidFill>
                <a:latin typeface="Cambria"/>
                <a:ea typeface="Cambria"/>
              </a:rPr>
              <a:t>www.denbi.de </a:t>
            </a:r>
            <a:endParaRPr b="0" lang="en-US" sz="509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130" spc="-1" strike="noStrike">
                <a:solidFill>
                  <a:srgbClr val="005aa9"/>
                </a:solidFill>
                <a:latin typeface="Cambria"/>
                <a:ea typeface="ＭＳ 明朝"/>
              </a:rPr>
              <a:t>  </a:t>
            </a:r>
            <a:endParaRPr b="0" lang="en-US" sz="1130" spc="-1" strike="noStrike">
              <a:latin typeface="Arial"/>
            </a:endParaRPr>
          </a:p>
        </p:txBody>
      </p:sp>
      <p:pic>
        <p:nvPicPr>
          <p:cNvPr id="47" name="Bild 33" descr=""/>
          <p:cNvPicPr/>
          <p:nvPr/>
        </p:nvPicPr>
        <p:blipFill>
          <a:blip r:embed="rId2"/>
          <a:stretch/>
        </p:blipFill>
        <p:spPr>
          <a:xfrm>
            <a:off x="7986960" y="41275800"/>
            <a:ext cx="1144440" cy="1006560"/>
          </a:xfrm>
          <a:prstGeom prst="rect">
            <a:avLst/>
          </a:prstGeom>
          <a:ln>
            <a:noFill/>
          </a:ln>
        </p:spPr>
      </p:pic>
      <p:graphicFrame>
        <p:nvGraphicFramePr>
          <p:cNvPr id="48" name="Table 5"/>
          <p:cNvGraphicFramePr/>
          <p:nvPr/>
        </p:nvGraphicFramePr>
        <p:xfrm>
          <a:off x="15712560" y="33755760"/>
          <a:ext cx="13080240" cy="85752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85788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Publications  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6"/>
          <p:cNvGraphicFramePr/>
          <p:nvPr/>
        </p:nvGraphicFramePr>
        <p:xfrm>
          <a:off x="15712560" y="22438800"/>
          <a:ext cx="13080240" cy="97164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97200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de.NBI Training and education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7"/>
          <p:cNvGraphicFramePr/>
          <p:nvPr/>
        </p:nvGraphicFramePr>
        <p:xfrm>
          <a:off x="1454040" y="22438080"/>
          <a:ext cx="13080240" cy="88596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88632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de.NBI services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1" name="Grafik 7" descr=""/>
          <p:cNvPicPr/>
          <p:nvPr/>
        </p:nvPicPr>
        <p:blipFill>
          <a:blip r:embed="rId3"/>
          <a:stretch/>
        </p:blipFill>
        <p:spPr>
          <a:xfrm>
            <a:off x="1439640" y="41204880"/>
            <a:ext cx="4066200" cy="1328760"/>
          </a:xfrm>
          <a:prstGeom prst="rect">
            <a:avLst/>
          </a:prstGeom>
          <a:ln>
            <a:noFill/>
          </a:ln>
        </p:spPr>
      </p:pic>
      <p:pic>
        <p:nvPicPr>
          <p:cNvPr id="52" name="Bild 6" descr=""/>
          <p:cNvPicPr/>
          <p:nvPr/>
        </p:nvPicPr>
        <p:blipFill>
          <a:blip r:embed="rId4"/>
          <a:stretch/>
        </p:blipFill>
        <p:spPr>
          <a:xfrm>
            <a:off x="1547640" y="519840"/>
            <a:ext cx="7824240" cy="2059200"/>
          </a:xfrm>
          <a:prstGeom prst="rect">
            <a:avLst/>
          </a:prstGeom>
          <a:ln>
            <a:noFill/>
          </a:ln>
        </p:spPr>
      </p:pic>
      <p:sp>
        <p:nvSpPr>
          <p:cNvPr id="53" name="CustomShape 8"/>
          <p:cNvSpPr/>
          <p:nvPr/>
        </p:nvSpPr>
        <p:spPr>
          <a:xfrm>
            <a:off x="1569960" y="6780600"/>
            <a:ext cx="284680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b0f0"/>
                </a:solidFill>
                <a:latin typeface="Cambria"/>
              </a:rPr>
              <a:t>Firstname Name, Firstname Name, Firstname Name, Firstname Name, Firstname Name, Firstname Name, Firstname Name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b0f0"/>
                </a:solidFill>
                <a:latin typeface="Cambria"/>
              </a:rPr>
              <a:t>Center for Biotechnology, Bielefeld University, Germany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6540840" y="3099600"/>
            <a:ext cx="2247444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005093"/>
                </a:solidFill>
                <a:latin typeface="Cambria"/>
              </a:rPr>
              <a:t>Bioinformatics Services for Microbial Genome and Metagenome Research 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005093"/>
                </a:solidFill>
                <a:latin typeface="Cambria"/>
              </a:rPr>
              <a:t>at the Center for Biotechnology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214640" y="3934440"/>
            <a:ext cx="37555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005093"/>
                </a:solidFill>
                <a:latin typeface="Cambria"/>
              </a:rPr>
              <a:t>BiGi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5"/>
          <a:stretch/>
        </p:blipFill>
        <p:spPr>
          <a:xfrm>
            <a:off x="19132560" y="536400"/>
            <a:ext cx="4622040" cy="1799640"/>
          </a:xfrm>
          <a:prstGeom prst="rect">
            <a:avLst/>
          </a:prstGeom>
          <a:ln>
            <a:noFill/>
          </a:ln>
        </p:spPr>
      </p:pic>
      <p:pic>
        <p:nvPicPr>
          <p:cNvPr id="57" name="Picture 4" descr=""/>
          <p:cNvPicPr/>
          <p:nvPr/>
        </p:nvPicPr>
        <p:blipFill>
          <a:blip r:embed="rId6"/>
          <a:stretch/>
        </p:blipFill>
        <p:spPr>
          <a:xfrm>
            <a:off x="24818040" y="526320"/>
            <a:ext cx="4674960" cy="1799640"/>
          </a:xfrm>
          <a:prstGeom prst="rect">
            <a:avLst/>
          </a:prstGeom>
          <a:ln>
            <a:noFill/>
          </a:ln>
        </p:spPr>
      </p:pic>
      <p:sp>
        <p:nvSpPr>
          <p:cNvPr id="58" name="CustomShape 11"/>
          <p:cNvSpPr/>
          <p:nvPr/>
        </p:nvSpPr>
        <p:spPr>
          <a:xfrm>
            <a:off x="24662160" y="5455440"/>
            <a:ext cx="4701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910" spc="-1" strike="noStrike">
                <a:solidFill>
                  <a:srgbClr val="005093"/>
                </a:solidFill>
                <a:latin typeface="Cambria"/>
              </a:rPr>
              <a:t>Fkz XXXXXX</a:t>
            </a:r>
            <a:endParaRPr b="0" lang="en-US" sz="6910" spc="-1" strike="noStrike">
              <a:latin typeface="Arial"/>
            </a:endParaRPr>
          </a:p>
        </p:txBody>
      </p:sp>
      <p:pic>
        <p:nvPicPr>
          <p:cNvPr id="59" name="Grafik 37" descr=""/>
          <p:cNvPicPr/>
          <p:nvPr/>
        </p:nvPicPr>
        <p:blipFill>
          <a:blip r:embed="rId7"/>
          <a:stretch/>
        </p:blipFill>
        <p:spPr>
          <a:xfrm>
            <a:off x="1843200" y="13010400"/>
            <a:ext cx="10058040" cy="7112160"/>
          </a:xfrm>
          <a:prstGeom prst="rect">
            <a:avLst/>
          </a:prstGeom>
          <a:ln>
            <a:noFill/>
          </a:ln>
        </p:spPr>
      </p:pic>
      <p:sp>
        <p:nvSpPr>
          <p:cNvPr id="60" name="CustomShape 12"/>
          <p:cNvSpPr/>
          <p:nvPr/>
        </p:nvSpPr>
        <p:spPr>
          <a:xfrm>
            <a:off x="1930320" y="11963520"/>
            <a:ext cx="10449720" cy="21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5093"/>
                </a:solidFill>
                <a:latin typeface="Cambria"/>
              </a:rPr>
              <a:t>Hint: Standard font: Cambria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1959120" y="24291360"/>
            <a:ext cx="11937600" cy="71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Description of de.NBI services and tools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Include metrics of tools (KPI, user monitoring)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Optionally: Testimonials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16291800" y="10972800"/>
            <a:ext cx="1210500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Tasks performed during project runtime 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16432560" y="24291360"/>
            <a:ext cx="11349000" cy="71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Description of de.NBI training -- training courses 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-summer schools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- symposia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Include metrics if applicable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Optionally: Testimonials</a:t>
            </a:r>
            <a:endParaRPr b="0" lang="en-US" sz="6600" spc="-1" strike="noStrike">
              <a:latin typeface="Arial"/>
            </a:endParaRPr>
          </a:p>
        </p:txBody>
      </p:sp>
      <p:graphicFrame>
        <p:nvGraphicFramePr>
          <p:cNvPr id="64" name="Table 16"/>
          <p:cNvGraphicFramePr/>
          <p:nvPr/>
        </p:nvGraphicFramePr>
        <p:xfrm>
          <a:off x="1438560" y="33750720"/>
          <a:ext cx="13080240" cy="360000"/>
        </p:xfrm>
        <a:graphic>
          <a:graphicData uri="http://schemas.openxmlformats.org/drawingml/2006/table">
            <a:tbl>
              <a:tblPr/>
              <a:tblGrid>
                <a:gridCol w="13080600"/>
              </a:tblGrid>
              <a:tr h="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General information on the project 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CustomShape 17"/>
          <p:cNvSpPr/>
          <p:nvPr/>
        </p:nvSpPr>
        <p:spPr>
          <a:xfrm>
            <a:off x="505080" y="35622000"/>
            <a:ext cx="1401372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No. of staff paid from de.NBI grant (FTE)</a:t>
            </a:r>
            <a:endParaRPr b="0" lang="en-US" sz="6600" spc="-1" strike="noStrike">
              <a:latin typeface="Arial"/>
            </a:endParaRPr>
          </a:p>
          <a:p>
            <a:pPr marL="857160" indent="-8568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6600" spc="-1" strike="noStrike">
                <a:solidFill>
                  <a:srgbClr val="000000"/>
                </a:solidFill>
                <a:latin typeface="Cambria"/>
              </a:rPr>
              <a:t>Other staff involved</a:t>
            </a:r>
            <a:endParaRPr b="0" lang="en-US" sz="6600" spc="-1" strike="noStrike">
              <a:latin typeface="Arial"/>
            </a:endParaRPr>
          </a:p>
        </p:txBody>
      </p:sp>
      <p:graphicFrame>
        <p:nvGraphicFramePr>
          <p:cNvPr id="66" name="Table 18"/>
          <p:cNvGraphicFramePr/>
          <p:nvPr/>
        </p:nvGraphicFramePr>
        <p:xfrm>
          <a:off x="15697080" y="19143360"/>
          <a:ext cx="12819600" cy="1050840"/>
        </p:xfrm>
        <a:graphic>
          <a:graphicData uri="http://schemas.openxmlformats.org/drawingml/2006/table">
            <a:tbl>
              <a:tblPr/>
              <a:tblGrid>
                <a:gridCol w="12819600"/>
              </a:tblGrid>
              <a:tr h="1051200">
                <a:tc>
                  <a:txBody>
                    <a:bodyPr lIns="0" rIns="129240" tIns="64440" bIns="254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800" spc="-1" strike="noStrike">
                          <a:solidFill>
                            <a:srgbClr val="2f5597"/>
                          </a:solidFill>
                          <a:latin typeface="Cambria"/>
                        </a:rPr>
                        <a:t>de.NBI cloud activities </a:t>
                      </a:r>
                      <a:endParaRPr b="0" lang="en-US" sz="4800" spc="-1" strike="noStrike">
                        <a:latin typeface="Arial"/>
                      </a:endParaRPr>
                    </a:p>
                  </a:txBody>
                  <a:tcPr marR="129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CustomShape 19"/>
          <p:cNvSpPr/>
          <p:nvPr/>
        </p:nvSpPr>
        <p:spPr>
          <a:xfrm>
            <a:off x="18966600" y="20477880"/>
            <a:ext cx="563076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910" spc="-1" strike="noStrike">
                <a:solidFill>
                  <a:srgbClr val="000000"/>
                </a:solidFill>
                <a:latin typeface="Cambria"/>
              </a:rPr>
              <a:t>(If applicable )</a:t>
            </a:r>
            <a:endParaRPr b="0" lang="en-US" sz="691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LibreOffice/5.4.0.3$Linux_X86_64 LibreOffice_project/40m0$Build-3</Application>
  <Words>124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2017-04-24T13:23:08Z</dcterms:created>
  <dc:creator>Cornelia Pflanz</dc:creator>
  <dc:description/>
  <dc:language>en-US</dc:language>
  <cp:lastModifiedBy>Tanja Dammann-Kalinowski</cp:lastModifiedBy>
  <cp:lastPrinted>2017-08-07T12:06:13Z</cp:lastPrinted>
  <dcterms:modified xsi:type="dcterms:W3CDTF">2017-08-07T12:09:23Z</dcterms:modified>
  <cp:revision>105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