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2020480" y="39355200"/>
            <a:ext cx="3436920" cy="1828800"/>
          </a:xfrm>
          <a:prstGeom prst="rect">
            <a:avLst/>
          </a:prstGeom>
          <a:solidFill>
            <a:srgbClr val="ffffff"/>
          </a:solidFill>
          <a:ln>
            <a:solidFill>
              <a:srgbClr val="ffffff"/>
            </a:solidFill>
          </a:ln>
        </p:spPr>
        <p:style>
          <a:lnRef idx="0"/>
          <a:fillRef idx="0"/>
          <a:effectRef idx="0"/>
          <a:fontRef idx="minor"/>
        </p:style>
      </p:sp>
      <p:pic>
        <p:nvPicPr>
          <p:cNvPr id="42" name="Bild 4" descr=""/>
          <p:cNvPicPr/>
          <p:nvPr/>
        </p:nvPicPr>
        <p:blipFill>
          <a:blip r:embed="rId1"/>
          <a:stretch/>
        </p:blipFill>
        <p:spPr>
          <a:xfrm rot="10795200">
            <a:off x="2250000" y="41291640"/>
            <a:ext cx="25857000" cy="1509480"/>
          </a:xfrm>
          <a:prstGeom prst="rect">
            <a:avLst/>
          </a:prstGeom>
          <a:ln>
            <a:noFill/>
          </a:ln>
        </p:spPr>
      </p:pic>
      <p:sp>
        <p:nvSpPr>
          <p:cNvPr id="43" name="CustomShape 2"/>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4" name="CustomShape 3"/>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688880" y="41583240"/>
            <a:ext cx="11295360" cy="84492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rPr>
              <a:t>#forschungscamp2017 #galaxy #elixir #RNA #EDAM #AI #de.NBI</a:t>
            </a:r>
            <a:endParaRPr b="1" lang="en-US" sz="4400" spc="-1" strike="noStrike">
              <a:solidFill>
                <a:srgbClr val="ffffff"/>
              </a:solidFill>
              <a:latin typeface="Verdana"/>
            </a:endParaRPr>
          </a:p>
        </p:txBody>
      </p:sp>
      <p:sp>
        <p:nvSpPr>
          <p:cNvPr id="46" name="CustomShape 5"/>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2360" cy="2915640"/>
          </a:xfrm>
          <a:prstGeom prst="rect">
            <a:avLst/>
          </a:prstGeom>
          <a:noFill/>
          <a:ln w="9360">
            <a:noFill/>
          </a:ln>
        </p:spPr>
        <p:style>
          <a:lnRef idx="0"/>
          <a:fillRef idx="0"/>
          <a:effectRef idx="0"/>
          <a:fontRef idx="minor"/>
        </p:style>
      </p:sp>
      <p:sp>
        <p:nvSpPr>
          <p:cNvPr id="48" name="CustomShape 7"/>
          <p:cNvSpPr/>
          <p:nvPr/>
        </p:nvSpPr>
        <p:spPr>
          <a:xfrm>
            <a:off x="155520" y="-144360"/>
            <a:ext cx="304200" cy="304200"/>
          </a:xfrm>
          <a:prstGeom prst="rect">
            <a:avLst/>
          </a:prstGeom>
          <a:noFill/>
          <a:ln>
            <a:noFill/>
          </a:ln>
        </p:spPr>
        <p:style>
          <a:lnRef idx="0"/>
          <a:fillRef idx="0"/>
          <a:effectRef idx="0"/>
          <a:fontRef idx="minor"/>
        </p:style>
      </p:sp>
      <p:sp>
        <p:nvSpPr>
          <p:cNvPr id="49" name="CustomShape 8"/>
          <p:cNvSpPr/>
          <p:nvPr/>
        </p:nvSpPr>
        <p:spPr>
          <a:xfrm>
            <a:off x="307800" y="7920"/>
            <a:ext cx="304200" cy="304200"/>
          </a:xfrm>
          <a:prstGeom prst="rect">
            <a:avLst/>
          </a:prstGeom>
          <a:noFill/>
          <a:ln>
            <a:noFill/>
          </a:ln>
        </p:spPr>
        <p:style>
          <a:lnRef idx="0"/>
          <a:fillRef idx="0"/>
          <a:effectRef idx="0"/>
          <a:fontRef idx="minor"/>
        </p:style>
      </p:sp>
      <p:pic>
        <p:nvPicPr>
          <p:cNvPr id="50" name="Picture 6" descr=""/>
          <p:cNvPicPr/>
          <p:nvPr/>
        </p:nvPicPr>
        <p:blipFill>
          <a:blip r:embed="rId2"/>
          <a:stretch/>
        </p:blipFill>
        <p:spPr>
          <a:xfrm>
            <a:off x="17726040" y="25547760"/>
            <a:ext cx="8242920" cy="5879880"/>
          </a:xfrm>
          <a:prstGeom prst="rect">
            <a:avLst/>
          </a:prstGeom>
          <a:ln>
            <a:noFill/>
          </a:ln>
        </p:spPr>
      </p:pic>
      <p:sp>
        <p:nvSpPr>
          <p:cNvPr id="51" name="CustomShape 9"/>
          <p:cNvSpPr/>
          <p:nvPr/>
        </p:nvSpPr>
        <p:spPr>
          <a:xfrm>
            <a:off x="17647920" y="31427640"/>
            <a:ext cx="8242920" cy="1570320"/>
          </a:xfrm>
          <a:prstGeom prst="rect">
            <a:avLst/>
          </a:prstGeom>
          <a:noFill/>
          <a:ln w="9360">
            <a:noFill/>
          </a:ln>
        </p:spPr>
        <p:style>
          <a:lnRef idx="0"/>
          <a:fillRef idx="0"/>
          <a:effectRef idx="0"/>
          <a:fontRef idx="minor"/>
        </p:style>
        <p:txBody>
          <a:bodyPr lIns="0" rIns="0" tIns="208800" bIns="208800"/>
          <a:p>
            <a:pPr>
              <a:lnSpc>
                <a:spcPct val="100000"/>
              </a:lnSpc>
              <a:spcBef>
                <a:spcPts val="720"/>
              </a:spcBef>
            </a:pPr>
            <a:r>
              <a:rPr b="1" lang="en-US" sz="3600" spc="-1" strike="noStrike">
                <a:solidFill>
                  <a:srgbClr val="000000"/>
                </a:solidFill>
                <a:latin typeface="Arial Narrow"/>
                <a:ea typeface="DejaVu Sans"/>
              </a:rPr>
              <a:t>Figure 1.</a:t>
            </a:r>
            <a:r>
              <a:rPr b="0" lang="en-US" sz="3600" spc="-1" strike="noStrike">
                <a:solidFill>
                  <a:srgbClr val="000000"/>
                </a:solidFill>
                <a:latin typeface="Arial Narrow"/>
                <a:ea typeface="DejaVu Sans"/>
              </a:rPr>
              <a:t> Poster session at the Forschungscamp 2016 in the Atrium of the Konrad-Zuse-Haus. </a:t>
            </a:r>
            <a:endParaRPr b="0" lang="en-US" sz="3600" spc="-1" strike="noStrike">
              <a:latin typeface="Arial"/>
            </a:endParaRPr>
          </a:p>
          <a:p>
            <a:pPr>
              <a:lnSpc>
                <a:spcPct val="100000"/>
              </a:lnSpc>
              <a:spcBef>
                <a:spcPts val="720"/>
              </a:spcBef>
            </a:pPr>
            <a:endParaRPr b="0" lang="en-US" sz="3600" spc="-1" strike="noStrike">
              <a:latin typeface="Arial"/>
            </a:endParaRPr>
          </a:p>
        </p:txBody>
      </p:sp>
      <p:pic>
        <p:nvPicPr>
          <p:cNvPr id="52" name="" descr=""/>
          <p:cNvPicPr/>
          <p:nvPr/>
        </p:nvPicPr>
        <p:blipFill>
          <a:blip r:embed="rId3"/>
          <a:stretch/>
        </p:blipFill>
        <p:spPr>
          <a:xfrm>
            <a:off x="20684880" y="1828800"/>
            <a:ext cx="7517880" cy="2688840"/>
          </a:xfrm>
          <a:prstGeom prst="rect">
            <a:avLst/>
          </a:prstGeom>
          <a:ln>
            <a:noFill/>
          </a:ln>
        </p:spPr>
      </p:pic>
      <p:sp>
        <p:nvSpPr>
          <p:cNvPr id="53" name="CustomShape 10"/>
          <p:cNvSpPr/>
          <p:nvPr/>
        </p:nvSpPr>
        <p:spPr>
          <a:xfrm>
            <a:off x="15475680" y="10077840"/>
            <a:ext cx="1186488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Results</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marL="895320" indent="-894600">
              <a:lnSpc>
                <a:spcPct val="100000"/>
              </a:lnSpc>
              <a:spcBef>
                <a:spcPts val="879"/>
              </a:spcBef>
              <a:buClr>
                <a:srgbClr val="000000"/>
              </a:buClr>
              <a:buFont typeface="Arial"/>
              <a:buChar char="•"/>
            </a:pP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tools are grouped by function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Each tool function bridges two different states of data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Tools are chained on their input / output data formats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tours recommends pertinent tools step by step</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Users decide which tool to select and parametrize </a:t>
            </a:r>
            <a:endParaRPr b="0" lang="en-US" sz="4400" spc="-1" strike="noStrike">
              <a:latin typeface="Arial"/>
            </a:endParaRPr>
          </a:p>
          <a:p>
            <a:pPr marL="895320" indent="-894600">
              <a:lnSpc>
                <a:spcPct val="100000"/>
              </a:lnSpc>
              <a:spcBef>
                <a:spcPts val="879"/>
              </a:spcBef>
              <a:buClr>
                <a:srgbClr val="000000"/>
              </a:buClr>
              <a:buFont typeface="Arial"/>
              <a:buChar char="•"/>
            </a:pP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Arial Narrow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min. 44 pt.</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max. 4.000 characters (including spaces) </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Structure: Introduction, Objective, Material &amp; Methods, Results, Discussion, Conclusion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use of figures as well as tables is very welcome. Please make sure that the font size of their description is sufficient.</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 </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Tagging</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Please list the professional and popular science keywords from your application for a hashtag line in the footer of your poster. Write an double cross in front of each keyword without a space character (see the examples below).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Verdana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44 pt.</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p:txBody>
      </p:sp>
      <p:sp>
        <p:nvSpPr>
          <p:cNvPr id="54" name="CustomShape 11"/>
          <p:cNvSpPr/>
          <p:nvPr/>
        </p:nvSpPr>
        <p:spPr>
          <a:xfrm>
            <a:off x="3031200" y="25603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5" name="CustomShape 12"/>
          <p:cNvSpPr/>
          <p:nvPr/>
        </p:nvSpPr>
        <p:spPr>
          <a:xfrm>
            <a:off x="3031200" y="29275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6" name="CustomShape 13"/>
          <p:cNvSpPr/>
          <p:nvPr/>
        </p:nvSpPr>
        <p:spPr>
          <a:xfrm>
            <a:off x="3031200" y="32947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7" name="TextShape 14"/>
          <p:cNvSpPr txBox="1"/>
          <p:nvPr/>
        </p:nvSpPr>
        <p:spPr>
          <a:xfrm>
            <a:off x="3216960" y="26364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a:t>
            </a:r>
            <a:r>
              <a:rPr b="0" lang="en-US" sz="4400" spc="-1" strike="noStrike">
                <a:latin typeface="Arial Narrow"/>
              </a:rPr>
              <a:t>chaining </a:t>
            </a:r>
            <a:r>
              <a:rPr b="0" lang="en-US" sz="4400" spc="-1" strike="noStrike">
                <a:latin typeface="Arial Narrow"/>
              </a:rPr>
              <a:t>and </a:t>
            </a:r>
            <a:r>
              <a:rPr b="0" lang="en-US" sz="4400" spc="-1" strike="noStrike">
                <a:latin typeface="Arial Narrow"/>
              </a:rPr>
              <a:t>paramet</a:t>
            </a:r>
            <a:r>
              <a:rPr b="0" lang="en-US" sz="4400" spc="-1" strike="noStrike">
                <a:latin typeface="Arial Narrow"/>
              </a:rPr>
              <a:t>rization  </a:t>
            </a:r>
            <a:r>
              <a:rPr b="0" lang="en-US" sz="4400" spc="-1" strike="noStrike">
                <a:latin typeface="Arial Narrow"/>
              </a:rPr>
              <a:t>through </a:t>
            </a:r>
            <a:r>
              <a:rPr b="0" lang="en-US" sz="4400" spc="-1" strike="noStrike">
                <a:latin typeface="Arial Narrow"/>
              </a:rPr>
              <a:t>Galaxy’s </a:t>
            </a:r>
            <a:r>
              <a:rPr b="0" lang="en-US" sz="4400" spc="-1" strike="noStrike">
                <a:latin typeface="Arial Narrow"/>
              </a:rPr>
              <a:t>interacti</a:t>
            </a:r>
            <a:r>
              <a:rPr b="0" lang="en-US" sz="4400" spc="-1" strike="noStrike">
                <a:latin typeface="Arial Narrow"/>
              </a:rPr>
              <a:t>ve tours</a:t>
            </a:r>
            <a:endParaRPr b="0" lang="en-US" sz="4400" spc="-1" strike="noStrike">
              <a:latin typeface="Arial Narrow"/>
              <a:ea typeface="Noto Sans CJK SC Regular"/>
            </a:endParaRPr>
          </a:p>
        </p:txBody>
      </p:sp>
      <p:sp>
        <p:nvSpPr>
          <p:cNvPr id="58" name="TextShape 15"/>
          <p:cNvSpPr txBox="1"/>
          <p:nvPr/>
        </p:nvSpPr>
        <p:spPr>
          <a:xfrm>
            <a:off x="3219840" y="30144960"/>
            <a:ext cx="7290000" cy="1662840"/>
          </a:xfrm>
          <a:prstGeom prst="rect">
            <a:avLst/>
          </a:prstGeom>
          <a:noFill/>
          <a:ln>
            <a:noFill/>
          </a:ln>
        </p:spPr>
        <p:txBody>
          <a:bodyPr lIns="90000" rIns="90000" tIns="45000" bIns="45000"/>
          <a:p>
            <a:pPr algn="ctr"/>
            <a:r>
              <a:rPr b="0" lang="en-US" sz="4400" spc="-1" strike="noStrike">
                <a:latin typeface="Arial Narrow"/>
              </a:rPr>
              <a:t>Tool operations and input / output </a:t>
            </a:r>
            <a:r>
              <a:rPr b="0" lang="en-US" sz="4400" spc="-1" strike="noStrike">
                <a:latin typeface="Arial Narrow"/>
              </a:rPr>
              <a:t>formats through Elixir’s bio.tools</a:t>
            </a:r>
            <a:endParaRPr b="0" lang="en-US" sz="4400" spc="-1" strike="noStrike">
              <a:latin typeface="Arial"/>
            </a:endParaRPr>
          </a:p>
          <a:p>
            <a:pPr algn="just"/>
            <a:endParaRPr b="0" lang="en-US" sz="4400" spc="-1" strike="noStrike">
              <a:latin typeface="Arial"/>
            </a:endParaRPr>
          </a:p>
        </p:txBody>
      </p:sp>
      <p:sp>
        <p:nvSpPr>
          <p:cNvPr id="59" name="TextShape 16"/>
          <p:cNvSpPr txBox="1"/>
          <p:nvPr/>
        </p:nvSpPr>
        <p:spPr>
          <a:xfrm>
            <a:off x="3214080" y="33783120"/>
            <a:ext cx="7223760" cy="1662840"/>
          </a:xfrm>
          <a:prstGeom prst="rect">
            <a:avLst/>
          </a:prstGeom>
          <a:noFill/>
          <a:ln>
            <a:noFill/>
          </a:ln>
        </p:spPr>
        <p:txBody>
          <a:bodyPr lIns="90000" rIns="90000" tIns="45000" bIns="45000"/>
          <a:p>
            <a:pPr algn="ctr"/>
            <a:r>
              <a:rPr b="0" lang="en-US" sz="4400" spc="-1" strike="noStrike">
                <a:latin typeface="Arial Narrow"/>
              </a:rPr>
              <a:t>Best practices and user-tracked </a:t>
            </a:r>
            <a:r>
              <a:rPr b="0" lang="en-US" sz="4400" spc="-1" strike="noStrike">
                <a:latin typeface="Arial Narrow"/>
              </a:rPr>
              <a:t>data of RBC’s Galaxy instance</a:t>
            </a:r>
            <a:endParaRPr b="0" lang="en-US" sz="4400" spc="-1" strike="noStrike">
              <a:latin typeface="Arial Narrow"/>
            </a:endParaRPr>
          </a:p>
          <a:p>
            <a:pPr algn="just"/>
            <a:endParaRPr b="0" lang="en-US" sz="4400" spc="-1" strike="noStrike">
              <a:latin typeface="Arial Narrow"/>
            </a:endParaRPr>
          </a:p>
        </p:txBody>
      </p:sp>
      <p:pic>
        <p:nvPicPr>
          <p:cNvPr id="60" name="" descr=""/>
          <p:cNvPicPr/>
          <p:nvPr/>
        </p:nvPicPr>
        <p:blipFill>
          <a:blip r:embed="rId4"/>
          <a:stretch/>
        </p:blipFill>
        <p:spPr>
          <a:xfrm>
            <a:off x="2250000" y="39322080"/>
            <a:ext cx="9401760" cy="1946520"/>
          </a:xfrm>
          <a:prstGeom prst="rect">
            <a:avLst/>
          </a:prstGeom>
          <a:ln>
            <a:noFill/>
          </a:ln>
        </p:spPr>
      </p:pic>
      <p:sp>
        <p:nvSpPr>
          <p:cNvPr id="61" name="TextShape 17"/>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a:t>
            </a:r>
            <a:r>
              <a:rPr b="0" lang="en-US" sz="3600" spc="-1" strike="noStrike">
                <a:solidFill>
                  <a:srgbClr val="ffffff"/>
                </a:solidFill>
                <a:latin typeface="Arial Narrow"/>
              </a:rPr>
              <a:t>Biology and </a:t>
            </a:r>
            <a:r>
              <a:rPr b="0" lang="en-US" sz="3600" spc="-1" strike="noStrike">
                <a:solidFill>
                  <a:srgbClr val="ffffff"/>
                </a:solidFill>
                <a:latin typeface="Arial Narrow"/>
              </a:rPr>
              <a:t>Bioinformatics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University of </a:t>
            </a:r>
            <a:r>
              <a:rPr b="0" lang="en-US" sz="3600" spc="-1" strike="noStrike">
                <a:solidFill>
                  <a:srgbClr val="ffffff"/>
                </a:solidFill>
                <a:latin typeface="Arial Narrow"/>
              </a:rPr>
              <a:t>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69, </a:t>
            </a:r>
            <a:r>
              <a:rPr b="0" lang="en-US" sz="3600" spc="-1" strike="noStrike">
                <a:solidFill>
                  <a:srgbClr val="ffffff"/>
                </a:solidFill>
                <a:latin typeface="Arial Narrow"/>
              </a:rPr>
              <a:t>18051 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www.sbi.uni-</a:t>
            </a:r>
            <a:r>
              <a:rPr b="1" lang="en-US" sz="3600" spc="-1" strike="noStrike">
                <a:solidFill>
                  <a:srgbClr val="ffffff"/>
                </a:solidFill>
                <a:latin typeface="Arial Narrow"/>
              </a:rPr>
              <a:t>rostock.de</a:t>
            </a:r>
            <a:endParaRPr b="0" lang="en-US" sz="3600" spc="-1" strike="noStrike">
              <a:solidFill>
                <a:srgbClr val="ffffff"/>
              </a:solidFill>
              <a:latin typeface="Arial Narrow"/>
            </a:endParaRPr>
          </a:p>
        </p:txBody>
      </p:sp>
      <p:pic>
        <p:nvPicPr>
          <p:cNvPr id="62" name="" descr=""/>
          <p:cNvPicPr/>
          <p:nvPr/>
        </p:nvPicPr>
        <p:blipFill>
          <a:blip r:embed="rId5"/>
          <a:stretch/>
        </p:blipFill>
        <p:spPr>
          <a:xfrm>
            <a:off x="11266560" y="29322000"/>
            <a:ext cx="1807560" cy="1792800"/>
          </a:xfrm>
          <a:prstGeom prst="rect">
            <a:avLst/>
          </a:prstGeom>
          <a:ln>
            <a:noFill/>
          </a:ln>
        </p:spPr>
      </p:pic>
      <p:pic>
        <p:nvPicPr>
          <p:cNvPr id="63" name="" descr=""/>
          <p:cNvPicPr/>
          <p:nvPr/>
        </p:nvPicPr>
        <p:blipFill>
          <a:blip r:embed="rId6"/>
          <a:stretch/>
        </p:blipFill>
        <p:spPr>
          <a:xfrm>
            <a:off x="11208240" y="25610760"/>
            <a:ext cx="1981080" cy="2004120"/>
          </a:xfrm>
          <a:prstGeom prst="rect">
            <a:avLst/>
          </a:prstGeom>
          <a:ln>
            <a:noFill/>
          </a:ln>
        </p:spPr>
      </p:pic>
      <p:pic>
        <p:nvPicPr>
          <p:cNvPr id="64" name="" descr=""/>
          <p:cNvPicPr/>
          <p:nvPr/>
        </p:nvPicPr>
        <p:blipFill>
          <a:blip r:embed="rId7"/>
          <a:stretch/>
        </p:blipFill>
        <p:spPr>
          <a:xfrm>
            <a:off x="11162160" y="32932800"/>
            <a:ext cx="2129760" cy="3011040"/>
          </a:xfrm>
          <a:prstGeom prst="rect">
            <a:avLst/>
          </a:prstGeom>
          <a:ln>
            <a:noFill/>
          </a:ln>
        </p:spPr>
      </p:pic>
      <p:sp>
        <p:nvSpPr>
          <p:cNvPr id="65" name="TextShape 18"/>
          <p:cNvSpPr txBox="1"/>
          <p:nvPr/>
        </p:nvSpPr>
        <p:spPr>
          <a:xfrm>
            <a:off x="11169360" y="35307360"/>
            <a:ext cx="2286000" cy="640080"/>
          </a:xfrm>
          <a:prstGeom prst="rect">
            <a:avLst/>
          </a:prstGeom>
          <a:noFill/>
          <a:ln>
            <a:noFill/>
          </a:ln>
        </p:spPr>
        <p:txBody>
          <a:bodyPr lIns="90000" rIns="90000" tIns="45000" bIns="45000"/>
          <a:p>
            <a:pPr algn="just"/>
            <a:r>
              <a:rPr b="0" lang="en-US" sz="3200" spc="-1" strike="noStrike">
                <a:solidFill>
                  <a:srgbClr val="3465a4"/>
                </a:solidFill>
                <a:latin typeface="Arial Narrow"/>
              </a:rPr>
              <a:t>denbi.de/rbc</a:t>
            </a:r>
            <a:endParaRPr b="0" lang="en-US" sz="3200" spc="-1" strike="noStrike">
              <a:solidFill>
                <a:srgbClr val="3465a4"/>
              </a:solidFill>
              <a:latin typeface="Arial Narrow"/>
            </a:endParaRPr>
          </a:p>
        </p:txBody>
      </p:sp>
      <p:sp>
        <p:nvSpPr>
          <p:cNvPr id="66" name="TextShape 19"/>
          <p:cNvSpPr txBox="1"/>
          <p:nvPr/>
        </p:nvSpPr>
        <p:spPr>
          <a:xfrm>
            <a:off x="11169360" y="3167136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edamontology.or</a:t>
            </a:r>
            <a:r>
              <a:rPr b="0" lang="en-US" sz="3200" spc="-1" strike="noStrike">
                <a:solidFill>
                  <a:srgbClr val="3465a4"/>
                </a:solidFill>
                <a:latin typeface="Arial Narrow"/>
              </a:rPr>
              <a:t>g</a:t>
            </a:r>
            <a:endParaRPr b="0" lang="en-US" sz="3200" spc="-1" strike="noStrike">
              <a:solidFill>
                <a:srgbClr val="3465a4"/>
              </a:solidFill>
              <a:latin typeface="Arial Narrow"/>
            </a:endParaRPr>
          </a:p>
        </p:txBody>
      </p:sp>
      <p:sp>
        <p:nvSpPr>
          <p:cNvPr id="67" name="TextShape 20"/>
          <p:cNvSpPr txBox="1"/>
          <p:nvPr/>
        </p:nvSpPr>
        <p:spPr>
          <a:xfrm>
            <a:off x="11169360" y="2799972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galaxyproject.org</a:t>
            </a:r>
            <a:endParaRPr b="0" lang="en-US" sz="3200" spc="-1" strike="noStrike">
              <a:solidFill>
                <a:srgbClr val="3465a4"/>
              </a:solidFill>
              <a:latin typeface="Arial Narrow"/>
            </a:endParaRPr>
          </a:p>
        </p:txBody>
      </p:sp>
      <p:pic>
        <p:nvPicPr>
          <p:cNvPr id="68" name="" descr=""/>
          <p:cNvPicPr/>
          <p:nvPr/>
        </p:nvPicPr>
        <p:blipFill>
          <a:blip r:embed="rId8"/>
          <a:stretch/>
        </p:blipFill>
        <p:spPr>
          <a:xfrm>
            <a:off x="3096360" y="36635760"/>
            <a:ext cx="1671480" cy="1671480"/>
          </a:xfrm>
          <a:prstGeom prst="rect">
            <a:avLst/>
          </a:prstGeom>
          <a:ln>
            <a:noFill/>
          </a:ln>
        </p:spPr>
      </p:pic>
      <p:sp>
        <p:nvSpPr>
          <p:cNvPr id="69" name="TextShape 21"/>
          <p:cNvSpPr txBox="1"/>
          <p:nvPr/>
        </p:nvSpPr>
        <p:spPr>
          <a:xfrm>
            <a:off x="5069520" y="36969840"/>
            <a:ext cx="2907000" cy="614520"/>
          </a:xfrm>
          <a:prstGeom prst="rect">
            <a:avLst/>
          </a:prstGeom>
          <a:noFill/>
          <a:ln>
            <a:noFill/>
          </a:ln>
        </p:spPr>
        <p:txBody>
          <a:bodyPr lIns="90000" rIns="90000" tIns="45000" bIns="45000"/>
          <a:p>
            <a:pPr algn="just"/>
            <a:r>
              <a:rPr b="1" lang="en-US" sz="4400" spc="-1" strike="noStrike">
                <a:latin typeface="Arial Narrow"/>
              </a:rPr>
              <a:t>destai</a:t>
            </a:r>
            <a:r>
              <a:rPr b="1" lang="en-US" sz="4400" spc="-1" strike="noStrike">
                <a:latin typeface="Arial Narrow"/>
              </a:rPr>
              <a:t>rdenbi</a:t>
            </a:r>
            <a:endParaRPr b="0" lang="en-US" sz="4400" spc="-1" strike="noStrike">
              <a:latin typeface="Arial"/>
            </a:endParaRPr>
          </a:p>
        </p:txBody>
      </p:sp>
      <p:sp>
        <p:nvSpPr>
          <p:cNvPr id="70" name="TextShape 22"/>
          <p:cNvSpPr txBox="1"/>
          <p:nvPr/>
        </p:nvSpPr>
        <p:spPr>
          <a:xfrm>
            <a:off x="5069880" y="37582200"/>
            <a:ext cx="4124880" cy="471240"/>
          </a:xfrm>
          <a:prstGeom prst="rect">
            <a:avLst/>
          </a:prstGeom>
          <a:noFill/>
          <a:ln>
            <a:noFill/>
          </a:ln>
        </p:spPr>
        <p:txBody>
          <a:bodyPr lIns="90000" rIns="90000" tIns="45000" bIns="45000"/>
          <a:p>
            <a:pPr algn="just"/>
            <a:r>
              <a:rPr b="0" lang="en-US" sz="3200" spc="-1" strike="noStrike">
                <a:latin typeface="Arial Narrow"/>
              </a:rPr>
              <a:t>destair.bioinf.uni-</a:t>
            </a:r>
            <a:r>
              <a:rPr b="0" lang="en-US" sz="3200" spc="-1" strike="noStrike">
                <a:latin typeface="Arial Narrow"/>
              </a:rPr>
              <a:t>leipzig.de</a:t>
            </a:r>
            <a:endParaRPr b="0" lang="en-US" sz="3200" spc="-1" strike="noStrike">
              <a:latin typeface="Arial"/>
            </a:endParaRPr>
          </a:p>
        </p:txBody>
      </p:sp>
      <p:pic>
        <p:nvPicPr>
          <p:cNvPr id="71" name="" descr=""/>
          <p:cNvPicPr/>
          <p:nvPr/>
        </p:nvPicPr>
        <p:blipFill>
          <a:blip r:embed="rId9"/>
          <a:stretch/>
        </p:blipFill>
        <p:spPr>
          <a:xfrm>
            <a:off x="9047880" y="35589600"/>
            <a:ext cx="5564520" cy="3931920"/>
          </a:xfrm>
          <a:prstGeom prst="rect">
            <a:avLst/>
          </a:prstGeom>
          <a:ln>
            <a:noFill/>
          </a:ln>
        </p:spPr>
      </p:pic>
      <p:sp>
        <p:nvSpPr>
          <p:cNvPr id="72" name="Line 23"/>
          <p:cNvSpPr/>
          <p:nvPr/>
        </p:nvSpPr>
        <p:spPr>
          <a:xfrm>
            <a:off x="6858000" y="28437840"/>
            <a:ext cx="0" cy="837360"/>
          </a:xfrm>
          <a:prstGeom prst="line">
            <a:avLst/>
          </a:prstGeom>
          <a:ln w="19080">
            <a:solidFill>
              <a:srgbClr val="3465a4"/>
            </a:solidFill>
            <a:round/>
          </a:ln>
        </p:spPr>
        <p:style>
          <a:lnRef idx="0"/>
          <a:fillRef idx="0"/>
          <a:effectRef idx="0"/>
          <a:fontRef idx="minor"/>
        </p:style>
      </p:sp>
      <p:sp>
        <p:nvSpPr>
          <p:cNvPr id="73" name="Line 24"/>
          <p:cNvSpPr/>
          <p:nvPr/>
        </p:nvSpPr>
        <p:spPr>
          <a:xfrm>
            <a:off x="6858000" y="32123160"/>
            <a:ext cx="0" cy="837360"/>
          </a:xfrm>
          <a:prstGeom prst="line">
            <a:avLst/>
          </a:prstGeom>
          <a:ln w="19080">
            <a:solidFill>
              <a:srgbClr val="3465a4"/>
            </a:solidFill>
            <a:round/>
          </a:ln>
        </p:spPr>
        <p:style>
          <a:lnRef idx="0"/>
          <a:fillRef idx="0"/>
          <a:effectRef idx="0"/>
          <a:fontRef idx="minor"/>
        </p:style>
      </p:sp>
      <p:pic>
        <p:nvPicPr>
          <p:cNvPr id="74" name="" descr=""/>
          <p:cNvPicPr/>
          <p:nvPr/>
        </p:nvPicPr>
        <p:blipFill>
          <a:blip r:embed="rId10"/>
          <a:stretch/>
        </p:blipFill>
        <p:spPr>
          <a:xfrm>
            <a:off x="25584480" y="39359520"/>
            <a:ext cx="2484000" cy="1856880"/>
          </a:xfrm>
          <a:prstGeom prst="rect">
            <a:avLst/>
          </a:prstGeom>
          <a:ln>
            <a:noFill/>
          </a:ln>
        </p:spPr>
      </p:pic>
      <p:pic>
        <p:nvPicPr>
          <p:cNvPr id="75" name="" descr=""/>
          <p:cNvPicPr/>
          <p:nvPr/>
        </p:nvPicPr>
        <p:blipFill>
          <a:blip r:embed="rId11"/>
          <a:stretch/>
        </p:blipFill>
        <p:spPr>
          <a:xfrm>
            <a:off x="22020480" y="39410640"/>
            <a:ext cx="3436920" cy="1773360"/>
          </a:xfrm>
          <a:prstGeom prst="rect">
            <a:avLst/>
          </a:prstGeom>
          <a:ln>
            <a:noFill/>
          </a:ln>
        </p:spPr>
      </p:pic>
      <p:pic>
        <p:nvPicPr>
          <p:cNvPr id="76" name="" descr=""/>
          <p:cNvPicPr/>
          <p:nvPr/>
        </p:nvPicPr>
        <p:blipFill>
          <a:blip r:embed="rId12"/>
          <a:stretch/>
        </p:blipFill>
        <p:spPr>
          <a:xfrm>
            <a:off x="15365160" y="11352600"/>
            <a:ext cx="12715920" cy="78498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557</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2017-11-14T11:17:08Z</dcterms:modified>
  <cp:revision>576</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