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jpeg" ContentType="image/jpeg"/>
  <Override PartName="/ppt/media/image1.wmf" ContentType="image/x-wm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9975" cy="428085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19941480" y="22985280"/>
            <a:ext cx="8774640" cy="118429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1513800" y="22985280"/>
            <a:ext cx="877464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145240" y="39298320"/>
            <a:ext cx="26027280" cy="3480480"/>
          </a:xfrm>
          <a:prstGeom prst="rect">
            <a:avLst/>
          </a:prstGeom>
          <a:solidFill>
            <a:schemeClr val="accent1"/>
          </a:solidFill>
          <a:ln w="57240">
            <a:solidFill>
              <a:schemeClr val="accent1"/>
            </a:solidFill>
            <a:miter/>
          </a:ln>
        </p:spPr>
        <p:style>
          <a:lnRef idx="0"/>
          <a:fillRef idx="0"/>
          <a:effectRef idx="0"/>
          <a:fontRef idx="minor"/>
        </p:style>
      </p:sp>
      <p:sp>
        <p:nvSpPr>
          <p:cNvPr id="1" name="CustomShape 2"/>
          <p:cNvSpPr/>
          <p:nvPr/>
        </p:nvSpPr>
        <p:spPr>
          <a:xfrm>
            <a:off x="2146320" y="6102720"/>
            <a:ext cx="26026200" cy="33177960"/>
          </a:xfrm>
          <a:custGeom>
            <a:avLst/>
            <a:gdLst/>
            <a:ahLst/>
            <a:rect l="l" t="t" r="r" b="b"/>
            <a:pathLst>
              <a:path w="16395" h="20907">
                <a:moveTo>
                  <a:pt x="491" y="0"/>
                </a:moveTo>
                <a:lnTo>
                  <a:pt x="15904" y="0"/>
                </a:lnTo>
                <a:lnTo>
                  <a:pt x="15929" y="0"/>
                </a:lnTo>
                <a:lnTo>
                  <a:pt x="15954" y="2"/>
                </a:lnTo>
                <a:lnTo>
                  <a:pt x="15979" y="6"/>
                </a:lnTo>
                <a:lnTo>
                  <a:pt x="16002" y="9"/>
                </a:lnTo>
                <a:lnTo>
                  <a:pt x="16027" y="15"/>
                </a:lnTo>
                <a:lnTo>
                  <a:pt x="16050" y="21"/>
                </a:lnTo>
                <a:lnTo>
                  <a:pt x="16073" y="31"/>
                </a:lnTo>
                <a:lnTo>
                  <a:pt x="16094" y="38"/>
                </a:lnTo>
                <a:lnTo>
                  <a:pt x="16117" y="48"/>
                </a:lnTo>
                <a:lnTo>
                  <a:pt x="16138" y="59"/>
                </a:lnTo>
                <a:lnTo>
                  <a:pt x="16157" y="71"/>
                </a:lnTo>
                <a:lnTo>
                  <a:pt x="16178" y="84"/>
                </a:lnTo>
                <a:lnTo>
                  <a:pt x="16198" y="98"/>
                </a:lnTo>
                <a:lnTo>
                  <a:pt x="16217" y="113"/>
                </a:lnTo>
                <a:lnTo>
                  <a:pt x="16234" y="128"/>
                </a:lnTo>
                <a:lnTo>
                  <a:pt x="16251" y="144"/>
                </a:lnTo>
                <a:lnTo>
                  <a:pt x="16267" y="161"/>
                </a:lnTo>
                <a:lnTo>
                  <a:pt x="16282" y="178"/>
                </a:lnTo>
                <a:lnTo>
                  <a:pt x="16297" y="197"/>
                </a:lnTo>
                <a:lnTo>
                  <a:pt x="16311" y="217"/>
                </a:lnTo>
                <a:lnTo>
                  <a:pt x="16324" y="238"/>
                </a:lnTo>
                <a:lnTo>
                  <a:pt x="16336" y="257"/>
                </a:lnTo>
                <a:lnTo>
                  <a:pt x="16347" y="278"/>
                </a:lnTo>
                <a:lnTo>
                  <a:pt x="16357" y="301"/>
                </a:lnTo>
                <a:lnTo>
                  <a:pt x="16364" y="322"/>
                </a:lnTo>
                <a:lnTo>
                  <a:pt x="16374" y="345"/>
                </a:lnTo>
                <a:lnTo>
                  <a:pt x="16380" y="368"/>
                </a:lnTo>
                <a:lnTo>
                  <a:pt x="16386" y="393"/>
                </a:lnTo>
                <a:lnTo>
                  <a:pt x="16389" y="416"/>
                </a:lnTo>
                <a:lnTo>
                  <a:pt x="16393" y="441"/>
                </a:lnTo>
                <a:lnTo>
                  <a:pt x="16395" y="466"/>
                </a:lnTo>
                <a:lnTo>
                  <a:pt x="16395" y="491"/>
                </a:lnTo>
                <a:lnTo>
                  <a:pt x="16395" y="20907"/>
                </a:lnTo>
                <a:lnTo>
                  <a:pt x="0" y="20907"/>
                </a:lnTo>
                <a:lnTo>
                  <a:pt x="0" y="491"/>
                </a:lnTo>
                <a:lnTo>
                  <a:pt x="0" y="466"/>
                </a:lnTo>
                <a:lnTo>
                  <a:pt x="2" y="441"/>
                </a:lnTo>
                <a:lnTo>
                  <a:pt x="6" y="416"/>
                </a:lnTo>
                <a:lnTo>
                  <a:pt x="9" y="393"/>
                </a:lnTo>
                <a:lnTo>
                  <a:pt x="15" y="368"/>
                </a:lnTo>
                <a:lnTo>
                  <a:pt x="21" y="345"/>
                </a:lnTo>
                <a:lnTo>
                  <a:pt x="31" y="322"/>
                </a:lnTo>
                <a:lnTo>
                  <a:pt x="38" y="301"/>
                </a:lnTo>
                <a:lnTo>
                  <a:pt x="48" y="278"/>
                </a:lnTo>
                <a:lnTo>
                  <a:pt x="59" y="257"/>
                </a:lnTo>
                <a:lnTo>
                  <a:pt x="71" y="238"/>
                </a:lnTo>
                <a:lnTo>
                  <a:pt x="84" y="217"/>
                </a:lnTo>
                <a:lnTo>
                  <a:pt x="98" y="197"/>
                </a:lnTo>
                <a:lnTo>
                  <a:pt x="113" y="178"/>
                </a:lnTo>
                <a:lnTo>
                  <a:pt x="128" y="161"/>
                </a:lnTo>
                <a:lnTo>
                  <a:pt x="144" y="144"/>
                </a:lnTo>
                <a:lnTo>
                  <a:pt x="161" y="128"/>
                </a:lnTo>
                <a:lnTo>
                  <a:pt x="178" y="113"/>
                </a:lnTo>
                <a:lnTo>
                  <a:pt x="197" y="98"/>
                </a:lnTo>
                <a:lnTo>
                  <a:pt x="217" y="84"/>
                </a:lnTo>
                <a:lnTo>
                  <a:pt x="238" y="71"/>
                </a:lnTo>
                <a:lnTo>
                  <a:pt x="257" y="59"/>
                </a:lnTo>
                <a:lnTo>
                  <a:pt x="278" y="48"/>
                </a:lnTo>
                <a:lnTo>
                  <a:pt x="301" y="38"/>
                </a:lnTo>
                <a:lnTo>
                  <a:pt x="322" y="31"/>
                </a:lnTo>
                <a:lnTo>
                  <a:pt x="345" y="21"/>
                </a:lnTo>
                <a:lnTo>
                  <a:pt x="368" y="15"/>
                </a:lnTo>
                <a:lnTo>
                  <a:pt x="393" y="9"/>
                </a:lnTo>
                <a:lnTo>
                  <a:pt x="416" y="6"/>
                </a:lnTo>
                <a:lnTo>
                  <a:pt x="441" y="2"/>
                </a:lnTo>
                <a:lnTo>
                  <a:pt x="466" y="0"/>
                </a:lnTo>
                <a:lnTo>
                  <a:pt x="491" y="0"/>
                </a:lnTo>
                <a:close/>
              </a:path>
            </a:pathLst>
          </a:custGeom>
          <a:noFill/>
          <a:ln w="57240">
            <a:solidFill>
              <a:schemeClr val="accent1"/>
            </a:solidFill>
            <a:round/>
          </a:ln>
        </p:spPr>
        <p:style>
          <a:lnRef idx="0"/>
          <a:fillRef idx="0"/>
          <a:effectRef idx="0"/>
          <a:fontRef idx="minor"/>
        </p:style>
      </p:sp>
      <p:pic>
        <p:nvPicPr>
          <p:cNvPr id="2" name="Grafik 1" descr=""/>
          <p:cNvPicPr/>
          <p:nvPr/>
        </p:nvPicPr>
        <p:blipFill>
          <a:blip r:embed="rId2"/>
          <a:stretch/>
        </p:blipFill>
        <p:spPr>
          <a:xfrm>
            <a:off x="2155680" y="1386000"/>
            <a:ext cx="15972120" cy="3276000"/>
          </a:xfrm>
          <a:prstGeom prst="rect">
            <a:avLst/>
          </a:prstGeom>
          <a:ln>
            <a:noFill/>
          </a:ln>
        </p:spPr>
      </p:pic>
      <p:sp>
        <p:nvSpPr>
          <p:cNvPr id="3" name="PlaceHolder 3"/>
          <p:cNvSpPr>
            <a:spLocks noGrp="1"/>
          </p:cNvSpPr>
          <p:nvPr>
            <p:ph type="title"/>
          </p:nvPr>
        </p:nvSpPr>
        <p:spPr>
          <a:xfrm>
            <a:off x="1513800" y="1707840"/>
            <a:ext cx="27251280" cy="714852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 name="PlaceHolder 4"/>
          <p:cNvSpPr>
            <a:spLocks noGrp="1"/>
          </p:cNvSpPr>
          <p:nvPr>
            <p:ph type="body"/>
          </p:nvPr>
        </p:nvSpPr>
        <p:spPr>
          <a:xfrm>
            <a:off x="1513800" y="10017000"/>
            <a:ext cx="27251280" cy="2482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Bild 4" descr=""/>
          <p:cNvPicPr/>
          <p:nvPr/>
        </p:nvPicPr>
        <p:blipFill>
          <a:blip r:embed="rId1"/>
          <a:stretch/>
        </p:blipFill>
        <p:spPr>
          <a:xfrm rot="10795200">
            <a:off x="2250000" y="41291640"/>
            <a:ext cx="25857000" cy="1509480"/>
          </a:xfrm>
          <a:prstGeom prst="rect">
            <a:avLst/>
          </a:prstGeom>
          <a:ln>
            <a:noFill/>
          </a:ln>
        </p:spPr>
      </p:pic>
      <p:sp>
        <p:nvSpPr>
          <p:cNvPr id="42" name="CustomShape 1"/>
          <p:cNvSpPr/>
          <p:nvPr/>
        </p:nvSpPr>
        <p:spPr>
          <a:xfrm>
            <a:off x="2934720" y="6606720"/>
            <a:ext cx="24119280" cy="2051640"/>
          </a:xfrm>
          <a:prstGeom prst="rect">
            <a:avLst/>
          </a:prstGeom>
          <a:noFill/>
          <a:ln w="9360">
            <a:noFill/>
          </a:ln>
        </p:spPr>
        <p:style>
          <a:lnRef idx="0"/>
          <a:fillRef idx="0"/>
          <a:effectRef idx="0"/>
          <a:fontRef idx="minor"/>
        </p:style>
        <p:txBody>
          <a:bodyPr lIns="0" rIns="417600" tIns="208800" bIns="208800" anchor="ctr"/>
          <a:p>
            <a:pPr>
              <a:lnSpc>
                <a:spcPct val="100000"/>
              </a:lnSpc>
            </a:pPr>
            <a:r>
              <a:rPr b="1" lang="en-US" sz="6600" spc="-1" strike="noStrike">
                <a:solidFill>
                  <a:srgbClr val="004a99"/>
                </a:solidFill>
                <a:latin typeface="Verdana"/>
              </a:rPr>
              <a:t>Towards automating workflow analyses in Galaxy</a:t>
            </a:r>
            <a:endParaRPr b="0" lang="en-US" sz="6600" spc="-1" strike="noStrike">
              <a:latin typeface="Verdana"/>
            </a:endParaRPr>
          </a:p>
        </p:txBody>
      </p:sp>
      <p:sp>
        <p:nvSpPr>
          <p:cNvPr id="43" name="CustomShape 2"/>
          <p:cNvSpPr/>
          <p:nvPr/>
        </p:nvSpPr>
        <p:spPr>
          <a:xfrm>
            <a:off x="2928960" y="10063080"/>
            <a:ext cx="11795760" cy="2898180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rPr>
              <a:t>Introduction</a:t>
            </a:r>
            <a:endParaRPr b="0" lang="en-US" sz="5400" spc="-1" strike="noStrike">
              <a:latin typeface="Arial"/>
            </a:endParaRPr>
          </a:p>
          <a:p>
            <a:pPr algn="just">
              <a:lnSpc>
                <a:spcPct val="100000"/>
              </a:lnSpc>
              <a:spcBef>
                <a:spcPts val="879"/>
              </a:spcBef>
            </a:pPr>
            <a:r>
              <a:rPr b="0" lang="en-US" sz="4400" spc="-1" strike="noStrike">
                <a:solidFill>
                  <a:srgbClr val="000000"/>
                </a:solidFill>
                <a:latin typeface="Arial Narrow"/>
              </a:rPr>
              <a:t>The Galaxy community is promoting RNA-Seq protocols and best practices through the reuse of existing tools, and the consolidation of a Training Network to provide guidance to researchers through example datasets, tutorials, and interactive tours. However, the more tools and techniques are showcased, the more complex the options for tool chaining and parametrization become.</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rPr>
              <a:t>Objectives</a:t>
            </a:r>
            <a:endParaRPr b="0" lang="en-US" sz="5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Assist researchers in carrying out their analyses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Integrate the Galaxy framework with an interactive recommendation system leveraging on community consolidated best practices as well as EDAM-annotated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Promote the adoption of well established pipelines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Allow room for experimental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Consolidate protocols and reproducibility</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rPr>
              <a:t>Materials and Methods</a:t>
            </a:r>
            <a:endParaRPr b="0" lang="en-US" sz="5400" spc="-1" strike="noStrike">
              <a:latin typeface="Arial"/>
            </a:endParaRPr>
          </a:p>
          <a:p>
            <a:pPr algn="just">
              <a:lnSpc>
                <a:spcPct val="100000"/>
              </a:lnSpc>
              <a:spcBef>
                <a:spcPts val="879"/>
              </a:spcBef>
            </a:pPr>
            <a:endParaRPr b="0" lang="en-US" sz="5400" spc="-1" strike="noStrike">
              <a:latin typeface="Arial"/>
            </a:endParaRPr>
          </a:p>
        </p:txBody>
      </p:sp>
      <p:sp>
        <p:nvSpPr>
          <p:cNvPr id="44" name="CustomShape 3"/>
          <p:cNvSpPr/>
          <p:nvPr/>
        </p:nvSpPr>
        <p:spPr>
          <a:xfrm>
            <a:off x="16688880" y="41583240"/>
            <a:ext cx="11295360" cy="844920"/>
          </a:xfrm>
          <a:prstGeom prst="rect">
            <a:avLst/>
          </a:prstGeom>
          <a:noFill/>
          <a:ln w="9360">
            <a:noFill/>
          </a:ln>
        </p:spPr>
        <p:style>
          <a:lnRef idx="0"/>
          <a:fillRef idx="0"/>
          <a:effectRef idx="0"/>
          <a:fontRef idx="minor"/>
        </p:style>
        <p:txBody>
          <a:bodyPr lIns="0" rIns="417600" tIns="208800" bIns="208800" anchor="ctr"/>
          <a:p>
            <a:pPr algn="just">
              <a:lnSpc>
                <a:spcPct val="100000"/>
              </a:lnSpc>
            </a:pPr>
            <a:r>
              <a:rPr b="1" lang="en-US" sz="4400" spc="-1" strike="noStrike">
                <a:solidFill>
                  <a:srgbClr val="ffffff"/>
                </a:solidFill>
                <a:latin typeface="Verdana"/>
              </a:rPr>
              <a:t>#forschungscamp2017 #galaxy #elixir #RNA #EDAM #AI #de.NBI</a:t>
            </a:r>
            <a:endParaRPr b="1" lang="en-US" sz="4400" spc="-1" strike="noStrike">
              <a:solidFill>
                <a:srgbClr val="ffffff"/>
              </a:solidFill>
              <a:latin typeface="Verdana"/>
            </a:endParaRPr>
          </a:p>
        </p:txBody>
      </p:sp>
      <p:sp>
        <p:nvSpPr>
          <p:cNvPr id="45" name="CustomShape 4"/>
          <p:cNvSpPr/>
          <p:nvPr/>
        </p:nvSpPr>
        <p:spPr>
          <a:xfrm>
            <a:off x="2934720" y="8298720"/>
            <a:ext cx="24119280" cy="1583280"/>
          </a:xfrm>
          <a:prstGeom prst="rect">
            <a:avLst/>
          </a:prstGeom>
          <a:noFill/>
          <a:ln w="9360">
            <a:noFill/>
          </a:ln>
        </p:spPr>
        <p:style>
          <a:lnRef idx="0"/>
          <a:fillRef idx="0"/>
          <a:effectRef idx="0"/>
          <a:fontRef idx="minor"/>
        </p:style>
        <p:txBody>
          <a:bodyPr lIns="0" rIns="417600" tIns="208800" bIns="208800" anchor="ctr"/>
          <a:p>
            <a:pPr>
              <a:lnSpc>
                <a:spcPct val="100000"/>
              </a:lnSpc>
            </a:pPr>
            <a:r>
              <a:rPr b="0" i="1" lang="en-US" sz="4400" spc="-1" strike="noStrike" u="sng">
                <a:solidFill>
                  <a:srgbClr val="004a99"/>
                </a:solidFill>
                <a:uFillTx/>
                <a:latin typeface="Verdana"/>
                <a:ea typeface="DejaVu Sans"/>
              </a:rPr>
              <a:t>Andrea Bagnacani</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Markus Wolfien, Martin Scharm, Olaf Wolkenhauer</a:t>
            </a:r>
            <a:endParaRPr b="0" lang="en-US" sz="4400" spc="-1" strike="noStrike">
              <a:latin typeface="Arial"/>
            </a:endParaRPr>
          </a:p>
          <a:p>
            <a:pPr>
              <a:lnSpc>
                <a:spcPct val="100000"/>
              </a:lnSpc>
            </a:pPr>
            <a:r>
              <a:rPr b="0" i="1" lang="en-US" sz="3200" spc="-1" strike="noStrike" baseline="30000">
                <a:solidFill>
                  <a:srgbClr val="004a99"/>
                </a:solidFill>
                <a:latin typeface="Verdana"/>
                <a:ea typeface="DejaVu Sans"/>
              </a:rPr>
              <a:t>1</a:t>
            </a:r>
            <a:r>
              <a:rPr b="0" i="1" lang="en-US" sz="3200" spc="-1" strike="noStrike">
                <a:solidFill>
                  <a:srgbClr val="004a99"/>
                </a:solidFill>
                <a:latin typeface="Verdana"/>
                <a:ea typeface="DejaVu Sans"/>
              </a:rPr>
              <a:t>Systems Biology and Bioinformatics, University of Rostock, Ulmenstr. 69, 18051 Rostock</a:t>
            </a:r>
            <a:endParaRPr b="0" lang="en-US" sz="3200" spc="-1" strike="noStrike">
              <a:latin typeface="Arial"/>
            </a:endParaRPr>
          </a:p>
        </p:txBody>
      </p:sp>
      <p:sp>
        <p:nvSpPr>
          <p:cNvPr id="46" name="CustomShape 5"/>
          <p:cNvSpPr/>
          <p:nvPr/>
        </p:nvSpPr>
        <p:spPr>
          <a:xfrm>
            <a:off x="18920520" y="1602000"/>
            <a:ext cx="9252360" cy="2915640"/>
          </a:xfrm>
          <a:prstGeom prst="rect">
            <a:avLst/>
          </a:prstGeom>
          <a:noFill/>
          <a:ln w="9360">
            <a:noFill/>
          </a:ln>
        </p:spPr>
        <p:style>
          <a:lnRef idx="0"/>
          <a:fillRef idx="0"/>
          <a:effectRef idx="0"/>
          <a:fontRef idx="minor"/>
        </p:style>
      </p:sp>
      <p:sp>
        <p:nvSpPr>
          <p:cNvPr id="47" name="CustomShape 6"/>
          <p:cNvSpPr/>
          <p:nvPr/>
        </p:nvSpPr>
        <p:spPr>
          <a:xfrm>
            <a:off x="155520" y="-144360"/>
            <a:ext cx="304200" cy="304200"/>
          </a:xfrm>
          <a:prstGeom prst="rect">
            <a:avLst/>
          </a:prstGeom>
          <a:noFill/>
          <a:ln>
            <a:noFill/>
          </a:ln>
        </p:spPr>
        <p:style>
          <a:lnRef idx="0"/>
          <a:fillRef idx="0"/>
          <a:effectRef idx="0"/>
          <a:fontRef idx="minor"/>
        </p:style>
      </p:sp>
      <p:sp>
        <p:nvSpPr>
          <p:cNvPr id="48" name="CustomShape 7"/>
          <p:cNvSpPr/>
          <p:nvPr/>
        </p:nvSpPr>
        <p:spPr>
          <a:xfrm>
            <a:off x="307800" y="7920"/>
            <a:ext cx="304200" cy="304200"/>
          </a:xfrm>
          <a:prstGeom prst="rect">
            <a:avLst/>
          </a:prstGeom>
          <a:noFill/>
          <a:ln>
            <a:noFill/>
          </a:ln>
        </p:spPr>
        <p:style>
          <a:lnRef idx="0"/>
          <a:fillRef idx="0"/>
          <a:effectRef idx="0"/>
          <a:fontRef idx="minor"/>
        </p:style>
      </p:sp>
      <p:pic>
        <p:nvPicPr>
          <p:cNvPr id="49" name="Picture 6" descr=""/>
          <p:cNvPicPr/>
          <p:nvPr/>
        </p:nvPicPr>
        <p:blipFill>
          <a:blip r:embed="rId2"/>
          <a:stretch/>
        </p:blipFill>
        <p:spPr>
          <a:xfrm>
            <a:off x="17726040" y="25511760"/>
            <a:ext cx="8242920" cy="5879880"/>
          </a:xfrm>
          <a:prstGeom prst="rect">
            <a:avLst/>
          </a:prstGeom>
          <a:ln>
            <a:noFill/>
          </a:ln>
        </p:spPr>
      </p:pic>
      <p:sp>
        <p:nvSpPr>
          <p:cNvPr id="50" name="CustomShape 8"/>
          <p:cNvSpPr/>
          <p:nvPr/>
        </p:nvSpPr>
        <p:spPr>
          <a:xfrm>
            <a:off x="17647920" y="31391640"/>
            <a:ext cx="8242920" cy="1570320"/>
          </a:xfrm>
          <a:prstGeom prst="rect">
            <a:avLst/>
          </a:prstGeom>
          <a:noFill/>
          <a:ln w="9360">
            <a:noFill/>
          </a:ln>
        </p:spPr>
        <p:style>
          <a:lnRef idx="0"/>
          <a:fillRef idx="0"/>
          <a:effectRef idx="0"/>
          <a:fontRef idx="minor"/>
        </p:style>
        <p:txBody>
          <a:bodyPr lIns="0" rIns="0" tIns="208800" bIns="208800"/>
          <a:p>
            <a:pPr>
              <a:lnSpc>
                <a:spcPct val="100000"/>
              </a:lnSpc>
              <a:spcBef>
                <a:spcPts val="720"/>
              </a:spcBef>
            </a:pPr>
            <a:r>
              <a:rPr b="1" lang="en-US" sz="3600" spc="-1" strike="noStrike">
                <a:solidFill>
                  <a:srgbClr val="000000"/>
                </a:solidFill>
                <a:latin typeface="Arial Narrow"/>
                <a:ea typeface="DejaVu Sans"/>
              </a:rPr>
              <a:t>Figure 1.</a:t>
            </a:r>
            <a:r>
              <a:rPr b="0" lang="en-US" sz="3600" spc="-1" strike="noStrike">
                <a:solidFill>
                  <a:srgbClr val="000000"/>
                </a:solidFill>
                <a:latin typeface="Arial Narrow"/>
                <a:ea typeface="DejaVu Sans"/>
              </a:rPr>
              <a:t> Poster session at the Forschungscamp 2016 in the Atrium of the Konrad-Zuse-Haus. </a:t>
            </a:r>
            <a:endParaRPr b="0" lang="en-US" sz="3600" spc="-1" strike="noStrike">
              <a:latin typeface="Arial"/>
            </a:endParaRPr>
          </a:p>
          <a:p>
            <a:pPr>
              <a:lnSpc>
                <a:spcPct val="100000"/>
              </a:lnSpc>
              <a:spcBef>
                <a:spcPts val="720"/>
              </a:spcBef>
            </a:pPr>
            <a:endParaRPr b="0" lang="en-US" sz="3600" spc="-1" strike="noStrike">
              <a:latin typeface="Arial"/>
            </a:endParaRPr>
          </a:p>
        </p:txBody>
      </p:sp>
      <p:pic>
        <p:nvPicPr>
          <p:cNvPr id="51" name="" descr=""/>
          <p:cNvPicPr/>
          <p:nvPr/>
        </p:nvPicPr>
        <p:blipFill>
          <a:blip r:embed="rId3"/>
          <a:stretch/>
        </p:blipFill>
        <p:spPr>
          <a:xfrm>
            <a:off x="20684880" y="1828800"/>
            <a:ext cx="7517880" cy="2688840"/>
          </a:xfrm>
          <a:prstGeom prst="rect">
            <a:avLst/>
          </a:prstGeom>
          <a:ln>
            <a:noFill/>
          </a:ln>
        </p:spPr>
      </p:pic>
      <p:sp>
        <p:nvSpPr>
          <p:cNvPr id="52" name="CustomShape 9"/>
          <p:cNvSpPr/>
          <p:nvPr/>
        </p:nvSpPr>
        <p:spPr>
          <a:xfrm>
            <a:off x="15475680" y="10041840"/>
            <a:ext cx="11795760" cy="2603016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rPr>
              <a:t>Poster Content</a:t>
            </a:r>
            <a:endParaRPr b="0" lang="en-US" sz="5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The text should be limited to brief statements.</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Font: Arial Narrow</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Font Size: min. 44 pt.</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max. 4.000 characters (including spaces) </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Structure: Introduction, Objective, Material &amp; Methods, Results, Discussion, Conclusion</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The use of figures as well as tables is very welcome. Please make sure that the font size of their description is sufficient.</a:t>
            </a:r>
            <a:endParaRPr b="0" lang="en-US" sz="4400" spc="-1" strike="noStrike">
              <a:latin typeface="Arial"/>
            </a:endParaRPr>
          </a:p>
          <a:p>
            <a:pPr marL="1566720" indent="-1566000">
              <a:lnSpc>
                <a:spcPct val="100000"/>
              </a:lnSpc>
              <a:spcBef>
                <a:spcPts val="879"/>
              </a:spcBef>
            </a:pPr>
            <a:r>
              <a:rPr b="1" lang="en-US" sz="4400" spc="-1" strike="noStrike">
                <a:solidFill>
                  <a:srgbClr val="000000"/>
                </a:solidFill>
                <a:latin typeface="Arial Narrow"/>
              </a:rPr>
              <a:t> </a:t>
            </a:r>
            <a:endParaRPr b="0" lang="en-US" sz="4400" spc="-1" strike="noStrike">
              <a:latin typeface="Arial"/>
            </a:endParaRPr>
          </a:p>
          <a:p>
            <a:pPr marL="1566720" indent="-1566000">
              <a:lnSpc>
                <a:spcPct val="100000"/>
              </a:lnSpc>
              <a:spcBef>
                <a:spcPts val="879"/>
              </a:spcBef>
            </a:pPr>
            <a:r>
              <a:rPr b="1" lang="en-US" sz="4400" spc="-1" strike="noStrike">
                <a:solidFill>
                  <a:srgbClr val="000000"/>
                </a:solidFill>
                <a:latin typeface="Arial Narrow"/>
              </a:rPr>
              <a:t>Tagging</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Please list the professional and popular science keywords from your application for a hashtag line in the footer of your poster. Write an double cross in front of each keyword without a space character (see the examples below).</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Font: Verdana</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Font Size: 44 pt.</a:t>
            </a:r>
            <a:endParaRPr b="0" lang="en-US" sz="4400" spc="-1" strike="noStrike">
              <a:latin typeface="Arial"/>
            </a:endParaRPr>
          </a:p>
          <a:p>
            <a:pPr>
              <a:lnSpc>
                <a:spcPct val="100000"/>
              </a:lnSpc>
            </a:pPr>
            <a:endParaRPr b="0" lang="en-US" sz="4400" spc="-1" strike="noStrike">
              <a:latin typeface="Arial"/>
            </a:endParaRPr>
          </a:p>
          <a:p>
            <a:pPr>
              <a:lnSpc>
                <a:spcPct val="100000"/>
              </a:lnSpc>
            </a:pPr>
            <a:endParaRPr b="0" lang="en-US" sz="4400" spc="-1" strike="noStrike">
              <a:latin typeface="Arial"/>
            </a:endParaRPr>
          </a:p>
        </p:txBody>
      </p:sp>
      <p:sp>
        <p:nvSpPr>
          <p:cNvPr id="53" name="CustomShape 10"/>
          <p:cNvSpPr/>
          <p:nvPr/>
        </p:nvSpPr>
        <p:spPr>
          <a:xfrm>
            <a:off x="3031200" y="25603200"/>
            <a:ext cx="7589520" cy="2834640"/>
          </a:xfrm>
          <a:prstGeom prst="rect">
            <a:avLst/>
          </a:prstGeom>
          <a:solidFill>
            <a:srgbClr val="ffffff"/>
          </a:solidFill>
          <a:ln w="19080">
            <a:solidFill>
              <a:srgbClr val="3465a4"/>
            </a:solidFill>
            <a:round/>
          </a:ln>
        </p:spPr>
        <p:style>
          <a:lnRef idx="0"/>
          <a:fillRef idx="0"/>
          <a:effectRef idx="0"/>
          <a:fontRef idx="minor"/>
        </p:style>
      </p:sp>
      <p:sp>
        <p:nvSpPr>
          <p:cNvPr id="54" name="CustomShape 11"/>
          <p:cNvSpPr/>
          <p:nvPr/>
        </p:nvSpPr>
        <p:spPr>
          <a:xfrm>
            <a:off x="3031200" y="29275200"/>
            <a:ext cx="7589520" cy="2834640"/>
          </a:xfrm>
          <a:prstGeom prst="rect">
            <a:avLst/>
          </a:prstGeom>
          <a:solidFill>
            <a:srgbClr val="ffffff"/>
          </a:solidFill>
          <a:ln w="19080">
            <a:solidFill>
              <a:srgbClr val="3465a4"/>
            </a:solidFill>
            <a:round/>
          </a:ln>
        </p:spPr>
        <p:style>
          <a:lnRef idx="0"/>
          <a:fillRef idx="0"/>
          <a:effectRef idx="0"/>
          <a:fontRef idx="minor"/>
        </p:style>
      </p:sp>
      <p:sp>
        <p:nvSpPr>
          <p:cNvPr id="55" name="CustomShape 12"/>
          <p:cNvSpPr/>
          <p:nvPr/>
        </p:nvSpPr>
        <p:spPr>
          <a:xfrm>
            <a:off x="3031200" y="32947200"/>
            <a:ext cx="7589520" cy="2834640"/>
          </a:xfrm>
          <a:prstGeom prst="rect">
            <a:avLst/>
          </a:prstGeom>
          <a:solidFill>
            <a:srgbClr val="ffffff"/>
          </a:solidFill>
          <a:ln w="19080">
            <a:solidFill>
              <a:srgbClr val="3465a4"/>
            </a:solidFill>
            <a:round/>
          </a:ln>
        </p:spPr>
        <p:style>
          <a:lnRef idx="0"/>
          <a:fillRef idx="0"/>
          <a:effectRef idx="0"/>
          <a:fontRef idx="minor"/>
        </p:style>
      </p:sp>
      <p:sp>
        <p:nvSpPr>
          <p:cNvPr id="56" name="TextShape 13"/>
          <p:cNvSpPr txBox="1"/>
          <p:nvPr/>
        </p:nvSpPr>
        <p:spPr>
          <a:xfrm>
            <a:off x="3216960" y="26364960"/>
            <a:ext cx="7292880" cy="1499040"/>
          </a:xfrm>
          <a:prstGeom prst="rect">
            <a:avLst/>
          </a:prstGeom>
          <a:noFill/>
          <a:ln>
            <a:noFill/>
          </a:ln>
        </p:spPr>
        <p:txBody>
          <a:bodyPr lIns="90000" rIns="90000" tIns="45000" bIns="45000"/>
          <a:p>
            <a:pPr algn="ctr">
              <a:lnSpc>
                <a:spcPct val="115000"/>
              </a:lnSpc>
              <a:spcBef>
                <a:spcPts val="850"/>
              </a:spcBef>
              <a:spcAft>
                <a:spcPts val="850"/>
              </a:spcAft>
            </a:pPr>
            <a:r>
              <a:rPr b="0" lang="en-US" sz="4400" spc="-1" strike="noStrike">
                <a:latin typeface="Arial Narrow"/>
              </a:rPr>
              <a:t>Tool chaining and parametrization  through Galaxy’s interactive tours</a:t>
            </a:r>
            <a:endParaRPr b="0" lang="en-US" sz="4400" spc="-1" strike="noStrike">
              <a:latin typeface="Arial Narrow"/>
              <a:ea typeface="Noto Sans CJK SC Regular"/>
            </a:endParaRPr>
          </a:p>
        </p:txBody>
      </p:sp>
      <p:sp>
        <p:nvSpPr>
          <p:cNvPr id="57" name="TextShape 14"/>
          <p:cNvSpPr txBox="1"/>
          <p:nvPr/>
        </p:nvSpPr>
        <p:spPr>
          <a:xfrm>
            <a:off x="3219840" y="30144960"/>
            <a:ext cx="7290000" cy="1662840"/>
          </a:xfrm>
          <a:prstGeom prst="rect">
            <a:avLst/>
          </a:prstGeom>
          <a:noFill/>
          <a:ln>
            <a:noFill/>
          </a:ln>
        </p:spPr>
        <p:txBody>
          <a:bodyPr lIns="90000" rIns="90000" tIns="45000" bIns="45000"/>
          <a:p>
            <a:pPr algn="ctr"/>
            <a:r>
              <a:rPr b="0" lang="en-US" sz="4400" spc="-1" strike="noStrike">
                <a:latin typeface="Arial Narrow"/>
              </a:rPr>
              <a:t>Tool </a:t>
            </a:r>
            <a:r>
              <a:rPr b="0" lang="en-US" sz="4400" spc="-1" strike="noStrike">
                <a:latin typeface="Arial Narrow"/>
              </a:rPr>
              <a:t>operatio</a:t>
            </a:r>
            <a:r>
              <a:rPr b="0" lang="en-US" sz="4400" spc="-1" strike="noStrike">
                <a:latin typeface="Arial Narrow"/>
              </a:rPr>
              <a:t>ns and </a:t>
            </a:r>
            <a:r>
              <a:rPr b="0" lang="en-US" sz="4400" spc="-1" strike="noStrike">
                <a:latin typeface="Arial Narrow"/>
              </a:rPr>
              <a:t>input / </a:t>
            </a:r>
            <a:r>
              <a:rPr b="0" lang="en-US" sz="4400" spc="-1" strike="noStrike">
                <a:latin typeface="Arial Narrow"/>
              </a:rPr>
              <a:t>output </a:t>
            </a:r>
            <a:r>
              <a:rPr b="0" lang="en-US" sz="4400" spc="-1" strike="noStrike">
                <a:latin typeface="Arial Narrow"/>
              </a:rPr>
              <a:t>formats </a:t>
            </a:r>
            <a:r>
              <a:rPr b="0" lang="en-US" sz="4400" spc="-1" strike="noStrike">
                <a:latin typeface="Arial Narrow"/>
              </a:rPr>
              <a:t>through </a:t>
            </a:r>
            <a:r>
              <a:rPr b="0" lang="en-US" sz="4400" spc="-1" strike="noStrike">
                <a:latin typeface="Arial Narrow"/>
              </a:rPr>
              <a:t>Elixir’s </a:t>
            </a:r>
            <a:r>
              <a:rPr b="0" lang="en-US" sz="4400" spc="-1" strike="noStrike">
                <a:latin typeface="Arial Narrow"/>
              </a:rPr>
              <a:t>bio.tools</a:t>
            </a:r>
            <a:endParaRPr b="0" lang="en-US" sz="4400" spc="-1" strike="noStrike">
              <a:latin typeface="Arial"/>
            </a:endParaRPr>
          </a:p>
          <a:p>
            <a:pPr algn="just"/>
            <a:endParaRPr b="0" lang="en-US" sz="4400" spc="-1" strike="noStrike">
              <a:latin typeface="Arial"/>
            </a:endParaRPr>
          </a:p>
        </p:txBody>
      </p:sp>
      <p:sp>
        <p:nvSpPr>
          <p:cNvPr id="58" name="TextShape 15"/>
          <p:cNvSpPr txBox="1"/>
          <p:nvPr/>
        </p:nvSpPr>
        <p:spPr>
          <a:xfrm>
            <a:off x="3214080" y="33783120"/>
            <a:ext cx="7223760" cy="1662840"/>
          </a:xfrm>
          <a:prstGeom prst="rect">
            <a:avLst/>
          </a:prstGeom>
          <a:noFill/>
          <a:ln>
            <a:noFill/>
          </a:ln>
        </p:spPr>
        <p:txBody>
          <a:bodyPr lIns="90000" rIns="90000" tIns="45000" bIns="45000"/>
          <a:p>
            <a:pPr algn="ctr"/>
            <a:r>
              <a:rPr b="0" lang="en-US" sz="4400" spc="-1" strike="noStrike">
                <a:latin typeface="Arial Narrow"/>
              </a:rPr>
              <a:t>Best practices and user-tracked data of RBC’s Galaxy instance</a:t>
            </a:r>
            <a:endParaRPr b="0" lang="en-US" sz="4400" spc="-1" strike="noStrike">
              <a:latin typeface="Arial Narrow"/>
            </a:endParaRPr>
          </a:p>
          <a:p>
            <a:pPr algn="just"/>
            <a:endParaRPr b="0" lang="en-US" sz="4400" spc="-1" strike="noStrike">
              <a:latin typeface="Arial Narrow"/>
            </a:endParaRPr>
          </a:p>
        </p:txBody>
      </p:sp>
      <p:pic>
        <p:nvPicPr>
          <p:cNvPr id="59" name="" descr=""/>
          <p:cNvPicPr/>
          <p:nvPr/>
        </p:nvPicPr>
        <p:blipFill>
          <a:blip r:embed="rId4"/>
          <a:stretch/>
        </p:blipFill>
        <p:spPr>
          <a:xfrm>
            <a:off x="2250000" y="39322080"/>
            <a:ext cx="9401760" cy="1946520"/>
          </a:xfrm>
          <a:prstGeom prst="rect">
            <a:avLst/>
          </a:prstGeom>
          <a:ln>
            <a:noFill/>
          </a:ln>
        </p:spPr>
      </p:pic>
      <p:pic>
        <p:nvPicPr>
          <p:cNvPr id="60" name="" descr=""/>
          <p:cNvPicPr/>
          <p:nvPr/>
        </p:nvPicPr>
        <p:blipFill>
          <a:blip r:embed="rId5"/>
          <a:stretch/>
        </p:blipFill>
        <p:spPr>
          <a:xfrm>
            <a:off x="22492800" y="39322080"/>
            <a:ext cx="2764080" cy="1920240"/>
          </a:xfrm>
          <a:prstGeom prst="rect">
            <a:avLst/>
          </a:prstGeom>
          <a:ln>
            <a:noFill/>
          </a:ln>
        </p:spPr>
      </p:pic>
      <p:pic>
        <p:nvPicPr>
          <p:cNvPr id="61" name="" descr=""/>
          <p:cNvPicPr/>
          <p:nvPr/>
        </p:nvPicPr>
        <p:blipFill>
          <a:blip r:embed="rId6"/>
          <a:stretch/>
        </p:blipFill>
        <p:spPr>
          <a:xfrm>
            <a:off x="25313760" y="39322080"/>
            <a:ext cx="2786040" cy="1920240"/>
          </a:xfrm>
          <a:prstGeom prst="rect">
            <a:avLst/>
          </a:prstGeom>
          <a:ln>
            <a:noFill/>
          </a:ln>
        </p:spPr>
      </p:pic>
      <p:sp>
        <p:nvSpPr>
          <p:cNvPr id="62" name="TextShape 16"/>
          <p:cNvSpPr txBox="1"/>
          <p:nvPr/>
        </p:nvSpPr>
        <p:spPr>
          <a:xfrm>
            <a:off x="11801880" y="39322080"/>
            <a:ext cx="6267960" cy="1996200"/>
          </a:xfrm>
          <a:prstGeom prst="rect">
            <a:avLst/>
          </a:prstGeom>
          <a:noFill/>
          <a:ln>
            <a:noFill/>
          </a:ln>
        </p:spPr>
        <p:txBody>
          <a:bodyPr lIns="90000" rIns="90000" tIns="45000" bIns="45000"/>
          <a:p>
            <a:pPr algn="just">
              <a:lnSpc>
                <a:spcPct val="115000"/>
              </a:lnSpc>
            </a:pPr>
            <a:r>
              <a:rPr b="0" lang="en-US" sz="3600" spc="-1" strike="noStrike">
                <a:solidFill>
                  <a:srgbClr val="ffffff"/>
                </a:solidFill>
                <a:latin typeface="Arial Narrow"/>
              </a:rPr>
              <a:t>Systems </a:t>
            </a:r>
            <a:r>
              <a:rPr b="0" lang="en-US" sz="3600" spc="-1" strike="noStrike">
                <a:solidFill>
                  <a:srgbClr val="ffffff"/>
                </a:solidFill>
                <a:latin typeface="Arial Narrow"/>
              </a:rPr>
              <a:t>Biology and </a:t>
            </a:r>
            <a:r>
              <a:rPr b="0" lang="en-US" sz="3600" spc="-1" strike="noStrike">
                <a:solidFill>
                  <a:srgbClr val="ffffff"/>
                </a:solidFill>
                <a:latin typeface="Arial Narrow"/>
              </a:rPr>
              <a:t>Bioinformatics</a:t>
            </a:r>
            <a:endParaRPr b="0" lang="en-US" sz="3600" spc="-1" strike="noStrike">
              <a:solidFill>
                <a:srgbClr val="ffffff"/>
              </a:solidFill>
              <a:latin typeface="Arial Narrow"/>
            </a:endParaRPr>
          </a:p>
          <a:p>
            <a:pPr algn="just">
              <a:lnSpc>
                <a:spcPct val="115000"/>
              </a:lnSpc>
            </a:pPr>
            <a:r>
              <a:rPr b="0" lang="en-US" sz="3600" spc="-1" strike="noStrike">
                <a:solidFill>
                  <a:srgbClr val="ffffff"/>
                </a:solidFill>
                <a:latin typeface="Arial Narrow"/>
              </a:rPr>
              <a:t>University of </a:t>
            </a:r>
            <a:r>
              <a:rPr b="0" lang="en-US" sz="3600" spc="-1" strike="noStrike">
                <a:solidFill>
                  <a:srgbClr val="ffffff"/>
                </a:solidFill>
                <a:latin typeface="Arial Narrow"/>
              </a:rPr>
              <a:t>Rostock</a:t>
            </a:r>
            <a:endParaRPr b="0" lang="en-US" sz="3600" spc="-1" strike="noStrike">
              <a:solidFill>
                <a:srgbClr val="ffffff"/>
              </a:solidFill>
              <a:latin typeface="Arial Narrow"/>
            </a:endParaRPr>
          </a:p>
          <a:p>
            <a:pPr algn="just">
              <a:lnSpc>
                <a:spcPct val="115000"/>
              </a:lnSpc>
            </a:pPr>
            <a:r>
              <a:rPr b="0" lang="en-US" sz="3600" spc="-1" strike="noStrike">
                <a:solidFill>
                  <a:srgbClr val="ffffff"/>
                </a:solidFill>
                <a:latin typeface="Arial Narrow"/>
              </a:rPr>
              <a:t>Ulmenstr. 69, </a:t>
            </a:r>
            <a:r>
              <a:rPr b="0" lang="en-US" sz="3600" spc="-1" strike="noStrike">
                <a:solidFill>
                  <a:srgbClr val="ffffff"/>
                </a:solidFill>
                <a:latin typeface="Arial Narrow"/>
              </a:rPr>
              <a:t>18051 Rostock</a:t>
            </a:r>
            <a:endParaRPr b="0" lang="en-US" sz="3600" spc="-1" strike="noStrike">
              <a:solidFill>
                <a:srgbClr val="ffffff"/>
              </a:solidFill>
              <a:latin typeface="Arial Narrow"/>
            </a:endParaRPr>
          </a:p>
          <a:p>
            <a:pPr algn="just">
              <a:lnSpc>
                <a:spcPct val="115000"/>
              </a:lnSpc>
            </a:pPr>
            <a:r>
              <a:rPr b="1" lang="en-US" sz="3600" spc="-1" strike="noStrike">
                <a:solidFill>
                  <a:srgbClr val="ffffff"/>
                </a:solidFill>
                <a:latin typeface="Arial Narrow"/>
              </a:rPr>
              <a:t>www.sbi.uni-</a:t>
            </a:r>
            <a:r>
              <a:rPr b="1" lang="en-US" sz="3600" spc="-1" strike="noStrike">
                <a:solidFill>
                  <a:srgbClr val="ffffff"/>
                </a:solidFill>
                <a:latin typeface="Arial Narrow"/>
              </a:rPr>
              <a:t>rostock.de</a:t>
            </a:r>
            <a:endParaRPr b="0" lang="en-US" sz="3600" spc="-1" strike="noStrike">
              <a:solidFill>
                <a:srgbClr val="ffffff"/>
              </a:solidFill>
              <a:latin typeface="Arial Narrow"/>
            </a:endParaRPr>
          </a:p>
        </p:txBody>
      </p:sp>
      <p:pic>
        <p:nvPicPr>
          <p:cNvPr id="63" name="" descr=""/>
          <p:cNvPicPr/>
          <p:nvPr/>
        </p:nvPicPr>
        <p:blipFill>
          <a:blip r:embed="rId7"/>
          <a:stretch/>
        </p:blipFill>
        <p:spPr>
          <a:xfrm>
            <a:off x="11266560" y="29322000"/>
            <a:ext cx="1807560" cy="1792800"/>
          </a:xfrm>
          <a:prstGeom prst="rect">
            <a:avLst/>
          </a:prstGeom>
          <a:ln>
            <a:noFill/>
          </a:ln>
        </p:spPr>
      </p:pic>
      <p:pic>
        <p:nvPicPr>
          <p:cNvPr id="64" name="" descr=""/>
          <p:cNvPicPr/>
          <p:nvPr/>
        </p:nvPicPr>
        <p:blipFill>
          <a:blip r:embed="rId8"/>
          <a:stretch/>
        </p:blipFill>
        <p:spPr>
          <a:xfrm>
            <a:off x="11208240" y="25610760"/>
            <a:ext cx="1981080" cy="2004120"/>
          </a:xfrm>
          <a:prstGeom prst="rect">
            <a:avLst/>
          </a:prstGeom>
          <a:ln>
            <a:noFill/>
          </a:ln>
        </p:spPr>
      </p:pic>
      <p:pic>
        <p:nvPicPr>
          <p:cNvPr id="65" name="" descr=""/>
          <p:cNvPicPr/>
          <p:nvPr/>
        </p:nvPicPr>
        <p:blipFill>
          <a:blip r:embed="rId9"/>
          <a:stretch/>
        </p:blipFill>
        <p:spPr>
          <a:xfrm>
            <a:off x="11162160" y="32932800"/>
            <a:ext cx="2129760" cy="3011040"/>
          </a:xfrm>
          <a:prstGeom prst="rect">
            <a:avLst/>
          </a:prstGeom>
          <a:ln>
            <a:noFill/>
          </a:ln>
        </p:spPr>
      </p:pic>
      <p:sp>
        <p:nvSpPr>
          <p:cNvPr id="66" name="TextShape 17"/>
          <p:cNvSpPr txBox="1"/>
          <p:nvPr/>
        </p:nvSpPr>
        <p:spPr>
          <a:xfrm>
            <a:off x="11169360" y="35307360"/>
            <a:ext cx="2286000" cy="640080"/>
          </a:xfrm>
          <a:prstGeom prst="rect">
            <a:avLst/>
          </a:prstGeom>
          <a:noFill/>
          <a:ln>
            <a:noFill/>
          </a:ln>
        </p:spPr>
        <p:txBody>
          <a:bodyPr lIns="90000" rIns="90000" tIns="45000" bIns="45000"/>
          <a:p>
            <a:pPr algn="just"/>
            <a:r>
              <a:rPr b="0" lang="en-US" sz="3200" spc="-1" strike="noStrike">
                <a:solidFill>
                  <a:srgbClr val="3465a4"/>
                </a:solidFill>
                <a:latin typeface="Arial Narrow"/>
              </a:rPr>
              <a:t>denbi.de/rbc</a:t>
            </a:r>
            <a:endParaRPr b="0" lang="en-US" sz="3200" spc="-1" strike="noStrike">
              <a:solidFill>
                <a:srgbClr val="3465a4"/>
              </a:solidFill>
              <a:latin typeface="Arial Narrow"/>
            </a:endParaRPr>
          </a:p>
        </p:txBody>
      </p:sp>
      <p:sp>
        <p:nvSpPr>
          <p:cNvPr id="67" name="TextShape 18"/>
          <p:cNvSpPr txBox="1"/>
          <p:nvPr/>
        </p:nvSpPr>
        <p:spPr>
          <a:xfrm>
            <a:off x="11169360" y="31671360"/>
            <a:ext cx="3108960" cy="852120"/>
          </a:xfrm>
          <a:prstGeom prst="rect">
            <a:avLst/>
          </a:prstGeom>
          <a:noFill/>
          <a:ln>
            <a:noFill/>
          </a:ln>
        </p:spPr>
        <p:txBody>
          <a:bodyPr lIns="90000" rIns="90000" tIns="45000" bIns="45000"/>
          <a:p>
            <a:pPr algn="just"/>
            <a:r>
              <a:rPr b="0" lang="en-US" sz="3200" spc="-1" strike="noStrike">
                <a:solidFill>
                  <a:srgbClr val="3465a4"/>
                </a:solidFill>
                <a:latin typeface="Arial Narrow"/>
              </a:rPr>
              <a:t>edamontology.or</a:t>
            </a:r>
            <a:r>
              <a:rPr b="0" lang="en-US" sz="3200" spc="-1" strike="noStrike">
                <a:solidFill>
                  <a:srgbClr val="3465a4"/>
                </a:solidFill>
                <a:latin typeface="Arial Narrow"/>
              </a:rPr>
              <a:t>g</a:t>
            </a:r>
            <a:endParaRPr b="0" lang="en-US" sz="3200" spc="-1" strike="noStrike">
              <a:solidFill>
                <a:srgbClr val="3465a4"/>
              </a:solidFill>
              <a:latin typeface="Arial Narrow"/>
            </a:endParaRPr>
          </a:p>
        </p:txBody>
      </p:sp>
      <p:sp>
        <p:nvSpPr>
          <p:cNvPr id="68" name="TextShape 19"/>
          <p:cNvSpPr txBox="1"/>
          <p:nvPr/>
        </p:nvSpPr>
        <p:spPr>
          <a:xfrm>
            <a:off x="11169360" y="27999720"/>
            <a:ext cx="3108960" cy="852120"/>
          </a:xfrm>
          <a:prstGeom prst="rect">
            <a:avLst/>
          </a:prstGeom>
          <a:noFill/>
          <a:ln>
            <a:noFill/>
          </a:ln>
        </p:spPr>
        <p:txBody>
          <a:bodyPr lIns="90000" rIns="90000" tIns="45000" bIns="45000"/>
          <a:p>
            <a:pPr algn="just"/>
            <a:r>
              <a:rPr b="0" lang="en-US" sz="3200" spc="-1" strike="noStrike">
                <a:solidFill>
                  <a:srgbClr val="3465a4"/>
                </a:solidFill>
                <a:latin typeface="Arial Narrow"/>
              </a:rPr>
              <a:t>galaxyproject.org</a:t>
            </a:r>
            <a:endParaRPr b="0" lang="en-US" sz="3200" spc="-1" strike="noStrike">
              <a:solidFill>
                <a:srgbClr val="3465a4"/>
              </a:solidFill>
              <a:latin typeface="Arial Narrow"/>
            </a:endParaRPr>
          </a:p>
        </p:txBody>
      </p:sp>
      <p:pic>
        <p:nvPicPr>
          <p:cNvPr id="69" name="" descr=""/>
          <p:cNvPicPr/>
          <p:nvPr/>
        </p:nvPicPr>
        <p:blipFill>
          <a:blip r:embed="rId10"/>
          <a:stretch/>
        </p:blipFill>
        <p:spPr>
          <a:xfrm>
            <a:off x="3096360" y="36635760"/>
            <a:ext cx="1671480" cy="1671480"/>
          </a:xfrm>
          <a:prstGeom prst="rect">
            <a:avLst/>
          </a:prstGeom>
          <a:ln>
            <a:noFill/>
          </a:ln>
        </p:spPr>
      </p:pic>
      <p:sp>
        <p:nvSpPr>
          <p:cNvPr id="70" name="TextShape 20"/>
          <p:cNvSpPr txBox="1"/>
          <p:nvPr/>
        </p:nvSpPr>
        <p:spPr>
          <a:xfrm>
            <a:off x="5069520" y="36969840"/>
            <a:ext cx="2907000" cy="614520"/>
          </a:xfrm>
          <a:prstGeom prst="rect">
            <a:avLst/>
          </a:prstGeom>
          <a:noFill/>
          <a:ln>
            <a:noFill/>
          </a:ln>
        </p:spPr>
        <p:txBody>
          <a:bodyPr lIns="90000" rIns="90000" tIns="45000" bIns="45000"/>
          <a:p>
            <a:pPr algn="just"/>
            <a:r>
              <a:rPr b="1" lang="en-US" sz="4400" spc="-1" strike="noStrike">
                <a:latin typeface="Arial Narrow"/>
              </a:rPr>
              <a:t>destairdenbi</a:t>
            </a:r>
            <a:endParaRPr b="0" lang="en-US" sz="4400" spc="-1" strike="noStrike">
              <a:latin typeface="Arial"/>
            </a:endParaRPr>
          </a:p>
        </p:txBody>
      </p:sp>
      <p:sp>
        <p:nvSpPr>
          <p:cNvPr id="71" name="TextShape 21"/>
          <p:cNvSpPr txBox="1"/>
          <p:nvPr/>
        </p:nvSpPr>
        <p:spPr>
          <a:xfrm>
            <a:off x="5069880" y="37582200"/>
            <a:ext cx="4124880" cy="471240"/>
          </a:xfrm>
          <a:prstGeom prst="rect">
            <a:avLst/>
          </a:prstGeom>
          <a:noFill/>
          <a:ln>
            <a:noFill/>
          </a:ln>
        </p:spPr>
        <p:txBody>
          <a:bodyPr lIns="90000" rIns="90000" tIns="45000" bIns="45000"/>
          <a:p>
            <a:pPr algn="just"/>
            <a:r>
              <a:rPr b="0" lang="en-US" sz="3200" spc="-1" strike="noStrike">
                <a:latin typeface="Arial Narrow"/>
              </a:rPr>
              <a:t>destair.bioinf.uni-</a:t>
            </a:r>
            <a:r>
              <a:rPr b="0" lang="en-US" sz="3200" spc="-1" strike="noStrike">
                <a:latin typeface="Arial Narrow"/>
              </a:rPr>
              <a:t>leipzig.de</a:t>
            </a:r>
            <a:endParaRPr b="0" lang="en-US" sz="3200" spc="-1" strike="noStrike">
              <a:latin typeface="Arial"/>
            </a:endParaRPr>
          </a:p>
        </p:txBody>
      </p:sp>
      <p:pic>
        <p:nvPicPr>
          <p:cNvPr id="72" name="" descr=""/>
          <p:cNvPicPr/>
          <p:nvPr/>
        </p:nvPicPr>
        <p:blipFill>
          <a:blip r:embed="rId11"/>
          <a:stretch/>
        </p:blipFill>
        <p:spPr>
          <a:xfrm>
            <a:off x="9047880" y="35589600"/>
            <a:ext cx="5564520" cy="3931920"/>
          </a:xfrm>
          <a:prstGeom prst="rect">
            <a:avLst/>
          </a:prstGeom>
          <a:ln>
            <a:noFill/>
          </a:ln>
        </p:spPr>
      </p:pic>
      <p:sp>
        <p:nvSpPr>
          <p:cNvPr id="73" name="Line 22"/>
          <p:cNvSpPr/>
          <p:nvPr/>
        </p:nvSpPr>
        <p:spPr>
          <a:xfrm>
            <a:off x="6858000" y="28437840"/>
            <a:ext cx="0" cy="837360"/>
          </a:xfrm>
          <a:prstGeom prst="line">
            <a:avLst/>
          </a:prstGeom>
          <a:ln w="19080">
            <a:solidFill>
              <a:srgbClr val="3465a4"/>
            </a:solidFill>
            <a:round/>
          </a:ln>
        </p:spPr>
        <p:style>
          <a:lnRef idx="0"/>
          <a:fillRef idx="0"/>
          <a:effectRef idx="0"/>
          <a:fontRef idx="minor"/>
        </p:style>
      </p:sp>
      <p:sp>
        <p:nvSpPr>
          <p:cNvPr id="74" name="Line 23"/>
          <p:cNvSpPr/>
          <p:nvPr/>
        </p:nvSpPr>
        <p:spPr>
          <a:xfrm>
            <a:off x="6858000" y="32123160"/>
            <a:ext cx="0" cy="837360"/>
          </a:xfrm>
          <a:prstGeom prst="line">
            <a:avLst/>
          </a:prstGeom>
          <a:ln w="19080">
            <a:solidFill>
              <a:srgbClr val="3465a4"/>
            </a:solidFill>
            <a:round/>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default</Template>
  <TotalTime>547</TotalTime>
  <Application>LibreOffice/5.4.2.2.0$Linux_X86_64 LibreOffice_project/40m0$Build-2</Application>
  <Words>67</Words>
  <Paragraphs>33</Paragraphs>
  <Company>URZ</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2009-05-15T06:28:25Z</dcterms:created>
  <dc:creator>r06</dc:creator>
  <dc:description/>
  <dc:language>en-US</dc:language>
  <cp:lastModifiedBy/>
  <cp:lastPrinted>2017-07-28T05:37:56Z</cp:lastPrinted>
  <dcterms:modified xsi:type="dcterms:W3CDTF">2017-11-14T10:35:39Z</dcterms:modified>
  <cp:revision>572</cp:revision>
  <dc:subject/>
  <dc:title>Folie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URZ</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