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jpeg" ContentType="image/jpe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3.jpeg" ContentType="image/jpeg"/>
  <Override PartName="/ppt/media/image2.png" ContentType="image/png"/>
  <Override PartName="/ppt/media/image1.png" ContentType="image/png"/>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6858000" cy="9906000"/>
  <p:notesSz cx="67945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6CA38455-BE46-4038-B848-3CA845E5EE6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79320" y="4704840"/>
            <a:ext cx="5435280" cy="4456440"/>
          </a:xfrm>
          <a:prstGeom prst="rect">
            <a:avLst/>
          </a:prstGeom>
        </p:spPr>
        <p:txBody>
          <a:bodyPr lIns="95400" rIns="95400" tIns="47880" bIns="47880">
            <a:normAutofit/>
          </a:bodyPr>
          <a:p>
            <a:endParaRPr b="0" lang="en-US" sz="2000" spc="-1" strike="noStrike">
              <a:latin typeface="Arial"/>
            </a:endParaRPr>
          </a:p>
        </p:txBody>
      </p:sp>
      <p:sp>
        <p:nvSpPr>
          <p:cNvPr id="98" name="CustomShape 2"/>
          <p:cNvSpPr/>
          <p:nvPr/>
        </p:nvSpPr>
        <p:spPr>
          <a:xfrm>
            <a:off x="3848400" y="9409680"/>
            <a:ext cx="2943360" cy="493560"/>
          </a:xfrm>
          <a:prstGeom prst="rect">
            <a:avLst/>
          </a:prstGeom>
          <a:noFill/>
          <a:ln w="936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42720" y="2317680"/>
            <a:ext cx="6171480" cy="27399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42720" y="5318280"/>
            <a:ext cx="617148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42720" y="2317680"/>
            <a:ext cx="3011400" cy="27399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504960" y="2317680"/>
            <a:ext cx="3011400" cy="27399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504960" y="5318280"/>
            <a:ext cx="3011400" cy="27399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42720" y="5318280"/>
            <a:ext cx="301140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42720" y="2317680"/>
            <a:ext cx="1986840" cy="27399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429280" y="2317680"/>
            <a:ext cx="1986840" cy="27399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515840" y="2317680"/>
            <a:ext cx="1986840" cy="27399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15840" y="5318280"/>
            <a:ext cx="1986840" cy="27399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429280" y="5318280"/>
            <a:ext cx="1986840" cy="27399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42720" y="5318280"/>
            <a:ext cx="198684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42720" y="2317680"/>
            <a:ext cx="6171480" cy="5744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42720" y="2317680"/>
            <a:ext cx="6171480" cy="5744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42720" y="2317680"/>
            <a:ext cx="3011400" cy="57445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504960" y="2317680"/>
            <a:ext cx="3011400" cy="5744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120" cy="7664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42720" y="2317680"/>
            <a:ext cx="3011400" cy="27399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42720" y="5318280"/>
            <a:ext cx="3011400" cy="2739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504960" y="2317680"/>
            <a:ext cx="3011400" cy="5744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42720" y="2317680"/>
            <a:ext cx="3011400" cy="5744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504960" y="2317680"/>
            <a:ext cx="3011400" cy="27399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504960" y="5318280"/>
            <a:ext cx="301140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120" cy="16531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42720" y="2317680"/>
            <a:ext cx="3011400" cy="27399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504960" y="2317680"/>
            <a:ext cx="3011400" cy="27399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42720" y="5318280"/>
            <a:ext cx="6171480" cy="2739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42720" y="394920"/>
            <a:ext cx="6171120" cy="165312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342720" y="2317680"/>
            <a:ext cx="6171480" cy="5744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andrea.bagnacani@uni-rostock.d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jpeg"/><Relationship Id="rId14" Type="http://schemas.openxmlformats.org/officeDocument/2006/relationships/image" Target="../media/image13.jpeg"/><Relationship Id="rId15" Type="http://schemas.openxmlformats.org/officeDocument/2006/relationships/image" Target="../media/image14.jpeg"/><Relationship Id="rId16" Type="http://schemas.openxmlformats.org/officeDocument/2006/relationships/slideLayout" Target="../slideLayouts/slideLayout1.xml"/><Relationship Id="rId1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14480" y="9206640"/>
            <a:ext cx="6599880" cy="942840"/>
          </a:xfrm>
          <a:prstGeom prst="rect">
            <a:avLst/>
          </a:prstGeom>
          <a:solidFill>
            <a:srgbClr val="2f5597"/>
          </a:solidFill>
          <a:ln>
            <a:solidFill>
              <a:srgbClr val="3465a4"/>
            </a:solidFill>
          </a:ln>
        </p:spPr>
        <p:style>
          <a:lnRef idx="0"/>
          <a:fillRef idx="0"/>
          <a:effectRef idx="0"/>
          <a:fontRef idx="minor"/>
        </p:style>
      </p:sp>
      <p:sp>
        <p:nvSpPr>
          <p:cNvPr id="44" name="CustomShape 2"/>
          <p:cNvSpPr/>
          <p:nvPr/>
        </p:nvSpPr>
        <p:spPr>
          <a:xfrm>
            <a:off x="0" y="753840"/>
            <a:ext cx="6856920" cy="1257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70c0"/>
                </a:solidFill>
                <a:latin typeface="Cambria"/>
                <a:ea typeface="ＭＳ Ｐゴシック"/>
              </a:rPr>
              <a:t>Towards automating and publishing workflow</a:t>
            </a:r>
            <a:endParaRPr b="0" lang="en-US" sz="2000" spc="-1" strike="noStrike">
              <a:latin typeface="Arial"/>
            </a:endParaRPr>
          </a:p>
          <a:p>
            <a:pPr algn="ctr">
              <a:lnSpc>
                <a:spcPct val="100000"/>
              </a:lnSpc>
            </a:pPr>
            <a:r>
              <a:rPr b="0" lang="en-US" sz="2000" spc="-1" strike="noStrike">
                <a:solidFill>
                  <a:srgbClr val="0070c0"/>
                </a:solidFill>
                <a:latin typeface="Cambria"/>
                <a:ea typeface="ＭＳ Ｐゴシック"/>
              </a:rPr>
              <a:t>analyses in Galaxy</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1200" spc="-1" strike="noStrike">
                <a:solidFill>
                  <a:srgbClr val="0070c0"/>
                </a:solidFill>
                <a:latin typeface="Cambria"/>
                <a:ea typeface="ＭＳ Ｐゴシック"/>
              </a:rPr>
              <a:t>Andrea Bagnacani, Markus Wolfien, Martin Scharm, Olaf Wolkenhauer</a:t>
            </a:r>
            <a:endParaRPr b="0" lang="en-US" sz="1200" spc="-1" strike="noStrike">
              <a:latin typeface="Arial"/>
            </a:endParaRPr>
          </a:p>
        </p:txBody>
      </p:sp>
      <p:sp>
        <p:nvSpPr>
          <p:cNvPr id="45" name="CustomShape 3"/>
          <p:cNvSpPr/>
          <p:nvPr/>
        </p:nvSpPr>
        <p:spPr>
          <a:xfrm>
            <a:off x="3291480" y="9201240"/>
            <a:ext cx="1845000" cy="72900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ffffff"/>
                </a:solidFill>
                <a:latin typeface="Cambria"/>
                <a:ea typeface="ＭＳ Ｐゴシック"/>
              </a:rPr>
              <a:t>Andrea Bagnacani</a:t>
            </a:r>
            <a:endParaRPr b="0" lang="en-US" sz="800" spc="-1" strike="noStrike">
              <a:latin typeface="Arial"/>
            </a:endParaRPr>
          </a:p>
          <a:p>
            <a:pPr>
              <a:lnSpc>
                <a:spcPct val="100000"/>
              </a:lnSpc>
            </a:pPr>
            <a:r>
              <a:rPr b="0" lang="en-US" sz="800" spc="-1" strike="noStrike" u="sng">
                <a:solidFill>
                  <a:srgbClr val="0000ff"/>
                </a:solidFill>
                <a:uFillTx/>
                <a:latin typeface="Cambria"/>
                <a:ea typeface="ＭＳ Ｐゴシック"/>
                <a:hlinkClick r:id="rId1"/>
              </a:rPr>
              <a:t>andrea.bagnacani@uni-rostock.de</a:t>
            </a:r>
            <a:endParaRPr b="0" lang="en-US" sz="800" spc="-1" strike="noStrike">
              <a:latin typeface="Arial"/>
            </a:endParaRPr>
          </a:p>
          <a:p>
            <a:pPr>
              <a:lnSpc>
                <a:spcPct val="100000"/>
              </a:lnSpc>
            </a:pPr>
            <a:r>
              <a:rPr b="0" lang="en-US" sz="800" spc="-1" strike="noStrike">
                <a:solidFill>
                  <a:srgbClr val="ffffff"/>
                </a:solidFill>
                <a:latin typeface="Cambria"/>
                <a:ea typeface="ＭＳ Ｐゴシック"/>
              </a:rPr>
              <a:t>Systems Biology and Bioinformatics</a:t>
            </a:r>
            <a:endParaRPr b="0" lang="en-US" sz="800" spc="-1" strike="noStrike">
              <a:latin typeface="Arial"/>
            </a:endParaRPr>
          </a:p>
          <a:p>
            <a:pPr>
              <a:lnSpc>
                <a:spcPct val="100000"/>
              </a:lnSpc>
            </a:pPr>
            <a:r>
              <a:rPr b="0" lang="en-US" sz="800" spc="-1" strike="noStrike">
                <a:solidFill>
                  <a:srgbClr val="ffffff"/>
                </a:solidFill>
                <a:latin typeface="Cambria"/>
                <a:ea typeface="ＭＳ Ｐゴシック"/>
              </a:rPr>
              <a:t>University of Rostock</a:t>
            </a:r>
            <a:endParaRPr b="0" lang="en-US" sz="800" spc="-1" strike="noStrike">
              <a:latin typeface="Arial"/>
            </a:endParaRPr>
          </a:p>
          <a:p>
            <a:pPr>
              <a:lnSpc>
                <a:spcPct val="100000"/>
              </a:lnSpc>
            </a:pPr>
            <a:r>
              <a:rPr b="1" lang="en-US" sz="800" spc="-1" strike="noStrike">
                <a:solidFill>
                  <a:srgbClr val="ffffff"/>
                </a:solidFill>
                <a:latin typeface="Cambria"/>
                <a:ea typeface="ＭＳ Ｐゴシック"/>
              </a:rPr>
              <a:t>www.sbi.uni-rostock.de</a:t>
            </a:r>
            <a:endParaRPr b="0" lang="en-US" sz="800" spc="-1" strike="noStrike">
              <a:latin typeface="Arial"/>
            </a:endParaRPr>
          </a:p>
        </p:txBody>
      </p:sp>
      <p:sp>
        <p:nvSpPr>
          <p:cNvPr id="46" name="CustomShape 4"/>
          <p:cNvSpPr/>
          <p:nvPr/>
        </p:nvSpPr>
        <p:spPr>
          <a:xfrm>
            <a:off x="174600" y="1881360"/>
            <a:ext cx="3116880" cy="24012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Research gaps and objectives for the present work</a:t>
            </a:r>
            <a:endParaRPr b="0" lang="en-US" sz="1000" spc="-1" strike="noStrike">
              <a:latin typeface="Arial"/>
            </a:endParaRPr>
          </a:p>
        </p:txBody>
      </p:sp>
      <p:pic>
        <p:nvPicPr>
          <p:cNvPr id="47" name="Picture 114" descr=""/>
          <p:cNvPicPr/>
          <p:nvPr/>
        </p:nvPicPr>
        <p:blipFill>
          <a:blip r:embed="rId2"/>
          <a:stretch/>
        </p:blipFill>
        <p:spPr>
          <a:xfrm>
            <a:off x="5136480" y="56880"/>
            <a:ext cx="1465920" cy="491040"/>
          </a:xfrm>
          <a:prstGeom prst="rect">
            <a:avLst/>
          </a:prstGeom>
          <a:ln>
            <a:noFill/>
          </a:ln>
        </p:spPr>
      </p:pic>
      <p:sp>
        <p:nvSpPr>
          <p:cNvPr id="48" name="CustomShape 5"/>
          <p:cNvSpPr/>
          <p:nvPr/>
        </p:nvSpPr>
        <p:spPr>
          <a:xfrm>
            <a:off x="114480" y="640080"/>
            <a:ext cx="6599880" cy="9966600"/>
          </a:xfrm>
          <a:prstGeom prst="roundRect">
            <a:avLst>
              <a:gd name="adj" fmla="val 5154"/>
            </a:avLst>
          </a:prstGeom>
          <a:noFill/>
          <a:ln w="25560">
            <a:solidFill>
              <a:srgbClr val="2f5597"/>
            </a:solidFill>
            <a:round/>
          </a:ln>
        </p:spPr>
        <p:style>
          <a:lnRef idx="0"/>
          <a:fillRef idx="0"/>
          <a:effectRef idx="0"/>
          <a:fontRef idx="minor"/>
        </p:style>
      </p:sp>
      <p:pic>
        <p:nvPicPr>
          <p:cNvPr id="49" name="" descr=""/>
          <p:cNvPicPr/>
          <p:nvPr/>
        </p:nvPicPr>
        <p:blipFill>
          <a:blip r:embed="rId3"/>
          <a:stretch/>
        </p:blipFill>
        <p:spPr>
          <a:xfrm>
            <a:off x="991800" y="91440"/>
            <a:ext cx="1226520" cy="411480"/>
          </a:xfrm>
          <a:prstGeom prst="rect">
            <a:avLst/>
          </a:prstGeom>
          <a:ln>
            <a:noFill/>
          </a:ln>
        </p:spPr>
      </p:pic>
      <p:pic>
        <p:nvPicPr>
          <p:cNvPr id="50" name="" descr=""/>
          <p:cNvPicPr/>
          <p:nvPr/>
        </p:nvPicPr>
        <p:blipFill>
          <a:blip r:embed="rId4"/>
          <a:stretch/>
        </p:blipFill>
        <p:spPr>
          <a:xfrm>
            <a:off x="2416320" y="64080"/>
            <a:ext cx="2533680" cy="519840"/>
          </a:xfrm>
          <a:prstGeom prst="rect">
            <a:avLst/>
          </a:prstGeom>
          <a:ln>
            <a:noFill/>
          </a:ln>
        </p:spPr>
      </p:pic>
      <p:pic>
        <p:nvPicPr>
          <p:cNvPr id="51" name="" descr=""/>
          <p:cNvPicPr/>
          <p:nvPr/>
        </p:nvPicPr>
        <p:blipFill>
          <a:blip r:embed="rId5"/>
          <a:stretch/>
        </p:blipFill>
        <p:spPr>
          <a:xfrm>
            <a:off x="218880" y="36000"/>
            <a:ext cx="581400" cy="822240"/>
          </a:xfrm>
          <a:prstGeom prst="rect">
            <a:avLst/>
          </a:prstGeom>
          <a:ln>
            <a:noFill/>
          </a:ln>
        </p:spPr>
      </p:pic>
      <p:pic>
        <p:nvPicPr>
          <p:cNvPr id="52" name="" descr=""/>
          <p:cNvPicPr/>
          <p:nvPr/>
        </p:nvPicPr>
        <p:blipFill>
          <a:blip r:embed="rId6"/>
          <a:stretch/>
        </p:blipFill>
        <p:spPr>
          <a:xfrm>
            <a:off x="146880" y="9252000"/>
            <a:ext cx="3053160" cy="631440"/>
          </a:xfrm>
          <a:prstGeom prst="rect">
            <a:avLst/>
          </a:prstGeom>
          <a:ln>
            <a:noFill/>
          </a:ln>
        </p:spPr>
      </p:pic>
      <p:pic>
        <p:nvPicPr>
          <p:cNvPr id="53" name="" descr=""/>
          <p:cNvPicPr/>
          <p:nvPr/>
        </p:nvPicPr>
        <p:blipFill>
          <a:blip r:embed="rId7"/>
          <a:stretch/>
        </p:blipFill>
        <p:spPr>
          <a:xfrm>
            <a:off x="150480" y="5172840"/>
            <a:ext cx="3141000" cy="1938600"/>
          </a:xfrm>
          <a:prstGeom prst="rect">
            <a:avLst/>
          </a:prstGeom>
          <a:ln>
            <a:noFill/>
          </a:ln>
        </p:spPr>
      </p:pic>
      <p:sp>
        <p:nvSpPr>
          <p:cNvPr id="54" name="CustomShape 6"/>
          <p:cNvSpPr/>
          <p:nvPr/>
        </p:nvSpPr>
        <p:spPr>
          <a:xfrm>
            <a:off x="3474720" y="7528320"/>
            <a:ext cx="3183840" cy="24012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References</a:t>
            </a:r>
            <a:endParaRPr b="0" lang="en-US" sz="1000" spc="-1" strike="noStrike">
              <a:latin typeface="Arial"/>
            </a:endParaRPr>
          </a:p>
        </p:txBody>
      </p:sp>
      <p:sp>
        <p:nvSpPr>
          <p:cNvPr id="55" name="CustomShape 7"/>
          <p:cNvSpPr/>
          <p:nvPr/>
        </p:nvSpPr>
        <p:spPr>
          <a:xfrm>
            <a:off x="91440" y="2139120"/>
            <a:ext cx="3291480" cy="17326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800" spc="-1" strike="noStrike">
                <a:solidFill>
                  <a:srgbClr val="000000"/>
                </a:solidFill>
                <a:latin typeface="Cambria"/>
                <a:ea typeface="ＭＳ Ｐゴシック"/>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 And as more material is gathered to illustrate approaches on the analysis of Life Science data, the higher the risk to overwhelm users.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 room for testing further experimental tools, easing reuse, and consolidating protocols and reproducibility.</a:t>
            </a:r>
            <a:endParaRPr b="0" lang="en-US" sz="800" spc="-1" strike="noStrike">
              <a:latin typeface="Arial"/>
            </a:endParaRPr>
          </a:p>
        </p:txBody>
      </p:sp>
      <p:sp>
        <p:nvSpPr>
          <p:cNvPr id="56" name="CustomShape 8"/>
          <p:cNvSpPr/>
          <p:nvPr/>
        </p:nvSpPr>
        <p:spPr>
          <a:xfrm>
            <a:off x="3438720" y="7756200"/>
            <a:ext cx="3291480" cy="127872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mbria"/>
                <a:ea typeface="ＭＳ Ｐゴシック"/>
              </a:rPr>
              <a:t>Wolfien M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TRAPLINE: A standardized and automated pipeline</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for RNA sequencing data analysis, evaluation and annotation.</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BMC Bioinformatics, 2016. </a:t>
            </a:r>
            <a:r>
              <a:rPr b="0" i="1" lang="en-US" sz="800" spc="-1" strike="noStrike">
                <a:solidFill>
                  <a:srgbClr val="3465a4"/>
                </a:solidFill>
                <a:latin typeface="Cambria"/>
                <a:ea typeface="ＭＳ Ｐゴシック"/>
              </a:rPr>
              <a:t>10.1186/s12859-015-0873-9</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Lott SC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Customized workflow development and data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modularization concepts for RNA-Sequencing and</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metatranscriptome experiments. Journal of Biotechnology, 2017.</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i="1" lang="en-US" sz="800" spc="-1" strike="noStrike">
                <a:solidFill>
                  <a:srgbClr val="3465a4"/>
                </a:solidFill>
                <a:latin typeface="Cambria"/>
                <a:ea typeface="ＭＳ Ｐゴシック"/>
              </a:rPr>
              <a:t>10.1016/j.jbiotec.2017.06.1203</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Grüning BA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The RNA workbench: best practices for RNA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and high-throughput sequencing bioinformatics in Galaxy.</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Nucleic Acids Research, 2017. </a:t>
            </a:r>
            <a:r>
              <a:rPr b="0" i="1" lang="en-US" sz="800" spc="-1" strike="noStrike">
                <a:solidFill>
                  <a:srgbClr val="3465a4"/>
                </a:solidFill>
                <a:latin typeface="Cambria"/>
                <a:ea typeface="ＭＳ Ｐゴシック"/>
              </a:rPr>
              <a:t>10.1093/nar/gkx409</a:t>
            </a:r>
            <a:endParaRPr b="0" lang="en-US" sz="800" spc="-1" strike="noStrike">
              <a:latin typeface="Arial"/>
            </a:endParaRPr>
          </a:p>
        </p:txBody>
      </p:sp>
      <p:sp>
        <p:nvSpPr>
          <p:cNvPr id="57" name="CustomShape 9"/>
          <p:cNvSpPr/>
          <p:nvPr/>
        </p:nvSpPr>
        <p:spPr>
          <a:xfrm>
            <a:off x="3619440" y="2194920"/>
            <a:ext cx="2121480" cy="3290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Leverage on the Galaxy interactive tours</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to provide users interchangeable tools</a:t>
            </a:r>
            <a:endParaRPr b="0" lang="en-US" sz="800" spc="-1" strike="noStrike">
              <a:latin typeface="Arial"/>
            </a:endParaRPr>
          </a:p>
        </p:txBody>
      </p:sp>
      <p:sp>
        <p:nvSpPr>
          <p:cNvPr id="58" name="CustomShape 10"/>
          <p:cNvSpPr/>
          <p:nvPr/>
        </p:nvSpPr>
        <p:spPr>
          <a:xfrm>
            <a:off x="3481200" y="2901600"/>
            <a:ext cx="2351160" cy="500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Gather EDAM ontology terms describing</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each tool in terms of operations, input,</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and output formats</a:t>
            </a:r>
            <a:endParaRPr b="0" lang="en-US" sz="800" spc="-1" strike="noStrike">
              <a:latin typeface="Arial"/>
            </a:endParaRPr>
          </a:p>
        </p:txBody>
      </p:sp>
      <p:sp>
        <p:nvSpPr>
          <p:cNvPr id="59" name="CustomShape 11"/>
          <p:cNvSpPr/>
          <p:nvPr/>
        </p:nvSpPr>
        <p:spPr>
          <a:xfrm>
            <a:off x="3517200" y="3765600"/>
            <a:ext cx="2315160" cy="398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Mine Galaxy instances for user-tracked</a:t>
            </a:r>
            <a:endParaRPr b="0" lang="en-US" sz="800" spc="-1" strike="noStrike">
              <a:latin typeface="Arial"/>
            </a:endParaRPr>
          </a:p>
          <a:p>
            <a:pPr algn="ctr">
              <a:lnSpc>
                <a:spcPct val="100000"/>
              </a:lnSpc>
            </a:pPr>
            <a:r>
              <a:rPr b="0" lang="en-US" sz="800" spc="-1" strike="noStrike">
                <a:solidFill>
                  <a:srgbClr val="000000"/>
                </a:solidFill>
                <a:latin typeface="Cambria"/>
                <a:ea typeface="ＭＳ Ｐゴシック"/>
              </a:rPr>
              <a:t>data: tool chaining, parametrization, formats</a:t>
            </a:r>
            <a:endParaRPr b="0" lang="en-US" sz="800" spc="-1" strike="noStrike">
              <a:latin typeface="Arial"/>
            </a:endParaRPr>
          </a:p>
        </p:txBody>
      </p:sp>
      <p:sp>
        <p:nvSpPr>
          <p:cNvPr id="60" name="CustomShape 12"/>
          <p:cNvSpPr/>
          <p:nvPr/>
        </p:nvSpPr>
        <p:spPr>
          <a:xfrm>
            <a:off x="3606480" y="2197800"/>
            <a:ext cx="2134440" cy="362160"/>
          </a:xfrm>
          <a:prstGeom prst="roundRect">
            <a:avLst>
              <a:gd name="adj" fmla="val 5154"/>
            </a:avLst>
          </a:prstGeom>
          <a:noFill/>
          <a:ln w="6480">
            <a:solidFill>
              <a:srgbClr val="00bfff"/>
            </a:solidFill>
            <a:round/>
          </a:ln>
        </p:spPr>
        <p:style>
          <a:lnRef idx="0"/>
          <a:fillRef idx="0"/>
          <a:effectRef idx="0"/>
          <a:fontRef idx="minor"/>
        </p:style>
      </p:sp>
      <p:sp>
        <p:nvSpPr>
          <p:cNvPr id="61" name="CustomShape 13"/>
          <p:cNvSpPr/>
          <p:nvPr/>
        </p:nvSpPr>
        <p:spPr>
          <a:xfrm>
            <a:off x="3606840" y="2881800"/>
            <a:ext cx="2134080" cy="520560"/>
          </a:xfrm>
          <a:prstGeom prst="roundRect">
            <a:avLst>
              <a:gd name="adj" fmla="val 5154"/>
            </a:avLst>
          </a:prstGeom>
          <a:noFill/>
          <a:ln w="6480">
            <a:solidFill>
              <a:srgbClr val="00bfff"/>
            </a:solidFill>
            <a:round/>
          </a:ln>
        </p:spPr>
        <p:style>
          <a:lnRef idx="0"/>
          <a:fillRef idx="0"/>
          <a:effectRef idx="0"/>
          <a:fontRef idx="minor"/>
        </p:style>
      </p:sp>
      <p:pic>
        <p:nvPicPr>
          <p:cNvPr id="62" name="" descr=""/>
          <p:cNvPicPr/>
          <p:nvPr/>
        </p:nvPicPr>
        <p:blipFill>
          <a:blip r:embed="rId8"/>
          <a:stretch/>
        </p:blipFill>
        <p:spPr>
          <a:xfrm>
            <a:off x="6054480" y="2198520"/>
            <a:ext cx="401400" cy="406080"/>
          </a:xfrm>
          <a:prstGeom prst="rect">
            <a:avLst/>
          </a:prstGeom>
          <a:ln>
            <a:noFill/>
          </a:ln>
        </p:spPr>
      </p:pic>
      <p:sp>
        <p:nvSpPr>
          <p:cNvPr id="63" name="CustomShape 14"/>
          <p:cNvSpPr/>
          <p:nvPr/>
        </p:nvSpPr>
        <p:spPr>
          <a:xfrm>
            <a:off x="3606840" y="3745800"/>
            <a:ext cx="2134080" cy="417960"/>
          </a:xfrm>
          <a:prstGeom prst="roundRect">
            <a:avLst>
              <a:gd name="adj" fmla="val 5154"/>
            </a:avLst>
          </a:prstGeom>
          <a:noFill/>
          <a:ln w="6480">
            <a:solidFill>
              <a:srgbClr val="00bfff"/>
            </a:solidFill>
            <a:round/>
          </a:ln>
        </p:spPr>
        <p:style>
          <a:lnRef idx="0"/>
          <a:fillRef idx="0"/>
          <a:effectRef idx="0"/>
          <a:fontRef idx="minor"/>
        </p:style>
      </p:sp>
      <p:pic>
        <p:nvPicPr>
          <p:cNvPr id="64" name="" descr=""/>
          <p:cNvPicPr/>
          <p:nvPr/>
        </p:nvPicPr>
        <p:blipFill>
          <a:blip r:embed="rId9"/>
          <a:stretch/>
        </p:blipFill>
        <p:spPr>
          <a:xfrm>
            <a:off x="6057720" y="2978280"/>
            <a:ext cx="388800" cy="385200"/>
          </a:xfrm>
          <a:prstGeom prst="rect">
            <a:avLst/>
          </a:prstGeom>
          <a:ln>
            <a:noFill/>
          </a:ln>
        </p:spPr>
      </p:pic>
      <p:sp>
        <p:nvSpPr>
          <p:cNvPr id="65" name="CustomShape 15"/>
          <p:cNvSpPr/>
          <p:nvPr/>
        </p:nvSpPr>
        <p:spPr>
          <a:xfrm>
            <a:off x="174960" y="4113720"/>
            <a:ext cx="3116520" cy="24012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Bridging the gap of tool chaining and parametrization</a:t>
            </a:r>
            <a:endParaRPr b="0" lang="en-US" sz="1000" spc="-1" strike="noStrike">
              <a:latin typeface="Arial"/>
            </a:endParaRPr>
          </a:p>
        </p:txBody>
      </p:sp>
      <p:sp>
        <p:nvSpPr>
          <p:cNvPr id="66" name="CustomShape 16"/>
          <p:cNvSpPr/>
          <p:nvPr/>
        </p:nvSpPr>
        <p:spPr>
          <a:xfrm>
            <a:off x="91440" y="6432120"/>
            <a:ext cx="3382560" cy="1732680"/>
          </a:xfrm>
          <a:prstGeom prst="rect">
            <a:avLst/>
          </a:prstGeom>
          <a:noFill/>
          <a:ln>
            <a:noFill/>
          </a:ln>
        </p:spPr>
        <p:style>
          <a:lnRef idx="0"/>
          <a:fillRef idx="0"/>
          <a:effectRef idx="0"/>
          <a:fontRef idx="minor"/>
        </p:style>
      </p:sp>
      <p:sp>
        <p:nvSpPr>
          <p:cNvPr id="67" name="CustomShape 17"/>
          <p:cNvSpPr/>
          <p:nvPr/>
        </p:nvSpPr>
        <p:spPr>
          <a:xfrm>
            <a:off x="3403440" y="5928120"/>
            <a:ext cx="3291480" cy="1409040"/>
          </a:xfrm>
          <a:prstGeom prst="rect">
            <a:avLst/>
          </a:prstGeom>
          <a:noFill/>
          <a:ln>
            <a:noFill/>
          </a:ln>
        </p:spPr>
        <p:style>
          <a:lnRef idx="0"/>
          <a:fillRef idx="0"/>
          <a:effectRef idx="0"/>
          <a:fontRef idx="minor"/>
        </p:style>
        <p:txBody>
          <a:bodyPr lIns="90000" rIns="90000" tIns="45000" bIns="45000"/>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p:txBody>
      </p:sp>
      <p:sp>
        <p:nvSpPr>
          <p:cNvPr id="68" name="CustomShape 18"/>
          <p:cNvSpPr/>
          <p:nvPr/>
        </p:nvSpPr>
        <p:spPr>
          <a:xfrm>
            <a:off x="91440" y="7140600"/>
            <a:ext cx="3291480" cy="15148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800" spc="-1" strike="noStrike">
                <a:solidFill>
                  <a:srgbClr val="000000"/>
                </a:solidFill>
                <a:latin typeface="Cambria"/>
                <a:ea typeface="ＭＳ Ｐゴシック"/>
              </a:rPr>
              <a:t>The de.STAIR Galaxy interactive recommendation system.</a:t>
            </a:r>
            <a:r>
              <a:rPr b="0" lang="en-US" sz="800" spc="-1" strike="noStrike">
                <a:solidFill>
                  <a:srgbClr val="000000"/>
                </a:solidFill>
                <a:latin typeface="Cambria"/>
                <a:ea typeface="ＭＳ Ｐゴシック"/>
              </a:rPr>
              <a:t> The recommendation system traces a path from the beginning of a Life Science data analysis to its end. Here, researchers can decide which path to walk towards the completion of the desired analysis by providing an input dataset and an analysis goal.</a:t>
            </a:r>
            <a:endParaRPr b="0" lang="en-US" sz="800" spc="-1" strike="noStrike">
              <a:latin typeface="Arial"/>
            </a:endParaRPr>
          </a:p>
          <a:p>
            <a:pPr algn="just">
              <a:lnSpc>
                <a:spcPct val="100000"/>
              </a:lnSpc>
            </a:pPr>
            <a:endParaRPr b="0" lang="en-US" sz="800" spc="-1" strike="noStrike">
              <a:latin typeface="Arial"/>
            </a:endParaRPr>
          </a:p>
          <a:p>
            <a:pPr algn="just">
              <a:lnSpc>
                <a:spcPct val="100000"/>
              </a:lnSpc>
            </a:pPr>
            <a:r>
              <a:rPr b="0" lang="en-US" sz="800" spc="-1" strike="noStrike">
                <a:solidFill>
                  <a:srgbClr val="000000"/>
                </a:solidFill>
                <a:latin typeface="Cambria"/>
                <a:ea typeface="ＭＳ Ｐゴシック"/>
              </a:rPr>
              <a:t>Tools are recommended step by step, based on both tool’s pertinence within the scope of the requested analysis goal and existing best practices within the current analysis step.</a:t>
            </a:r>
            <a:endParaRPr b="0" lang="en-US" sz="800" spc="-1" strike="noStrike">
              <a:latin typeface="Arial"/>
            </a:endParaRPr>
          </a:p>
          <a:p>
            <a:pPr algn="just">
              <a:lnSpc>
                <a:spcPct val="100000"/>
              </a:lnSpc>
            </a:pPr>
            <a:endParaRPr b="0" lang="en-US" sz="800" spc="-1" strike="noStrike">
              <a:latin typeface="Arial"/>
            </a:endParaRPr>
          </a:p>
          <a:p>
            <a:pPr marL="216000" indent="-21564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Best practice approaches are shared among the scientific community through the Galaxy platform as reusable workflows.</a:t>
            </a:r>
            <a:endParaRPr b="0" lang="en-US" sz="800" spc="-1" strike="noStrike">
              <a:latin typeface="Arial"/>
            </a:endParaRPr>
          </a:p>
          <a:p>
            <a:pPr marL="216000" indent="-21564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Tool pertinence is inferred from the provided EDAM ontology terms, associated to its operations and input/output data formats.</a:t>
            </a:r>
            <a:endParaRPr b="0" lang="en-US" sz="800" spc="-1" strike="noStrike">
              <a:latin typeface="Arial"/>
            </a:endParaRPr>
          </a:p>
        </p:txBody>
      </p:sp>
      <p:sp>
        <p:nvSpPr>
          <p:cNvPr id="69" name="CustomShape 19"/>
          <p:cNvSpPr/>
          <p:nvPr/>
        </p:nvSpPr>
        <p:spPr>
          <a:xfrm>
            <a:off x="91440" y="4368600"/>
            <a:ext cx="3291480" cy="751680"/>
          </a:xfrm>
          <a:prstGeom prst="rect">
            <a:avLst/>
          </a:prstGeom>
          <a:noFill/>
          <a:ln>
            <a:noFill/>
          </a:ln>
        </p:spPr>
        <p:style>
          <a:lnRef idx="0"/>
          <a:fillRef idx="0"/>
          <a:effectRef idx="0"/>
          <a:fontRef idx="minor"/>
        </p:style>
        <p:txBody>
          <a:bodyPr lIns="90000" rIns="90000" tIns="45000" bIns="45000"/>
          <a:p>
            <a:pPr marL="216000" indent="-21564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Dockerized Galaxy flavor</a:t>
            </a:r>
            <a:endParaRPr b="0" lang="en-US" sz="800" spc="-1" strike="noStrike">
              <a:latin typeface="Arial"/>
            </a:endParaRPr>
          </a:p>
          <a:p>
            <a:pPr marL="216000" indent="-21564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Integration within  Galaxy RNA Workbench</a:t>
            </a:r>
            <a:endParaRPr b="0" lang="en-US" sz="800" spc="-1" strike="noStrike">
              <a:latin typeface="Arial"/>
            </a:endParaRPr>
          </a:p>
          <a:p>
            <a:pPr marL="216000" indent="-21564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Provide interactive guidance on designing  RNA-Seq experiments</a:t>
            </a:r>
            <a:endParaRPr b="0" lang="en-US" sz="800" spc="-1" strike="noStrike">
              <a:latin typeface="Arial"/>
            </a:endParaRPr>
          </a:p>
          <a:p>
            <a:pPr marL="216000" indent="-21564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Test of novel and experimental tools</a:t>
            </a:r>
            <a:endParaRPr b="0" lang="en-US" sz="800" spc="-1" strike="noStrike">
              <a:latin typeface="Arial"/>
            </a:endParaRPr>
          </a:p>
        </p:txBody>
      </p:sp>
      <p:sp>
        <p:nvSpPr>
          <p:cNvPr id="70" name="CustomShape 20"/>
          <p:cNvSpPr/>
          <p:nvPr/>
        </p:nvSpPr>
        <p:spPr>
          <a:xfrm>
            <a:off x="3522600" y="1881720"/>
            <a:ext cx="3116880" cy="24012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Towards the automation of workflow construction</a:t>
            </a:r>
            <a:endParaRPr b="0" lang="en-US" sz="1000" spc="-1" strike="noStrike">
              <a:latin typeface="Arial"/>
            </a:endParaRPr>
          </a:p>
        </p:txBody>
      </p:sp>
      <p:pic>
        <p:nvPicPr>
          <p:cNvPr id="71" name="" descr=""/>
          <p:cNvPicPr/>
          <p:nvPr/>
        </p:nvPicPr>
        <p:blipFill>
          <a:blip r:embed="rId10"/>
          <a:stretch/>
        </p:blipFill>
        <p:spPr>
          <a:xfrm>
            <a:off x="6015240" y="3736440"/>
            <a:ext cx="486720" cy="688320"/>
          </a:xfrm>
          <a:prstGeom prst="rect">
            <a:avLst/>
          </a:prstGeom>
          <a:ln>
            <a:noFill/>
          </a:ln>
        </p:spPr>
      </p:pic>
      <p:sp>
        <p:nvSpPr>
          <p:cNvPr id="72" name="CustomShape 21"/>
          <p:cNvSpPr/>
          <p:nvPr/>
        </p:nvSpPr>
        <p:spPr>
          <a:xfrm>
            <a:off x="4673880" y="2560320"/>
            <a:ext cx="360" cy="321480"/>
          </a:xfrm>
          <a:custGeom>
            <a:avLst/>
            <a:gdLst/>
            <a:ahLst/>
            <a:rect l="l" t="t" r="r" b="b"/>
            <a:pathLst>
              <a:path w="21600" h="21600">
                <a:moveTo>
                  <a:pt x="0" y="0"/>
                </a:moveTo>
                <a:lnTo>
                  <a:pt x="21600" y="21600"/>
                </a:lnTo>
              </a:path>
            </a:pathLst>
          </a:custGeom>
          <a:noFill/>
          <a:ln w="10080">
            <a:solidFill>
              <a:srgbClr val="00bfff"/>
            </a:solidFill>
            <a:round/>
            <a:tailEnd len="med" type="triangle" w="med"/>
          </a:ln>
        </p:spPr>
        <p:style>
          <a:lnRef idx="0"/>
          <a:fillRef idx="0"/>
          <a:effectRef idx="0"/>
          <a:fontRef idx="minor"/>
        </p:style>
      </p:sp>
      <p:sp>
        <p:nvSpPr>
          <p:cNvPr id="73" name="CustomShape 22"/>
          <p:cNvSpPr/>
          <p:nvPr/>
        </p:nvSpPr>
        <p:spPr>
          <a:xfrm>
            <a:off x="4673880" y="3402720"/>
            <a:ext cx="360" cy="343080"/>
          </a:xfrm>
          <a:custGeom>
            <a:avLst/>
            <a:gdLst/>
            <a:ahLst/>
            <a:rect l="l" t="t" r="r" b="b"/>
            <a:pathLst>
              <a:path w="21600" h="21600">
                <a:moveTo>
                  <a:pt x="0" y="0"/>
                </a:moveTo>
                <a:lnTo>
                  <a:pt x="21600" y="21600"/>
                </a:lnTo>
              </a:path>
            </a:pathLst>
          </a:custGeom>
          <a:noFill/>
          <a:ln w="6480">
            <a:solidFill>
              <a:srgbClr val="00bfff"/>
            </a:solidFill>
            <a:round/>
            <a:tailEnd len="med" type="triangle" w="med"/>
          </a:ln>
        </p:spPr>
        <p:style>
          <a:lnRef idx="0"/>
          <a:fillRef idx="0"/>
          <a:effectRef idx="0"/>
          <a:fontRef idx="minor"/>
        </p:style>
      </p:sp>
      <p:pic>
        <p:nvPicPr>
          <p:cNvPr id="74" name="" descr=""/>
          <p:cNvPicPr/>
          <p:nvPr/>
        </p:nvPicPr>
        <p:blipFill>
          <a:blip r:embed="rId11"/>
          <a:stretch/>
        </p:blipFill>
        <p:spPr>
          <a:xfrm>
            <a:off x="4093200" y="4461120"/>
            <a:ext cx="2067840" cy="2834280"/>
          </a:xfrm>
          <a:prstGeom prst="rect">
            <a:avLst/>
          </a:prstGeom>
          <a:ln>
            <a:noFill/>
          </a:ln>
        </p:spPr>
      </p:pic>
      <p:sp>
        <p:nvSpPr>
          <p:cNvPr id="75" name="CustomShape 23"/>
          <p:cNvSpPr/>
          <p:nvPr/>
        </p:nvSpPr>
        <p:spPr>
          <a:xfrm>
            <a:off x="5518080" y="572400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2f5597"/>
                </a:solidFill>
                <a:latin typeface="Cambria"/>
              </a:rPr>
              <a:t>Training events</a:t>
            </a:r>
            <a:endParaRPr b="0" lang="en-US" sz="800" spc="-1" strike="noStrike">
              <a:latin typeface="Arial"/>
            </a:endParaRPr>
          </a:p>
        </p:txBody>
      </p:sp>
      <p:sp>
        <p:nvSpPr>
          <p:cNvPr id="76" name="CustomShape 24"/>
          <p:cNvSpPr/>
          <p:nvPr/>
        </p:nvSpPr>
        <p:spPr>
          <a:xfrm>
            <a:off x="3605040" y="5652720"/>
            <a:ext cx="1426680" cy="55944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rPr>
              <a:t>Galaxy Interactive</a:t>
            </a:r>
            <a:endParaRPr b="0" lang="en-US" sz="800" spc="-1" strike="noStrike">
              <a:latin typeface="Arial"/>
            </a:endParaRPr>
          </a:p>
          <a:p>
            <a:r>
              <a:rPr b="1" lang="en-US" sz="800" spc="-1" strike="noStrike">
                <a:solidFill>
                  <a:srgbClr val="ff1493"/>
                </a:solidFill>
                <a:latin typeface="Cambria"/>
              </a:rPr>
              <a:t>Recommendation system</a:t>
            </a:r>
            <a:endParaRPr b="0" lang="en-US" sz="800" spc="-1" strike="noStrike">
              <a:latin typeface="Arial"/>
            </a:endParaRPr>
          </a:p>
        </p:txBody>
      </p:sp>
      <p:sp>
        <p:nvSpPr>
          <p:cNvPr id="77" name="CustomShape 25"/>
          <p:cNvSpPr/>
          <p:nvPr/>
        </p:nvSpPr>
        <p:spPr>
          <a:xfrm>
            <a:off x="4829040" y="457272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rPr>
              <a:t>Galaxy Tours</a:t>
            </a:r>
            <a:endParaRPr b="0" lang="en-US" sz="800" spc="-1" strike="noStrike">
              <a:latin typeface="Arial"/>
            </a:endParaRPr>
          </a:p>
        </p:txBody>
      </p:sp>
      <p:sp>
        <p:nvSpPr>
          <p:cNvPr id="78" name="CustomShape 26"/>
          <p:cNvSpPr/>
          <p:nvPr/>
        </p:nvSpPr>
        <p:spPr>
          <a:xfrm>
            <a:off x="3713040" y="590436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000000"/>
                </a:solidFill>
                <a:latin typeface="Cambria"/>
              </a:rPr>
              <a:t>Hackathon</a:t>
            </a:r>
            <a:endParaRPr b="0" lang="en-US" sz="800" spc="-1" strike="noStrike">
              <a:latin typeface="Arial"/>
            </a:endParaRPr>
          </a:p>
        </p:txBody>
      </p:sp>
      <p:sp>
        <p:nvSpPr>
          <p:cNvPr id="79" name="CustomShape 27"/>
          <p:cNvSpPr/>
          <p:nvPr/>
        </p:nvSpPr>
        <p:spPr>
          <a:xfrm>
            <a:off x="4937040" y="446436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2f5597"/>
                </a:solidFill>
                <a:latin typeface="Cambria"/>
              </a:rPr>
              <a:t>Training events</a:t>
            </a:r>
            <a:endParaRPr b="0" lang="en-US" sz="800" spc="-1" strike="noStrike">
              <a:latin typeface="Arial"/>
            </a:endParaRPr>
          </a:p>
        </p:txBody>
      </p:sp>
      <p:sp>
        <p:nvSpPr>
          <p:cNvPr id="80" name="CustomShape 28"/>
          <p:cNvSpPr/>
          <p:nvPr/>
        </p:nvSpPr>
        <p:spPr>
          <a:xfrm>
            <a:off x="5621040" y="586908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rPr>
              <a:t>Galaxy Flavor</a:t>
            </a:r>
            <a:endParaRPr b="0" lang="en-US" sz="800" spc="-1" strike="noStrike">
              <a:latin typeface="Arial"/>
            </a:endParaRPr>
          </a:p>
        </p:txBody>
      </p:sp>
      <p:sp>
        <p:nvSpPr>
          <p:cNvPr id="81" name="CustomShape 29"/>
          <p:cNvSpPr/>
          <p:nvPr/>
        </p:nvSpPr>
        <p:spPr>
          <a:xfrm>
            <a:off x="3713040" y="702108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ff1493"/>
                </a:solidFill>
                <a:latin typeface="Cambria"/>
              </a:rPr>
              <a:t>Galaxy Tours</a:t>
            </a:r>
            <a:endParaRPr b="0" lang="en-US" sz="800" spc="-1" strike="noStrike">
              <a:latin typeface="Arial"/>
            </a:endParaRPr>
          </a:p>
        </p:txBody>
      </p:sp>
      <p:sp>
        <p:nvSpPr>
          <p:cNvPr id="82" name="CustomShape 30"/>
          <p:cNvSpPr/>
          <p:nvPr/>
        </p:nvSpPr>
        <p:spPr>
          <a:xfrm>
            <a:off x="3641040" y="687672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000000"/>
                </a:solidFill>
                <a:latin typeface="Cambria"/>
              </a:rPr>
              <a:t>Hackathon</a:t>
            </a:r>
            <a:endParaRPr b="0" lang="en-US" sz="800" spc="-1" strike="noStrike">
              <a:latin typeface="Arial"/>
            </a:endParaRPr>
          </a:p>
        </p:txBody>
      </p:sp>
      <p:sp>
        <p:nvSpPr>
          <p:cNvPr id="83" name="CustomShape 31"/>
          <p:cNvSpPr/>
          <p:nvPr/>
        </p:nvSpPr>
        <p:spPr>
          <a:xfrm>
            <a:off x="3821040" y="7164360"/>
            <a:ext cx="914040" cy="207360"/>
          </a:xfrm>
          <a:prstGeom prst="rect">
            <a:avLst/>
          </a:prstGeom>
          <a:noFill/>
          <a:ln>
            <a:noFill/>
          </a:ln>
        </p:spPr>
        <p:style>
          <a:lnRef idx="0"/>
          <a:fillRef idx="0"/>
          <a:effectRef idx="0"/>
          <a:fontRef idx="minor"/>
        </p:style>
        <p:txBody>
          <a:bodyPr lIns="90000" rIns="90000" tIns="45000" bIns="45000"/>
          <a:p>
            <a:r>
              <a:rPr b="1" lang="en-US" sz="800" spc="-1" strike="noStrike">
                <a:solidFill>
                  <a:srgbClr val="2f5597"/>
                </a:solidFill>
                <a:latin typeface="Cambria"/>
              </a:rPr>
              <a:t>Training events</a:t>
            </a:r>
            <a:endParaRPr b="0" lang="en-US" sz="800" spc="-1" strike="noStrike">
              <a:latin typeface="Arial"/>
            </a:endParaRPr>
          </a:p>
        </p:txBody>
      </p:sp>
      <p:sp>
        <p:nvSpPr>
          <p:cNvPr id="84" name="Line 32"/>
          <p:cNvSpPr/>
          <p:nvPr/>
        </p:nvSpPr>
        <p:spPr>
          <a:xfrm flipH="1">
            <a:off x="4897800" y="4804920"/>
            <a:ext cx="577440" cy="1022400"/>
          </a:xfrm>
          <a:prstGeom prst="line">
            <a:avLst/>
          </a:prstGeom>
          <a:ln w="10080">
            <a:solidFill>
              <a:srgbClr val="ff1493"/>
            </a:solidFill>
            <a:round/>
          </a:ln>
        </p:spPr>
        <p:style>
          <a:lnRef idx="0"/>
          <a:fillRef idx="0"/>
          <a:effectRef idx="0"/>
          <a:fontRef idx="minor"/>
        </p:style>
      </p:sp>
      <p:sp>
        <p:nvSpPr>
          <p:cNvPr id="85" name="Line 33"/>
          <p:cNvSpPr/>
          <p:nvPr/>
        </p:nvSpPr>
        <p:spPr>
          <a:xfrm flipH="1">
            <a:off x="4506120" y="4823640"/>
            <a:ext cx="968040" cy="2216520"/>
          </a:xfrm>
          <a:prstGeom prst="line">
            <a:avLst/>
          </a:prstGeom>
          <a:ln w="10080">
            <a:solidFill>
              <a:srgbClr val="ff1493"/>
            </a:solidFill>
            <a:round/>
          </a:ln>
        </p:spPr>
        <p:style>
          <a:lnRef idx="0"/>
          <a:fillRef idx="0"/>
          <a:effectRef idx="0"/>
          <a:fontRef idx="minor"/>
        </p:style>
      </p:sp>
      <p:sp>
        <p:nvSpPr>
          <p:cNvPr id="86" name="Line 34"/>
          <p:cNvSpPr/>
          <p:nvPr/>
        </p:nvSpPr>
        <p:spPr>
          <a:xfrm>
            <a:off x="5479920" y="4807800"/>
            <a:ext cx="78840" cy="1009080"/>
          </a:xfrm>
          <a:prstGeom prst="line">
            <a:avLst/>
          </a:prstGeom>
          <a:ln w="10080">
            <a:solidFill>
              <a:srgbClr val="ff1493"/>
            </a:solidFill>
            <a:round/>
          </a:ln>
        </p:spPr>
        <p:style>
          <a:lnRef idx="0"/>
          <a:fillRef idx="0"/>
          <a:effectRef idx="0"/>
          <a:fontRef idx="minor"/>
        </p:style>
      </p:sp>
      <p:sp>
        <p:nvSpPr>
          <p:cNvPr id="87" name="CustomShape 35"/>
          <p:cNvSpPr/>
          <p:nvPr/>
        </p:nvSpPr>
        <p:spPr>
          <a:xfrm>
            <a:off x="3873600" y="4389120"/>
            <a:ext cx="848160" cy="207360"/>
          </a:xfrm>
          <a:prstGeom prst="rect">
            <a:avLst/>
          </a:prstGeom>
          <a:noFill/>
          <a:ln>
            <a:noFill/>
          </a:ln>
        </p:spPr>
        <p:style>
          <a:lnRef idx="0"/>
          <a:fillRef idx="0"/>
          <a:effectRef idx="0"/>
          <a:fontRef idx="minor"/>
        </p:style>
        <p:txBody>
          <a:bodyPr lIns="90000" rIns="90000" tIns="45000" bIns="45000"/>
          <a:p>
            <a:r>
              <a:rPr b="1" lang="en-US" sz="800" spc="-1" strike="noStrike">
                <a:latin typeface="Cambria"/>
              </a:rPr>
              <a:t>destairdenbi</a:t>
            </a:r>
            <a:endParaRPr b="0" lang="en-US" sz="800" spc="-1" strike="noStrike">
              <a:latin typeface="Arial"/>
            </a:endParaRPr>
          </a:p>
        </p:txBody>
      </p:sp>
      <p:pic>
        <p:nvPicPr>
          <p:cNvPr id="88" name="" descr=""/>
          <p:cNvPicPr/>
          <p:nvPr/>
        </p:nvPicPr>
        <p:blipFill>
          <a:blip r:embed="rId12"/>
          <a:stretch/>
        </p:blipFill>
        <p:spPr>
          <a:xfrm>
            <a:off x="3644640" y="4349520"/>
            <a:ext cx="274680" cy="274680"/>
          </a:xfrm>
          <a:prstGeom prst="rect">
            <a:avLst/>
          </a:prstGeom>
          <a:ln>
            <a:noFill/>
          </a:ln>
        </p:spPr>
      </p:pic>
      <p:sp>
        <p:nvSpPr>
          <p:cNvPr id="89" name="CustomShape 36"/>
          <p:cNvSpPr/>
          <p:nvPr/>
        </p:nvSpPr>
        <p:spPr>
          <a:xfrm>
            <a:off x="5832720" y="2563200"/>
            <a:ext cx="822600" cy="18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rPr>
              <a:t>galaxyproject.org</a:t>
            </a:r>
            <a:endParaRPr b="0" lang="en-US" sz="600" spc="-1" strike="noStrike">
              <a:latin typeface="Arial"/>
            </a:endParaRPr>
          </a:p>
        </p:txBody>
      </p:sp>
      <p:sp>
        <p:nvSpPr>
          <p:cNvPr id="90" name="CustomShape 37"/>
          <p:cNvSpPr/>
          <p:nvPr/>
        </p:nvSpPr>
        <p:spPr>
          <a:xfrm>
            <a:off x="5832720" y="3355200"/>
            <a:ext cx="822600" cy="18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rPr>
              <a:t>edamontology.org</a:t>
            </a:r>
            <a:endParaRPr b="0" lang="en-US" sz="600" spc="-1" strike="noStrike">
              <a:latin typeface="Arial"/>
            </a:endParaRPr>
          </a:p>
        </p:txBody>
      </p:sp>
      <p:sp>
        <p:nvSpPr>
          <p:cNvPr id="91" name="CustomShape 38"/>
          <p:cNvSpPr/>
          <p:nvPr/>
        </p:nvSpPr>
        <p:spPr>
          <a:xfrm>
            <a:off x="5832720" y="4147200"/>
            <a:ext cx="822600" cy="18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rPr>
              <a:t>denbi.de/rbc</a:t>
            </a:r>
            <a:endParaRPr b="0" lang="en-US" sz="600" spc="-1" strike="noStrike">
              <a:latin typeface="Arial"/>
            </a:endParaRPr>
          </a:p>
        </p:txBody>
      </p:sp>
      <p:pic>
        <p:nvPicPr>
          <p:cNvPr id="92" name="" descr=""/>
          <p:cNvPicPr/>
          <p:nvPr/>
        </p:nvPicPr>
        <p:blipFill>
          <a:blip r:embed="rId13"/>
          <a:stretch/>
        </p:blipFill>
        <p:spPr>
          <a:xfrm>
            <a:off x="5419440" y="9363600"/>
            <a:ext cx="582120" cy="403560"/>
          </a:xfrm>
          <a:prstGeom prst="rect">
            <a:avLst/>
          </a:prstGeom>
          <a:ln>
            <a:noFill/>
          </a:ln>
        </p:spPr>
      </p:pic>
      <p:pic>
        <p:nvPicPr>
          <p:cNvPr id="93" name="" descr=""/>
          <p:cNvPicPr/>
          <p:nvPr/>
        </p:nvPicPr>
        <p:blipFill>
          <a:blip r:embed="rId14"/>
          <a:stretch/>
        </p:blipFill>
        <p:spPr>
          <a:xfrm>
            <a:off x="6070680" y="9358200"/>
            <a:ext cx="624960" cy="416520"/>
          </a:xfrm>
          <a:prstGeom prst="rect">
            <a:avLst/>
          </a:prstGeom>
          <a:ln>
            <a:noFill/>
          </a:ln>
        </p:spPr>
      </p:pic>
      <p:pic>
        <p:nvPicPr>
          <p:cNvPr id="94" name="" descr=""/>
          <p:cNvPicPr/>
          <p:nvPr/>
        </p:nvPicPr>
        <p:blipFill>
          <a:blip r:embed="rId15"/>
          <a:stretch/>
        </p:blipFill>
        <p:spPr>
          <a:xfrm>
            <a:off x="5869080" y="7040880"/>
            <a:ext cx="694800" cy="182520"/>
          </a:xfrm>
          <a:prstGeom prst="rect">
            <a:avLst/>
          </a:prstGeom>
          <a:ln>
            <a:noFill/>
          </a:ln>
        </p:spPr>
      </p:pic>
      <p:sp>
        <p:nvSpPr>
          <p:cNvPr id="95" name="CustomShape 39"/>
          <p:cNvSpPr/>
          <p:nvPr/>
        </p:nvSpPr>
        <p:spPr>
          <a:xfrm>
            <a:off x="5832720" y="7207200"/>
            <a:ext cx="822600" cy="18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rPr>
              <a:t>denbi.de</a:t>
            </a:r>
            <a:endParaRPr b="0" lang="en-US" sz="600" spc="-1" strike="noStrike">
              <a:latin typeface="Arial"/>
            </a:endParaRPr>
          </a:p>
        </p:txBody>
      </p:sp>
      <p:sp>
        <p:nvSpPr>
          <p:cNvPr id="96" name="CustomShape 40"/>
          <p:cNvSpPr/>
          <p:nvPr/>
        </p:nvSpPr>
        <p:spPr>
          <a:xfrm>
            <a:off x="3600720" y="4615200"/>
            <a:ext cx="1081800" cy="267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 spc="-1" strike="noStrike">
                <a:solidFill>
                  <a:srgbClr val="00bfff"/>
                </a:solidFill>
                <a:latin typeface="Cambria"/>
              </a:rPr>
              <a:t>destair.bioinf.uni-leipzig.de</a:t>
            </a:r>
            <a:endParaRPr b="0" lang="en-US" sz="6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TotalTime>
  <Application>LibreOffice/5.4.1.2.0$Linux_X86_64 LibreOffice_project/40m0$Build-2</Application>
  <Company>UROS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2009-10-24T13:05:14Z</dcterms:created>
  <dc:creator>Markus Wolfien</dc:creator>
  <dc:description/>
  <cp:keywords>EASyM</cp:keywords>
  <dc:language>en-US</dc:language>
  <cp:lastModifiedBy/>
  <cp:lastPrinted>2016-10-18T16:08:00Z</cp:lastPrinted>
  <dcterms:modified xsi:type="dcterms:W3CDTF">2017-10-19T15:01:48Z</dcterms:modified>
  <cp:revision>1894</cp:revision>
  <dc:subject/>
  <dc:title>TRAPLINE: An Integrated Galaxy Pipeline for RNAseq Data Processing and Evaluation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UROS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A4-Papier (210x297 mm)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