
<file path=[Content_Types].xml><?xml version="1.0" encoding="utf-8"?>
<Types xmlns="http://schemas.openxmlformats.org/package/2006/content-types">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media/image14.png" ContentType="image/png"/>
  <Override PartName="/ppt/media/image12.png" ContentType="image/png"/>
  <Override PartName="/ppt/media/image11.png" ContentType="image/png"/>
  <Override PartName="/ppt/media/image10.jpeg" ContentType="image/jpeg"/>
  <Override PartName="/ppt/media/image9.png" ContentType="image/png"/>
  <Override PartName="/ppt/media/image8.png" ContentType="image/png"/>
  <Override PartName="/ppt/media/image7.png" ContentType="image/png"/>
  <Override PartName="/ppt/media/image2.jpeg" ContentType="image/jpeg"/>
  <Override PartName="/ppt/media/image13.png" ContentType="image/png"/>
  <Override PartName="/ppt/media/image1.wmf" ContentType="image/x-wmf"/>
  <Override PartName="/ppt/media/image3.png" ContentType="image/png"/>
  <Override PartName="/ppt/media/image4.png" ContentType="image/png"/>
  <Override PartName="/ppt/media/image5.png" ContentType="image/png"/>
  <Override PartName="/ppt/media/image6.png" ContentType="image/png"/>
  <Override PartName="/ppt/slideMasters/_rels/slideMaster1.xml.rels" ContentType="application/vnd.openxmlformats-package.relationships+xml"/>
  <Override PartName="/ppt/slideMasters/slideMaster1.xml" ContentType="application/vnd.openxmlformats-officedocument.presentationml.slideMaster+xml"/>
  <Override PartName="/ppt/presentation.xml" ContentType="application/vnd.openxmlformats-officedocument.presentationml.presentation.main+xml"/>
  <Override PartName="/ppt/theme/theme1.xml" ContentType="application/vnd.openxmlformats-officedocument.theme+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10.xml.rels" ContentType="application/vnd.openxmlformats-package.relationships+xml"/>
  <Override PartName="/ppt/slideLayouts/_rels/slideLayout2.xml.rels" ContentType="application/vnd.openxmlformats-package.relationships+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11.xml.rels" ContentType="application/vnd.openxmlformats-package.relationships+xml"/>
  <Override PartName="/ppt/slideLayouts/_rels/slideLayout3.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_rels/slide1.xml.rels" ContentType="application/vnd.openxmlformats-package.relationships+xml"/>
  <Override PartName="/ppt/slides/slide1.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Lst>
  <p:sldSz cx="30279975" cy="42808525"/>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1513800" y="1707840"/>
            <a:ext cx="27251280" cy="7148520"/>
          </a:xfrm>
          <a:prstGeom prst="rect">
            <a:avLst/>
          </a:prstGeom>
        </p:spPr>
        <p:txBody>
          <a:bodyPr lIns="0" rIns="0" tIns="0" bIns="0" anchor="ctr"/>
          <a:p>
            <a:pPr algn="ctr"/>
            <a:endParaRPr b="0" lang="en-US" sz="4400" spc="-1" strike="noStrike">
              <a:latin typeface="Arial"/>
            </a:endParaRPr>
          </a:p>
        </p:txBody>
      </p:sp>
      <p:sp>
        <p:nvSpPr>
          <p:cNvPr id="27" name="PlaceHolder 2"/>
          <p:cNvSpPr>
            <a:spLocks noGrp="1"/>
          </p:cNvSpPr>
          <p:nvPr>
            <p:ph type="body"/>
          </p:nvPr>
        </p:nvSpPr>
        <p:spPr>
          <a:xfrm>
            <a:off x="1513800" y="10017000"/>
            <a:ext cx="27251280" cy="11842920"/>
          </a:xfrm>
          <a:prstGeom prst="rect">
            <a:avLst/>
          </a:prstGeom>
        </p:spPr>
        <p:txBody>
          <a:bodyPr lIns="0" rIns="0" tIns="0" bIns="0">
            <a:normAutofit/>
          </a:bodyPr>
          <a:p>
            <a:endParaRPr b="0" lang="en-US" sz="3200" spc="-1" strike="noStrike">
              <a:latin typeface="Arial"/>
            </a:endParaRPr>
          </a:p>
        </p:txBody>
      </p:sp>
      <p:sp>
        <p:nvSpPr>
          <p:cNvPr id="28" name="PlaceHolder 3"/>
          <p:cNvSpPr>
            <a:spLocks noGrp="1"/>
          </p:cNvSpPr>
          <p:nvPr>
            <p:ph type="body"/>
          </p:nvPr>
        </p:nvSpPr>
        <p:spPr>
          <a:xfrm>
            <a:off x="1513800" y="22985280"/>
            <a:ext cx="27251280" cy="118429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1513800" y="1707840"/>
            <a:ext cx="27251280" cy="7148520"/>
          </a:xfrm>
          <a:prstGeom prst="rect">
            <a:avLst/>
          </a:prstGeom>
        </p:spPr>
        <p:txBody>
          <a:bodyPr lIns="0" rIns="0" tIns="0" bIns="0" anchor="ctr"/>
          <a:p>
            <a:pPr algn="ctr"/>
            <a:endParaRPr b="0" lang="en-US" sz="4400" spc="-1" strike="noStrike">
              <a:latin typeface="Arial"/>
            </a:endParaRPr>
          </a:p>
        </p:txBody>
      </p:sp>
      <p:sp>
        <p:nvSpPr>
          <p:cNvPr id="30" name="PlaceHolder 2"/>
          <p:cNvSpPr>
            <a:spLocks noGrp="1"/>
          </p:cNvSpPr>
          <p:nvPr>
            <p:ph type="body"/>
          </p:nvPr>
        </p:nvSpPr>
        <p:spPr>
          <a:xfrm>
            <a:off x="1513800" y="10017000"/>
            <a:ext cx="13298400" cy="11842920"/>
          </a:xfrm>
          <a:prstGeom prst="rect">
            <a:avLst/>
          </a:prstGeom>
        </p:spPr>
        <p:txBody>
          <a:bodyPr lIns="0" rIns="0" tIns="0" bIns="0">
            <a:normAutofit/>
          </a:bodyPr>
          <a:p>
            <a:endParaRPr b="0" lang="en-US" sz="3200" spc="-1" strike="noStrike">
              <a:latin typeface="Arial"/>
            </a:endParaRPr>
          </a:p>
        </p:txBody>
      </p:sp>
      <p:sp>
        <p:nvSpPr>
          <p:cNvPr id="31" name="PlaceHolder 3"/>
          <p:cNvSpPr>
            <a:spLocks noGrp="1"/>
          </p:cNvSpPr>
          <p:nvPr>
            <p:ph type="body"/>
          </p:nvPr>
        </p:nvSpPr>
        <p:spPr>
          <a:xfrm>
            <a:off x="15477480" y="10017000"/>
            <a:ext cx="13298400" cy="11842920"/>
          </a:xfrm>
          <a:prstGeom prst="rect">
            <a:avLst/>
          </a:prstGeom>
        </p:spPr>
        <p:txBody>
          <a:bodyPr lIns="0" rIns="0" tIns="0" bIns="0">
            <a:normAutofit/>
          </a:bodyPr>
          <a:p>
            <a:endParaRPr b="0" lang="en-US" sz="3200" spc="-1" strike="noStrike">
              <a:latin typeface="Arial"/>
            </a:endParaRPr>
          </a:p>
        </p:txBody>
      </p:sp>
      <p:sp>
        <p:nvSpPr>
          <p:cNvPr id="32" name="PlaceHolder 4"/>
          <p:cNvSpPr>
            <a:spLocks noGrp="1"/>
          </p:cNvSpPr>
          <p:nvPr>
            <p:ph type="body"/>
          </p:nvPr>
        </p:nvSpPr>
        <p:spPr>
          <a:xfrm>
            <a:off x="15477480" y="22985280"/>
            <a:ext cx="13298400" cy="11842920"/>
          </a:xfrm>
          <a:prstGeom prst="rect">
            <a:avLst/>
          </a:prstGeom>
        </p:spPr>
        <p:txBody>
          <a:bodyPr lIns="0" rIns="0" tIns="0" bIns="0">
            <a:normAutofit/>
          </a:bodyPr>
          <a:p>
            <a:endParaRPr b="0" lang="en-US" sz="3200" spc="-1" strike="noStrike">
              <a:latin typeface="Arial"/>
            </a:endParaRPr>
          </a:p>
        </p:txBody>
      </p:sp>
      <p:sp>
        <p:nvSpPr>
          <p:cNvPr id="33" name="PlaceHolder 5"/>
          <p:cNvSpPr>
            <a:spLocks noGrp="1"/>
          </p:cNvSpPr>
          <p:nvPr>
            <p:ph type="body"/>
          </p:nvPr>
        </p:nvSpPr>
        <p:spPr>
          <a:xfrm>
            <a:off x="1513800" y="22985280"/>
            <a:ext cx="13298400" cy="118429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1513800" y="1707840"/>
            <a:ext cx="27251280" cy="7148520"/>
          </a:xfrm>
          <a:prstGeom prst="rect">
            <a:avLst/>
          </a:prstGeom>
        </p:spPr>
        <p:txBody>
          <a:bodyPr lIns="0" rIns="0" tIns="0" bIns="0" anchor="ctr"/>
          <a:p>
            <a:pPr algn="ctr"/>
            <a:endParaRPr b="0" lang="en-US" sz="4400" spc="-1" strike="noStrike">
              <a:latin typeface="Arial"/>
            </a:endParaRPr>
          </a:p>
        </p:txBody>
      </p:sp>
      <p:sp>
        <p:nvSpPr>
          <p:cNvPr id="35" name="PlaceHolder 2"/>
          <p:cNvSpPr>
            <a:spLocks noGrp="1"/>
          </p:cNvSpPr>
          <p:nvPr>
            <p:ph type="body"/>
          </p:nvPr>
        </p:nvSpPr>
        <p:spPr>
          <a:xfrm>
            <a:off x="1513800" y="10017000"/>
            <a:ext cx="8774640" cy="11842920"/>
          </a:xfrm>
          <a:prstGeom prst="rect">
            <a:avLst/>
          </a:prstGeom>
        </p:spPr>
        <p:txBody>
          <a:bodyPr lIns="0" rIns="0" tIns="0" bIns="0">
            <a:normAutofit/>
          </a:bodyPr>
          <a:p>
            <a:endParaRPr b="0" lang="en-US" sz="3200" spc="-1" strike="noStrike">
              <a:latin typeface="Arial"/>
            </a:endParaRPr>
          </a:p>
        </p:txBody>
      </p:sp>
      <p:sp>
        <p:nvSpPr>
          <p:cNvPr id="36" name="PlaceHolder 3"/>
          <p:cNvSpPr>
            <a:spLocks noGrp="1"/>
          </p:cNvSpPr>
          <p:nvPr>
            <p:ph type="body"/>
          </p:nvPr>
        </p:nvSpPr>
        <p:spPr>
          <a:xfrm>
            <a:off x="10727640" y="10017000"/>
            <a:ext cx="8774640" cy="11842920"/>
          </a:xfrm>
          <a:prstGeom prst="rect">
            <a:avLst/>
          </a:prstGeom>
        </p:spPr>
        <p:txBody>
          <a:bodyPr lIns="0" rIns="0" tIns="0" bIns="0">
            <a:normAutofit/>
          </a:bodyPr>
          <a:p>
            <a:endParaRPr b="0" lang="en-US" sz="3200" spc="-1" strike="noStrike">
              <a:latin typeface="Arial"/>
            </a:endParaRPr>
          </a:p>
        </p:txBody>
      </p:sp>
      <p:sp>
        <p:nvSpPr>
          <p:cNvPr id="37" name="PlaceHolder 4"/>
          <p:cNvSpPr>
            <a:spLocks noGrp="1"/>
          </p:cNvSpPr>
          <p:nvPr>
            <p:ph type="body"/>
          </p:nvPr>
        </p:nvSpPr>
        <p:spPr>
          <a:xfrm>
            <a:off x="19941480" y="10017000"/>
            <a:ext cx="8774640" cy="11842920"/>
          </a:xfrm>
          <a:prstGeom prst="rect">
            <a:avLst/>
          </a:prstGeom>
        </p:spPr>
        <p:txBody>
          <a:bodyPr lIns="0" rIns="0" tIns="0" bIns="0">
            <a:normAutofit/>
          </a:bodyPr>
          <a:p>
            <a:endParaRPr b="0" lang="en-US" sz="3200" spc="-1" strike="noStrike">
              <a:latin typeface="Arial"/>
            </a:endParaRPr>
          </a:p>
        </p:txBody>
      </p:sp>
      <p:sp>
        <p:nvSpPr>
          <p:cNvPr id="38" name="PlaceHolder 5"/>
          <p:cNvSpPr>
            <a:spLocks noGrp="1"/>
          </p:cNvSpPr>
          <p:nvPr>
            <p:ph type="body"/>
          </p:nvPr>
        </p:nvSpPr>
        <p:spPr>
          <a:xfrm>
            <a:off x="19941480" y="22985280"/>
            <a:ext cx="8774640" cy="11842920"/>
          </a:xfrm>
          <a:prstGeom prst="rect">
            <a:avLst/>
          </a:prstGeom>
        </p:spPr>
        <p:txBody>
          <a:bodyPr lIns="0" rIns="0" tIns="0" bIns="0">
            <a:normAutofit/>
          </a:bodyPr>
          <a:p>
            <a:endParaRPr b="0" lang="en-US" sz="3200" spc="-1" strike="noStrike">
              <a:latin typeface="Arial"/>
            </a:endParaRPr>
          </a:p>
        </p:txBody>
      </p:sp>
      <p:sp>
        <p:nvSpPr>
          <p:cNvPr id="39" name="PlaceHolder 6"/>
          <p:cNvSpPr>
            <a:spLocks noGrp="1"/>
          </p:cNvSpPr>
          <p:nvPr>
            <p:ph type="body"/>
          </p:nvPr>
        </p:nvSpPr>
        <p:spPr>
          <a:xfrm>
            <a:off x="10727640" y="22985280"/>
            <a:ext cx="8774640" cy="11842920"/>
          </a:xfrm>
          <a:prstGeom prst="rect">
            <a:avLst/>
          </a:prstGeom>
        </p:spPr>
        <p:txBody>
          <a:bodyPr lIns="0" rIns="0" tIns="0" bIns="0">
            <a:normAutofit/>
          </a:bodyPr>
          <a:p>
            <a:endParaRPr b="0" lang="en-US" sz="3200" spc="-1" strike="noStrike">
              <a:latin typeface="Arial"/>
            </a:endParaRPr>
          </a:p>
        </p:txBody>
      </p:sp>
      <p:sp>
        <p:nvSpPr>
          <p:cNvPr id="40" name="PlaceHolder 7"/>
          <p:cNvSpPr>
            <a:spLocks noGrp="1"/>
          </p:cNvSpPr>
          <p:nvPr>
            <p:ph type="body"/>
          </p:nvPr>
        </p:nvSpPr>
        <p:spPr>
          <a:xfrm>
            <a:off x="1513800" y="22985280"/>
            <a:ext cx="8774640" cy="118429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1513800" y="1707840"/>
            <a:ext cx="27251280" cy="7148520"/>
          </a:xfrm>
          <a:prstGeom prst="rect">
            <a:avLst/>
          </a:prstGeom>
        </p:spPr>
        <p:txBody>
          <a:bodyPr lIns="0" rIns="0" tIns="0" bIns="0" anchor="ctr"/>
          <a:p>
            <a:pPr algn="ctr"/>
            <a:endParaRPr b="0" lang="en-US" sz="4400" spc="-1" strike="noStrike">
              <a:latin typeface="Arial"/>
            </a:endParaRPr>
          </a:p>
        </p:txBody>
      </p:sp>
      <p:sp>
        <p:nvSpPr>
          <p:cNvPr id="6" name="PlaceHolder 2"/>
          <p:cNvSpPr>
            <a:spLocks noGrp="1"/>
          </p:cNvSpPr>
          <p:nvPr>
            <p:ph type="subTitle"/>
          </p:nvPr>
        </p:nvSpPr>
        <p:spPr>
          <a:xfrm>
            <a:off x="1513800" y="10017000"/>
            <a:ext cx="27251280" cy="248284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1513800" y="1707840"/>
            <a:ext cx="27251280" cy="7148520"/>
          </a:xfrm>
          <a:prstGeom prst="rect">
            <a:avLst/>
          </a:prstGeom>
        </p:spPr>
        <p:txBody>
          <a:bodyPr lIns="0" rIns="0" tIns="0" bIns="0" anchor="ctr"/>
          <a:p>
            <a:pPr algn="ctr"/>
            <a:endParaRPr b="0" lang="en-US" sz="4400" spc="-1" strike="noStrike">
              <a:latin typeface="Arial"/>
            </a:endParaRPr>
          </a:p>
        </p:txBody>
      </p:sp>
      <p:sp>
        <p:nvSpPr>
          <p:cNvPr id="8" name="PlaceHolder 2"/>
          <p:cNvSpPr>
            <a:spLocks noGrp="1"/>
          </p:cNvSpPr>
          <p:nvPr>
            <p:ph type="body"/>
          </p:nvPr>
        </p:nvSpPr>
        <p:spPr>
          <a:xfrm>
            <a:off x="1513800" y="10017000"/>
            <a:ext cx="27251280" cy="248284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1513800" y="1707840"/>
            <a:ext cx="27251280" cy="7148520"/>
          </a:xfrm>
          <a:prstGeom prst="rect">
            <a:avLst/>
          </a:prstGeom>
        </p:spPr>
        <p:txBody>
          <a:bodyPr lIns="0" rIns="0" tIns="0" bIns="0" anchor="ctr"/>
          <a:p>
            <a:pPr algn="ctr"/>
            <a:endParaRPr b="0" lang="en-US" sz="4400" spc="-1" strike="noStrike">
              <a:latin typeface="Arial"/>
            </a:endParaRPr>
          </a:p>
        </p:txBody>
      </p:sp>
      <p:sp>
        <p:nvSpPr>
          <p:cNvPr id="10" name="PlaceHolder 2"/>
          <p:cNvSpPr>
            <a:spLocks noGrp="1"/>
          </p:cNvSpPr>
          <p:nvPr>
            <p:ph type="body"/>
          </p:nvPr>
        </p:nvSpPr>
        <p:spPr>
          <a:xfrm>
            <a:off x="1513800" y="10017000"/>
            <a:ext cx="13298400" cy="24828480"/>
          </a:xfrm>
          <a:prstGeom prst="rect">
            <a:avLst/>
          </a:prstGeom>
        </p:spPr>
        <p:txBody>
          <a:bodyPr lIns="0" rIns="0" tIns="0" bIns="0">
            <a:normAutofit/>
          </a:bodyPr>
          <a:p>
            <a:endParaRPr b="0" lang="en-US" sz="3200" spc="-1" strike="noStrike">
              <a:latin typeface="Arial"/>
            </a:endParaRPr>
          </a:p>
        </p:txBody>
      </p:sp>
      <p:sp>
        <p:nvSpPr>
          <p:cNvPr id="11" name="PlaceHolder 3"/>
          <p:cNvSpPr>
            <a:spLocks noGrp="1"/>
          </p:cNvSpPr>
          <p:nvPr>
            <p:ph type="body"/>
          </p:nvPr>
        </p:nvSpPr>
        <p:spPr>
          <a:xfrm>
            <a:off x="15477480" y="10017000"/>
            <a:ext cx="13298400" cy="24828480"/>
          </a:xfrm>
          <a:prstGeom prst="rect">
            <a:avLst/>
          </a:prstGeom>
        </p:spPr>
        <p:txBody>
          <a:bodyPr lIns="0" rIns="0" tIns="0" bIns="0">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1513800" y="1707840"/>
            <a:ext cx="27251280" cy="714852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1513800" y="1707840"/>
            <a:ext cx="27251280" cy="331376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1513800" y="1707840"/>
            <a:ext cx="27251280" cy="7148520"/>
          </a:xfrm>
          <a:prstGeom prst="rect">
            <a:avLst/>
          </a:prstGeom>
        </p:spPr>
        <p:txBody>
          <a:bodyPr lIns="0" rIns="0" tIns="0" bIns="0" anchor="ctr"/>
          <a:p>
            <a:pPr algn="ctr"/>
            <a:endParaRPr b="0" lang="en-US" sz="4400" spc="-1" strike="noStrike">
              <a:latin typeface="Arial"/>
            </a:endParaRPr>
          </a:p>
        </p:txBody>
      </p:sp>
      <p:sp>
        <p:nvSpPr>
          <p:cNvPr id="15" name="PlaceHolder 2"/>
          <p:cNvSpPr>
            <a:spLocks noGrp="1"/>
          </p:cNvSpPr>
          <p:nvPr>
            <p:ph type="body"/>
          </p:nvPr>
        </p:nvSpPr>
        <p:spPr>
          <a:xfrm>
            <a:off x="1513800" y="10017000"/>
            <a:ext cx="13298400" cy="11842920"/>
          </a:xfrm>
          <a:prstGeom prst="rect">
            <a:avLst/>
          </a:prstGeom>
        </p:spPr>
        <p:txBody>
          <a:bodyPr lIns="0" rIns="0" tIns="0" bIns="0">
            <a:normAutofit/>
          </a:bodyPr>
          <a:p>
            <a:endParaRPr b="0" lang="en-US" sz="3200" spc="-1" strike="noStrike">
              <a:latin typeface="Arial"/>
            </a:endParaRPr>
          </a:p>
        </p:txBody>
      </p:sp>
      <p:sp>
        <p:nvSpPr>
          <p:cNvPr id="16" name="PlaceHolder 3"/>
          <p:cNvSpPr>
            <a:spLocks noGrp="1"/>
          </p:cNvSpPr>
          <p:nvPr>
            <p:ph type="body"/>
          </p:nvPr>
        </p:nvSpPr>
        <p:spPr>
          <a:xfrm>
            <a:off x="1513800" y="22985280"/>
            <a:ext cx="13298400" cy="11842920"/>
          </a:xfrm>
          <a:prstGeom prst="rect">
            <a:avLst/>
          </a:prstGeom>
        </p:spPr>
        <p:txBody>
          <a:bodyPr lIns="0" rIns="0" tIns="0" bIns="0">
            <a:normAutofit/>
          </a:bodyPr>
          <a:p>
            <a:endParaRPr b="0" lang="en-US" sz="3200" spc="-1" strike="noStrike">
              <a:latin typeface="Arial"/>
            </a:endParaRPr>
          </a:p>
        </p:txBody>
      </p:sp>
      <p:sp>
        <p:nvSpPr>
          <p:cNvPr id="17" name="PlaceHolder 4"/>
          <p:cNvSpPr>
            <a:spLocks noGrp="1"/>
          </p:cNvSpPr>
          <p:nvPr>
            <p:ph type="body"/>
          </p:nvPr>
        </p:nvSpPr>
        <p:spPr>
          <a:xfrm>
            <a:off x="15477480" y="10017000"/>
            <a:ext cx="13298400" cy="2482848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1513800" y="1707840"/>
            <a:ext cx="27251280" cy="7148520"/>
          </a:xfrm>
          <a:prstGeom prst="rect">
            <a:avLst/>
          </a:prstGeom>
        </p:spPr>
        <p:txBody>
          <a:bodyPr lIns="0" rIns="0" tIns="0" bIns="0" anchor="ctr"/>
          <a:p>
            <a:pPr algn="ctr"/>
            <a:endParaRPr b="0" lang="en-US" sz="4400" spc="-1" strike="noStrike">
              <a:latin typeface="Arial"/>
            </a:endParaRPr>
          </a:p>
        </p:txBody>
      </p:sp>
      <p:sp>
        <p:nvSpPr>
          <p:cNvPr id="19" name="PlaceHolder 2"/>
          <p:cNvSpPr>
            <a:spLocks noGrp="1"/>
          </p:cNvSpPr>
          <p:nvPr>
            <p:ph type="body"/>
          </p:nvPr>
        </p:nvSpPr>
        <p:spPr>
          <a:xfrm>
            <a:off x="1513800" y="10017000"/>
            <a:ext cx="13298400" cy="24828480"/>
          </a:xfrm>
          <a:prstGeom prst="rect">
            <a:avLst/>
          </a:prstGeom>
        </p:spPr>
        <p:txBody>
          <a:bodyPr lIns="0" rIns="0" tIns="0" bIns="0">
            <a:normAutofit/>
          </a:bodyPr>
          <a:p>
            <a:endParaRPr b="0" lang="en-US" sz="3200" spc="-1" strike="noStrike">
              <a:latin typeface="Arial"/>
            </a:endParaRPr>
          </a:p>
        </p:txBody>
      </p:sp>
      <p:sp>
        <p:nvSpPr>
          <p:cNvPr id="20" name="PlaceHolder 3"/>
          <p:cNvSpPr>
            <a:spLocks noGrp="1"/>
          </p:cNvSpPr>
          <p:nvPr>
            <p:ph type="body"/>
          </p:nvPr>
        </p:nvSpPr>
        <p:spPr>
          <a:xfrm>
            <a:off x="15477480" y="10017000"/>
            <a:ext cx="13298400" cy="11842920"/>
          </a:xfrm>
          <a:prstGeom prst="rect">
            <a:avLst/>
          </a:prstGeom>
        </p:spPr>
        <p:txBody>
          <a:bodyPr lIns="0" rIns="0" tIns="0" bIns="0">
            <a:normAutofit/>
          </a:bodyPr>
          <a:p>
            <a:endParaRPr b="0" lang="en-US" sz="3200" spc="-1" strike="noStrike">
              <a:latin typeface="Arial"/>
            </a:endParaRPr>
          </a:p>
        </p:txBody>
      </p:sp>
      <p:sp>
        <p:nvSpPr>
          <p:cNvPr id="21" name="PlaceHolder 4"/>
          <p:cNvSpPr>
            <a:spLocks noGrp="1"/>
          </p:cNvSpPr>
          <p:nvPr>
            <p:ph type="body"/>
          </p:nvPr>
        </p:nvSpPr>
        <p:spPr>
          <a:xfrm>
            <a:off x="15477480" y="22985280"/>
            <a:ext cx="13298400" cy="1184292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1513800" y="1707840"/>
            <a:ext cx="27251280" cy="7148520"/>
          </a:xfrm>
          <a:prstGeom prst="rect">
            <a:avLst/>
          </a:prstGeom>
        </p:spPr>
        <p:txBody>
          <a:bodyPr lIns="0" rIns="0" tIns="0" bIns="0" anchor="ctr"/>
          <a:p>
            <a:pPr algn="ctr"/>
            <a:endParaRPr b="0" lang="en-US" sz="4400" spc="-1" strike="noStrike">
              <a:latin typeface="Arial"/>
            </a:endParaRPr>
          </a:p>
        </p:txBody>
      </p:sp>
      <p:sp>
        <p:nvSpPr>
          <p:cNvPr id="23" name="PlaceHolder 2"/>
          <p:cNvSpPr>
            <a:spLocks noGrp="1"/>
          </p:cNvSpPr>
          <p:nvPr>
            <p:ph type="body"/>
          </p:nvPr>
        </p:nvSpPr>
        <p:spPr>
          <a:xfrm>
            <a:off x="1513800" y="10017000"/>
            <a:ext cx="13298400" cy="11842920"/>
          </a:xfrm>
          <a:prstGeom prst="rect">
            <a:avLst/>
          </a:prstGeom>
        </p:spPr>
        <p:txBody>
          <a:bodyPr lIns="0" rIns="0" tIns="0" bIns="0">
            <a:normAutofit/>
          </a:bodyPr>
          <a:p>
            <a:endParaRPr b="0" lang="en-US" sz="3200" spc="-1" strike="noStrike">
              <a:latin typeface="Arial"/>
            </a:endParaRPr>
          </a:p>
        </p:txBody>
      </p:sp>
      <p:sp>
        <p:nvSpPr>
          <p:cNvPr id="24" name="PlaceHolder 3"/>
          <p:cNvSpPr>
            <a:spLocks noGrp="1"/>
          </p:cNvSpPr>
          <p:nvPr>
            <p:ph type="body"/>
          </p:nvPr>
        </p:nvSpPr>
        <p:spPr>
          <a:xfrm>
            <a:off x="15477480" y="10017000"/>
            <a:ext cx="13298400" cy="11842920"/>
          </a:xfrm>
          <a:prstGeom prst="rect">
            <a:avLst/>
          </a:prstGeom>
        </p:spPr>
        <p:txBody>
          <a:bodyPr lIns="0" rIns="0" tIns="0" bIns="0">
            <a:normAutofit/>
          </a:bodyPr>
          <a:p>
            <a:endParaRPr b="0" lang="en-US" sz="3200" spc="-1" strike="noStrike">
              <a:latin typeface="Arial"/>
            </a:endParaRPr>
          </a:p>
        </p:txBody>
      </p:sp>
      <p:sp>
        <p:nvSpPr>
          <p:cNvPr id="25" name="PlaceHolder 4"/>
          <p:cNvSpPr>
            <a:spLocks noGrp="1"/>
          </p:cNvSpPr>
          <p:nvPr>
            <p:ph type="body"/>
          </p:nvPr>
        </p:nvSpPr>
        <p:spPr>
          <a:xfrm>
            <a:off x="1513800" y="22985280"/>
            <a:ext cx="27251280" cy="1184292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wmf"/><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CustomShape 1"/>
          <p:cNvSpPr/>
          <p:nvPr/>
        </p:nvSpPr>
        <p:spPr>
          <a:xfrm>
            <a:off x="2145240" y="39298320"/>
            <a:ext cx="26027280" cy="3480480"/>
          </a:xfrm>
          <a:prstGeom prst="rect">
            <a:avLst/>
          </a:prstGeom>
          <a:solidFill>
            <a:schemeClr val="accent1"/>
          </a:solidFill>
          <a:ln w="57240">
            <a:solidFill>
              <a:schemeClr val="accent1"/>
            </a:solidFill>
            <a:miter/>
          </a:ln>
        </p:spPr>
        <p:style>
          <a:lnRef idx="0"/>
          <a:fillRef idx="0"/>
          <a:effectRef idx="0"/>
          <a:fontRef idx="minor"/>
        </p:style>
      </p:sp>
      <p:sp>
        <p:nvSpPr>
          <p:cNvPr id="1" name="CustomShape 2"/>
          <p:cNvSpPr/>
          <p:nvPr/>
        </p:nvSpPr>
        <p:spPr>
          <a:xfrm>
            <a:off x="2146320" y="6102720"/>
            <a:ext cx="26026200" cy="33177960"/>
          </a:xfrm>
          <a:custGeom>
            <a:avLst/>
            <a:gdLst/>
            <a:ahLst/>
            <a:rect l="l" t="t" r="r" b="b"/>
            <a:pathLst>
              <a:path w="16395" h="20907">
                <a:moveTo>
                  <a:pt x="491" y="0"/>
                </a:moveTo>
                <a:lnTo>
                  <a:pt x="15904" y="0"/>
                </a:lnTo>
                <a:lnTo>
                  <a:pt x="15929" y="0"/>
                </a:lnTo>
                <a:lnTo>
                  <a:pt x="15954" y="2"/>
                </a:lnTo>
                <a:lnTo>
                  <a:pt x="15979" y="6"/>
                </a:lnTo>
                <a:lnTo>
                  <a:pt x="16002" y="9"/>
                </a:lnTo>
                <a:lnTo>
                  <a:pt x="16027" y="15"/>
                </a:lnTo>
                <a:lnTo>
                  <a:pt x="16050" y="21"/>
                </a:lnTo>
                <a:lnTo>
                  <a:pt x="16073" y="31"/>
                </a:lnTo>
                <a:lnTo>
                  <a:pt x="16094" y="38"/>
                </a:lnTo>
                <a:lnTo>
                  <a:pt x="16117" y="48"/>
                </a:lnTo>
                <a:lnTo>
                  <a:pt x="16138" y="59"/>
                </a:lnTo>
                <a:lnTo>
                  <a:pt x="16157" y="71"/>
                </a:lnTo>
                <a:lnTo>
                  <a:pt x="16178" y="84"/>
                </a:lnTo>
                <a:lnTo>
                  <a:pt x="16198" y="98"/>
                </a:lnTo>
                <a:lnTo>
                  <a:pt x="16217" y="113"/>
                </a:lnTo>
                <a:lnTo>
                  <a:pt x="16234" y="128"/>
                </a:lnTo>
                <a:lnTo>
                  <a:pt x="16251" y="144"/>
                </a:lnTo>
                <a:lnTo>
                  <a:pt x="16267" y="161"/>
                </a:lnTo>
                <a:lnTo>
                  <a:pt x="16282" y="178"/>
                </a:lnTo>
                <a:lnTo>
                  <a:pt x="16297" y="197"/>
                </a:lnTo>
                <a:lnTo>
                  <a:pt x="16311" y="217"/>
                </a:lnTo>
                <a:lnTo>
                  <a:pt x="16324" y="238"/>
                </a:lnTo>
                <a:lnTo>
                  <a:pt x="16336" y="257"/>
                </a:lnTo>
                <a:lnTo>
                  <a:pt x="16347" y="278"/>
                </a:lnTo>
                <a:lnTo>
                  <a:pt x="16357" y="301"/>
                </a:lnTo>
                <a:lnTo>
                  <a:pt x="16364" y="322"/>
                </a:lnTo>
                <a:lnTo>
                  <a:pt x="16374" y="345"/>
                </a:lnTo>
                <a:lnTo>
                  <a:pt x="16380" y="368"/>
                </a:lnTo>
                <a:lnTo>
                  <a:pt x="16386" y="393"/>
                </a:lnTo>
                <a:lnTo>
                  <a:pt x="16389" y="416"/>
                </a:lnTo>
                <a:lnTo>
                  <a:pt x="16393" y="441"/>
                </a:lnTo>
                <a:lnTo>
                  <a:pt x="16395" y="466"/>
                </a:lnTo>
                <a:lnTo>
                  <a:pt x="16395" y="491"/>
                </a:lnTo>
                <a:lnTo>
                  <a:pt x="16395" y="20907"/>
                </a:lnTo>
                <a:lnTo>
                  <a:pt x="0" y="20907"/>
                </a:lnTo>
                <a:lnTo>
                  <a:pt x="0" y="491"/>
                </a:lnTo>
                <a:lnTo>
                  <a:pt x="0" y="466"/>
                </a:lnTo>
                <a:lnTo>
                  <a:pt x="2" y="441"/>
                </a:lnTo>
                <a:lnTo>
                  <a:pt x="6" y="416"/>
                </a:lnTo>
                <a:lnTo>
                  <a:pt x="9" y="393"/>
                </a:lnTo>
                <a:lnTo>
                  <a:pt x="15" y="368"/>
                </a:lnTo>
                <a:lnTo>
                  <a:pt x="21" y="345"/>
                </a:lnTo>
                <a:lnTo>
                  <a:pt x="31" y="322"/>
                </a:lnTo>
                <a:lnTo>
                  <a:pt x="38" y="301"/>
                </a:lnTo>
                <a:lnTo>
                  <a:pt x="48" y="278"/>
                </a:lnTo>
                <a:lnTo>
                  <a:pt x="59" y="257"/>
                </a:lnTo>
                <a:lnTo>
                  <a:pt x="71" y="238"/>
                </a:lnTo>
                <a:lnTo>
                  <a:pt x="84" y="217"/>
                </a:lnTo>
                <a:lnTo>
                  <a:pt x="98" y="197"/>
                </a:lnTo>
                <a:lnTo>
                  <a:pt x="113" y="178"/>
                </a:lnTo>
                <a:lnTo>
                  <a:pt x="128" y="161"/>
                </a:lnTo>
                <a:lnTo>
                  <a:pt x="144" y="144"/>
                </a:lnTo>
                <a:lnTo>
                  <a:pt x="161" y="128"/>
                </a:lnTo>
                <a:lnTo>
                  <a:pt x="178" y="113"/>
                </a:lnTo>
                <a:lnTo>
                  <a:pt x="197" y="98"/>
                </a:lnTo>
                <a:lnTo>
                  <a:pt x="217" y="84"/>
                </a:lnTo>
                <a:lnTo>
                  <a:pt x="238" y="71"/>
                </a:lnTo>
                <a:lnTo>
                  <a:pt x="257" y="59"/>
                </a:lnTo>
                <a:lnTo>
                  <a:pt x="278" y="48"/>
                </a:lnTo>
                <a:lnTo>
                  <a:pt x="301" y="38"/>
                </a:lnTo>
                <a:lnTo>
                  <a:pt x="322" y="31"/>
                </a:lnTo>
                <a:lnTo>
                  <a:pt x="345" y="21"/>
                </a:lnTo>
                <a:lnTo>
                  <a:pt x="368" y="15"/>
                </a:lnTo>
                <a:lnTo>
                  <a:pt x="393" y="9"/>
                </a:lnTo>
                <a:lnTo>
                  <a:pt x="416" y="6"/>
                </a:lnTo>
                <a:lnTo>
                  <a:pt x="441" y="2"/>
                </a:lnTo>
                <a:lnTo>
                  <a:pt x="466" y="0"/>
                </a:lnTo>
                <a:lnTo>
                  <a:pt x="491" y="0"/>
                </a:lnTo>
                <a:close/>
              </a:path>
            </a:pathLst>
          </a:custGeom>
          <a:noFill/>
          <a:ln w="57240">
            <a:solidFill>
              <a:schemeClr val="accent1"/>
            </a:solidFill>
            <a:round/>
          </a:ln>
        </p:spPr>
        <p:style>
          <a:lnRef idx="0"/>
          <a:fillRef idx="0"/>
          <a:effectRef idx="0"/>
          <a:fontRef idx="minor"/>
        </p:style>
      </p:sp>
      <p:pic>
        <p:nvPicPr>
          <p:cNvPr id="2" name="Grafik 1" descr=""/>
          <p:cNvPicPr/>
          <p:nvPr/>
        </p:nvPicPr>
        <p:blipFill>
          <a:blip r:embed="rId2"/>
          <a:stretch/>
        </p:blipFill>
        <p:spPr>
          <a:xfrm>
            <a:off x="2155680" y="1386000"/>
            <a:ext cx="15972120" cy="3276000"/>
          </a:xfrm>
          <a:prstGeom prst="rect">
            <a:avLst/>
          </a:prstGeom>
          <a:ln>
            <a:noFill/>
          </a:ln>
        </p:spPr>
      </p:pic>
      <p:sp>
        <p:nvSpPr>
          <p:cNvPr id="3" name="PlaceHolder 3"/>
          <p:cNvSpPr>
            <a:spLocks noGrp="1"/>
          </p:cNvSpPr>
          <p:nvPr>
            <p:ph type="title"/>
          </p:nvPr>
        </p:nvSpPr>
        <p:spPr>
          <a:xfrm>
            <a:off x="1513800" y="1707840"/>
            <a:ext cx="27251280" cy="7148520"/>
          </a:xfrm>
          <a:prstGeom prst="rect">
            <a:avLst/>
          </a:prstGeom>
        </p:spPr>
        <p:txBody>
          <a:bodyPr lIns="0" rIns="0" tIns="0" bIns="0" anchor="ctr"/>
          <a:p>
            <a:pPr algn="ctr"/>
            <a:r>
              <a:rPr b="0" lang="en-US" sz="4400" spc="-1" strike="noStrike">
                <a:latin typeface="Arial"/>
              </a:rPr>
              <a:t>Click to edit the title text </a:t>
            </a:r>
            <a:r>
              <a:rPr b="0" lang="en-US" sz="4400" spc="-1" strike="noStrike">
                <a:latin typeface="Arial"/>
              </a:rPr>
              <a:t>format</a:t>
            </a:r>
            <a:endParaRPr b="0" lang="en-US" sz="4400" spc="-1" strike="noStrike">
              <a:latin typeface="Arial"/>
            </a:endParaRPr>
          </a:p>
        </p:txBody>
      </p:sp>
      <p:sp>
        <p:nvSpPr>
          <p:cNvPr id="4" name="PlaceHolder 4"/>
          <p:cNvSpPr>
            <a:spLocks noGrp="1"/>
          </p:cNvSpPr>
          <p:nvPr>
            <p:ph type="body"/>
          </p:nvPr>
        </p:nvSpPr>
        <p:spPr>
          <a:xfrm>
            <a:off x="1513800" y="10017000"/>
            <a:ext cx="27251280" cy="248284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s/_rels/slide1.xml.rels><?xml version="1.0" encoding="UTF-8"?>
<Relationships xmlns="http://schemas.openxmlformats.org/package/2006/relationships"><Relationship Id="rId1" Type="http://schemas.openxmlformats.org/officeDocument/2006/relationships/image" Target="../media/image2.jpeg"/><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7.png"/><Relationship Id="rId7" Type="http://schemas.openxmlformats.org/officeDocument/2006/relationships/image" Target="../media/image8.png"/><Relationship Id="rId8" Type="http://schemas.openxmlformats.org/officeDocument/2006/relationships/image" Target="../media/image9.png"/><Relationship Id="rId9" Type="http://schemas.openxmlformats.org/officeDocument/2006/relationships/image" Target="../media/image10.jpeg"/><Relationship Id="rId10" Type="http://schemas.openxmlformats.org/officeDocument/2006/relationships/image" Target="../media/image11.png"/><Relationship Id="rId11" Type="http://schemas.openxmlformats.org/officeDocument/2006/relationships/image" Target="../media/image12.png"/><Relationship Id="rId12" Type="http://schemas.openxmlformats.org/officeDocument/2006/relationships/image" Target="../media/image13.png"/><Relationship Id="rId13" Type="http://schemas.openxmlformats.org/officeDocument/2006/relationships/image" Target="../media/image14.png"/><Relationship Id="rId14"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 name="CustomShape 1"/>
          <p:cNvSpPr/>
          <p:nvPr/>
        </p:nvSpPr>
        <p:spPr>
          <a:xfrm>
            <a:off x="22020480" y="39355200"/>
            <a:ext cx="3436920" cy="1828800"/>
          </a:xfrm>
          <a:prstGeom prst="rect">
            <a:avLst/>
          </a:prstGeom>
          <a:solidFill>
            <a:srgbClr val="ffffff"/>
          </a:solidFill>
          <a:ln>
            <a:solidFill>
              <a:srgbClr val="ffffff"/>
            </a:solidFill>
          </a:ln>
        </p:spPr>
        <p:style>
          <a:lnRef idx="0"/>
          <a:fillRef idx="0"/>
          <a:effectRef idx="0"/>
          <a:fontRef idx="minor"/>
        </p:style>
      </p:sp>
      <p:pic>
        <p:nvPicPr>
          <p:cNvPr id="42" name="Bild 4" descr=""/>
          <p:cNvPicPr/>
          <p:nvPr/>
        </p:nvPicPr>
        <p:blipFill>
          <a:blip r:embed="rId1"/>
          <a:stretch/>
        </p:blipFill>
        <p:spPr>
          <a:xfrm rot="10795200">
            <a:off x="2250000" y="41291640"/>
            <a:ext cx="25857000" cy="1509480"/>
          </a:xfrm>
          <a:prstGeom prst="rect">
            <a:avLst/>
          </a:prstGeom>
          <a:ln>
            <a:noFill/>
          </a:ln>
        </p:spPr>
      </p:pic>
      <p:sp>
        <p:nvSpPr>
          <p:cNvPr id="43" name="CustomShape 2"/>
          <p:cNvSpPr/>
          <p:nvPr/>
        </p:nvSpPr>
        <p:spPr>
          <a:xfrm>
            <a:off x="2934720" y="6606720"/>
            <a:ext cx="24119280" cy="2051640"/>
          </a:xfrm>
          <a:prstGeom prst="rect">
            <a:avLst/>
          </a:prstGeom>
          <a:noFill/>
          <a:ln w="9360">
            <a:noFill/>
          </a:ln>
        </p:spPr>
        <p:style>
          <a:lnRef idx="0"/>
          <a:fillRef idx="0"/>
          <a:effectRef idx="0"/>
          <a:fontRef idx="minor"/>
        </p:style>
        <p:txBody>
          <a:bodyPr lIns="0" rIns="417600" tIns="208800" bIns="208800" anchor="ctr"/>
          <a:p>
            <a:pPr>
              <a:lnSpc>
                <a:spcPct val="100000"/>
              </a:lnSpc>
            </a:pPr>
            <a:r>
              <a:rPr b="1" lang="en-US" sz="6600" spc="-1" strike="noStrike">
                <a:solidFill>
                  <a:srgbClr val="004a99"/>
                </a:solidFill>
                <a:latin typeface="Verdana"/>
              </a:rPr>
              <a:t>Towards automating workflow analyses in Galaxy</a:t>
            </a:r>
            <a:endParaRPr b="0" lang="en-US" sz="6600" spc="-1" strike="noStrike">
              <a:latin typeface="Verdana"/>
            </a:endParaRPr>
          </a:p>
        </p:txBody>
      </p:sp>
      <p:sp>
        <p:nvSpPr>
          <p:cNvPr id="44" name="CustomShape 3"/>
          <p:cNvSpPr/>
          <p:nvPr/>
        </p:nvSpPr>
        <p:spPr>
          <a:xfrm>
            <a:off x="2928960" y="10063080"/>
            <a:ext cx="11795760" cy="28981800"/>
          </a:xfrm>
          <a:prstGeom prst="rect">
            <a:avLst/>
          </a:prstGeom>
          <a:noFill/>
          <a:ln w="9360">
            <a:noFill/>
          </a:ln>
        </p:spPr>
        <p:style>
          <a:lnRef idx="0"/>
          <a:fillRef idx="0"/>
          <a:effectRef idx="0"/>
          <a:fontRef idx="minor"/>
        </p:style>
        <p:txBody>
          <a:bodyPr lIns="0" rIns="0" tIns="208800" bIns="208800"/>
          <a:p>
            <a:pPr algn="just">
              <a:lnSpc>
                <a:spcPct val="100000"/>
              </a:lnSpc>
              <a:spcBef>
                <a:spcPts val="879"/>
              </a:spcBef>
            </a:pPr>
            <a:r>
              <a:rPr b="1" lang="en-US" sz="5400" spc="-1" strike="noStrike">
                <a:solidFill>
                  <a:srgbClr val="000000"/>
                </a:solidFill>
                <a:latin typeface="Arial Narrow"/>
              </a:rPr>
              <a:t>Introduction</a:t>
            </a:r>
            <a:endParaRPr b="0" lang="en-US" sz="5400" spc="-1" strike="noStrike">
              <a:latin typeface="Arial"/>
            </a:endParaRPr>
          </a:p>
          <a:p>
            <a:pPr algn="just">
              <a:lnSpc>
                <a:spcPct val="100000"/>
              </a:lnSpc>
              <a:spcBef>
                <a:spcPts val="879"/>
              </a:spcBef>
            </a:pPr>
            <a:r>
              <a:rPr b="0" lang="en-US" sz="4400" spc="-1" strike="noStrike">
                <a:solidFill>
                  <a:srgbClr val="000000"/>
                </a:solidFill>
                <a:latin typeface="Arial Narrow"/>
              </a:rPr>
              <a:t>The Galaxy community is promoting RNA-Seq protocols and best practices through the reuse of existing tools, and the consolidation of a Training Network to provide guidance to researchers through example datasets, tutorials, and interactive tours. However, the more tools and techniques are showcased, the more complex the options for tool chaining and parametrization become.</a:t>
            </a:r>
            <a:endParaRPr b="0" lang="en-US" sz="4400" spc="-1" strike="noStrike">
              <a:latin typeface="Arial"/>
            </a:endParaRPr>
          </a:p>
          <a:p>
            <a:pPr algn="just">
              <a:lnSpc>
                <a:spcPct val="100000"/>
              </a:lnSpc>
              <a:spcBef>
                <a:spcPts val="879"/>
              </a:spcBef>
            </a:pPr>
            <a:endParaRPr b="0" lang="en-US" sz="4400" spc="-1" strike="noStrike">
              <a:latin typeface="Arial"/>
            </a:endParaRPr>
          </a:p>
          <a:p>
            <a:pPr algn="just">
              <a:lnSpc>
                <a:spcPct val="100000"/>
              </a:lnSpc>
              <a:spcBef>
                <a:spcPts val="879"/>
              </a:spcBef>
            </a:pPr>
            <a:r>
              <a:rPr b="1" lang="en-US" sz="5400" spc="-1" strike="noStrike">
                <a:solidFill>
                  <a:srgbClr val="000000"/>
                </a:solidFill>
                <a:latin typeface="Arial Narrow"/>
              </a:rPr>
              <a:t>Objectives</a:t>
            </a:r>
            <a:endParaRPr b="0" lang="en-US" sz="5400" spc="-1" strike="noStrike">
              <a:latin typeface="Arial"/>
            </a:endParaRPr>
          </a:p>
          <a:p>
            <a:pPr marL="895320" indent="-894600" algn="just">
              <a:lnSpc>
                <a:spcPct val="100000"/>
              </a:lnSpc>
              <a:spcBef>
                <a:spcPts val="879"/>
              </a:spcBef>
              <a:buClr>
                <a:srgbClr val="000000"/>
              </a:buClr>
              <a:buFont typeface="Arial"/>
              <a:buChar char="•"/>
            </a:pPr>
            <a:r>
              <a:rPr b="0" lang="en-US" sz="4400" spc="-1" strike="noStrike">
                <a:solidFill>
                  <a:srgbClr val="000000"/>
                </a:solidFill>
                <a:latin typeface="Arial Narrow"/>
              </a:rPr>
              <a:t>Assist researchers in carrying out their analyses</a:t>
            </a:r>
            <a:endParaRPr b="0" lang="en-US" sz="4400" spc="-1" strike="noStrike">
              <a:latin typeface="Arial"/>
            </a:endParaRPr>
          </a:p>
          <a:p>
            <a:pPr marL="895320" indent="-894600" algn="just">
              <a:lnSpc>
                <a:spcPct val="100000"/>
              </a:lnSpc>
              <a:spcBef>
                <a:spcPts val="879"/>
              </a:spcBef>
              <a:buClr>
                <a:srgbClr val="000000"/>
              </a:buClr>
              <a:buFont typeface="Arial"/>
              <a:buChar char="•"/>
            </a:pPr>
            <a:r>
              <a:rPr b="0" lang="en-US" sz="4400" spc="-1" strike="noStrike">
                <a:solidFill>
                  <a:srgbClr val="000000"/>
                </a:solidFill>
                <a:latin typeface="Arial Narrow"/>
              </a:rPr>
              <a:t>Integrate the Galaxy framework with an interactive recommendation system leveraging on community consolidated best practices as well as EDAM annotated tools</a:t>
            </a:r>
            <a:endParaRPr b="0" lang="en-US" sz="4400" spc="-1" strike="noStrike">
              <a:latin typeface="Arial"/>
            </a:endParaRPr>
          </a:p>
          <a:p>
            <a:pPr marL="895320" indent="-894600" algn="just">
              <a:lnSpc>
                <a:spcPct val="100000"/>
              </a:lnSpc>
              <a:spcBef>
                <a:spcPts val="879"/>
              </a:spcBef>
              <a:buClr>
                <a:srgbClr val="000000"/>
              </a:buClr>
              <a:buFont typeface="Arial"/>
              <a:buChar char="•"/>
            </a:pPr>
            <a:r>
              <a:rPr b="0" lang="en-US" sz="4400" spc="-1" strike="noStrike">
                <a:solidFill>
                  <a:srgbClr val="000000"/>
                </a:solidFill>
                <a:latin typeface="Arial Narrow"/>
              </a:rPr>
              <a:t>Promote the adoption of well established pipelines</a:t>
            </a:r>
            <a:endParaRPr b="0" lang="en-US" sz="4400" spc="-1" strike="noStrike">
              <a:latin typeface="Arial"/>
            </a:endParaRPr>
          </a:p>
          <a:p>
            <a:pPr marL="895320" indent="-894600" algn="just">
              <a:lnSpc>
                <a:spcPct val="100000"/>
              </a:lnSpc>
              <a:spcBef>
                <a:spcPts val="879"/>
              </a:spcBef>
              <a:buClr>
                <a:srgbClr val="000000"/>
              </a:buClr>
              <a:buFont typeface="Arial"/>
              <a:buChar char="•"/>
            </a:pPr>
            <a:r>
              <a:rPr b="0" lang="en-US" sz="4400" spc="-1" strike="noStrike">
                <a:solidFill>
                  <a:srgbClr val="000000"/>
                </a:solidFill>
                <a:latin typeface="Arial Narrow"/>
              </a:rPr>
              <a:t>Allow room for experimental tools</a:t>
            </a:r>
            <a:endParaRPr b="0" lang="en-US" sz="4400" spc="-1" strike="noStrike">
              <a:latin typeface="Arial"/>
            </a:endParaRPr>
          </a:p>
          <a:p>
            <a:pPr marL="895320" indent="-894600" algn="just">
              <a:lnSpc>
                <a:spcPct val="100000"/>
              </a:lnSpc>
              <a:spcBef>
                <a:spcPts val="879"/>
              </a:spcBef>
              <a:buClr>
                <a:srgbClr val="000000"/>
              </a:buClr>
              <a:buFont typeface="Arial"/>
              <a:buChar char="•"/>
            </a:pPr>
            <a:r>
              <a:rPr b="0" lang="en-US" sz="4400" spc="-1" strike="noStrike">
                <a:solidFill>
                  <a:srgbClr val="000000"/>
                </a:solidFill>
                <a:latin typeface="Arial Narrow"/>
              </a:rPr>
              <a:t>Consolidate protocols and reproducibility</a:t>
            </a:r>
            <a:endParaRPr b="0" lang="en-US" sz="4400" spc="-1" strike="noStrike">
              <a:latin typeface="Arial"/>
            </a:endParaRPr>
          </a:p>
          <a:p>
            <a:pPr algn="just">
              <a:lnSpc>
                <a:spcPct val="100000"/>
              </a:lnSpc>
              <a:spcBef>
                <a:spcPts val="879"/>
              </a:spcBef>
            </a:pPr>
            <a:endParaRPr b="0" lang="en-US" sz="4400" spc="-1" strike="noStrike">
              <a:latin typeface="Arial"/>
            </a:endParaRPr>
          </a:p>
          <a:p>
            <a:pPr algn="just">
              <a:lnSpc>
                <a:spcPct val="100000"/>
              </a:lnSpc>
              <a:spcBef>
                <a:spcPts val="879"/>
              </a:spcBef>
            </a:pPr>
            <a:r>
              <a:rPr b="1" lang="en-US" sz="5400" spc="-1" strike="noStrike">
                <a:solidFill>
                  <a:srgbClr val="000000"/>
                </a:solidFill>
                <a:latin typeface="Arial Narrow"/>
              </a:rPr>
              <a:t>Materials and Methods</a:t>
            </a:r>
            <a:endParaRPr b="0" lang="en-US" sz="5400" spc="-1" strike="noStrike">
              <a:latin typeface="Arial"/>
            </a:endParaRPr>
          </a:p>
          <a:p>
            <a:pPr algn="just">
              <a:lnSpc>
                <a:spcPct val="100000"/>
              </a:lnSpc>
              <a:spcBef>
                <a:spcPts val="879"/>
              </a:spcBef>
            </a:pPr>
            <a:endParaRPr b="0" lang="en-US" sz="5400" spc="-1" strike="noStrike">
              <a:latin typeface="Arial"/>
            </a:endParaRPr>
          </a:p>
        </p:txBody>
      </p:sp>
      <p:sp>
        <p:nvSpPr>
          <p:cNvPr id="45" name="CustomShape 4"/>
          <p:cNvSpPr/>
          <p:nvPr/>
        </p:nvSpPr>
        <p:spPr>
          <a:xfrm>
            <a:off x="16688880" y="41583240"/>
            <a:ext cx="11295360" cy="844920"/>
          </a:xfrm>
          <a:prstGeom prst="rect">
            <a:avLst/>
          </a:prstGeom>
          <a:noFill/>
          <a:ln w="9360">
            <a:noFill/>
          </a:ln>
        </p:spPr>
        <p:style>
          <a:lnRef idx="0"/>
          <a:fillRef idx="0"/>
          <a:effectRef idx="0"/>
          <a:fontRef idx="minor"/>
        </p:style>
        <p:txBody>
          <a:bodyPr lIns="0" rIns="417600" tIns="208800" bIns="208800" anchor="ctr"/>
          <a:p>
            <a:pPr algn="just">
              <a:lnSpc>
                <a:spcPct val="100000"/>
              </a:lnSpc>
            </a:pPr>
            <a:r>
              <a:rPr b="1" lang="en-US" sz="4400" spc="-1" strike="noStrike">
                <a:solidFill>
                  <a:srgbClr val="ffffff"/>
                </a:solidFill>
                <a:latin typeface="Verdana"/>
              </a:rPr>
              <a:t>#forschungscamp2017 #galaxy #elixir #RNA #EDAM  #AI  #denbi</a:t>
            </a:r>
            <a:endParaRPr b="1" lang="en-US" sz="4400" spc="-1" strike="noStrike">
              <a:solidFill>
                <a:srgbClr val="ffffff"/>
              </a:solidFill>
              <a:latin typeface="Verdana"/>
            </a:endParaRPr>
          </a:p>
        </p:txBody>
      </p:sp>
      <p:sp>
        <p:nvSpPr>
          <p:cNvPr id="46" name="CustomShape 5"/>
          <p:cNvSpPr/>
          <p:nvPr/>
        </p:nvSpPr>
        <p:spPr>
          <a:xfrm>
            <a:off x="2934720" y="8298720"/>
            <a:ext cx="24119280" cy="1583280"/>
          </a:xfrm>
          <a:prstGeom prst="rect">
            <a:avLst/>
          </a:prstGeom>
          <a:noFill/>
          <a:ln w="9360">
            <a:noFill/>
          </a:ln>
        </p:spPr>
        <p:style>
          <a:lnRef idx="0"/>
          <a:fillRef idx="0"/>
          <a:effectRef idx="0"/>
          <a:fontRef idx="minor"/>
        </p:style>
        <p:txBody>
          <a:bodyPr lIns="0" rIns="417600" tIns="208800" bIns="208800" anchor="ctr"/>
          <a:p>
            <a:pPr>
              <a:lnSpc>
                <a:spcPct val="100000"/>
              </a:lnSpc>
            </a:pPr>
            <a:r>
              <a:rPr b="0" i="1" lang="en-US" sz="4400" spc="-1" strike="noStrike" u="sng">
                <a:solidFill>
                  <a:srgbClr val="004a99"/>
                </a:solidFill>
                <a:uFillTx/>
                <a:latin typeface="Verdana"/>
                <a:ea typeface="DejaVu Sans"/>
              </a:rPr>
              <a:t>Andrea Bagnacani</a:t>
            </a:r>
            <a:r>
              <a:rPr b="0" i="1" lang="en-US" sz="4400" spc="-1" strike="noStrike" baseline="30000">
                <a:solidFill>
                  <a:srgbClr val="004a99"/>
                </a:solidFill>
                <a:latin typeface="Verdana"/>
                <a:ea typeface="DejaVu Sans"/>
              </a:rPr>
              <a:t>1</a:t>
            </a:r>
            <a:r>
              <a:rPr b="0" i="1" lang="en-US" sz="4400" spc="-1" strike="noStrike">
                <a:solidFill>
                  <a:srgbClr val="004a99"/>
                </a:solidFill>
                <a:latin typeface="Verdana"/>
                <a:ea typeface="DejaVu Sans"/>
              </a:rPr>
              <a:t>, Markus Wolfien</a:t>
            </a:r>
            <a:r>
              <a:rPr b="0" i="1" lang="en-US" sz="4400" spc="-1" strike="noStrike" baseline="30000">
                <a:solidFill>
                  <a:srgbClr val="004a99"/>
                </a:solidFill>
                <a:latin typeface="Verdana"/>
                <a:ea typeface="DejaVu Sans"/>
              </a:rPr>
              <a:t>1</a:t>
            </a:r>
            <a:r>
              <a:rPr b="0" i="1" lang="en-US" sz="4400" spc="-1" strike="noStrike">
                <a:solidFill>
                  <a:srgbClr val="004a99"/>
                </a:solidFill>
                <a:latin typeface="Verdana"/>
                <a:ea typeface="DejaVu Sans"/>
              </a:rPr>
              <a:t>, Martin Scharm</a:t>
            </a:r>
            <a:r>
              <a:rPr b="0" i="1" lang="en-US" sz="4400" spc="-1" strike="noStrike" baseline="30000">
                <a:solidFill>
                  <a:srgbClr val="004a99"/>
                </a:solidFill>
                <a:latin typeface="Verdana"/>
                <a:ea typeface="DejaVu Sans"/>
              </a:rPr>
              <a:t>1</a:t>
            </a:r>
            <a:r>
              <a:rPr b="0" i="1" lang="en-US" sz="4400" spc="-1" strike="noStrike">
                <a:solidFill>
                  <a:srgbClr val="004a99"/>
                </a:solidFill>
                <a:latin typeface="Verdana"/>
                <a:ea typeface="DejaVu Sans"/>
              </a:rPr>
              <a:t>, Olaf Wolkenhauer</a:t>
            </a:r>
            <a:r>
              <a:rPr b="0" i="1" lang="en-US" sz="4400" spc="-1" strike="noStrike" baseline="30000">
                <a:solidFill>
                  <a:srgbClr val="004a99"/>
                </a:solidFill>
                <a:latin typeface="Verdana"/>
                <a:ea typeface="DejaVu Sans"/>
              </a:rPr>
              <a:t>1</a:t>
            </a:r>
            <a:endParaRPr b="0" lang="en-US" sz="4400" spc="-1" strike="noStrike">
              <a:latin typeface="Arial"/>
            </a:endParaRPr>
          </a:p>
          <a:p>
            <a:pPr>
              <a:lnSpc>
                <a:spcPct val="100000"/>
              </a:lnSpc>
            </a:pPr>
            <a:r>
              <a:rPr b="0" i="1" lang="en-US" sz="3200" spc="-1" strike="noStrike" baseline="30000">
                <a:solidFill>
                  <a:srgbClr val="004a99"/>
                </a:solidFill>
                <a:latin typeface="Verdana"/>
                <a:ea typeface="DejaVu Sans"/>
              </a:rPr>
              <a:t>1</a:t>
            </a:r>
            <a:r>
              <a:rPr b="0" i="1" lang="en-US" sz="3200" spc="-1" strike="noStrike">
                <a:solidFill>
                  <a:srgbClr val="004a99"/>
                </a:solidFill>
                <a:latin typeface="Verdana"/>
                <a:ea typeface="DejaVu Sans"/>
              </a:rPr>
              <a:t>Systems Biology and Bioinformatics, University of Rostock, Ulmenstr. 69, 18051 Rostock</a:t>
            </a:r>
            <a:endParaRPr b="0" lang="en-US" sz="3200" spc="-1" strike="noStrike">
              <a:latin typeface="Arial"/>
            </a:endParaRPr>
          </a:p>
        </p:txBody>
      </p:sp>
      <p:sp>
        <p:nvSpPr>
          <p:cNvPr id="47" name="CustomShape 6"/>
          <p:cNvSpPr/>
          <p:nvPr/>
        </p:nvSpPr>
        <p:spPr>
          <a:xfrm>
            <a:off x="18920520" y="1602000"/>
            <a:ext cx="9252360" cy="2915640"/>
          </a:xfrm>
          <a:prstGeom prst="rect">
            <a:avLst/>
          </a:prstGeom>
          <a:noFill/>
          <a:ln w="9360">
            <a:noFill/>
          </a:ln>
        </p:spPr>
        <p:style>
          <a:lnRef idx="0"/>
          <a:fillRef idx="0"/>
          <a:effectRef idx="0"/>
          <a:fontRef idx="minor"/>
        </p:style>
      </p:sp>
      <p:sp>
        <p:nvSpPr>
          <p:cNvPr id="48" name="CustomShape 7"/>
          <p:cNvSpPr/>
          <p:nvPr/>
        </p:nvSpPr>
        <p:spPr>
          <a:xfrm>
            <a:off x="155520" y="-144360"/>
            <a:ext cx="304200" cy="304200"/>
          </a:xfrm>
          <a:prstGeom prst="rect">
            <a:avLst/>
          </a:prstGeom>
          <a:noFill/>
          <a:ln>
            <a:noFill/>
          </a:ln>
        </p:spPr>
        <p:style>
          <a:lnRef idx="0"/>
          <a:fillRef idx="0"/>
          <a:effectRef idx="0"/>
          <a:fontRef idx="minor"/>
        </p:style>
      </p:sp>
      <p:sp>
        <p:nvSpPr>
          <p:cNvPr id="49" name="CustomShape 8"/>
          <p:cNvSpPr/>
          <p:nvPr/>
        </p:nvSpPr>
        <p:spPr>
          <a:xfrm>
            <a:off x="307800" y="7920"/>
            <a:ext cx="304200" cy="304200"/>
          </a:xfrm>
          <a:prstGeom prst="rect">
            <a:avLst/>
          </a:prstGeom>
          <a:noFill/>
          <a:ln>
            <a:noFill/>
          </a:ln>
        </p:spPr>
        <p:style>
          <a:lnRef idx="0"/>
          <a:fillRef idx="0"/>
          <a:effectRef idx="0"/>
          <a:fontRef idx="minor"/>
        </p:style>
      </p:sp>
      <p:pic>
        <p:nvPicPr>
          <p:cNvPr id="50" name="" descr=""/>
          <p:cNvPicPr/>
          <p:nvPr/>
        </p:nvPicPr>
        <p:blipFill>
          <a:blip r:embed="rId2"/>
          <a:stretch/>
        </p:blipFill>
        <p:spPr>
          <a:xfrm>
            <a:off x="20684880" y="1828800"/>
            <a:ext cx="7517880" cy="2688840"/>
          </a:xfrm>
          <a:prstGeom prst="rect">
            <a:avLst/>
          </a:prstGeom>
          <a:ln>
            <a:noFill/>
          </a:ln>
        </p:spPr>
      </p:pic>
      <p:sp>
        <p:nvSpPr>
          <p:cNvPr id="51" name="CustomShape 9"/>
          <p:cNvSpPr/>
          <p:nvPr/>
        </p:nvSpPr>
        <p:spPr>
          <a:xfrm>
            <a:off x="15475680" y="10077840"/>
            <a:ext cx="11864880" cy="26030160"/>
          </a:xfrm>
          <a:prstGeom prst="rect">
            <a:avLst/>
          </a:prstGeom>
          <a:noFill/>
          <a:ln w="9360">
            <a:noFill/>
          </a:ln>
        </p:spPr>
        <p:style>
          <a:lnRef idx="0"/>
          <a:fillRef idx="0"/>
          <a:effectRef idx="0"/>
          <a:fontRef idx="minor"/>
        </p:style>
        <p:txBody>
          <a:bodyPr lIns="0" rIns="0" tIns="208800" bIns="208800"/>
          <a:p>
            <a:pPr algn="just">
              <a:lnSpc>
                <a:spcPct val="100000"/>
              </a:lnSpc>
              <a:spcBef>
                <a:spcPts val="879"/>
              </a:spcBef>
            </a:pPr>
            <a:r>
              <a:rPr b="1" lang="en-US" sz="5400" spc="-1" strike="noStrike">
                <a:solidFill>
                  <a:srgbClr val="000000"/>
                </a:solidFill>
                <a:latin typeface="Arial Narrow"/>
              </a:rPr>
              <a:t>Results and discussion</a:t>
            </a:r>
            <a:endParaRPr b="0" lang="en-US" sz="5400" spc="-1" strike="noStrike">
              <a:latin typeface="Arial"/>
            </a:endParaRPr>
          </a:p>
          <a:p>
            <a:pPr algn="just">
              <a:lnSpc>
                <a:spcPct val="100000"/>
              </a:lnSpc>
              <a:spcBef>
                <a:spcPts val="879"/>
              </a:spcBef>
            </a:pPr>
            <a:endParaRPr b="0" lang="en-US" sz="5400" spc="-1" strike="noStrike">
              <a:latin typeface="Arial"/>
            </a:endParaRPr>
          </a:p>
          <a:p>
            <a:pPr algn="just">
              <a:lnSpc>
                <a:spcPct val="100000"/>
              </a:lnSpc>
              <a:spcBef>
                <a:spcPts val="879"/>
              </a:spcBef>
            </a:pPr>
            <a:endParaRPr b="0" lang="en-US" sz="5400" spc="-1" strike="noStrike">
              <a:latin typeface="Arial"/>
            </a:endParaRPr>
          </a:p>
          <a:p>
            <a:pPr algn="just">
              <a:lnSpc>
                <a:spcPct val="100000"/>
              </a:lnSpc>
              <a:spcBef>
                <a:spcPts val="879"/>
              </a:spcBef>
            </a:pPr>
            <a:endParaRPr b="0" lang="en-US" sz="5400" spc="-1" strike="noStrike">
              <a:latin typeface="Arial"/>
            </a:endParaRPr>
          </a:p>
          <a:p>
            <a:pPr algn="just">
              <a:lnSpc>
                <a:spcPct val="100000"/>
              </a:lnSpc>
              <a:spcBef>
                <a:spcPts val="879"/>
              </a:spcBef>
            </a:pPr>
            <a:endParaRPr b="0" lang="en-US" sz="5400" spc="-1" strike="noStrike">
              <a:latin typeface="Arial"/>
            </a:endParaRPr>
          </a:p>
          <a:p>
            <a:pPr algn="just">
              <a:lnSpc>
                <a:spcPct val="100000"/>
              </a:lnSpc>
              <a:spcBef>
                <a:spcPts val="879"/>
              </a:spcBef>
            </a:pPr>
            <a:endParaRPr b="0" lang="en-US" sz="5400" spc="-1" strike="noStrike">
              <a:latin typeface="Arial"/>
            </a:endParaRPr>
          </a:p>
          <a:p>
            <a:pPr algn="just">
              <a:lnSpc>
                <a:spcPct val="100000"/>
              </a:lnSpc>
              <a:spcBef>
                <a:spcPts val="879"/>
              </a:spcBef>
            </a:pPr>
            <a:endParaRPr b="0" lang="en-US" sz="5400" spc="-1" strike="noStrike">
              <a:latin typeface="Arial"/>
            </a:endParaRPr>
          </a:p>
          <a:p>
            <a:pPr algn="just">
              <a:lnSpc>
                <a:spcPct val="100000"/>
              </a:lnSpc>
              <a:spcBef>
                <a:spcPts val="879"/>
              </a:spcBef>
            </a:pPr>
            <a:endParaRPr b="0" lang="en-US" sz="5400" spc="-1" strike="noStrike">
              <a:latin typeface="Arial"/>
            </a:endParaRPr>
          </a:p>
          <a:p>
            <a:pPr algn="just">
              <a:lnSpc>
                <a:spcPct val="100000"/>
              </a:lnSpc>
              <a:spcBef>
                <a:spcPts val="879"/>
              </a:spcBef>
            </a:pPr>
            <a:endParaRPr b="0" lang="en-US" sz="5400" spc="-1" strike="noStrike">
              <a:latin typeface="Arial"/>
            </a:endParaRPr>
          </a:p>
          <a:p>
            <a:pPr algn="just">
              <a:lnSpc>
                <a:spcPct val="100000"/>
              </a:lnSpc>
              <a:spcBef>
                <a:spcPts val="879"/>
              </a:spcBef>
            </a:pPr>
            <a:endParaRPr b="0" lang="en-US" sz="5400" spc="-1" strike="noStrike">
              <a:latin typeface="Arial"/>
            </a:endParaRPr>
          </a:p>
          <a:p>
            <a:pPr algn="just">
              <a:lnSpc>
                <a:spcPct val="100000"/>
              </a:lnSpc>
              <a:spcBef>
                <a:spcPts val="879"/>
              </a:spcBef>
            </a:pPr>
            <a:endParaRPr b="0" lang="en-US" sz="5400" spc="-1" strike="noStrike">
              <a:latin typeface="Arial"/>
            </a:endParaRPr>
          </a:p>
          <a:p>
            <a:pPr algn="just">
              <a:lnSpc>
                <a:spcPct val="100000"/>
              </a:lnSpc>
              <a:spcBef>
                <a:spcPts val="879"/>
              </a:spcBef>
            </a:pPr>
            <a:endParaRPr b="0" lang="en-US" sz="5400" spc="-1" strike="noStrike">
              <a:latin typeface="Arial"/>
            </a:endParaRPr>
          </a:p>
          <a:p>
            <a:pPr algn="just">
              <a:lnSpc>
                <a:spcPct val="100000"/>
              </a:lnSpc>
              <a:spcBef>
                <a:spcPts val="879"/>
              </a:spcBef>
            </a:pPr>
            <a:endParaRPr b="0" lang="en-US" sz="5400" spc="-1" strike="noStrike">
              <a:latin typeface="Arial"/>
            </a:endParaRPr>
          </a:p>
          <a:p>
            <a:pPr algn="just">
              <a:lnSpc>
                <a:spcPct val="100000"/>
              </a:lnSpc>
              <a:spcBef>
                <a:spcPts val="879"/>
              </a:spcBef>
            </a:pPr>
            <a:endParaRPr b="0" lang="en-US" sz="5400" spc="-1" strike="noStrike">
              <a:latin typeface="Arial"/>
            </a:endParaRPr>
          </a:p>
          <a:p>
            <a:pPr>
              <a:lnSpc>
                <a:spcPct val="100000"/>
              </a:lnSpc>
              <a:spcBef>
                <a:spcPts val="879"/>
              </a:spcBef>
            </a:pPr>
            <a:endParaRPr b="0" lang="en-US" sz="5400" spc="-1" strike="noStrike">
              <a:latin typeface="Arial"/>
            </a:endParaRPr>
          </a:p>
          <a:p>
            <a:pPr marL="895320" indent="-894600">
              <a:lnSpc>
                <a:spcPct val="100000"/>
              </a:lnSpc>
              <a:spcBef>
                <a:spcPts val="879"/>
              </a:spcBef>
              <a:buClr>
                <a:srgbClr val="000000"/>
              </a:buClr>
              <a:buFont typeface="Arial"/>
              <a:buChar char="•"/>
            </a:pPr>
            <a:r>
              <a:rPr b="0" lang="en-US" sz="4400" spc="-1" strike="noStrike">
                <a:solidFill>
                  <a:srgbClr val="000000"/>
                </a:solidFill>
                <a:latin typeface="Arial Narrow"/>
              </a:rPr>
              <a:t>Galaxy tools are grouped by function</a:t>
            </a:r>
            <a:endParaRPr b="0" lang="en-US" sz="4400" spc="-1" strike="noStrike">
              <a:latin typeface="Arial"/>
            </a:endParaRPr>
          </a:p>
          <a:p>
            <a:pPr marL="895320" indent="-894600">
              <a:lnSpc>
                <a:spcPct val="100000"/>
              </a:lnSpc>
              <a:spcBef>
                <a:spcPts val="879"/>
              </a:spcBef>
              <a:buClr>
                <a:srgbClr val="000000"/>
              </a:buClr>
              <a:buFont typeface="Arial"/>
              <a:buChar char="•"/>
            </a:pPr>
            <a:r>
              <a:rPr b="0" lang="en-US" sz="4400" spc="-1" strike="noStrike">
                <a:solidFill>
                  <a:srgbClr val="000000"/>
                </a:solidFill>
                <a:latin typeface="Arial Narrow"/>
              </a:rPr>
              <a:t>Each tool function bridges two different states of data</a:t>
            </a:r>
            <a:endParaRPr b="0" lang="en-US" sz="4400" spc="-1" strike="noStrike">
              <a:latin typeface="Arial"/>
            </a:endParaRPr>
          </a:p>
          <a:p>
            <a:pPr marL="895320" indent="-894600">
              <a:lnSpc>
                <a:spcPct val="100000"/>
              </a:lnSpc>
              <a:spcBef>
                <a:spcPts val="879"/>
              </a:spcBef>
              <a:buClr>
                <a:srgbClr val="000000"/>
              </a:buClr>
              <a:buFont typeface="Arial"/>
              <a:buChar char="•"/>
            </a:pPr>
            <a:r>
              <a:rPr b="0" lang="en-US" sz="4400" spc="-1" strike="noStrike">
                <a:solidFill>
                  <a:srgbClr val="000000"/>
                </a:solidFill>
                <a:latin typeface="Arial Narrow"/>
              </a:rPr>
              <a:t>Tools are chained on their input / output data formats</a:t>
            </a:r>
            <a:endParaRPr b="0" lang="en-US" sz="4400" spc="-1" strike="noStrike">
              <a:latin typeface="Arial"/>
            </a:endParaRPr>
          </a:p>
          <a:p>
            <a:pPr marL="895320" indent="-894600">
              <a:lnSpc>
                <a:spcPct val="100000"/>
              </a:lnSpc>
              <a:spcBef>
                <a:spcPts val="879"/>
              </a:spcBef>
              <a:buClr>
                <a:srgbClr val="000000"/>
              </a:buClr>
              <a:buFont typeface="Arial"/>
              <a:buChar char="•"/>
            </a:pPr>
            <a:r>
              <a:rPr b="0" lang="en-US" sz="4400" spc="-1" strike="noStrike">
                <a:solidFill>
                  <a:srgbClr val="000000"/>
                </a:solidFill>
                <a:latin typeface="Arial Narrow"/>
              </a:rPr>
              <a:t>Galaxy tours recommends pertinent tools step by step</a:t>
            </a:r>
            <a:endParaRPr b="0" lang="en-US" sz="4400" spc="-1" strike="noStrike">
              <a:latin typeface="Arial"/>
            </a:endParaRPr>
          </a:p>
          <a:p>
            <a:pPr marL="895320" indent="-894600">
              <a:lnSpc>
                <a:spcPct val="100000"/>
              </a:lnSpc>
              <a:spcBef>
                <a:spcPts val="879"/>
              </a:spcBef>
              <a:buClr>
                <a:srgbClr val="000000"/>
              </a:buClr>
              <a:buFont typeface="Arial"/>
              <a:buChar char="•"/>
            </a:pPr>
            <a:r>
              <a:rPr b="0" lang="en-US" sz="4400" spc="-1" strike="noStrike">
                <a:solidFill>
                  <a:srgbClr val="000000"/>
                </a:solidFill>
                <a:latin typeface="Arial Narrow"/>
              </a:rPr>
              <a:t>Users decide which tool to select and parametrize</a:t>
            </a:r>
            <a:endParaRPr b="0" lang="en-US" sz="4400" spc="-1" strike="noStrike">
              <a:latin typeface="Arial"/>
            </a:endParaRPr>
          </a:p>
          <a:p>
            <a:pPr marL="895320" indent="-894600">
              <a:lnSpc>
                <a:spcPct val="100000"/>
              </a:lnSpc>
              <a:spcBef>
                <a:spcPts val="879"/>
              </a:spcBef>
              <a:buClr>
                <a:srgbClr val="000000"/>
              </a:buClr>
              <a:buFont typeface="Arial"/>
              <a:buChar char="•"/>
            </a:pPr>
            <a:r>
              <a:rPr b="0" lang="en-US" sz="600" spc="-1" strike="noStrike">
                <a:solidFill>
                  <a:srgbClr val="000000"/>
                </a:solidFill>
                <a:latin typeface="Arial Narrow"/>
              </a:rPr>
              <a:t> </a:t>
            </a:r>
            <a:endParaRPr b="0" lang="en-US" sz="600" spc="-1" strike="noStrike">
              <a:latin typeface="Arial"/>
            </a:endParaRPr>
          </a:p>
          <a:p>
            <a:pPr algn="just">
              <a:lnSpc>
                <a:spcPct val="100000"/>
              </a:lnSpc>
              <a:spcBef>
                <a:spcPts val="879"/>
              </a:spcBef>
            </a:pPr>
            <a:r>
              <a:rPr b="1" lang="en-US" sz="5400" spc="-1" strike="noStrike">
                <a:solidFill>
                  <a:srgbClr val="000000"/>
                </a:solidFill>
                <a:latin typeface="Arial Narrow"/>
              </a:rPr>
              <a:t>Conclusion</a:t>
            </a:r>
            <a:endParaRPr b="0" lang="en-US" sz="5400" spc="-1" strike="noStrike">
              <a:latin typeface="Arial"/>
            </a:endParaRPr>
          </a:p>
          <a:p>
            <a:pPr algn="just">
              <a:lnSpc>
                <a:spcPct val="100000"/>
              </a:lnSpc>
              <a:spcBef>
                <a:spcPts val="879"/>
              </a:spcBef>
            </a:pPr>
            <a:endParaRPr b="0" lang="en-US" sz="5400" spc="-1" strike="noStrike">
              <a:latin typeface="Arial"/>
            </a:endParaRPr>
          </a:p>
          <a:p>
            <a:pPr algn="just">
              <a:lnSpc>
                <a:spcPct val="100000"/>
              </a:lnSpc>
              <a:spcBef>
                <a:spcPts val="879"/>
              </a:spcBef>
            </a:pPr>
            <a:endParaRPr b="0" lang="en-US" sz="5400" spc="-1" strike="noStrike">
              <a:latin typeface="Arial"/>
            </a:endParaRPr>
          </a:p>
          <a:p>
            <a:pPr algn="just">
              <a:lnSpc>
                <a:spcPct val="100000"/>
              </a:lnSpc>
              <a:spcBef>
                <a:spcPts val="879"/>
              </a:spcBef>
            </a:pPr>
            <a:endParaRPr b="0" lang="en-US" sz="5400" spc="-1" strike="noStrike">
              <a:latin typeface="Arial"/>
            </a:endParaRPr>
          </a:p>
          <a:p>
            <a:pPr algn="just">
              <a:lnSpc>
                <a:spcPct val="100000"/>
              </a:lnSpc>
              <a:spcBef>
                <a:spcPts val="879"/>
              </a:spcBef>
            </a:pPr>
            <a:endParaRPr b="0" lang="en-US" sz="5400" spc="-1" strike="noStrike">
              <a:latin typeface="Arial"/>
            </a:endParaRPr>
          </a:p>
          <a:p>
            <a:pPr algn="just">
              <a:lnSpc>
                <a:spcPct val="100000"/>
              </a:lnSpc>
              <a:spcBef>
                <a:spcPts val="879"/>
              </a:spcBef>
            </a:pPr>
            <a:endParaRPr b="0" lang="en-US" sz="5400" spc="-1" strike="noStrike">
              <a:latin typeface="Arial"/>
            </a:endParaRPr>
          </a:p>
          <a:p>
            <a:pPr algn="just">
              <a:lnSpc>
                <a:spcPct val="100000"/>
              </a:lnSpc>
              <a:spcBef>
                <a:spcPts val="879"/>
              </a:spcBef>
            </a:pPr>
            <a:endParaRPr b="0" lang="en-US" sz="5400" spc="-1" strike="noStrike">
              <a:latin typeface="Arial"/>
            </a:endParaRPr>
          </a:p>
          <a:p>
            <a:pPr algn="just">
              <a:lnSpc>
                <a:spcPct val="100000"/>
              </a:lnSpc>
              <a:spcBef>
                <a:spcPts val="879"/>
              </a:spcBef>
            </a:pPr>
            <a:endParaRPr b="0" lang="en-US" sz="5400" spc="-1" strike="noStrike">
              <a:latin typeface="Arial"/>
            </a:endParaRPr>
          </a:p>
          <a:p>
            <a:pPr marL="895320" indent="-894600" algn="just">
              <a:lnSpc>
                <a:spcPct val="100000"/>
              </a:lnSpc>
              <a:spcBef>
                <a:spcPts val="879"/>
              </a:spcBef>
              <a:buClr>
                <a:srgbClr val="000000"/>
              </a:buClr>
              <a:buFont typeface="Arial"/>
              <a:buChar char="•"/>
            </a:pPr>
            <a:r>
              <a:rPr b="0" lang="en-US" sz="4400" spc="-1" strike="noStrike">
                <a:solidFill>
                  <a:srgbClr val="000000"/>
                </a:solidFill>
                <a:latin typeface="Arial Narrow"/>
              </a:rPr>
              <a:t>A recommendation system enhances the visibility of each Galaxy tool, relieving the user from browsing tool categories, or sticking to the usual analysis tools</a:t>
            </a:r>
            <a:endParaRPr b="0" lang="en-US" sz="4400" spc="-1" strike="noStrike">
              <a:latin typeface="Arial"/>
            </a:endParaRPr>
          </a:p>
          <a:p>
            <a:pPr marL="895320" indent="-894600" algn="just">
              <a:lnSpc>
                <a:spcPct val="100000"/>
              </a:lnSpc>
              <a:spcBef>
                <a:spcPts val="879"/>
              </a:spcBef>
              <a:buClr>
                <a:srgbClr val="000000"/>
              </a:buClr>
              <a:buFont typeface="Arial"/>
              <a:buChar char="•"/>
            </a:pPr>
            <a:r>
              <a:rPr b="0" lang="en-US" sz="4400" spc="-1" strike="noStrike">
                <a:solidFill>
                  <a:srgbClr val="000000"/>
                </a:solidFill>
                <a:latin typeface="Arial Narrow"/>
              </a:rPr>
              <a:t>Tool pertinence is inferred from manually curated EDAM annotations, therefore a tool’s pertinence is as accurate as its bio.tools annotation</a:t>
            </a:r>
            <a:endParaRPr b="0" lang="en-US" sz="4400" spc="-1" strike="noStrike">
              <a:latin typeface="Arial"/>
            </a:endParaRPr>
          </a:p>
          <a:p>
            <a:pPr marL="895320" indent="-894600">
              <a:lnSpc>
                <a:spcPct val="100000"/>
              </a:lnSpc>
              <a:spcBef>
                <a:spcPts val="879"/>
              </a:spcBef>
              <a:buClr>
                <a:srgbClr val="000000"/>
              </a:buClr>
              <a:buFont typeface="Arial"/>
              <a:buChar char="•"/>
            </a:pPr>
            <a:endParaRPr b="0" lang="en-US" sz="4400" spc="-1" strike="noStrike">
              <a:latin typeface="Arial"/>
            </a:endParaRPr>
          </a:p>
          <a:p>
            <a:pPr marL="895320" indent="-894600">
              <a:lnSpc>
                <a:spcPct val="100000"/>
              </a:lnSpc>
              <a:spcBef>
                <a:spcPts val="879"/>
              </a:spcBef>
              <a:buClr>
                <a:srgbClr val="000000"/>
              </a:buClr>
              <a:buFont typeface="Arial"/>
              <a:buChar char="•"/>
            </a:pPr>
            <a:r>
              <a:rPr b="0" lang="en-US" sz="600" spc="-1" strike="noStrike">
                <a:solidFill>
                  <a:srgbClr val="000000"/>
                </a:solidFill>
                <a:latin typeface="Arial Narrow"/>
              </a:rPr>
              <a:t> </a:t>
            </a:r>
            <a:endParaRPr b="0" lang="en-US" sz="600" spc="-1" strike="noStrike">
              <a:latin typeface="Arial"/>
            </a:endParaRPr>
          </a:p>
          <a:p>
            <a:pPr algn="just">
              <a:lnSpc>
                <a:spcPct val="100000"/>
              </a:lnSpc>
              <a:spcBef>
                <a:spcPts val="879"/>
              </a:spcBef>
            </a:pPr>
            <a:r>
              <a:rPr b="1" lang="en-US" sz="5400" spc="-1" strike="noStrike">
                <a:solidFill>
                  <a:srgbClr val="000000"/>
                </a:solidFill>
                <a:latin typeface="Arial Narrow"/>
              </a:rPr>
              <a:t>References</a:t>
            </a:r>
            <a:endParaRPr b="0" lang="en-US" sz="5400" spc="-1" strike="noStrike">
              <a:latin typeface="Arial"/>
            </a:endParaRPr>
          </a:p>
          <a:p>
            <a:pPr algn="just">
              <a:lnSpc>
                <a:spcPct val="100000"/>
              </a:lnSpc>
              <a:spcBef>
                <a:spcPts val="879"/>
              </a:spcBef>
            </a:pPr>
            <a:r>
              <a:rPr b="0" lang="en-US" sz="3200" spc="-1" strike="noStrike">
                <a:solidFill>
                  <a:srgbClr val="000000"/>
                </a:solidFill>
                <a:latin typeface="Arial Narrow"/>
              </a:rPr>
              <a:t>Lott SC et al. Customized workflow development and data modularization concepts for RNA-Sequencing and metatranscriptome experiments. Journal of Biotechnology, 2017. </a:t>
            </a:r>
            <a:r>
              <a:rPr b="1" lang="en-US" sz="3200" spc="-1" strike="noStrike">
                <a:solidFill>
                  <a:srgbClr val="3465a4"/>
                </a:solidFill>
                <a:latin typeface="Arial Narrow"/>
              </a:rPr>
              <a:t>10.1016/j.jbiotec.2017.06.1203</a:t>
            </a:r>
            <a:endParaRPr b="0" lang="en-US" sz="3200" spc="-1" strike="noStrike">
              <a:latin typeface="Arial"/>
            </a:endParaRPr>
          </a:p>
        </p:txBody>
      </p:sp>
      <p:sp>
        <p:nvSpPr>
          <p:cNvPr id="52" name="CustomShape 10"/>
          <p:cNvSpPr/>
          <p:nvPr/>
        </p:nvSpPr>
        <p:spPr>
          <a:xfrm>
            <a:off x="2959200" y="24991200"/>
            <a:ext cx="7589520" cy="2834640"/>
          </a:xfrm>
          <a:prstGeom prst="rect">
            <a:avLst/>
          </a:prstGeom>
          <a:solidFill>
            <a:srgbClr val="ffffff"/>
          </a:solidFill>
          <a:ln w="19080">
            <a:solidFill>
              <a:srgbClr val="3465a4"/>
            </a:solidFill>
            <a:round/>
          </a:ln>
        </p:spPr>
        <p:style>
          <a:lnRef idx="0"/>
          <a:fillRef idx="0"/>
          <a:effectRef idx="0"/>
          <a:fontRef idx="minor"/>
        </p:style>
      </p:sp>
      <p:sp>
        <p:nvSpPr>
          <p:cNvPr id="53" name="CustomShape 11"/>
          <p:cNvSpPr/>
          <p:nvPr/>
        </p:nvSpPr>
        <p:spPr>
          <a:xfrm>
            <a:off x="2959200" y="28843200"/>
            <a:ext cx="7589520" cy="2834640"/>
          </a:xfrm>
          <a:prstGeom prst="rect">
            <a:avLst/>
          </a:prstGeom>
          <a:solidFill>
            <a:srgbClr val="ffffff"/>
          </a:solidFill>
          <a:ln w="19080">
            <a:solidFill>
              <a:srgbClr val="3465a4"/>
            </a:solidFill>
            <a:round/>
          </a:ln>
        </p:spPr>
        <p:style>
          <a:lnRef idx="0"/>
          <a:fillRef idx="0"/>
          <a:effectRef idx="0"/>
          <a:fontRef idx="minor"/>
        </p:style>
      </p:sp>
      <p:sp>
        <p:nvSpPr>
          <p:cNvPr id="54" name="CustomShape 12"/>
          <p:cNvSpPr/>
          <p:nvPr/>
        </p:nvSpPr>
        <p:spPr>
          <a:xfrm>
            <a:off x="2959200" y="32659200"/>
            <a:ext cx="7589520" cy="2834640"/>
          </a:xfrm>
          <a:prstGeom prst="rect">
            <a:avLst/>
          </a:prstGeom>
          <a:solidFill>
            <a:srgbClr val="ffffff"/>
          </a:solidFill>
          <a:ln w="19080">
            <a:solidFill>
              <a:srgbClr val="3465a4"/>
            </a:solidFill>
            <a:round/>
          </a:ln>
        </p:spPr>
        <p:style>
          <a:lnRef idx="0"/>
          <a:fillRef idx="0"/>
          <a:effectRef idx="0"/>
          <a:fontRef idx="minor"/>
        </p:style>
      </p:sp>
      <p:sp>
        <p:nvSpPr>
          <p:cNvPr id="55" name="TextShape 13"/>
          <p:cNvSpPr txBox="1"/>
          <p:nvPr/>
        </p:nvSpPr>
        <p:spPr>
          <a:xfrm>
            <a:off x="3144960" y="25752960"/>
            <a:ext cx="7292880" cy="1499040"/>
          </a:xfrm>
          <a:prstGeom prst="rect">
            <a:avLst/>
          </a:prstGeom>
          <a:noFill/>
          <a:ln>
            <a:noFill/>
          </a:ln>
        </p:spPr>
        <p:txBody>
          <a:bodyPr lIns="90000" rIns="90000" tIns="45000" bIns="45000"/>
          <a:p>
            <a:pPr algn="ctr">
              <a:lnSpc>
                <a:spcPct val="115000"/>
              </a:lnSpc>
              <a:spcBef>
                <a:spcPts val="850"/>
              </a:spcBef>
              <a:spcAft>
                <a:spcPts val="850"/>
              </a:spcAft>
            </a:pPr>
            <a:r>
              <a:rPr b="0" lang="en-US" sz="4400" spc="-1" strike="noStrike">
                <a:latin typeface="Arial Narrow"/>
              </a:rPr>
              <a:t>Tool chaining and parametrization  through Galaxy’s interactive tours</a:t>
            </a:r>
            <a:endParaRPr b="0" lang="en-US" sz="4400" spc="-1" strike="noStrike">
              <a:latin typeface="Arial Narrow"/>
              <a:ea typeface="Noto Sans CJK SC Regular"/>
            </a:endParaRPr>
          </a:p>
        </p:txBody>
      </p:sp>
      <p:sp>
        <p:nvSpPr>
          <p:cNvPr id="56" name="TextShape 14"/>
          <p:cNvSpPr txBox="1"/>
          <p:nvPr/>
        </p:nvSpPr>
        <p:spPr>
          <a:xfrm>
            <a:off x="3147840" y="29676960"/>
            <a:ext cx="7290000" cy="1217160"/>
          </a:xfrm>
          <a:prstGeom prst="rect">
            <a:avLst/>
          </a:prstGeom>
          <a:noFill/>
          <a:ln>
            <a:noFill/>
          </a:ln>
        </p:spPr>
        <p:txBody>
          <a:bodyPr lIns="90000" rIns="90000" tIns="45000" bIns="45000"/>
          <a:p>
            <a:pPr algn="ctr">
              <a:lnSpc>
                <a:spcPct val="115000"/>
              </a:lnSpc>
            </a:pPr>
            <a:r>
              <a:rPr b="0" lang="en-US" sz="4400" spc="-1" strike="noStrike">
                <a:latin typeface="Arial Narrow"/>
              </a:rPr>
              <a:t>Tool </a:t>
            </a:r>
            <a:r>
              <a:rPr b="0" lang="en-US" sz="4400" spc="-1" strike="noStrike">
                <a:latin typeface="Arial Narrow"/>
              </a:rPr>
              <a:t>operations </a:t>
            </a:r>
            <a:r>
              <a:rPr b="0" lang="en-US" sz="4400" spc="-1" strike="noStrike">
                <a:latin typeface="Arial Narrow"/>
              </a:rPr>
              <a:t>and input / </a:t>
            </a:r>
            <a:r>
              <a:rPr b="0" lang="en-US" sz="4400" spc="-1" strike="noStrike">
                <a:latin typeface="Arial Narrow"/>
              </a:rPr>
              <a:t>output </a:t>
            </a:r>
            <a:r>
              <a:rPr b="0" lang="en-US" sz="4400" spc="-1" strike="noStrike">
                <a:latin typeface="Arial Narrow"/>
              </a:rPr>
              <a:t>formats </a:t>
            </a:r>
            <a:r>
              <a:rPr b="0" lang="en-US" sz="4400" spc="-1" strike="noStrike">
                <a:latin typeface="Arial Narrow"/>
              </a:rPr>
              <a:t>through </a:t>
            </a:r>
            <a:r>
              <a:rPr b="0" lang="en-US" sz="4400" spc="-1" strike="noStrike">
                <a:latin typeface="Arial Narrow"/>
              </a:rPr>
              <a:t>Elixir’s </a:t>
            </a:r>
            <a:r>
              <a:rPr b="0" lang="en-US" sz="4400" spc="-1" strike="noStrike">
                <a:latin typeface="Arial Narrow"/>
              </a:rPr>
              <a:t>bio.tools</a:t>
            </a:r>
            <a:endParaRPr b="0" lang="en-US" sz="4400" spc="-1" strike="noStrike">
              <a:latin typeface="Arial"/>
            </a:endParaRPr>
          </a:p>
        </p:txBody>
      </p:sp>
      <p:sp>
        <p:nvSpPr>
          <p:cNvPr id="57" name="TextShape 15"/>
          <p:cNvSpPr txBox="1"/>
          <p:nvPr/>
        </p:nvSpPr>
        <p:spPr>
          <a:xfrm>
            <a:off x="3142080" y="33459120"/>
            <a:ext cx="7223760" cy="1645920"/>
          </a:xfrm>
          <a:prstGeom prst="rect">
            <a:avLst/>
          </a:prstGeom>
          <a:noFill/>
          <a:ln>
            <a:noFill/>
          </a:ln>
        </p:spPr>
        <p:txBody>
          <a:bodyPr lIns="90000" rIns="90000" tIns="45000" bIns="45000"/>
          <a:p>
            <a:pPr algn="ctr">
              <a:lnSpc>
                <a:spcPct val="115000"/>
              </a:lnSpc>
            </a:pPr>
            <a:r>
              <a:rPr b="0" lang="en-US" sz="4400" spc="-1" strike="noStrike">
                <a:latin typeface="Arial Narrow"/>
              </a:rPr>
              <a:t>Best </a:t>
            </a:r>
            <a:r>
              <a:rPr b="0" lang="en-US" sz="4400" spc="-1" strike="noStrike">
                <a:latin typeface="Arial Narrow"/>
              </a:rPr>
              <a:t>practic</a:t>
            </a:r>
            <a:r>
              <a:rPr b="0" lang="en-US" sz="4400" spc="-1" strike="noStrike">
                <a:latin typeface="Arial Narrow"/>
              </a:rPr>
              <a:t>es and </a:t>
            </a:r>
            <a:r>
              <a:rPr b="0" lang="en-US" sz="4400" spc="-1" strike="noStrike">
                <a:latin typeface="Arial Narrow"/>
              </a:rPr>
              <a:t>user-</a:t>
            </a:r>
            <a:r>
              <a:rPr b="0" lang="en-US" sz="4400" spc="-1" strike="noStrike">
                <a:latin typeface="Arial Narrow"/>
              </a:rPr>
              <a:t>tracke</a:t>
            </a:r>
            <a:r>
              <a:rPr b="0" lang="en-US" sz="4400" spc="-1" strike="noStrike">
                <a:latin typeface="Arial Narrow"/>
              </a:rPr>
              <a:t>d data </a:t>
            </a:r>
            <a:r>
              <a:rPr b="0" lang="en-US" sz="4400" spc="-1" strike="noStrike">
                <a:latin typeface="Arial Narrow"/>
              </a:rPr>
              <a:t>of </a:t>
            </a:r>
            <a:r>
              <a:rPr b="0" lang="en-US" sz="4400" spc="-1" strike="noStrike">
                <a:latin typeface="Arial Narrow"/>
              </a:rPr>
              <a:t>RBC’s </a:t>
            </a:r>
            <a:r>
              <a:rPr b="0" lang="en-US" sz="4400" spc="-1" strike="noStrike">
                <a:latin typeface="Arial Narrow"/>
              </a:rPr>
              <a:t>Galaxy </a:t>
            </a:r>
            <a:r>
              <a:rPr b="0" lang="en-US" sz="4400" spc="-1" strike="noStrike">
                <a:latin typeface="Arial Narrow"/>
              </a:rPr>
              <a:t>instanc</a:t>
            </a:r>
            <a:r>
              <a:rPr b="0" lang="en-US" sz="4400" spc="-1" strike="noStrike">
                <a:latin typeface="Arial Narrow"/>
              </a:rPr>
              <a:t>e</a:t>
            </a:r>
            <a:endParaRPr b="0" lang="en-US" sz="4400" spc="-1" strike="noStrike">
              <a:latin typeface="Arial Narrow"/>
            </a:endParaRPr>
          </a:p>
        </p:txBody>
      </p:sp>
      <p:pic>
        <p:nvPicPr>
          <p:cNvPr id="58" name="" descr=""/>
          <p:cNvPicPr/>
          <p:nvPr/>
        </p:nvPicPr>
        <p:blipFill>
          <a:blip r:embed="rId3"/>
          <a:stretch/>
        </p:blipFill>
        <p:spPr>
          <a:xfrm>
            <a:off x="2250000" y="39322080"/>
            <a:ext cx="9401760" cy="1946520"/>
          </a:xfrm>
          <a:prstGeom prst="rect">
            <a:avLst/>
          </a:prstGeom>
          <a:ln>
            <a:noFill/>
          </a:ln>
        </p:spPr>
      </p:pic>
      <p:sp>
        <p:nvSpPr>
          <p:cNvPr id="59" name="TextShape 16"/>
          <p:cNvSpPr txBox="1"/>
          <p:nvPr/>
        </p:nvSpPr>
        <p:spPr>
          <a:xfrm>
            <a:off x="11801880" y="39322080"/>
            <a:ext cx="6267960" cy="1996200"/>
          </a:xfrm>
          <a:prstGeom prst="rect">
            <a:avLst/>
          </a:prstGeom>
          <a:noFill/>
          <a:ln>
            <a:noFill/>
          </a:ln>
        </p:spPr>
        <p:txBody>
          <a:bodyPr lIns="90000" rIns="90000" tIns="45000" bIns="45000"/>
          <a:p>
            <a:pPr algn="just">
              <a:lnSpc>
                <a:spcPct val="115000"/>
              </a:lnSpc>
            </a:pPr>
            <a:r>
              <a:rPr b="0" lang="en-US" sz="3600" spc="-1" strike="noStrike">
                <a:solidFill>
                  <a:srgbClr val="ffffff"/>
                </a:solidFill>
                <a:latin typeface="Arial Narrow"/>
              </a:rPr>
              <a:t>Systems </a:t>
            </a:r>
            <a:r>
              <a:rPr b="0" lang="en-US" sz="3600" spc="-1" strike="noStrike">
                <a:solidFill>
                  <a:srgbClr val="ffffff"/>
                </a:solidFill>
                <a:latin typeface="Arial Narrow"/>
              </a:rPr>
              <a:t>Biology </a:t>
            </a:r>
            <a:r>
              <a:rPr b="0" lang="en-US" sz="3600" spc="-1" strike="noStrike">
                <a:solidFill>
                  <a:srgbClr val="ffffff"/>
                </a:solidFill>
                <a:latin typeface="Arial Narrow"/>
              </a:rPr>
              <a:t>and </a:t>
            </a:r>
            <a:r>
              <a:rPr b="0" lang="en-US" sz="3600" spc="-1" strike="noStrike">
                <a:solidFill>
                  <a:srgbClr val="ffffff"/>
                </a:solidFill>
                <a:latin typeface="Arial Narrow"/>
              </a:rPr>
              <a:t>Bioinform</a:t>
            </a:r>
            <a:r>
              <a:rPr b="0" lang="en-US" sz="3600" spc="-1" strike="noStrike">
                <a:solidFill>
                  <a:srgbClr val="ffffff"/>
                </a:solidFill>
                <a:latin typeface="Arial Narrow"/>
              </a:rPr>
              <a:t>atics</a:t>
            </a:r>
            <a:endParaRPr b="0" lang="en-US" sz="3600" spc="-1" strike="noStrike">
              <a:solidFill>
                <a:srgbClr val="ffffff"/>
              </a:solidFill>
              <a:latin typeface="Arial Narrow"/>
            </a:endParaRPr>
          </a:p>
          <a:p>
            <a:pPr algn="just">
              <a:lnSpc>
                <a:spcPct val="115000"/>
              </a:lnSpc>
            </a:pPr>
            <a:r>
              <a:rPr b="0" lang="en-US" sz="3600" spc="-1" strike="noStrike">
                <a:solidFill>
                  <a:srgbClr val="ffffff"/>
                </a:solidFill>
                <a:latin typeface="Arial Narrow"/>
              </a:rPr>
              <a:t>Universit</a:t>
            </a:r>
            <a:r>
              <a:rPr b="0" lang="en-US" sz="3600" spc="-1" strike="noStrike">
                <a:solidFill>
                  <a:srgbClr val="ffffff"/>
                </a:solidFill>
                <a:latin typeface="Arial Narrow"/>
              </a:rPr>
              <a:t>y of </a:t>
            </a:r>
            <a:r>
              <a:rPr b="0" lang="en-US" sz="3600" spc="-1" strike="noStrike">
                <a:solidFill>
                  <a:srgbClr val="ffffff"/>
                </a:solidFill>
                <a:latin typeface="Arial Narrow"/>
              </a:rPr>
              <a:t>Rostock</a:t>
            </a:r>
            <a:endParaRPr b="0" lang="en-US" sz="3600" spc="-1" strike="noStrike">
              <a:solidFill>
                <a:srgbClr val="ffffff"/>
              </a:solidFill>
              <a:latin typeface="Arial Narrow"/>
            </a:endParaRPr>
          </a:p>
          <a:p>
            <a:pPr algn="just">
              <a:lnSpc>
                <a:spcPct val="115000"/>
              </a:lnSpc>
            </a:pPr>
            <a:r>
              <a:rPr b="0" lang="en-US" sz="3600" spc="-1" strike="noStrike">
                <a:solidFill>
                  <a:srgbClr val="ffffff"/>
                </a:solidFill>
                <a:latin typeface="Arial Narrow"/>
              </a:rPr>
              <a:t>Ulmenstr. </a:t>
            </a:r>
            <a:r>
              <a:rPr b="0" lang="en-US" sz="3600" spc="-1" strike="noStrike">
                <a:solidFill>
                  <a:srgbClr val="ffffff"/>
                </a:solidFill>
                <a:latin typeface="Arial Narrow"/>
              </a:rPr>
              <a:t>69, </a:t>
            </a:r>
            <a:r>
              <a:rPr b="0" lang="en-US" sz="3600" spc="-1" strike="noStrike">
                <a:solidFill>
                  <a:srgbClr val="ffffff"/>
                </a:solidFill>
                <a:latin typeface="Arial Narrow"/>
              </a:rPr>
              <a:t>18051 </a:t>
            </a:r>
            <a:r>
              <a:rPr b="0" lang="en-US" sz="3600" spc="-1" strike="noStrike">
                <a:solidFill>
                  <a:srgbClr val="ffffff"/>
                </a:solidFill>
                <a:latin typeface="Arial Narrow"/>
              </a:rPr>
              <a:t>Rostock</a:t>
            </a:r>
            <a:endParaRPr b="0" lang="en-US" sz="3600" spc="-1" strike="noStrike">
              <a:solidFill>
                <a:srgbClr val="ffffff"/>
              </a:solidFill>
              <a:latin typeface="Arial Narrow"/>
            </a:endParaRPr>
          </a:p>
          <a:p>
            <a:pPr algn="just">
              <a:lnSpc>
                <a:spcPct val="115000"/>
              </a:lnSpc>
            </a:pPr>
            <a:r>
              <a:rPr b="1" lang="en-US" sz="3600" spc="-1" strike="noStrike">
                <a:solidFill>
                  <a:srgbClr val="ffffff"/>
                </a:solidFill>
                <a:latin typeface="Arial Narrow"/>
              </a:rPr>
              <a:t>www.sbi.</a:t>
            </a:r>
            <a:r>
              <a:rPr b="1" lang="en-US" sz="3600" spc="-1" strike="noStrike">
                <a:solidFill>
                  <a:srgbClr val="ffffff"/>
                </a:solidFill>
                <a:latin typeface="Arial Narrow"/>
              </a:rPr>
              <a:t>uni-</a:t>
            </a:r>
            <a:r>
              <a:rPr b="1" lang="en-US" sz="3600" spc="-1" strike="noStrike">
                <a:solidFill>
                  <a:srgbClr val="ffffff"/>
                </a:solidFill>
                <a:latin typeface="Arial Narrow"/>
              </a:rPr>
              <a:t>rostock.</a:t>
            </a:r>
            <a:r>
              <a:rPr b="1" lang="en-US" sz="3600" spc="-1" strike="noStrike">
                <a:solidFill>
                  <a:srgbClr val="ffffff"/>
                </a:solidFill>
                <a:latin typeface="Arial Narrow"/>
              </a:rPr>
              <a:t>de</a:t>
            </a:r>
            <a:endParaRPr b="0" lang="en-US" sz="3600" spc="-1" strike="noStrike">
              <a:solidFill>
                <a:srgbClr val="ffffff"/>
              </a:solidFill>
              <a:latin typeface="Arial Narrow"/>
            </a:endParaRPr>
          </a:p>
        </p:txBody>
      </p:sp>
      <p:pic>
        <p:nvPicPr>
          <p:cNvPr id="60" name="" descr=""/>
          <p:cNvPicPr/>
          <p:nvPr/>
        </p:nvPicPr>
        <p:blipFill>
          <a:blip r:embed="rId4"/>
          <a:stretch/>
        </p:blipFill>
        <p:spPr>
          <a:xfrm>
            <a:off x="11194560" y="28890000"/>
            <a:ext cx="1807560" cy="1792800"/>
          </a:xfrm>
          <a:prstGeom prst="rect">
            <a:avLst/>
          </a:prstGeom>
          <a:ln>
            <a:noFill/>
          </a:ln>
        </p:spPr>
      </p:pic>
      <p:pic>
        <p:nvPicPr>
          <p:cNvPr id="61" name="" descr=""/>
          <p:cNvPicPr/>
          <p:nvPr/>
        </p:nvPicPr>
        <p:blipFill>
          <a:blip r:embed="rId5"/>
          <a:stretch/>
        </p:blipFill>
        <p:spPr>
          <a:xfrm>
            <a:off x="11136240" y="24998760"/>
            <a:ext cx="1981080" cy="2004120"/>
          </a:xfrm>
          <a:prstGeom prst="rect">
            <a:avLst/>
          </a:prstGeom>
          <a:ln>
            <a:noFill/>
          </a:ln>
        </p:spPr>
      </p:pic>
      <p:pic>
        <p:nvPicPr>
          <p:cNvPr id="62" name="" descr=""/>
          <p:cNvPicPr/>
          <p:nvPr/>
        </p:nvPicPr>
        <p:blipFill>
          <a:blip r:embed="rId6"/>
          <a:stretch/>
        </p:blipFill>
        <p:spPr>
          <a:xfrm>
            <a:off x="11090160" y="32644800"/>
            <a:ext cx="2129760" cy="3011040"/>
          </a:xfrm>
          <a:prstGeom prst="rect">
            <a:avLst/>
          </a:prstGeom>
          <a:ln>
            <a:noFill/>
          </a:ln>
        </p:spPr>
      </p:pic>
      <p:sp>
        <p:nvSpPr>
          <p:cNvPr id="63" name="TextShape 17"/>
          <p:cNvSpPr txBox="1"/>
          <p:nvPr/>
        </p:nvSpPr>
        <p:spPr>
          <a:xfrm>
            <a:off x="11097360" y="35019360"/>
            <a:ext cx="2286000" cy="640080"/>
          </a:xfrm>
          <a:prstGeom prst="rect">
            <a:avLst/>
          </a:prstGeom>
          <a:noFill/>
          <a:ln>
            <a:noFill/>
          </a:ln>
        </p:spPr>
        <p:txBody>
          <a:bodyPr lIns="90000" rIns="90000" tIns="45000" bIns="45000"/>
          <a:p>
            <a:pPr algn="just"/>
            <a:r>
              <a:rPr b="0" lang="en-US" sz="3200" spc="-1" strike="noStrike">
                <a:solidFill>
                  <a:srgbClr val="3465a4"/>
                </a:solidFill>
                <a:latin typeface="Arial Narrow"/>
              </a:rPr>
              <a:t>denbi.de/rbc</a:t>
            </a:r>
            <a:endParaRPr b="0" lang="en-US" sz="3200" spc="-1" strike="noStrike">
              <a:solidFill>
                <a:srgbClr val="3465a4"/>
              </a:solidFill>
              <a:latin typeface="Arial Narrow"/>
            </a:endParaRPr>
          </a:p>
        </p:txBody>
      </p:sp>
      <p:sp>
        <p:nvSpPr>
          <p:cNvPr id="64" name="TextShape 18"/>
          <p:cNvSpPr txBox="1"/>
          <p:nvPr/>
        </p:nvSpPr>
        <p:spPr>
          <a:xfrm>
            <a:off x="11097360" y="31131360"/>
            <a:ext cx="3108960" cy="852120"/>
          </a:xfrm>
          <a:prstGeom prst="rect">
            <a:avLst/>
          </a:prstGeom>
          <a:noFill/>
          <a:ln>
            <a:noFill/>
          </a:ln>
        </p:spPr>
        <p:txBody>
          <a:bodyPr lIns="90000" rIns="90000" tIns="45000" bIns="45000"/>
          <a:p>
            <a:pPr algn="just"/>
            <a:r>
              <a:rPr b="0" lang="en-US" sz="3200" spc="-1" strike="noStrike">
                <a:solidFill>
                  <a:srgbClr val="3465a4"/>
                </a:solidFill>
                <a:latin typeface="Arial Narrow"/>
              </a:rPr>
              <a:t>edamontology.org</a:t>
            </a:r>
            <a:endParaRPr b="0" lang="en-US" sz="3200" spc="-1" strike="noStrike">
              <a:solidFill>
                <a:srgbClr val="3465a4"/>
              </a:solidFill>
              <a:latin typeface="Arial Narrow"/>
            </a:endParaRPr>
          </a:p>
        </p:txBody>
      </p:sp>
      <p:sp>
        <p:nvSpPr>
          <p:cNvPr id="65" name="TextShape 19"/>
          <p:cNvSpPr txBox="1"/>
          <p:nvPr/>
        </p:nvSpPr>
        <p:spPr>
          <a:xfrm>
            <a:off x="11097360" y="27387720"/>
            <a:ext cx="3108960" cy="852120"/>
          </a:xfrm>
          <a:prstGeom prst="rect">
            <a:avLst/>
          </a:prstGeom>
          <a:noFill/>
          <a:ln>
            <a:noFill/>
          </a:ln>
        </p:spPr>
        <p:txBody>
          <a:bodyPr lIns="90000" rIns="90000" tIns="45000" bIns="45000"/>
          <a:p>
            <a:pPr algn="just"/>
            <a:r>
              <a:rPr b="0" lang="en-US" sz="3200" spc="-1" strike="noStrike">
                <a:solidFill>
                  <a:srgbClr val="3465a4"/>
                </a:solidFill>
                <a:latin typeface="Arial Narrow"/>
              </a:rPr>
              <a:t>galaxyproject.org</a:t>
            </a:r>
            <a:endParaRPr b="0" lang="en-US" sz="3200" spc="-1" strike="noStrike">
              <a:solidFill>
                <a:srgbClr val="3465a4"/>
              </a:solidFill>
              <a:latin typeface="Arial Narrow"/>
            </a:endParaRPr>
          </a:p>
        </p:txBody>
      </p:sp>
      <p:pic>
        <p:nvPicPr>
          <p:cNvPr id="66" name="" descr=""/>
          <p:cNvPicPr/>
          <p:nvPr/>
        </p:nvPicPr>
        <p:blipFill>
          <a:blip r:embed="rId7"/>
          <a:stretch/>
        </p:blipFill>
        <p:spPr>
          <a:xfrm>
            <a:off x="3096360" y="36383760"/>
            <a:ext cx="1671480" cy="1671480"/>
          </a:xfrm>
          <a:prstGeom prst="rect">
            <a:avLst/>
          </a:prstGeom>
          <a:ln>
            <a:noFill/>
          </a:ln>
        </p:spPr>
      </p:pic>
      <p:sp>
        <p:nvSpPr>
          <p:cNvPr id="67" name="TextShape 20"/>
          <p:cNvSpPr txBox="1"/>
          <p:nvPr/>
        </p:nvSpPr>
        <p:spPr>
          <a:xfrm>
            <a:off x="5069520" y="36717840"/>
            <a:ext cx="2907000" cy="614520"/>
          </a:xfrm>
          <a:prstGeom prst="rect">
            <a:avLst/>
          </a:prstGeom>
          <a:noFill/>
          <a:ln>
            <a:noFill/>
          </a:ln>
        </p:spPr>
        <p:txBody>
          <a:bodyPr lIns="90000" rIns="90000" tIns="45000" bIns="45000"/>
          <a:p>
            <a:pPr algn="just"/>
            <a:r>
              <a:rPr b="1" lang="en-US" sz="4400" spc="-1" strike="noStrike">
                <a:latin typeface="Arial Narrow"/>
              </a:rPr>
              <a:t>destairde</a:t>
            </a:r>
            <a:r>
              <a:rPr b="1" lang="en-US" sz="4400" spc="-1" strike="noStrike">
                <a:latin typeface="Arial Narrow"/>
              </a:rPr>
              <a:t>nbi</a:t>
            </a:r>
            <a:endParaRPr b="0" lang="en-US" sz="4400" spc="-1" strike="noStrike">
              <a:latin typeface="Arial"/>
            </a:endParaRPr>
          </a:p>
        </p:txBody>
      </p:sp>
      <p:sp>
        <p:nvSpPr>
          <p:cNvPr id="68" name="TextShape 21"/>
          <p:cNvSpPr txBox="1"/>
          <p:nvPr/>
        </p:nvSpPr>
        <p:spPr>
          <a:xfrm>
            <a:off x="5069880" y="37330200"/>
            <a:ext cx="4124880" cy="471240"/>
          </a:xfrm>
          <a:prstGeom prst="rect">
            <a:avLst/>
          </a:prstGeom>
          <a:noFill/>
          <a:ln>
            <a:noFill/>
          </a:ln>
        </p:spPr>
        <p:txBody>
          <a:bodyPr lIns="90000" rIns="90000" tIns="45000" bIns="45000"/>
          <a:p>
            <a:pPr algn="just"/>
            <a:r>
              <a:rPr b="0" lang="en-US" sz="3200" spc="-1" strike="noStrike">
                <a:latin typeface="Arial Narrow"/>
              </a:rPr>
              <a:t>destair.bioinf.uni-leipzig.de</a:t>
            </a:r>
            <a:endParaRPr b="0" lang="en-US" sz="3200" spc="-1" strike="noStrike">
              <a:latin typeface="Arial"/>
            </a:endParaRPr>
          </a:p>
        </p:txBody>
      </p:sp>
      <p:pic>
        <p:nvPicPr>
          <p:cNvPr id="69" name="" descr=""/>
          <p:cNvPicPr/>
          <p:nvPr/>
        </p:nvPicPr>
        <p:blipFill>
          <a:blip r:embed="rId8"/>
          <a:stretch/>
        </p:blipFill>
        <p:spPr>
          <a:xfrm>
            <a:off x="9047880" y="35337600"/>
            <a:ext cx="5564520" cy="3931920"/>
          </a:xfrm>
          <a:prstGeom prst="rect">
            <a:avLst/>
          </a:prstGeom>
          <a:ln>
            <a:noFill/>
          </a:ln>
        </p:spPr>
      </p:pic>
      <p:pic>
        <p:nvPicPr>
          <p:cNvPr id="70" name="" descr=""/>
          <p:cNvPicPr/>
          <p:nvPr/>
        </p:nvPicPr>
        <p:blipFill>
          <a:blip r:embed="rId9"/>
          <a:stretch/>
        </p:blipFill>
        <p:spPr>
          <a:xfrm>
            <a:off x="25584480" y="39359520"/>
            <a:ext cx="2484000" cy="1856880"/>
          </a:xfrm>
          <a:prstGeom prst="rect">
            <a:avLst/>
          </a:prstGeom>
          <a:ln>
            <a:noFill/>
          </a:ln>
        </p:spPr>
      </p:pic>
      <p:pic>
        <p:nvPicPr>
          <p:cNvPr id="71" name="" descr=""/>
          <p:cNvPicPr/>
          <p:nvPr/>
        </p:nvPicPr>
        <p:blipFill>
          <a:blip r:embed="rId10"/>
          <a:stretch/>
        </p:blipFill>
        <p:spPr>
          <a:xfrm>
            <a:off x="22020480" y="39410640"/>
            <a:ext cx="3436920" cy="1773360"/>
          </a:xfrm>
          <a:prstGeom prst="rect">
            <a:avLst/>
          </a:prstGeom>
          <a:ln>
            <a:noFill/>
          </a:ln>
        </p:spPr>
      </p:pic>
      <p:pic>
        <p:nvPicPr>
          <p:cNvPr id="72" name="" descr=""/>
          <p:cNvPicPr/>
          <p:nvPr/>
        </p:nvPicPr>
        <p:blipFill>
          <a:blip r:embed="rId11"/>
          <a:stretch/>
        </p:blipFill>
        <p:spPr>
          <a:xfrm>
            <a:off x="15365160" y="11208600"/>
            <a:ext cx="12715920" cy="7849800"/>
          </a:xfrm>
          <a:prstGeom prst="rect">
            <a:avLst/>
          </a:prstGeom>
          <a:ln>
            <a:noFill/>
          </a:ln>
        </p:spPr>
      </p:pic>
      <p:sp>
        <p:nvSpPr>
          <p:cNvPr id="73" name="Line 22"/>
          <p:cNvSpPr/>
          <p:nvPr/>
        </p:nvSpPr>
        <p:spPr>
          <a:xfrm>
            <a:off x="6858000" y="27825840"/>
            <a:ext cx="0" cy="1017360"/>
          </a:xfrm>
          <a:prstGeom prst="line">
            <a:avLst/>
          </a:prstGeom>
          <a:ln w="19080">
            <a:solidFill>
              <a:srgbClr val="3465a4"/>
            </a:solidFill>
            <a:round/>
          </a:ln>
        </p:spPr>
        <p:style>
          <a:lnRef idx="0"/>
          <a:fillRef idx="0"/>
          <a:effectRef idx="0"/>
          <a:fontRef idx="minor"/>
        </p:style>
      </p:sp>
      <p:sp>
        <p:nvSpPr>
          <p:cNvPr id="74" name="Line 23"/>
          <p:cNvSpPr/>
          <p:nvPr/>
        </p:nvSpPr>
        <p:spPr>
          <a:xfrm>
            <a:off x="6858000" y="31673160"/>
            <a:ext cx="0" cy="1017360"/>
          </a:xfrm>
          <a:prstGeom prst="line">
            <a:avLst/>
          </a:prstGeom>
          <a:ln w="19080">
            <a:solidFill>
              <a:srgbClr val="3465a4"/>
            </a:solidFill>
            <a:round/>
          </a:ln>
        </p:spPr>
        <p:style>
          <a:lnRef idx="0"/>
          <a:fillRef idx="0"/>
          <a:effectRef idx="0"/>
          <a:fontRef idx="minor"/>
        </p:style>
      </p:sp>
      <p:sp>
        <p:nvSpPr>
          <p:cNvPr id="75" name="TextShape 24"/>
          <p:cNvSpPr txBox="1"/>
          <p:nvPr/>
        </p:nvSpPr>
        <p:spPr>
          <a:xfrm>
            <a:off x="15508800" y="26547120"/>
            <a:ext cx="11247120" cy="914400"/>
          </a:xfrm>
          <a:prstGeom prst="rect">
            <a:avLst/>
          </a:prstGeom>
          <a:noFill/>
          <a:ln>
            <a:noFill/>
          </a:ln>
        </p:spPr>
        <p:txBody>
          <a:bodyPr lIns="90000" rIns="90000" tIns="45000" bIns="45000"/>
          <a:p>
            <a:pPr algn="just"/>
            <a:r>
              <a:rPr b="0" lang="en-US" sz="3200" spc="-1" strike="noStrike">
                <a:solidFill>
                  <a:srgbClr val="3465a4"/>
                </a:solidFill>
                <a:latin typeface="Arial Narrow"/>
              </a:rPr>
              <a:t>Transcription factors and regulatory sites &gt; </a:t>
            </a:r>
            <a:r>
              <a:rPr b="0" lang="en-US" sz="3200" spc="-1" strike="noStrike">
                <a:solidFill>
                  <a:srgbClr val="3465a4"/>
                </a:solidFill>
                <a:latin typeface="Arial Narrow"/>
              </a:rPr>
              <a:t>Functional, regulatory, and non-coding RNA &gt; </a:t>
            </a:r>
            <a:r>
              <a:rPr b="0" lang="en-US" sz="3200" spc="-1" strike="noStrike">
                <a:solidFill>
                  <a:srgbClr val="3465a4"/>
                </a:solidFill>
                <a:latin typeface="Arial Narrow"/>
              </a:rPr>
              <a:t>RNA</a:t>
            </a:r>
            <a:endParaRPr b="0" lang="en-US" sz="3200" spc="-1" strike="noStrike">
              <a:solidFill>
                <a:srgbClr val="3465a4"/>
              </a:solidFill>
              <a:latin typeface="Arial Narrow"/>
            </a:endParaRPr>
          </a:p>
        </p:txBody>
      </p:sp>
      <p:pic>
        <p:nvPicPr>
          <p:cNvPr id="76" name="" descr=""/>
          <p:cNvPicPr/>
          <p:nvPr/>
        </p:nvPicPr>
        <p:blipFill>
          <a:blip r:embed="rId12"/>
          <a:stretch/>
        </p:blipFill>
        <p:spPr>
          <a:xfrm>
            <a:off x="15536160" y="27489600"/>
            <a:ext cx="12535920" cy="3494160"/>
          </a:xfrm>
          <a:prstGeom prst="rect">
            <a:avLst/>
          </a:prstGeom>
          <a:ln>
            <a:noFill/>
          </a:ln>
        </p:spPr>
      </p:pic>
      <p:sp>
        <p:nvSpPr>
          <p:cNvPr id="77" name="TextShape 25"/>
          <p:cNvSpPr txBox="1"/>
          <p:nvPr/>
        </p:nvSpPr>
        <p:spPr>
          <a:xfrm>
            <a:off x="15508800" y="24711120"/>
            <a:ext cx="11247120" cy="471240"/>
          </a:xfrm>
          <a:prstGeom prst="rect">
            <a:avLst/>
          </a:prstGeom>
          <a:noFill/>
          <a:ln>
            <a:noFill/>
          </a:ln>
        </p:spPr>
        <p:txBody>
          <a:bodyPr lIns="90000" rIns="90000" tIns="45000" bIns="45000"/>
          <a:p>
            <a:pPr algn="just"/>
            <a:r>
              <a:rPr b="0" lang="en-US" sz="3200" spc="-1" strike="noStrike">
                <a:solidFill>
                  <a:srgbClr val="3465a4"/>
                </a:solidFill>
                <a:latin typeface="Arial Narrow"/>
              </a:rPr>
              <a:t>Bioinformatics</a:t>
            </a:r>
            <a:endParaRPr b="0" lang="en-US" sz="3200" spc="-1" strike="noStrike">
              <a:solidFill>
                <a:srgbClr val="3465a4"/>
              </a:solidFill>
              <a:latin typeface="Arial Narrow"/>
            </a:endParaRPr>
          </a:p>
        </p:txBody>
      </p:sp>
      <p:pic>
        <p:nvPicPr>
          <p:cNvPr id="78" name="" descr=""/>
          <p:cNvPicPr/>
          <p:nvPr/>
        </p:nvPicPr>
        <p:blipFill>
          <a:blip r:embed="rId13"/>
          <a:stretch/>
        </p:blipFill>
        <p:spPr>
          <a:xfrm>
            <a:off x="15533280" y="25284240"/>
            <a:ext cx="12538800" cy="759600"/>
          </a:xfrm>
          <a:prstGeom prst="rect">
            <a:avLst/>
          </a:prstGeom>
          <a:ln>
            <a:noFill/>
          </a:ln>
        </p:spPr>
      </p:pic>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default</Template>
  <TotalTime>674</TotalTime>
  <Application>LibreOffice/5.4.2.2.0$Linux_X86_64 LibreOffice_project/40m0$Build-2</Application>
  <Words>67</Words>
  <Paragraphs>33</Paragraphs>
  <Company>URZ</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2009-05-15T06:28:25Z</dcterms:created>
  <dc:creator>r06</dc:creator>
  <dc:description/>
  <dc:language>en-US</dc:language>
  <cp:lastModifiedBy/>
  <cp:lastPrinted>2017-07-28T05:37:56Z</cp:lastPrinted>
  <dcterms:modified xsi:type="dcterms:W3CDTF">2017-11-15T11:41:41Z</dcterms:modified>
  <cp:revision>586</cp:revision>
  <dc:subject/>
  <dc:title>Folie 1</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Company">
    <vt:lpwstr>URZ</vt:lpwstr>
  </property>
  <property fmtid="{D5CDD505-2E9C-101B-9397-08002B2CF9AE}" pid="4" name="HiddenSlides">
    <vt:i4>0</vt:i4>
  </property>
  <property fmtid="{D5CDD505-2E9C-101B-9397-08002B2CF9AE}" pid="5" name="HyperlinksChanged">
    <vt:bool>0</vt:bool>
  </property>
  <property fmtid="{D5CDD505-2E9C-101B-9397-08002B2CF9AE}" pid="6" name="LinksUpToDate">
    <vt:bool>0</vt:bool>
  </property>
  <property fmtid="{D5CDD505-2E9C-101B-9397-08002B2CF9AE}" pid="7" name="MMClips">
    <vt:i4>0</vt:i4>
  </property>
  <property fmtid="{D5CDD505-2E9C-101B-9397-08002B2CF9AE}" pid="8" name="Notes">
    <vt:i4>0</vt:i4>
  </property>
  <property fmtid="{D5CDD505-2E9C-101B-9397-08002B2CF9AE}" pid="9" name="PresentationFormat">
    <vt:lpwstr>Benutzerdefiniert</vt:lpwstr>
  </property>
  <property fmtid="{D5CDD505-2E9C-101B-9397-08002B2CF9AE}" pid="10" name="ScaleCrop">
    <vt:bool>0</vt:bool>
  </property>
  <property fmtid="{D5CDD505-2E9C-101B-9397-08002B2CF9AE}" pid="11" name="ShareDoc">
    <vt:bool>0</vt:bool>
  </property>
  <property fmtid="{D5CDD505-2E9C-101B-9397-08002B2CF9AE}" pid="12" name="Slides">
    <vt:i4>1</vt:i4>
  </property>
</Properties>
</file>