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2.png" ContentType="image/png"/>
  <Override PartName="/ppt/media/image11.png" ContentType="image/png"/>
  <Override PartName="/ppt/media/image10.jpeg" ContentType="image/jpeg"/>
  <Override PartName="/ppt/media/image9.png" ContentType="image/png"/>
  <Override PartName="/ppt/media/image15.jpeg" ContentType="image/jpe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6560" cy="347976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5480" cy="3317724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1400" cy="327528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jpeg"/><Relationship Id="rId1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rot="10800000">
            <a:off x="28072080" y="42738480"/>
            <a:ext cx="25835040" cy="1371600"/>
          </a:xfrm>
          <a:prstGeom prst="rect">
            <a:avLst/>
          </a:prstGeom>
          <a:ln>
            <a:noFill/>
          </a:ln>
        </p:spPr>
      </p:pic>
      <p:sp>
        <p:nvSpPr>
          <p:cNvPr id="42" name="CustomShape 1"/>
          <p:cNvSpPr/>
          <p:nvPr/>
        </p:nvSpPr>
        <p:spPr>
          <a:xfrm>
            <a:off x="18165600" y="39518640"/>
            <a:ext cx="9902160" cy="1537920"/>
          </a:xfrm>
          <a:prstGeom prst="rect">
            <a:avLst/>
          </a:prstGeom>
          <a:solidFill>
            <a:srgbClr val="ffffff"/>
          </a:solidFill>
          <a:ln>
            <a:solidFill>
              <a:srgbClr val="ffffff"/>
            </a:solidFill>
          </a:ln>
        </p:spPr>
        <p:style>
          <a:lnRef idx="0"/>
          <a:fillRef idx="0"/>
          <a:effectRef idx="0"/>
          <a:fontRef idx="minor"/>
        </p:style>
      </p:sp>
      <p:sp>
        <p:nvSpPr>
          <p:cNvPr id="43" name="CustomShape 2"/>
          <p:cNvSpPr/>
          <p:nvPr/>
        </p:nvSpPr>
        <p:spPr>
          <a:xfrm>
            <a:off x="2934720" y="6606720"/>
            <a:ext cx="24118560" cy="205092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1" lang="en-US" sz="6600" spc="-1" strike="noStrike">
                <a:solidFill>
                  <a:srgbClr val="004a99"/>
                </a:solidFill>
                <a:latin typeface="Verdana"/>
                <a:ea typeface="DejaVu Sans"/>
              </a:rPr>
              <a:t>Towards automating workflow analyses in Galaxy</a:t>
            </a:r>
            <a:endParaRPr b="0" lang="en-US" sz="6600" spc="-1" strike="noStrike">
              <a:latin typeface="Arial"/>
            </a:endParaRPr>
          </a:p>
        </p:txBody>
      </p:sp>
      <p:sp>
        <p:nvSpPr>
          <p:cNvPr id="44" name="CustomShape 3"/>
          <p:cNvSpPr/>
          <p:nvPr/>
        </p:nvSpPr>
        <p:spPr>
          <a:xfrm>
            <a:off x="2928960" y="10063080"/>
            <a:ext cx="11795040" cy="2898108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Objectives</a:t>
            </a:r>
            <a:endParaRPr b="0" lang="en-US" sz="5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Assist researchers in carrying out their analyses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Promote the adoption of well established pipelines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Allow room for experimental tools</a:t>
            </a:r>
            <a:endParaRPr b="0" lang="en-US" sz="4400" spc="-1" strike="noStrike">
              <a:latin typeface="Arial"/>
            </a:endParaRPr>
          </a:p>
          <a:p>
            <a:pPr marL="895320" indent="-89388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796880" y="41583240"/>
            <a:ext cx="11294640" cy="84420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ea typeface="DejaVu Sans"/>
              </a:rPr>
              <a:t>#forschungscamp2017 #galaxy #elixir #RNA #EDAM  #AI  #denbi</a:t>
            </a:r>
            <a:endParaRPr b="0" lang="en-US" sz="4400" spc="-1" strike="noStrike">
              <a:latin typeface="Arial"/>
            </a:endParaRPr>
          </a:p>
        </p:txBody>
      </p:sp>
      <p:sp>
        <p:nvSpPr>
          <p:cNvPr id="46" name="CustomShape 5"/>
          <p:cNvSpPr/>
          <p:nvPr/>
        </p:nvSpPr>
        <p:spPr>
          <a:xfrm>
            <a:off x="2934720" y="8298720"/>
            <a:ext cx="24118560" cy="158256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gn="ct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1640" cy="2914920"/>
          </a:xfrm>
          <a:prstGeom prst="rect">
            <a:avLst/>
          </a:prstGeom>
          <a:noFill/>
          <a:ln w="9360">
            <a:noFill/>
          </a:ln>
        </p:spPr>
        <p:style>
          <a:lnRef idx="0"/>
          <a:fillRef idx="0"/>
          <a:effectRef idx="0"/>
          <a:fontRef idx="minor"/>
        </p:style>
      </p:sp>
      <p:sp>
        <p:nvSpPr>
          <p:cNvPr id="48" name="CustomShape 7"/>
          <p:cNvSpPr/>
          <p:nvPr/>
        </p:nvSpPr>
        <p:spPr>
          <a:xfrm>
            <a:off x="155520" y="-144360"/>
            <a:ext cx="303480" cy="303480"/>
          </a:xfrm>
          <a:prstGeom prst="rect">
            <a:avLst/>
          </a:prstGeom>
          <a:noFill/>
          <a:ln>
            <a:noFill/>
          </a:ln>
        </p:spPr>
        <p:style>
          <a:lnRef idx="0"/>
          <a:fillRef idx="0"/>
          <a:effectRef idx="0"/>
          <a:fontRef idx="minor"/>
        </p:style>
      </p:sp>
      <p:sp>
        <p:nvSpPr>
          <p:cNvPr id="49" name="CustomShape 8"/>
          <p:cNvSpPr/>
          <p:nvPr/>
        </p:nvSpPr>
        <p:spPr>
          <a:xfrm>
            <a:off x="307800" y="7920"/>
            <a:ext cx="303480" cy="303480"/>
          </a:xfrm>
          <a:prstGeom prst="rect">
            <a:avLst/>
          </a:prstGeom>
          <a:noFill/>
          <a:ln>
            <a:noFill/>
          </a:ln>
        </p:spPr>
        <p:style>
          <a:lnRef idx="0"/>
          <a:fillRef idx="0"/>
          <a:effectRef idx="0"/>
          <a:fontRef idx="minor"/>
        </p:style>
      </p:sp>
      <p:pic>
        <p:nvPicPr>
          <p:cNvPr id="50" name="" descr=""/>
          <p:cNvPicPr/>
          <p:nvPr/>
        </p:nvPicPr>
        <p:blipFill>
          <a:blip r:embed="rId2"/>
          <a:stretch/>
        </p:blipFill>
        <p:spPr>
          <a:xfrm>
            <a:off x="20684880" y="1828800"/>
            <a:ext cx="7517160" cy="2688120"/>
          </a:xfrm>
          <a:prstGeom prst="rect">
            <a:avLst/>
          </a:prstGeom>
          <a:ln>
            <a:noFill/>
          </a:ln>
        </p:spPr>
      </p:pic>
      <p:sp>
        <p:nvSpPr>
          <p:cNvPr id="51" name="CustomShape 9"/>
          <p:cNvSpPr/>
          <p:nvPr/>
        </p:nvSpPr>
        <p:spPr>
          <a:xfrm>
            <a:off x="15475680" y="10077840"/>
            <a:ext cx="11864160" cy="2602944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tools are grouped by function</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Each tool function bridges two different states of data</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Tools are chained on their input / output data formats</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tours recommends pertinent tools step by step</a:t>
            </a:r>
            <a:endParaRPr b="0" lang="en-US" sz="4400" spc="-1" strike="noStrike">
              <a:latin typeface="Arial"/>
            </a:endParaRPr>
          </a:p>
          <a:p>
            <a:pPr marL="895320" indent="-89388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Users decide which tool to select and parametrize</a:t>
            </a:r>
            <a:endParaRPr b="0" lang="en-US" sz="4400" spc="-1" strike="noStrike">
              <a:latin typeface="Arial"/>
            </a:endParaRPr>
          </a:p>
          <a:p>
            <a:pPr>
              <a:lnSpc>
                <a:spcPct val="100000"/>
              </a:lnSpc>
              <a:spcBef>
                <a:spcPts val="879"/>
              </a:spcBef>
            </a:pPr>
            <a:endParaRPr b="0" lang="en-US" sz="4400" spc="-1" strike="noStrike">
              <a:latin typeface="Arial"/>
            </a:endParaRPr>
          </a:p>
          <a:p>
            <a:pPr>
              <a:lnSpc>
                <a:spcPct val="100000"/>
              </a:lnSpc>
              <a:spcBef>
                <a:spcPts val="879"/>
              </a:spcBef>
            </a:pPr>
            <a:r>
              <a:rPr b="0" lang="en-US" sz="600" spc="-1" strike="noStrike">
                <a:solidFill>
                  <a:srgbClr val="000000"/>
                </a:solidFill>
                <a:latin typeface="Arial Narrow"/>
                <a:ea typeface="DejaVu Sans"/>
              </a:rPr>
              <a:t> </a:t>
            </a:r>
            <a:endParaRPr b="0" lang="en-US" sz="600" spc="-1" strike="noStrike">
              <a:latin typeface="Arial"/>
            </a:endParaRPr>
          </a:p>
          <a:p>
            <a:pPr>
              <a:lnSpc>
                <a:spcPct val="100000"/>
              </a:lnSpc>
              <a:spcBef>
                <a:spcPts val="879"/>
              </a:spcBef>
            </a:pP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Conclusion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A recommendation system enhances the visibility of each Galaxy tool, relieving the user from browsing tool categories, or sticking to the usual analysis tools</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Tool pertinence is inferred from manually curated EDAM annotations, therefore a tool’s pertinence is as accurate as its bio.tools annotation</a:t>
            </a:r>
            <a:endParaRPr b="0" lang="en-US" sz="4400" spc="-1" strike="noStrike">
              <a:latin typeface="Arial"/>
            </a:endParaRPr>
          </a:p>
          <a:p>
            <a:pPr>
              <a:lnSpc>
                <a:spcPct val="100000"/>
              </a:lnSpc>
              <a:spcBef>
                <a:spcPts val="879"/>
              </a:spcBef>
            </a:pPr>
            <a:endParaRPr b="0" lang="en-US" sz="4400" spc="-1" strike="noStrike">
              <a:latin typeface="Arial"/>
            </a:endParaRPr>
          </a:p>
          <a:p>
            <a:pPr>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ea typeface="DejaVu Sans"/>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ea typeface="DejaVu Sans"/>
              </a:rPr>
              <a:t>10.1016/j.jbiotec.2017.06.1203</a:t>
            </a:r>
            <a:endParaRPr b="0" lang="en-US" sz="3200" spc="-1" strike="noStrike">
              <a:latin typeface="Arial"/>
            </a:endParaRPr>
          </a:p>
        </p:txBody>
      </p:sp>
      <p:sp>
        <p:nvSpPr>
          <p:cNvPr id="52" name="CustomShape 10"/>
          <p:cNvSpPr/>
          <p:nvPr/>
        </p:nvSpPr>
        <p:spPr>
          <a:xfrm>
            <a:off x="2959200" y="25387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3" name="CustomShape 11"/>
          <p:cNvSpPr/>
          <p:nvPr/>
        </p:nvSpPr>
        <p:spPr>
          <a:xfrm>
            <a:off x="2959200" y="29239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4" name="CustomShape 12"/>
          <p:cNvSpPr/>
          <p:nvPr/>
        </p:nvSpPr>
        <p:spPr>
          <a:xfrm>
            <a:off x="2959200" y="33091200"/>
            <a:ext cx="7588800" cy="2833920"/>
          </a:xfrm>
          <a:prstGeom prst="rect">
            <a:avLst/>
          </a:prstGeom>
          <a:solidFill>
            <a:srgbClr val="ffffff"/>
          </a:solidFill>
          <a:ln w="19080">
            <a:solidFill>
              <a:srgbClr val="3465a4"/>
            </a:solidFill>
            <a:round/>
          </a:ln>
        </p:spPr>
        <p:style>
          <a:lnRef idx="0"/>
          <a:fillRef idx="0"/>
          <a:effectRef idx="0"/>
          <a:fontRef idx="minor"/>
        </p:style>
      </p:sp>
      <p:sp>
        <p:nvSpPr>
          <p:cNvPr id="55" name="CustomShape 13"/>
          <p:cNvSpPr/>
          <p:nvPr/>
        </p:nvSpPr>
        <p:spPr>
          <a:xfrm>
            <a:off x="3144960" y="26004960"/>
            <a:ext cx="7292160" cy="1498320"/>
          </a:xfrm>
          <a:prstGeom prst="rect">
            <a:avLst/>
          </a:prstGeom>
          <a:noFill/>
          <a:ln>
            <a:noFill/>
          </a:ln>
        </p:spPr>
        <p:style>
          <a:lnRef idx="0"/>
          <a:fillRef idx="0"/>
          <a:effectRef idx="0"/>
          <a:fontRef idx="minor"/>
        </p:style>
        <p:txBody>
          <a:bodyPr lIns="90000" rIns="90000" tIns="45000" bIns="45000"/>
          <a:p>
            <a:pPr algn="ctr">
              <a:lnSpc>
                <a:spcPct val="115000"/>
              </a:lnSpc>
              <a:spcBef>
                <a:spcPts val="850"/>
              </a:spcBef>
              <a:spcAft>
                <a:spcPts val="850"/>
              </a:spcAft>
            </a:pPr>
            <a:r>
              <a:rPr b="0" lang="en-US" sz="4400" spc="-1" strike="noStrike">
                <a:solidFill>
                  <a:srgbClr val="000000"/>
                </a:solidFill>
                <a:latin typeface="Arial Narrow"/>
                <a:ea typeface="DejaVu Sans"/>
              </a:rPr>
              <a:t>Tool chaining and parametrization  through Galaxy’s interactive tours</a:t>
            </a:r>
            <a:endParaRPr b="0" lang="en-US" sz="4400" spc="-1" strike="noStrike">
              <a:latin typeface="Arial"/>
            </a:endParaRPr>
          </a:p>
        </p:txBody>
      </p:sp>
      <p:sp>
        <p:nvSpPr>
          <p:cNvPr id="56" name="CustomShape 14"/>
          <p:cNvSpPr/>
          <p:nvPr/>
        </p:nvSpPr>
        <p:spPr>
          <a:xfrm>
            <a:off x="3147840" y="29856960"/>
            <a:ext cx="7289280" cy="121644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solidFill>
                  <a:srgbClr val="000000"/>
                </a:solidFill>
                <a:latin typeface="Arial Narrow"/>
                <a:ea typeface="DejaVu Sans"/>
              </a:rPr>
              <a:t>Tool operations and input / output formats through Elixir’s bio.tools</a:t>
            </a:r>
            <a:endParaRPr b="0" lang="en-US" sz="4400" spc="-1" strike="noStrike">
              <a:latin typeface="Arial"/>
            </a:endParaRPr>
          </a:p>
        </p:txBody>
      </p:sp>
      <p:sp>
        <p:nvSpPr>
          <p:cNvPr id="57" name="CustomShape 15"/>
          <p:cNvSpPr/>
          <p:nvPr/>
        </p:nvSpPr>
        <p:spPr>
          <a:xfrm>
            <a:off x="3142080" y="33675120"/>
            <a:ext cx="7223040" cy="164520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solidFill>
                  <a:srgbClr val="000000"/>
                </a:solidFill>
                <a:latin typeface="Arial Narrow"/>
                <a:ea typeface="DejaVu Sans"/>
              </a:rPr>
              <a:t>Best practices and user-tracked data of RBC’s Galaxy instance</a:t>
            </a:r>
            <a:endParaRPr b="0" lang="en-US" sz="4400" spc="-1" strike="noStrike">
              <a:latin typeface="Arial"/>
            </a:endParaRPr>
          </a:p>
        </p:txBody>
      </p:sp>
      <p:pic>
        <p:nvPicPr>
          <p:cNvPr id="58" name="" descr=""/>
          <p:cNvPicPr/>
          <p:nvPr/>
        </p:nvPicPr>
        <p:blipFill>
          <a:blip r:embed="rId3"/>
          <a:stretch/>
        </p:blipFill>
        <p:spPr>
          <a:xfrm>
            <a:off x="2250000" y="39322080"/>
            <a:ext cx="9401040" cy="1945800"/>
          </a:xfrm>
          <a:prstGeom prst="rect">
            <a:avLst/>
          </a:prstGeom>
          <a:ln>
            <a:noFill/>
          </a:ln>
        </p:spPr>
      </p:pic>
      <p:sp>
        <p:nvSpPr>
          <p:cNvPr id="59" name="CustomShape 16"/>
          <p:cNvSpPr/>
          <p:nvPr/>
        </p:nvSpPr>
        <p:spPr>
          <a:xfrm>
            <a:off x="11693880" y="39250080"/>
            <a:ext cx="6267240" cy="19954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ffffff"/>
                </a:solidFill>
                <a:latin typeface="Arial Narrow"/>
                <a:ea typeface="DejaVu Sans"/>
              </a:rPr>
              <a:t>Systems Biology and Bioinformatics</a:t>
            </a:r>
            <a:endParaRPr b="0" lang="en-US" sz="3200" spc="-1" strike="noStrike">
              <a:latin typeface="Arial"/>
            </a:endParaRPr>
          </a:p>
          <a:p>
            <a:pPr algn="just">
              <a:lnSpc>
                <a:spcPct val="100000"/>
              </a:lnSpc>
            </a:pPr>
            <a:r>
              <a:rPr b="0" lang="en-US" sz="3200" spc="-1" strike="noStrike">
                <a:solidFill>
                  <a:srgbClr val="ffffff"/>
                </a:solidFill>
                <a:latin typeface="Arial Narrow"/>
                <a:ea typeface="DejaVu Sans"/>
              </a:rPr>
              <a:t>University of Rostock</a:t>
            </a:r>
            <a:endParaRPr b="0" lang="en-US" sz="3200" spc="-1" strike="noStrike">
              <a:latin typeface="Arial"/>
            </a:endParaRPr>
          </a:p>
          <a:p>
            <a:pPr algn="just">
              <a:lnSpc>
                <a:spcPct val="100000"/>
              </a:lnSpc>
            </a:pPr>
            <a:r>
              <a:rPr b="0" lang="en-US" sz="3200" spc="-1" strike="noStrike">
                <a:solidFill>
                  <a:srgbClr val="ffffff"/>
                </a:solidFill>
                <a:latin typeface="Arial Narrow"/>
                <a:ea typeface="DejaVu Sans"/>
              </a:rPr>
              <a:t>Ulmenstr. 69, 18051 Rostock</a:t>
            </a:r>
            <a:endParaRPr b="0" lang="en-US" sz="3200" spc="-1" strike="noStrike">
              <a:latin typeface="Arial"/>
            </a:endParaRPr>
          </a:p>
          <a:p>
            <a:pPr algn="just">
              <a:lnSpc>
                <a:spcPct val="100000"/>
              </a:lnSpc>
            </a:pPr>
            <a:r>
              <a:rPr b="1" lang="en-US" sz="3200" spc="-1" strike="noStrike">
                <a:solidFill>
                  <a:srgbClr val="ffffff"/>
                </a:solidFill>
                <a:latin typeface="Arial Narrow"/>
                <a:ea typeface="DejaVu Sans"/>
              </a:rPr>
              <a:t>www.sbi.uni-rostock.de</a:t>
            </a:r>
            <a:endParaRPr b="0" lang="en-US" sz="3200" spc="-1" strike="noStrike">
              <a:latin typeface="Arial"/>
            </a:endParaRPr>
          </a:p>
        </p:txBody>
      </p:sp>
      <p:pic>
        <p:nvPicPr>
          <p:cNvPr id="60" name="" descr=""/>
          <p:cNvPicPr/>
          <p:nvPr/>
        </p:nvPicPr>
        <p:blipFill>
          <a:blip r:embed="rId4"/>
          <a:stretch/>
        </p:blipFill>
        <p:spPr>
          <a:xfrm>
            <a:off x="11590560" y="29286000"/>
            <a:ext cx="1806840" cy="1792080"/>
          </a:xfrm>
          <a:prstGeom prst="rect">
            <a:avLst/>
          </a:prstGeom>
          <a:ln>
            <a:noFill/>
          </a:ln>
        </p:spPr>
      </p:pic>
      <p:pic>
        <p:nvPicPr>
          <p:cNvPr id="61" name="" descr=""/>
          <p:cNvPicPr/>
          <p:nvPr/>
        </p:nvPicPr>
        <p:blipFill>
          <a:blip r:embed="rId5"/>
          <a:stretch/>
        </p:blipFill>
        <p:spPr>
          <a:xfrm>
            <a:off x="11532240" y="25394760"/>
            <a:ext cx="1980360" cy="2003400"/>
          </a:xfrm>
          <a:prstGeom prst="rect">
            <a:avLst/>
          </a:prstGeom>
          <a:ln>
            <a:noFill/>
          </a:ln>
        </p:spPr>
      </p:pic>
      <p:pic>
        <p:nvPicPr>
          <p:cNvPr id="62" name="" descr=""/>
          <p:cNvPicPr/>
          <p:nvPr/>
        </p:nvPicPr>
        <p:blipFill>
          <a:blip r:embed="rId6"/>
          <a:stretch/>
        </p:blipFill>
        <p:spPr>
          <a:xfrm>
            <a:off x="11486160" y="33040800"/>
            <a:ext cx="2129040" cy="3010320"/>
          </a:xfrm>
          <a:prstGeom prst="rect">
            <a:avLst/>
          </a:prstGeom>
          <a:ln>
            <a:noFill/>
          </a:ln>
        </p:spPr>
      </p:pic>
      <p:sp>
        <p:nvSpPr>
          <p:cNvPr id="63" name="CustomShape 17"/>
          <p:cNvSpPr/>
          <p:nvPr/>
        </p:nvSpPr>
        <p:spPr>
          <a:xfrm>
            <a:off x="11493360" y="35415360"/>
            <a:ext cx="2285280" cy="6393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denbi.de/rbc</a:t>
            </a:r>
            <a:endParaRPr b="0" lang="en-US" sz="3200" spc="-1" strike="noStrike">
              <a:latin typeface="Arial"/>
            </a:endParaRPr>
          </a:p>
        </p:txBody>
      </p:sp>
      <p:sp>
        <p:nvSpPr>
          <p:cNvPr id="64" name="CustomShape 18"/>
          <p:cNvSpPr/>
          <p:nvPr/>
        </p:nvSpPr>
        <p:spPr>
          <a:xfrm>
            <a:off x="11493360" y="31635360"/>
            <a:ext cx="3108240" cy="8514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edamontology.org</a:t>
            </a:r>
            <a:endParaRPr b="0" lang="en-US" sz="3200" spc="-1" strike="noStrike">
              <a:latin typeface="Arial"/>
            </a:endParaRPr>
          </a:p>
        </p:txBody>
      </p:sp>
      <p:sp>
        <p:nvSpPr>
          <p:cNvPr id="65" name="CustomShape 19"/>
          <p:cNvSpPr/>
          <p:nvPr/>
        </p:nvSpPr>
        <p:spPr>
          <a:xfrm>
            <a:off x="11493360" y="27783720"/>
            <a:ext cx="3108240" cy="8514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galaxyproject.org</a:t>
            </a:r>
            <a:endParaRPr b="0" lang="en-US" sz="3200" spc="-1" strike="noStrike">
              <a:latin typeface="Arial"/>
            </a:endParaRPr>
          </a:p>
        </p:txBody>
      </p:sp>
      <p:pic>
        <p:nvPicPr>
          <p:cNvPr id="66" name="" descr=""/>
          <p:cNvPicPr/>
          <p:nvPr/>
        </p:nvPicPr>
        <p:blipFill>
          <a:blip r:embed="rId7"/>
          <a:stretch/>
        </p:blipFill>
        <p:spPr>
          <a:xfrm>
            <a:off x="3096360" y="37031760"/>
            <a:ext cx="1670760" cy="1670760"/>
          </a:xfrm>
          <a:prstGeom prst="rect">
            <a:avLst/>
          </a:prstGeom>
          <a:ln>
            <a:noFill/>
          </a:ln>
        </p:spPr>
      </p:pic>
      <p:sp>
        <p:nvSpPr>
          <p:cNvPr id="67" name="CustomShape 20"/>
          <p:cNvSpPr/>
          <p:nvPr/>
        </p:nvSpPr>
        <p:spPr>
          <a:xfrm>
            <a:off x="5069520" y="37293840"/>
            <a:ext cx="2906280" cy="6138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4400" spc="-1" strike="noStrike">
                <a:solidFill>
                  <a:srgbClr val="000000"/>
                </a:solidFill>
                <a:latin typeface="Arial Narrow"/>
                <a:ea typeface="DejaVu Sans"/>
              </a:rPr>
              <a:t>destairdenbi</a:t>
            </a:r>
            <a:endParaRPr b="0" lang="en-US" sz="4400" spc="-1" strike="noStrike">
              <a:latin typeface="Arial"/>
            </a:endParaRPr>
          </a:p>
        </p:txBody>
      </p:sp>
      <p:sp>
        <p:nvSpPr>
          <p:cNvPr id="68" name="CustomShape 21"/>
          <p:cNvSpPr/>
          <p:nvPr/>
        </p:nvSpPr>
        <p:spPr>
          <a:xfrm>
            <a:off x="5069880" y="37906200"/>
            <a:ext cx="4124160" cy="470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Arial Narrow"/>
                <a:ea typeface="DejaVu Sans"/>
              </a:rPr>
              <a:t>destair.bioinf.uni-leipzig.de</a:t>
            </a:r>
            <a:endParaRPr b="0" lang="en-US" sz="3200" spc="-1" strike="noStrike">
              <a:latin typeface="Arial"/>
            </a:endParaRPr>
          </a:p>
        </p:txBody>
      </p:sp>
      <p:pic>
        <p:nvPicPr>
          <p:cNvPr id="69" name="" descr=""/>
          <p:cNvPicPr/>
          <p:nvPr/>
        </p:nvPicPr>
        <p:blipFill>
          <a:blip r:embed="rId8"/>
          <a:stretch/>
        </p:blipFill>
        <p:spPr>
          <a:xfrm>
            <a:off x="9047880" y="36021600"/>
            <a:ext cx="5563800" cy="3931200"/>
          </a:xfrm>
          <a:prstGeom prst="rect">
            <a:avLst/>
          </a:prstGeom>
          <a:ln>
            <a:noFill/>
          </a:ln>
        </p:spPr>
      </p:pic>
      <p:pic>
        <p:nvPicPr>
          <p:cNvPr id="70" name="" descr=""/>
          <p:cNvPicPr/>
          <p:nvPr/>
        </p:nvPicPr>
        <p:blipFill>
          <a:blip r:embed="rId9"/>
          <a:stretch/>
        </p:blipFill>
        <p:spPr>
          <a:xfrm>
            <a:off x="26052480" y="39539520"/>
            <a:ext cx="1944360" cy="1453320"/>
          </a:xfrm>
          <a:prstGeom prst="rect">
            <a:avLst/>
          </a:prstGeom>
          <a:ln>
            <a:noFill/>
          </a:ln>
        </p:spPr>
      </p:pic>
      <p:pic>
        <p:nvPicPr>
          <p:cNvPr id="71" name="" descr=""/>
          <p:cNvPicPr/>
          <p:nvPr/>
        </p:nvPicPr>
        <p:blipFill>
          <a:blip r:embed="rId10"/>
          <a:stretch/>
        </p:blipFill>
        <p:spPr>
          <a:xfrm>
            <a:off x="22956480" y="39518640"/>
            <a:ext cx="2981160" cy="1537920"/>
          </a:xfrm>
          <a:prstGeom prst="rect">
            <a:avLst/>
          </a:prstGeom>
          <a:ln>
            <a:noFill/>
          </a:ln>
        </p:spPr>
      </p:pic>
      <p:pic>
        <p:nvPicPr>
          <p:cNvPr id="72" name="" descr=""/>
          <p:cNvPicPr/>
          <p:nvPr/>
        </p:nvPicPr>
        <p:blipFill>
          <a:blip r:embed="rId11"/>
          <a:stretch/>
        </p:blipFill>
        <p:spPr>
          <a:xfrm>
            <a:off x="15257160" y="11244600"/>
            <a:ext cx="12715200" cy="7849080"/>
          </a:xfrm>
          <a:prstGeom prst="rect">
            <a:avLst/>
          </a:prstGeom>
          <a:ln>
            <a:noFill/>
          </a:ln>
        </p:spPr>
      </p:pic>
      <p:sp>
        <p:nvSpPr>
          <p:cNvPr id="73" name="Line 22"/>
          <p:cNvSpPr/>
          <p:nvPr/>
        </p:nvSpPr>
        <p:spPr>
          <a:xfrm>
            <a:off x="6750000" y="28221840"/>
            <a:ext cx="360" cy="1017360"/>
          </a:xfrm>
          <a:prstGeom prst="line">
            <a:avLst/>
          </a:prstGeom>
          <a:ln w="19080">
            <a:solidFill>
              <a:srgbClr val="3465a4"/>
            </a:solidFill>
            <a:round/>
          </a:ln>
        </p:spPr>
        <p:style>
          <a:lnRef idx="0"/>
          <a:fillRef idx="0"/>
          <a:effectRef idx="0"/>
          <a:fontRef idx="minor"/>
        </p:style>
      </p:sp>
      <p:sp>
        <p:nvSpPr>
          <p:cNvPr id="74" name="Line 23"/>
          <p:cNvSpPr/>
          <p:nvPr/>
        </p:nvSpPr>
        <p:spPr>
          <a:xfrm>
            <a:off x="6750000" y="32069160"/>
            <a:ext cx="360" cy="1017360"/>
          </a:xfrm>
          <a:prstGeom prst="line">
            <a:avLst/>
          </a:prstGeom>
          <a:ln w="19080">
            <a:solidFill>
              <a:srgbClr val="3465a4"/>
            </a:solidFill>
            <a:round/>
          </a:ln>
        </p:spPr>
        <p:style>
          <a:lnRef idx="0"/>
          <a:fillRef idx="0"/>
          <a:effectRef idx="0"/>
          <a:fontRef idx="minor"/>
        </p:style>
      </p:sp>
      <p:sp>
        <p:nvSpPr>
          <p:cNvPr id="75" name="CustomShape 24"/>
          <p:cNvSpPr/>
          <p:nvPr/>
        </p:nvSpPr>
        <p:spPr>
          <a:xfrm>
            <a:off x="15472800" y="28923120"/>
            <a:ext cx="11246400" cy="9136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Transcription factors and regulatory sites &gt; Functional, regulatory, and non-coding RNA &gt; RNA</a:t>
            </a:r>
            <a:endParaRPr b="0" lang="en-US" sz="3200" spc="-1" strike="noStrike">
              <a:latin typeface="Arial"/>
            </a:endParaRPr>
          </a:p>
        </p:txBody>
      </p:sp>
      <p:pic>
        <p:nvPicPr>
          <p:cNvPr id="76" name="" descr=""/>
          <p:cNvPicPr/>
          <p:nvPr/>
        </p:nvPicPr>
        <p:blipFill>
          <a:blip r:embed="rId12"/>
          <a:stretch/>
        </p:blipFill>
        <p:spPr>
          <a:xfrm>
            <a:off x="15500160" y="30153600"/>
            <a:ext cx="12535200" cy="3493440"/>
          </a:xfrm>
          <a:prstGeom prst="rect">
            <a:avLst/>
          </a:prstGeom>
          <a:ln>
            <a:noFill/>
          </a:ln>
        </p:spPr>
      </p:pic>
      <p:sp>
        <p:nvSpPr>
          <p:cNvPr id="77" name="CustomShape 25"/>
          <p:cNvSpPr/>
          <p:nvPr/>
        </p:nvSpPr>
        <p:spPr>
          <a:xfrm>
            <a:off x="15436800" y="27123120"/>
            <a:ext cx="11246400" cy="4705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ea typeface="DejaVu Sans"/>
              </a:rPr>
              <a:t>Bioinformatics</a:t>
            </a:r>
            <a:endParaRPr b="0" lang="en-US" sz="3200" spc="-1" strike="noStrike">
              <a:latin typeface="Arial"/>
            </a:endParaRPr>
          </a:p>
        </p:txBody>
      </p:sp>
      <p:pic>
        <p:nvPicPr>
          <p:cNvPr id="78" name="" descr=""/>
          <p:cNvPicPr/>
          <p:nvPr/>
        </p:nvPicPr>
        <p:blipFill>
          <a:blip r:embed="rId13"/>
          <a:stretch/>
        </p:blipFill>
        <p:spPr>
          <a:xfrm>
            <a:off x="15497280" y="27840240"/>
            <a:ext cx="12538080" cy="758880"/>
          </a:xfrm>
          <a:prstGeom prst="rect">
            <a:avLst/>
          </a:prstGeom>
          <a:ln>
            <a:noFill/>
          </a:ln>
        </p:spPr>
      </p:pic>
      <p:pic>
        <p:nvPicPr>
          <p:cNvPr id="79" name="" descr=""/>
          <p:cNvPicPr/>
          <p:nvPr/>
        </p:nvPicPr>
        <p:blipFill>
          <a:blip r:embed="rId14"/>
          <a:stretch/>
        </p:blipFill>
        <p:spPr>
          <a:xfrm>
            <a:off x="18273600" y="39694680"/>
            <a:ext cx="4480200" cy="1178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10592</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2017-11-24T11:18:35Z</dcterms:modified>
  <cp:revision>597</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