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jpeg" ContentType="image/jpe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6858000" cy="9906000"/>
  <p:notesSz cx="67945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151ACC65-4845-43AC-90A9-B1066BB9624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79320" y="4704840"/>
            <a:ext cx="5435640" cy="4456800"/>
          </a:xfrm>
          <a:prstGeom prst="rect">
            <a:avLst/>
          </a:prstGeom>
        </p:spPr>
        <p:txBody>
          <a:bodyPr lIns="95400" rIns="95400" tIns="47880" bIns="47880">
            <a:normAutofit/>
          </a:bodyPr>
          <a:p>
            <a:endParaRPr b="0" lang="en-US" sz="2000" spc="-1" strike="noStrike">
              <a:latin typeface="Arial"/>
            </a:endParaRPr>
          </a:p>
        </p:txBody>
      </p:sp>
      <p:sp>
        <p:nvSpPr>
          <p:cNvPr id="98" name="CustomShape 2"/>
          <p:cNvSpPr/>
          <p:nvPr/>
        </p:nvSpPr>
        <p:spPr>
          <a:xfrm>
            <a:off x="3848400" y="9409680"/>
            <a:ext cx="2943720" cy="493920"/>
          </a:xfrm>
          <a:prstGeom prst="rect">
            <a:avLst/>
          </a:prstGeom>
          <a:noFill/>
          <a:ln w="9360">
            <a:noFill/>
          </a:ln>
        </p:spPr>
        <p:style>
          <a:lnRef idx="0"/>
          <a:fillRef idx="0"/>
          <a:effectRef idx="0"/>
          <a:fontRef idx="minor"/>
        </p:style>
        <p:txBody>
          <a:bodyPr lIns="95400" rIns="95400" tIns="47880" bIns="47880" anchor="b"/>
          <a:p>
            <a:pPr algn="r">
              <a:lnSpc>
                <a:spcPct val="100000"/>
              </a:lnSpc>
            </a:pPr>
            <a:fld id="{1AB49C03-820C-430D-920D-5622BFA73D95}" type="slidenum">
              <a:rPr b="0" lang="en-US" sz="1300" spc="-1" strike="noStrike">
                <a:solidFill>
                  <a:srgbClr val="000000"/>
                </a:solidFill>
                <a:latin typeface="Arial"/>
                <a:ea typeface="ＭＳ Ｐゴシック"/>
              </a:rPr>
              <a:t>&lt;number&gt;</a:t>
            </a:fld>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480" cy="7665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480" cy="165348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42720" y="394920"/>
            <a:ext cx="6171480" cy="1653480"/>
          </a:xfrm>
          <a:prstGeom prst="rect">
            <a:avLst/>
          </a:prstGeom>
        </p:spPr>
        <p:txBody>
          <a:bodyPr lIns="0" rIns="0" tIns="0" bIns="0" anchor="ct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andrea.bagnacani@uni-rostock.d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jpeg"/><Relationship Id="rId14" Type="http://schemas.openxmlformats.org/officeDocument/2006/relationships/image" Target="../media/image13.jpeg"/><Relationship Id="rId15" Type="http://schemas.openxmlformats.org/officeDocument/2006/relationships/image" Target="../media/image14.jpeg"/><Relationship Id="rId16" Type="http://schemas.openxmlformats.org/officeDocument/2006/relationships/slideLayout" Target="../slideLayouts/slideLayout3.xml"/><Relationship Id="rId1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14480" y="9206640"/>
            <a:ext cx="6600240" cy="943200"/>
          </a:xfrm>
          <a:prstGeom prst="rect">
            <a:avLst/>
          </a:prstGeom>
          <a:solidFill>
            <a:srgbClr val="2f5597"/>
          </a:solidFill>
          <a:ln>
            <a:solidFill>
              <a:srgbClr val="3465a4"/>
            </a:solidFill>
          </a:ln>
        </p:spPr>
        <p:style>
          <a:lnRef idx="0"/>
          <a:fillRef idx="0"/>
          <a:effectRef idx="0"/>
          <a:fontRef idx="minor"/>
        </p:style>
      </p:sp>
      <p:sp>
        <p:nvSpPr>
          <p:cNvPr id="44" name="CustomShape 2"/>
          <p:cNvSpPr/>
          <p:nvPr/>
        </p:nvSpPr>
        <p:spPr>
          <a:xfrm>
            <a:off x="0" y="753840"/>
            <a:ext cx="6857280" cy="1257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70c0"/>
                </a:solidFill>
                <a:latin typeface="Cambria"/>
                <a:ea typeface="ＭＳ Ｐゴシック"/>
              </a:rPr>
              <a:t>Towards automating and publishing workflow</a:t>
            </a:r>
            <a:endParaRPr b="0" lang="en-US" sz="2000" spc="-1" strike="noStrike">
              <a:solidFill>
                <a:srgbClr val="0070c0"/>
              </a:solidFill>
              <a:latin typeface="Arial"/>
            </a:endParaRPr>
          </a:p>
          <a:p>
            <a:pPr algn="ctr">
              <a:lnSpc>
                <a:spcPct val="100000"/>
              </a:lnSpc>
            </a:pPr>
            <a:r>
              <a:rPr b="0" lang="en-US" sz="2000" spc="-1" strike="noStrike">
                <a:solidFill>
                  <a:srgbClr val="0070c0"/>
                </a:solidFill>
                <a:latin typeface="Cambria"/>
                <a:ea typeface="ＭＳ Ｐゴシック"/>
              </a:rPr>
              <a:t>analyses in Galaxy</a:t>
            </a:r>
            <a:endParaRPr b="0" lang="en-US" sz="2000" spc="-1" strike="noStrike">
              <a:solidFill>
                <a:srgbClr val="0070c0"/>
              </a:solidFill>
              <a:latin typeface="Arial"/>
            </a:endParaRPr>
          </a:p>
          <a:p>
            <a:pPr algn="ctr">
              <a:lnSpc>
                <a:spcPct val="100000"/>
              </a:lnSpc>
            </a:pPr>
            <a:endParaRPr b="0" lang="en-US" sz="2000" spc="-1" strike="noStrike">
              <a:solidFill>
                <a:srgbClr val="0070c0"/>
              </a:solidFill>
              <a:latin typeface="Arial"/>
            </a:endParaRPr>
          </a:p>
          <a:p>
            <a:pPr algn="ctr">
              <a:lnSpc>
                <a:spcPct val="100000"/>
              </a:lnSpc>
            </a:pPr>
            <a:r>
              <a:rPr b="0" lang="en-US" sz="1200" spc="-1" strike="noStrike">
                <a:solidFill>
                  <a:srgbClr val="0070c0"/>
                </a:solidFill>
                <a:latin typeface="Cambria"/>
                <a:ea typeface="ＭＳ Ｐゴシック"/>
              </a:rPr>
              <a:t>Andrea Bagnacani, Markus Wolfien, Martin Scharm, Olaf Wolkenhauer</a:t>
            </a:r>
            <a:endParaRPr b="0" lang="en-US" sz="1200" spc="-1" strike="noStrike">
              <a:solidFill>
                <a:srgbClr val="0070c0"/>
              </a:solidFill>
              <a:latin typeface="Arial"/>
            </a:endParaRPr>
          </a:p>
        </p:txBody>
      </p:sp>
      <p:sp>
        <p:nvSpPr>
          <p:cNvPr id="45" name="CustomShape 3"/>
          <p:cNvSpPr/>
          <p:nvPr/>
        </p:nvSpPr>
        <p:spPr>
          <a:xfrm>
            <a:off x="3291480" y="9201240"/>
            <a:ext cx="1845360" cy="72936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latin typeface="Cambria"/>
                <a:ea typeface="ＭＳ Ｐゴシック"/>
              </a:rPr>
              <a:t>Andrea Bagnacani</a:t>
            </a:r>
            <a:endParaRPr b="0" lang="en-US" sz="800" spc="-1" strike="noStrike">
              <a:solidFill>
                <a:srgbClr val="ffffff"/>
              </a:solidFill>
              <a:latin typeface="Cambria"/>
            </a:endParaRPr>
          </a:p>
          <a:p>
            <a:pPr>
              <a:lnSpc>
                <a:spcPct val="100000"/>
              </a:lnSpc>
            </a:pPr>
            <a:r>
              <a:rPr b="0" lang="en-US" sz="800" spc="-1" strike="noStrike" u="sng">
                <a:solidFill>
                  <a:srgbClr val="ffffff"/>
                </a:solidFill>
                <a:uFillTx/>
                <a:latin typeface="Cambria"/>
                <a:ea typeface="ＭＳ Ｐゴシック"/>
                <a:hlinkClick r:id="rId1"/>
              </a:rPr>
              <a:t>andrea.bagnacani@uni-rostock.de</a:t>
            </a:r>
            <a:endParaRPr b="0" lang="en-US" sz="800" spc="-1" strike="noStrike">
              <a:solidFill>
                <a:srgbClr val="ffffff"/>
              </a:solidFill>
              <a:latin typeface="Cambria"/>
            </a:endParaRPr>
          </a:p>
          <a:p>
            <a:pPr>
              <a:lnSpc>
                <a:spcPct val="100000"/>
              </a:lnSpc>
            </a:pPr>
            <a:r>
              <a:rPr b="0" lang="en-US" sz="800" spc="-1" strike="noStrike">
                <a:solidFill>
                  <a:srgbClr val="ffffff"/>
                </a:solidFill>
                <a:latin typeface="Cambria"/>
                <a:ea typeface="ＭＳ Ｐゴシック"/>
              </a:rPr>
              <a:t>Systems Biology and Bioinformatics</a:t>
            </a:r>
            <a:endParaRPr b="0" lang="en-US" sz="800" spc="-1" strike="noStrike">
              <a:solidFill>
                <a:srgbClr val="ffffff"/>
              </a:solidFill>
              <a:latin typeface="Cambria"/>
            </a:endParaRPr>
          </a:p>
          <a:p>
            <a:pPr>
              <a:lnSpc>
                <a:spcPct val="100000"/>
              </a:lnSpc>
            </a:pPr>
            <a:r>
              <a:rPr b="0" lang="en-US" sz="800" spc="-1" strike="noStrike">
                <a:solidFill>
                  <a:srgbClr val="ffffff"/>
                </a:solidFill>
                <a:latin typeface="Cambria"/>
                <a:ea typeface="ＭＳ Ｐゴシック"/>
              </a:rPr>
              <a:t>University of Rostock</a:t>
            </a:r>
            <a:endParaRPr b="0" lang="en-US" sz="800" spc="-1" strike="noStrike">
              <a:solidFill>
                <a:srgbClr val="ffffff"/>
              </a:solidFill>
              <a:latin typeface="Cambria"/>
            </a:endParaRPr>
          </a:p>
          <a:p>
            <a:pPr>
              <a:lnSpc>
                <a:spcPct val="100000"/>
              </a:lnSpc>
            </a:pPr>
            <a:r>
              <a:rPr b="1" lang="en-US" sz="800" spc="-1" strike="noStrike">
                <a:solidFill>
                  <a:srgbClr val="ffffff"/>
                </a:solidFill>
                <a:latin typeface="Cambria"/>
                <a:ea typeface="ＭＳ Ｐゴシック"/>
              </a:rPr>
              <a:t>www.sbi.uni-rostock.de</a:t>
            </a:r>
            <a:endParaRPr b="0" lang="en-US" sz="800" spc="-1" strike="noStrike">
              <a:solidFill>
                <a:srgbClr val="ffffff"/>
              </a:solidFill>
              <a:latin typeface="Cambria"/>
            </a:endParaRPr>
          </a:p>
        </p:txBody>
      </p:sp>
      <p:sp>
        <p:nvSpPr>
          <p:cNvPr id="46" name="CustomShape 4"/>
          <p:cNvSpPr/>
          <p:nvPr/>
        </p:nvSpPr>
        <p:spPr>
          <a:xfrm>
            <a:off x="174600" y="1881360"/>
            <a:ext cx="3117240" cy="24048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Research gaps and objectives for the present work</a:t>
            </a:r>
            <a:endParaRPr b="0" lang="en-US" sz="1000" spc="-1" strike="noStrike">
              <a:latin typeface="Arial"/>
            </a:endParaRPr>
          </a:p>
        </p:txBody>
      </p:sp>
      <p:pic>
        <p:nvPicPr>
          <p:cNvPr id="47" name="Picture 114" descr=""/>
          <p:cNvPicPr/>
          <p:nvPr/>
        </p:nvPicPr>
        <p:blipFill>
          <a:blip r:embed="rId2"/>
          <a:stretch/>
        </p:blipFill>
        <p:spPr>
          <a:xfrm>
            <a:off x="5136480" y="56880"/>
            <a:ext cx="1466280" cy="491400"/>
          </a:xfrm>
          <a:prstGeom prst="rect">
            <a:avLst/>
          </a:prstGeom>
          <a:ln>
            <a:noFill/>
          </a:ln>
        </p:spPr>
      </p:pic>
      <p:sp>
        <p:nvSpPr>
          <p:cNvPr id="48" name="CustomShape 5"/>
          <p:cNvSpPr/>
          <p:nvPr/>
        </p:nvSpPr>
        <p:spPr>
          <a:xfrm>
            <a:off x="114480" y="640080"/>
            <a:ext cx="6600240" cy="9966960"/>
          </a:xfrm>
          <a:prstGeom prst="roundRect">
            <a:avLst>
              <a:gd name="adj" fmla="val 5154"/>
            </a:avLst>
          </a:prstGeom>
          <a:noFill/>
          <a:ln w="25560">
            <a:solidFill>
              <a:srgbClr val="2f5597"/>
            </a:solidFill>
            <a:round/>
          </a:ln>
        </p:spPr>
        <p:style>
          <a:lnRef idx="0"/>
          <a:fillRef idx="0"/>
          <a:effectRef idx="0"/>
          <a:fontRef idx="minor"/>
        </p:style>
      </p:sp>
      <p:pic>
        <p:nvPicPr>
          <p:cNvPr id="49" name="" descr=""/>
          <p:cNvPicPr/>
          <p:nvPr/>
        </p:nvPicPr>
        <p:blipFill>
          <a:blip r:embed="rId3"/>
          <a:stretch/>
        </p:blipFill>
        <p:spPr>
          <a:xfrm>
            <a:off x="991800" y="91440"/>
            <a:ext cx="1226880" cy="411840"/>
          </a:xfrm>
          <a:prstGeom prst="rect">
            <a:avLst/>
          </a:prstGeom>
          <a:ln>
            <a:noFill/>
          </a:ln>
        </p:spPr>
      </p:pic>
      <p:pic>
        <p:nvPicPr>
          <p:cNvPr id="50" name="" descr=""/>
          <p:cNvPicPr/>
          <p:nvPr/>
        </p:nvPicPr>
        <p:blipFill>
          <a:blip r:embed="rId4"/>
          <a:stretch/>
        </p:blipFill>
        <p:spPr>
          <a:xfrm>
            <a:off x="2416320" y="64080"/>
            <a:ext cx="2534040" cy="520200"/>
          </a:xfrm>
          <a:prstGeom prst="rect">
            <a:avLst/>
          </a:prstGeom>
          <a:ln>
            <a:noFill/>
          </a:ln>
        </p:spPr>
      </p:pic>
      <p:pic>
        <p:nvPicPr>
          <p:cNvPr id="51" name="" descr=""/>
          <p:cNvPicPr/>
          <p:nvPr/>
        </p:nvPicPr>
        <p:blipFill>
          <a:blip r:embed="rId5"/>
          <a:stretch/>
        </p:blipFill>
        <p:spPr>
          <a:xfrm>
            <a:off x="218880" y="36000"/>
            <a:ext cx="581760" cy="822600"/>
          </a:xfrm>
          <a:prstGeom prst="rect">
            <a:avLst/>
          </a:prstGeom>
          <a:ln>
            <a:noFill/>
          </a:ln>
        </p:spPr>
      </p:pic>
      <p:pic>
        <p:nvPicPr>
          <p:cNvPr id="52" name="" descr=""/>
          <p:cNvPicPr/>
          <p:nvPr/>
        </p:nvPicPr>
        <p:blipFill>
          <a:blip r:embed="rId6"/>
          <a:stretch/>
        </p:blipFill>
        <p:spPr>
          <a:xfrm>
            <a:off x="146880" y="9252000"/>
            <a:ext cx="3053520" cy="631800"/>
          </a:xfrm>
          <a:prstGeom prst="rect">
            <a:avLst/>
          </a:prstGeom>
          <a:ln>
            <a:noFill/>
          </a:ln>
        </p:spPr>
      </p:pic>
      <p:pic>
        <p:nvPicPr>
          <p:cNvPr id="53" name="" descr=""/>
          <p:cNvPicPr/>
          <p:nvPr/>
        </p:nvPicPr>
        <p:blipFill>
          <a:blip r:embed="rId7"/>
          <a:stretch/>
        </p:blipFill>
        <p:spPr>
          <a:xfrm>
            <a:off x="150480" y="5172840"/>
            <a:ext cx="3141360" cy="1938960"/>
          </a:xfrm>
          <a:prstGeom prst="rect">
            <a:avLst/>
          </a:prstGeom>
          <a:ln>
            <a:noFill/>
          </a:ln>
        </p:spPr>
      </p:pic>
      <p:sp>
        <p:nvSpPr>
          <p:cNvPr id="54" name="CustomShape 6"/>
          <p:cNvSpPr/>
          <p:nvPr/>
        </p:nvSpPr>
        <p:spPr>
          <a:xfrm>
            <a:off x="3474720" y="7528320"/>
            <a:ext cx="3184200" cy="24048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References</a:t>
            </a:r>
            <a:endParaRPr b="0" lang="en-US" sz="1000" spc="-1" strike="noStrike">
              <a:latin typeface="Arial"/>
            </a:endParaRPr>
          </a:p>
        </p:txBody>
      </p:sp>
      <p:sp>
        <p:nvSpPr>
          <p:cNvPr id="55" name="CustomShape 7"/>
          <p:cNvSpPr/>
          <p:nvPr/>
        </p:nvSpPr>
        <p:spPr>
          <a:xfrm>
            <a:off x="91440" y="2139120"/>
            <a:ext cx="3291840" cy="17330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800" spc="-1" strike="noStrike">
                <a:solidFill>
                  <a:srgbClr val="000000"/>
                </a:solidFill>
                <a:latin typeface="Cambria"/>
                <a:ea typeface="ＭＳ Ｐゴシック"/>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 And as more material is gathered to illustrate approaches on the analysis of Life Science data, the higher the risk to overwhelm users.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 room for testing further experimental tools, easing reuse, and consolidating protocols and reproducibility.</a:t>
            </a:r>
            <a:endParaRPr b="0" lang="en-US" sz="800" spc="-1" strike="noStrike">
              <a:latin typeface="Arial"/>
            </a:endParaRPr>
          </a:p>
        </p:txBody>
      </p:sp>
      <p:sp>
        <p:nvSpPr>
          <p:cNvPr id="56" name="CustomShape 8"/>
          <p:cNvSpPr/>
          <p:nvPr/>
        </p:nvSpPr>
        <p:spPr>
          <a:xfrm>
            <a:off x="3438720" y="7756200"/>
            <a:ext cx="3291840" cy="127908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mbria"/>
                <a:ea typeface="ＭＳ Ｐゴシック"/>
              </a:rPr>
              <a:t>Wolfien M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TRAPLINE: A standardized and automated pipeline</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for RNA sequencing data analysis, evaluation and annotation.</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BMC Bioinformatics, 2016. </a:t>
            </a:r>
            <a:r>
              <a:rPr b="0" i="1" lang="en-US" sz="800" spc="-1" strike="noStrike">
                <a:solidFill>
                  <a:srgbClr val="3465a4"/>
                </a:solidFill>
                <a:latin typeface="Cambria"/>
                <a:ea typeface="ＭＳ Ｐゴシック"/>
              </a:rPr>
              <a:t>10.1186/s12859-015-0873-9</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Lott SC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Customized workflow development and data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modularization concepts for RNA-Sequencing and</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metatranscriptome experiments. Journal of Biotechnology, 2017.</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i="1" lang="en-US" sz="800" spc="-1" strike="noStrike">
                <a:solidFill>
                  <a:srgbClr val="3465a4"/>
                </a:solidFill>
                <a:latin typeface="Cambria"/>
                <a:ea typeface="ＭＳ Ｐゴシック"/>
              </a:rPr>
              <a:t>10.1016/j.jbiotec.2017.06.1203</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Grüning BA </a:t>
            </a:r>
            <a:r>
              <a:rPr b="0" i="1" lang="en-US" sz="800" spc="-1" strike="noStrike">
                <a:solidFill>
                  <a:srgbClr val="000000"/>
                </a:solidFill>
                <a:latin typeface="Cambria"/>
                <a:ea typeface="ＭＳ Ｐゴシック"/>
              </a:rPr>
              <a:t>et al</a:t>
            </a:r>
            <a:r>
              <a:rPr b="0" lang="en-US" sz="800" spc="-1" strike="noStrike">
                <a:solidFill>
                  <a:srgbClr val="000000"/>
                </a:solidFill>
                <a:latin typeface="Cambria"/>
                <a:ea typeface="ＭＳ Ｐゴシック"/>
              </a:rPr>
              <a:t>. The RNA workbench: best practices for RNA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and high-throughput sequencing bioinformatics in Galaxy.</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Nucleic Acids Research, 2017. </a:t>
            </a:r>
            <a:r>
              <a:rPr b="0" i="1" lang="en-US" sz="800" spc="-1" strike="noStrike">
                <a:solidFill>
                  <a:srgbClr val="3465a4"/>
                </a:solidFill>
                <a:latin typeface="Cambria"/>
                <a:ea typeface="ＭＳ Ｐゴシック"/>
              </a:rPr>
              <a:t>10.1093/nar/gkx409</a:t>
            </a:r>
            <a:endParaRPr b="0" lang="en-US" sz="800" spc="-1" strike="noStrike">
              <a:latin typeface="Arial"/>
            </a:endParaRPr>
          </a:p>
        </p:txBody>
      </p:sp>
      <p:sp>
        <p:nvSpPr>
          <p:cNvPr id="57" name="CustomShape 9"/>
          <p:cNvSpPr/>
          <p:nvPr/>
        </p:nvSpPr>
        <p:spPr>
          <a:xfrm>
            <a:off x="3619440" y="2194920"/>
            <a:ext cx="2121840" cy="329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Leverage on the Galaxy interactive tours</a:t>
            </a:r>
            <a:endParaRPr b="0" lang="en-US" sz="800" spc="-1" strike="noStrike">
              <a:latin typeface="Cambria"/>
            </a:endParaRPr>
          </a:p>
          <a:p>
            <a:pPr algn="ctr">
              <a:lnSpc>
                <a:spcPct val="100000"/>
              </a:lnSpc>
            </a:pPr>
            <a:r>
              <a:rPr b="0" lang="en-US" sz="800" spc="-1" strike="noStrike">
                <a:solidFill>
                  <a:srgbClr val="000000"/>
                </a:solidFill>
                <a:latin typeface="Cambria"/>
                <a:ea typeface="ＭＳ Ｐゴシック"/>
              </a:rPr>
              <a:t>to provide users interchangeable tools</a:t>
            </a:r>
            <a:endParaRPr b="0" lang="en-US" sz="800" spc="-1" strike="noStrike">
              <a:latin typeface="Cambria"/>
            </a:endParaRPr>
          </a:p>
        </p:txBody>
      </p:sp>
      <p:sp>
        <p:nvSpPr>
          <p:cNvPr id="58" name="CustomShape 10"/>
          <p:cNvSpPr/>
          <p:nvPr/>
        </p:nvSpPr>
        <p:spPr>
          <a:xfrm>
            <a:off x="3481200" y="2901600"/>
            <a:ext cx="2351520" cy="501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Gather EDAM ontology terms describing</a:t>
            </a:r>
            <a:endParaRPr b="0" lang="en-US" sz="800" spc="-1" strike="noStrike">
              <a:latin typeface="Cambria"/>
            </a:endParaRPr>
          </a:p>
          <a:p>
            <a:pPr algn="ctr">
              <a:lnSpc>
                <a:spcPct val="100000"/>
              </a:lnSpc>
            </a:pPr>
            <a:r>
              <a:rPr b="0" lang="en-US" sz="800" spc="-1" strike="noStrike">
                <a:solidFill>
                  <a:srgbClr val="000000"/>
                </a:solidFill>
                <a:latin typeface="Cambria"/>
                <a:ea typeface="ＭＳ Ｐゴシック"/>
              </a:rPr>
              <a:t>each tool in terms of operations, input,</a:t>
            </a:r>
            <a:endParaRPr b="0" lang="en-US" sz="800" spc="-1" strike="noStrike">
              <a:latin typeface="Cambria"/>
            </a:endParaRPr>
          </a:p>
          <a:p>
            <a:pPr algn="ctr">
              <a:lnSpc>
                <a:spcPct val="100000"/>
              </a:lnSpc>
            </a:pPr>
            <a:r>
              <a:rPr b="0" lang="en-US" sz="800" spc="-1" strike="noStrike">
                <a:solidFill>
                  <a:srgbClr val="000000"/>
                </a:solidFill>
                <a:latin typeface="Cambria"/>
                <a:ea typeface="ＭＳ Ｐゴシック"/>
              </a:rPr>
              <a:t>and output formats</a:t>
            </a:r>
            <a:endParaRPr b="0" lang="en-US" sz="800" spc="-1" strike="noStrike">
              <a:latin typeface="Cambria"/>
            </a:endParaRPr>
          </a:p>
        </p:txBody>
      </p:sp>
      <p:sp>
        <p:nvSpPr>
          <p:cNvPr id="59" name="CustomShape 11"/>
          <p:cNvSpPr/>
          <p:nvPr/>
        </p:nvSpPr>
        <p:spPr>
          <a:xfrm>
            <a:off x="3517200" y="3765600"/>
            <a:ext cx="2315520" cy="398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 spc="-1" strike="noStrike">
                <a:solidFill>
                  <a:srgbClr val="000000"/>
                </a:solidFill>
                <a:latin typeface="Cambria"/>
                <a:ea typeface="ＭＳ Ｐゴシック"/>
              </a:rPr>
              <a:t>Mine Galaxy instances for user-tracked</a:t>
            </a:r>
            <a:endParaRPr b="0" lang="en-US" sz="800" spc="-1" strike="noStrike">
              <a:latin typeface="Cambria"/>
            </a:endParaRPr>
          </a:p>
          <a:p>
            <a:pPr algn="ctr">
              <a:lnSpc>
                <a:spcPct val="100000"/>
              </a:lnSpc>
            </a:pPr>
            <a:r>
              <a:rPr b="0" lang="en-US" sz="800" spc="-1" strike="noStrike">
                <a:solidFill>
                  <a:srgbClr val="000000"/>
                </a:solidFill>
                <a:latin typeface="Cambria"/>
                <a:ea typeface="ＭＳ Ｐゴシック"/>
              </a:rPr>
              <a:t>data: tool chaining, parametrization, formats</a:t>
            </a:r>
            <a:endParaRPr b="0" lang="en-US" sz="800" spc="-1" strike="noStrike">
              <a:latin typeface="Cambria"/>
            </a:endParaRPr>
          </a:p>
        </p:txBody>
      </p:sp>
      <p:sp>
        <p:nvSpPr>
          <p:cNvPr id="60" name="CustomShape 12"/>
          <p:cNvSpPr/>
          <p:nvPr/>
        </p:nvSpPr>
        <p:spPr>
          <a:xfrm>
            <a:off x="3606480" y="2197800"/>
            <a:ext cx="2134800" cy="362520"/>
          </a:xfrm>
          <a:prstGeom prst="roundRect">
            <a:avLst>
              <a:gd name="adj" fmla="val 5154"/>
            </a:avLst>
          </a:prstGeom>
          <a:noFill/>
          <a:ln w="6480">
            <a:solidFill>
              <a:srgbClr val="00bfff"/>
            </a:solidFill>
            <a:round/>
          </a:ln>
        </p:spPr>
        <p:style>
          <a:lnRef idx="0"/>
          <a:fillRef idx="0"/>
          <a:effectRef idx="0"/>
          <a:fontRef idx="minor"/>
        </p:style>
      </p:sp>
      <p:sp>
        <p:nvSpPr>
          <p:cNvPr id="61" name="CustomShape 13"/>
          <p:cNvSpPr/>
          <p:nvPr/>
        </p:nvSpPr>
        <p:spPr>
          <a:xfrm>
            <a:off x="3606840" y="2881800"/>
            <a:ext cx="2134440" cy="520920"/>
          </a:xfrm>
          <a:prstGeom prst="roundRect">
            <a:avLst>
              <a:gd name="adj" fmla="val 5154"/>
            </a:avLst>
          </a:prstGeom>
          <a:noFill/>
          <a:ln w="6480">
            <a:solidFill>
              <a:srgbClr val="00bfff"/>
            </a:solidFill>
            <a:round/>
          </a:ln>
        </p:spPr>
        <p:style>
          <a:lnRef idx="0"/>
          <a:fillRef idx="0"/>
          <a:effectRef idx="0"/>
          <a:fontRef idx="minor"/>
        </p:style>
      </p:sp>
      <p:pic>
        <p:nvPicPr>
          <p:cNvPr id="62" name="" descr=""/>
          <p:cNvPicPr/>
          <p:nvPr/>
        </p:nvPicPr>
        <p:blipFill>
          <a:blip r:embed="rId8"/>
          <a:stretch/>
        </p:blipFill>
        <p:spPr>
          <a:xfrm>
            <a:off x="6054480" y="2198520"/>
            <a:ext cx="401760" cy="406440"/>
          </a:xfrm>
          <a:prstGeom prst="rect">
            <a:avLst/>
          </a:prstGeom>
          <a:ln>
            <a:noFill/>
          </a:ln>
        </p:spPr>
      </p:pic>
      <p:sp>
        <p:nvSpPr>
          <p:cNvPr id="63" name="CustomShape 14"/>
          <p:cNvSpPr/>
          <p:nvPr/>
        </p:nvSpPr>
        <p:spPr>
          <a:xfrm>
            <a:off x="3606840" y="3745800"/>
            <a:ext cx="2134440" cy="418320"/>
          </a:xfrm>
          <a:prstGeom prst="roundRect">
            <a:avLst>
              <a:gd name="adj" fmla="val 5154"/>
            </a:avLst>
          </a:prstGeom>
          <a:noFill/>
          <a:ln w="6480">
            <a:solidFill>
              <a:srgbClr val="00bfff"/>
            </a:solidFill>
            <a:round/>
          </a:ln>
        </p:spPr>
        <p:style>
          <a:lnRef idx="0"/>
          <a:fillRef idx="0"/>
          <a:effectRef idx="0"/>
          <a:fontRef idx="minor"/>
        </p:style>
      </p:sp>
      <p:pic>
        <p:nvPicPr>
          <p:cNvPr id="64" name="" descr=""/>
          <p:cNvPicPr/>
          <p:nvPr/>
        </p:nvPicPr>
        <p:blipFill>
          <a:blip r:embed="rId9"/>
          <a:stretch/>
        </p:blipFill>
        <p:spPr>
          <a:xfrm>
            <a:off x="6057720" y="2978280"/>
            <a:ext cx="389160" cy="385560"/>
          </a:xfrm>
          <a:prstGeom prst="rect">
            <a:avLst/>
          </a:prstGeom>
          <a:ln>
            <a:noFill/>
          </a:ln>
        </p:spPr>
      </p:pic>
      <p:sp>
        <p:nvSpPr>
          <p:cNvPr id="65" name="CustomShape 15"/>
          <p:cNvSpPr/>
          <p:nvPr/>
        </p:nvSpPr>
        <p:spPr>
          <a:xfrm>
            <a:off x="174960" y="4113720"/>
            <a:ext cx="3116880" cy="24048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Bridging the gap of tool chaining and parametrization</a:t>
            </a:r>
            <a:endParaRPr b="0" lang="en-US" sz="1000" spc="-1" strike="noStrike">
              <a:latin typeface="Arial"/>
            </a:endParaRPr>
          </a:p>
        </p:txBody>
      </p:sp>
      <p:sp>
        <p:nvSpPr>
          <p:cNvPr id="66" name="CustomShape 16"/>
          <p:cNvSpPr/>
          <p:nvPr/>
        </p:nvSpPr>
        <p:spPr>
          <a:xfrm>
            <a:off x="91440" y="6432120"/>
            <a:ext cx="3382920" cy="1733040"/>
          </a:xfrm>
          <a:prstGeom prst="rect">
            <a:avLst/>
          </a:prstGeom>
          <a:noFill/>
          <a:ln>
            <a:noFill/>
          </a:ln>
        </p:spPr>
        <p:style>
          <a:lnRef idx="0"/>
          <a:fillRef idx="0"/>
          <a:effectRef idx="0"/>
          <a:fontRef idx="minor"/>
        </p:style>
      </p:sp>
      <p:sp>
        <p:nvSpPr>
          <p:cNvPr id="67" name="CustomShape 17"/>
          <p:cNvSpPr/>
          <p:nvPr/>
        </p:nvSpPr>
        <p:spPr>
          <a:xfrm>
            <a:off x="3403440" y="5928120"/>
            <a:ext cx="3291840" cy="1409400"/>
          </a:xfrm>
          <a:prstGeom prst="rect">
            <a:avLst/>
          </a:prstGeom>
          <a:noFill/>
          <a:ln>
            <a:noFill/>
          </a:ln>
        </p:spPr>
        <p:style>
          <a:lnRef idx="0"/>
          <a:fillRef idx="0"/>
          <a:effectRef idx="0"/>
          <a:fontRef idx="minor"/>
        </p:style>
        <p:txBody>
          <a:bodyPr lIns="90000" rIns="90000" tIns="45000" bIns="45000"/>
          <a:p>
            <a:pPr algn="just">
              <a:lnSpc>
                <a:spcPct val="100000"/>
              </a:lnSpc>
            </a:pPr>
            <a:endParaRPr b="0" lang="en-US" sz="800" spc="-1" strike="noStrike">
              <a:latin typeface="Arial"/>
            </a:endParaRPr>
          </a:p>
          <a:p>
            <a:pPr algn="just">
              <a:lnSpc>
                <a:spcPct val="100000"/>
              </a:lnSpc>
            </a:pPr>
            <a:endParaRPr b="0" lang="en-US" sz="1800" spc="-1" strike="noStrike">
              <a:latin typeface="Arial"/>
            </a:endParaRPr>
          </a:p>
        </p:txBody>
      </p:sp>
      <p:sp>
        <p:nvSpPr>
          <p:cNvPr id="68" name="CustomShape 18"/>
          <p:cNvSpPr/>
          <p:nvPr/>
        </p:nvSpPr>
        <p:spPr>
          <a:xfrm>
            <a:off x="91440" y="7140600"/>
            <a:ext cx="3291840" cy="15152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800" spc="-1" strike="noStrike">
                <a:solidFill>
                  <a:srgbClr val="000000"/>
                </a:solidFill>
                <a:latin typeface="Cambria"/>
                <a:ea typeface="ＭＳ Ｐゴシック"/>
              </a:rPr>
              <a:t>The de.STAIR Galaxy interactive recommendation system.</a:t>
            </a:r>
            <a:r>
              <a:rPr b="0" lang="en-US" sz="800" spc="-1" strike="noStrike">
                <a:solidFill>
                  <a:srgbClr val="000000"/>
                </a:solidFill>
                <a:latin typeface="Cambria"/>
                <a:ea typeface="ＭＳ Ｐゴシック"/>
              </a:rPr>
              <a:t> The recommendation system traces a path from the beginning of a Life Science data analysis to its end. Here, researchers can decide which path to walk towards the completion of the desired analysis by providing an </a:t>
            </a:r>
            <a:r>
              <a:rPr b="0" lang="en-US" sz="800" spc="-1" strike="noStrike">
                <a:latin typeface="Cambria"/>
                <a:ea typeface="ＭＳ Ｐゴシック"/>
              </a:rPr>
              <a:t>input dataset and an analysis goal.</a:t>
            </a:r>
            <a:endParaRPr b="0" lang="en-US" sz="800" spc="-1" strike="noStrike">
              <a:latin typeface="Arial"/>
            </a:endParaRPr>
          </a:p>
          <a:p>
            <a:pPr algn="just">
              <a:lnSpc>
                <a:spcPct val="100000"/>
              </a:lnSpc>
            </a:pPr>
            <a:endParaRPr b="0" lang="en-US" sz="800" spc="-1" strike="noStrike">
              <a:latin typeface="Arial"/>
            </a:endParaRPr>
          </a:p>
          <a:p>
            <a:pPr algn="just">
              <a:lnSpc>
                <a:spcPct val="100000"/>
              </a:lnSpc>
            </a:pPr>
            <a:r>
              <a:rPr b="0" lang="en-US" sz="800" spc="-1" strike="noStrike">
                <a:solidFill>
                  <a:srgbClr val="000000"/>
                </a:solidFill>
                <a:latin typeface="Cambria"/>
                <a:ea typeface="ＭＳ Ｐゴシック"/>
              </a:rPr>
              <a:t>Tools are recommended step by step, based on both tool’s pertinence within the scope of the requested analysis goal and existing best practices within the current analysis step.</a:t>
            </a:r>
            <a:endParaRPr b="0" lang="en-US" sz="800" spc="-1" strike="noStrike">
              <a:latin typeface="Arial"/>
            </a:endParaRPr>
          </a:p>
          <a:p>
            <a:pPr algn="just">
              <a:lnSpc>
                <a:spcPct val="100000"/>
              </a:lnSpc>
            </a:pPr>
            <a:endParaRPr b="0" lang="en-US" sz="800" spc="-1" strike="noStrike">
              <a:latin typeface="Arial"/>
            </a:endParaRPr>
          </a:p>
          <a:p>
            <a:pPr marL="216000" indent="-216000" algn="just">
              <a:lnSpc>
                <a:spcPct val="100000"/>
              </a:lnSpc>
              <a:spcBef>
                <a:spcPts val="283"/>
              </a:spcBef>
              <a:spcAft>
                <a:spcPts val="283"/>
              </a:spcAft>
              <a:buClr>
                <a:srgbClr val="2f5597"/>
              </a:buClr>
              <a:buFont typeface="Wingdings" charset="2"/>
              <a:buChar char=""/>
            </a:pPr>
            <a:r>
              <a:rPr b="0" lang="en-US" sz="800" spc="-1" strike="noStrike">
                <a:latin typeface="Cambria"/>
                <a:ea typeface="ＭＳ Ｐゴシック"/>
              </a:rPr>
              <a:t>Best practice approaches are shared among the scientific community through the Galaxy platform as reusable workflows.</a:t>
            </a:r>
            <a:endParaRPr b="0" lang="en-US" sz="800" spc="-1" strike="noStrike">
              <a:latin typeface="Arial"/>
              <a:ea typeface="Noto Sans CJK SC Regular"/>
            </a:endParaRPr>
          </a:p>
          <a:p>
            <a:pPr marL="216000" indent="-216000" algn="just">
              <a:lnSpc>
                <a:spcPct val="100000"/>
              </a:lnSpc>
              <a:spcBef>
                <a:spcPts val="283"/>
              </a:spcBef>
              <a:spcAft>
                <a:spcPts val="283"/>
              </a:spcAft>
              <a:buClr>
                <a:srgbClr val="2f5597"/>
              </a:buClr>
              <a:buFont typeface="Wingdings" charset="2"/>
              <a:buChar char=""/>
            </a:pPr>
            <a:r>
              <a:rPr b="0" lang="en-US" sz="800" spc="-1" strike="noStrike">
                <a:latin typeface="Cambria"/>
                <a:ea typeface="ＭＳ Ｐゴシック"/>
              </a:rPr>
              <a:t>Tool pertinence is inferred from the provided EDAM ontology terms, associated to its operations and input/output data formats.</a:t>
            </a:r>
            <a:endParaRPr b="0" lang="en-US" sz="800" spc="-1" strike="noStrike">
              <a:latin typeface="Arial"/>
              <a:ea typeface="Noto Sans CJK SC Regular"/>
            </a:endParaRPr>
          </a:p>
        </p:txBody>
      </p:sp>
      <p:sp>
        <p:nvSpPr>
          <p:cNvPr id="69" name="CustomShape 19"/>
          <p:cNvSpPr/>
          <p:nvPr/>
        </p:nvSpPr>
        <p:spPr>
          <a:xfrm>
            <a:off x="91440" y="4368600"/>
            <a:ext cx="3291840" cy="752040"/>
          </a:xfrm>
          <a:prstGeom prst="rect">
            <a:avLst/>
          </a:prstGeom>
          <a:noFill/>
          <a:ln>
            <a:noFill/>
          </a:ln>
        </p:spPr>
        <p:style>
          <a:lnRef idx="0"/>
          <a:fillRef idx="0"/>
          <a:effectRef idx="0"/>
          <a:fontRef idx="minor"/>
        </p:style>
        <p:txBody>
          <a:bodyPr lIns="90000" rIns="90000" tIns="45000" bIns="45000"/>
          <a:p>
            <a:pPr marL="216000" indent="-21600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Dockerized Galaxy flavor</a:t>
            </a:r>
            <a:endParaRPr b="0" lang="en-US" sz="800" spc="-1" strike="noStrike">
              <a:latin typeface="Arial"/>
              <a:ea typeface="Noto Sans CJK SC Regular"/>
            </a:endParaRPr>
          </a:p>
          <a:p>
            <a:pPr marL="216000" indent="-21600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Integration within  Galaxy RNA Workbench</a:t>
            </a:r>
            <a:endParaRPr b="0" lang="en-US" sz="800" spc="-1" strike="noStrike">
              <a:latin typeface="Arial"/>
              <a:ea typeface="Noto Sans CJK SC Regular"/>
            </a:endParaRPr>
          </a:p>
          <a:p>
            <a:pPr marL="216000" indent="-21600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Provide interactive guidance on designing  RNA-Seq experiments</a:t>
            </a:r>
            <a:endParaRPr b="0" lang="en-US" sz="800" spc="-1" strike="noStrike">
              <a:latin typeface="Arial"/>
              <a:ea typeface="Noto Sans CJK SC Regular"/>
            </a:endParaRPr>
          </a:p>
          <a:p>
            <a:pPr marL="216000" indent="-216000" algn="just">
              <a:lnSpc>
                <a:spcPct val="100000"/>
              </a:lnSpc>
              <a:spcBef>
                <a:spcPts val="283"/>
              </a:spcBef>
              <a:spcAft>
                <a:spcPts val="283"/>
              </a:spcAft>
              <a:buClr>
                <a:srgbClr val="2f5597"/>
              </a:buClr>
              <a:buFont typeface="Wingdings" charset="2"/>
              <a:buChar char=""/>
            </a:pPr>
            <a:r>
              <a:rPr b="0" lang="en-US" sz="800" spc="-1" strike="noStrike">
                <a:solidFill>
                  <a:srgbClr val="000000"/>
                </a:solidFill>
                <a:latin typeface="Cambria"/>
                <a:ea typeface="ＭＳ Ｐゴシック"/>
              </a:rPr>
              <a:t>Test of novel and experimental tools</a:t>
            </a:r>
            <a:endParaRPr b="0" lang="en-US" sz="800" spc="-1" strike="noStrike">
              <a:latin typeface="Arial"/>
              <a:ea typeface="Noto Sans CJK SC Regular"/>
            </a:endParaRPr>
          </a:p>
        </p:txBody>
      </p:sp>
      <p:sp>
        <p:nvSpPr>
          <p:cNvPr id="70" name="CustomShape 20"/>
          <p:cNvSpPr/>
          <p:nvPr/>
        </p:nvSpPr>
        <p:spPr>
          <a:xfrm>
            <a:off x="3522600" y="1881720"/>
            <a:ext cx="3117240" cy="240480"/>
          </a:xfrm>
          <a:prstGeom prst="roundRect">
            <a:avLst>
              <a:gd name="adj" fmla="val 16667"/>
            </a:avLst>
          </a:prstGeom>
          <a:solidFill>
            <a:srgbClr val="2f5597"/>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Towards the automation of workflow </a:t>
            </a:r>
            <a:r>
              <a:rPr b="0" lang="en-US" sz="1000" spc="-1" strike="noStrike">
                <a:solidFill>
                  <a:srgbClr val="ffffff"/>
                </a:solidFill>
                <a:latin typeface="Cambria"/>
                <a:ea typeface="ＭＳ Ｐゴシック"/>
              </a:rPr>
              <a:t>construction</a:t>
            </a:r>
            <a:endParaRPr b="0" lang="en-US" sz="1000" spc="-1" strike="noStrike">
              <a:latin typeface="Arial"/>
            </a:endParaRPr>
          </a:p>
        </p:txBody>
      </p:sp>
      <p:pic>
        <p:nvPicPr>
          <p:cNvPr id="71" name="" descr=""/>
          <p:cNvPicPr/>
          <p:nvPr/>
        </p:nvPicPr>
        <p:blipFill>
          <a:blip r:embed="rId10"/>
          <a:stretch/>
        </p:blipFill>
        <p:spPr>
          <a:xfrm>
            <a:off x="6015240" y="3736440"/>
            <a:ext cx="487080" cy="688680"/>
          </a:xfrm>
          <a:prstGeom prst="rect">
            <a:avLst/>
          </a:prstGeom>
          <a:ln>
            <a:noFill/>
          </a:ln>
        </p:spPr>
      </p:pic>
      <p:cxnSp>
        <p:nvCxnSpPr>
          <p:cNvPr id="72" name="Line 21"/>
          <p:cNvCxnSpPr>
            <a:stCxn id="60" idx="79"/>
            <a:endCxn id="61" idx="21"/>
          </p:cNvCxnSpPr>
          <p:nvPr/>
        </p:nvCxnSpPr>
        <p:spPr>
          <a:xfrm>
            <a:off x="4673880" y="2560320"/>
            <a:ext cx="360" cy="321840"/>
          </a:xfrm>
          <a:prstGeom prst="straightConnector1">
            <a:avLst/>
          </a:prstGeom>
          <a:ln w="10080">
            <a:solidFill>
              <a:srgbClr val="00bfff"/>
            </a:solidFill>
            <a:round/>
            <a:tailEnd len="med" type="triangle" w="med"/>
          </a:ln>
        </p:spPr>
      </p:cxnSp>
      <p:cxnSp>
        <p:nvCxnSpPr>
          <p:cNvPr id="73" name="Line 22"/>
          <p:cNvCxnSpPr>
            <a:stCxn id="61" idx="68"/>
            <a:endCxn id="63" idx="19"/>
          </p:cNvCxnSpPr>
          <p:nvPr/>
        </p:nvCxnSpPr>
        <p:spPr>
          <a:xfrm>
            <a:off x="4673880" y="3402720"/>
            <a:ext cx="360" cy="343440"/>
          </a:xfrm>
          <a:prstGeom prst="straightConnector1">
            <a:avLst/>
          </a:prstGeom>
          <a:ln w="6480">
            <a:solidFill>
              <a:srgbClr val="00bfff"/>
            </a:solidFill>
            <a:round/>
            <a:tailEnd len="med" type="triangle" w="med"/>
          </a:ln>
        </p:spPr>
      </p:cxnSp>
      <p:pic>
        <p:nvPicPr>
          <p:cNvPr id="74" name="" descr=""/>
          <p:cNvPicPr/>
          <p:nvPr/>
        </p:nvPicPr>
        <p:blipFill>
          <a:blip r:embed="rId11"/>
          <a:stretch/>
        </p:blipFill>
        <p:spPr>
          <a:xfrm>
            <a:off x="4093200" y="4461120"/>
            <a:ext cx="2068200" cy="2834640"/>
          </a:xfrm>
          <a:prstGeom prst="rect">
            <a:avLst/>
          </a:prstGeom>
          <a:ln>
            <a:noFill/>
          </a:ln>
        </p:spPr>
      </p:pic>
      <p:sp>
        <p:nvSpPr>
          <p:cNvPr id="75" name="TextShape 23"/>
          <p:cNvSpPr txBox="1"/>
          <p:nvPr/>
        </p:nvSpPr>
        <p:spPr>
          <a:xfrm>
            <a:off x="5518080" y="5724000"/>
            <a:ext cx="914400" cy="207720"/>
          </a:xfrm>
          <a:prstGeom prst="rect">
            <a:avLst/>
          </a:prstGeom>
          <a:noFill/>
          <a:ln>
            <a:noFill/>
          </a:ln>
        </p:spPr>
        <p:txBody>
          <a:bodyPr lIns="90000" rIns="90000" tIns="45000" bIns="45000"/>
          <a:p>
            <a:r>
              <a:rPr b="1" lang="en-US" sz="800" spc="-1" strike="noStrike">
                <a:solidFill>
                  <a:srgbClr val="2f5597"/>
                </a:solidFill>
                <a:latin typeface="Cambria"/>
              </a:rPr>
              <a:t>Training </a:t>
            </a:r>
            <a:r>
              <a:rPr b="1" lang="en-US" sz="800" spc="-1" strike="noStrike">
                <a:solidFill>
                  <a:srgbClr val="2f5597"/>
                </a:solidFill>
                <a:latin typeface="Cambria"/>
              </a:rPr>
              <a:t>events</a:t>
            </a:r>
            <a:endParaRPr b="1" lang="en-US" sz="800" spc="-1" strike="noStrike">
              <a:solidFill>
                <a:srgbClr val="2f5597"/>
              </a:solidFill>
              <a:latin typeface="Cambria"/>
            </a:endParaRPr>
          </a:p>
        </p:txBody>
      </p:sp>
      <p:sp>
        <p:nvSpPr>
          <p:cNvPr id="76" name="TextShape 24"/>
          <p:cNvSpPr txBox="1"/>
          <p:nvPr/>
        </p:nvSpPr>
        <p:spPr>
          <a:xfrm>
            <a:off x="3605040" y="5652720"/>
            <a:ext cx="1427040" cy="559800"/>
          </a:xfrm>
          <a:prstGeom prst="rect">
            <a:avLst/>
          </a:prstGeom>
          <a:noFill/>
          <a:ln>
            <a:noFill/>
          </a:ln>
        </p:spPr>
        <p:txBody>
          <a:bodyPr lIns="90000" rIns="90000" tIns="45000" bIns="45000"/>
          <a:p>
            <a:r>
              <a:rPr b="1" lang="en-US" sz="800" spc="-1" strike="noStrike">
                <a:solidFill>
                  <a:srgbClr val="ff1493"/>
                </a:solidFill>
                <a:latin typeface="Cambria"/>
              </a:rPr>
              <a:t>Galaxy </a:t>
            </a:r>
            <a:r>
              <a:rPr b="1" lang="en-US" sz="800" spc="-1" strike="noStrike">
                <a:solidFill>
                  <a:srgbClr val="ff1493"/>
                </a:solidFill>
                <a:latin typeface="Cambria"/>
              </a:rPr>
              <a:t>Interacti</a:t>
            </a:r>
            <a:r>
              <a:rPr b="1" lang="en-US" sz="800" spc="-1" strike="noStrike">
                <a:solidFill>
                  <a:srgbClr val="ff1493"/>
                </a:solidFill>
                <a:latin typeface="Cambria"/>
              </a:rPr>
              <a:t>ve</a:t>
            </a:r>
            <a:endParaRPr b="1" lang="en-US" sz="800" spc="-1" strike="noStrike">
              <a:solidFill>
                <a:srgbClr val="ff1493"/>
              </a:solidFill>
              <a:latin typeface="Cambria"/>
            </a:endParaRPr>
          </a:p>
          <a:p>
            <a:r>
              <a:rPr b="1" lang="en-US" sz="800" spc="-1" strike="noStrike">
                <a:solidFill>
                  <a:srgbClr val="ff1493"/>
                </a:solidFill>
                <a:latin typeface="Cambria"/>
              </a:rPr>
              <a:t>Recomm</a:t>
            </a:r>
            <a:r>
              <a:rPr b="1" lang="en-US" sz="800" spc="-1" strike="noStrike">
                <a:solidFill>
                  <a:srgbClr val="ff1493"/>
                </a:solidFill>
                <a:latin typeface="Cambria"/>
              </a:rPr>
              <a:t>endation </a:t>
            </a:r>
            <a:r>
              <a:rPr b="1" lang="en-US" sz="800" spc="-1" strike="noStrike">
                <a:solidFill>
                  <a:srgbClr val="ff1493"/>
                </a:solidFill>
                <a:latin typeface="Cambria"/>
              </a:rPr>
              <a:t>system</a:t>
            </a:r>
            <a:endParaRPr b="1" lang="en-US" sz="800" spc="-1" strike="noStrike">
              <a:solidFill>
                <a:srgbClr val="ff1493"/>
              </a:solidFill>
              <a:latin typeface="Cambria"/>
            </a:endParaRPr>
          </a:p>
        </p:txBody>
      </p:sp>
      <p:sp>
        <p:nvSpPr>
          <p:cNvPr id="77" name="TextShape 25"/>
          <p:cNvSpPr txBox="1"/>
          <p:nvPr/>
        </p:nvSpPr>
        <p:spPr>
          <a:xfrm>
            <a:off x="4829040" y="4572720"/>
            <a:ext cx="914400" cy="207720"/>
          </a:xfrm>
          <a:prstGeom prst="rect">
            <a:avLst/>
          </a:prstGeom>
          <a:noFill/>
          <a:ln>
            <a:noFill/>
          </a:ln>
        </p:spPr>
        <p:txBody>
          <a:bodyPr lIns="90000" rIns="90000" tIns="45000" bIns="45000"/>
          <a:p>
            <a:r>
              <a:rPr b="1" lang="en-US" sz="800" spc="-1" strike="noStrike">
                <a:solidFill>
                  <a:srgbClr val="ff1493"/>
                </a:solidFill>
                <a:latin typeface="Cambria"/>
              </a:rPr>
              <a:t>Galaxy </a:t>
            </a:r>
            <a:r>
              <a:rPr b="1" lang="en-US" sz="800" spc="-1" strike="noStrike">
                <a:solidFill>
                  <a:srgbClr val="ff1493"/>
                </a:solidFill>
                <a:latin typeface="Cambria"/>
              </a:rPr>
              <a:t>Tours</a:t>
            </a:r>
            <a:endParaRPr b="1" lang="en-US" sz="800" spc="-1" strike="noStrike">
              <a:solidFill>
                <a:srgbClr val="ff1493"/>
              </a:solidFill>
              <a:latin typeface="Cambria"/>
            </a:endParaRPr>
          </a:p>
        </p:txBody>
      </p:sp>
      <p:sp>
        <p:nvSpPr>
          <p:cNvPr id="78" name="TextShape 26"/>
          <p:cNvSpPr txBox="1"/>
          <p:nvPr/>
        </p:nvSpPr>
        <p:spPr>
          <a:xfrm>
            <a:off x="3713040" y="5904360"/>
            <a:ext cx="914400" cy="207720"/>
          </a:xfrm>
          <a:prstGeom prst="rect">
            <a:avLst/>
          </a:prstGeom>
          <a:noFill/>
          <a:ln>
            <a:noFill/>
          </a:ln>
        </p:spPr>
        <p:txBody>
          <a:bodyPr lIns="90000" rIns="90000" tIns="45000" bIns="45000"/>
          <a:p>
            <a:r>
              <a:rPr b="1" lang="en-US" sz="800" spc="-1" strike="noStrike">
                <a:solidFill>
                  <a:srgbClr val="000000"/>
                </a:solidFill>
                <a:latin typeface="Cambria"/>
              </a:rPr>
              <a:t>Hackathon</a:t>
            </a:r>
            <a:endParaRPr b="1" lang="en-US" sz="800" spc="-1" strike="noStrike">
              <a:solidFill>
                <a:srgbClr val="000000"/>
              </a:solidFill>
              <a:latin typeface="Cambria"/>
            </a:endParaRPr>
          </a:p>
        </p:txBody>
      </p:sp>
      <p:sp>
        <p:nvSpPr>
          <p:cNvPr id="79" name="TextShape 27"/>
          <p:cNvSpPr txBox="1"/>
          <p:nvPr/>
        </p:nvSpPr>
        <p:spPr>
          <a:xfrm>
            <a:off x="4937040" y="4464360"/>
            <a:ext cx="914400" cy="207720"/>
          </a:xfrm>
          <a:prstGeom prst="rect">
            <a:avLst/>
          </a:prstGeom>
          <a:noFill/>
          <a:ln>
            <a:noFill/>
          </a:ln>
        </p:spPr>
        <p:txBody>
          <a:bodyPr lIns="90000" rIns="90000" tIns="45000" bIns="45000"/>
          <a:p>
            <a:r>
              <a:rPr b="1" lang="en-US" sz="800" spc="-1" strike="noStrike">
                <a:solidFill>
                  <a:srgbClr val="2f5597"/>
                </a:solidFill>
                <a:latin typeface="Cambria"/>
              </a:rPr>
              <a:t>Training </a:t>
            </a:r>
            <a:r>
              <a:rPr b="1" lang="en-US" sz="800" spc="-1" strike="noStrike">
                <a:solidFill>
                  <a:srgbClr val="2f5597"/>
                </a:solidFill>
                <a:latin typeface="Cambria"/>
              </a:rPr>
              <a:t>events</a:t>
            </a:r>
            <a:endParaRPr b="1" lang="en-US" sz="800" spc="-1" strike="noStrike">
              <a:solidFill>
                <a:srgbClr val="2f5597"/>
              </a:solidFill>
              <a:latin typeface="Cambria"/>
            </a:endParaRPr>
          </a:p>
        </p:txBody>
      </p:sp>
      <p:sp>
        <p:nvSpPr>
          <p:cNvPr id="80" name="TextShape 28"/>
          <p:cNvSpPr txBox="1"/>
          <p:nvPr/>
        </p:nvSpPr>
        <p:spPr>
          <a:xfrm>
            <a:off x="5621040" y="5869080"/>
            <a:ext cx="914400" cy="207720"/>
          </a:xfrm>
          <a:prstGeom prst="rect">
            <a:avLst/>
          </a:prstGeom>
          <a:noFill/>
          <a:ln>
            <a:noFill/>
          </a:ln>
        </p:spPr>
        <p:txBody>
          <a:bodyPr lIns="90000" rIns="90000" tIns="45000" bIns="45000"/>
          <a:p>
            <a:r>
              <a:rPr b="1" lang="en-US" sz="800" spc="-1" strike="noStrike">
                <a:solidFill>
                  <a:srgbClr val="ff1493"/>
                </a:solidFill>
                <a:latin typeface="Cambria"/>
              </a:rPr>
              <a:t>Galaxy </a:t>
            </a:r>
            <a:r>
              <a:rPr b="1" lang="en-US" sz="800" spc="-1" strike="noStrike">
                <a:solidFill>
                  <a:srgbClr val="ff1493"/>
                </a:solidFill>
                <a:latin typeface="Cambria"/>
              </a:rPr>
              <a:t>Flavor</a:t>
            </a:r>
            <a:endParaRPr b="1" lang="en-US" sz="800" spc="-1" strike="noStrike">
              <a:solidFill>
                <a:srgbClr val="ff1493"/>
              </a:solidFill>
              <a:latin typeface="Cambria"/>
            </a:endParaRPr>
          </a:p>
        </p:txBody>
      </p:sp>
      <p:sp>
        <p:nvSpPr>
          <p:cNvPr id="81" name="TextShape 29"/>
          <p:cNvSpPr txBox="1"/>
          <p:nvPr/>
        </p:nvSpPr>
        <p:spPr>
          <a:xfrm>
            <a:off x="3713040" y="7021080"/>
            <a:ext cx="914400" cy="207720"/>
          </a:xfrm>
          <a:prstGeom prst="rect">
            <a:avLst/>
          </a:prstGeom>
          <a:noFill/>
          <a:ln>
            <a:noFill/>
          </a:ln>
        </p:spPr>
        <p:txBody>
          <a:bodyPr lIns="90000" rIns="90000" tIns="45000" bIns="45000"/>
          <a:p>
            <a:r>
              <a:rPr b="1" lang="en-US" sz="800" spc="-1" strike="noStrike">
                <a:solidFill>
                  <a:srgbClr val="ff1493"/>
                </a:solidFill>
                <a:latin typeface="Cambria"/>
              </a:rPr>
              <a:t>G</a:t>
            </a:r>
            <a:r>
              <a:rPr b="1" lang="en-US" sz="800" spc="-1" strike="noStrike">
                <a:solidFill>
                  <a:srgbClr val="ff1493"/>
                </a:solidFill>
                <a:latin typeface="Cambria"/>
              </a:rPr>
              <a:t>al</a:t>
            </a:r>
            <a:r>
              <a:rPr b="1" lang="en-US" sz="800" spc="-1" strike="noStrike">
                <a:solidFill>
                  <a:srgbClr val="ff1493"/>
                </a:solidFill>
                <a:latin typeface="Cambria"/>
              </a:rPr>
              <a:t>a</a:t>
            </a:r>
            <a:r>
              <a:rPr b="1" lang="en-US" sz="800" spc="-1" strike="noStrike">
                <a:solidFill>
                  <a:srgbClr val="ff1493"/>
                </a:solidFill>
                <a:latin typeface="Cambria"/>
              </a:rPr>
              <a:t>x</a:t>
            </a:r>
            <a:r>
              <a:rPr b="1" lang="en-US" sz="800" spc="-1" strike="noStrike">
                <a:solidFill>
                  <a:srgbClr val="ff1493"/>
                </a:solidFill>
                <a:latin typeface="Cambria"/>
              </a:rPr>
              <a:t>y </a:t>
            </a:r>
            <a:r>
              <a:rPr b="1" lang="en-US" sz="800" spc="-1" strike="noStrike">
                <a:solidFill>
                  <a:srgbClr val="ff1493"/>
                </a:solidFill>
                <a:latin typeface="Cambria"/>
              </a:rPr>
              <a:t>T</a:t>
            </a:r>
            <a:r>
              <a:rPr b="1" lang="en-US" sz="800" spc="-1" strike="noStrike">
                <a:solidFill>
                  <a:srgbClr val="ff1493"/>
                </a:solidFill>
                <a:latin typeface="Cambria"/>
              </a:rPr>
              <a:t>o</a:t>
            </a:r>
            <a:r>
              <a:rPr b="1" lang="en-US" sz="800" spc="-1" strike="noStrike">
                <a:solidFill>
                  <a:srgbClr val="ff1493"/>
                </a:solidFill>
                <a:latin typeface="Cambria"/>
              </a:rPr>
              <a:t>u</a:t>
            </a:r>
            <a:r>
              <a:rPr b="1" lang="en-US" sz="800" spc="-1" strike="noStrike">
                <a:solidFill>
                  <a:srgbClr val="ff1493"/>
                </a:solidFill>
                <a:latin typeface="Cambria"/>
              </a:rPr>
              <a:t>r</a:t>
            </a:r>
            <a:r>
              <a:rPr b="1" lang="en-US" sz="800" spc="-1" strike="noStrike">
                <a:solidFill>
                  <a:srgbClr val="ff1493"/>
                </a:solidFill>
                <a:latin typeface="Cambria"/>
              </a:rPr>
              <a:t>s</a:t>
            </a:r>
            <a:endParaRPr b="1" lang="en-US" sz="800" spc="-1" strike="noStrike">
              <a:solidFill>
                <a:srgbClr val="ff1493"/>
              </a:solidFill>
              <a:latin typeface="Cambria"/>
            </a:endParaRPr>
          </a:p>
        </p:txBody>
      </p:sp>
      <p:sp>
        <p:nvSpPr>
          <p:cNvPr id="82" name="TextShape 30"/>
          <p:cNvSpPr txBox="1"/>
          <p:nvPr/>
        </p:nvSpPr>
        <p:spPr>
          <a:xfrm>
            <a:off x="3641040" y="6876720"/>
            <a:ext cx="914400" cy="207720"/>
          </a:xfrm>
          <a:prstGeom prst="rect">
            <a:avLst/>
          </a:prstGeom>
          <a:noFill/>
          <a:ln>
            <a:noFill/>
          </a:ln>
        </p:spPr>
        <p:txBody>
          <a:bodyPr lIns="90000" rIns="90000" tIns="45000" bIns="45000"/>
          <a:p>
            <a:r>
              <a:rPr b="1" lang="en-US" sz="800" spc="-1" strike="noStrike">
                <a:solidFill>
                  <a:srgbClr val="000000"/>
                </a:solidFill>
                <a:latin typeface="Cambria"/>
              </a:rPr>
              <a:t>Hackathon</a:t>
            </a:r>
            <a:endParaRPr b="1" lang="en-US" sz="800" spc="-1" strike="noStrike">
              <a:solidFill>
                <a:srgbClr val="000000"/>
              </a:solidFill>
              <a:latin typeface="Cambria"/>
            </a:endParaRPr>
          </a:p>
        </p:txBody>
      </p:sp>
      <p:sp>
        <p:nvSpPr>
          <p:cNvPr id="83" name="TextShape 31"/>
          <p:cNvSpPr txBox="1"/>
          <p:nvPr/>
        </p:nvSpPr>
        <p:spPr>
          <a:xfrm>
            <a:off x="3821040" y="7164360"/>
            <a:ext cx="914400" cy="207720"/>
          </a:xfrm>
          <a:prstGeom prst="rect">
            <a:avLst/>
          </a:prstGeom>
          <a:noFill/>
          <a:ln>
            <a:noFill/>
          </a:ln>
        </p:spPr>
        <p:txBody>
          <a:bodyPr lIns="90000" rIns="90000" tIns="45000" bIns="45000"/>
          <a:p>
            <a:r>
              <a:rPr b="1" lang="en-US" sz="800" spc="-1" strike="noStrike">
                <a:solidFill>
                  <a:srgbClr val="2f5597"/>
                </a:solidFill>
                <a:latin typeface="Cambria"/>
              </a:rPr>
              <a:t>Training events</a:t>
            </a:r>
            <a:endParaRPr b="1" lang="en-US" sz="800" spc="-1" strike="noStrike">
              <a:solidFill>
                <a:srgbClr val="2f5597"/>
              </a:solidFill>
              <a:latin typeface="Cambria"/>
            </a:endParaRPr>
          </a:p>
        </p:txBody>
      </p:sp>
      <p:sp>
        <p:nvSpPr>
          <p:cNvPr id="84" name="Line 32"/>
          <p:cNvSpPr/>
          <p:nvPr/>
        </p:nvSpPr>
        <p:spPr>
          <a:xfrm flipH="1">
            <a:off x="4897800" y="4804920"/>
            <a:ext cx="577440" cy="1022400"/>
          </a:xfrm>
          <a:prstGeom prst="line">
            <a:avLst/>
          </a:prstGeom>
          <a:ln w="10080">
            <a:solidFill>
              <a:srgbClr val="ff1493"/>
            </a:solidFill>
            <a:round/>
          </a:ln>
        </p:spPr>
        <p:style>
          <a:lnRef idx="0"/>
          <a:fillRef idx="0"/>
          <a:effectRef idx="0"/>
          <a:fontRef idx="minor"/>
        </p:style>
      </p:sp>
      <p:sp>
        <p:nvSpPr>
          <p:cNvPr id="85" name="Line 33"/>
          <p:cNvSpPr/>
          <p:nvPr/>
        </p:nvSpPr>
        <p:spPr>
          <a:xfrm flipH="1">
            <a:off x="4506120" y="4823640"/>
            <a:ext cx="968040" cy="2216520"/>
          </a:xfrm>
          <a:prstGeom prst="line">
            <a:avLst/>
          </a:prstGeom>
          <a:ln w="10080">
            <a:solidFill>
              <a:srgbClr val="ff1493"/>
            </a:solidFill>
            <a:round/>
          </a:ln>
        </p:spPr>
        <p:style>
          <a:lnRef idx="0"/>
          <a:fillRef idx="0"/>
          <a:effectRef idx="0"/>
          <a:fontRef idx="minor"/>
        </p:style>
      </p:sp>
      <p:sp>
        <p:nvSpPr>
          <p:cNvPr id="86" name="Line 34"/>
          <p:cNvSpPr/>
          <p:nvPr/>
        </p:nvSpPr>
        <p:spPr>
          <a:xfrm>
            <a:off x="5479920" y="4807800"/>
            <a:ext cx="78840" cy="1009080"/>
          </a:xfrm>
          <a:prstGeom prst="line">
            <a:avLst/>
          </a:prstGeom>
          <a:ln w="10080">
            <a:solidFill>
              <a:srgbClr val="ff1493"/>
            </a:solidFill>
            <a:round/>
          </a:ln>
        </p:spPr>
        <p:style>
          <a:lnRef idx="0"/>
          <a:fillRef idx="0"/>
          <a:effectRef idx="0"/>
          <a:fontRef idx="minor"/>
        </p:style>
      </p:sp>
      <p:sp>
        <p:nvSpPr>
          <p:cNvPr id="87" name="TextShape 35"/>
          <p:cNvSpPr txBox="1"/>
          <p:nvPr/>
        </p:nvSpPr>
        <p:spPr>
          <a:xfrm>
            <a:off x="3873600" y="4389120"/>
            <a:ext cx="848520" cy="207720"/>
          </a:xfrm>
          <a:prstGeom prst="rect">
            <a:avLst/>
          </a:prstGeom>
          <a:noFill/>
          <a:ln>
            <a:noFill/>
          </a:ln>
        </p:spPr>
        <p:txBody>
          <a:bodyPr lIns="90000" rIns="90000" tIns="45000" bIns="45000"/>
          <a:p>
            <a:r>
              <a:rPr b="1" lang="en-US" sz="800" spc="-1" strike="noStrike">
                <a:latin typeface="Cambria"/>
              </a:rPr>
              <a:t>destairdenbi</a:t>
            </a:r>
            <a:endParaRPr b="1" lang="en-US" sz="800" spc="-1" strike="noStrike">
              <a:latin typeface="Cambria"/>
            </a:endParaRPr>
          </a:p>
        </p:txBody>
      </p:sp>
      <p:pic>
        <p:nvPicPr>
          <p:cNvPr id="88" name="" descr=""/>
          <p:cNvPicPr/>
          <p:nvPr/>
        </p:nvPicPr>
        <p:blipFill>
          <a:blip r:embed="rId12"/>
          <a:stretch/>
        </p:blipFill>
        <p:spPr>
          <a:xfrm>
            <a:off x="3644640" y="4349520"/>
            <a:ext cx="275040" cy="275040"/>
          </a:xfrm>
          <a:prstGeom prst="rect">
            <a:avLst/>
          </a:prstGeom>
          <a:ln>
            <a:noFill/>
          </a:ln>
        </p:spPr>
      </p:pic>
      <p:sp>
        <p:nvSpPr>
          <p:cNvPr id="89" name="TextShape 36"/>
          <p:cNvSpPr txBox="1"/>
          <p:nvPr/>
        </p:nvSpPr>
        <p:spPr>
          <a:xfrm>
            <a:off x="5832720" y="2563200"/>
            <a:ext cx="822960" cy="182880"/>
          </a:xfrm>
          <a:prstGeom prst="rect">
            <a:avLst/>
          </a:prstGeom>
          <a:noFill/>
          <a:ln>
            <a:noFill/>
          </a:ln>
        </p:spPr>
        <p:txBody>
          <a:bodyPr lIns="90000" rIns="90000" tIns="45000" bIns="45000"/>
          <a:p>
            <a:pPr algn="ctr"/>
            <a:r>
              <a:rPr b="0" lang="en-US" sz="600" spc="-1" strike="noStrike">
                <a:solidFill>
                  <a:srgbClr val="00bfff"/>
                </a:solidFill>
                <a:latin typeface="Cambria"/>
              </a:rPr>
              <a:t>galaxyproject.org</a:t>
            </a:r>
            <a:endParaRPr b="0" lang="en-US" sz="600" spc="-1" strike="noStrike">
              <a:solidFill>
                <a:srgbClr val="00bfff"/>
              </a:solidFill>
              <a:latin typeface="Cambria"/>
            </a:endParaRPr>
          </a:p>
        </p:txBody>
      </p:sp>
      <p:sp>
        <p:nvSpPr>
          <p:cNvPr id="90" name="TextShape 37"/>
          <p:cNvSpPr txBox="1"/>
          <p:nvPr/>
        </p:nvSpPr>
        <p:spPr>
          <a:xfrm>
            <a:off x="5832720" y="3355200"/>
            <a:ext cx="822960" cy="182880"/>
          </a:xfrm>
          <a:prstGeom prst="rect">
            <a:avLst/>
          </a:prstGeom>
          <a:noFill/>
          <a:ln>
            <a:noFill/>
          </a:ln>
        </p:spPr>
        <p:txBody>
          <a:bodyPr lIns="90000" rIns="90000" tIns="45000" bIns="45000"/>
          <a:p>
            <a:pPr algn="ctr"/>
            <a:r>
              <a:rPr b="0" lang="en-US" sz="600" spc="-1" strike="noStrike">
                <a:solidFill>
                  <a:srgbClr val="00bfff"/>
                </a:solidFill>
                <a:latin typeface="Cambria"/>
              </a:rPr>
              <a:t>edamontology.org</a:t>
            </a:r>
            <a:endParaRPr b="0" lang="en-US" sz="600" spc="-1" strike="noStrike">
              <a:solidFill>
                <a:srgbClr val="00bfff"/>
              </a:solidFill>
              <a:latin typeface="Cambria"/>
            </a:endParaRPr>
          </a:p>
        </p:txBody>
      </p:sp>
      <p:sp>
        <p:nvSpPr>
          <p:cNvPr id="91" name="TextShape 38"/>
          <p:cNvSpPr txBox="1"/>
          <p:nvPr/>
        </p:nvSpPr>
        <p:spPr>
          <a:xfrm>
            <a:off x="5832720" y="4147200"/>
            <a:ext cx="822960" cy="182880"/>
          </a:xfrm>
          <a:prstGeom prst="rect">
            <a:avLst/>
          </a:prstGeom>
          <a:noFill/>
          <a:ln>
            <a:noFill/>
          </a:ln>
        </p:spPr>
        <p:txBody>
          <a:bodyPr lIns="90000" rIns="90000" tIns="45000" bIns="45000"/>
          <a:p>
            <a:pPr algn="ctr"/>
            <a:r>
              <a:rPr b="0" lang="en-US" sz="600" spc="-1" strike="noStrike">
                <a:solidFill>
                  <a:srgbClr val="00bfff"/>
                </a:solidFill>
                <a:latin typeface="Cambria"/>
              </a:rPr>
              <a:t>denbi.de/rbc</a:t>
            </a:r>
            <a:endParaRPr b="0" lang="en-US" sz="600" spc="-1" strike="noStrike">
              <a:solidFill>
                <a:srgbClr val="00bfff"/>
              </a:solidFill>
              <a:latin typeface="Cambria"/>
            </a:endParaRPr>
          </a:p>
        </p:txBody>
      </p:sp>
      <p:pic>
        <p:nvPicPr>
          <p:cNvPr id="92" name="" descr=""/>
          <p:cNvPicPr/>
          <p:nvPr/>
        </p:nvPicPr>
        <p:blipFill>
          <a:blip r:embed="rId13"/>
          <a:stretch/>
        </p:blipFill>
        <p:spPr>
          <a:xfrm>
            <a:off x="5419440" y="9363600"/>
            <a:ext cx="582480" cy="403920"/>
          </a:xfrm>
          <a:prstGeom prst="rect">
            <a:avLst/>
          </a:prstGeom>
          <a:ln>
            <a:noFill/>
          </a:ln>
        </p:spPr>
      </p:pic>
      <p:pic>
        <p:nvPicPr>
          <p:cNvPr id="93" name="" descr=""/>
          <p:cNvPicPr/>
          <p:nvPr/>
        </p:nvPicPr>
        <p:blipFill>
          <a:blip r:embed="rId14"/>
          <a:stretch/>
        </p:blipFill>
        <p:spPr>
          <a:xfrm>
            <a:off x="6070680" y="9358200"/>
            <a:ext cx="625320" cy="416880"/>
          </a:xfrm>
          <a:prstGeom prst="rect">
            <a:avLst/>
          </a:prstGeom>
          <a:ln>
            <a:noFill/>
          </a:ln>
        </p:spPr>
      </p:pic>
      <p:pic>
        <p:nvPicPr>
          <p:cNvPr id="94" name="" descr=""/>
          <p:cNvPicPr/>
          <p:nvPr/>
        </p:nvPicPr>
        <p:blipFill>
          <a:blip r:embed="rId15"/>
          <a:stretch/>
        </p:blipFill>
        <p:spPr>
          <a:xfrm>
            <a:off x="5869080" y="7040880"/>
            <a:ext cx="695160" cy="182880"/>
          </a:xfrm>
          <a:prstGeom prst="rect">
            <a:avLst/>
          </a:prstGeom>
          <a:ln>
            <a:noFill/>
          </a:ln>
        </p:spPr>
      </p:pic>
      <p:sp>
        <p:nvSpPr>
          <p:cNvPr id="95" name="TextShape 39"/>
          <p:cNvSpPr txBox="1"/>
          <p:nvPr/>
        </p:nvSpPr>
        <p:spPr>
          <a:xfrm>
            <a:off x="5832720" y="7207200"/>
            <a:ext cx="822960" cy="182880"/>
          </a:xfrm>
          <a:prstGeom prst="rect">
            <a:avLst/>
          </a:prstGeom>
          <a:noFill/>
          <a:ln>
            <a:noFill/>
          </a:ln>
        </p:spPr>
        <p:txBody>
          <a:bodyPr lIns="90000" rIns="90000" tIns="45000" bIns="45000"/>
          <a:p>
            <a:pPr algn="ctr"/>
            <a:r>
              <a:rPr b="0" lang="en-US" sz="600" spc="-1" strike="noStrike">
                <a:solidFill>
                  <a:srgbClr val="00bfff"/>
                </a:solidFill>
                <a:latin typeface="Cambria"/>
              </a:rPr>
              <a:t>denbi.de</a:t>
            </a:r>
            <a:endParaRPr b="0" lang="en-US" sz="600" spc="-1" strike="noStrike">
              <a:solidFill>
                <a:srgbClr val="00bfff"/>
              </a:solidFill>
              <a:latin typeface="Cambria"/>
            </a:endParaRPr>
          </a:p>
        </p:txBody>
      </p:sp>
      <p:sp>
        <p:nvSpPr>
          <p:cNvPr id="96" name="TextShape 40"/>
          <p:cNvSpPr txBox="1"/>
          <p:nvPr/>
        </p:nvSpPr>
        <p:spPr>
          <a:xfrm>
            <a:off x="3600720" y="4615200"/>
            <a:ext cx="1082160" cy="267480"/>
          </a:xfrm>
          <a:prstGeom prst="rect">
            <a:avLst/>
          </a:prstGeom>
          <a:noFill/>
          <a:ln>
            <a:noFill/>
          </a:ln>
        </p:spPr>
        <p:txBody>
          <a:bodyPr lIns="90000" rIns="90000" tIns="45000" bIns="45000"/>
          <a:p>
            <a:pPr algn="ctr"/>
            <a:r>
              <a:rPr b="0" lang="en-US" sz="600" spc="-1" strike="noStrike">
                <a:solidFill>
                  <a:srgbClr val="00bfff"/>
                </a:solidFill>
                <a:latin typeface="Cambria"/>
              </a:rPr>
              <a:t>desta</a:t>
            </a:r>
            <a:r>
              <a:rPr b="0" lang="en-US" sz="600" spc="-1" strike="noStrike">
                <a:solidFill>
                  <a:srgbClr val="00bfff"/>
                </a:solidFill>
                <a:latin typeface="Cambria"/>
              </a:rPr>
              <a:t>ir.bioi</a:t>
            </a:r>
            <a:r>
              <a:rPr b="0" lang="en-US" sz="600" spc="-1" strike="noStrike">
                <a:solidFill>
                  <a:srgbClr val="00bfff"/>
                </a:solidFill>
                <a:latin typeface="Cambria"/>
              </a:rPr>
              <a:t>nf.uni</a:t>
            </a:r>
            <a:r>
              <a:rPr b="0" lang="en-US" sz="600" spc="-1" strike="noStrike">
                <a:solidFill>
                  <a:srgbClr val="00bfff"/>
                </a:solidFill>
                <a:latin typeface="Cambria"/>
              </a:rPr>
              <a:t>-</a:t>
            </a:r>
            <a:r>
              <a:rPr b="0" lang="en-US" sz="600" spc="-1" strike="noStrike">
                <a:solidFill>
                  <a:srgbClr val="00bfff"/>
                </a:solidFill>
                <a:latin typeface="Cambria"/>
              </a:rPr>
              <a:t>leipzi</a:t>
            </a:r>
            <a:r>
              <a:rPr b="0" lang="en-US" sz="600" spc="-1" strike="noStrike">
                <a:solidFill>
                  <a:srgbClr val="00bfff"/>
                </a:solidFill>
                <a:latin typeface="Cambria"/>
              </a:rPr>
              <a:t>g.de</a:t>
            </a:r>
            <a:endParaRPr b="0" lang="en-US" sz="600" spc="-1" strike="noStrike">
              <a:solidFill>
                <a:srgbClr val="00bfff"/>
              </a:solidFill>
              <a:latin typeface="Cambri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LibreOffice/5.4.1.2.0$Linux_X86_64 LibreOffice_project/40m0$Build-2</Application>
  <Company>UROS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2009-10-24T13:05:14Z</dcterms:created>
  <dc:creator>Markus Wolfien</dc:creator>
  <dc:description/>
  <cp:keywords>EASyM</cp:keywords>
  <dc:language>en-US</dc:language>
  <cp:lastModifiedBy/>
  <cp:lastPrinted>2016-10-18T16:08:00Z</cp:lastPrinted>
  <dcterms:modified xsi:type="dcterms:W3CDTF">2017-10-19T15:01:48Z</dcterms:modified>
  <cp:revision>1894</cp:revision>
  <dc:subject/>
  <dc:title>TRAPLINE: An Integrated Galaxy Pipeline for RNAseq Data Processing and Evaluation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A4-Papier (210x297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