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wmf" ContentType="image/x-wmf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428085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145240" y="39298320"/>
            <a:ext cx="26027280" cy="3480480"/>
          </a:xfrm>
          <a:prstGeom prst="rect">
            <a:avLst/>
          </a:prstGeom>
          <a:solidFill>
            <a:schemeClr val="accent1"/>
          </a:solidFill>
          <a:ln w="5724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146320" y="6102720"/>
            <a:ext cx="26026200" cy="33177960"/>
          </a:xfrm>
          <a:custGeom>
            <a:avLst/>
            <a:gdLst/>
            <a:ahLst/>
            <a:rect l="l" t="t" r="r" b="b"/>
            <a:pathLst>
              <a:path w="16395" h="20907">
                <a:moveTo>
                  <a:pt x="491" y="0"/>
                </a:moveTo>
                <a:lnTo>
                  <a:pt x="15904" y="0"/>
                </a:lnTo>
                <a:lnTo>
                  <a:pt x="15929" y="0"/>
                </a:lnTo>
                <a:lnTo>
                  <a:pt x="15954" y="2"/>
                </a:lnTo>
                <a:lnTo>
                  <a:pt x="15979" y="6"/>
                </a:lnTo>
                <a:lnTo>
                  <a:pt x="16002" y="9"/>
                </a:lnTo>
                <a:lnTo>
                  <a:pt x="16027" y="15"/>
                </a:lnTo>
                <a:lnTo>
                  <a:pt x="16050" y="21"/>
                </a:lnTo>
                <a:lnTo>
                  <a:pt x="16073" y="31"/>
                </a:lnTo>
                <a:lnTo>
                  <a:pt x="16094" y="38"/>
                </a:lnTo>
                <a:lnTo>
                  <a:pt x="16117" y="48"/>
                </a:lnTo>
                <a:lnTo>
                  <a:pt x="16138" y="59"/>
                </a:lnTo>
                <a:lnTo>
                  <a:pt x="16157" y="71"/>
                </a:lnTo>
                <a:lnTo>
                  <a:pt x="16178" y="84"/>
                </a:lnTo>
                <a:lnTo>
                  <a:pt x="16198" y="98"/>
                </a:lnTo>
                <a:lnTo>
                  <a:pt x="16217" y="113"/>
                </a:lnTo>
                <a:lnTo>
                  <a:pt x="16234" y="128"/>
                </a:lnTo>
                <a:lnTo>
                  <a:pt x="16251" y="144"/>
                </a:lnTo>
                <a:lnTo>
                  <a:pt x="16267" y="161"/>
                </a:lnTo>
                <a:lnTo>
                  <a:pt x="16282" y="178"/>
                </a:lnTo>
                <a:lnTo>
                  <a:pt x="16297" y="197"/>
                </a:lnTo>
                <a:lnTo>
                  <a:pt x="16311" y="217"/>
                </a:lnTo>
                <a:lnTo>
                  <a:pt x="16324" y="238"/>
                </a:lnTo>
                <a:lnTo>
                  <a:pt x="16336" y="257"/>
                </a:lnTo>
                <a:lnTo>
                  <a:pt x="16347" y="278"/>
                </a:lnTo>
                <a:lnTo>
                  <a:pt x="16357" y="301"/>
                </a:lnTo>
                <a:lnTo>
                  <a:pt x="16364" y="322"/>
                </a:lnTo>
                <a:lnTo>
                  <a:pt x="16374" y="345"/>
                </a:lnTo>
                <a:lnTo>
                  <a:pt x="16380" y="368"/>
                </a:lnTo>
                <a:lnTo>
                  <a:pt x="16386" y="393"/>
                </a:lnTo>
                <a:lnTo>
                  <a:pt x="16389" y="416"/>
                </a:lnTo>
                <a:lnTo>
                  <a:pt x="16393" y="441"/>
                </a:lnTo>
                <a:lnTo>
                  <a:pt x="16395" y="466"/>
                </a:lnTo>
                <a:lnTo>
                  <a:pt x="16395" y="491"/>
                </a:lnTo>
                <a:lnTo>
                  <a:pt x="16395" y="20907"/>
                </a:lnTo>
                <a:lnTo>
                  <a:pt x="0" y="20907"/>
                </a:lnTo>
                <a:lnTo>
                  <a:pt x="0" y="491"/>
                </a:lnTo>
                <a:lnTo>
                  <a:pt x="0" y="466"/>
                </a:lnTo>
                <a:lnTo>
                  <a:pt x="2" y="441"/>
                </a:lnTo>
                <a:lnTo>
                  <a:pt x="6" y="416"/>
                </a:lnTo>
                <a:lnTo>
                  <a:pt x="9" y="393"/>
                </a:lnTo>
                <a:lnTo>
                  <a:pt x="15" y="368"/>
                </a:lnTo>
                <a:lnTo>
                  <a:pt x="21" y="345"/>
                </a:lnTo>
                <a:lnTo>
                  <a:pt x="31" y="322"/>
                </a:lnTo>
                <a:lnTo>
                  <a:pt x="38" y="301"/>
                </a:lnTo>
                <a:lnTo>
                  <a:pt x="48" y="278"/>
                </a:lnTo>
                <a:lnTo>
                  <a:pt x="59" y="257"/>
                </a:lnTo>
                <a:lnTo>
                  <a:pt x="71" y="238"/>
                </a:lnTo>
                <a:lnTo>
                  <a:pt x="84" y="217"/>
                </a:lnTo>
                <a:lnTo>
                  <a:pt x="98" y="197"/>
                </a:lnTo>
                <a:lnTo>
                  <a:pt x="113" y="178"/>
                </a:lnTo>
                <a:lnTo>
                  <a:pt x="128" y="161"/>
                </a:lnTo>
                <a:lnTo>
                  <a:pt x="144" y="144"/>
                </a:lnTo>
                <a:lnTo>
                  <a:pt x="161" y="128"/>
                </a:lnTo>
                <a:lnTo>
                  <a:pt x="178" y="113"/>
                </a:lnTo>
                <a:lnTo>
                  <a:pt x="197" y="98"/>
                </a:lnTo>
                <a:lnTo>
                  <a:pt x="217" y="84"/>
                </a:lnTo>
                <a:lnTo>
                  <a:pt x="238" y="71"/>
                </a:lnTo>
                <a:lnTo>
                  <a:pt x="257" y="59"/>
                </a:lnTo>
                <a:lnTo>
                  <a:pt x="278" y="48"/>
                </a:lnTo>
                <a:lnTo>
                  <a:pt x="301" y="38"/>
                </a:lnTo>
                <a:lnTo>
                  <a:pt x="322" y="31"/>
                </a:lnTo>
                <a:lnTo>
                  <a:pt x="345" y="21"/>
                </a:lnTo>
                <a:lnTo>
                  <a:pt x="368" y="15"/>
                </a:lnTo>
                <a:lnTo>
                  <a:pt x="393" y="9"/>
                </a:lnTo>
                <a:lnTo>
                  <a:pt x="416" y="6"/>
                </a:lnTo>
                <a:lnTo>
                  <a:pt x="441" y="2"/>
                </a:lnTo>
                <a:lnTo>
                  <a:pt x="466" y="0"/>
                </a:lnTo>
                <a:lnTo>
                  <a:pt x="491" y="0"/>
                </a:lnTo>
                <a:close/>
              </a:path>
            </a:pathLst>
          </a:custGeom>
          <a:noFill/>
          <a:ln w="572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rafik 1" descr=""/>
          <p:cNvPicPr/>
          <p:nvPr/>
        </p:nvPicPr>
        <p:blipFill>
          <a:blip r:embed="rId2"/>
          <a:stretch/>
        </p:blipFill>
        <p:spPr>
          <a:xfrm>
            <a:off x="2155680" y="1386000"/>
            <a:ext cx="15972120" cy="327600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06720" y="6606720"/>
            <a:ext cx="24119280" cy="205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17600" tIns="208800" bIns="208800" anchor="ctr"/>
          <a:p>
            <a:pPr>
              <a:lnSpc>
                <a:spcPct val="100000"/>
              </a:lnSpc>
            </a:pPr>
            <a:r>
              <a:rPr b="1" lang="en-US" sz="6600" spc="-1" strike="noStrike">
                <a:solidFill>
                  <a:srgbClr val="004a99"/>
                </a:solidFill>
                <a:latin typeface="Verdana"/>
              </a:rPr>
              <a:t>Towards automating workflow analyses in Galaxy</a:t>
            </a:r>
            <a:endParaRPr b="0" lang="en-US" sz="6600" spc="-1" strike="noStrike">
              <a:latin typeface="Verdana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117240" y="9955080"/>
            <a:ext cx="24119280" cy="2603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0" bIns="208800"/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18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 </a:t>
            </a:r>
            <a:endParaRPr b="0" lang="en-US" sz="44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endParaRPr b="0" lang="en-US" sz="44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 </a:t>
            </a:r>
            <a:endParaRPr b="0" lang="en-US" sz="44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Poster Content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The text should be limited to brief statements.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Font: Arial Narrow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Font Size: min. 44 pt.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max. 4.000 characters (including spaces) 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Structure: Introduction, Objective, Material &amp; Methods, Results, Discussion, Conclusion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The use of figures as well as tables is very welcome. Please make sure that the font size of their description is sufficient.</a:t>
            </a:r>
            <a:endParaRPr b="0" lang="en-US" sz="44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 </a:t>
            </a:r>
            <a:endParaRPr b="0" lang="en-US" sz="4400" spc="-1" strike="noStrike">
              <a:latin typeface="Arial"/>
            </a:endParaRPr>
          </a:p>
          <a:p>
            <a:pPr marL="1566720" indent="-1566000">
              <a:lnSpc>
                <a:spcPct val="100000"/>
              </a:lnSpc>
              <a:spcBef>
                <a:spcPts val="879"/>
              </a:spcBef>
            </a:pPr>
            <a:r>
              <a:rPr b="1" lang="en-US" sz="4400" spc="-1" strike="noStrike">
                <a:solidFill>
                  <a:srgbClr val="000000"/>
                </a:solidFill>
                <a:latin typeface="Arial Narrow"/>
              </a:rPr>
              <a:t>Tagging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Please list the professional and popular science keywords from your application for a hashtag line in the footer of your poster. Write an double cross in front of each keyword without a space character (see the examples below).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Font: Verdana</a:t>
            </a:r>
            <a:endParaRPr b="0" lang="en-US" sz="4400" spc="-1" strike="noStrike">
              <a:latin typeface="Arial"/>
            </a:endParaRPr>
          </a:p>
          <a:p>
            <a:pPr marL="895320" indent="-8946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 Narrow"/>
              </a:rPr>
              <a:t>Font Size: 44 pt.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826720" y="39311280"/>
            <a:ext cx="24949440" cy="349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17600" tIns="208800" bIns="208800" anchor="ctr"/>
          <a:p>
            <a:pPr>
              <a:lnSpc>
                <a:spcPct val="100000"/>
              </a:lnSpc>
            </a:pPr>
            <a:r>
              <a:rPr b="1" lang="en-US" sz="4500" spc="-1" strike="noStrike">
                <a:solidFill>
                  <a:srgbClr val="ffffff"/>
                </a:solidFill>
                <a:latin typeface="Arial Narrow"/>
              </a:rPr>
              <a:t>forschungscamp2017 – postersession – posterguidelines – sciene – research – scientificcommunication – visibility – youngscientists 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006720" y="8118720"/>
            <a:ext cx="24119280" cy="158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17600" tIns="208800" bIns="208800" anchor="ctr"/>
          <a:p>
            <a:pPr>
              <a:lnSpc>
                <a:spcPct val="100000"/>
              </a:lnSpc>
            </a:pPr>
            <a:r>
              <a:rPr b="0" i="1" lang="en-US" sz="4400" spc="-1" strike="noStrike" u="sng">
                <a:solidFill>
                  <a:srgbClr val="004a99"/>
                </a:solidFill>
                <a:uFillTx/>
                <a:latin typeface="Verdana"/>
                <a:ea typeface="DejaVu Sans"/>
              </a:rPr>
              <a:t>Andrea Bagnacani</a:t>
            </a:r>
            <a:r>
              <a:rPr b="0" i="1" lang="en-US" sz="4400" spc="-1" strike="noStrike" baseline="30000">
                <a:solidFill>
                  <a:srgbClr val="004a99"/>
                </a:solidFill>
                <a:latin typeface="Verdana"/>
                <a:ea typeface="DejaVu Sans"/>
              </a:rPr>
              <a:t>1</a:t>
            </a:r>
            <a:r>
              <a:rPr b="0" i="1" lang="en-US" sz="4400" spc="-1" strike="noStrike">
                <a:solidFill>
                  <a:srgbClr val="004a99"/>
                </a:solidFill>
                <a:latin typeface="Verdana"/>
                <a:ea typeface="DejaVu Sans"/>
              </a:rPr>
              <a:t>, Markus Wolfien, Martin Scharm, Olaf Wolkenhauer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3200" spc="-1" strike="noStrike" baseline="30000">
                <a:solidFill>
                  <a:srgbClr val="004a99"/>
                </a:solidFill>
                <a:latin typeface="Verdana"/>
                <a:ea typeface="DejaVu Sans"/>
              </a:rPr>
              <a:t>1</a:t>
            </a:r>
            <a:r>
              <a:rPr b="0" i="1" lang="en-US" sz="3200" spc="-1" strike="noStrike">
                <a:solidFill>
                  <a:srgbClr val="004a99"/>
                </a:solidFill>
                <a:latin typeface="Verdana"/>
                <a:ea typeface="DejaVu Sans"/>
              </a:rPr>
              <a:t>Systems Biology and Bioinformatics, University of Rostock, Rostock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8920520" y="1602000"/>
            <a:ext cx="9252360" cy="291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Picture 6" descr=""/>
          <p:cNvPicPr/>
          <p:nvPr/>
        </p:nvPicPr>
        <p:blipFill>
          <a:blip r:embed="rId1"/>
          <a:stretch/>
        </p:blipFill>
        <p:spPr>
          <a:xfrm>
            <a:off x="18937800" y="10159200"/>
            <a:ext cx="8242920" cy="5879880"/>
          </a:xfrm>
          <a:prstGeom prst="rect">
            <a:avLst/>
          </a:prstGeom>
          <a:ln>
            <a:noFill/>
          </a:ln>
        </p:spPr>
      </p:pic>
      <p:sp>
        <p:nvSpPr>
          <p:cNvPr id="49" name="CustomShape 8"/>
          <p:cNvSpPr/>
          <p:nvPr/>
        </p:nvSpPr>
        <p:spPr>
          <a:xfrm>
            <a:off x="18883080" y="16219800"/>
            <a:ext cx="8242920" cy="1570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8800" bIns="208800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1" lang="en-US" sz="3600" spc="-1" strike="noStrike">
                <a:solidFill>
                  <a:srgbClr val="000000"/>
                </a:solidFill>
                <a:latin typeface="Arial Narrow"/>
                <a:ea typeface="DejaVu Sans"/>
              </a:rPr>
              <a:t>Figure 1.</a:t>
            </a:r>
            <a:r>
              <a:rPr b="0" lang="en-US" sz="3600" spc="-1" strike="noStrike">
                <a:solidFill>
                  <a:srgbClr val="000000"/>
                </a:solidFill>
                <a:latin typeface="Arial Narrow"/>
                <a:ea typeface="DejaVu Sans"/>
              </a:rPr>
              <a:t> Poster session at the Forschungscamp 2016 in the Atrium of the Konrad-Zuse-Haus.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20684880" y="1828800"/>
            <a:ext cx="7517880" cy="268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18</TotalTime>
  <Application>LibreOffice/5.4.2.2.0$Linux_X86_64 LibreOffice_project/40m0$Build-2</Application>
  <Words>67</Words>
  <Paragraphs>33</Paragraphs>
  <Company>URZ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2009-05-15T06:28:25Z</dcterms:created>
  <dc:creator>r06</dc:creator>
  <dc:description/>
  <dc:language>en-US</dc:language>
  <cp:lastModifiedBy/>
  <cp:lastPrinted>2017-07-28T05:37:56Z</cp:lastPrinted>
  <dcterms:modified xsi:type="dcterms:W3CDTF">2017-11-14T00:11:24Z</dcterms:modified>
  <cp:revision>553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URZ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