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4.png" ContentType="image/png"/>
  <Override PartName="/ppt/media/image12.png" ContentType="image/png"/>
  <Override PartName="/ppt/media/image11.png" ContentType="image/png"/>
  <Override PartName="/ppt/media/image10.jpeg" ContentType="image/jpeg"/>
  <Override PartName="/ppt/media/image9.png" ContentType="image/png"/>
  <Override PartName="/ppt/media/image15.jpeg" ContentType="image/jpeg"/>
  <Override PartName="/ppt/media/image8.png" ContentType="image/png"/>
  <Override PartName="/ppt/media/image7.png" ContentType="image/png"/>
  <Override PartName="/ppt/media/image2.jpeg" ContentType="image/jpeg"/>
  <Override PartName="/ppt/media/image13.png" ContentType="image/png"/>
  <Override PartName="/ppt/media/image1.wmf" ContentType="image/x-wmf"/>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0279975" cy="4280852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1513800" y="10017000"/>
            <a:ext cx="27251280" cy="118429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1513800" y="22985280"/>
            <a:ext cx="27251280" cy="11842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30" name="PlaceHolder 2"/>
          <p:cNvSpPr>
            <a:spLocks noGrp="1"/>
          </p:cNvSpPr>
          <p:nvPr>
            <p:ph type="body"/>
          </p:nvPr>
        </p:nvSpPr>
        <p:spPr>
          <a:xfrm>
            <a:off x="1513800" y="10017000"/>
            <a:ext cx="13298400" cy="1184292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15477480" y="10017000"/>
            <a:ext cx="13298400" cy="1184292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15477480" y="22985280"/>
            <a:ext cx="13298400" cy="1184292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1513800" y="22985280"/>
            <a:ext cx="13298400" cy="11842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35" name="PlaceHolder 2"/>
          <p:cNvSpPr>
            <a:spLocks noGrp="1"/>
          </p:cNvSpPr>
          <p:nvPr>
            <p:ph type="body"/>
          </p:nvPr>
        </p:nvSpPr>
        <p:spPr>
          <a:xfrm>
            <a:off x="1513800" y="10017000"/>
            <a:ext cx="8774640" cy="1184292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10727640" y="10017000"/>
            <a:ext cx="8774640" cy="1184292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19941480" y="10017000"/>
            <a:ext cx="8774640" cy="1184292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19941480" y="22985280"/>
            <a:ext cx="8774640" cy="1184292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10727640" y="22985280"/>
            <a:ext cx="8774640" cy="1184292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1513800" y="22985280"/>
            <a:ext cx="8774640" cy="11842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subTitle"/>
          </p:nvPr>
        </p:nvSpPr>
        <p:spPr>
          <a:xfrm>
            <a:off x="1513800" y="10017000"/>
            <a:ext cx="27251280" cy="24828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1513800" y="10017000"/>
            <a:ext cx="27251280" cy="24828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10" name="PlaceHolder 2"/>
          <p:cNvSpPr>
            <a:spLocks noGrp="1"/>
          </p:cNvSpPr>
          <p:nvPr>
            <p:ph type="body"/>
          </p:nvPr>
        </p:nvSpPr>
        <p:spPr>
          <a:xfrm>
            <a:off x="1513800" y="10017000"/>
            <a:ext cx="13298400" cy="2482848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15477480" y="10017000"/>
            <a:ext cx="13298400" cy="24828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13800" y="1707840"/>
            <a:ext cx="27251280" cy="33137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15" name="PlaceHolder 2"/>
          <p:cNvSpPr>
            <a:spLocks noGrp="1"/>
          </p:cNvSpPr>
          <p:nvPr>
            <p:ph type="body"/>
          </p:nvPr>
        </p:nvSpPr>
        <p:spPr>
          <a:xfrm>
            <a:off x="1513800" y="10017000"/>
            <a:ext cx="13298400" cy="1184292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1513800" y="22985280"/>
            <a:ext cx="13298400" cy="1184292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15477480" y="10017000"/>
            <a:ext cx="13298400" cy="24828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19" name="PlaceHolder 2"/>
          <p:cNvSpPr>
            <a:spLocks noGrp="1"/>
          </p:cNvSpPr>
          <p:nvPr>
            <p:ph type="body"/>
          </p:nvPr>
        </p:nvSpPr>
        <p:spPr>
          <a:xfrm>
            <a:off x="1513800" y="10017000"/>
            <a:ext cx="13298400" cy="2482848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15477480" y="10017000"/>
            <a:ext cx="13298400" cy="1184292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15477480" y="22985280"/>
            <a:ext cx="13298400" cy="11842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23" name="PlaceHolder 2"/>
          <p:cNvSpPr>
            <a:spLocks noGrp="1"/>
          </p:cNvSpPr>
          <p:nvPr>
            <p:ph type="body"/>
          </p:nvPr>
        </p:nvSpPr>
        <p:spPr>
          <a:xfrm>
            <a:off x="1513800" y="10017000"/>
            <a:ext cx="13298400" cy="1184292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15477480" y="10017000"/>
            <a:ext cx="13298400" cy="1184292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1513800" y="22985280"/>
            <a:ext cx="27251280" cy="118429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2145240" y="39298320"/>
            <a:ext cx="26026920" cy="3480120"/>
          </a:xfrm>
          <a:prstGeom prst="rect">
            <a:avLst/>
          </a:prstGeom>
          <a:solidFill>
            <a:schemeClr val="accent1"/>
          </a:solidFill>
          <a:ln w="57240">
            <a:solidFill>
              <a:schemeClr val="accent1"/>
            </a:solidFill>
            <a:miter/>
          </a:ln>
        </p:spPr>
        <p:style>
          <a:lnRef idx="0"/>
          <a:fillRef idx="0"/>
          <a:effectRef idx="0"/>
          <a:fontRef idx="minor"/>
        </p:style>
      </p:sp>
      <p:sp>
        <p:nvSpPr>
          <p:cNvPr id="1" name="CustomShape 2"/>
          <p:cNvSpPr/>
          <p:nvPr/>
        </p:nvSpPr>
        <p:spPr>
          <a:xfrm>
            <a:off x="2146320" y="6102720"/>
            <a:ext cx="26025840" cy="33177600"/>
          </a:xfrm>
          <a:custGeom>
            <a:avLst/>
            <a:gdLst/>
            <a:ahLst/>
            <a:rect l="l" t="t" r="r" b="b"/>
            <a:pathLst>
              <a:path w="16395" h="20907">
                <a:moveTo>
                  <a:pt x="491" y="0"/>
                </a:moveTo>
                <a:lnTo>
                  <a:pt x="15904" y="0"/>
                </a:lnTo>
                <a:lnTo>
                  <a:pt x="15929" y="0"/>
                </a:lnTo>
                <a:lnTo>
                  <a:pt x="15954" y="2"/>
                </a:lnTo>
                <a:lnTo>
                  <a:pt x="15979" y="6"/>
                </a:lnTo>
                <a:lnTo>
                  <a:pt x="16002" y="9"/>
                </a:lnTo>
                <a:lnTo>
                  <a:pt x="16027" y="15"/>
                </a:lnTo>
                <a:lnTo>
                  <a:pt x="16050" y="21"/>
                </a:lnTo>
                <a:lnTo>
                  <a:pt x="16073" y="31"/>
                </a:lnTo>
                <a:lnTo>
                  <a:pt x="16094" y="38"/>
                </a:lnTo>
                <a:lnTo>
                  <a:pt x="16117" y="48"/>
                </a:lnTo>
                <a:lnTo>
                  <a:pt x="16138" y="59"/>
                </a:lnTo>
                <a:lnTo>
                  <a:pt x="16157" y="71"/>
                </a:lnTo>
                <a:lnTo>
                  <a:pt x="16178" y="84"/>
                </a:lnTo>
                <a:lnTo>
                  <a:pt x="16198" y="98"/>
                </a:lnTo>
                <a:lnTo>
                  <a:pt x="16217" y="113"/>
                </a:lnTo>
                <a:lnTo>
                  <a:pt x="16234" y="128"/>
                </a:lnTo>
                <a:lnTo>
                  <a:pt x="16251" y="144"/>
                </a:lnTo>
                <a:lnTo>
                  <a:pt x="16267" y="161"/>
                </a:lnTo>
                <a:lnTo>
                  <a:pt x="16282" y="178"/>
                </a:lnTo>
                <a:lnTo>
                  <a:pt x="16297" y="197"/>
                </a:lnTo>
                <a:lnTo>
                  <a:pt x="16311" y="217"/>
                </a:lnTo>
                <a:lnTo>
                  <a:pt x="16324" y="238"/>
                </a:lnTo>
                <a:lnTo>
                  <a:pt x="16336" y="257"/>
                </a:lnTo>
                <a:lnTo>
                  <a:pt x="16347" y="278"/>
                </a:lnTo>
                <a:lnTo>
                  <a:pt x="16357" y="301"/>
                </a:lnTo>
                <a:lnTo>
                  <a:pt x="16364" y="322"/>
                </a:lnTo>
                <a:lnTo>
                  <a:pt x="16374" y="345"/>
                </a:lnTo>
                <a:lnTo>
                  <a:pt x="16380" y="368"/>
                </a:lnTo>
                <a:lnTo>
                  <a:pt x="16386" y="393"/>
                </a:lnTo>
                <a:lnTo>
                  <a:pt x="16389" y="416"/>
                </a:lnTo>
                <a:lnTo>
                  <a:pt x="16393" y="441"/>
                </a:lnTo>
                <a:lnTo>
                  <a:pt x="16395" y="466"/>
                </a:lnTo>
                <a:lnTo>
                  <a:pt x="16395" y="491"/>
                </a:lnTo>
                <a:lnTo>
                  <a:pt x="16395" y="20907"/>
                </a:lnTo>
                <a:lnTo>
                  <a:pt x="0" y="20907"/>
                </a:lnTo>
                <a:lnTo>
                  <a:pt x="0" y="491"/>
                </a:lnTo>
                <a:lnTo>
                  <a:pt x="0" y="466"/>
                </a:lnTo>
                <a:lnTo>
                  <a:pt x="2" y="441"/>
                </a:lnTo>
                <a:lnTo>
                  <a:pt x="6" y="416"/>
                </a:lnTo>
                <a:lnTo>
                  <a:pt x="9" y="393"/>
                </a:lnTo>
                <a:lnTo>
                  <a:pt x="15" y="368"/>
                </a:lnTo>
                <a:lnTo>
                  <a:pt x="21" y="345"/>
                </a:lnTo>
                <a:lnTo>
                  <a:pt x="31" y="322"/>
                </a:lnTo>
                <a:lnTo>
                  <a:pt x="38" y="301"/>
                </a:lnTo>
                <a:lnTo>
                  <a:pt x="48" y="278"/>
                </a:lnTo>
                <a:lnTo>
                  <a:pt x="59" y="257"/>
                </a:lnTo>
                <a:lnTo>
                  <a:pt x="71" y="238"/>
                </a:lnTo>
                <a:lnTo>
                  <a:pt x="84" y="217"/>
                </a:lnTo>
                <a:lnTo>
                  <a:pt x="98" y="197"/>
                </a:lnTo>
                <a:lnTo>
                  <a:pt x="113" y="178"/>
                </a:lnTo>
                <a:lnTo>
                  <a:pt x="128" y="161"/>
                </a:lnTo>
                <a:lnTo>
                  <a:pt x="144" y="144"/>
                </a:lnTo>
                <a:lnTo>
                  <a:pt x="161" y="128"/>
                </a:lnTo>
                <a:lnTo>
                  <a:pt x="178" y="113"/>
                </a:lnTo>
                <a:lnTo>
                  <a:pt x="197" y="98"/>
                </a:lnTo>
                <a:lnTo>
                  <a:pt x="217" y="84"/>
                </a:lnTo>
                <a:lnTo>
                  <a:pt x="238" y="71"/>
                </a:lnTo>
                <a:lnTo>
                  <a:pt x="257" y="59"/>
                </a:lnTo>
                <a:lnTo>
                  <a:pt x="278" y="48"/>
                </a:lnTo>
                <a:lnTo>
                  <a:pt x="301" y="38"/>
                </a:lnTo>
                <a:lnTo>
                  <a:pt x="322" y="31"/>
                </a:lnTo>
                <a:lnTo>
                  <a:pt x="345" y="21"/>
                </a:lnTo>
                <a:lnTo>
                  <a:pt x="368" y="15"/>
                </a:lnTo>
                <a:lnTo>
                  <a:pt x="393" y="9"/>
                </a:lnTo>
                <a:lnTo>
                  <a:pt x="416" y="6"/>
                </a:lnTo>
                <a:lnTo>
                  <a:pt x="441" y="2"/>
                </a:lnTo>
                <a:lnTo>
                  <a:pt x="466" y="0"/>
                </a:lnTo>
                <a:lnTo>
                  <a:pt x="491" y="0"/>
                </a:lnTo>
                <a:close/>
              </a:path>
            </a:pathLst>
          </a:custGeom>
          <a:noFill/>
          <a:ln w="57240">
            <a:solidFill>
              <a:schemeClr val="accent1"/>
            </a:solidFill>
            <a:round/>
          </a:ln>
        </p:spPr>
        <p:style>
          <a:lnRef idx="0"/>
          <a:fillRef idx="0"/>
          <a:effectRef idx="0"/>
          <a:fontRef idx="minor"/>
        </p:style>
      </p:sp>
      <p:pic>
        <p:nvPicPr>
          <p:cNvPr id="2" name="Grafik 1" descr=""/>
          <p:cNvPicPr/>
          <p:nvPr/>
        </p:nvPicPr>
        <p:blipFill>
          <a:blip r:embed="rId2"/>
          <a:stretch/>
        </p:blipFill>
        <p:spPr>
          <a:xfrm>
            <a:off x="2155680" y="1386000"/>
            <a:ext cx="15971760" cy="3275640"/>
          </a:xfrm>
          <a:prstGeom prst="rect">
            <a:avLst/>
          </a:prstGeom>
          <a:ln>
            <a:noFill/>
          </a:ln>
        </p:spPr>
      </p:pic>
      <p:sp>
        <p:nvSpPr>
          <p:cNvPr id="3" name="PlaceHolder 3"/>
          <p:cNvSpPr>
            <a:spLocks noGrp="1"/>
          </p:cNvSpPr>
          <p:nvPr>
            <p:ph type="title"/>
          </p:nvPr>
        </p:nvSpPr>
        <p:spPr>
          <a:xfrm>
            <a:off x="1513800" y="1707840"/>
            <a:ext cx="27251280" cy="71485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 name="PlaceHolder 4"/>
          <p:cNvSpPr>
            <a:spLocks noGrp="1"/>
          </p:cNvSpPr>
          <p:nvPr>
            <p:ph type="body"/>
          </p:nvPr>
        </p:nvSpPr>
        <p:spPr>
          <a:xfrm>
            <a:off x="1513800" y="10017000"/>
            <a:ext cx="27251280" cy="248284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jpeg"/><Relationship Id="rId10" Type="http://schemas.openxmlformats.org/officeDocument/2006/relationships/image" Target="../media/image11.png"/><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image" Target="../media/image14.png"/><Relationship Id="rId14" Type="http://schemas.openxmlformats.org/officeDocument/2006/relationships/image" Target="../media/image15.jpeg"/><Relationship Id="rId15"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CustomShape 1"/>
          <p:cNvSpPr/>
          <p:nvPr/>
        </p:nvSpPr>
        <p:spPr>
          <a:xfrm>
            <a:off x="18165600" y="39518640"/>
            <a:ext cx="9902520" cy="1538280"/>
          </a:xfrm>
          <a:prstGeom prst="rect">
            <a:avLst/>
          </a:prstGeom>
          <a:solidFill>
            <a:srgbClr val="ffffff"/>
          </a:solidFill>
          <a:ln>
            <a:solidFill>
              <a:srgbClr val="ffffff"/>
            </a:solidFill>
          </a:ln>
        </p:spPr>
        <p:style>
          <a:lnRef idx="0"/>
          <a:fillRef idx="0"/>
          <a:effectRef idx="0"/>
          <a:fontRef idx="minor"/>
        </p:style>
      </p:sp>
      <p:pic>
        <p:nvPicPr>
          <p:cNvPr id="42" name="Bild 4" descr=""/>
          <p:cNvPicPr/>
          <p:nvPr/>
        </p:nvPicPr>
        <p:blipFill>
          <a:blip r:embed="rId1"/>
          <a:stretch/>
        </p:blipFill>
        <p:spPr>
          <a:xfrm rot="10795200">
            <a:off x="2250360" y="41292000"/>
            <a:ext cx="25856640" cy="1509120"/>
          </a:xfrm>
          <a:prstGeom prst="rect">
            <a:avLst/>
          </a:prstGeom>
          <a:ln>
            <a:noFill/>
          </a:ln>
        </p:spPr>
      </p:pic>
      <p:sp>
        <p:nvSpPr>
          <p:cNvPr id="43" name="CustomShape 2"/>
          <p:cNvSpPr/>
          <p:nvPr/>
        </p:nvSpPr>
        <p:spPr>
          <a:xfrm>
            <a:off x="2934720" y="6606720"/>
            <a:ext cx="24118920" cy="2051280"/>
          </a:xfrm>
          <a:prstGeom prst="rect">
            <a:avLst/>
          </a:prstGeom>
          <a:noFill/>
          <a:ln w="9360">
            <a:noFill/>
          </a:ln>
        </p:spPr>
        <p:style>
          <a:lnRef idx="0"/>
          <a:fillRef idx="0"/>
          <a:effectRef idx="0"/>
          <a:fontRef idx="minor"/>
        </p:style>
        <p:txBody>
          <a:bodyPr lIns="0" rIns="417600" tIns="208800" bIns="208800" anchor="ctr"/>
          <a:p>
            <a:pPr algn="ctr">
              <a:lnSpc>
                <a:spcPct val="100000"/>
              </a:lnSpc>
            </a:pPr>
            <a:r>
              <a:rPr b="1" lang="en-US" sz="6600" spc="-1" strike="noStrike">
                <a:solidFill>
                  <a:srgbClr val="004a99"/>
                </a:solidFill>
                <a:latin typeface="Verdana"/>
                <a:ea typeface="DejaVu Sans"/>
              </a:rPr>
              <a:t>Towards automating workflow analyses in Galaxy</a:t>
            </a:r>
            <a:endParaRPr b="0" lang="en-US" sz="6600" spc="-1" strike="noStrike">
              <a:latin typeface="Arial"/>
            </a:endParaRPr>
          </a:p>
        </p:txBody>
      </p:sp>
      <p:sp>
        <p:nvSpPr>
          <p:cNvPr id="44" name="CustomShape 3"/>
          <p:cNvSpPr/>
          <p:nvPr/>
        </p:nvSpPr>
        <p:spPr>
          <a:xfrm>
            <a:off x="2928960" y="10063080"/>
            <a:ext cx="11795400" cy="28981440"/>
          </a:xfrm>
          <a:prstGeom prst="rect">
            <a:avLst/>
          </a:prstGeom>
          <a:noFill/>
          <a:ln w="9360">
            <a:noFill/>
          </a:ln>
        </p:spPr>
        <p:style>
          <a:lnRef idx="0"/>
          <a:fillRef idx="0"/>
          <a:effectRef idx="0"/>
          <a:fontRef idx="minor"/>
        </p:style>
        <p:txBody>
          <a:bodyPr lIns="0" rIns="0" tIns="208800" bIns="208800"/>
          <a:p>
            <a:pPr algn="just">
              <a:lnSpc>
                <a:spcPct val="100000"/>
              </a:lnSpc>
              <a:spcBef>
                <a:spcPts val="879"/>
              </a:spcBef>
            </a:pPr>
            <a:r>
              <a:rPr b="1" lang="en-US" sz="5400" spc="-1" strike="noStrike">
                <a:solidFill>
                  <a:srgbClr val="000000"/>
                </a:solidFill>
                <a:latin typeface="Arial Narrow"/>
                <a:ea typeface="DejaVu Sans"/>
              </a:rPr>
              <a:t>Introduction</a:t>
            </a:r>
            <a:endParaRPr b="0" lang="en-US" sz="5400" spc="-1" strike="noStrike">
              <a:latin typeface="Arial"/>
            </a:endParaRPr>
          </a:p>
          <a:p>
            <a:pPr algn="just">
              <a:lnSpc>
                <a:spcPct val="100000"/>
              </a:lnSpc>
              <a:spcBef>
                <a:spcPts val="879"/>
              </a:spcBef>
            </a:pPr>
            <a:r>
              <a:rPr b="0" lang="en-US" sz="4400" spc="-1" strike="noStrike">
                <a:solidFill>
                  <a:srgbClr val="000000"/>
                </a:solidFill>
                <a:latin typeface="Arial Narrow"/>
                <a:ea typeface="DejaVu Sans"/>
              </a:rPr>
              <a:t>The Galaxy community is promoting RNA-Seq protocols and best practices through the reuse of existing tools, and the consolidation of a Training Network to provide guidance to researchers through example datasets, tutorials, and interactive tours. However, the more tools and techniques are showcased, the more complex the options for tool chaining and parametrization become.</a:t>
            </a: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r>
              <a:rPr b="1" lang="en-US" sz="5400" spc="-1" strike="noStrike">
                <a:solidFill>
                  <a:srgbClr val="000000"/>
                </a:solidFill>
                <a:latin typeface="Arial Narrow"/>
                <a:ea typeface="DejaVu Sans"/>
              </a:rPr>
              <a:t>Objectives</a:t>
            </a:r>
            <a:endParaRPr b="0" lang="en-US" sz="5400" spc="-1" strike="noStrike">
              <a:latin typeface="Arial"/>
            </a:endParaRPr>
          </a:p>
          <a:p>
            <a:pPr marL="895320" indent="-894240" algn="just">
              <a:lnSpc>
                <a:spcPct val="100000"/>
              </a:lnSpc>
              <a:spcBef>
                <a:spcPts val="879"/>
              </a:spcBef>
              <a:buClr>
                <a:srgbClr val="000000"/>
              </a:buClr>
              <a:buFont typeface="Arial"/>
              <a:buChar char="•"/>
            </a:pPr>
            <a:r>
              <a:rPr b="0" lang="en-US" sz="4400" spc="-1" strike="noStrike">
                <a:solidFill>
                  <a:srgbClr val="000000"/>
                </a:solidFill>
                <a:latin typeface="Arial Narrow"/>
                <a:ea typeface="DejaVu Sans"/>
              </a:rPr>
              <a:t>Assist researchers in carrying out their analyses</a:t>
            </a:r>
            <a:endParaRPr b="0" lang="en-US" sz="4400" spc="-1" strike="noStrike">
              <a:latin typeface="Arial"/>
            </a:endParaRPr>
          </a:p>
          <a:p>
            <a:pPr marL="895320" indent="-894240" algn="just">
              <a:lnSpc>
                <a:spcPct val="100000"/>
              </a:lnSpc>
              <a:spcBef>
                <a:spcPts val="879"/>
              </a:spcBef>
              <a:buClr>
                <a:srgbClr val="000000"/>
              </a:buClr>
              <a:buFont typeface="Arial"/>
              <a:buChar char="•"/>
            </a:pPr>
            <a:r>
              <a:rPr b="0" lang="en-US" sz="4400" spc="-1" strike="noStrike">
                <a:solidFill>
                  <a:srgbClr val="000000"/>
                </a:solidFill>
                <a:latin typeface="Arial Narrow"/>
                <a:ea typeface="DejaVu Sans"/>
              </a:rPr>
              <a:t>Integrate the Galaxy framework with an interactive recommendation system leveraging on community consolidated best practices as well as EDAM annotated tools</a:t>
            </a:r>
            <a:endParaRPr b="0" lang="en-US" sz="4400" spc="-1" strike="noStrike">
              <a:latin typeface="Arial"/>
            </a:endParaRPr>
          </a:p>
          <a:p>
            <a:pPr marL="895320" indent="-894240" algn="just">
              <a:lnSpc>
                <a:spcPct val="100000"/>
              </a:lnSpc>
              <a:spcBef>
                <a:spcPts val="879"/>
              </a:spcBef>
              <a:buClr>
                <a:srgbClr val="000000"/>
              </a:buClr>
              <a:buFont typeface="Arial"/>
              <a:buChar char="•"/>
            </a:pPr>
            <a:r>
              <a:rPr b="0" lang="en-US" sz="4400" spc="-1" strike="noStrike">
                <a:solidFill>
                  <a:srgbClr val="000000"/>
                </a:solidFill>
                <a:latin typeface="Arial Narrow"/>
                <a:ea typeface="DejaVu Sans"/>
              </a:rPr>
              <a:t>Promote the adoption of well established pipelines</a:t>
            </a:r>
            <a:endParaRPr b="0" lang="en-US" sz="4400" spc="-1" strike="noStrike">
              <a:latin typeface="Arial"/>
            </a:endParaRPr>
          </a:p>
          <a:p>
            <a:pPr marL="895320" indent="-894240" algn="just">
              <a:lnSpc>
                <a:spcPct val="100000"/>
              </a:lnSpc>
              <a:spcBef>
                <a:spcPts val="879"/>
              </a:spcBef>
              <a:buClr>
                <a:srgbClr val="000000"/>
              </a:buClr>
              <a:buFont typeface="Arial"/>
              <a:buChar char="•"/>
            </a:pPr>
            <a:r>
              <a:rPr b="0" lang="en-US" sz="4400" spc="-1" strike="noStrike">
                <a:solidFill>
                  <a:srgbClr val="000000"/>
                </a:solidFill>
                <a:latin typeface="Arial Narrow"/>
                <a:ea typeface="DejaVu Sans"/>
              </a:rPr>
              <a:t>Allow room for experimental tools</a:t>
            </a:r>
            <a:endParaRPr b="0" lang="en-US" sz="4400" spc="-1" strike="noStrike">
              <a:latin typeface="Arial"/>
            </a:endParaRPr>
          </a:p>
          <a:p>
            <a:pPr marL="895320" indent="-894240" algn="just">
              <a:lnSpc>
                <a:spcPct val="100000"/>
              </a:lnSpc>
              <a:spcBef>
                <a:spcPts val="879"/>
              </a:spcBef>
              <a:buClr>
                <a:srgbClr val="000000"/>
              </a:buClr>
              <a:buFont typeface="Arial"/>
              <a:buChar char="•"/>
            </a:pPr>
            <a:r>
              <a:rPr b="0" lang="en-US" sz="4400" spc="-1" strike="noStrike">
                <a:solidFill>
                  <a:srgbClr val="000000"/>
                </a:solidFill>
                <a:latin typeface="Arial Narrow"/>
                <a:ea typeface="DejaVu Sans"/>
              </a:rPr>
              <a:t>Consolidate protocols and reproducibility</a:t>
            </a: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r>
              <a:rPr b="1" lang="en-US" sz="5400" spc="-1" strike="noStrike">
                <a:solidFill>
                  <a:srgbClr val="000000"/>
                </a:solidFill>
                <a:latin typeface="Arial Narrow"/>
                <a:ea typeface="DejaVu Sans"/>
              </a:rPr>
              <a:t>Materials and Methods</a:t>
            </a:r>
            <a:endParaRPr b="0" lang="en-US" sz="5400" spc="-1" strike="noStrike">
              <a:latin typeface="Arial"/>
            </a:endParaRPr>
          </a:p>
          <a:p>
            <a:pPr algn="just">
              <a:lnSpc>
                <a:spcPct val="100000"/>
              </a:lnSpc>
              <a:spcBef>
                <a:spcPts val="879"/>
              </a:spcBef>
            </a:pPr>
            <a:endParaRPr b="0" lang="en-US" sz="5400" spc="-1" strike="noStrike">
              <a:latin typeface="Arial"/>
            </a:endParaRPr>
          </a:p>
        </p:txBody>
      </p:sp>
      <p:sp>
        <p:nvSpPr>
          <p:cNvPr id="45" name="CustomShape 4"/>
          <p:cNvSpPr/>
          <p:nvPr/>
        </p:nvSpPr>
        <p:spPr>
          <a:xfrm>
            <a:off x="16796880" y="41583240"/>
            <a:ext cx="11295000" cy="844560"/>
          </a:xfrm>
          <a:prstGeom prst="rect">
            <a:avLst/>
          </a:prstGeom>
          <a:noFill/>
          <a:ln w="9360">
            <a:noFill/>
          </a:ln>
        </p:spPr>
        <p:style>
          <a:lnRef idx="0"/>
          <a:fillRef idx="0"/>
          <a:effectRef idx="0"/>
          <a:fontRef idx="minor"/>
        </p:style>
        <p:txBody>
          <a:bodyPr lIns="0" rIns="417600" tIns="208800" bIns="208800" anchor="ctr"/>
          <a:p>
            <a:pPr algn="just">
              <a:lnSpc>
                <a:spcPct val="100000"/>
              </a:lnSpc>
            </a:pPr>
            <a:r>
              <a:rPr b="1" lang="en-US" sz="4400" spc="-1" strike="noStrike">
                <a:solidFill>
                  <a:srgbClr val="ffffff"/>
                </a:solidFill>
                <a:latin typeface="Verdana"/>
                <a:ea typeface="DejaVu Sans"/>
              </a:rPr>
              <a:t>#forschungscamp2017 #galaxy #elixir #RNA #EDAM  #AI  #denbi</a:t>
            </a:r>
            <a:endParaRPr b="0" lang="en-US" sz="4400" spc="-1" strike="noStrike">
              <a:latin typeface="Arial"/>
            </a:endParaRPr>
          </a:p>
        </p:txBody>
      </p:sp>
      <p:sp>
        <p:nvSpPr>
          <p:cNvPr id="46" name="CustomShape 5"/>
          <p:cNvSpPr/>
          <p:nvPr/>
        </p:nvSpPr>
        <p:spPr>
          <a:xfrm>
            <a:off x="2934720" y="8298720"/>
            <a:ext cx="24118920" cy="1582920"/>
          </a:xfrm>
          <a:prstGeom prst="rect">
            <a:avLst/>
          </a:prstGeom>
          <a:noFill/>
          <a:ln w="9360">
            <a:noFill/>
          </a:ln>
        </p:spPr>
        <p:style>
          <a:lnRef idx="0"/>
          <a:fillRef idx="0"/>
          <a:effectRef idx="0"/>
          <a:fontRef idx="minor"/>
        </p:style>
        <p:txBody>
          <a:bodyPr lIns="0" rIns="417600" tIns="208800" bIns="208800" anchor="ctr"/>
          <a:p>
            <a:pPr algn="ctr">
              <a:lnSpc>
                <a:spcPct val="100000"/>
              </a:lnSpc>
            </a:pPr>
            <a:r>
              <a:rPr b="0" i="1" lang="en-US" sz="4400" spc="-1" strike="noStrike" u="sng">
                <a:solidFill>
                  <a:srgbClr val="004a99"/>
                </a:solidFill>
                <a:uFillTx/>
                <a:latin typeface="Verdana"/>
                <a:ea typeface="DejaVu Sans"/>
              </a:rPr>
              <a:t>Andrea Bagnacani</a:t>
            </a:r>
            <a:r>
              <a:rPr b="0" i="1" lang="en-US" sz="4400" spc="-1" strike="noStrike" baseline="30000">
                <a:solidFill>
                  <a:srgbClr val="004a99"/>
                </a:solidFill>
                <a:latin typeface="Verdana"/>
                <a:ea typeface="DejaVu Sans"/>
              </a:rPr>
              <a:t>1</a:t>
            </a:r>
            <a:r>
              <a:rPr b="0" i="1" lang="en-US" sz="4400" spc="-1" strike="noStrike">
                <a:solidFill>
                  <a:srgbClr val="004a99"/>
                </a:solidFill>
                <a:latin typeface="Verdana"/>
                <a:ea typeface="DejaVu Sans"/>
              </a:rPr>
              <a:t>, Markus Wolfien</a:t>
            </a:r>
            <a:r>
              <a:rPr b="0" i="1" lang="en-US" sz="4400" spc="-1" strike="noStrike" baseline="30000">
                <a:solidFill>
                  <a:srgbClr val="004a99"/>
                </a:solidFill>
                <a:latin typeface="Verdana"/>
                <a:ea typeface="DejaVu Sans"/>
              </a:rPr>
              <a:t>1</a:t>
            </a:r>
            <a:r>
              <a:rPr b="0" i="1" lang="en-US" sz="4400" spc="-1" strike="noStrike">
                <a:solidFill>
                  <a:srgbClr val="004a99"/>
                </a:solidFill>
                <a:latin typeface="Verdana"/>
                <a:ea typeface="DejaVu Sans"/>
              </a:rPr>
              <a:t>, Martin Scharm</a:t>
            </a:r>
            <a:r>
              <a:rPr b="0" i="1" lang="en-US" sz="4400" spc="-1" strike="noStrike" baseline="30000">
                <a:solidFill>
                  <a:srgbClr val="004a99"/>
                </a:solidFill>
                <a:latin typeface="Verdana"/>
                <a:ea typeface="DejaVu Sans"/>
              </a:rPr>
              <a:t>1</a:t>
            </a:r>
            <a:r>
              <a:rPr b="0" i="1" lang="en-US" sz="4400" spc="-1" strike="noStrike">
                <a:solidFill>
                  <a:srgbClr val="004a99"/>
                </a:solidFill>
                <a:latin typeface="Verdana"/>
                <a:ea typeface="DejaVu Sans"/>
              </a:rPr>
              <a:t>, Olaf Wolkenhauer</a:t>
            </a:r>
            <a:r>
              <a:rPr b="0" i="1" lang="en-US" sz="4400" spc="-1" strike="noStrike" baseline="30000">
                <a:solidFill>
                  <a:srgbClr val="004a99"/>
                </a:solidFill>
                <a:latin typeface="Verdana"/>
                <a:ea typeface="DejaVu Sans"/>
              </a:rPr>
              <a:t>1</a:t>
            </a:r>
            <a:endParaRPr b="0" lang="en-US" sz="4400" spc="-1" strike="noStrike">
              <a:latin typeface="Arial"/>
            </a:endParaRPr>
          </a:p>
          <a:p>
            <a:pPr algn="ctr">
              <a:lnSpc>
                <a:spcPct val="100000"/>
              </a:lnSpc>
            </a:pPr>
            <a:r>
              <a:rPr b="0" i="1" lang="en-US" sz="3200" spc="-1" strike="noStrike" baseline="30000">
                <a:solidFill>
                  <a:srgbClr val="004a99"/>
                </a:solidFill>
                <a:latin typeface="Verdana"/>
                <a:ea typeface="DejaVu Sans"/>
              </a:rPr>
              <a:t>1</a:t>
            </a:r>
            <a:r>
              <a:rPr b="0" i="1" lang="en-US" sz="3200" spc="-1" strike="noStrike">
                <a:solidFill>
                  <a:srgbClr val="004a99"/>
                </a:solidFill>
                <a:latin typeface="Verdana"/>
                <a:ea typeface="DejaVu Sans"/>
              </a:rPr>
              <a:t>Systems Biology and Bioinformatics, University of Rostock, Ulmenstr. 69, 18051 Rostock</a:t>
            </a:r>
            <a:endParaRPr b="0" lang="en-US" sz="3200" spc="-1" strike="noStrike">
              <a:latin typeface="Arial"/>
            </a:endParaRPr>
          </a:p>
        </p:txBody>
      </p:sp>
      <p:sp>
        <p:nvSpPr>
          <p:cNvPr id="47" name="CustomShape 6"/>
          <p:cNvSpPr/>
          <p:nvPr/>
        </p:nvSpPr>
        <p:spPr>
          <a:xfrm>
            <a:off x="18920520" y="1602000"/>
            <a:ext cx="9252000" cy="2915280"/>
          </a:xfrm>
          <a:prstGeom prst="rect">
            <a:avLst/>
          </a:prstGeom>
          <a:noFill/>
          <a:ln w="9360">
            <a:noFill/>
          </a:ln>
        </p:spPr>
        <p:style>
          <a:lnRef idx="0"/>
          <a:fillRef idx="0"/>
          <a:effectRef idx="0"/>
          <a:fontRef idx="minor"/>
        </p:style>
      </p:sp>
      <p:sp>
        <p:nvSpPr>
          <p:cNvPr id="48" name="CustomShape 7"/>
          <p:cNvSpPr/>
          <p:nvPr/>
        </p:nvSpPr>
        <p:spPr>
          <a:xfrm>
            <a:off x="155520" y="-144360"/>
            <a:ext cx="303840" cy="303840"/>
          </a:xfrm>
          <a:prstGeom prst="rect">
            <a:avLst/>
          </a:prstGeom>
          <a:noFill/>
          <a:ln>
            <a:noFill/>
          </a:ln>
        </p:spPr>
        <p:style>
          <a:lnRef idx="0"/>
          <a:fillRef idx="0"/>
          <a:effectRef idx="0"/>
          <a:fontRef idx="minor"/>
        </p:style>
      </p:sp>
      <p:sp>
        <p:nvSpPr>
          <p:cNvPr id="49" name="CustomShape 8"/>
          <p:cNvSpPr/>
          <p:nvPr/>
        </p:nvSpPr>
        <p:spPr>
          <a:xfrm>
            <a:off x="307800" y="7920"/>
            <a:ext cx="303840" cy="303840"/>
          </a:xfrm>
          <a:prstGeom prst="rect">
            <a:avLst/>
          </a:prstGeom>
          <a:noFill/>
          <a:ln>
            <a:noFill/>
          </a:ln>
        </p:spPr>
        <p:style>
          <a:lnRef idx="0"/>
          <a:fillRef idx="0"/>
          <a:effectRef idx="0"/>
          <a:fontRef idx="minor"/>
        </p:style>
      </p:sp>
      <p:pic>
        <p:nvPicPr>
          <p:cNvPr id="50" name="" descr=""/>
          <p:cNvPicPr/>
          <p:nvPr/>
        </p:nvPicPr>
        <p:blipFill>
          <a:blip r:embed="rId2"/>
          <a:stretch/>
        </p:blipFill>
        <p:spPr>
          <a:xfrm>
            <a:off x="20684880" y="1828800"/>
            <a:ext cx="7517520" cy="2688480"/>
          </a:xfrm>
          <a:prstGeom prst="rect">
            <a:avLst/>
          </a:prstGeom>
          <a:ln>
            <a:noFill/>
          </a:ln>
        </p:spPr>
      </p:pic>
      <p:sp>
        <p:nvSpPr>
          <p:cNvPr id="51" name="CustomShape 9"/>
          <p:cNvSpPr/>
          <p:nvPr/>
        </p:nvSpPr>
        <p:spPr>
          <a:xfrm>
            <a:off x="15475680" y="10077840"/>
            <a:ext cx="11864520" cy="26029800"/>
          </a:xfrm>
          <a:prstGeom prst="rect">
            <a:avLst/>
          </a:prstGeom>
          <a:noFill/>
          <a:ln w="9360">
            <a:noFill/>
          </a:ln>
        </p:spPr>
        <p:style>
          <a:lnRef idx="0"/>
          <a:fillRef idx="0"/>
          <a:effectRef idx="0"/>
          <a:fontRef idx="minor"/>
        </p:style>
        <p:txBody>
          <a:bodyPr lIns="0" rIns="0" tIns="208800" bIns="208800"/>
          <a:p>
            <a:pPr algn="just">
              <a:lnSpc>
                <a:spcPct val="100000"/>
              </a:lnSpc>
              <a:spcBef>
                <a:spcPts val="879"/>
              </a:spcBef>
            </a:pPr>
            <a:r>
              <a:rPr b="1" lang="en-US" sz="5400" spc="-1" strike="noStrike">
                <a:solidFill>
                  <a:srgbClr val="000000"/>
                </a:solidFill>
                <a:latin typeface="Arial Narrow"/>
                <a:ea typeface="DejaVu Sans"/>
              </a:rPr>
              <a:t>Results and discussion</a:t>
            </a: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nSpc>
                <a:spcPct val="100000"/>
              </a:lnSpc>
              <a:spcBef>
                <a:spcPts val="879"/>
              </a:spcBef>
            </a:pPr>
            <a:endParaRPr b="0" lang="en-US" sz="5400" spc="-1" strike="noStrike">
              <a:latin typeface="Arial"/>
            </a:endParaRPr>
          </a:p>
          <a:p>
            <a:pPr marL="895320" indent="-894240">
              <a:lnSpc>
                <a:spcPct val="100000"/>
              </a:lnSpc>
              <a:spcBef>
                <a:spcPts val="879"/>
              </a:spcBef>
              <a:buClr>
                <a:srgbClr val="000000"/>
              </a:buClr>
              <a:buFont typeface="Arial"/>
              <a:buChar char="•"/>
            </a:pPr>
            <a:r>
              <a:rPr b="0" lang="en-US" sz="4400" spc="-1" strike="noStrike">
                <a:solidFill>
                  <a:srgbClr val="000000"/>
                </a:solidFill>
                <a:latin typeface="Arial Narrow"/>
                <a:ea typeface="DejaVu Sans"/>
              </a:rPr>
              <a:t>Galaxy tools are grouped by function</a:t>
            </a:r>
            <a:endParaRPr b="0" lang="en-US" sz="4400" spc="-1" strike="noStrike">
              <a:latin typeface="Arial"/>
            </a:endParaRPr>
          </a:p>
          <a:p>
            <a:pPr marL="895320" indent="-894240">
              <a:lnSpc>
                <a:spcPct val="100000"/>
              </a:lnSpc>
              <a:spcBef>
                <a:spcPts val="879"/>
              </a:spcBef>
              <a:buClr>
                <a:srgbClr val="000000"/>
              </a:buClr>
              <a:buFont typeface="Arial"/>
              <a:buChar char="•"/>
            </a:pPr>
            <a:r>
              <a:rPr b="0" lang="en-US" sz="4400" spc="-1" strike="noStrike">
                <a:solidFill>
                  <a:srgbClr val="000000"/>
                </a:solidFill>
                <a:latin typeface="Arial Narrow"/>
                <a:ea typeface="DejaVu Sans"/>
              </a:rPr>
              <a:t>Each tool function bridges two different states of data</a:t>
            </a:r>
            <a:endParaRPr b="0" lang="en-US" sz="4400" spc="-1" strike="noStrike">
              <a:latin typeface="Arial"/>
            </a:endParaRPr>
          </a:p>
          <a:p>
            <a:pPr marL="895320" indent="-894240">
              <a:lnSpc>
                <a:spcPct val="100000"/>
              </a:lnSpc>
              <a:spcBef>
                <a:spcPts val="879"/>
              </a:spcBef>
              <a:buClr>
                <a:srgbClr val="000000"/>
              </a:buClr>
              <a:buFont typeface="Arial"/>
              <a:buChar char="•"/>
            </a:pPr>
            <a:r>
              <a:rPr b="0" lang="en-US" sz="4400" spc="-1" strike="noStrike">
                <a:solidFill>
                  <a:srgbClr val="000000"/>
                </a:solidFill>
                <a:latin typeface="Arial Narrow"/>
                <a:ea typeface="DejaVu Sans"/>
              </a:rPr>
              <a:t>Tools are chained on their input / output data formats</a:t>
            </a:r>
            <a:endParaRPr b="0" lang="en-US" sz="4400" spc="-1" strike="noStrike">
              <a:latin typeface="Arial"/>
            </a:endParaRPr>
          </a:p>
          <a:p>
            <a:pPr marL="895320" indent="-894240">
              <a:lnSpc>
                <a:spcPct val="100000"/>
              </a:lnSpc>
              <a:spcBef>
                <a:spcPts val="879"/>
              </a:spcBef>
              <a:buClr>
                <a:srgbClr val="000000"/>
              </a:buClr>
              <a:buFont typeface="Arial"/>
              <a:buChar char="•"/>
            </a:pPr>
            <a:r>
              <a:rPr b="0" lang="en-US" sz="4400" spc="-1" strike="noStrike">
                <a:solidFill>
                  <a:srgbClr val="000000"/>
                </a:solidFill>
                <a:latin typeface="Arial Narrow"/>
                <a:ea typeface="DejaVu Sans"/>
              </a:rPr>
              <a:t>Galaxy tours recommends pertinent tools step by step</a:t>
            </a:r>
            <a:endParaRPr b="0" lang="en-US" sz="4400" spc="-1" strike="noStrike">
              <a:latin typeface="Arial"/>
            </a:endParaRPr>
          </a:p>
          <a:p>
            <a:pPr marL="895320" indent="-894240">
              <a:lnSpc>
                <a:spcPct val="100000"/>
              </a:lnSpc>
              <a:spcBef>
                <a:spcPts val="879"/>
              </a:spcBef>
              <a:buClr>
                <a:srgbClr val="000000"/>
              </a:buClr>
              <a:buFont typeface="Arial"/>
              <a:buChar char="•"/>
            </a:pPr>
            <a:r>
              <a:rPr b="0" lang="en-US" sz="4400" spc="-1" strike="noStrike">
                <a:solidFill>
                  <a:srgbClr val="000000"/>
                </a:solidFill>
                <a:latin typeface="Arial Narrow"/>
                <a:ea typeface="DejaVu Sans"/>
              </a:rPr>
              <a:t>Users decide which tool to select and parametrize</a:t>
            </a:r>
            <a:endParaRPr b="0" lang="en-US" sz="4400" spc="-1" strike="noStrike">
              <a:latin typeface="Arial"/>
            </a:endParaRPr>
          </a:p>
          <a:p>
            <a:pPr marL="895320" indent="-894240">
              <a:lnSpc>
                <a:spcPct val="100000"/>
              </a:lnSpc>
              <a:spcBef>
                <a:spcPts val="879"/>
              </a:spcBef>
              <a:buClr>
                <a:srgbClr val="000000"/>
              </a:buClr>
              <a:buFont typeface="Arial"/>
              <a:buChar char="•"/>
            </a:pPr>
            <a:r>
              <a:rPr b="0" lang="en-US" sz="600" spc="-1" strike="noStrike">
                <a:solidFill>
                  <a:srgbClr val="000000"/>
                </a:solidFill>
                <a:latin typeface="Arial Narrow"/>
                <a:ea typeface="DejaVu Sans"/>
              </a:rPr>
              <a:t> </a:t>
            </a:r>
            <a:endParaRPr b="0" lang="en-US" sz="600" spc="-1" strike="noStrike">
              <a:latin typeface="Arial"/>
            </a:endParaRPr>
          </a:p>
          <a:p>
            <a:pPr marL="895320" indent="-894240">
              <a:lnSpc>
                <a:spcPct val="100000"/>
              </a:lnSpc>
              <a:spcBef>
                <a:spcPts val="879"/>
              </a:spcBef>
              <a:buClr>
                <a:srgbClr val="000000"/>
              </a:buClr>
              <a:buFont typeface="Arial"/>
              <a:buChar char="•"/>
            </a:pPr>
            <a:r>
              <a:rPr b="0" lang="en-US" sz="600" spc="-1" strike="noStrike">
                <a:solidFill>
                  <a:srgbClr val="000000"/>
                </a:solidFill>
                <a:latin typeface="Arial Narrow"/>
                <a:ea typeface="DejaVu Sans"/>
              </a:rPr>
              <a:t> </a:t>
            </a:r>
            <a:endParaRPr b="0" lang="en-US" sz="600" spc="-1" strike="noStrike">
              <a:latin typeface="Arial"/>
            </a:endParaRPr>
          </a:p>
          <a:p>
            <a:pPr marL="895320" indent="-894240">
              <a:lnSpc>
                <a:spcPct val="100000"/>
              </a:lnSpc>
              <a:spcBef>
                <a:spcPts val="879"/>
              </a:spcBef>
              <a:buClr>
                <a:srgbClr val="000000"/>
              </a:buClr>
              <a:buFont typeface="Arial"/>
              <a:buChar char="•"/>
            </a:pPr>
            <a:endParaRPr b="0" lang="en-US" sz="600" spc="-1" strike="noStrike">
              <a:latin typeface="Arial"/>
            </a:endParaRPr>
          </a:p>
          <a:p>
            <a:pPr algn="just">
              <a:lnSpc>
                <a:spcPct val="100000"/>
              </a:lnSpc>
              <a:spcBef>
                <a:spcPts val="879"/>
              </a:spcBef>
            </a:pPr>
            <a:r>
              <a:rPr b="1" lang="en-US" sz="5400" spc="-1" strike="noStrike">
                <a:solidFill>
                  <a:srgbClr val="000000"/>
                </a:solidFill>
                <a:latin typeface="Arial Narrow"/>
                <a:ea typeface="DejaVu Sans"/>
              </a:rPr>
              <a:t>Conclusion</a:t>
            </a:r>
            <a:endParaRPr b="0" lang="en-US" sz="5400" spc="-1" strike="noStrike">
              <a:latin typeface="Arial"/>
            </a:endParaRPr>
          </a:p>
          <a:p>
            <a:pPr algn="just">
              <a:lnSpc>
                <a:spcPct val="100000"/>
              </a:lnSpc>
              <a:spcBef>
                <a:spcPts val="879"/>
              </a:spcBef>
            </a:pPr>
            <a:r>
              <a:rPr b="0" lang="en-US" sz="4400" spc="-1" strike="noStrike">
                <a:solidFill>
                  <a:srgbClr val="000000"/>
                </a:solidFill>
                <a:latin typeface="Arial Narrow"/>
                <a:ea typeface="DejaVu Sans"/>
              </a:rPr>
              <a:t>A recommendation system enhances the visibility of each Galaxy tool, relieving the user from browsing tool categories, or sticking to the usual analysis tools</a:t>
            </a: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r>
              <a:rPr b="0" lang="en-US" sz="4400" spc="-1" strike="noStrike">
                <a:solidFill>
                  <a:srgbClr val="000000"/>
                </a:solidFill>
                <a:latin typeface="Arial Narrow"/>
                <a:ea typeface="DejaVu Sans"/>
              </a:rPr>
              <a:t>Tool pertinence is inferred from manually curated EDAM annotations, therefore a tool’s pertinence is as accurate as its bio.tools annotation</a:t>
            </a:r>
            <a:endParaRPr b="0" lang="en-US" sz="4400" spc="-1" strike="noStrike">
              <a:latin typeface="Arial"/>
            </a:endParaRPr>
          </a:p>
          <a:p>
            <a:pPr>
              <a:lnSpc>
                <a:spcPct val="100000"/>
              </a:lnSpc>
              <a:spcBef>
                <a:spcPts val="879"/>
              </a:spcBef>
            </a:pPr>
            <a:endParaRPr b="0" lang="en-US" sz="4400" spc="-1" strike="noStrike">
              <a:latin typeface="Arial"/>
            </a:endParaRPr>
          </a:p>
          <a:p>
            <a:pPr marL="895320" indent="-894240">
              <a:lnSpc>
                <a:spcPct val="100000"/>
              </a:lnSpc>
              <a:spcBef>
                <a:spcPts val="879"/>
              </a:spcBef>
              <a:buClr>
                <a:srgbClr val="000000"/>
              </a:buClr>
              <a:buFont typeface="Arial"/>
              <a:buChar char="•"/>
            </a:pPr>
            <a:r>
              <a:rPr b="0" lang="en-US" sz="600" spc="-1" strike="noStrike">
                <a:solidFill>
                  <a:srgbClr val="000000"/>
                </a:solidFill>
                <a:latin typeface="Arial Narrow"/>
                <a:ea typeface="DejaVu Sans"/>
              </a:rPr>
              <a:t> </a:t>
            </a:r>
            <a:endParaRPr b="0" lang="en-US" sz="600" spc="-1" strike="noStrike">
              <a:latin typeface="Arial"/>
            </a:endParaRPr>
          </a:p>
          <a:p>
            <a:pPr marL="895320" indent="-894240">
              <a:lnSpc>
                <a:spcPct val="100000"/>
              </a:lnSpc>
              <a:spcBef>
                <a:spcPts val="879"/>
              </a:spcBef>
              <a:buClr>
                <a:srgbClr val="000000"/>
              </a:buClr>
              <a:buFont typeface="Arial"/>
              <a:buChar char="•"/>
            </a:pPr>
            <a:r>
              <a:rPr b="0" lang="en-US" sz="600" spc="-1" strike="noStrike">
                <a:solidFill>
                  <a:srgbClr val="000000"/>
                </a:solidFill>
                <a:latin typeface="Arial Narrow"/>
                <a:ea typeface="DejaVu Sans"/>
              </a:rPr>
              <a:t> </a:t>
            </a:r>
            <a:endParaRPr b="0" lang="en-US" sz="600" spc="-1" strike="noStrike">
              <a:latin typeface="Arial"/>
            </a:endParaRPr>
          </a:p>
          <a:p>
            <a:pPr algn="just">
              <a:lnSpc>
                <a:spcPct val="100000"/>
              </a:lnSpc>
              <a:spcBef>
                <a:spcPts val="879"/>
              </a:spcBef>
            </a:pPr>
            <a:r>
              <a:rPr b="1" lang="en-US" sz="5400" spc="-1" strike="noStrike">
                <a:solidFill>
                  <a:srgbClr val="000000"/>
                </a:solidFill>
                <a:latin typeface="Arial Narrow"/>
                <a:ea typeface="DejaVu Sans"/>
              </a:rPr>
              <a:t>References</a:t>
            </a:r>
            <a:endParaRPr b="0" lang="en-US" sz="5400" spc="-1" strike="noStrike">
              <a:latin typeface="Arial"/>
            </a:endParaRPr>
          </a:p>
          <a:p>
            <a:pPr algn="just">
              <a:lnSpc>
                <a:spcPct val="100000"/>
              </a:lnSpc>
              <a:spcBef>
                <a:spcPts val="879"/>
              </a:spcBef>
            </a:pPr>
            <a:r>
              <a:rPr b="0" lang="en-US" sz="3200" spc="-1" strike="noStrike">
                <a:solidFill>
                  <a:srgbClr val="000000"/>
                </a:solidFill>
                <a:latin typeface="Arial Narrow"/>
                <a:ea typeface="DejaVu Sans"/>
              </a:rPr>
              <a:t>Lott SC et al. Customized workflow development and data modularization concepts for RNA-Sequencing and metatranscriptome experiments. Journal of Biotechnology, 2017. </a:t>
            </a:r>
            <a:r>
              <a:rPr b="1" lang="en-US" sz="3200" spc="-1" strike="noStrike">
                <a:solidFill>
                  <a:srgbClr val="3465a4"/>
                </a:solidFill>
                <a:latin typeface="Arial Narrow"/>
                <a:ea typeface="DejaVu Sans"/>
              </a:rPr>
              <a:t>10.1016/j.jbiotec.2017.06.1203</a:t>
            </a:r>
            <a:endParaRPr b="0" lang="en-US" sz="3200" spc="-1" strike="noStrike">
              <a:latin typeface="Arial"/>
            </a:endParaRPr>
          </a:p>
        </p:txBody>
      </p:sp>
      <p:sp>
        <p:nvSpPr>
          <p:cNvPr id="52" name="CustomShape 10"/>
          <p:cNvSpPr/>
          <p:nvPr/>
        </p:nvSpPr>
        <p:spPr>
          <a:xfrm>
            <a:off x="2959200" y="25387200"/>
            <a:ext cx="7589160" cy="2834280"/>
          </a:xfrm>
          <a:prstGeom prst="rect">
            <a:avLst/>
          </a:prstGeom>
          <a:solidFill>
            <a:srgbClr val="ffffff"/>
          </a:solidFill>
          <a:ln w="19080">
            <a:solidFill>
              <a:srgbClr val="3465a4"/>
            </a:solidFill>
            <a:round/>
          </a:ln>
        </p:spPr>
        <p:style>
          <a:lnRef idx="0"/>
          <a:fillRef idx="0"/>
          <a:effectRef idx="0"/>
          <a:fontRef idx="minor"/>
        </p:style>
      </p:sp>
      <p:sp>
        <p:nvSpPr>
          <p:cNvPr id="53" name="CustomShape 11"/>
          <p:cNvSpPr/>
          <p:nvPr/>
        </p:nvSpPr>
        <p:spPr>
          <a:xfrm>
            <a:off x="2959200" y="29239200"/>
            <a:ext cx="7589160" cy="2834280"/>
          </a:xfrm>
          <a:prstGeom prst="rect">
            <a:avLst/>
          </a:prstGeom>
          <a:solidFill>
            <a:srgbClr val="ffffff"/>
          </a:solidFill>
          <a:ln w="19080">
            <a:solidFill>
              <a:srgbClr val="3465a4"/>
            </a:solidFill>
            <a:round/>
          </a:ln>
        </p:spPr>
        <p:style>
          <a:lnRef idx="0"/>
          <a:fillRef idx="0"/>
          <a:effectRef idx="0"/>
          <a:fontRef idx="minor"/>
        </p:style>
      </p:sp>
      <p:sp>
        <p:nvSpPr>
          <p:cNvPr id="54" name="CustomShape 12"/>
          <p:cNvSpPr/>
          <p:nvPr/>
        </p:nvSpPr>
        <p:spPr>
          <a:xfrm>
            <a:off x="2959200" y="33055200"/>
            <a:ext cx="7589160" cy="2834280"/>
          </a:xfrm>
          <a:prstGeom prst="rect">
            <a:avLst/>
          </a:prstGeom>
          <a:solidFill>
            <a:srgbClr val="ffffff"/>
          </a:solidFill>
          <a:ln w="19080">
            <a:solidFill>
              <a:srgbClr val="3465a4"/>
            </a:solidFill>
            <a:round/>
          </a:ln>
        </p:spPr>
        <p:style>
          <a:lnRef idx="0"/>
          <a:fillRef idx="0"/>
          <a:effectRef idx="0"/>
          <a:fontRef idx="minor"/>
        </p:style>
      </p:sp>
      <p:sp>
        <p:nvSpPr>
          <p:cNvPr id="55" name="CustomShape 13"/>
          <p:cNvSpPr/>
          <p:nvPr/>
        </p:nvSpPr>
        <p:spPr>
          <a:xfrm>
            <a:off x="3144960" y="26004960"/>
            <a:ext cx="7292520" cy="1498680"/>
          </a:xfrm>
          <a:prstGeom prst="rect">
            <a:avLst/>
          </a:prstGeom>
          <a:noFill/>
          <a:ln>
            <a:noFill/>
          </a:ln>
        </p:spPr>
        <p:style>
          <a:lnRef idx="0"/>
          <a:fillRef idx="0"/>
          <a:effectRef idx="0"/>
          <a:fontRef idx="minor"/>
        </p:style>
        <p:txBody>
          <a:bodyPr lIns="90000" rIns="90000" tIns="45000" bIns="45000"/>
          <a:p>
            <a:pPr algn="ctr">
              <a:lnSpc>
                <a:spcPct val="115000"/>
              </a:lnSpc>
              <a:spcBef>
                <a:spcPts val="850"/>
              </a:spcBef>
              <a:spcAft>
                <a:spcPts val="850"/>
              </a:spcAft>
            </a:pPr>
            <a:r>
              <a:rPr b="0" lang="en-US" sz="4400" spc="-1" strike="noStrike">
                <a:latin typeface="Arial Narrow"/>
              </a:rPr>
              <a:t>Tool chaining and parametrization  through Galaxy’s interactive tours</a:t>
            </a:r>
            <a:endParaRPr b="0" lang="en-US" sz="4400" spc="-1" strike="noStrike">
              <a:latin typeface="Arial"/>
            </a:endParaRPr>
          </a:p>
        </p:txBody>
      </p:sp>
      <p:sp>
        <p:nvSpPr>
          <p:cNvPr id="56" name="CustomShape 14"/>
          <p:cNvSpPr/>
          <p:nvPr/>
        </p:nvSpPr>
        <p:spPr>
          <a:xfrm>
            <a:off x="3147840" y="29856960"/>
            <a:ext cx="7289640" cy="1216800"/>
          </a:xfrm>
          <a:prstGeom prst="rect">
            <a:avLst/>
          </a:prstGeom>
          <a:noFill/>
          <a:ln>
            <a:noFill/>
          </a:ln>
        </p:spPr>
        <p:style>
          <a:lnRef idx="0"/>
          <a:fillRef idx="0"/>
          <a:effectRef idx="0"/>
          <a:fontRef idx="minor"/>
        </p:style>
        <p:txBody>
          <a:bodyPr lIns="90000" rIns="90000" tIns="45000" bIns="45000"/>
          <a:p>
            <a:pPr algn="ctr">
              <a:lnSpc>
                <a:spcPct val="115000"/>
              </a:lnSpc>
            </a:pPr>
            <a:r>
              <a:rPr b="0" lang="en-US" sz="4400" spc="-1" strike="noStrike">
                <a:latin typeface="Arial Narrow"/>
              </a:rPr>
              <a:t>Tool operations and input / output formats through Elixir’s bio.tools</a:t>
            </a:r>
            <a:endParaRPr b="0" lang="en-US" sz="4400" spc="-1" strike="noStrike">
              <a:latin typeface="Arial"/>
            </a:endParaRPr>
          </a:p>
        </p:txBody>
      </p:sp>
      <p:sp>
        <p:nvSpPr>
          <p:cNvPr id="57" name="CustomShape 15"/>
          <p:cNvSpPr/>
          <p:nvPr/>
        </p:nvSpPr>
        <p:spPr>
          <a:xfrm>
            <a:off x="3142080" y="33675120"/>
            <a:ext cx="7223400" cy="1645560"/>
          </a:xfrm>
          <a:prstGeom prst="rect">
            <a:avLst/>
          </a:prstGeom>
          <a:noFill/>
          <a:ln>
            <a:noFill/>
          </a:ln>
        </p:spPr>
        <p:style>
          <a:lnRef idx="0"/>
          <a:fillRef idx="0"/>
          <a:effectRef idx="0"/>
          <a:fontRef idx="minor"/>
        </p:style>
        <p:txBody>
          <a:bodyPr lIns="90000" rIns="90000" tIns="45000" bIns="45000"/>
          <a:p>
            <a:pPr algn="ctr">
              <a:lnSpc>
                <a:spcPct val="115000"/>
              </a:lnSpc>
            </a:pPr>
            <a:r>
              <a:rPr b="0" lang="en-US" sz="4400" spc="-1" strike="noStrike">
                <a:latin typeface="Arial Narrow"/>
              </a:rPr>
              <a:t>Best practices and user-tracked data of RBC’s Galaxy instance</a:t>
            </a:r>
            <a:endParaRPr b="0" lang="en-US" sz="4400" spc="-1" strike="noStrike">
              <a:latin typeface="Arial"/>
            </a:endParaRPr>
          </a:p>
        </p:txBody>
      </p:sp>
      <p:pic>
        <p:nvPicPr>
          <p:cNvPr id="58" name="" descr=""/>
          <p:cNvPicPr/>
          <p:nvPr/>
        </p:nvPicPr>
        <p:blipFill>
          <a:blip r:embed="rId3"/>
          <a:stretch/>
        </p:blipFill>
        <p:spPr>
          <a:xfrm>
            <a:off x="2250000" y="39322080"/>
            <a:ext cx="9401400" cy="1946160"/>
          </a:xfrm>
          <a:prstGeom prst="rect">
            <a:avLst/>
          </a:prstGeom>
          <a:ln>
            <a:noFill/>
          </a:ln>
        </p:spPr>
      </p:pic>
      <p:sp>
        <p:nvSpPr>
          <p:cNvPr id="59" name="CustomShape 16"/>
          <p:cNvSpPr/>
          <p:nvPr/>
        </p:nvSpPr>
        <p:spPr>
          <a:xfrm>
            <a:off x="11693880" y="39214080"/>
            <a:ext cx="6267600" cy="199584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3200" spc="-1" strike="noStrike">
                <a:solidFill>
                  <a:srgbClr val="ffffff"/>
                </a:solidFill>
                <a:latin typeface="Arial Narrow"/>
              </a:rPr>
              <a:t>Systems Biology and Bioinformatics</a:t>
            </a:r>
            <a:endParaRPr b="0" lang="en-US" sz="3200" spc="-1" strike="noStrike">
              <a:latin typeface="Arial"/>
            </a:endParaRPr>
          </a:p>
          <a:p>
            <a:pPr algn="just">
              <a:lnSpc>
                <a:spcPct val="100000"/>
              </a:lnSpc>
            </a:pPr>
            <a:r>
              <a:rPr b="0" lang="en-US" sz="3200" spc="-1" strike="noStrike">
                <a:solidFill>
                  <a:srgbClr val="ffffff"/>
                </a:solidFill>
                <a:latin typeface="Arial Narrow"/>
              </a:rPr>
              <a:t>University of Rostock</a:t>
            </a:r>
            <a:endParaRPr b="0" lang="en-US" sz="3200" spc="-1" strike="noStrike">
              <a:latin typeface="Arial"/>
            </a:endParaRPr>
          </a:p>
          <a:p>
            <a:pPr algn="just">
              <a:lnSpc>
                <a:spcPct val="100000"/>
              </a:lnSpc>
            </a:pPr>
            <a:r>
              <a:rPr b="0" lang="en-US" sz="3200" spc="-1" strike="noStrike">
                <a:solidFill>
                  <a:srgbClr val="ffffff"/>
                </a:solidFill>
                <a:latin typeface="Arial Narrow"/>
              </a:rPr>
              <a:t>Ulmenstr. 69, 18051 Rostock</a:t>
            </a:r>
            <a:endParaRPr b="0" lang="en-US" sz="3200" spc="-1" strike="noStrike">
              <a:latin typeface="Arial"/>
            </a:endParaRPr>
          </a:p>
          <a:p>
            <a:pPr algn="just">
              <a:lnSpc>
                <a:spcPct val="100000"/>
              </a:lnSpc>
            </a:pPr>
            <a:r>
              <a:rPr b="1" lang="en-US" sz="3200" spc="-1" strike="noStrike">
                <a:solidFill>
                  <a:srgbClr val="ffffff"/>
                </a:solidFill>
                <a:latin typeface="Arial Narrow"/>
              </a:rPr>
              <a:t>www.sbi.uni-rostock.de</a:t>
            </a:r>
            <a:endParaRPr b="0" lang="en-US" sz="3200" spc="-1" strike="noStrike">
              <a:latin typeface="Arial"/>
            </a:endParaRPr>
          </a:p>
        </p:txBody>
      </p:sp>
      <p:pic>
        <p:nvPicPr>
          <p:cNvPr id="60" name="" descr=""/>
          <p:cNvPicPr/>
          <p:nvPr/>
        </p:nvPicPr>
        <p:blipFill>
          <a:blip r:embed="rId4"/>
          <a:stretch/>
        </p:blipFill>
        <p:spPr>
          <a:xfrm>
            <a:off x="11590560" y="29286000"/>
            <a:ext cx="1807200" cy="1792440"/>
          </a:xfrm>
          <a:prstGeom prst="rect">
            <a:avLst/>
          </a:prstGeom>
          <a:ln>
            <a:noFill/>
          </a:ln>
        </p:spPr>
      </p:pic>
      <p:pic>
        <p:nvPicPr>
          <p:cNvPr id="61" name="" descr=""/>
          <p:cNvPicPr/>
          <p:nvPr/>
        </p:nvPicPr>
        <p:blipFill>
          <a:blip r:embed="rId5"/>
          <a:stretch/>
        </p:blipFill>
        <p:spPr>
          <a:xfrm>
            <a:off x="11532240" y="25394760"/>
            <a:ext cx="1980720" cy="2003760"/>
          </a:xfrm>
          <a:prstGeom prst="rect">
            <a:avLst/>
          </a:prstGeom>
          <a:ln>
            <a:noFill/>
          </a:ln>
        </p:spPr>
      </p:pic>
      <p:pic>
        <p:nvPicPr>
          <p:cNvPr id="62" name="" descr=""/>
          <p:cNvPicPr/>
          <p:nvPr/>
        </p:nvPicPr>
        <p:blipFill>
          <a:blip r:embed="rId6"/>
          <a:stretch/>
        </p:blipFill>
        <p:spPr>
          <a:xfrm>
            <a:off x="11486160" y="33040800"/>
            <a:ext cx="2129400" cy="3010680"/>
          </a:xfrm>
          <a:prstGeom prst="rect">
            <a:avLst/>
          </a:prstGeom>
          <a:ln>
            <a:noFill/>
          </a:ln>
        </p:spPr>
      </p:pic>
      <p:sp>
        <p:nvSpPr>
          <p:cNvPr id="63" name="CustomShape 17"/>
          <p:cNvSpPr/>
          <p:nvPr/>
        </p:nvSpPr>
        <p:spPr>
          <a:xfrm>
            <a:off x="11493360" y="35415360"/>
            <a:ext cx="2285640" cy="63972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3200" spc="-1" strike="noStrike">
                <a:solidFill>
                  <a:srgbClr val="3465a4"/>
                </a:solidFill>
                <a:latin typeface="Arial Narrow"/>
              </a:rPr>
              <a:t>denbi.de/rbc</a:t>
            </a:r>
            <a:endParaRPr b="0" lang="en-US" sz="3200" spc="-1" strike="noStrike">
              <a:latin typeface="Arial"/>
            </a:endParaRPr>
          </a:p>
        </p:txBody>
      </p:sp>
      <p:sp>
        <p:nvSpPr>
          <p:cNvPr id="64" name="CustomShape 18"/>
          <p:cNvSpPr/>
          <p:nvPr/>
        </p:nvSpPr>
        <p:spPr>
          <a:xfrm>
            <a:off x="11493360" y="31635360"/>
            <a:ext cx="3108600" cy="85176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3200" spc="-1" strike="noStrike">
                <a:solidFill>
                  <a:srgbClr val="3465a4"/>
                </a:solidFill>
                <a:latin typeface="Arial Narrow"/>
              </a:rPr>
              <a:t>edamontology.org</a:t>
            </a:r>
            <a:endParaRPr b="0" lang="en-US" sz="3200" spc="-1" strike="noStrike">
              <a:latin typeface="Arial"/>
            </a:endParaRPr>
          </a:p>
        </p:txBody>
      </p:sp>
      <p:sp>
        <p:nvSpPr>
          <p:cNvPr id="65" name="CustomShape 19"/>
          <p:cNvSpPr/>
          <p:nvPr/>
        </p:nvSpPr>
        <p:spPr>
          <a:xfrm>
            <a:off x="11493360" y="27783720"/>
            <a:ext cx="3108600" cy="85176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3200" spc="-1" strike="noStrike">
                <a:solidFill>
                  <a:srgbClr val="3465a4"/>
                </a:solidFill>
                <a:latin typeface="Arial Narrow"/>
              </a:rPr>
              <a:t>galaxyproject.org</a:t>
            </a:r>
            <a:endParaRPr b="0" lang="en-US" sz="3200" spc="-1" strike="noStrike">
              <a:latin typeface="Arial"/>
            </a:endParaRPr>
          </a:p>
        </p:txBody>
      </p:sp>
      <p:pic>
        <p:nvPicPr>
          <p:cNvPr id="66" name="" descr=""/>
          <p:cNvPicPr/>
          <p:nvPr/>
        </p:nvPicPr>
        <p:blipFill>
          <a:blip r:embed="rId7"/>
          <a:stretch/>
        </p:blipFill>
        <p:spPr>
          <a:xfrm>
            <a:off x="3096360" y="36995760"/>
            <a:ext cx="1671120" cy="1671120"/>
          </a:xfrm>
          <a:prstGeom prst="rect">
            <a:avLst/>
          </a:prstGeom>
          <a:ln>
            <a:noFill/>
          </a:ln>
        </p:spPr>
      </p:pic>
      <p:sp>
        <p:nvSpPr>
          <p:cNvPr id="67" name="CustomShape 20"/>
          <p:cNvSpPr/>
          <p:nvPr/>
        </p:nvSpPr>
        <p:spPr>
          <a:xfrm>
            <a:off x="5069520" y="37329840"/>
            <a:ext cx="2906640" cy="61416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4400" spc="-1" strike="noStrike">
                <a:latin typeface="Arial Narrow"/>
              </a:rPr>
              <a:t>destairdenbi</a:t>
            </a:r>
            <a:endParaRPr b="0" lang="en-US" sz="4400" spc="-1" strike="noStrike">
              <a:latin typeface="Arial"/>
            </a:endParaRPr>
          </a:p>
        </p:txBody>
      </p:sp>
      <p:sp>
        <p:nvSpPr>
          <p:cNvPr id="68" name="CustomShape 21"/>
          <p:cNvSpPr/>
          <p:nvPr/>
        </p:nvSpPr>
        <p:spPr>
          <a:xfrm>
            <a:off x="5069880" y="37942200"/>
            <a:ext cx="4124520" cy="47088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3200" spc="-1" strike="noStrike">
                <a:latin typeface="Arial Narrow"/>
              </a:rPr>
              <a:t>destair.bioinf.uni-leipzig.de</a:t>
            </a:r>
            <a:endParaRPr b="0" lang="en-US" sz="3200" spc="-1" strike="noStrike">
              <a:latin typeface="Arial"/>
            </a:endParaRPr>
          </a:p>
        </p:txBody>
      </p:sp>
      <p:pic>
        <p:nvPicPr>
          <p:cNvPr id="69" name="" descr=""/>
          <p:cNvPicPr/>
          <p:nvPr/>
        </p:nvPicPr>
        <p:blipFill>
          <a:blip r:embed="rId8"/>
          <a:stretch/>
        </p:blipFill>
        <p:spPr>
          <a:xfrm>
            <a:off x="9047880" y="36021600"/>
            <a:ext cx="5564160" cy="3931560"/>
          </a:xfrm>
          <a:prstGeom prst="rect">
            <a:avLst/>
          </a:prstGeom>
          <a:ln>
            <a:noFill/>
          </a:ln>
        </p:spPr>
      </p:pic>
      <p:pic>
        <p:nvPicPr>
          <p:cNvPr id="70" name="" descr=""/>
          <p:cNvPicPr/>
          <p:nvPr/>
        </p:nvPicPr>
        <p:blipFill>
          <a:blip r:embed="rId9"/>
          <a:stretch/>
        </p:blipFill>
        <p:spPr>
          <a:xfrm>
            <a:off x="26052480" y="39539520"/>
            <a:ext cx="1944720" cy="1453680"/>
          </a:xfrm>
          <a:prstGeom prst="rect">
            <a:avLst/>
          </a:prstGeom>
          <a:ln>
            <a:noFill/>
          </a:ln>
        </p:spPr>
      </p:pic>
      <p:pic>
        <p:nvPicPr>
          <p:cNvPr id="71" name="" descr=""/>
          <p:cNvPicPr/>
          <p:nvPr/>
        </p:nvPicPr>
        <p:blipFill>
          <a:blip r:embed="rId10"/>
          <a:stretch/>
        </p:blipFill>
        <p:spPr>
          <a:xfrm>
            <a:off x="22956480" y="39518640"/>
            <a:ext cx="2981520" cy="1538280"/>
          </a:xfrm>
          <a:prstGeom prst="rect">
            <a:avLst/>
          </a:prstGeom>
          <a:ln>
            <a:noFill/>
          </a:ln>
        </p:spPr>
      </p:pic>
      <p:pic>
        <p:nvPicPr>
          <p:cNvPr id="72" name="" descr=""/>
          <p:cNvPicPr/>
          <p:nvPr/>
        </p:nvPicPr>
        <p:blipFill>
          <a:blip r:embed="rId11"/>
          <a:stretch/>
        </p:blipFill>
        <p:spPr>
          <a:xfrm>
            <a:off x="15257160" y="11244600"/>
            <a:ext cx="12715560" cy="7849440"/>
          </a:xfrm>
          <a:prstGeom prst="rect">
            <a:avLst/>
          </a:prstGeom>
          <a:ln>
            <a:noFill/>
          </a:ln>
        </p:spPr>
      </p:pic>
      <p:sp>
        <p:nvSpPr>
          <p:cNvPr id="73" name="Line 22"/>
          <p:cNvSpPr/>
          <p:nvPr/>
        </p:nvSpPr>
        <p:spPr>
          <a:xfrm>
            <a:off x="6858000" y="28221840"/>
            <a:ext cx="360" cy="1017360"/>
          </a:xfrm>
          <a:prstGeom prst="line">
            <a:avLst/>
          </a:prstGeom>
          <a:ln w="19080">
            <a:solidFill>
              <a:srgbClr val="3465a4"/>
            </a:solidFill>
            <a:round/>
          </a:ln>
        </p:spPr>
        <p:style>
          <a:lnRef idx="0"/>
          <a:fillRef idx="0"/>
          <a:effectRef idx="0"/>
          <a:fontRef idx="minor"/>
        </p:style>
      </p:sp>
      <p:sp>
        <p:nvSpPr>
          <p:cNvPr id="74" name="Line 23"/>
          <p:cNvSpPr/>
          <p:nvPr/>
        </p:nvSpPr>
        <p:spPr>
          <a:xfrm>
            <a:off x="6858000" y="32069160"/>
            <a:ext cx="360" cy="1017360"/>
          </a:xfrm>
          <a:prstGeom prst="line">
            <a:avLst/>
          </a:prstGeom>
          <a:ln w="19080">
            <a:solidFill>
              <a:srgbClr val="3465a4"/>
            </a:solidFill>
            <a:round/>
          </a:ln>
        </p:spPr>
        <p:style>
          <a:lnRef idx="0"/>
          <a:fillRef idx="0"/>
          <a:effectRef idx="0"/>
          <a:fontRef idx="minor"/>
        </p:style>
      </p:sp>
      <p:sp>
        <p:nvSpPr>
          <p:cNvPr id="75" name="CustomShape 24"/>
          <p:cNvSpPr/>
          <p:nvPr/>
        </p:nvSpPr>
        <p:spPr>
          <a:xfrm>
            <a:off x="15472800" y="28707120"/>
            <a:ext cx="11246760" cy="91404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3200" spc="-1" strike="noStrike">
                <a:solidFill>
                  <a:srgbClr val="3465a4"/>
                </a:solidFill>
                <a:latin typeface="Arial Narrow"/>
              </a:rPr>
              <a:t>Transcription factors and regulatory sites &gt; Functional, regulatory, and non-coding RNA &gt; RNA</a:t>
            </a:r>
            <a:endParaRPr b="0" lang="en-US" sz="3200" spc="-1" strike="noStrike">
              <a:latin typeface="Arial"/>
            </a:endParaRPr>
          </a:p>
        </p:txBody>
      </p:sp>
      <p:pic>
        <p:nvPicPr>
          <p:cNvPr id="76" name="" descr=""/>
          <p:cNvPicPr/>
          <p:nvPr/>
        </p:nvPicPr>
        <p:blipFill>
          <a:blip r:embed="rId12"/>
          <a:stretch/>
        </p:blipFill>
        <p:spPr>
          <a:xfrm>
            <a:off x="15500160" y="29829600"/>
            <a:ext cx="12535560" cy="3493800"/>
          </a:xfrm>
          <a:prstGeom prst="rect">
            <a:avLst/>
          </a:prstGeom>
          <a:ln>
            <a:noFill/>
          </a:ln>
        </p:spPr>
      </p:pic>
      <p:sp>
        <p:nvSpPr>
          <p:cNvPr id="77" name="CustomShape 25"/>
          <p:cNvSpPr/>
          <p:nvPr/>
        </p:nvSpPr>
        <p:spPr>
          <a:xfrm>
            <a:off x="15472800" y="26943120"/>
            <a:ext cx="11246760" cy="47088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3200" spc="-1" strike="noStrike">
                <a:solidFill>
                  <a:srgbClr val="3465a4"/>
                </a:solidFill>
                <a:latin typeface="Arial Narrow"/>
              </a:rPr>
              <a:t>Bioinformatics</a:t>
            </a:r>
            <a:endParaRPr b="0" lang="en-US" sz="3200" spc="-1" strike="noStrike">
              <a:latin typeface="Arial"/>
            </a:endParaRPr>
          </a:p>
        </p:txBody>
      </p:sp>
      <p:pic>
        <p:nvPicPr>
          <p:cNvPr id="78" name="" descr=""/>
          <p:cNvPicPr/>
          <p:nvPr/>
        </p:nvPicPr>
        <p:blipFill>
          <a:blip r:embed="rId13"/>
          <a:stretch/>
        </p:blipFill>
        <p:spPr>
          <a:xfrm>
            <a:off x="15497280" y="27624240"/>
            <a:ext cx="12538440" cy="759240"/>
          </a:xfrm>
          <a:prstGeom prst="rect">
            <a:avLst/>
          </a:prstGeom>
          <a:ln>
            <a:noFill/>
          </a:ln>
        </p:spPr>
      </p:pic>
      <p:pic>
        <p:nvPicPr>
          <p:cNvPr id="79" name="" descr=""/>
          <p:cNvPicPr/>
          <p:nvPr/>
        </p:nvPicPr>
        <p:blipFill>
          <a:blip r:embed="rId14"/>
          <a:stretch/>
        </p:blipFill>
        <p:spPr>
          <a:xfrm>
            <a:off x="18273600" y="39694680"/>
            <a:ext cx="4480560" cy="117900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default</Template>
  <TotalTime>754</TotalTime>
  <Application>LibreOffice/5.4.2.2.0$Linux_X86_64 LibreOffice_project/40m0$Build-2</Application>
  <Words>67</Words>
  <Paragraphs>33</Paragraphs>
  <Company>URZ</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2009-05-15T06:28:25Z</dcterms:created>
  <dc:creator>r06</dc:creator>
  <dc:description/>
  <dc:language>en-US</dc:language>
  <cp:lastModifiedBy/>
  <cp:lastPrinted>2017-07-28T05:37:56Z</cp:lastPrinted>
  <dcterms:modified xsi:type="dcterms:W3CDTF">2017-11-17T14:54:31Z</dcterms:modified>
  <cp:revision>593</cp:revision>
  <dc:subject/>
  <dc:title>Folie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URZ</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Benutzerdefiniert</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