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2.png" ContentType="image/png"/>
  <Override PartName="/ppt/media/image11.png" ContentType="image/png"/>
  <Override PartName="/ppt/media/image10.jpeg" ContentType="image/jpeg"/>
  <Override PartName="/ppt/media/image9.png" ContentType="image/png"/>
  <Override PartName="/ppt/media/image8.png" ContentType="image/png"/>
  <Override PartName="/ppt/media/image7.png" ContentType="image/png"/>
  <Override PartName="/ppt/media/image2.jpeg" ContentType="image/jpeg"/>
  <Override PartName="/ppt/media/image13.png" ContentType="image/png"/>
  <Override PartName="/ppt/media/image1.wmf" ContentType="image/x-wmf"/>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9975" cy="4280852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513800" y="10017000"/>
            <a:ext cx="27251280" cy="118429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1513800" y="10017000"/>
            <a:ext cx="8774640" cy="1184292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10727640" y="10017000"/>
            <a:ext cx="8774640" cy="1184292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19941480" y="10017000"/>
            <a:ext cx="8774640" cy="1184292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19941480" y="22985280"/>
            <a:ext cx="8774640" cy="1184292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10727640" y="22985280"/>
            <a:ext cx="8774640" cy="1184292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1513800" y="22985280"/>
            <a:ext cx="877464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1513800" y="10017000"/>
            <a:ext cx="27251280" cy="24828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1513800" y="10017000"/>
            <a:ext cx="2725128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800" y="1707840"/>
            <a:ext cx="27251280" cy="3313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145240" y="39298320"/>
            <a:ext cx="26027280" cy="3480480"/>
          </a:xfrm>
          <a:prstGeom prst="rect">
            <a:avLst/>
          </a:prstGeom>
          <a:solidFill>
            <a:schemeClr val="accent1"/>
          </a:solidFill>
          <a:ln w="57240">
            <a:solidFill>
              <a:schemeClr val="accent1"/>
            </a:solidFill>
            <a:miter/>
          </a:ln>
        </p:spPr>
        <p:style>
          <a:lnRef idx="0"/>
          <a:fillRef idx="0"/>
          <a:effectRef idx="0"/>
          <a:fontRef idx="minor"/>
        </p:style>
      </p:sp>
      <p:sp>
        <p:nvSpPr>
          <p:cNvPr id="1" name="CustomShape 2"/>
          <p:cNvSpPr/>
          <p:nvPr/>
        </p:nvSpPr>
        <p:spPr>
          <a:xfrm>
            <a:off x="2146320" y="6102720"/>
            <a:ext cx="26026200" cy="33177960"/>
          </a:xfrm>
          <a:custGeom>
            <a:avLst/>
            <a:gdLst/>
            <a:ahLst/>
            <a:rect l="l" t="t" r="r" b="b"/>
            <a:pathLst>
              <a:path w="16395" h="20907">
                <a:moveTo>
                  <a:pt x="491" y="0"/>
                </a:moveTo>
                <a:lnTo>
                  <a:pt x="15904" y="0"/>
                </a:lnTo>
                <a:lnTo>
                  <a:pt x="15929" y="0"/>
                </a:lnTo>
                <a:lnTo>
                  <a:pt x="15954" y="2"/>
                </a:lnTo>
                <a:lnTo>
                  <a:pt x="15979" y="6"/>
                </a:lnTo>
                <a:lnTo>
                  <a:pt x="16002" y="9"/>
                </a:lnTo>
                <a:lnTo>
                  <a:pt x="16027" y="15"/>
                </a:lnTo>
                <a:lnTo>
                  <a:pt x="16050" y="21"/>
                </a:lnTo>
                <a:lnTo>
                  <a:pt x="16073" y="31"/>
                </a:lnTo>
                <a:lnTo>
                  <a:pt x="16094" y="38"/>
                </a:lnTo>
                <a:lnTo>
                  <a:pt x="16117" y="48"/>
                </a:lnTo>
                <a:lnTo>
                  <a:pt x="16138" y="59"/>
                </a:lnTo>
                <a:lnTo>
                  <a:pt x="16157" y="71"/>
                </a:lnTo>
                <a:lnTo>
                  <a:pt x="16178" y="84"/>
                </a:lnTo>
                <a:lnTo>
                  <a:pt x="16198" y="98"/>
                </a:lnTo>
                <a:lnTo>
                  <a:pt x="16217" y="113"/>
                </a:lnTo>
                <a:lnTo>
                  <a:pt x="16234" y="128"/>
                </a:lnTo>
                <a:lnTo>
                  <a:pt x="16251" y="144"/>
                </a:lnTo>
                <a:lnTo>
                  <a:pt x="16267" y="161"/>
                </a:lnTo>
                <a:lnTo>
                  <a:pt x="16282" y="178"/>
                </a:lnTo>
                <a:lnTo>
                  <a:pt x="16297" y="197"/>
                </a:lnTo>
                <a:lnTo>
                  <a:pt x="16311" y="217"/>
                </a:lnTo>
                <a:lnTo>
                  <a:pt x="16324" y="238"/>
                </a:lnTo>
                <a:lnTo>
                  <a:pt x="16336" y="257"/>
                </a:lnTo>
                <a:lnTo>
                  <a:pt x="16347" y="278"/>
                </a:lnTo>
                <a:lnTo>
                  <a:pt x="16357" y="301"/>
                </a:lnTo>
                <a:lnTo>
                  <a:pt x="16364" y="322"/>
                </a:lnTo>
                <a:lnTo>
                  <a:pt x="16374" y="345"/>
                </a:lnTo>
                <a:lnTo>
                  <a:pt x="16380" y="368"/>
                </a:lnTo>
                <a:lnTo>
                  <a:pt x="16386" y="393"/>
                </a:lnTo>
                <a:lnTo>
                  <a:pt x="16389" y="416"/>
                </a:lnTo>
                <a:lnTo>
                  <a:pt x="16393" y="441"/>
                </a:lnTo>
                <a:lnTo>
                  <a:pt x="16395" y="466"/>
                </a:lnTo>
                <a:lnTo>
                  <a:pt x="16395" y="491"/>
                </a:lnTo>
                <a:lnTo>
                  <a:pt x="16395" y="20907"/>
                </a:lnTo>
                <a:lnTo>
                  <a:pt x="0" y="20907"/>
                </a:lnTo>
                <a:lnTo>
                  <a:pt x="0" y="491"/>
                </a:lnTo>
                <a:lnTo>
                  <a:pt x="0" y="466"/>
                </a:lnTo>
                <a:lnTo>
                  <a:pt x="2" y="441"/>
                </a:lnTo>
                <a:lnTo>
                  <a:pt x="6" y="416"/>
                </a:lnTo>
                <a:lnTo>
                  <a:pt x="9" y="393"/>
                </a:lnTo>
                <a:lnTo>
                  <a:pt x="15" y="368"/>
                </a:lnTo>
                <a:lnTo>
                  <a:pt x="21" y="345"/>
                </a:lnTo>
                <a:lnTo>
                  <a:pt x="31" y="322"/>
                </a:lnTo>
                <a:lnTo>
                  <a:pt x="38" y="301"/>
                </a:lnTo>
                <a:lnTo>
                  <a:pt x="48" y="278"/>
                </a:lnTo>
                <a:lnTo>
                  <a:pt x="59" y="257"/>
                </a:lnTo>
                <a:lnTo>
                  <a:pt x="71" y="238"/>
                </a:lnTo>
                <a:lnTo>
                  <a:pt x="84" y="217"/>
                </a:lnTo>
                <a:lnTo>
                  <a:pt x="98" y="197"/>
                </a:lnTo>
                <a:lnTo>
                  <a:pt x="113" y="178"/>
                </a:lnTo>
                <a:lnTo>
                  <a:pt x="128" y="161"/>
                </a:lnTo>
                <a:lnTo>
                  <a:pt x="144" y="144"/>
                </a:lnTo>
                <a:lnTo>
                  <a:pt x="161" y="128"/>
                </a:lnTo>
                <a:lnTo>
                  <a:pt x="178" y="113"/>
                </a:lnTo>
                <a:lnTo>
                  <a:pt x="197" y="98"/>
                </a:lnTo>
                <a:lnTo>
                  <a:pt x="217" y="84"/>
                </a:lnTo>
                <a:lnTo>
                  <a:pt x="238" y="71"/>
                </a:lnTo>
                <a:lnTo>
                  <a:pt x="257" y="59"/>
                </a:lnTo>
                <a:lnTo>
                  <a:pt x="278" y="48"/>
                </a:lnTo>
                <a:lnTo>
                  <a:pt x="301" y="38"/>
                </a:lnTo>
                <a:lnTo>
                  <a:pt x="322" y="31"/>
                </a:lnTo>
                <a:lnTo>
                  <a:pt x="345" y="21"/>
                </a:lnTo>
                <a:lnTo>
                  <a:pt x="368" y="15"/>
                </a:lnTo>
                <a:lnTo>
                  <a:pt x="393" y="9"/>
                </a:lnTo>
                <a:lnTo>
                  <a:pt x="416" y="6"/>
                </a:lnTo>
                <a:lnTo>
                  <a:pt x="441" y="2"/>
                </a:lnTo>
                <a:lnTo>
                  <a:pt x="466" y="0"/>
                </a:lnTo>
                <a:lnTo>
                  <a:pt x="491" y="0"/>
                </a:lnTo>
                <a:close/>
              </a:path>
            </a:pathLst>
          </a:custGeom>
          <a:noFill/>
          <a:ln w="57240">
            <a:solidFill>
              <a:schemeClr val="accent1"/>
            </a:solidFill>
            <a:round/>
          </a:ln>
        </p:spPr>
        <p:style>
          <a:lnRef idx="0"/>
          <a:fillRef idx="0"/>
          <a:effectRef idx="0"/>
          <a:fontRef idx="minor"/>
        </p:style>
      </p:sp>
      <p:pic>
        <p:nvPicPr>
          <p:cNvPr id="2" name="Grafik 1" descr=""/>
          <p:cNvPicPr/>
          <p:nvPr/>
        </p:nvPicPr>
        <p:blipFill>
          <a:blip r:embed="rId2"/>
          <a:stretch/>
        </p:blipFill>
        <p:spPr>
          <a:xfrm>
            <a:off x="2155680" y="1386000"/>
            <a:ext cx="15972120" cy="3276000"/>
          </a:xfrm>
          <a:prstGeom prst="rect">
            <a:avLst/>
          </a:prstGeom>
          <a:ln>
            <a:noFill/>
          </a:ln>
        </p:spPr>
      </p:pic>
      <p:sp>
        <p:nvSpPr>
          <p:cNvPr id="3" name="PlaceHolder 3"/>
          <p:cNvSpPr>
            <a:spLocks noGrp="1"/>
          </p:cNvSpPr>
          <p:nvPr>
            <p:ph type="title"/>
          </p:nvPr>
        </p:nvSpPr>
        <p:spPr>
          <a:xfrm>
            <a:off x="1513800" y="1707840"/>
            <a:ext cx="27251280" cy="71485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 name="PlaceHolder 4"/>
          <p:cNvSpPr>
            <a:spLocks noGrp="1"/>
          </p:cNvSpPr>
          <p:nvPr>
            <p:ph type="body"/>
          </p:nvPr>
        </p:nvSpPr>
        <p:spPr>
          <a:xfrm>
            <a:off x="1513800" y="10017000"/>
            <a:ext cx="27251280" cy="24828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jpe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22020480" y="39355200"/>
            <a:ext cx="3436920" cy="1828800"/>
          </a:xfrm>
          <a:prstGeom prst="rect">
            <a:avLst/>
          </a:prstGeom>
          <a:solidFill>
            <a:srgbClr val="ffffff"/>
          </a:solidFill>
          <a:ln>
            <a:solidFill>
              <a:srgbClr val="ffffff"/>
            </a:solidFill>
          </a:ln>
        </p:spPr>
        <p:style>
          <a:lnRef idx="0"/>
          <a:fillRef idx="0"/>
          <a:effectRef idx="0"/>
          <a:fontRef idx="minor"/>
        </p:style>
      </p:sp>
      <p:pic>
        <p:nvPicPr>
          <p:cNvPr id="42" name="Bild 4" descr=""/>
          <p:cNvPicPr/>
          <p:nvPr/>
        </p:nvPicPr>
        <p:blipFill>
          <a:blip r:embed="rId1"/>
          <a:stretch/>
        </p:blipFill>
        <p:spPr>
          <a:xfrm rot="10795200">
            <a:off x="2250000" y="41291640"/>
            <a:ext cx="25857000" cy="1509480"/>
          </a:xfrm>
          <a:prstGeom prst="rect">
            <a:avLst/>
          </a:prstGeom>
          <a:ln>
            <a:noFill/>
          </a:ln>
        </p:spPr>
      </p:pic>
      <p:sp>
        <p:nvSpPr>
          <p:cNvPr id="43" name="CustomShape 2"/>
          <p:cNvSpPr/>
          <p:nvPr/>
        </p:nvSpPr>
        <p:spPr>
          <a:xfrm>
            <a:off x="2934720" y="6606720"/>
            <a:ext cx="24119280" cy="2051640"/>
          </a:xfrm>
          <a:prstGeom prst="rect">
            <a:avLst/>
          </a:prstGeom>
          <a:noFill/>
          <a:ln w="9360">
            <a:noFill/>
          </a:ln>
        </p:spPr>
        <p:style>
          <a:lnRef idx="0"/>
          <a:fillRef idx="0"/>
          <a:effectRef idx="0"/>
          <a:fontRef idx="minor"/>
        </p:style>
        <p:txBody>
          <a:bodyPr lIns="0" rIns="417600" tIns="208800" bIns="208800" anchor="ctr"/>
          <a:p>
            <a:pPr>
              <a:lnSpc>
                <a:spcPct val="100000"/>
              </a:lnSpc>
            </a:pPr>
            <a:r>
              <a:rPr b="1" lang="en-US" sz="6600" spc="-1" strike="noStrike">
                <a:solidFill>
                  <a:srgbClr val="004a99"/>
                </a:solidFill>
                <a:latin typeface="Verdana"/>
              </a:rPr>
              <a:t>Towards automating workflow analyses in Galaxy</a:t>
            </a:r>
            <a:endParaRPr b="0" lang="en-US" sz="6600" spc="-1" strike="noStrike">
              <a:latin typeface="Verdana"/>
            </a:endParaRPr>
          </a:p>
        </p:txBody>
      </p:sp>
      <p:sp>
        <p:nvSpPr>
          <p:cNvPr id="44" name="CustomShape 3"/>
          <p:cNvSpPr/>
          <p:nvPr/>
        </p:nvSpPr>
        <p:spPr>
          <a:xfrm>
            <a:off x="2928960" y="10063080"/>
            <a:ext cx="11795760" cy="2898180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rPr>
              <a:t>Introduction</a:t>
            </a:r>
            <a:endParaRPr b="0" lang="en-US" sz="5400" spc="-1" strike="noStrike">
              <a:latin typeface="Arial"/>
            </a:endParaRPr>
          </a:p>
          <a:p>
            <a:pPr algn="just">
              <a:lnSpc>
                <a:spcPct val="100000"/>
              </a:lnSpc>
              <a:spcBef>
                <a:spcPts val="879"/>
              </a:spcBef>
            </a:pPr>
            <a:r>
              <a:rPr b="0" lang="en-US" sz="4400" spc="-1" strike="noStrike">
                <a:solidFill>
                  <a:srgbClr val="000000"/>
                </a:solidFill>
                <a:latin typeface="Arial Narrow"/>
              </a:rPr>
              <a:t>The Galaxy community is promoting RNA-Seq protocols and best practices through the reuse of existing tools, and the consolidation of a Training Network to provide guidance to researchers through example datasets, tutorials, and interactive tours. However, the more tools and techniques are showcased, the more complex the options for tool chaining and parametrization become.</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rPr>
              <a:t>Objectives</a:t>
            </a:r>
            <a:endParaRPr b="0" lang="en-US" sz="5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Assist researchers in carrying out their analyses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Integrate the Galaxy framework with an interactive recommendation system leveraging on community consolidated best practices as well as EDAM annotated tools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Promote the adoption of well established pipelines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Allow room for experimental tools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Consolidate protocols and reproducibility</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rPr>
              <a:t>Materials and Methods</a:t>
            </a:r>
            <a:endParaRPr b="0" lang="en-US" sz="5400" spc="-1" strike="noStrike">
              <a:latin typeface="Arial"/>
            </a:endParaRPr>
          </a:p>
          <a:p>
            <a:pPr algn="just">
              <a:lnSpc>
                <a:spcPct val="100000"/>
              </a:lnSpc>
              <a:spcBef>
                <a:spcPts val="879"/>
              </a:spcBef>
            </a:pPr>
            <a:endParaRPr b="0" lang="en-US" sz="5400" spc="-1" strike="noStrike">
              <a:latin typeface="Arial"/>
            </a:endParaRPr>
          </a:p>
        </p:txBody>
      </p:sp>
      <p:sp>
        <p:nvSpPr>
          <p:cNvPr id="45" name="CustomShape 4"/>
          <p:cNvSpPr/>
          <p:nvPr/>
        </p:nvSpPr>
        <p:spPr>
          <a:xfrm>
            <a:off x="16688880" y="41583240"/>
            <a:ext cx="11295360" cy="844920"/>
          </a:xfrm>
          <a:prstGeom prst="rect">
            <a:avLst/>
          </a:prstGeom>
          <a:noFill/>
          <a:ln w="9360">
            <a:noFill/>
          </a:ln>
        </p:spPr>
        <p:style>
          <a:lnRef idx="0"/>
          <a:fillRef idx="0"/>
          <a:effectRef idx="0"/>
          <a:fontRef idx="minor"/>
        </p:style>
        <p:txBody>
          <a:bodyPr lIns="0" rIns="417600" tIns="208800" bIns="208800" anchor="ctr"/>
          <a:p>
            <a:pPr algn="just">
              <a:lnSpc>
                <a:spcPct val="100000"/>
              </a:lnSpc>
            </a:pPr>
            <a:r>
              <a:rPr b="1" lang="en-US" sz="4400" spc="-1" strike="noStrike">
                <a:solidFill>
                  <a:srgbClr val="ffffff"/>
                </a:solidFill>
                <a:latin typeface="Verdana"/>
              </a:rPr>
              <a:t>#forschungscamp2017 #galaxy #elixir #RNA #EDAM  #AI  #denbi</a:t>
            </a:r>
            <a:endParaRPr b="1" lang="en-US" sz="4400" spc="-1" strike="noStrike">
              <a:solidFill>
                <a:srgbClr val="ffffff"/>
              </a:solidFill>
              <a:latin typeface="Verdana"/>
            </a:endParaRPr>
          </a:p>
        </p:txBody>
      </p:sp>
      <p:sp>
        <p:nvSpPr>
          <p:cNvPr id="46" name="CustomShape 5"/>
          <p:cNvSpPr/>
          <p:nvPr/>
        </p:nvSpPr>
        <p:spPr>
          <a:xfrm>
            <a:off x="2934720" y="8298720"/>
            <a:ext cx="24119280" cy="1583280"/>
          </a:xfrm>
          <a:prstGeom prst="rect">
            <a:avLst/>
          </a:prstGeom>
          <a:noFill/>
          <a:ln w="9360">
            <a:noFill/>
          </a:ln>
        </p:spPr>
        <p:style>
          <a:lnRef idx="0"/>
          <a:fillRef idx="0"/>
          <a:effectRef idx="0"/>
          <a:fontRef idx="minor"/>
        </p:style>
        <p:txBody>
          <a:bodyPr lIns="0" rIns="417600" tIns="208800" bIns="208800" anchor="ctr"/>
          <a:p>
            <a:pPr>
              <a:lnSpc>
                <a:spcPct val="100000"/>
              </a:lnSpc>
            </a:pPr>
            <a:r>
              <a:rPr b="0" i="1" lang="en-US" sz="4400" spc="-1" strike="noStrike" u="sng">
                <a:solidFill>
                  <a:srgbClr val="004a99"/>
                </a:solidFill>
                <a:uFillTx/>
                <a:latin typeface="Verdana"/>
                <a:ea typeface="DejaVu Sans"/>
              </a:rPr>
              <a:t>Andrea Bagnacani</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Markus Wolfien</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Martin Scharm</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Olaf Wolkenhauer</a:t>
            </a:r>
            <a:r>
              <a:rPr b="0" i="1" lang="en-US" sz="4400" spc="-1" strike="noStrike" baseline="30000">
                <a:solidFill>
                  <a:srgbClr val="004a99"/>
                </a:solidFill>
                <a:latin typeface="Verdana"/>
                <a:ea typeface="DejaVu Sans"/>
              </a:rPr>
              <a:t>1</a:t>
            </a:r>
            <a:endParaRPr b="0" lang="en-US" sz="4400" spc="-1" strike="noStrike">
              <a:latin typeface="Arial"/>
            </a:endParaRPr>
          </a:p>
          <a:p>
            <a:pPr>
              <a:lnSpc>
                <a:spcPct val="100000"/>
              </a:lnSpc>
            </a:pPr>
            <a:r>
              <a:rPr b="0" i="1" lang="en-US" sz="3200" spc="-1" strike="noStrike" baseline="30000">
                <a:solidFill>
                  <a:srgbClr val="004a99"/>
                </a:solidFill>
                <a:latin typeface="Verdana"/>
                <a:ea typeface="DejaVu Sans"/>
              </a:rPr>
              <a:t>1</a:t>
            </a:r>
            <a:r>
              <a:rPr b="0" i="1" lang="en-US" sz="3200" spc="-1" strike="noStrike">
                <a:solidFill>
                  <a:srgbClr val="004a99"/>
                </a:solidFill>
                <a:latin typeface="Verdana"/>
                <a:ea typeface="DejaVu Sans"/>
              </a:rPr>
              <a:t>Systems Biology and Bioinformatics, University of Rostock, Ulmenstr. 69, 18051 Rostock</a:t>
            </a:r>
            <a:endParaRPr b="0" lang="en-US" sz="3200" spc="-1" strike="noStrike">
              <a:latin typeface="Arial"/>
            </a:endParaRPr>
          </a:p>
        </p:txBody>
      </p:sp>
      <p:sp>
        <p:nvSpPr>
          <p:cNvPr id="47" name="CustomShape 6"/>
          <p:cNvSpPr/>
          <p:nvPr/>
        </p:nvSpPr>
        <p:spPr>
          <a:xfrm>
            <a:off x="18920520" y="1602000"/>
            <a:ext cx="9252360" cy="2915640"/>
          </a:xfrm>
          <a:prstGeom prst="rect">
            <a:avLst/>
          </a:prstGeom>
          <a:noFill/>
          <a:ln w="9360">
            <a:noFill/>
          </a:ln>
        </p:spPr>
        <p:style>
          <a:lnRef idx="0"/>
          <a:fillRef idx="0"/>
          <a:effectRef idx="0"/>
          <a:fontRef idx="minor"/>
        </p:style>
      </p:sp>
      <p:sp>
        <p:nvSpPr>
          <p:cNvPr id="48" name="CustomShape 7"/>
          <p:cNvSpPr/>
          <p:nvPr/>
        </p:nvSpPr>
        <p:spPr>
          <a:xfrm>
            <a:off x="155520" y="-144360"/>
            <a:ext cx="304200" cy="304200"/>
          </a:xfrm>
          <a:prstGeom prst="rect">
            <a:avLst/>
          </a:prstGeom>
          <a:noFill/>
          <a:ln>
            <a:noFill/>
          </a:ln>
        </p:spPr>
        <p:style>
          <a:lnRef idx="0"/>
          <a:fillRef idx="0"/>
          <a:effectRef idx="0"/>
          <a:fontRef idx="minor"/>
        </p:style>
      </p:sp>
      <p:sp>
        <p:nvSpPr>
          <p:cNvPr id="49" name="CustomShape 8"/>
          <p:cNvSpPr/>
          <p:nvPr/>
        </p:nvSpPr>
        <p:spPr>
          <a:xfrm>
            <a:off x="307800" y="7920"/>
            <a:ext cx="304200" cy="304200"/>
          </a:xfrm>
          <a:prstGeom prst="rect">
            <a:avLst/>
          </a:prstGeom>
          <a:noFill/>
          <a:ln>
            <a:noFill/>
          </a:ln>
        </p:spPr>
        <p:style>
          <a:lnRef idx="0"/>
          <a:fillRef idx="0"/>
          <a:effectRef idx="0"/>
          <a:fontRef idx="minor"/>
        </p:style>
      </p:sp>
      <p:pic>
        <p:nvPicPr>
          <p:cNvPr id="50" name="" descr=""/>
          <p:cNvPicPr/>
          <p:nvPr/>
        </p:nvPicPr>
        <p:blipFill>
          <a:blip r:embed="rId2"/>
          <a:stretch/>
        </p:blipFill>
        <p:spPr>
          <a:xfrm>
            <a:off x="20684880" y="1828800"/>
            <a:ext cx="7517880" cy="2688840"/>
          </a:xfrm>
          <a:prstGeom prst="rect">
            <a:avLst/>
          </a:prstGeom>
          <a:ln>
            <a:noFill/>
          </a:ln>
        </p:spPr>
      </p:pic>
      <p:sp>
        <p:nvSpPr>
          <p:cNvPr id="51" name="CustomShape 9"/>
          <p:cNvSpPr/>
          <p:nvPr/>
        </p:nvSpPr>
        <p:spPr>
          <a:xfrm>
            <a:off x="15475680" y="10077840"/>
            <a:ext cx="11864880" cy="2603016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rPr>
              <a:t>Results and discussion</a:t>
            </a: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nSpc>
                <a:spcPct val="100000"/>
              </a:lnSpc>
              <a:spcBef>
                <a:spcPts val="879"/>
              </a:spcBef>
            </a:pPr>
            <a:endParaRPr b="0" lang="en-US" sz="5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Galaxy tools are grouped by function</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Each tool function bridges two different states of data</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Tools are chained on their input / output data formats</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Galaxy tours recommends pertinent tools step by step</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Users decide which tool to select and parametrize</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600" spc="-1" strike="noStrike">
                <a:solidFill>
                  <a:srgbClr val="000000"/>
                </a:solidFill>
                <a:latin typeface="Arial Narrow"/>
              </a:rPr>
              <a:t> </a:t>
            </a:r>
            <a:endParaRPr b="0" lang="en-US" sz="600" spc="-1" strike="noStrike">
              <a:latin typeface="Arial"/>
            </a:endParaRPr>
          </a:p>
          <a:p>
            <a:pPr algn="just">
              <a:lnSpc>
                <a:spcPct val="100000"/>
              </a:lnSpc>
              <a:spcBef>
                <a:spcPts val="879"/>
              </a:spcBef>
            </a:pPr>
            <a:r>
              <a:rPr b="1" lang="en-US" sz="5400" spc="-1" strike="noStrike">
                <a:solidFill>
                  <a:srgbClr val="000000"/>
                </a:solidFill>
                <a:latin typeface="Arial Narrow"/>
              </a:rPr>
              <a:t>Conclusion</a:t>
            </a: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A recommendation system enhances the visibility of each Galaxy tool, relieving the user from browsing tool categories, or sticking to the usual analysis tools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Tool pertinence is inferred from manually curated EDAM annotations, therefore a tool’s pertinence is as accurate as its bio.tools annotation</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600" spc="-1" strike="noStrike">
                <a:solidFill>
                  <a:srgbClr val="000000"/>
                </a:solidFill>
                <a:latin typeface="Arial Narrow"/>
              </a:rPr>
              <a:t> </a:t>
            </a:r>
            <a:endParaRPr b="0" lang="en-US" sz="600" spc="-1" strike="noStrike">
              <a:latin typeface="Arial"/>
            </a:endParaRPr>
          </a:p>
          <a:p>
            <a:pPr algn="just">
              <a:lnSpc>
                <a:spcPct val="100000"/>
              </a:lnSpc>
              <a:spcBef>
                <a:spcPts val="879"/>
              </a:spcBef>
            </a:pPr>
            <a:r>
              <a:rPr b="1" lang="en-US" sz="5400" spc="-1" strike="noStrike">
                <a:solidFill>
                  <a:srgbClr val="000000"/>
                </a:solidFill>
                <a:latin typeface="Arial Narrow"/>
              </a:rPr>
              <a:t>References</a:t>
            </a:r>
            <a:endParaRPr b="0" lang="en-US" sz="5400" spc="-1" strike="noStrike">
              <a:latin typeface="Arial"/>
            </a:endParaRPr>
          </a:p>
          <a:p>
            <a:pPr algn="just">
              <a:lnSpc>
                <a:spcPct val="100000"/>
              </a:lnSpc>
              <a:spcBef>
                <a:spcPts val="879"/>
              </a:spcBef>
            </a:pPr>
            <a:r>
              <a:rPr b="0" lang="en-US" sz="3200" spc="-1" strike="noStrike">
                <a:solidFill>
                  <a:srgbClr val="000000"/>
                </a:solidFill>
                <a:latin typeface="Arial Narrow"/>
              </a:rPr>
              <a:t>Lott SC et al. Customized workflow development and data modularization concepts for RNA-Sequencing and metatranscriptome experiments. Journal of Biotechnology, 2017. </a:t>
            </a:r>
            <a:r>
              <a:rPr b="1" lang="en-US" sz="3200" spc="-1" strike="noStrike">
                <a:solidFill>
                  <a:srgbClr val="3465a4"/>
                </a:solidFill>
                <a:latin typeface="Arial Narrow"/>
              </a:rPr>
              <a:t>10.1016/j.jbiotec.2017.06.1203</a:t>
            </a:r>
            <a:endParaRPr b="0" lang="en-US" sz="3200" spc="-1" strike="noStrike">
              <a:latin typeface="Arial"/>
            </a:endParaRPr>
          </a:p>
        </p:txBody>
      </p:sp>
      <p:sp>
        <p:nvSpPr>
          <p:cNvPr id="52" name="CustomShape 10"/>
          <p:cNvSpPr/>
          <p:nvPr/>
        </p:nvSpPr>
        <p:spPr>
          <a:xfrm>
            <a:off x="2959200" y="24991200"/>
            <a:ext cx="7589520" cy="2834640"/>
          </a:xfrm>
          <a:prstGeom prst="rect">
            <a:avLst/>
          </a:prstGeom>
          <a:solidFill>
            <a:srgbClr val="ffffff"/>
          </a:solidFill>
          <a:ln w="19080">
            <a:solidFill>
              <a:srgbClr val="3465a4"/>
            </a:solidFill>
            <a:round/>
          </a:ln>
        </p:spPr>
        <p:style>
          <a:lnRef idx="0"/>
          <a:fillRef idx="0"/>
          <a:effectRef idx="0"/>
          <a:fontRef idx="minor"/>
        </p:style>
      </p:sp>
      <p:sp>
        <p:nvSpPr>
          <p:cNvPr id="53" name="CustomShape 11"/>
          <p:cNvSpPr/>
          <p:nvPr/>
        </p:nvSpPr>
        <p:spPr>
          <a:xfrm>
            <a:off x="2959200" y="28843200"/>
            <a:ext cx="7589520" cy="2834640"/>
          </a:xfrm>
          <a:prstGeom prst="rect">
            <a:avLst/>
          </a:prstGeom>
          <a:solidFill>
            <a:srgbClr val="ffffff"/>
          </a:solidFill>
          <a:ln w="19080">
            <a:solidFill>
              <a:srgbClr val="3465a4"/>
            </a:solidFill>
            <a:round/>
          </a:ln>
        </p:spPr>
        <p:style>
          <a:lnRef idx="0"/>
          <a:fillRef idx="0"/>
          <a:effectRef idx="0"/>
          <a:fontRef idx="minor"/>
        </p:style>
      </p:sp>
      <p:sp>
        <p:nvSpPr>
          <p:cNvPr id="54" name="CustomShape 12"/>
          <p:cNvSpPr/>
          <p:nvPr/>
        </p:nvSpPr>
        <p:spPr>
          <a:xfrm>
            <a:off x="2959200" y="32659200"/>
            <a:ext cx="7589520" cy="2834640"/>
          </a:xfrm>
          <a:prstGeom prst="rect">
            <a:avLst/>
          </a:prstGeom>
          <a:solidFill>
            <a:srgbClr val="ffffff"/>
          </a:solidFill>
          <a:ln w="19080">
            <a:solidFill>
              <a:srgbClr val="3465a4"/>
            </a:solidFill>
            <a:round/>
          </a:ln>
        </p:spPr>
        <p:style>
          <a:lnRef idx="0"/>
          <a:fillRef idx="0"/>
          <a:effectRef idx="0"/>
          <a:fontRef idx="minor"/>
        </p:style>
      </p:sp>
      <p:sp>
        <p:nvSpPr>
          <p:cNvPr id="55" name="TextShape 13"/>
          <p:cNvSpPr txBox="1"/>
          <p:nvPr/>
        </p:nvSpPr>
        <p:spPr>
          <a:xfrm>
            <a:off x="3144960" y="25752960"/>
            <a:ext cx="7292880" cy="1499040"/>
          </a:xfrm>
          <a:prstGeom prst="rect">
            <a:avLst/>
          </a:prstGeom>
          <a:noFill/>
          <a:ln>
            <a:noFill/>
          </a:ln>
        </p:spPr>
        <p:txBody>
          <a:bodyPr lIns="90000" rIns="90000" tIns="45000" bIns="45000"/>
          <a:p>
            <a:pPr algn="ctr">
              <a:lnSpc>
                <a:spcPct val="115000"/>
              </a:lnSpc>
              <a:spcBef>
                <a:spcPts val="850"/>
              </a:spcBef>
              <a:spcAft>
                <a:spcPts val="850"/>
              </a:spcAft>
            </a:pPr>
            <a:r>
              <a:rPr b="0" lang="en-US" sz="4400" spc="-1" strike="noStrike">
                <a:latin typeface="Arial Narrow"/>
              </a:rPr>
              <a:t>Tool chaining and </a:t>
            </a:r>
            <a:r>
              <a:rPr b="0" lang="en-US" sz="4400" spc="-1" strike="noStrike">
                <a:latin typeface="Arial Narrow"/>
              </a:rPr>
              <a:t>parametrization  through </a:t>
            </a:r>
            <a:r>
              <a:rPr b="0" lang="en-US" sz="4400" spc="-1" strike="noStrike">
                <a:latin typeface="Arial Narrow"/>
              </a:rPr>
              <a:t>Galaxy’s interactive tours</a:t>
            </a:r>
            <a:endParaRPr b="0" lang="en-US" sz="4400" spc="-1" strike="noStrike">
              <a:latin typeface="Arial Narrow"/>
              <a:ea typeface="Noto Sans CJK SC Regular"/>
            </a:endParaRPr>
          </a:p>
        </p:txBody>
      </p:sp>
      <p:sp>
        <p:nvSpPr>
          <p:cNvPr id="56" name="TextShape 14"/>
          <p:cNvSpPr txBox="1"/>
          <p:nvPr/>
        </p:nvSpPr>
        <p:spPr>
          <a:xfrm>
            <a:off x="3147840" y="29676960"/>
            <a:ext cx="7290000" cy="1217160"/>
          </a:xfrm>
          <a:prstGeom prst="rect">
            <a:avLst/>
          </a:prstGeom>
          <a:noFill/>
          <a:ln>
            <a:noFill/>
          </a:ln>
        </p:spPr>
        <p:txBody>
          <a:bodyPr lIns="90000" rIns="90000" tIns="45000" bIns="45000"/>
          <a:p>
            <a:pPr algn="ctr">
              <a:lnSpc>
                <a:spcPct val="115000"/>
              </a:lnSpc>
            </a:pPr>
            <a:r>
              <a:rPr b="0" lang="en-US" sz="4400" spc="-1" strike="noStrike">
                <a:latin typeface="Arial Narrow"/>
              </a:rPr>
              <a:t>Tool operations and input / output formats </a:t>
            </a:r>
            <a:r>
              <a:rPr b="0" lang="en-US" sz="4400" spc="-1" strike="noStrike">
                <a:latin typeface="Arial Narrow"/>
              </a:rPr>
              <a:t>through Elixir’s bio.tools</a:t>
            </a:r>
            <a:endParaRPr b="0" lang="en-US" sz="4400" spc="-1" strike="noStrike">
              <a:latin typeface="Arial"/>
            </a:endParaRPr>
          </a:p>
        </p:txBody>
      </p:sp>
      <p:sp>
        <p:nvSpPr>
          <p:cNvPr id="57" name="TextShape 15"/>
          <p:cNvSpPr txBox="1"/>
          <p:nvPr/>
        </p:nvSpPr>
        <p:spPr>
          <a:xfrm>
            <a:off x="3142080" y="33459120"/>
            <a:ext cx="7223760" cy="1645920"/>
          </a:xfrm>
          <a:prstGeom prst="rect">
            <a:avLst/>
          </a:prstGeom>
          <a:noFill/>
          <a:ln>
            <a:noFill/>
          </a:ln>
        </p:spPr>
        <p:txBody>
          <a:bodyPr lIns="90000" rIns="90000" tIns="45000" bIns="45000"/>
          <a:p>
            <a:pPr algn="ctr">
              <a:lnSpc>
                <a:spcPct val="115000"/>
              </a:lnSpc>
            </a:pPr>
            <a:r>
              <a:rPr b="0" lang="en-US" sz="4400" spc="-1" strike="noStrike">
                <a:latin typeface="Arial Narrow"/>
              </a:rPr>
              <a:t>Best practices </a:t>
            </a:r>
            <a:r>
              <a:rPr b="0" lang="en-US" sz="4400" spc="-1" strike="noStrike">
                <a:latin typeface="Arial Narrow"/>
              </a:rPr>
              <a:t>and user-</a:t>
            </a:r>
            <a:r>
              <a:rPr b="0" lang="en-US" sz="4400" spc="-1" strike="noStrike">
                <a:latin typeface="Arial Narrow"/>
              </a:rPr>
              <a:t>tracked data of </a:t>
            </a:r>
            <a:r>
              <a:rPr b="0" lang="en-US" sz="4400" spc="-1" strike="noStrike">
                <a:latin typeface="Arial Narrow"/>
              </a:rPr>
              <a:t>RBC’s Galaxy </a:t>
            </a:r>
            <a:r>
              <a:rPr b="0" lang="en-US" sz="4400" spc="-1" strike="noStrike">
                <a:latin typeface="Arial Narrow"/>
              </a:rPr>
              <a:t>instance</a:t>
            </a:r>
            <a:endParaRPr b="0" lang="en-US" sz="4400" spc="-1" strike="noStrike">
              <a:latin typeface="Arial Narrow"/>
            </a:endParaRPr>
          </a:p>
        </p:txBody>
      </p:sp>
      <p:pic>
        <p:nvPicPr>
          <p:cNvPr id="58" name="" descr=""/>
          <p:cNvPicPr/>
          <p:nvPr/>
        </p:nvPicPr>
        <p:blipFill>
          <a:blip r:embed="rId3"/>
          <a:stretch/>
        </p:blipFill>
        <p:spPr>
          <a:xfrm>
            <a:off x="2250000" y="39322080"/>
            <a:ext cx="9401760" cy="1946520"/>
          </a:xfrm>
          <a:prstGeom prst="rect">
            <a:avLst/>
          </a:prstGeom>
          <a:ln>
            <a:noFill/>
          </a:ln>
        </p:spPr>
      </p:pic>
      <p:sp>
        <p:nvSpPr>
          <p:cNvPr id="59" name="TextShape 16"/>
          <p:cNvSpPr txBox="1"/>
          <p:nvPr/>
        </p:nvSpPr>
        <p:spPr>
          <a:xfrm>
            <a:off x="11801880" y="39322080"/>
            <a:ext cx="6267960" cy="1996200"/>
          </a:xfrm>
          <a:prstGeom prst="rect">
            <a:avLst/>
          </a:prstGeom>
          <a:noFill/>
          <a:ln>
            <a:noFill/>
          </a:ln>
        </p:spPr>
        <p:txBody>
          <a:bodyPr lIns="90000" rIns="90000" tIns="45000" bIns="45000"/>
          <a:p>
            <a:pPr algn="just">
              <a:lnSpc>
                <a:spcPct val="115000"/>
              </a:lnSpc>
            </a:pPr>
            <a:r>
              <a:rPr b="0" lang="en-US" sz="3600" spc="-1" strike="noStrike">
                <a:solidFill>
                  <a:srgbClr val="ffffff"/>
                </a:solidFill>
                <a:latin typeface="Arial Narrow"/>
              </a:rPr>
              <a:t>Systems Biology and Bioinformatics</a:t>
            </a:r>
            <a:endParaRPr b="0" lang="en-US" sz="3600" spc="-1" strike="noStrike">
              <a:solidFill>
                <a:srgbClr val="ffffff"/>
              </a:solidFill>
              <a:latin typeface="Arial Narrow"/>
            </a:endParaRPr>
          </a:p>
          <a:p>
            <a:pPr algn="just">
              <a:lnSpc>
                <a:spcPct val="115000"/>
              </a:lnSpc>
            </a:pPr>
            <a:r>
              <a:rPr b="0" lang="en-US" sz="3600" spc="-1" strike="noStrike">
                <a:solidFill>
                  <a:srgbClr val="ffffff"/>
                </a:solidFill>
                <a:latin typeface="Arial Narrow"/>
              </a:rPr>
              <a:t>University of Rostock</a:t>
            </a:r>
            <a:endParaRPr b="0" lang="en-US" sz="3600" spc="-1" strike="noStrike">
              <a:solidFill>
                <a:srgbClr val="ffffff"/>
              </a:solidFill>
              <a:latin typeface="Arial Narrow"/>
            </a:endParaRPr>
          </a:p>
          <a:p>
            <a:pPr algn="just">
              <a:lnSpc>
                <a:spcPct val="115000"/>
              </a:lnSpc>
            </a:pPr>
            <a:r>
              <a:rPr b="0" lang="en-US" sz="3600" spc="-1" strike="noStrike">
                <a:solidFill>
                  <a:srgbClr val="ffffff"/>
                </a:solidFill>
                <a:latin typeface="Arial Narrow"/>
              </a:rPr>
              <a:t>Ulmenstr. 69, 18051 Rostock</a:t>
            </a:r>
            <a:endParaRPr b="0" lang="en-US" sz="3600" spc="-1" strike="noStrike">
              <a:solidFill>
                <a:srgbClr val="ffffff"/>
              </a:solidFill>
              <a:latin typeface="Arial Narrow"/>
            </a:endParaRPr>
          </a:p>
          <a:p>
            <a:pPr algn="just">
              <a:lnSpc>
                <a:spcPct val="115000"/>
              </a:lnSpc>
            </a:pPr>
            <a:r>
              <a:rPr b="1" lang="en-US" sz="3600" spc="-1" strike="noStrike">
                <a:solidFill>
                  <a:srgbClr val="ffffff"/>
                </a:solidFill>
                <a:latin typeface="Arial Narrow"/>
              </a:rPr>
              <a:t>www.sbi.uni-rostock.de</a:t>
            </a:r>
            <a:endParaRPr b="0" lang="en-US" sz="3600" spc="-1" strike="noStrike">
              <a:solidFill>
                <a:srgbClr val="ffffff"/>
              </a:solidFill>
              <a:latin typeface="Arial Narrow"/>
            </a:endParaRPr>
          </a:p>
        </p:txBody>
      </p:sp>
      <p:pic>
        <p:nvPicPr>
          <p:cNvPr id="60" name="" descr=""/>
          <p:cNvPicPr/>
          <p:nvPr/>
        </p:nvPicPr>
        <p:blipFill>
          <a:blip r:embed="rId4"/>
          <a:stretch/>
        </p:blipFill>
        <p:spPr>
          <a:xfrm>
            <a:off x="11194560" y="28890000"/>
            <a:ext cx="1807560" cy="1792800"/>
          </a:xfrm>
          <a:prstGeom prst="rect">
            <a:avLst/>
          </a:prstGeom>
          <a:ln>
            <a:noFill/>
          </a:ln>
        </p:spPr>
      </p:pic>
      <p:pic>
        <p:nvPicPr>
          <p:cNvPr id="61" name="" descr=""/>
          <p:cNvPicPr/>
          <p:nvPr/>
        </p:nvPicPr>
        <p:blipFill>
          <a:blip r:embed="rId5"/>
          <a:stretch/>
        </p:blipFill>
        <p:spPr>
          <a:xfrm>
            <a:off x="11136240" y="24998760"/>
            <a:ext cx="1981080" cy="2004120"/>
          </a:xfrm>
          <a:prstGeom prst="rect">
            <a:avLst/>
          </a:prstGeom>
          <a:ln>
            <a:noFill/>
          </a:ln>
        </p:spPr>
      </p:pic>
      <p:pic>
        <p:nvPicPr>
          <p:cNvPr id="62" name="" descr=""/>
          <p:cNvPicPr/>
          <p:nvPr/>
        </p:nvPicPr>
        <p:blipFill>
          <a:blip r:embed="rId6"/>
          <a:stretch/>
        </p:blipFill>
        <p:spPr>
          <a:xfrm>
            <a:off x="11090160" y="32644800"/>
            <a:ext cx="2129760" cy="3011040"/>
          </a:xfrm>
          <a:prstGeom prst="rect">
            <a:avLst/>
          </a:prstGeom>
          <a:ln>
            <a:noFill/>
          </a:ln>
        </p:spPr>
      </p:pic>
      <p:sp>
        <p:nvSpPr>
          <p:cNvPr id="63" name="TextShape 17"/>
          <p:cNvSpPr txBox="1"/>
          <p:nvPr/>
        </p:nvSpPr>
        <p:spPr>
          <a:xfrm>
            <a:off x="11097360" y="35019360"/>
            <a:ext cx="2286000" cy="640080"/>
          </a:xfrm>
          <a:prstGeom prst="rect">
            <a:avLst/>
          </a:prstGeom>
          <a:noFill/>
          <a:ln>
            <a:noFill/>
          </a:ln>
        </p:spPr>
        <p:txBody>
          <a:bodyPr lIns="90000" rIns="90000" tIns="45000" bIns="45000"/>
          <a:p>
            <a:pPr algn="just"/>
            <a:r>
              <a:rPr b="0" lang="en-US" sz="3200" spc="-1" strike="noStrike">
                <a:solidFill>
                  <a:srgbClr val="3465a4"/>
                </a:solidFill>
                <a:latin typeface="Arial Narrow"/>
              </a:rPr>
              <a:t>denbi.de/rbc</a:t>
            </a:r>
            <a:endParaRPr b="0" lang="en-US" sz="3200" spc="-1" strike="noStrike">
              <a:solidFill>
                <a:srgbClr val="3465a4"/>
              </a:solidFill>
              <a:latin typeface="Arial Narrow"/>
            </a:endParaRPr>
          </a:p>
        </p:txBody>
      </p:sp>
      <p:sp>
        <p:nvSpPr>
          <p:cNvPr id="64" name="TextShape 18"/>
          <p:cNvSpPr txBox="1"/>
          <p:nvPr/>
        </p:nvSpPr>
        <p:spPr>
          <a:xfrm>
            <a:off x="11097360" y="31131360"/>
            <a:ext cx="3108960" cy="852120"/>
          </a:xfrm>
          <a:prstGeom prst="rect">
            <a:avLst/>
          </a:prstGeom>
          <a:noFill/>
          <a:ln>
            <a:noFill/>
          </a:ln>
        </p:spPr>
        <p:txBody>
          <a:bodyPr lIns="90000" rIns="90000" tIns="45000" bIns="45000"/>
          <a:p>
            <a:pPr algn="just"/>
            <a:r>
              <a:rPr b="0" lang="en-US" sz="3200" spc="-1" strike="noStrike">
                <a:solidFill>
                  <a:srgbClr val="3465a4"/>
                </a:solidFill>
                <a:latin typeface="Arial Narrow"/>
              </a:rPr>
              <a:t>edamontology.org</a:t>
            </a:r>
            <a:endParaRPr b="0" lang="en-US" sz="3200" spc="-1" strike="noStrike">
              <a:solidFill>
                <a:srgbClr val="3465a4"/>
              </a:solidFill>
              <a:latin typeface="Arial Narrow"/>
            </a:endParaRPr>
          </a:p>
        </p:txBody>
      </p:sp>
      <p:sp>
        <p:nvSpPr>
          <p:cNvPr id="65" name="TextShape 19"/>
          <p:cNvSpPr txBox="1"/>
          <p:nvPr/>
        </p:nvSpPr>
        <p:spPr>
          <a:xfrm>
            <a:off x="11097360" y="27387720"/>
            <a:ext cx="3108960" cy="852120"/>
          </a:xfrm>
          <a:prstGeom prst="rect">
            <a:avLst/>
          </a:prstGeom>
          <a:noFill/>
          <a:ln>
            <a:noFill/>
          </a:ln>
        </p:spPr>
        <p:txBody>
          <a:bodyPr lIns="90000" rIns="90000" tIns="45000" bIns="45000"/>
          <a:p>
            <a:pPr algn="just"/>
            <a:r>
              <a:rPr b="0" lang="en-US" sz="3200" spc="-1" strike="noStrike">
                <a:solidFill>
                  <a:srgbClr val="3465a4"/>
                </a:solidFill>
                <a:latin typeface="Arial Narrow"/>
              </a:rPr>
              <a:t>galaxyproject.org</a:t>
            </a:r>
            <a:endParaRPr b="0" lang="en-US" sz="3200" spc="-1" strike="noStrike">
              <a:solidFill>
                <a:srgbClr val="3465a4"/>
              </a:solidFill>
              <a:latin typeface="Arial Narrow"/>
            </a:endParaRPr>
          </a:p>
        </p:txBody>
      </p:sp>
      <p:pic>
        <p:nvPicPr>
          <p:cNvPr id="66" name="" descr=""/>
          <p:cNvPicPr/>
          <p:nvPr/>
        </p:nvPicPr>
        <p:blipFill>
          <a:blip r:embed="rId7"/>
          <a:stretch/>
        </p:blipFill>
        <p:spPr>
          <a:xfrm>
            <a:off x="3096360" y="36383760"/>
            <a:ext cx="1671480" cy="1671480"/>
          </a:xfrm>
          <a:prstGeom prst="rect">
            <a:avLst/>
          </a:prstGeom>
          <a:ln>
            <a:noFill/>
          </a:ln>
        </p:spPr>
      </p:pic>
      <p:sp>
        <p:nvSpPr>
          <p:cNvPr id="67" name="TextShape 20"/>
          <p:cNvSpPr txBox="1"/>
          <p:nvPr/>
        </p:nvSpPr>
        <p:spPr>
          <a:xfrm>
            <a:off x="5069520" y="36717840"/>
            <a:ext cx="2907000" cy="614520"/>
          </a:xfrm>
          <a:prstGeom prst="rect">
            <a:avLst/>
          </a:prstGeom>
          <a:noFill/>
          <a:ln>
            <a:noFill/>
          </a:ln>
        </p:spPr>
        <p:txBody>
          <a:bodyPr lIns="90000" rIns="90000" tIns="45000" bIns="45000"/>
          <a:p>
            <a:pPr algn="just"/>
            <a:r>
              <a:rPr b="1" lang="en-US" sz="4400" spc="-1" strike="noStrike">
                <a:latin typeface="Arial Narrow"/>
              </a:rPr>
              <a:t>destairdenbi</a:t>
            </a:r>
            <a:endParaRPr b="0" lang="en-US" sz="4400" spc="-1" strike="noStrike">
              <a:latin typeface="Arial"/>
            </a:endParaRPr>
          </a:p>
        </p:txBody>
      </p:sp>
      <p:sp>
        <p:nvSpPr>
          <p:cNvPr id="68" name="TextShape 21"/>
          <p:cNvSpPr txBox="1"/>
          <p:nvPr/>
        </p:nvSpPr>
        <p:spPr>
          <a:xfrm>
            <a:off x="5069880" y="37330200"/>
            <a:ext cx="4124880" cy="471240"/>
          </a:xfrm>
          <a:prstGeom prst="rect">
            <a:avLst/>
          </a:prstGeom>
          <a:noFill/>
          <a:ln>
            <a:noFill/>
          </a:ln>
        </p:spPr>
        <p:txBody>
          <a:bodyPr lIns="90000" rIns="90000" tIns="45000" bIns="45000"/>
          <a:p>
            <a:pPr algn="just"/>
            <a:r>
              <a:rPr b="0" lang="en-US" sz="3200" spc="-1" strike="noStrike">
                <a:latin typeface="Arial Narrow"/>
              </a:rPr>
              <a:t>destair.bio</a:t>
            </a:r>
            <a:r>
              <a:rPr b="0" lang="en-US" sz="3200" spc="-1" strike="noStrike">
                <a:latin typeface="Arial Narrow"/>
              </a:rPr>
              <a:t>inf.uni-</a:t>
            </a:r>
            <a:r>
              <a:rPr b="0" lang="en-US" sz="3200" spc="-1" strike="noStrike">
                <a:latin typeface="Arial Narrow"/>
              </a:rPr>
              <a:t>leipzig.de</a:t>
            </a:r>
            <a:endParaRPr b="0" lang="en-US" sz="3200" spc="-1" strike="noStrike">
              <a:latin typeface="Arial"/>
            </a:endParaRPr>
          </a:p>
        </p:txBody>
      </p:sp>
      <p:pic>
        <p:nvPicPr>
          <p:cNvPr id="69" name="" descr=""/>
          <p:cNvPicPr/>
          <p:nvPr/>
        </p:nvPicPr>
        <p:blipFill>
          <a:blip r:embed="rId8"/>
          <a:stretch/>
        </p:blipFill>
        <p:spPr>
          <a:xfrm>
            <a:off x="9047880" y="35337600"/>
            <a:ext cx="5564520" cy="3931920"/>
          </a:xfrm>
          <a:prstGeom prst="rect">
            <a:avLst/>
          </a:prstGeom>
          <a:ln>
            <a:noFill/>
          </a:ln>
        </p:spPr>
      </p:pic>
      <p:pic>
        <p:nvPicPr>
          <p:cNvPr id="70" name="" descr=""/>
          <p:cNvPicPr/>
          <p:nvPr/>
        </p:nvPicPr>
        <p:blipFill>
          <a:blip r:embed="rId9"/>
          <a:stretch/>
        </p:blipFill>
        <p:spPr>
          <a:xfrm>
            <a:off x="25584480" y="39359520"/>
            <a:ext cx="2484000" cy="1856880"/>
          </a:xfrm>
          <a:prstGeom prst="rect">
            <a:avLst/>
          </a:prstGeom>
          <a:ln>
            <a:noFill/>
          </a:ln>
        </p:spPr>
      </p:pic>
      <p:pic>
        <p:nvPicPr>
          <p:cNvPr id="71" name="" descr=""/>
          <p:cNvPicPr/>
          <p:nvPr/>
        </p:nvPicPr>
        <p:blipFill>
          <a:blip r:embed="rId10"/>
          <a:stretch/>
        </p:blipFill>
        <p:spPr>
          <a:xfrm>
            <a:off x="22020480" y="39410640"/>
            <a:ext cx="3436920" cy="1773360"/>
          </a:xfrm>
          <a:prstGeom prst="rect">
            <a:avLst/>
          </a:prstGeom>
          <a:ln>
            <a:noFill/>
          </a:ln>
        </p:spPr>
      </p:pic>
      <p:pic>
        <p:nvPicPr>
          <p:cNvPr id="72" name="" descr=""/>
          <p:cNvPicPr/>
          <p:nvPr/>
        </p:nvPicPr>
        <p:blipFill>
          <a:blip r:embed="rId11"/>
          <a:stretch/>
        </p:blipFill>
        <p:spPr>
          <a:xfrm>
            <a:off x="15365160" y="11208600"/>
            <a:ext cx="12715920" cy="7849800"/>
          </a:xfrm>
          <a:prstGeom prst="rect">
            <a:avLst/>
          </a:prstGeom>
          <a:ln>
            <a:noFill/>
          </a:ln>
        </p:spPr>
      </p:pic>
      <p:sp>
        <p:nvSpPr>
          <p:cNvPr id="73" name="Line 22"/>
          <p:cNvSpPr/>
          <p:nvPr/>
        </p:nvSpPr>
        <p:spPr>
          <a:xfrm>
            <a:off x="6858000" y="27825840"/>
            <a:ext cx="0" cy="1017360"/>
          </a:xfrm>
          <a:prstGeom prst="line">
            <a:avLst/>
          </a:prstGeom>
          <a:ln w="19080">
            <a:solidFill>
              <a:srgbClr val="3465a4"/>
            </a:solidFill>
            <a:round/>
          </a:ln>
        </p:spPr>
        <p:style>
          <a:lnRef idx="0"/>
          <a:fillRef idx="0"/>
          <a:effectRef idx="0"/>
          <a:fontRef idx="minor"/>
        </p:style>
      </p:sp>
      <p:sp>
        <p:nvSpPr>
          <p:cNvPr id="74" name="Line 23"/>
          <p:cNvSpPr/>
          <p:nvPr/>
        </p:nvSpPr>
        <p:spPr>
          <a:xfrm>
            <a:off x="6858000" y="31673160"/>
            <a:ext cx="0" cy="1017360"/>
          </a:xfrm>
          <a:prstGeom prst="line">
            <a:avLst/>
          </a:prstGeom>
          <a:ln w="19080">
            <a:solidFill>
              <a:srgbClr val="3465a4"/>
            </a:solidFill>
            <a:round/>
          </a:ln>
        </p:spPr>
        <p:style>
          <a:lnRef idx="0"/>
          <a:fillRef idx="0"/>
          <a:effectRef idx="0"/>
          <a:fontRef idx="minor"/>
        </p:style>
      </p:sp>
      <p:pic>
        <p:nvPicPr>
          <p:cNvPr id="75" name="" descr=""/>
          <p:cNvPicPr/>
          <p:nvPr/>
        </p:nvPicPr>
        <p:blipFill>
          <a:blip r:embed="rId12"/>
          <a:stretch/>
        </p:blipFill>
        <p:spPr>
          <a:xfrm>
            <a:off x="15508440" y="24628320"/>
            <a:ext cx="12563640" cy="68943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default</Template>
  <TotalTime>672</TotalTime>
  <Application>LibreOffice/5.4.2.2.0$Linux_X86_64 LibreOffice_project/40m0$Build-2</Application>
  <Words>67</Words>
  <Paragraphs>33</Paragraphs>
  <Company>URZ</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2009-05-15T06:28:25Z</dcterms:created>
  <dc:creator>r06</dc:creator>
  <dc:description/>
  <dc:language>en-US</dc:language>
  <cp:lastModifiedBy/>
  <cp:lastPrinted>2017-07-28T05:37:56Z</cp:lastPrinted>
  <dcterms:modified xsi:type="dcterms:W3CDTF">2017-11-14T16:55:24Z</dcterms:modified>
  <cp:revision>585</cp:revision>
  <dc:subject/>
  <dc:title>Folie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URZ</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