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2.png" ContentType="image/png"/>
  <Override PartName="/ppt/media/image10.png" ContentType="image/png"/>
  <Override PartName="/ppt/media/image9.png" ContentType="image/png"/>
  <Override PartName="/ppt/media/image7.png" ContentType="image/png"/>
  <Override PartName="/ppt/media/image2.wmf" ContentType="image/x-wmf"/>
  <Override PartName="/ppt/media/image4.png" ContentType="image/png"/>
  <Override PartName="/ppt/media/image8.png" ContentType="image/png"/>
  <Override PartName="/ppt/media/image1.jpeg" ContentType="image/jpeg"/>
  <Override PartName="/ppt/media/image6.png" ContentType="image/png"/>
  <Override PartName="/ppt/media/image11.png" ContentType="image/png"/>
  <Override PartName="/ppt/media/image3.jpeg" ContentType="image/jpe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5212" cy="42803762"/>
  <p:notesSz cx="6794500" cy="9931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sldNum"/>
          </p:nvPr>
        </p:nvSpPr>
        <p:spPr>
          <a:xfrm>
            <a:off x="4399200" y="0"/>
            <a:ext cx="3372840" cy="502560"/>
          </a:xfrm>
          <a:prstGeom prst="rect">
            <a:avLst/>
          </a:prstGeom>
        </p:spPr>
        <p:txBody>
          <a:bodyPr lIns="0" rIns="0" tIns="0" bIns="0" anchor="b"/>
          <a:p>
            <a:pPr algn="r"/>
            <a:fld id="{EDB44EF4-F34F-422A-ADED-349C24EB0097}"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79320" y="4779360"/>
            <a:ext cx="5432400" cy="3907080"/>
          </a:xfrm>
          <a:prstGeom prst="rect">
            <a:avLst/>
          </a:prstGeom>
        </p:spPr>
        <p:txBody>
          <a:bodyPr lIns="0" rIns="0" tIns="0" bIns="0"/>
          <a:p>
            <a:endParaRPr b="0" lang="en-US" sz="2000" spc="-1" strike="noStrike">
              <a:latin typeface="Arial"/>
            </a:endParaRPr>
          </a:p>
        </p:txBody>
      </p:sp>
      <p:sp>
        <p:nvSpPr>
          <p:cNvPr id="97" name="CustomShape 2"/>
          <p:cNvSpPr/>
          <p:nvPr/>
        </p:nvSpPr>
        <p:spPr>
          <a:xfrm>
            <a:off x="3848760" y="9433080"/>
            <a:ext cx="2941200" cy="495000"/>
          </a:xfrm>
          <a:prstGeom prst="rect">
            <a:avLst/>
          </a:prstGeom>
          <a:noFill/>
          <a:ln>
            <a:noFill/>
          </a:ln>
        </p:spPr>
        <p:style>
          <a:lnRef idx="0"/>
          <a:fillRef idx="0"/>
          <a:effectRef idx="0"/>
          <a:fontRef idx="minor"/>
        </p:style>
        <p:txBody>
          <a:bodyPr lIns="90000" rIns="90000" tIns="45000" bIns="45000" anchor="b"/>
          <a:p>
            <a:pPr algn="r">
              <a:lnSpc>
                <a:spcPct val="100000"/>
              </a:lnSpc>
            </a:pPr>
            <a:fld id="{39FD96EC-9FB1-4925-93AF-4FF3A7602AD1}"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9938600" y="22982760"/>
            <a:ext cx="8773560" cy="118414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513440" y="22982760"/>
            <a:ext cx="877356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513440" y="10015920"/>
            <a:ext cx="27247320" cy="2482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840"/>
            <a:ext cx="27247320" cy="3313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840"/>
            <a:ext cx="27247320" cy="7147800"/>
          </a:xfrm>
          <a:prstGeom prst="rect">
            <a:avLst/>
          </a:prstGeom>
        </p:spPr>
        <p:txBody>
          <a:bodyPr lIns="0" rIns="0" tIns="0" bIns="0" anchor="ct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1" name="PlaceHolder 2"/>
          <p:cNvSpPr>
            <a:spLocks noGrp="1"/>
          </p:cNvSpPr>
          <p:nvPr>
            <p:ph type="body"/>
          </p:nvPr>
        </p:nvSpPr>
        <p:spPr>
          <a:xfrm>
            <a:off x="1513440" y="10015920"/>
            <a:ext cx="27247320" cy="2482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wmf"/><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doi.org/10.1186/s12859-015-0873-9" TargetMode="External"/><Relationship Id="rId7" Type="http://schemas.openxmlformats.org/officeDocument/2006/relationships/hyperlink" Target="http://doi.org/10.1093/nar/gku465" TargetMode="External"/><Relationship Id="rId8" Type="http://schemas.openxmlformats.org/officeDocument/2006/relationships/hyperlink" Target="http://doi.org/10.1016/j.jbiotec.2017.06.1203" TargetMode="External"/><Relationship Id="rId9" Type="http://schemas.openxmlformats.org/officeDocument/2006/relationships/hyperlink" Target="http://doi.org/10.1093/nar/gkx409" TargetMode="Externa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slideLayout" Target="../slideLayouts/slideLayout1.xml"/><Relationship Id="rId1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Bild 4" descr=""/>
          <p:cNvPicPr/>
          <p:nvPr/>
        </p:nvPicPr>
        <p:blipFill>
          <a:blip r:embed="rId1"/>
          <a:stretch/>
        </p:blipFill>
        <p:spPr>
          <a:xfrm>
            <a:off x="20160" y="41035320"/>
            <a:ext cx="30272040" cy="1765080"/>
          </a:xfrm>
          <a:prstGeom prst="rect">
            <a:avLst/>
          </a:prstGeom>
          <a:ln>
            <a:noFill/>
          </a:ln>
        </p:spPr>
      </p:pic>
      <p:sp>
        <p:nvSpPr>
          <p:cNvPr id="44" name="CustomShape 1"/>
          <p:cNvSpPr/>
          <p:nvPr/>
        </p:nvSpPr>
        <p:spPr>
          <a:xfrm>
            <a:off x="0" y="2956680"/>
            <a:ext cx="30272760" cy="5396760"/>
          </a:xfrm>
          <a:prstGeom prst="rect">
            <a:avLst/>
          </a:prstGeom>
          <a:solidFill>
            <a:srgbClr val="ededed"/>
          </a:solidFill>
          <a:ln w="12600">
            <a:noFill/>
          </a:ln>
        </p:spPr>
        <p:style>
          <a:lnRef idx="0"/>
          <a:fillRef idx="0"/>
          <a:effectRef idx="0"/>
          <a:fontRef idx="minor"/>
        </p:style>
      </p:sp>
      <p:graphicFrame>
        <p:nvGraphicFramePr>
          <p:cNvPr id="45" name="Table 2"/>
          <p:cNvGraphicFramePr/>
          <p:nvPr/>
        </p:nvGraphicFramePr>
        <p:xfrm>
          <a:off x="1452240" y="8797320"/>
          <a:ext cx="13177800" cy="917640"/>
        </p:xfrm>
        <a:graphic>
          <a:graphicData uri="http://schemas.openxmlformats.org/drawingml/2006/table">
            <a:tbl>
              <a:tblPr/>
              <a:tblGrid>
                <a:gridCol w="13178160"/>
              </a:tblGrid>
              <a:tr h="918000">
                <a:tc>
                  <a:txBody>
                    <a:bodyPr rIns="129240"/>
                    <a:p>
                      <a:pPr>
                        <a:lnSpc>
                          <a:spcPct val="100000"/>
                        </a:lnSpc>
                      </a:pPr>
                      <a:r>
                        <a:rPr b="1" lang="en-US" sz="4800" spc="-1" strike="noStrike">
                          <a:solidFill>
                            <a:srgbClr val="2f5597"/>
                          </a:solidFill>
                          <a:latin typeface="Cambria"/>
                        </a:rPr>
                        <a:t>Short description of the project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46" name="Table 3"/>
          <p:cNvGraphicFramePr/>
          <p:nvPr/>
        </p:nvGraphicFramePr>
        <p:xfrm>
          <a:off x="15707880" y="8798400"/>
          <a:ext cx="13080240" cy="929880"/>
        </p:xfrm>
        <a:graphic>
          <a:graphicData uri="http://schemas.openxmlformats.org/drawingml/2006/table">
            <a:tbl>
              <a:tblPr/>
              <a:tblGrid>
                <a:gridCol w="13080600"/>
              </a:tblGrid>
              <a:tr h="930240">
                <a:tc>
                  <a:txBody>
                    <a:bodyPr rIns="129240"/>
                    <a:p>
                      <a:pPr>
                        <a:lnSpc>
                          <a:spcPct val="100000"/>
                        </a:lnSpc>
                      </a:pPr>
                      <a:r>
                        <a:rPr b="1" lang="en-US" sz="4800" spc="-1" strike="noStrike">
                          <a:solidFill>
                            <a:srgbClr val="2f5597"/>
                          </a:solidFill>
                          <a:latin typeface="Cambria"/>
                        </a:rPr>
                        <a:t>Progress report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7" name="CustomShape 4"/>
          <p:cNvSpPr/>
          <p:nvPr/>
        </p:nvSpPr>
        <p:spPr>
          <a:xfrm>
            <a:off x="8213400" y="41428080"/>
            <a:ext cx="5096520" cy="1102680"/>
          </a:xfrm>
          <a:prstGeom prst="rect">
            <a:avLst/>
          </a:prstGeom>
          <a:noFill/>
          <a:ln>
            <a:noFill/>
          </a:ln>
        </p:spPr>
        <p:style>
          <a:lnRef idx="0"/>
          <a:fillRef idx="0"/>
          <a:effectRef idx="0"/>
          <a:fontRef idx="minor"/>
        </p:style>
        <p:txBody>
          <a:bodyPr lIns="0" rIns="0" tIns="0" bIns="0"/>
          <a:p>
            <a:pPr algn="r">
              <a:lnSpc>
                <a:spcPct val="120000"/>
              </a:lnSpc>
            </a:pPr>
            <a:r>
              <a:rPr b="0" lang="en-US" sz="5090" spc="-1" strike="noStrike">
                <a:solidFill>
                  <a:srgbClr val="ffffff"/>
                </a:solidFill>
                <a:latin typeface="Cambria"/>
                <a:ea typeface="Cambria"/>
              </a:rPr>
              <a:t>www.denbi.de </a:t>
            </a:r>
            <a:endParaRPr b="0" lang="en-US" sz="5090" spc="-1" strike="noStrike">
              <a:latin typeface="Arial"/>
            </a:endParaRPr>
          </a:p>
          <a:p>
            <a:pPr>
              <a:lnSpc>
                <a:spcPct val="120000"/>
              </a:lnSpc>
            </a:pPr>
            <a:r>
              <a:rPr b="0" lang="en-US" sz="1130" spc="-1" strike="noStrike">
                <a:solidFill>
                  <a:srgbClr val="005aa9"/>
                </a:solidFill>
                <a:latin typeface="Cambria"/>
                <a:ea typeface="ＭＳ 明朝"/>
              </a:rPr>
              <a:t>  </a:t>
            </a:r>
            <a:endParaRPr b="0" lang="en-US" sz="1130" spc="-1" strike="noStrike">
              <a:latin typeface="Arial"/>
            </a:endParaRPr>
          </a:p>
        </p:txBody>
      </p:sp>
      <p:pic>
        <p:nvPicPr>
          <p:cNvPr id="48" name="Bild 33" descr=""/>
          <p:cNvPicPr/>
          <p:nvPr/>
        </p:nvPicPr>
        <p:blipFill>
          <a:blip r:embed="rId2"/>
          <a:stretch/>
        </p:blipFill>
        <p:spPr>
          <a:xfrm>
            <a:off x="7986960" y="41275800"/>
            <a:ext cx="1141560" cy="1003680"/>
          </a:xfrm>
          <a:prstGeom prst="rect">
            <a:avLst/>
          </a:prstGeom>
          <a:ln>
            <a:noFill/>
          </a:ln>
        </p:spPr>
      </p:pic>
      <p:graphicFrame>
        <p:nvGraphicFramePr>
          <p:cNvPr id="49" name="Table 5"/>
          <p:cNvGraphicFramePr/>
          <p:nvPr/>
        </p:nvGraphicFramePr>
        <p:xfrm>
          <a:off x="15712560" y="32567760"/>
          <a:ext cx="13080240" cy="927000"/>
        </p:xfrm>
        <a:graphic>
          <a:graphicData uri="http://schemas.openxmlformats.org/drawingml/2006/table">
            <a:tbl>
              <a:tblPr/>
              <a:tblGrid>
                <a:gridCol w="13080600"/>
              </a:tblGrid>
              <a:tr h="927360">
                <a:tc>
                  <a:txBody>
                    <a:bodyPr rIns="129240"/>
                    <a:p>
                      <a:pPr>
                        <a:lnSpc>
                          <a:spcPct val="100000"/>
                        </a:lnSpc>
                      </a:pPr>
                      <a:r>
                        <a:rPr b="1" lang="en-US" sz="4800" spc="-1" strike="noStrike">
                          <a:solidFill>
                            <a:srgbClr val="2f5597"/>
                          </a:solidFill>
                          <a:latin typeface="Cambria"/>
                        </a:rPr>
                        <a:t>Publications</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50" name="Table 6"/>
          <p:cNvGraphicFramePr/>
          <p:nvPr/>
        </p:nvGraphicFramePr>
        <p:xfrm>
          <a:off x="15703920" y="27331200"/>
          <a:ext cx="13080240" cy="960120"/>
        </p:xfrm>
        <a:graphic>
          <a:graphicData uri="http://schemas.openxmlformats.org/drawingml/2006/table">
            <a:tbl>
              <a:tblPr/>
              <a:tblGrid>
                <a:gridCol w="13080600"/>
              </a:tblGrid>
              <a:tr h="960480">
                <a:tc>
                  <a:txBody>
                    <a:bodyPr rIns="129240"/>
                    <a:p>
                      <a:pPr>
                        <a:lnSpc>
                          <a:spcPct val="100000"/>
                        </a:lnSpc>
                      </a:pPr>
                      <a:r>
                        <a:rPr b="1" lang="en-US" sz="4800" spc="-1" strike="noStrike">
                          <a:solidFill>
                            <a:srgbClr val="2f5597"/>
                          </a:solidFill>
                          <a:latin typeface="Cambria"/>
                        </a:rPr>
                        <a:t>de.NBI Training and education</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51" name="Table 7"/>
          <p:cNvGraphicFramePr/>
          <p:nvPr/>
        </p:nvGraphicFramePr>
        <p:xfrm>
          <a:off x="1454040" y="16282080"/>
          <a:ext cx="13080240" cy="934920"/>
        </p:xfrm>
        <a:graphic>
          <a:graphicData uri="http://schemas.openxmlformats.org/drawingml/2006/table">
            <a:tbl>
              <a:tblPr/>
              <a:tblGrid>
                <a:gridCol w="13080600"/>
              </a:tblGrid>
              <a:tr h="935280">
                <a:tc>
                  <a:txBody>
                    <a:bodyPr rIns="129240"/>
                    <a:p>
                      <a:pPr>
                        <a:lnSpc>
                          <a:spcPct val="100000"/>
                        </a:lnSpc>
                      </a:pPr>
                      <a:r>
                        <a:rPr b="1" lang="en-US" sz="4800" spc="-1" strike="noStrike">
                          <a:solidFill>
                            <a:srgbClr val="2f5597"/>
                          </a:solidFill>
                          <a:latin typeface="Cambria"/>
                        </a:rPr>
                        <a:t>de.NBI services</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52" name="Bild 6" descr=""/>
          <p:cNvPicPr/>
          <p:nvPr/>
        </p:nvPicPr>
        <p:blipFill>
          <a:blip r:embed="rId3"/>
          <a:stretch/>
        </p:blipFill>
        <p:spPr>
          <a:xfrm>
            <a:off x="1547640" y="519840"/>
            <a:ext cx="7821360" cy="2056320"/>
          </a:xfrm>
          <a:prstGeom prst="rect">
            <a:avLst/>
          </a:prstGeom>
          <a:ln>
            <a:noFill/>
          </a:ln>
        </p:spPr>
      </p:pic>
      <p:sp>
        <p:nvSpPr>
          <p:cNvPr id="53" name="CustomShape 8"/>
          <p:cNvSpPr/>
          <p:nvPr/>
        </p:nvSpPr>
        <p:spPr>
          <a:xfrm>
            <a:off x="1353960" y="6780600"/>
            <a:ext cx="27446760" cy="130644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b0f0"/>
                </a:solidFill>
                <a:latin typeface="Cambria"/>
                <a:ea typeface="DejaVu Sans"/>
              </a:rPr>
              <a:t>Andrea Bagnacani, Markus Wolfien, Martin Scharm, Olaf Wolkenhauer</a:t>
            </a:r>
            <a:endParaRPr b="0" lang="en-US" sz="4000" spc="-1" strike="noStrike">
              <a:latin typeface="Arial"/>
            </a:endParaRPr>
          </a:p>
          <a:p>
            <a:pPr>
              <a:lnSpc>
                <a:spcPct val="100000"/>
              </a:lnSpc>
            </a:pPr>
            <a:r>
              <a:rPr b="0" lang="en-US" sz="4000" spc="-1" strike="noStrike">
                <a:solidFill>
                  <a:srgbClr val="00b0f0"/>
                </a:solidFill>
                <a:latin typeface="Cambria"/>
                <a:ea typeface="DejaVu Sans"/>
              </a:rPr>
              <a:t>Department of Systems Biology and Bioinformatics, University of Rostock, Germany</a:t>
            </a:r>
            <a:endParaRPr b="0" lang="en-US" sz="4000" spc="-1" strike="noStrike">
              <a:latin typeface="Arial"/>
            </a:endParaRPr>
          </a:p>
        </p:txBody>
      </p:sp>
      <p:sp>
        <p:nvSpPr>
          <p:cNvPr id="54" name="CustomShape 9"/>
          <p:cNvSpPr/>
          <p:nvPr/>
        </p:nvSpPr>
        <p:spPr>
          <a:xfrm>
            <a:off x="8130240" y="3825360"/>
            <a:ext cx="22471560" cy="2391480"/>
          </a:xfrm>
          <a:prstGeom prst="rect">
            <a:avLst/>
          </a:prstGeom>
          <a:noFill/>
          <a:ln>
            <a:noFill/>
          </a:ln>
        </p:spPr>
        <p:style>
          <a:lnRef idx="0"/>
          <a:fillRef idx="0"/>
          <a:effectRef idx="0"/>
          <a:fontRef idx="minor"/>
        </p:style>
        <p:txBody>
          <a:bodyPr lIns="90000" rIns="90000" tIns="45000" bIns="45000"/>
          <a:p>
            <a:pPr>
              <a:lnSpc>
                <a:spcPct val="110000"/>
              </a:lnSpc>
            </a:pPr>
            <a:r>
              <a:rPr b="1" lang="en-US" sz="7200" spc="-1" strike="noStrike">
                <a:solidFill>
                  <a:srgbClr val="005093"/>
                </a:solidFill>
                <a:latin typeface="Cambria"/>
                <a:ea typeface="DejaVu Sans"/>
              </a:rPr>
              <a:t>Structured Analysis and Integration of RNA-Seq Experiments</a:t>
            </a:r>
            <a:endParaRPr b="0" lang="en-US" sz="7200" spc="-1" strike="noStrike">
              <a:latin typeface="Arial"/>
            </a:endParaRPr>
          </a:p>
        </p:txBody>
      </p:sp>
      <p:sp>
        <p:nvSpPr>
          <p:cNvPr id="55" name="CustomShape 10"/>
          <p:cNvSpPr/>
          <p:nvPr/>
        </p:nvSpPr>
        <p:spPr>
          <a:xfrm>
            <a:off x="1553040" y="4125960"/>
            <a:ext cx="5366160" cy="1611360"/>
          </a:xfrm>
          <a:prstGeom prst="rect">
            <a:avLst/>
          </a:prstGeom>
          <a:noFill/>
          <a:ln>
            <a:noFill/>
          </a:ln>
        </p:spPr>
        <p:style>
          <a:lnRef idx="0"/>
          <a:fillRef idx="0"/>
          <a:effectRef idx="0"/>
          <a:fontRef idx="minor"/>
        </p:style>
        <p:txBody>
          <a:bodyPr lIns="90000" rIns="90000" tIns="45000" bIns="45000"/>
          <a:p>
            <a:pPr>
              <a:lnSpc>
                <a:spcPct val="100000"/>
              </a:lnSpc>
            </a:pPr>
            <a:r>
              <a:rPr b="1" lang="en-US" sz="10000" spc="-1" strike="noStrike">
                <a:solidFill>
                  <a:srgbClr val="005093"/>
                </a:solidFill>
                <a:latin typeface="Cambria"/>
                <a:ea typeface="DejaVu Sans"/>
              </a:rPr>
              <a:t>de.STAIR</a:t>
            </a:r>
            <a:endParaRPr b="0" lang="en-US" sz="10000" spc="-1" strike="noStrike">
              <a:latin typeface="Arial"/>
            </a:endParaRPr>
          </a:p>
        </p:txBody>
      </p:sp>
      <p:sp>
        <p:nvSpPr>
          <p:cNvPr id="56" name="CustomShape 11"/>
          <p:cNvSpPr/>
          <p:nvPr/>
        </p:nvSpPr>
        <p:spPr>
          <a:xfrm>
            <a:off x="22684320" y="6947280"/>
            <a:ext cx="6068520" cy="1139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6910" spc="-1" strike="noStrike">
                <a:solidFill>
                  <a:srgbClr val="005093"/>
                </a:solidFill>
                <a:latin typeface="Cambria"/>
                <a:ea typeface="DejaVu Sans"/>
              </a:rPr>
              <a:t>Fkz 031L0106C</a:t>
            </a:r>
            <a:endParaRPr b="0" lang="en-US" sz="6910" spc="-1" strike="noStrike">
              <a:latin typeface="Arial"/>
            </a:endParaRPr>
          </a:p>
        </p:txBody>
      </p:sp>
      <p:graphicFrame>
        <p:nvGraphicFramePr>
          <p:cNvPr id="57" name="Table 12"/>
          <p:cNvGraphicFramePr/>
          <p:nvPr/>
        </p:nvGraphicFramePr>
        <p:xfrm>
          <a:off x="1480680" y="31134960"/>
          <a:ext cx="13080240" cy="943560"/>
        </p:xfrm>
        <a:graphic>
          <a:graphicData uri="http://schemas.openxmlformats.org/drawingml/2006/table">
            <a:tbl>
              <a:tblPr/>
              <a:tblGrid>
                <a:gridCol w="13080600"/>
              </a:tblGrid>
              <a:tr h="943920">
                <a:tc>
                  <a:txBody>
                    <a:bodyPr rIns="129240"/>
                    <a:p>
                      <a:pPr>
                        <a:lnSpc>
                          <a:spcPct val="100000"/>
                        </a:lnSpc>
                      </a:pPr>
                      <a:r>
                        <a:rPr b="1" lang="en-US" sz="4800" spc="-1" strike="noStrike">
                          <a:solidFill>
                            <a:srgbClr val="2f5597"/>
                          </a:solidFill>
                          <a:latin typeface="Cambria"/>
                        </a:rPr>
                        <a:t>General information on the project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58" name="" descr=""/>
          <p:cNvPicPr/>
          <p:nvPr/>
        </p:nvPicPr>
        <p:blipFill>
          <a:blip r:embed="rId4"/>
          <a:stretch/>
        </p:blipFill>
        <p:spPr>
          <a:xfrm>
            <a:off x="20482560" y="0"/>
            <a:ext cx="3014640" cy="4263120"/>
          </a:xfrm>
          <a:prstGeom prst="rect">
            <a:avLst/>
          </a:prstGeom>
          <a:ln>
            <a:noFill/>
          </a:ln>
        </p:spPr>
      </p:pic>
      <p:pic>
        <p:nvPicPr>
          <p:cNvPr id="59" name="" descr=""/>
          <p:cNvPicPr/>
          <p:nvPr/>
        </p:nvPicPr>
        <p:blipFill>
          <a:blip r:embed="rId5"/>
          <a:stretch/>
        </p:blipFill>
        <p:spPr>
          <a:xfrm>
            <a:off x="24127920" y="624600"/>
            <a:ext cx="5110560" cy="1825920"/>
          </a:xfrm>
          <a:prstGeom prst="rect">
            <a:avLst/>
          </a:prstGeom>
          <a:ln>
            <a:noFill/>
          </a:ln>
        </p:spPr>
      </p:pic>
      <p:sp>
        <p:nvSpPr>
          <p:cNvPr id="60" name="CustomShape 13"/>
          <p:cNvSpPr/>
          <p:nvPr/>
        </p:nvSpPr>
        <p:spPr>
          <a:xfrm>
            <a:off x="15727680" y="33689520"/>
            <a:ext cx="13073040" cy="6027480"/>
          </a:xfrm>
          <a:prstGeom prst="rect">
            <a:avLst/>
          </a:prstGeom>
          <a:noFill/>
          <a:ln>
            <a:noFill/>
          </a:ln>
        </p:spPr>
        <p:style>
          <a:lnRef idx="0"/>
          <a:fillRef idx="0"/>
          <a:effectRef idx="0"/>
          <a:fontRef idx="minor"/>
        </p:style>
        <p:txBody>
          <a:bodyPr lIns="90000" rIns="90000" tIns="45000" bIns="45000"/>
          <a:p>
            <a:pPr>
              <a:lnSpc>
                <a:spcPct val="100000"/>
              </a:lnSpc>
            </a:pP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Rimmbach R, Schmitz U, Jung JJ, Krebs S, Steinhoff G, David R,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TRAPLINE: A standardized and automated pipeline for RNA sequencing data analysis,</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evaluation and annotation. BMC Bioinformatics, 2016. </a:t>
            </a:r>
            <a:r>
              <a:rPr b="0" i="1" lang="en-US" sz="2600" spc="-1" strike="noStrike" u="sng">
                <a:solidFill>
                  <a:srgbClr val="005aa9"/>
                </a:solidFill>
                <a:uFillTx/>
                <a:latin typeface="Cambria"/>
                <a:ea typeface="DejaVu Sans"/>
                <a:hlinkClick r:id="rId6"/>
              </a:rPr>
              <a:t>10.1186/s12859-015-0873-9</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Schmitz U, Lai X, Winter F,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 Vera J, Gupta S.</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Cooperative gene regulation by microRNA pairs and their identification using a</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computational workflow. Nucleic Acid Research, 2014. </a:t>
            </a:r>
            <a:r>
              <a:rPr b="0" i="1" lang="en-US" sz="2600" spc="-1" strike="noStrike" u="sng">
                <a:solidFill>
                  <a:srgbClr val="005aa9"/>
                </a:solidFill>
                <a:uFillTx/>
                <a:latin typeface="Cambria"/>
                <a:ea typeface="DejaVu Sans"/>
                <a:hlinkClick r:id="rId7"/>
              </a:rPr>
              <a:t>10.1093/nar/gku465</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Lott SC, </a:t>
            </a: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Riege K, </a:t>
            </a:r>
            <a:r>
              <a:rPr b="1" lang="en-US" sz="2600" spc="-1" strike="noStrike">
                <a:solidFill>
                  <a:srgbClr val="000000"/>
                </a:solidFill>
                <a:latin typeface="Cambria"/>
                <a:ea typeface="DejaVu Sans"/>
              </a:rPr>
              <a:t>Bagnacani A</a:t>
            </a:r>
            <a:r>
              <a:rPr b="0" lang="en-US" sz="2600" spc="-1" strike="noStrike">
                <a:solidFill>
                  <a:srgbClr val="000000"/>
                </a:solidFill>
                <a:latin typeface="Cambria"/>
                <a:ea typeface="DejaVu Sans"/>
              </a:rPr>
              <a:t>,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 Hoffmann S, Hess WR.</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Customized workflow development and data modularization concepts for RNA-</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Sequencing and metatranscriptome experiments. Journal of Biotechnology.</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i="1" lang="en-US" sz="2600" spc="-1" strike="noStrike" u="sng">
                <a:solidFill>
                  <a:srgbClr val="005aa9"/>
                </a:solidFill>
                <a:uFillTx/>
                <a:latin typeface="Cambria"/>
                <a:ea typeface="DejaVu Sans"/>
                <a:hlinkClick r:id="rId8"/>
              </a:rPr>
              <a:t>10.1016/j.jbiotec.2017.06.1203</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Gruening BA, Fallmann J, Yusuf D, Will S, Erxleben A, Eggenhofer F, Houwaart T, Batut B,</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Videm P, </a:t>
            </a:r>
            <a:r>
              <a:rPr b="1" lang="en-US" sz="2600" spc="-1" strike="noStrike">
                <a:solidFill>
                  <a:srgbClr val="000000"/>
                </a:solidFill>
                <a:latin typeface="Cambria"/>
                <a:ea typeface="DejaVu Sans"/>
              </a:rPr>
              <a:t>Bagnacani A</a:t>
            </a:r>
            <a:r>
              <a:rPr b="0" lang="en-US" sz="2600" spc="-1" strike="noStrike">
                <a:solidFill>
                  <a:srgbClr val="000000"/>
                </a:solidFill>
                <a:latin typeface="Cambria"/>
                <a:ea typeface="DejaVu Sans"/>
              </a:rPr>
              <a:t>, </a:t>
            </a: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Lott SC, Hoogstrate Y, Hess WR,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Hoffmann S, Akalin A, Ohler U, Stadler PF, Backofen R. The RNA workbench: best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practices for RNA and high-throughput sequencing bioinformatics in Galaxy. Nucleic</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Acids Research. </a:t>
            </a:r>
            <a:r>
              <a:rPr b="0" i="1" lang="en-US" sz="2600" spc="-1" strike="noStrike" u="sng">
                <a:solidFill>
                  <a:srgbClr val="005aa9"/>
                </a:solidFill>
                <a:uFillTx/>
                <a:latin typeface="Cambria"/>
                <a:ea typeface="DejaVu Sans"/>
                <a:hlinkClick r:id="rId9"/>
              </a:rPr>
              <a:t>10.1093/nar/gkx409</a:t>
            </a:r>
            <a:endParaRPr b="0" lang="en-US" sz="2600" spc="-1" strike="noStrike">
              <a:latin typeface="Arial"/>
            </a:endParaRPr>
          </a:p>
        </p:txBody>
      </p:sp>
      <p:sp>
        <p:nvSpPr>
          <p:cNvPr id="61" name="CustomShape 14"/>
          <p:cNvSpPr/>
          <p:nvPr/>
        </p:nvSpPr>
        <p:spPr>
          <a:xfrm>
            <a:off x="1463040" y="9900720"/>
            <a:ext cx="13073040" cy="6004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Cambria"/>
                <a:ea typeface="DejaVu Sans"/>
              </a:rPr>
              <a:t>The Galaxy Community Network is promoting RNA-Seq protocols and best practices through the reuse of existing tools and the consolidation of a Training Network to provide example datasets, tutorials, and interactive tours. However, the more tools are gathered, the more complex the options for tool-chaining and parametrization become.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allowing room for new and experimental tools, easing reuse, while consolidating protocols and reproducibility.</a:t>
            </a:r>
            <a:endParaRPr b="0" lang="en-US" sz="3200" spc="-1" strike="noStrike">
              <a:latin typeface="Arial"/>
            </a:endParaRPr>
          </a:p>
        </p:txBody>
      </p:sp>
      <p:graphicFrame>
        <p:nvGraphicFramePr>
          <p:cNvPr id="62" name="Table 15"/>
          <p:cNvGraphicFramePr/>
          <p:nvPr/>
        </p:nvGraphicFramePr>
        <p:xfrm>
          <a:off x="15741360" y="28622880"/>
          <a:ext cx="12971520" cy="3294720"/>
        </p:xfrm>
        <a:graphic>
          <a:graphicData uri="http://schemas.openxmlformats.org/drawingml/2006/table">
            <a:tbl>
              <a:tblPr/>
              <a:tblGrid>
                <a:gridCol w="6027840"/>
                <a:gridCol w="2258280"/>
                <a:gridCol w="4685760"/>
              </a:tblGrid>
              <a:tr h="1098360">
                <a:tc>
                  <a:txBody>
                    <a:bodyPr lIns="90000" rIns="90000" anchor="ctr"/>
                    <a:p>
                      <a:r>
                        <a:rPr b="0" lang="en-US" sz="3200" spc="-1" strike="noStrike">
                          <a:solidFill>
                            <a:srgbClr val="005aa9"/>
                          </a:solidFill>
                          <a:latin typeface="Cambria"/>
                        </a:rPr>
                        <a:t>EASyM Systems Medicine</a:t>
                      </a:r>
                      <a:endParaRPr b="0" lang="en-US" sz="3200" spc="-1" strike="noStrike">
                        <a:latin typeface="Arial"/>
                      </a:endParaRPr>
                    </a:p>
                    <a:p>
                      <a:r>
                        <a:rPr b="0" lang="en-US" sz="3200" spc="-1" strike="noStrike">
                          <a:solidFill>
                            <a:srgbClr val="005aa9"/>
                          </a:solidFill>
                          <a:latin typeface="Cambria"/>
                        </a:rPr>
                        <a:t>Conference</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Berlin</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26.10.2016 – 28.10.2016</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1098360">
                <a:tc>
                  <a:txBody>
                    <a:bodyPr lIns="90000" rIns="90000" anchor="ctr"/>
                    <a:p>
                      <a:r>
                        <a:rPr b="0" lang="en-US" sz="3200" spc="-1" strike="noStrike">
                          <a:solidFill>
                            <a:srgbClr val="005aa9"/>
                          </a:solidFill>
                          <a:latin typeface="Cambria"/>
                        </a:rPr>
                        <a:t>CASyM Systems Medicine</a:t>
                      </a:r>
                      <a:endParaRPr b="0" lang="en-US" sz="3200" spc="-1" strike="noStrike">
                        <a:latin typeface="Arial"/>
                      </a:endParaRPr>
                    </a:p>
                    <a:p>
                      <a:r>
                        <a:rPr b="0" lang="en-US" sz="3200" spc="-1" strike="noStrike">
                          <a:solidFill>
                            <a:srgbClr val="005aa9"/>
                          </a:solidFill>
                          <a:latin typeface="Cambria"/>
                        </a:rPr>
                        <a:t>Winter School</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Ljubljana</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29.03.2017 – 01.04.2017</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1098360">
                <a:tc>
                  <a:txBody>
                    <a:bodyPr lIns="90000" rIns="90000" anchor="ctr"/>
                    <a:p>
                      <a:r>
                        <a:rPr b="0" lang="en-US" sz="3200" spc="-1" strike="noStrike">
                          <a:solidFill>
                            <a:srgbClr val="005aa9"/>
                          </a:solidFill>
                          <a:latin typeface="Cambria"/>
                        </a:rPr>
                        <a:t>de.STAIR Training</a:t>
                      </a:r>
                      <a:endParaRPr b="0" lang="en-US" sz="3200" spc="-1" strike="noStrike">
                        <a:latin typeface="Arial"/>
                      </a:endParaRPr>
                    </a:p>
                    <a:p>
                      <a:r>
                        <a:rPr b="0" lang="en-US" sz="3200" spc="-1" strike="noStrike">
                          <a:solidFill>
                            <a:srgbClr val="005aa9"/>
                          </a:solidFill>
                          <a:latin typeface="Cambria"/>
                        </a:rPr>
                        <a:t>A Primer for RNA-Seq</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c>
                  <a:txBody>
                    <a:bodyPr lIns="90000" rIns="90000" anchor="ctr"/>
                    <a:p>
                      <a:r>
                        <a:rPr b="0" lang="en-US" sz="3200" spc="-1" strike="noStrike">
                          <a:solidFill>
                            <a:srgbClr val="005aa9"/>
                          </a:solidFill>
                          <a:latin typeface="Cambria"/>
                        </a:rPr>
                        <a:t>Freiburg</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c>
                  <a:txBody>
                    <a:bodyPr lIns="90000" rIns="90000" anchor="ctr"/>
                    <a:p>
                      <a:r>
                        <a:rPr b="0" lang="en-US" sz="3200" spc="-1" strike="noStrike">
                          <a:solidFill>
                            <a:srgbClr val="005aa9"/>
                          </a:solidFill>
                          <a:latin typeface="Cambria"/>
                        </a:rPr>
                        <a:t>04.10.2017 – 08.10.2017</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r>
            </a:tbl>
          </a:graphicData>
        </a:graphic>
      </p:graphicFrame>
      <p:sp>
        <p:nvSpPr>
          <p:cNvPr id="63" name="CustomShape 16"/>
          <p:cNvSpPr/>
          <p:nvPr/>
        </p:nvSpPr>
        <p:spPr>
          <a:xfrm>
            <a:off x="12444480" y="40105440"/>
            <a:ext cx="5241600" cy="564120"/>
          </a:xfrm>
          <a:prstGeom prst="rect">
            <a:avLst/>
          </a:prstGeom>
          <a:noFill/>
          <a:ln>
            <a:noFill/>
          </a:ln>
        </p:spPr>
        <p:style>
          <a:lnRef idx="0"/>
          <a:fillRef idx="0"/>
          <a:effectRef idx="0"/>
          <a:fontRef idx="minor"/>
        </p:style>
        <p:txBody>
          <a:bodyPr lIns="90000" rIns="90000" tIns="45000" bIns="45000"/>
          <a:p>
            <a:r>
              <a:rPr b="1" lang="en-US" sz="3200" spc="-1" strike="noStrike">
                <a:solidFill>
                  <a:srgbClr val="005aa9"/>
                </a:solidFill>
                <a:latin typeface="Cambria"/>
                <a:ea typeface="DejaVu Sans"/>
              </a:rPr>
              <a:t>sbi.uni-rostock.de/destair</a:t>
            </a:r>
            <a:endParaRPr b="0" lang="en-US" sz="3200" spc="-1" strike="noStrike">
              <a:latin typeface="Arial"/>
            </a:endParaRPr>
          </a:p>
        </p:txBody>
      </p:sp>
      <p:sp>
        <p:nvSpPr>
          <p:cNvPr id="64" name="CustomShape 17"/>
          <p:cNvSpPr/>
          <p:nvPr/>
        </p:nvSpPr>
        <p:spPr>
          <a:xfrm>
            <a:off x="1444320" y="17373600"/>
            <a:ext cx="13073040" cy="210096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Interactive guidance on the design of RNA-Seq experiments</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Workflow design and integration within RBC’s Galaxy RNA Workbench</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Dockerized Galaxy flavors</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Easing annotation and characterization of transcripts</a:t>
            </a:r>
            <a:endParaRPr b="0" lang="en-US" sz="3200" spc="-1" strike="noStrike">
              <a:latin typeface="Arial"/>
            </a:endParaRPr>
          </a:p>
        </p:txBody>
      </p:sp>
      <p:sp>
        <p:nvSpPr>
          <p:cNvPr id="65" name="CustomShape 18"/>
          <p:cNvSpPr/>
          <p:nvPr/>
        </p:nvSpPr>
        <p:spPr>
          <a:xfrm>
            <a:off x="1573920" y="27886320"/>
            <a:ext cx="13073040" cy="29239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600" spc="-1" strike="noStrike">
                <a:solidFill>
                  <a:srgbClr val="000000"/>
                </a:solidFill>
                <a:latin typeface="Cambria"/>
                <a:ea typeface="DejaVu Sans"/>
              </a:rPr>
              <a:t>de.STAIR’s interactive recommendation system.</a:t>
            </a:r>
            <a:r>
              <a:rPr b="0" lang="en-US" sz="2600" spc="-1" strike="noStrike">
                <a:solidFill>
                  <a:srgbClr val="000000"/>
                </a:solidFill>
                <a:latin typeface="Cambria"/>
                <a:ea typeface="DejaVu Sans"/>
              </a:rPr>
              <a:t> Users can decide which path to walk towards the completion of the desired analysis by providing an input dataset and an analysis goal. Tools are recommended step by step, based on both tool’s pertinence, and existing best practices within the current analysis step. Best practices are shared among the scientific community through the Galaxy platform as reusable workflows, while tool pertinence is inferred from the provided EDAM ontology terms associated to their operations and input/output data formats.</a:t>
            </a:r>
            <a:endParaRPr b="0" lang="en-US" sz="2600" spc="-1" strike="noStrike">
              <a:latin typeface="Arial"/>
            </a:endParaRPr>
          </a:p>
        </p:txBody>
      </p:sp>
      <p:pic>
        <p:nvPicPr>
          <p:cNvPr id="66" name="" descr=""/>
          <p:cNvPicPr/>
          <p:nvPr/>
        </p:nvPicPr>
        <p:blipFill>
          <a:blip r:embed="rId10"/>
          <a:stretch/>
        </p:blipFill>
        <p:spPr>
          <a:xfrm>
            <a:off x="4708080" y="37500120"/>
            <a:ext cx="9845280" cy="2037240"/>
          </a:xfrm>
          <a:prstGeom prst="rect">
            <a:avLst/>
          </a:prstGeom>
          <a:ln>
            <a:noFill/>
          </a:ln>
        </p:spPr>
      </p:pic>
      <p:pic>
        <p:nvPicPr>
          <p:cNvPr id="67" name="" descr=""/>
          <p:cNvPicPr/>
          <p:nvPr/>
        </p:nvPicPr>
        <p:blipFill>
          <a:blip r:embed="rId11"/>
          <a:stretch/>
        </p:blipFill>
        <p:spPr>
          <a:xfrm>
            <a:off x="1142640" y="36836640"/>
            <a:ext cx="3629520" cy="2563920"/>
          </a:xfrm>
          <a:prstGeom prst="rect">
            <a:avLst/>
          </a:prstGeom>
          <a:ln>
            <a:noFill/>
          </a:ln>
        </p:spPr>
      </p:pic>
      <p:sp>
        <p:nvSpPr>
          <p:cNvPr id="68" name="CustomShape 19"/>
          <p:cNvSpPr/>
          <p:nvPr/>
        </p:nvSpPr>
        <p:spPr>
          <a:xfrm>
            <a:off x="1905840" y="38615040"/>
            <a:ext cx="2500560" cy="9432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800" spc="-1" strike="noStrike">
                <a:solidFill>
                  <a:srgbClr val="005aa9"/>
                </a:solidFill>
                <a:latin typeface="Cambria"/>
                <a:ea typeface="DejaVu Sans"/>
              </a:rPr>
              <a:t>Rostock</a:t>
            </a:r>
            <a:endParaRPr b="0" lang="en-US" sz="4800" spc="-1" strike="noStrike">
              <a:latin typeface="Arial"/>
            </a:endParaRPr>
          </a:p>
        </p:txBody>
      </p:sp>
      <p:pic>
        <p:nvPicPr>
          <p:cNvPr id="69" name="" descr=""/>
          <p:cNvPicPr/>
          <p:nvPr/>
        </p:nvPicPr>
        <p:blipFill>
          <a:blip r:embed="rId12"/>
          <a:stretch/>
        </p:blipFill>
        <p:spPr>
          <a:xfrm>
            <a:off x="17899920" y="13634640"/>
            <a:ext cx="8861760" cy="11993400"/>
          </a:xfrm>
          <a:prstGeom prst="rect">
            <a:avLst/>
          </a:prstGeom>
          <a:ln>
            <a:noFill/>
          </a:ln>
        </p:spPr>
      </p:pic>
      <p:sp>
        <p:nvSpPr>
          <p:cNvPr id="70" name="CustomShape 20"/>
          <p:cNvSpPr/>
          <p:nvPr/>
        </p:nvSpPr>
        <p:spPr>
          <a:xfrm>
            <a:off x="23934960" y="19121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1" name="CustomShape 21"/>
          <p:cNvSpPr/>
          <p:nvPr/>
        </p:nvSpPr>
        <p:spPr>
          <a:xfrm>
            <a:off x="21078000" y="192146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2" name="CustomShape 22"/>
          <p:cNvSpPr/>
          <p:nvPr/>
        </p:nvSpPr>
        <p:spPr>
          <a:xfrm>
            <a:off x="23610960" y="14909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3" name="CustomShape 23"/>
          <p:cNvSpPr/>
          <p:nvPr/>
        </p:nvSpPr>
        <p:spPr>
          <a:xfrm>
            <a:off x="19470960" y="24341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4" name="CustomShape 24"/>
          <p:cNvSpPr/>
          <p:nvPr/>
        </p:nvSpPr>
        <p:spPr>
          <a:xfrm>
            <a:off x="23934960" y="19121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5" name="Line 25"/>
          <p:cNvSpPr/>
          <p:nvPr/>
        </p:nvSpPr>
        <p:spPr>
          <a:xfrm flipH="1">
            <a:off x="21283200" y="15097680"/>
            <a:ext cx="2560320" cy="4389120"/>
          </a:xfrm>
          <a:prstGeom prst="line">
            <a:avLst/>
          </a:prstGeom>
          <a:ln w="76320">
            <a:solidFill>
              <a:srgbClr val="ff1493"/>
            </a:solidFill>
            <a:round/>
          </a:ln>
        </p:spPr>
        <p:style>
          <a:lnRef idx="0"/>
          <a:fillRef idx="0"/>
          <a:effectRef idx="0"/>
          <a:fontRef idx="minor"/>
        </p:style>
      </p:sp>
      <p:sp>
        <p:nvSpPr>
          <p:cNvPr id="76" name="Line 26"/>
          <p:cNvSpPr/>
          <p:nvPr/>
        </p:nvSpPr>
        <p:spPr>
          <a:xfrm>
            <a:off x="23879520" y="15179040"/>
            <a:ext cx="296640" cy="4114800"/>
          </a:xfrm>
          <a:prstGeom prst="line">
            <a:avLst/>
          </a:prstGeom>
          <a:ln w="76320">
            <a:solidFill>
              <a:srgbClr val="ff1493"/>
            </a:solidFill>
            <a:round/>
          </a:ln>
        </p:spPr>
        <p:style>
          <a:lnRef idx="0"/>
          <a:fillRef idx="0"/>
          <a:effectRef idx="0"/>
          <a:fontRef idx="minor"/>
        </p:style>
      </p:sp>
      <p:sp>
        <p:nvSpPr>
          <p:cNvPr id="77" name="Line 27"/>
          <p:cNvSpPr/>
          <p:nvPr/>
        </p:nvSpPr>
        <p:spPr>
          <a:xfrm flipH="1">
            <a:off x="19728720" y="15179040"/>
            <a:ext cx="4114800" cy="9336960"/>
          </a:xfrm>
          <a:prstGeom prst="line">
            <a:avLst/>
          </a:prstGeom>
          <a:ln w="76320">
            <a:solidFill>
              <a:srgbClr val="ff1493"/>
            </a:solidFill>
            <a:round/>
          </a:ln>
        </p:spPr>
        <p:style>
          <a:lnRef idx="0"/>
          <a:fillRef idx="0"/>
          <a:effectRef idx="0"/>
          <a:fontRef idx="minor"/>
        </p:style>
      </p:sp>
      <p:sp>
        <p:nvSpPr>
          <p:cNvPr id="78" name="CustomShape 28"/>
          <p:cNvSpPr/>
          <p:nvPr/>
        </p:nvSpPr>
        <p:spPr>
          <a:xfrm>
            <a:off x="24143040" y="19805040"/>
            <a:ext cx="3290760" cy="6933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flavor</a:t>
            </a:r>
            <a:endParaRPr b="0" lang="en-US" sz="4000" spc="-1" strike="noStrike">
              <a:latin typeface="Arial"/>
            </a:endParaRPr>
          </a:p>
        </p:txBody>
      </p:sp>
      <p:sp>
        <p:nvSpPr>
          <p:cNvPr id="79" name="CustomShape 29"/>
          <p:cNvSpPr/>
          <p:nvPr/>
        </p:nvSpPr>
        <p:spPr>
          <a:xfrm>
            <a:off x="21135600" y="14111640"/>
            <a:ext cx="3194280" cy="7300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tours</a:t>
            </a:r>
            <a:endParaRPr b="0" lang="en-US" sz="4000" spc="-1" strike="noStrike">
              <a:latin typeface="Arial"/>
            </a:endParaRPr>
          </a:p>
        </p:txBody>
      </p:sp>
      <p:sp>
        <p:nvSpPr>
          <p:cNvPr id="80" name="CustomShape 30"/>
          <p:cNvSpPr/>
          <p:nvPr/>
        </p:nvSpPr>
        <p:spPr>
          <a:xfrm>
            <a:off x="16043040" y="24170760"/>
            <a:ext cx="2742120" cy="6933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mbria"/>
                <a:ea typeface="DejaVu Sans"/>
              </a:rPr>
              <a:t>Hackathon</a:t>
            </a:r>
            <a:endParaRPr b="0" lang="en-US" sz="4000" spc="-1" strike="noStrike">
              <a:latin typeface="Arial"/>
            </a:endParaRPr>
          </a:p>
        </p:txBody>
      </p:sp>
      <p:sp>
        <p:nvSpPr>
          <p:cNvPr id="81" name="CustomShape 31"/>
          <p:cNvSpPr/>
          <p:nvPr/>
        </p:nvSpPr>
        <p:spPr>
          <a:xfrm>
            <a:off x="15757920" y="18783000"/>
            <a:ext cx="5995800" cy="13291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interactive recommendation system</a:t>
            </a:r>
            <a:endParaRPr b="0" lang="en-US" sz="4000" spc="-1" strike="noStrike">
              <a:latin typeface="Arial"/>
            </a:endParaRPr>
          </a:p>
        </p:txBody>
      </p:sp>
      <p:sp>
        <p:nvSpPr>
          <p:cNvPr id="82" name="CustomShape 32"/>
          <p:cNvSpPr/>
          <p:nvPr/>
        </p:nvSpPr>
        <p:spPr>
          <a:xfrm>
            <a:off x="16925040" y="25245360"/>
            <a:ext cx="3839400" cy="7304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3" name="CustomShape 33"/>
          <p:cNvSpPr/>
          <p:nvPr/>
        </p:nvSpPr>
        <p:spPr>
          <a:xfrm>
            <a:off x="24499440" y="19221120"/>
            <a:ext cx="3925800" cy="7304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4" name="CustomShape 34"/>
          <p:cNvSpPr/>
          <p:nvPr/>
        </p:nvSpPr>
        <p:spPr>
          <a:xfrm>
            <a:off x="21564720" y="13579920"/>
            <a:ext cx="3839400" cy="8218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5" name="CustomShape 35"/>
          <p:cNvSpPr/>
          <p:nvPr/>
        </p:nvSpPr>
        <p:spPr>
          <a:xfrm>
            <a:off x="16128000" y="19992960"/>
            <a:ext cx="2833560" cy="8226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mbria"/>
                <a:ea typeface="DejaVu Sans"/>
              </a:rPr>
              <a:t>Hackathon</a:t>
            </a:r>
            <a:endParaRPr b="0" lang="en-US" sz="4000" spc="-1" strike="noStrike">
              <a:latin typeface="Arial"/>
            </a:endParaRPr>
          </a:p>
        </p:txBody>
      </p:sp>
      <p:sp>
        <p:nvSpPr>
          <p:cNvPr id="86" name="CustomShape 36"/>
          <p:cNvSpPr/>
          <p:nvPr/>
        </p:nvSpPr>
        <p:spPr>
          <a:xfrm>
            <a:off x="16385040" y="24705360"/>
            <a:ext cx="3199320" cy="6822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tours</a:t>
            </a:r>
            <a:endParaRPr b="0" lang="en-US" sz="4000" spc="-1" strike="noStrike">
              <a:latin typeface="Arial"/>
            </a:endParaRPr>
          </a:p>
        </p:txBody>
      </p:sp>
      <p:pic>
        <p:nvPicPr>
          <p:cNvPr id="87" name="" descr=""/>
          <p:cNvPicPr/>
          <p:nvPr/>
        </p:nvPicPr>
        <p:blipFill>
          <a:blip r:embed="rId13"/>
          <a:stretch/>
        </p:blipFill>
        <p:spPr>
          <a:xfrm>
            <a:off x="7680960" y="41129640"/>
            <a:ext cx="1463040" cy="1643760"/>
          </a:xfrm>
          <a:prstGeom prst="rect">
            <a:avLst/>
          </a:prstGeom>
          <a:ln>
            <a:noFill/>
          </a:ln>
        </p:spPr>
      </p:pic>
      <p:pic>
        <p:nvPicPr>
          <p:cNvPr id="88" name="" descr=""/>
          <p:cNvPicPr/>
          <p:nvPr/>
        </p:nvPicPr>
        <p:blipFill>
          <a:blip r:embed="rId14"/>
          <a:stretch/>
        </p:blipFill>
        <p:spPr>
          <a:xfrm>
            <a:off x="1621800" y="41239440"/>
            <a:ext cx="1946160" cy="1351800"/>
          </a:xfrm>
          <a:prstGeom prst="rect">
            <a:avLst/>
          </a:prstGeom>
          <a:ln>
            <a:noFill/>
          </a:ln>
        </p:spPr>
      </p:pic>
      <p:pic>
        <p:nvPicPr>
          <p:cNvPr id="89" name="" descr=""/>
          <p:cNvPicPr/>
          <p:nvPr/>
        </p:nvPicPr>
        <p:blipFill>
          <a:blip r:embed="rId15"/>
          <a:stretch/>
        </p:blipFill>
        <p:spPr>
          <a:xfrm>
            <a:off x="3775320" y="41239440"/>
            <a:ext cx="1989000" cy="1370520"/>
          </a:xfrm>
          <a:prstGeom prst="rect">
            <a:avLst/>
          </a:prstGeom>
          <a:ln>
            <a:noFill/>
          </a:ln>
        </p:spPr>
      </p:pic>
      <p:sp>
        <p:nvSpPr>
          <p:cNvPr id="90" name="CustomShape 37"/>
          <p:cNvSpPr/>
          <p:nvPr/>
        </p:nvSpPr>
        <p:spPr>
          <a:xfrm>
            <a:off x="24827760" y="25500960"/>
            <a:ext cx="3656880" cy="1162800"/>
          </a:xfrm>
          <a:prstGeom prst="rect">
            <a:avLst/>
          </a:prstGeom>
          <a:noFill/>
          <a:ln>
            <a:noFill/>
          </a:ln>
        </p:spPr>
        <p:style>
          <a:lnRef idx="0"/>
          <a:fillRef idx="0"/>
          <a:effectRef idx="0"/>
          <a:fontRef idx="minor"/>
        </p:style>
        <p:txBody>
          <a:bodyPr lIns="90000" rIns="90000" tIns="45000" bIns="45000"/>
          <a:p>
            <a:pPr algn="r">
              <a:lnSpc>
                <a:spcPct val="100000"/>
              </a:lnSpc>
            </a:pPr>
            <a:r>
              <a:rPr b="0" lang="en-US" sz="3200" spc="-1" strike="noStrike">
                <a:solidFill>
                  <a:srgbClr val="000000"/>
                </a:solidFill>
                <a:latin typeface="Cambria"/>
                <a:ea typeface="DejaVu Sans"/>
              </a:rPr>
              <a:t>Project started</a:t>
            </a:r>
            <a:endParaRPr b="0" lang="en-US" sz="3200" spc="-1" strike="noStrike">
              <a:latin typeface="Arial"/>
            </a:endParaRPr>
          </a:p>
          <a:p>
            <a:pPr algn="r">
              <a:lnSpc>
                <a:spcPct val="100000"/>
              </a:lnSpc>
            </a:pPr>
            <a:r>
              <a:rPr b="0" lang="en-US" sz="3200" spc="-1" strike="noStrike">
                <a:solidFill>
                  <a:srgbClr val="000000"/>
                </a:solidFill>
                <a:latin typeface="Cambria"/>
                <a:ea typeface="DejaVu Sans"/>
              </a:rPr>
              <a:t>on December 2016</a:t>
            </a:r>
            <a:endParaRPr b="0" lang="en-US" sz="3200" spc="-1" strike="noStrike">
              <a:latin typeface="Arial"/>
            </a:endParaRPr>
          </a:p>
        </p:txBody>
      </p:sp>
      <p:sp>
        <p:nvSpPr>
          <p:cNvPr id="91" name="CustomShape 38"/>
          <p:cNvSpPr/>
          <p:nvPr/>
        </p:nvSpPr>
        <p:spPr>
          <a:xfrm>
            <a:off x="15711120" y="9876960"/>
            <a:ext cx="12890160" cy="210096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Contributed to the Galaxy RNA Workbench testing and code-base</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Provided interactive Galaxy tours for best practices and training</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Took part to de.STAIR and GCC2017 hackathons</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Mined Galaxy user interactions data</a:t>
            </a:r>
            <a:endParaRPr b="0" lang="en-US" sz="3200" spc="-1" strike="noStrike">
              <a:latin typeface="Arial"/>
            </a:endParaRPr>
          </a:p>
        </p:txBody>
      </p:sp>
      <p:sp>
        <p:nvSpPr>
          <p:cNvPr id="92" name="CustomShape 39"/>
          <p:cNvSpPr/>
          <p:nvPr/>
        </p:nvSpPr>
        <p:spPr>
          <a:xfrm>
            <a:off x="18273240" y="12452760"/>
            <a:ext cx="804564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bfff"/>
                </a:solidFill>
                <a:latin typeface="Cambria"/>
                <a:ea typeface="DejaVu Sans"/>
              </a:rPr>
              <a:t>https://github.com/destairdenbi</a:t>
            </a:r>
            <a:endParaRPr b="0" lang="en-US" sz="4000" spc="-1" strike="noStrike">
              <a:latin typeface="Arial"/>
            </a:endParaRPr>
          </a:p>
        </p:txBody>
      </p:sp>
      <p:sp>
        <p:nvSpPr>
          <p:cNvPr id="93" name="CustomShape 40"/>
          <p:cNvSpPr/>
          <p:nvPr/>
        </p:nvSpPr>
        <p:spPr>
          <a:xfrm>
            <a:off x="1463040" y="9900720"/>
            <a:ext cx="13073040" cy="6004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Cambria"/>
                <a:ea typeface="DejaVu Sans"/>
              </a:rPr>
              <a:t>The Galaxy Community Network is promoting RNA-Seq protocols and best practices through the reuse of existing tools and the consolidation of a Training Network to provide example datasets, tutorials, and interactive tours. However, the more tools are gathered, the more complex the options for tool-chaining and parametrization become.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allowing room for new and experimental tools, easing reuse, while consolidating protocols and reproducibility.</a:t>
            </a:r>
            <a:endParaRPr b="0" lang="en-US" sz="3200" spc="-1" strike="noStrike">
              <a:latin typeface="Arial"/>
            </a:endParaRPr>
          </a:p>
        </p:txBody>
      </p:sp>
      <p:graphicFrame>
        <p:nvGraphicFramePr>
          <p:cNvPr id="94" name="Table 41"/>
          <p:cNvGraphicFramePr/>
          <p:nvPr/>
        </p:nvGraphicFramePr>
        <p:xfrm>
          <a:off x="1497240" y="32440320"/>
          <a:ext cx="13041000" cy="4047120"/>
        </p:xfrm>
        <a:graphic>
          <a:graphicData uri="http://schemas.openxmlformats.org/drawingml/2006/table">
            <a:tbl>
              <a:tblPr/>
              <a:tblGrid>
                <a:gridCol w="8180280"/>
                <a:gridCol w="4861080"/>
              </a:tblGrid>
              <a:tr h="567000">
                <a:tc>
                  <a:txBody>
                    <a:bodyPr lIns="90000" rIns="90000"/>
                    <a:p>
                      <a:pPr marL="216000" indent="-215280">
                        <a:lnSpc>
                          <a:spcPct val="100000"/>
                        </a:lnSpc>
                        <a:buClr>
                          <a:srgbClr val="005aa9"/>
                        </a:buClr>
                        <a:buFont typeface="Wingdings" charset="2"/>
                        <a:buChar char=""/>
                      </a:pPr>
                      <a:r>
                        <a:rPr b="1" lang="en-US" sz="3200" spc="-1" strike="noStrike">
                          <a:solidFill>
                            <a:srgbClr val="000000"/>
                          </a:solidFill>
                          <a:latin typeface="Cambria"/>
                        </a:rPr>
                        <a:t>  </a:t>
                      </a:r>
                      <a:r>
                        <a:rPr b="1" lang="en-US" sz="3200" spc="-1" strike="noStrike">
                          <a:solidFill>
                            <a:srgbClr val="000000"/>
                          </a:solidFill>
                          <a:latin typeface="Cambria"/>
                        </a:rPr>
                        <a:t>Employees paid by de.NBI funds</a:t>
                      </a:r>
                      <a:endParaRPr b="0" lang="en-US" sz="3200" spc="-1" strike="noStrike">
                        <a:latin typeface="Arial"/>
                      </a:endParaRPr>
                    </a:p>
                  </a:txBody>
                  <a:tcPr marL="90000" marR="90000">
                    <a:noFill/>
                  </a:tcPr>
                </a:tc>
                <a:tc>
                  <a:tcPr marL="90000" marR="90000">
                    <a:noFill/>
                  </a:tcPr>
                </a:tc>
              </a:tr>
              <a:tr h="567360">
                <a:tc>
                  <a:txBody>
                    <a:bodyPr lIns="90000" rIns="90000"/>
                    <a:p>
                      <a:pPr algn="r">
                        <a:lnSpc>
                          <a:spcPct val="115000"/>
                        </a:lnSpc>
                      </a:pPr>
                      <a:r>
                        <a:rPr b="0" lang="en-US" sz="3200" spc="-1" strike="noStrike">
                          <a:solidFill>
                            <a:srgbClr val="000000"/>
                          </a:solidFill>
                          <a:latin typeface="Cambria"/>
                        </a:rPr>
                        <a:t>Scientist</a:t>
                      </a:r>
                      <a:endParaRPr b="0" lang="en-US" sz="3200" spc="-1" strike="noStrike">
                        <a:latin typeface="Arial"/>
                      </a:endParaRPr>
                    </a:p>
                  </a:txBody>
                  <a:tcPr marL="90000" marR="90000">
                    <a:solidFill>
                      <a:srgbClr val="ffffff"/>
                    </a:solidFill>
                  </a:tcPr>
                </a:tc>
                <a:tc>
                  <a:txBody>
                    <a:bodyPr lIns="90000" rIns="90000"/>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Andrea Bagnacani</a:t>
                      </a:r>
                      <a:endParaRPr b="0" lang="en-US" sz="3200" spc="-1" strike="noStrike">
                        <a:latin typeface="Arial"/>
                      </a:endParaRPr>
                    </a:p>
                  </a:txBody>
                  <a:tcPr marL="90000" marR="90000">
                    <a:solidFill>
                      <a:srgbClr val="ffffff"/>
                    </a:solidFill>
                  </a:tcPr>
                </a:tc>
              </a:tr>
              <a:tr h="803880">
                <a:tc>
                  <a:tcPr marL="90000" marR="90000">
                    <a:solidFill>
                      <a:srgbClr val="ffffff"/>
                    </a:solidFill>
                  </a:tcPr>
                </a:tc>
                <a:tc>
                  <a:tcPr marL="90000" marR="90000">
                    <a:solidFill>
                      <a:srgbClr val="ffffff"/>
                    </a:solidFill>
                  </a:tcPr>
                </a:tc>
              </a:tr>
              <a:tr h="590760">
                <a:tc>
                  <a:txBody>
                    <a:bodyPr lIns="90000" rIns="90000"/>
                    <a:p>
                      <a:pPr marL="216000" indent="-215280">
                        <a:lnSpc>
                          <a:spcPct val="100000"/>
                        </a:lnSpc>
                        <a:buClr>
                          <a:srgbClr val="005aa9"/>
                        </a:buClr>
                        <a:buFont typeface="Wingdings" charset="2"/>
                        <a:buChar char=""/>
                      </a:pPr>
                      <a:r>
                        <a:rPr b="1" lang="en-US" sz="3200" spc="-1" strike="noStrike">
                          <a:solidFill>
                            <a:srgbClr val="000000"/>
                          </a:solidFill>
                          <a:latin typeface="Cambria"/>
                        </a:rPr>
                        <a:t>  </a:t>
                      </a:r>
                      <a:r>
                        <a:rPr b="1" lang="en-US" sz="3200" spc="-1" strike="noStrike">
                          <a:solidFill>
                            <a:srgbClr val="000000"/>
                          </a:solidFill>
                          <a:latin typeface="Cambria"/>
                        </a:rPr>
                        <a:t>Additional investigators within de.NBI </a:t>
                      </a:r>
                      <a:endParaRPr b="0" lang="en-US" sz="3200" spc="-1" strike="noStrike">
                        <a:latin typeface="Arial"/>
                      </a:endParaRPr>
                    </a:p>
                  </a:txBody>
                  <a:tcPr marL="90000" marR="90000">
                    <a:noFill/>
                  </a:tcPr>
                </a:tc>
                <a:tc>
                  <a:tcPr marL="90000" marR="90000">
                    <a:noFill/>
                  </a:tcPr>
                </a:tc>
              </a:tr>
              <a:tr h="1518480">
                <a:tc>
                  <a:txBody>
                    <a:bodyPr lIns="90000" rIns="90000"/>
                    <a:p>
                      <a:pPr algn="r">
                        <a:lnSpc>
                          <a:spcPct val="115000"/>
                        </a:lnSpc>
                      </a:pPr>
                      <a:r>
                        <a:rPr b="0" lang="en-US" sz="3200" spc="-1" strike="noStrike">
                          <a:solidFill>
                            <a:srgbClr val="000000"/>
                          </a:solidFill>
                          <a:latin typeface="Cambria"/>
                        </a:rPr>
                        <a:t>Scientist</a:t>
                      </a:r>
                      <a:endParaRPr b="0" lang="en-US" sz="3200" spc="-1" strike="noStrike">
                        <a:latin typeface="Arial"/>
                      </a:endParaRPr>
                    </a:p>
                    <a:p>
                      <a:pPr algn="r">
                        <a:lnSpc>
                          <a:spcPct val="115000"/>
                        </a:lnSpc>
                      </a:pPr>
                      <a:r>
                        <a:rPr b="0" lang="en-US" sz="3200" spc="-1" strike="noStrike">
                          <a:solidFill>
                            <a:srgbClr val="000000"/>
                          </a:solidFill>
                          <a:latin typeface="Cambria"/>
                        </a:rPr>
                        <a:t>Technician</a:t>
                      </a:r>
                      <a:endParaRPr b="0" lang="en-US" sz="3200" spc="-1" strike="noStrike">
                        <a:latin typeface="Arial"/>
                      </a:endParaRPr>
                    </a:p>
                    <a:p>
                      <a:pPr algn="r">
                        <a:lnSpc>
                          <a:spcPct val="115000"/>
                        </a:lnSpc>
                      </a:pPr>
                      <a:r>
                        <a:rPr b="0" lang="en-US" sz="3200" spc="-1" strike="noStrike">
                          <a:solidFill>
                            <a:srgbClr val="000000"/>
                          </a:solidFill>
                          <a:latin typeface="Cambria"/>
                        </a:rPr>
                        <a:t>Scientist (PI)</a:t>
                      </a:r>
                      <a:endParaRPr b="0" lang="en-US" sz="3200" spc="-1" strike="noStrike">
                        <a:latin typeface="Arial"/>
                      </a:endParaRPr>
                    </a:p>
                  </a:txBody>
                  <a:tcPr marL="90000" marR="90000">
                    <a:solidFill>
                      <a:srgbClr val="ffffff"/>
                    </a:solidFill>
                  </a:tcPr>
                </a:tc>
                <a:tc>
                  <a:txBody>
                    <a:bodyPr lIns="90000" rIns="90000"/>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Markus Wolfien</a:t>
                      </a:r>
                      <a:endParaRPr b="0" lang="en-US" sz="3200" spc="-1" strike="noStrike">
                        <a:latin typeface="Arial"/>
                      </a:endParaRPr>
                    </a:p>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Martin Scharm</a:t>
                      </a:r>
                      <a:endParaRPr b="0" lang="en-US" sz="3200" spc="-1" strike="noStrike">
                        <a:latin typeface="Arial"/>
                      </a:endParaRPr>
                    </a:p>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Olaf Wolkenhauer</a:t>
                      </a:r>
                      <a:endParaRPr b="0" lang="en-US" sz="3200" spc="-1" strike="noStrike">
                        <a:latin typeface="Arial"/>
                      </a:endParaRPr>
                    </a:p>
                  </a:txBody>
                  <a:tcPr marL="90000" marR="90000">
                    <a:solidFill>
                      <a:srgbClr val="ffffff"/>
                    </a:solidFill>
                  </a:tcPr>
                </a:tc>
              </a:tr>
            </a:tbl>
          </a:graphicData>
        </a:graphic>
      </p:graphicFrame>
      <p:pic>
        <p:nvPicPr>
          <p:cNvPr id="95" name="" descr=""/>
          <p:cNvPicPr/>
          <p:nvPr/>
        </p:nvPicPr>
        <p:blipFill>
          <a:blip r:embed="rId16"/>
          <a:stretch/>
        </p:blipFill>
        <p:spPr>
          <a:xfrm>
            <a:off x="1578960" y="19699560"/>
            <a:ext cx="13087080" cy="8078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161</TotalTime>
  <Application>LibreOffice/5.4.0.3$Linux_X86_64 LibreOffice_project/40m0$Build-3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2017-04-24T13:23:08Z</dcterms:created>
  <dc:creator>Cornelia Pflanz</dc:creator>
  <dc:description/>
  <dc:language>en-US</dc:language>
  <cp:lastModifiedBy/>
  <cp:lastPrinted>2017-08-07T12:06:13Z</cp:lastPrinted>
  <dcterms:modified xsi:type="dcterms:W3CDTF">2017-09-19T18:04:54Z</dcterms:modified>
  <cp:revision>142</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Benutzerdefiniert</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