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2.png" ContentType="image/png"/>
  <Override PartName="/ppt/media/image11.png" ContentType="image/png"/>
  <Override PartName="/ppt/media/image10.jpeg" ContentType="image/jpe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7280" cy="348048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6200" cy="3317796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2120" cy="327600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jpe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2020480" y="39355200"/>
            <a:ext cx="3436920" cy="1828800"/>
          </a:xfrm>
          <a:prstGeom prst="rect">
            <a:avLst/>
          </a:prstGeom>
          <a:solidFill>
            <a:srgbClr val="ffffff"/>
          </a:solidFill>
          <a:ln>
            <a:solidFill>
              <a:srgbClr val="ffffff"/>
            </a:solidFill>
          </a:ln>
        </p:spPr>
        <p:style>
          <a:lnRef idx="0"/>
          <a:fillRef idx="0"/>
          <a:effectRef idx="0"/>
          <a:fontRef idx="minor"/>
        </p:style>
      </p:sp>
      <p:pic>
        <p:nvPicPr>
          <p:cNvPr id="42" name="Bild 4" descr=""/>
          <p:cNvPicPr/>
          <p:nvPr/>
        </p:nvPicPr>
        <p:blipFill>
          <a:blip r:embed="rId1"/>
          <a:stretch/>
        </p:blipFill>
        <p:spPr>
          <a:xfrm rot="10795200">
            <a:off x="2250000" y="41291640"/>
            <a:ext cx="25857000" cy="1509480"/>
          </a:xfrm>
          <a:prstGeom prst="rect">
            <a:avLst/>
          </a:prstGeom>
          <a:ln>
            <a:noFill/>
          </a:ln>
        </p:spPr>
      </p:pic>
      <p:sp>
        <p:nvSpPr>
          <p:cNvPr id="43" name="CustomShape 2"/>
          <p:cNvSpPr/>
          <p:nvPr/>
        </p:nvSpPr>
        <p:spPr>
          <a:xfrm>
            <a:off x="2934720" y="6606720"/>
            <a:ext cx="24119280" cy="205164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6600" spc="-1" strike="noStrike">
                <a:solidFill>
                  <a:srgbClr val="004a99"/>
                </a:solidFill>
                <a:latin typeface="Verdana"/>
              </a:rPr>
              <a:t>Towards automating workflow analyses in Galaxy</a:t>
            </a:r>
            <a:endParaRPr b="0" lang="en-US" sz="6600" spc="-1" strike="noStrike">
              <a:latin typeface="Verdana"/>
            </a:endParaRPr>
          </a:p>
        </p:txBody>
      </p:sp>
      <p:sp>
        <p:nvSpPr>
          <p:cNvPr id="44" name="CustomShape 3"/>
          <p:cNvSpPr/>
          <p:nvPr/>
        </p:nvSpPr>
        <p:spPr>
          <a:xfrm>
            <a:off x="2928960" y="10063080"/>
            <a:ext cx="11795760" cy="28981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 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5" name="CustomShape 4"/>
          <p:cNvSpPr/>
          <p:nvPr/>
        </p:nvSpPr>
        <p:spPr>
          <a:xfrm>
            <a:off x="16688880" y="41583240"/>
            <a:ext cx="11295360" cy="84492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rPr>
              <a:t>#forschungscamp2017 #galaxy #elixir #RNA #EDAM  #AI  #denbi</a:t>
            </a:r>
            <a:endParaRPr b="1" lang="en-US" sz="4400" spc="-1" strike="noStrike">
              <a:solidFill>
                <a:srgbClr val="ffffff"/>
              </a:solidFill>
              <a:latin typeface="Verdana"/>
            </a:endParaRPr>
          </a:p>
        </p:txBody>
      </p:sp>
      <p:sp>
        <p:nvSpPr>
          <p:cNvPr id="46" name="CustomShape 5"/>
          <p:cNvSpPr/>
          <p:nvPr/>
        </p:nvSpPr>
        <p:spPr>
          <a:xfrm>
            <a:off x="2934720" y="8298720"/>
            <a:ext cx="24119280" cy="1583280"/>
          </a:xfrm>
          <a:prstGeom prst="rect">
            <a:avLst/>
          </a:prstGeom>
          <a:noFill/>
          <a:ln w="9360">
            <a:noFill/>
          </a:ln>
        </p:spPr>
        <p:style>
          <a:lnRef idx="0"/>
          <a:fillRef idx="0"/>
          <a:effectRef idx="0"/>
          <a:fontRef idx="minor"/>
        </p:style>
        <p:txBody>
          <a:bodyPr lIns="0" rIns="417600" tIns="208800" bIns="208800" anchor="ctr"/>
          <a:p>
            <a:pP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Martin Scharm</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Olaf Wolkenhauer</a:t>
            </a:r>
            <a:r>
              <a:rPr b="0" i="1" lang="en-US" sz="4400" spc="-1" strike="noStrike" baseline="30000">
                <a:solidFill>
                  <a:srgbClr val="004a99"/>
                </a:solidFill>
                <a:latin typeface="Verdana"/>
                <a:ea typeface="DejaVu Sans"/>
              </a:rPr>
              <a:t>1</a:t>
            </a:r>
            <a:endParaRPr b="0" lang="en-US" sz="4400" spc="-1" strike="noStrike">
              <a:latin typeface="Arial"/>
            </a:endParaRPr>
          </a:p>
          <a:p>
            <a:pP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7" name="CustomShape 6"/>
          <p:cNvSpPr/>
          <p:nvPr/>
        </p:nvSpPr>
        <p:spPr>
          <a:xfrm>
            <a:off x="18920520" y="1602000"/>
            <a:ext cx="9252360" cy="2915640"/>
          </a:xfrm>
          <a:prstGeom prst="rect">
            <a:avLst/>
          </a:prstGeom>
          <a:noFill/>
          <a:ln w="9360">
            <a:noFill/>
          </a:ln>
        </p:spPr>
        <p:style>
          <a:lnRef idx="0"/>
          <a:fillRef idx="0"/>
          <a:effectRef idx="0"/>
          <a:fontRef idx="minor"/>
        </p:style>
      </p:sp>
      <p:sp>
        <p:nvSpPr>
          <p:cNvPr id="48" name="CustomShape 7"/>
          <p:cNvSpPr/>
          <p:nvPr/>
        </p:nvSpPr>
        <p:spPr>
          <a:xfrm>
            <a:off x="155520" y="-144360"/>
            <a:ext cx="304200" cy="304200"/>
          </a:xfrm>
          <a:prstGeom prst="rect">
            <a:avLst/>
          </a:prstGeom>
          <a:noFill/>
          <a:ln>
            <a:noFill/>
          </a:ln>
        </p:spPr>
        <p:style>
          <a:lnRef idx="0"/>
          <a:fillRef idx="0"/>
          <a:effectRef idx="0"/>
          <a:fontRef idx="minor"/>
        </p:style>
      </p:sp>
      <p:sp>
        <p:nvSpPr>
          <p:cNvPr id="49" name="CustomShape 8"/>
          <p:cNvSpPr/>
          <p:nvPr/>
        </p:nvSpPr>
        <p:spPr>
          <a:xfrm>
            <a:off x="307800" y="7920"/>
            <a:ext cx="304200" cy="304200"/>
          </a:xfrm>
          <a:prstGeom prst="rect">
            <a:avLst/>
          </a:prstGeom>
          <a:noFill/>
          <a:ln>
            <a:noFill/>
          </a:ln>
        </p:spPr>
        <p:style>
          <a:lnRef idx="0"/>
          <a:fillRef idx="0"/>
          <a:effectRef idx="0"/>
          <a:fontRef idx="minor"/>
        </p:style>
      </p:sp>
      <p:pic>
        <p:nvPicPr>
          <p:cNvPr id="50" name="" descr=""/>
          <p:cNvPicPr/>
          <p:nvPr/>
        </p:nvPicPr>
        <p:blipFill>
          <a:blip r:embed="rId2"/>
          <a:stretch/>
        </p:blipFill>
        <p:spPr>
          <a:xfrm>
            <a:off x="20684880" y="1828800"/>
            <a:ext cx="7517880" cy="2688840"/>
          </a:xfrm>
          <a:prstGeom prst="rect">
            <a:avLst/>
          </a:prstGeom>
          <a:ln>
            <a:noFill/>
          </a:ln>
        </p:spPr>
      </p:pic>
      <p:sp>
        <p:nvSpPr>
          <p:cNvPr id="51" name="CustomShape 9"/>
          <p:cNvSpPr/>
          <p:nvPr/>
        </p:nvSpPr>
        <p:spPr>
          <a:xfrm>
            <a:off x="15475680" y="10077840"/>
            <a:ext cx="11864880" cy="2603016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Results and discussion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nSpc>
                <a:spcPct val="100000"/>
              </a:lnSpc>
              <a:spcBef>
                <a:spcPts val="879"/>
              </a:spcBef>
            </a:pPr>
            <a:endParaRPr b="0" lang="en-US" sz="5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tools are grouped by function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Each tool function bridges two different states of data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Tools are chained on their input / output data formats</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tours recommends pertinent tools step by step</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Users decide which tool to select and parametrize</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600" spc="-1" strike="noStrike">
                <a:solidFill>
                  <a:srgbClr val="000000"/>
                </a:solidFill>
                <a:latin typeface="Arial Narrow"/>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rPr>
              <a:t>Conclusion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A recommendation system enhances the visibility of each Galaxy tool, relieving the user from browsing tool categories, or sticking to the usual analysis tools</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0" lang="en-US" sz="4400" spc="-1" strike="noStrike">
                <a:solidFill>
                  <a:srgbClr val="000000"/>
                </a:solidFill>
                <a:latin typeface="Arial Narrow"/>
              </a:rPr>
              <a:t>Tool pertinence is inferred from manually curated EDAM annotations, therefore a tool’s pertinence is as accurate as its bio.tools annotation</a:t>
            </a:r>
            <a:endParaRPr b="0" lang="en-US" sz="4400" spc="-1" strike="noStrike">
              <a:latin typeface="Arial"/>
            </a:endParaRPr>
          </a:p>
          <a:p>
            <a:pPr marL="895320" indent="-894600">
              <a:lnSpc>
                <a:spcPct val="100000"/>
              </a:lnSpc>
              <a:spcBef>
                <a:spcPts val="879"/>
              </a:spcBef>
              <a:buClr>
                <a:srgbClr val="000000"/>
              </a:buClr>
              <a:buFont typeface="Arial"/>
              <a:buChar char="•"/>
            </a:pPr>
            <a:endParaRPr b="0" lang="en-US" sz="4400" spc="-1" strike="noStrike">
              <a:latin typeface="Arial"/>
            </a:endParaRPr>
          </a:p>
          <a:p>
            <a:pPr marL="895320" indent="-894600">
              <a:lnSpc>
                <a:spcPct val="100000"/>
              </a:lnSpc>
              <a:spcBef>
                <a:spcPts val="879"/>
              </a:spcBef>
              <a:buClr>
                <a:srgbClr val="000000"/>
              </a:buClr>
              <a:buFont typeface="Arial"/>
              <a:buChar char="•"/>
            </a:pPr>
            <a:r>
              <a:rPr b="0" lang="en-US" sz="600" spc="-1" strike="noStrike">
                <a:solidFill>
                  <a:srgbClr val="000000"/>
                </a:solidFill>
                <a:latin typeface="Arial Narrow"/>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rPr>
              <a:t>References</a:t>
            </a:r>
            <a:endParaRPr b="0" lang="en-US" sz="5400" spc="-1" strike="noStrike">
              <a:latin typeface="Arial"/>
            </a:endParaRPr>
          </a:p>
          <a:p>
            <a:pPr algn="just">
              <a:lnSpc>
                <a:spcPct val="100000"/>
              </a:lnSpc>
              <a:spcBef>
                <a:spcPts val="879"/>
              </a:spcBef>
            </a:pPr>
            <a:r>
              <a:rPr b="0" lang="en-US" sz="3200" spc="-1" strike="noStrike">
                <a:solidFill>
                  <a:srgbClr val="000000"/>
                </a:solidFill>
                <a:latin typeface="Arial Narrow"/>
              </a:rPr>
              <a:t>Lott SC et al. Customized workflow development and data modularization concepts for RNA-Sequencing and metatranscriptome experiments. Journal of Biotechnology, 2017. </a:t>
            </a:r>
            <a:r>
              <a:rPr b="1" lang="en-US" sz="3200" spc="-1" strike="noStrike">
                <a:solidFill>
                  <a:srgbClr val="3465a4"/>
                </a:solidFill>
                <a:latin typeface="Arial Narrow"/>
              </a:rPr>
              <a:t>10.1016/j.jbiotec.2017.06.1203</a:t>
            </a:r>
            <a:endParaRPr b="0" lang="en-US" sz="3200" spc="-1" strike="noStrike">
              <a:latin typeface="Arial"/>
            </a:endParaRPr>
          </a:p>
        </p:txBody>
      </p:sp>
      <p:sp>
        <p:nvSpPr>
          <p:cNvPr id="52" name="CustomShape 10"/>
          <p:cNvSpPr/>
          <p:nvPr/>
        </p:nvSpPr>
        <p:spPr>
          <a:xfrm>
            <a:off x="2959200" y="24991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3" name="CustomShape 11"/>
          <p:cNvSpPr/>
          <p:nvPr/>
        </p:nvSpPr>
        <p:spPr>
          <a:xfrm>
            <a:off x="2959200" y="28843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4" name="CustomShape 12"/>
          <p:cNvSpPr/>
          <p:nvPr/>
        </p:nvSpPr>
        <p:spPr>
          <a:xfrm>
            <a:off x="2959200" y="32659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5" name="TextShape 13"/>
          <p:cNvSpPr txBox="1"/>
          <p:nvPr/>
        </p:nvSpPr>
        <p:spPr>
          <a:xfrm>
            <a:off x="3144960" y="25752960"/>
            <a:ext cx="7292880" cy="1499040"/>
          </a:xfrm>
          <a:prstGeom prst="rect">
            <a:avLst/>
          </a:prstGeom>
          <a:noFill/>
          <a:ln>
            <a:noFill/>
          </a:ln>
        </p:spPr>
        <p:txBody>
          <a:bodyPr lIns="90000" rIns="90000" tIns="45000" bIns="45000"/>
          <a:p>
            <a:pPr algn="ctr">
              <a:lnSpc>
                <a:spcPct val="115000"/>
              </a:lnSpc>
              <a:spcBef>
                <a:spcPts val="850"/>
              </a:spcBef>
              <a:spcAft>
                <a:spcPts val="850"/>
              </a:spcAft>
            </a:pPr>
            <a:r>
              <a:rPr b="0" lang="en-US" sz="4400" spc="-1" strike="noStrike">
                <a:latin typeface="Arial Narrow"/>
              </a:rPr>
              <a:t>Tool chaining and parametrization  through Galaxy’s interactive tours</a:t>
            </a:r>
            <a:endParaRPr b="0" lang="en-US" sz="4400" spc="-1" strike="noStrike">
              <a:latin typeface="Arial Narrow"/>
              <a:ea typeface="Noto Sans CJK SC Regular"/>
            </a:endParaRPr>
          </a:p>
        </p:txBody>
      </p:sp>
      <p:sp>
        <p:nvSpPr>
          <p:cNvPr id="56" name="TextShape 14"/>
          <p:cNvSpPr txBox="1"/>
          <p:nvPr/>
        </p:nvSpPr>
        <p:spPr>
          <a:xfrm>
            <a:off x="3147840" y="29676960"/>
            <a:ext cx="7290000" cy="1217160"/>
          </a:xfrm>
          <a:prstGeom prst="rect">
            <a:avLst/>
          </a:prstGeom>
          <a:noFill/>
          <a:ln>
            <a:noFill/>
          </a:ln>
        </p:spPr>
        <p:txBody>
          <a:bodyPr lIns="90000" rIns="90000" tIns="45000" bIns="45000"/>
          <a:p>
            <a:pPr algn="ctr">
              <a:lnSpc>
                <a:spcPct val="115000"/>
              </a:lnSpc>
            </a:pPr>
            <a:r>
              <a:rPr b="0" lang="en-US" sz="4400" spc="-1" strike="noStrike">
                <a:latin typeface="Arial Narrow"/>
              </a:rPr>
              <a:t>Tool </a:t>
            </a:r>
            <a:r>
              <a:rPr b="0" lang="en-US" sz="4400" spc="-1" strike="noStrike">
                <a:latin typeface="Arial Narrow"/>
              </a:rPr>
              <a:t>operations </a:t>
            </a:r>
            <a:r>
              <a:rPr b="0" lang="en-US" sz="4400" spc="-1" strike="noStrike">
                <a:latin typeface="Arial Narrow"/>
              </a:rPr>
              <a:t>and input / </a:t>
            </a:r>
            <a:r>
              <a:rPr b="0" lang="en-US" sz="4400" spc="-1" strike="noStrike">
                <a:latin typeface="Arial Narrow"/>
              </a:rPr>
              <a:t>output </a:t>
            </a:r>
            <a:r>
              <a:rPr b="0" lang="en-US" sz="4400" spc="-1" strike="noStrike">
                <a:latin typeface="Arial Narrow"/>
              </a:rPr>
              <a:t>formats </a:t>
            </a:r>
            <a:r>
              <a:rPr b="0" lang="en-US" sz="4400" spc="-1" strike="noStrike">
                <a:latin typeface="Arial Narrow"/>
              </a:rPr>
              <a:t>through </a:t>
            </a:r>
            <a:r>
              <a:rPr b="0" lang="en-US" sz="4400" spc="-1" strike="noStrike">
                <a:latin typeface="Arial Narrow"/>
              </a:rPr>
              <a:t>Elixir’s </a:t>
            </a:r>
            <a:r>
              <a:rPr b="0" lang="en-US" sz="4400" spc="-1" strike="noStrike">
                <a:latin typeface="Arial Narrow"/>
              </a:rPr>
              <a:t>bio.tools</a:t>
            </a:r>
            <a:endParaRPr b="0" lang="en-US" sz="4400" spc="-1" strike="noStrike">
              <a:latin typeface="Arial"/>
            </a:endParaRPr>
          </a:p>
        </p:txBody>
      </p:sp>
      <p:sp>
        <p:nvSpPr>
          <p:cNvPr id="57" name="TextShape 15"/>
          <p:cNvSpPr txBox="1"/>
          <p:nvPr/>
        </p:nvSpPr>
        <p:spPr>
          <a:xfrm>
            <a:off x="3142080" y="33459120"/>
            <a:ext cx="7223760" cy="1645920"/>
          </a:xfrm>
          <a:prstGeom prst="rect">
            <a:avLst/>
          </a:prstGeom>
          <a:noFill/>
          <a:ln>
            <a:noFill/>
          </a:ln>
        </p:spPr>
        <p:txBody>
          <a:bodyPr lIns="90000" rIns="90000" tIns="45000" bIns="45000"/>
          <a:p>
            <a:pPr algn="ctr">
              <a:lnSpc>
                <a:spcPct val="115000"/>
              </a:lnSpc>
            </a:pPr>
            <a:r>
              <a:rPr b="0" lang="en-US" sz="4400" spc="-1" strike="noStrike">
                <a:latin typeface="Arial Narrow"/>
              </a:rPr>
              <a:t>Best </a:t>
            </a:r>
            <a:r>
              <a:rPr b="0" lang="en-US" sz="4400" spc="-1" strike="noStrike">
                <a:latin typeface="Arial Narrow"/>
              </a:rPr>
              <a:t>practic</a:t>
            </a:r>
            <a:r>
              <a:rPr b="0" lang="en-US" sz="4400" spc="-1" strike="noStrike">
                <a:latin typeface="Arial Narrow"/>
              </a:rPr>
              <a:t>es and </a:t>
            </a:r>
            <a:r>
              <a:rPr b="0" lang="en-US" sz="4400" spc="-1" strike="noStrike">
                <a:latin typeface="Arial Narrow"/>
              </a:rPr>
              <a:t>user-</a:t>
            </a:r>
            <a:r>
              <a:rPr b="0" lang="en-US" sz="4400" spc="-1" strike="noStrike">
                <a:latin typeface="Arial Narrow"/>
              </a:rPr>
              <a:t>tracke</a:t>
            </a:r>
            <a:r>
              <a:rPr b="0" lang="en-US" sz="4400" spc="-1" strike="noStrike">
                <a:latin typeface="Arial Narrow"/>
              </a:rPr>
              <a:t>d data </a:t>
            </a:r>
            <a:r>
              <a:rPr b="0" lang="en-US" sz="4400" spc="-1" strike="noStrike">
                <a:latin typeface="Arial Narrow"/>
              </a:rPr>
              <a:t>of </a:t>
            </a:r>
            <a:r>
              <a:rPr b="0" lang="en-US" sz="4400" spc="-1" strike="noStrike">
                <a:latin typeface="Arial Narrow"/>
              </a:rPr>
              <a:t>RBC’s </a:t>
            </a:r>
            <a:r>
              <a:rPr b="0" lang="en-US" sz="4400" spc="-1" strike="noStrike">
                <a:latin typeface="Arial Narrow"/>
              </a:rPr>
              <a:t>Galaxy </a:t>
            </a:r>
            <a:r>
              <a:rPr b="0" lang="en-US" sz="4400" spc="-1" strike="noStrike">
                <a:latin typeface="Arial Narrow"/>
              </a:rPr>
              <a:t>instanc</a:t>
            </a:r>
            <a:r>
              <a:rPr b="0" lang="en-US" sz="4400" spc="-1" strike="noStrike">
                <a:latin typeface="Arial Narrow"/>
              </a:rPr>
              <a:t>e</a:t>
            </a:r>
            <a:endParaRPr b="0" lang="en-US" sz="4400" spc="-1" strike="noStrike">
              <a:latin typeface="Arial Narrow"/>
            </a:endParaRPr>
          </a:p>
        </p:txBody>
      </p:sp>
      <p:pic>
        <p:nvPicPr>
          <p:cNvPr id="58" name="" descr=""/>
          <p:cNvPicPr/>
          <p:nvPr/>
        </p:nvPicPr>
        <p:blipFill>
          <a:blip r:embed="rId3"/>
          <a:stretch/>
        </p:blipFill>
        <p:spPr>
          <a:xfrm>
            <a:off x="2250000" y="39322080"/>
            <a:ext cx="9401760" cy="1946520"/>
          </a:xfrm>
          <a:prstGeom prst="rect">
            <a:avLst/>
          </a:prstGeom>
          <a:ln>
            <a:noFill/>
          </a:ln>
        </p:spPr>
      </p:pic>
      <p:sp>
        <p:nvSpPr>
          <p:cNvPr id="59" name="TextShape 16"/>
          <p:cNvSpPr txBox="1"/>
          <p:nvPr/>
        </p:nvSpPr>
        <p:spPr>
          <a:xfrm>
            <a:off x="11801880" y="39322080"/>
            <a:ext cx="6267960" cy="1996200"/>
          </a:xfrm>
          <a:prstGeom prst="rect">
            <a:avLst/>
          </a:prstGeom>
          <a:noFill/>
          <a:ln>
            <a:noFill/>
          </a:ln>
        </p:spPr>
        <p:txBody>
          <a:bodyPr lIns="90000" rIns="90000" tIns="45000" bIns="45000"/>
          <a:p>
            <a:pPr algn="just">
              <a:lnSpc>
                <a:spcPct val="115000"/>
              </a:lnSpc>
            </a:pPr>
            <a:r>
              <a:rPr b="0" lang="en-US" sz="3600" spc="-1" strike="noStrike">
                <a:solidFill>
                  <a:srgbClr val="ffffff"/>
                </a:solidFill>
                <a:latin typeface="Arial Narrow"/>
              </a:rPr>
              <a:t>Systems Biology and Bioinformatics</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University of Rostock</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Ulmenstr. 69, 18051 Rostock</a:t>
            </a:r>
            <a:endParaRPr b="0" lang="en-US" sz="3600" spc="-1" strike="noStrike">
              <a:solidFill>
                <a:srgbClr val="ffffff"/>
              </a:solidFill>
              <a:latin typeface="Arial Narrow"/>
            </a:endParaRPr>
          </a:p>
          <a:p>
            <a:pPr algn="just">
              <a:lnSpc>
                <a:spcPct val="115000"/>
              </a:lnSpc>
            </a:pPr>
            <a:r>
              <a:rPr b="1" lang="en-US" sz="3600" spc="-1" strike="noStrike">
                <a:solidFill>
                  <a:srgbClr val="ffffff"/>
                </a:solidFill>
                <a:latin typeface="Arial Narrow"/>
              </a:rPr>
              <a:t>www.sbi.uni-rostock.de</a:t>
            </a:r>
            <a:endParaRPr b="0" lang="en-US" sz="3600" spc="-1" strike="noStrike">
              <a:solidFill>
                <a:srgbClr val="ffffff"/>
              </a:solidFill>
              <a:latin typeface="Arial Narrow"/>
            </a:endParaRPr>
          </a:p>
        </p:txBody>
      </p:sp>
      <p:pic>
        <p:nvPicPr>
          <p:cNvPr id="60" name="" descr=""/>
          <p:cNvPicPr/>
          <p:nvPr/>
        </p:nvPicPr>
        <p:blipFill>
          <a:blip r:embed="rId4"/>
          <a:stretch/>
        </p:blipFill>
        <p:spPr>
          <a:xfrm>
            <a:off x="11194560" y="28890000"/>
            <a:ext cx="1807560" cy="1792800"/>
          </a:xfrm>
          <a:prstGeom prst="rect">
            <a:avLst/>
          </a:prstGeom>
          <a:ln>
            <a:noFill/>
          </a:ln>
        </p:spPr>
      </p:pic>
      <p:pic>
        <p:nvPicPr>
          <p:cNvPr id="61" name="" descr=""/>
          <p:cNvPicPr/>
          <p:nvPr/>
        </p:nvPicPr>
        <p:blipFill>
          <a:blip r:embed="rId5"/>
          <a:stretch/>
        </p:blipFill>
        <p:spPr>
          <a:xfrm>
            <a:off x="11136240" y="24998760"/>
            <a:ext cx="1981080" cy="2004120"/>
          </a:xfrm>
          <a:prstGeom prst="rect">
            <a:avLst/>
          </a:prstGeom>
          <a:ln>
            <a:noFill/>
          </a:ln>
        </p:spPr>
      </p:pic>
      <p:pic>
        <p:nvPicPr>
          <p:cNvPr id="62" name="" descr=""/>
          <p:cNvPicPr/>
          <p:nvPr/>
        </p:nvPicPr>
        <p:blipFill>
          <a:blip r:embed="rId6"/>
          <a:stretch/>
        </p:blipFill>
        <p:spPr>
          <a:xfrm>
            <a:off x="11090160" y="32644800"/>
            <a:ext cx="2129760" cy="3011040"/>
          </a:xfrm>
          <a:prstGeom prst="rect">
            <a:avLst/>
          </a:prstGeom>
          <a:ln>
            <a:noFill/>
          </a:ln>
        </p:spPr>
      </p:pic>
      <p:sp>
        <p:nvSpPr>
          <p:cNvPr id="63" name="TextShape 17"/>
          <p:cNvSpPr txBox="1"/>
          <p:nvPr/>
        </p:nvSpPr>
        <p:spPr>
          <a:xfrm>
            <a:off x="11097360" y="35019360"/>
            <a:ext cx="2286000" cy="640080"/>
          </a:xfrm>
          <a:prstGeom prst="rect">
            <a:avLst/>
          </a:prstGeom>
          <a:noFill/>
          <a:ln>
            <a:noFill/>
          </a:ln>
        </p:spPr>
        <p:txBody>
          <a:bodyPr lIns="90000" rIns="90000" tIns="45000" bIns="45000"/>
          <a:p>
            <a:pPr algn="just"/>
            <a:r>
              <a:rPr b="0" lang="en-US" sz="3200" spc="-1" strike="noStrike">
                <a:solidFill>
                  <a:srgbClr val="3465a4"/>
                </a:solidFill>
                <a:latin typeface="Arial Narrow"/>
              </a:rPr>
              <a:t>denbi.de/rbc</a:t>
            </a:r>
            <a:endParaRPr b="0" lang="en-US" sz="3200" spc="-1" strike="noStrike">
              <a:solidFill>
                <a:srgbClr val="3465a4"/>
              </a:solidFill>
              <a:latin typeface="Arial Narrow"/>
            </a:endParaRPr>
          </a:p>
        </p:txBody>
      </p:sp>
      <p:sp>
        <p:nvSpPr>
          <p:cNvPr id="64" name="TextShape 18"/>
          <p:cNvSpPr txBox="1"/>
          <p:nvPr/>
        </p:nvSpPr>
        <p:spPr>
          <a:xfrm>
            <a:off x="11097360" y="3113136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edamontology.org</a:t>
            </a:r>
            <a:endParaRPr b="0" lang="en-US" sz="3200" spc="-1" strike="noStrike">
              <a:solidFill>
                <a:srgbClr val="3465a4"/>
              </a:solidFill>
              <a:latin typeface="Arial Narrow"/>
            </a:endParaRPr>
          </a:p>
        </p:txBody>
      </p:sp>
      <p:sp>
        <p:nvSpPr>
          <p:cNvPr id="65" name="TextShape 19"/>
          <p:cNvSpPr txBox="1"/>
          <p:nvPr/>
        </p:nvSpPr>
        <p:spPr>
          <a:xfrm>
            <a:off x="11097360" y="2738772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galaxyproject.org</a:t>
            </a:r>
            <a:endParaRPr b="0" lang="en-US" sz="3200" spc="-1" strike="noStrike">
              <a:solidFill>
                <a:srgbClr val="3465a4"/>
              </a:solidFill>
              <a:latin typeface="Arial Narrow"/>
            </a:endParaRPr>
          </a:p>
        </p:txBody>
      </p:sp>
      <p:pic>
        <p:nvPicPr>
          <p:cNvPr id="66" name="" descr=""/>
          <p:cNvPicPr/>
          <p:nvPr/>
        </p:nvPicPr>
        <p:blipFill>
          <a:blip r:embed="rId7"/>
          <a:stretch/>
        </p:blipFill>
        <p:spPr>
          <a:xfrm>
            <a:off x="3096360" y="36383760"/>
            <a:ext cx="1671480" cy="1671480"/>
          </a:xfrm>
          <a:prstGeom prst="rect">
            <a:avLst/>
          </a:prstGeom>
          <a:ln>
            <a:noFill/>
          </a:ln>
        </p:spPr>
      </p:pic>
      <p:sp>
        <p:nvSpPr>
          <p:cNvPr id="67" name="TextShape 20"/>
          <p:cNvSpPr txBox="1"/>
          <p:nvPr/>
        </p:nvSpPr>
        <p:spPr>
          <a:xfrm>
            <a:off x="5069520" y="36717840"/>
            <a:ext cx="2907000" cy="614520"/>
          </a:xfrm>
          <a:prstGeom prst="rect">
            <a:avLst/>
          </a:prstGeom>
          <a:noFill/>
          <a:ln>
            <a:noFill/>
          </a:ln>
        </p:spPr>
        <p:txBody>
          <a:bodyPr lIns="90000" rIns="90000" tIns="45000" bIns="45000"/>
          <a:p>
            <a:pPr algn="just"/>
            <a:r>
              <a:rPr b="1" lang="en-US" sz="4400" spc="-1" strike="noStrike">
                <a:latin typeface="Arial Narrow"/>
              </a:rPr>
              <a:t>destairdenbi</a:t>
            </a:r>
            <a:endParaRPr b="0" lang="en-US" sz="4400" spc="-1" strike="noStrike">
              <a:latin typeface="Arial"/>
            </a:endParaRPr>
          </a:p>
        </p:txBody>
      </p:sp>
      <p:sp>
        <p:nvSpPr>
          <p:cNvPr id="68" name="TextShape 21"/>
          <p:cNvSpPr txBox="1"/>
          <p:nvPr/>
        </p:nvSpPr>
        <p:spPr>
          <a:xfrm>
            <a:off x="5069880" y="37330200"/>
            <a:ext cx="4124880" cy="471240"/>
          </a:xfrm>
          <a:prstGeom prst="rect">
            <a:avLst/>
          </a:prstGeom>
          <a:noFill/>
          <a:ln>
            <a:noFill/>
          </a:ln>
        </p:spPr>
        <p:txBody>
          <a:bodyPr lIns="90000" rIns="90000" tIns="45000" bIns="45000"/>
          <a:p>
            <a:pPr algn="just"/>
            <a:r>
              <a:rPr b="0" lang="en-US" sz="3200" spc="-1" strike="noStrike">
                <a:latin typeface="Arial Narrow"/>
              </a:rPr>
              <a:t>destair.bioinf.uni-leipzig.de</a:t>
            </a:r>
            <a:endParaRPr b="0" lang="en-US" sz="3200" spc="-1" strike="noStrike">
              <a:latin typeface="Arial"/>
            </a:endParaRPr>
          </a:p>
        </p:txBody>
      </p:sp>
      <p:pic>
        <p:nvPicPr>
          <p:cNvPr id="69" name="" descr=""/>
          <p:cNvPicPr/>
          <p:nvPr/>
        </p:nvPicPr>
        <p:blipFill>
          <a:blip r:embed="rId8"/>
          <a:stretch/>
        </p:blipFill>
        <p:spPr>
          <a:xfrm>
            <a:off x="9047880" y="35337600"/>
            <a:ext cx="5564520" cy="3931920"/>
          </a:xfrm>
          <a:prstGeom prst="rect">
            <a:avLst/>
          </a:prstGeom>
          <a:ln>
            <a:noFill/>
          </a:ln>
        </p:spPr>
      </p:pic>
      <p:pic>
        <p:nvPicPr>
          <p:cNvPr id="70" name="" descr=""/>
          <p:cNvPicPr/>
          <p:nvPr/>
        </p:nvPicPr>
        <p:blipFill>
          <a:blip r:embed="rId9"/>
          <a:stretch/>
        </p:blipFill>
        <p:spPr>
          <a:xfrm>
            <a:off x="25584480" y="39359520"/>
            <a:ext cx="2484000" cy="1856880"/>
          </a:xfrm>
          <a:prstGeom prst="rect">
            <a:avLst/>
          </a:prstGeom>
          <a:ln>
            <a:noFill/>
          </a:ln>
        </p:spPr>
      </p:pic>
      <p:pic>
        <p:nvPicPr>
          <p:cNvPr id="71" name="" descr=""/>
          <p:cNvPicPr/>
          <p:nvPr/>
        </p:nvPicPr>
        <p:blipFill>
          <a:blip r:embed="rId10"/>
          <a:stretch/>
        </p:blipFill>
        <p:spPr>
          <a:xfrm>
            <a:off x="22020480" y="39410640"/>
            <a:ext cx="3436920" cy="1773360"/>
          </a:xfrm>
          <a:prstGeom prst="rect">
            <a:avLst/>
          </a:prstGeom>
          <a:ln>
            <a:noFill/>
          </a:ln>
        </p:spPr>
      </p:pic>
      <p:pic>
        <p:nvPicPr>
          <p:cNvPr id="72" name="" descr=""/>
          <p:cNvPicPr/>
          <p:nvPr/>
        </p:nvPicPr>
        <p:blipFill>
          <a:blip r:embed="rId11"/>
          <a:stretch/>
        </p:blipFill>
        <p:spPr>
          <a:xfrm>
            <a:off x="15365160" y="11208600"/>
            <a:ext cx="12715920" cy="7849800"/>
          </a:xfrm>
          <a:prstGeom prst="rect">
            <a:avLst/>
          </a:prstGeom>
          <a:ln>
            <a:noFill/>
          </a:ln>
        </p:spPr>
      </p:pic>
      <p:sp>
        <p:nvSpPr>
          <p:cNvPr id="73" name="Line 22"/>
          <p:cNvSpPr/>
          <p:nvPr/>
        </p:nvSpPr>
        <p:spPr>
          <a:xfrm>
            <a:off x="6858000" y="27825840"/>
            <a:ext cx="0" cy="1017360"/>
          </a:xfrm>
          <a:prstGeom prst="line">
            <a:avLst/>
          </a:prstGeom>
          <a:ln w="19080">
            <a:solidFill>
              <a:srgbClr val="3465a4"/>
            </a:solidFill>
            <a:round/>
          </a:ln>
        </p:spPr>
        <p:style>
          <a:lnRef idx="0"/>
          <a:fillRef idx="0"/>
          <a:effectRef idx="0"/>
          <a:fontRef idx="minor"/>
        </p:style>
      </p:sp>
      <p:sp>
        <p:nvSpPr>
          <p:cNvPr id="74" name="Line 23"/>
          <p:cNvSpPr/>
          <p:nvPr/>
        </p:nvSpPr>
        <p:spPr>
          <a:xfrm>
            <a:off x="6858000" y="31673160"/>
            <a:ext cx="0" cy="1017360"/>
          </a:xfrm>
          <a:prstGeom prst="line">
            <a:avLst/>
          </a:prstGeom>
          <a:ln w="19080">
            <a:solidFill>
              <a:srgbClr val="3465a4"/>
            </a:solidFill>
            <a:round/>
          </a:ln>
        </p:spPr>
        <p:style>
          <a:lnRef idx="0"/>
          <a:fillRef idx="0"/>
          <a:effectRef idx="0"/>
          <a:fontRef idx="minor"/>
        </p:style>
      </p:sp>
      <p:sp>
        <p:nvSpPr>
          <p:cNvPr id="75" name="TextShape 24"/>
          <p:cNvSpPr txBox="1"/>
          <p:nvPr/>
        </p:nvSpPr>
        <p:spPr>
          <a:xfrm>
            <a:off x="15472800" y="28779120"/>
            <a:ext cx="11247120" cy="914400"/>
          </a:xfrm>
          <a:prstGeom prst="rect">
            <a:avLst/>
          </a:prstGeom>
          <a:noFill/>
          <a:ln>
            <a:noFill/>
          </a:ln>
        </p:spPr>
        <p:txBody>
          <a:bodyPr lIns="90000" rIns="90000" tIns="45000" bIns="45000"/>
          <a:p>
            <a:pPr algn="just"/>
            <a:r>
              <a:rPr b="0" lang="en-US" sz="3200" spc="-1" strike="noStrike">
                <a:solidFill>
                  <a:srgbClr val="3465a4"/>
                </a:solidFill>
                <a:latin typeface="Arial Narrow"/>
              </a:rPr>
              <a:t>Transcription factors and regulatory sites &gt; </a:t>
            </a:r>
            <a:r>
              <a:rPr b="0" lang="en-US" sz="3200" spc="-1" strike="noStrike">
                <a:solidFill>
                  <a:srgbClr val="3465a4"/>
                </a:solidFill>
                <a:latin typeface="Arial Narrow"/>
              </a:rPr>
              <a:t>Functional, regulatory, and non-coding RNA &gt; </a:t>
            </a:r>
            <a:r>
              <a:rPr b="0" lang="en-US" sz="3200" spc="-1" strike="noStrike">
                <a:solidFill>
                  <a:srgbClr val="3465a4"/>
                </a:solidFill>
                <a:latin typeface="Arial Narrow"/>
              </a:rPr>
              <a:t>RNA</a:t>
            </a:r>
            <a:endParaRPr b="0" lang="en-US" sz="3200" spc="-1" strike="noStrike">
              <a:solidFill>
                <a:srgbClr val="3465a4"/>
              </a:solidFill>
              <a:latin typeface="Arial Narrow"/>
            </a:endParaRPr>
          </a:p>
        </p:txBody>
      </p:sp>
      <p:pic>
        <p:nvPicPr>
          <p:cNvPr id="76" name="" descr=""/>
          <p:cNvPicPr/>
          <p:nvPr/>
        </p:nvPicPr>
        <p:blipFill>
          <a:blip r:embed="rId12"/>
          <a:stretch/>
        </p:blipFill>
        <p:spPr>
          <a:xfrm>
            <a:off x="15500160" y="29721600"/>
            <a:ext cx="12535920" cy="3494160"/>
          </a:xfrm>
          <a:prstGeom prst="rect">
            <a:avLst/>
          </a:prstGeom>
          <a:ln>
            <a:noFill/>
          </a:ln>
        </p:spPr>
      </p:pic>
      <p:sp>
        <p:nvSpPr>
          <p:cNvPr id="77" name="TextShape 25"/>
          <p:cNvSpPr txBox="1"/>
          <p:nvPr/>
        </p:nvSpPr>
        <p:spPr>
          <a:xfrm>
            <a:off x="15472800" y="26943120"/>
            <a:ext cx="11247120" cy="471240"/>
          </a:xfrm>
          <a:prstGeom prst="rect">
            <a:avLst/>
          </a:prstGeom>
          <a:noFill/>
          <a:ln>
            <a:noFill/>
          </a:ln>
        </p:spPr>
        <p:txBody>
          <a:bodyPr lIns="90000" rIns="90000" tIns="45000" bIns="45000"/>
          <a:p>
            <a:pPr algn="just"/>
            <a:r>
              <a:rPr b="0" lang="en-US" sz="3200" spc="-1" strike="noStrike">
                <a:solidFill>
                  <a:srgbClr val="3465a4"/>
                </a:solidFill>
                <a:latin typeface="Arial Narrow"/>
              </a:rPr>
              <a:t>Bioinformatics</a:t>
            </a:r>
            <a:endParaRPr b="0" lang="en-US" sz="3200" spc="-1" strike="noStrike">
              <a:solidFill>
                <a:srgbClr val="3465a4"/>
              </a:solidFill>
              <a:latin typeface="Arial Narrow"/>
            </a:endParaRPr>
          </a:p>
        </p:txBody>
      </p:sp>
      <p:pic>
        <p:nvPicPr>
          <p:cNvPr id="78" name="" descr=""/>
          <p:cNvPicPr/>
          <p:nvPr/>
        </p:nvPicPr>
        <p:blipFill>
          <a:blip r:embed="rId13"/>
          <a:stretch/>
        </p:blipFill>
        <p:spPr>
          <a:xfrm>
            <a:off x="15497280" y="27516240"/>
            <a:ext cx="12538800" cy="7596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724</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2017-11-15T12:31:47Z</dcterms:modified>
  <cp:revision>587</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