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64" r:id="rId3"/>
    <p:sldId id="285" r:id="rId4"/>
    <p:sldId id="286" r:id="rId5"/>
    <p:sldId id="287" r:id="rId6"/>
    <p:sldId id="288" r:id="rId7"/>
    <p:sldId id="267" r:id="rId8"/>
    <p:sldId id="290" r:id="rId9"/>
    <p:sldId id="282" r:id="rId10"/>
    <p:sldId id="274" r:id="rId11"/>
    <p:sldId id="278" r:id="rId12"/>
    <p:sldId id="268" r:id="rId13"/>
    <p:sldId id="281" r:id="rId14"/>
    <p:sldId id="276" r:id="rId15"/>
    <p:sldId id="289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F1F2"/>
    <a:srgbClr val="E2EDF4"/>
    <a:srgbClr val="CCECF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8975" autoAdjust="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B701B-9D58-48FD-9419-41E670ED8BF8}" type="datetimeFigureOut">
              <a:rPr lang="vi-VN" smtClean="0"/>
              <a:pPr/>
              <a:t>10/12/2019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8F80D-EDF1-4E9A-9133-C1D677B4DB4C}" type="slidenum">
              <a:rPr lang="vi-VN" smtClean="0"/>
              <a:pPr/>
              <a:t>‹Nº›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490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32EE-2DD9-49D8-BDD9-1AD9A2BD748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F915-0E6B-4207-8AD6-946758601A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2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32EE-2DD9-49D8-BDD9-1AD9A2BD748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F915-0E6B-4207-8AD6-946758601A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2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32EE-2DD9-49D8-BDD9-1AD9A2BD748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F915-0E6B-4207-8AD6-946758601A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44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6EA6-41B2-4292-BAA5-B6E3134CDC66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10/12/2019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1634A-9D27-4A81-A76E-72C17FCBBE6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125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6EA6-41B2-4292-BAA5-B6E3134CDC66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10/12/2019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1634A-9D27-4A81-A76E-72C17FCBBE6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019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6EA6-41B2-4292-BAA5-B6E3134CDC66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10/12/2019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1634A-9D27-4A81-A76E-72C17FCBBE6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966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6EA6-41B2-4292-BAA5-B6E3134CDC66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10/12/2019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1634A-9D27-4A81-A76E-72C17FCBBE6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224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6EA6-41B2-4292-BAA5-B6E3134CDC66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10/12/2019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1634A-9D27-4A81-A76E-72C17FCBBE6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140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6EA6-41B2-4292-BAA5-B6E3134CDC66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10/12/2019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1634A-9D27-4A81-A76E-72C17FCBBE6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3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6EA6-41B2-4292-BAA5-B6E3134CDC66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10/12/2019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1634A-9D27-4A81-A76E-72C17FCBBE6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323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6EA6-41B2-4292-BAA5-B6E3134CDC66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10/12/2019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1634A-9D27-4A81-A76E-72C17FCBBE6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6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32EE-2DD9-49D8-BDD9-1AD9A2BD748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F915-0E6B-4207-8AD6-946758601A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51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6EA6-41B2-4292-BAA5-B6E3134CDC66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10/12/2019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1634A-9D27-4A81-A76E-72C17FCBBE6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81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6EA6-41B2-4292-BAA5-B6E3134CDC66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10/12/2019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1634A-9D27-4A81-A76E-72C17FCBBE6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307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6EA6-41B2-4292-BAA5-B6E3134CDC66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10/12/2019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1634A-9D27-4A81-A76E-72C17FCBBE6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88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32EE-2DD9-49D8-BDD9-1AD9A2BD748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F915-0E6B-4207-8AD6-946758601A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8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32EE-2DD9-49D8-BDD9-1AD9A2BD748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F915-0E6B-4207-8AD6-946758601A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32EE-2DD9-49D8-BDD9-1AD9A2BD748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F915-0E6B-4207-8AD6-946758601A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9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32EE-2DD9-49D8-BDD9-1AD9A2BD748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F915-0E6B-4207-8AD6-946758601A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6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32EE-2DD9-49D8-BDD9-1AD9A2BD748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F915-0E6B-4207-8AD6-946758601A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4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32EE-2DD9-49D8-BDD9-1AD9A2BD748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F915-0E6B-4207-8AD6-946758601A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4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32EE-2DD9-49D8-BDD9-1AD9A2BD748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F915-0E6B-4207-8AD6-946758601A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4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D32EE-2DD9-49D8-BDD9-1AD9A2BD748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F915-0E6B-4207-8AD6-946758601A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1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6EA6-41B2-4292-BAA5-B6E3134CDC66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10/12/2019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1634A-9D27-4A81-A76E-72C17FCBBE6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43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p.wireflow.co/wire/6h2p5vqzgketydy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0"/>
          <p:cNvSpPr/>
          <p:nvPr/>
        </p:nvSpPr>
        <p:spPr>
          <a:xfrm>
            <a:off x="130630" y="-87086"/>
            <a:ext cx="3516084" cy="2122715"/>
          </a:xfrm>
          <a:custGeom>
            <a:avLst/>
            <a:gdLst>
              <a:gd name="connsiteX0" fmla="*/ 1906069 w 3239421"/>
              <a:gd name="connsiteY0" fmla="*/ 0 h 1751913"/>
              <a:gd name="connsiteX1" fmla="*/ 2350665 w 3239421"/>
              <a:gd name="connsiteY1" fmla="*/ 224701 h 1751913"/>
              <a:gd name="connsiteX2" fmla="*/ 2372340 w 3239421"/>
              <a:gd name="connsiteY2" fmla="*/ 262660 h 1751913"/>
              <a:gd name="connsiteX3" fmla="*/ 2412575 w 3239421"/>
              <a:gd name="connsiteY3" fmla="*/ 243693 h 1751913"/>
              <a:gd name="connsiteX4" fmla="*/ 2634415 w 3239421"/>
              <a:gd name="connsiteY4" fmla="*/ 204451 h 1751913"/>
              <a:gd name="connsiteX5" fmla="*/ 3239421 w 3239421"/>
              <a:gd name="connsiteY5" fmla="*/ 770195 h 1751913"/>
              <a:gd name="connsiteX6" fmla="*/ 2634415 w 3239421"/>
              <a:gd name="connsiteY6" fmla="*/ 1335939 h 1751913"/>
              <a:gd name="connsiteX7" fmla="*/ 2512485 w 3239421"/>
              <a:gd name="connsiteY7" fmla="*/ 1324445 h 1751913"/>
              <a:gd name="connsiteX8" fmla="*/ 2495654 w 3239421"/>
              <a:gd name="connsiteY8" fmla="*/ 1319560 h 1751913"/>
              <a:gd name="connsiteX9" fmla="*/ 2495568 w 3239421"/>
              <a:gd name="connsiteY9" fmla="*/ 1320356 h 1751913"/>
              <a:gd name="connsiteX10" fmla="*/ 2028846 w 3239421"/>
              <a:gd name="connsiteY10" fmla="*/ 1675742 h 1751913"/>
              <a:gd name="connsiteX11" fmla="*/ 1633807 w 3239421"/>
              <a:gd name="connsiteY11" fmla="*/ 1479508 h 1751913"/>
              <a:gd name="connsiteX12" fmla="*/ 1622139 w 3239421"/>
              <a:gd name="connsiteY12" fmla="*/ 1459425 h 1751913"/>
              <a:gd name="connsiteX13" fmla="*/ 1619277 w 3239421"/>
              <a:gd name="connsiteY13" fmla="*/ 1468029 h 1751913"/>
              <a:gd name="connsiteX14" fmla="*/ 1160302 w 3239421"/>
              <a:gd name="connsiteY14" fmla="*/ 1751913 h 1751913"/>
              <a:gd name="connsiteX15" fmla="*/ 701327 w 3239421"/>
              <a:gd name="connsiteY15" fmla="*/ 1468029 h 1751913"/>
              <a:gd name="connsiteX16" fmla="*/ 689083 w 3239421"/>
              <a:gd name="connsiteY16" fmla="*/ 1431225 h 1751913"/>
              <a:gd name="connsiteX17" fmla="*/ 658147 w 3239421"/>
              <a:gd name="connsiteY17" fmla="*/ 1441012 h 1751913"/>
              <a:gd name="connsiteX18" fmla="*/ 539561 w 3239421"/>
              <a:gd name="connsiteY18" fmla="*/ 1453136 h 1751913"/>
              <a:gd name="connsiteX19" fmla="*/ 0 w 3239421"/>
              <a:gd name="connsiteY19" fmla="*/ 952755 h 1751913"/>
              <a:gd name="connsiteX20" fmla="*/ 539561 w 3239421"/>
              <a:gd name="connsiteY20" fmla="*/ 452374 h 1751913"/>
              <a:gd name="connsiteX21" fmla="*/ 631451 w 3239421"/>
              <a:gd name="connsiteY21" fmla="*/ 460965 h 1751913"/>
              <a:gd name="connsiteX22" fmla="*/ 637672 w 3239421"/>
              <a:gd name="connsiteY22" fmla="*/ 402654 h 1751913"/>
              <a:gd name="connsiteX23" fmla="*/ 1157637 w 3239421"/>
              <a:gd name="connsiteY23" fmla="*/ 2203 h 1751913"/>
              <a:gd name="connsiteX24" fmla="*/ 1454383 w 3239421"/>
              <a:gd name="connsiteY24" fmla="*/ 87856 h 1751913"/>
              <a:gd name="connsiteX25" fmla="*/ 1530042 w 3239421"/>
              <a:gd name="connsiteY25" fmla="*/ 146843 h 1751913"/>
              <a:gd name="connsiteX26" fmla="*/ 1606294 w 3239421"/>
              <a:gd name="connsiteY26" fmla="*/ 87041 h 1751913"/>
              <a:gd name="connsiteX27" fmla="*/ 1906069 w 3239421"/>
              <a:gd name="connsiteY27" fmla="*/ 0 h 175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9421" h="1751913">
                <a:moveTo>
                  <a:pt x="1906069" y="0"/>
                </a:moveTo>
                <a:cubicBezTo>
                  <a:pt x="2091141" y="0"/>
                  <a:pt x="2254312" y="89132"/>
                  <a:pt x="2350665" y="224701"/>
                </a:cubicBezTo>
                <a:lnTo>
                  <a:pt x="2372340" y="262660"/>
                </a:lnTo>
                <a:lnTo>
                  <a:pt x="2412575" y="243693"/>
                </a:lnTo>
                <a:cubicBezTo>
                  <a:pt x="2481265" y="218365"/>
                  <a:pt x="2556102" y="204451"/>
                  <a:pt x="2634415" y="204451"/>
                </a:cubicBezTo>
                <a:cubicBezTo>
                  <a:pt x="2968551" y="204451"/>
                  <a:pt x="3239421" y="457743"/>
                  <a:pt x="3239421" y="770195"/>
                </a:cubicBezTo>
                <a:cubicBezTo>
                  <a:pt x="3239421" y="1082647"/>
                  <a:pt x="2968551" y="1335939"/>
                  <a:pt x="2634415" y="1335939"/>
                </a:cubicBezTo>
                <a:cubicBezTo>
                  <a:pt x="2592648" y="1335939"/>
                  <a:pt x="2551870" y="1331981"/>
                  <a:pt x="2512485" y="1324445"/>
                </a:cubicBezTo>
                <a:lnTo>
                  <a:pt x="2495654" y="1319560"/>
                </a:lnTo>
                <a:lnTo>
                  <a:pt x="2495568" y="1320356"/>
                </a:lnTo>
                <a:cubicBezTo>
                  <a:pt x="2451146" y="1523175"/>
                  <a:pt x="2259067" y="1675742"/>
                  <a:pt x="2028846" y="1675742"/>
                </a:cubicBezTo>
                <a:cubicBezTo>
                  <a:pt x="1864403" y="1675742"/>
                  <a:pt x="1719419" y="1597902"/>
                  <a:pt x="1633807" y="1479508"/>
                </a:cubicBezTo>
                <a:lnTo>
                  <a:pt x="1622139" y="1459425"/>
                </a:lnTo>
                <a:lnTo>
                  <a:pt x="1619277" y="1468029"/>
                </a:lnTo>
                <a:cubicBezTo>
                  <a:pt x="1543658" y="1634856"/>
                  <a:pt x="1366630" y="1751913"/>
                  <a:pt x="1160302" y="1751913"/>
                </a:cubicBezTo>
                <a:cubicBezTo>
                  <a:pt x="953974" y="1751913"/>
                  <a:pt x="776945" y="1634856"/>
                  <a:pt x="701327" y="1468029"/>
                </a:cubicBezTo>
                <a:lnTo>
                  <a:pt x="689083" y="1431225"/>
                </a:lnTo>
                <a:lnTo>
                  <a:pt x="658147" y="1441012"/>
                </a:lnTo>
                <a:cubicBezTo>
                  <a:pt x="619988" y="1448949"/>
                  <a:pt x="580302" y="1453136"/>
                  <a:pt x="539561" y="1453136"/>
                </a:cubicBezTo>
                <a:cubicBezTo>
                  <a:pt x="241570" y="1453136"/>
                  <a:pt x="0" y="1229108"/>
                  <a:pt x="0" y="952755"/>
                </a:cubicBezTo>
                <a:cubicBezTo>
                  <a:pt x="0" y="676402"/>
                  <a:pt x="241570" y="452374"/>
                  <a:pt x="539561" y="452374"/>
                </a:cubicBezTo>
                <a:lnTo>
                  <a:pt x="631451" y="460965"/>
                </a:lnTo>
                <a:lnTo>
                  <a:pt x="637672" y="402654"/>
                </a:lnTo>
                <a:cubicBezTo>
                  <a:pt x="687162" y="174117"/>
                  <a:pt x="901153" y="2203"/>
                  <a:pt x="1157637" y="2203"/>
                </a:cubicBezTo>
                <a:cubicBezTo>
                  <a:pt x="1267558" y="2203"/>
                  <a:pt x="1369675" y="33779"/>
                  <a:pt x="1454383" y="87856"/>
                </a:cubicBezTo>
                <a:lnTo>
                  <a:pt x="1530042" y="146843"/>
                </a:lnTo>
                <a:lnTo>
                  <a:pt x="1606294" y="87041"/>
                </a:lnTo>
                <a:cubicBezTo>
                  <a:pt x="1691867" y="32088"/>
                  <a:pt x="1795026" y="0"/>
                  <a:pt x="1906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Imagen 1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8" t="17709" r="12325" b="18233"/>
          <a:stretch/>
        </p:blipFill>
        <p:spPr bwMode="auto">
          <a:xfrm>
            <a:off x="544285" y="474928"/>
            <a:ext cx="2819400" cy="9579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Freeform 112"/>
          <p:cNvSpPr/>
          <p:nvPr/>
        </p:nvSpPr>
        <p:spPr>
          <a:xfrm>
            <a:off x="5784987" y="3440932"/>
            <a:ext cx="1845545" cy="733714"/>
          </a:xfrm>
          <a:custGeom>
            <a:avLst/>
            <a:gdLst>
              <a:gd name="connsiteX0" fmla="*/ 1906069 w 3239421"/>
              <a:gd name="connsiteY0" fmla="*/ 0 h 1751913"/>
              <a:gd name="connsiteX1" fmla="*/ 2350665 w 3239421"/>
              <a:gd name="connsiteY1" fmla="*/ 224701 h 1751913"/>
              <a:gd name="connsiteX2" fmla="*/ 2372340 w 3239421"/>
              <a:gd name="connsiteY2" fmla="*/ 262660 h 1751913"/>
              <a:gd name="connsiteX3" fmla="*/ 2412575 w 3239421"/>
              <a:gd name="connsiteY3" fmla="*/ 243693 h 1751913"/>
              <a:gd name="connsiteX4" fmla="*/ 2634415 w 3239421"/>
              <a:gd name="connsiteY4" fmla="*/ 204451 h 1751913"/>
              <a:gd name="connsiteX5" fmla="*/ 3239421 w 3239421"/>
              <a:gd name="connsiteY5" fmla="*/ 770195 h 1751913"/>
              <a:gd name="connsiteX6" fmla="*/ 2634415 w 3239421"/>
              <a:gd name="connsiteY6" fmla="*/ 1335939 h 1751913"/>
              <a:gd name="connsiteX7" fmla="*/ 2512485 w 3239421"/>
              <a:gd name="connsiteY7" fmla="*/ 1324445 h 1751913"/>
              <a:gd name="connsiteX8" fmla="*/ 2495654 w 3239421"/>
              <a:gd name="connsiteY8" fmla="*/ 1319560 h 1751913"/>
              <a:gd name="connsiteX9" fmla="*/ 2495568 w 3239421"/>
              <a:gd name="connsiteY9" fmla="*/ 1320356 h 1751913"/>
              <a:gd name="connsiteX10" fmla="*/ 2028846 w 3239421"/>
              <a:gd name="connsiteY10" fmla="*/ 1675742 h 1751913"/>
              <a:gd name="connsiteX11" fmla="*/ 1633807 w 3239421"/>
              <a:gd name="connsiteY11" fmla="*/ 1479508 h 1751913"/>
              <a:gd name="connsiteX12" fmla="*/ 1622139 w 3239421"/>
              <a:gd name="connsiteY12" fmla="*/ 1459425 h 1751913"/>
              <a:gd name="connsiteX13" fmla="*/ 1619277 w 3239421"/>
              <a:gd name="connsiteY13" fmla="*/ 1468029 h 1751913"/>
              <a:gd name="connsiteX14" fmla="*/ 1160302 w 3239421"/>
              <a:gd name="connsiteY14" fmla="*/ 1751913 h 1751913"/>
              <a:gd name="connsiteX15" fmla="*/ 701327 w 3239421"/>
              <a:gd name="connsiteY15" fmla="*/ 1468029 h 1751913"/>
              <a:gd name="connsiteX16" fmla="*/ 689083 w 3239421"/>
              <a:gd name="connsiteY16" fmla="*/ 1431225 h 1751913"/>
              <a:gd name="connsiteX17" fmla="*/ 658147 w 3239421"/>
              <a:gd name="connsiteY17" fmla="*/ 1441012 h 1751913"/>
              <a:gd name="connsiteX18" fmla="*/ 539561 w 3239421"/>
              <a:gd name="connsiteY18" fmla="*/ 1453136 h 1751913"/>
              <a:gd name="connsiteX19" fmla="*/ 0 w 3239421"/>
              <a:gd name="connsiteY19" fmla="*/ 952755 h 1751913"/>
              <a:gd name="connsiteX20" fmla="*/ 539561 w 3239421"/>
              <a:gd name="connsiteY20" fmla="*/ 452374 h 1751913"/>
              <a:gd name="connsiteX21" fmla="*/ 631451 w 3239421"/>
              <a:gd name="connsiteY21" fmla="*/ 460965 h 1751913"/>
              <a:gd name="connsiteX22" fmla="*/ 637672 w 3239421"/>
              <a:gd name="connsiteY22" fmla="*/ 402654 h 1751913"/>
              <a:gd name="connsiteX23" fmla="*/ 1157637 w 3239421"/>
              <a:gd name="connsiteY23" fmla="*/ 2203 h 1751913"/>
              <a:gd name="connsiteX24" fmla="*/ 1454383 w 3239421"/>
              <a:gd name="connsiteY24" fmla="*/ 87856 h 1751913"/>
              <a:gd name="connsiteX25" fmla="*/ 1530042 w 3239421"/>
              <a:gd name="connsiteY25" fmla="*/ 146843 h 1751913"/>
              <a:gd name="connsiteX26" fmla="*/ 1606294 w 3239421"/>
              <a:gd name="connsiteY26" fmla="*/ 87041 h 1751913"/>
              <a:gd name="connsiteX27" fmla="*/ 1906069 w 3239421"/>
              <a:gd name="connsiteY27" fmla="*/ 0 h 175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9421" h="1751913">
                <a:moveTo>
                  <a:pt x="1906069" y="0"/>
                </a:moveTo>
                <a:cubicBezTo>
                  <a:pt x="2091141" y="0"/>
                  <a:pt x="2254312" y="89132"/>
                  <a:pt x="2350665" y="224701"/>
                </a:cubicBezTo>
                <a:lnTo>
                  <a:pt x="2372340" y="262660"/>
                </a:lnTo>
                <a:lnTo>
                  <a:pt x="2412575" y="243693"/>
                </a:lnTo>
                <a:cubicBezTo>
                  <a:pt x="2481265" y="218365"/>
                  <a:pt x="2556102" y="204451"/>
                  <a:pt x="2634415" y="204451"/>
                </a:cubicBezTo>
                <a:cubicBezTo>
                  <a:pt x="2968551" y="204451"/>
                  <a:pt x="3239421" y="457743"/>
                  <a:pt x="3239421" y="770195"/>
                </a:cubicBezTo>
                <a:cubicBezTo>
                  <a:pt x="3239421" y="1082647"/>
                  <a:pt x="2968551" y="1335939"/>
                  <a:pt x="2634415" y="1335939"/>
                </a:cubicBezTo>
                <a:cubicBezTo>
                  <a:pt x="2592648" y="1335939"/>
                  <a:pt x="2551870" y="1331981"/>
                  <a:pt x="2512485" y="1324445"/>
                </a:cubicBezTo>
                <a:lnTo>
                  <a:pt x="2495654" y="1319560"/>
                </a:lnTo>
                <a:lnTo>
                  <a:pt x="2495568" y="1320356"/>
                </a:lnTo>
                <a:cubicBezTo>
                  <a:pt x="2451146" y="1523175"/>
                  <a:pt x="2259067" y="1675742"/>
                  <a:pt x="2028846" y="1675742"/>
                </a:cubicBezTo>
                <a:cubicBezTo>
                  <a:pt x="1864403" y="1675742"/>
                  <a:pt x="1719419" y="1597902"/>
                  <a:pt x="1633807" y="1479508"/>
                </a:cubicBezTo>
                <a:lnTo>
                  <a:pt x="1622139" y="1459425"/>
                </a:lnTo>
                <a:lnTo>
                  <a:pt x="1619277" y="1468029"/>
                </a:lnTo>
                <a:cubicBezTo>
                  <a:pt x="1543658" y="1634856"/>
                  <a:pt x="1366630" y="1751913"/>
                  <a:pt x="1160302" y="1751913"/>
                </a:cubicBezTo>
                <a:cubicBezTo>
                  <a:pt x="953974" y="1751913"/>
                  <a:pt x="776945" y="1634856"/>
                  <a:pt x="701327" y="1468029"/>
                </a:cubicBezTo>
                <a:lnTo>
                  <a:pt x="689083" y="1431225"/>
                </a:lnTo>
                <a:lnTo>
                  <a:pt x="658147" y="1441012"/>
                </a:lnTo>
                <a:cubicBezTo>
                  <a:pt x="619988" y="1448949"/>
                  <a:pt x="580302" y="1453136"/>
                  <a:pt x="539561" y="1453136"/>
                </a:cubicBezTo>
                <a:cubicBezTo>
                  <a:pt x="241570" y="1453136"/>
                  <a:pt x="0" y="1229108"/>
                  <a:pt x="0" y="952755"/>
                </a:cubicBezTo>
                <a:cubicBezTo>
                  <a:pt x="0" y="676402"/>
                  <a:pt x="241570" y="452374"/>
                  <a:pt x="539561" y="452374"/>
                </a:cubicBezTo>
                <a:lnTo>
                  <a:pt x="631451" y="460965"/>
                </a:lnTo>
                <a:lnTo>
                  <a:pt x="637672" y="402654"/>
                </a:lnTo>
                <a:cubicBezTo>
                  <a:pt x="687162" y="174117"/>
                  <a:pt x="901153" y="2203"/>
                  <a:pt x="1157637" y="2203"/>
                </a:cubicBezTo>
                <a:cubicBezTo>
                  <a:pt x="1267558" y="2203"/>
                  <a:pt x="1369675" y="33779"/>
                  <a:pt x="1454383" y="87856"/>
                </a:cubicBezTo>
                <a:lnTo>
                  <a:pt x="1530042" y="146843"/>
                </a:lnTo>
                <a:lnTo>
                  <a:pt x="1606294" y="87041"/>
                </a:lnTo>
                <a:cubicBezTo>
                  <a:pt x="1691867" y="32088"/>
                  <a:pt x="1795026" y="0"/>
                  <a:pt x="1906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14"/>
          <p:cNvSpPr/>
          <p:nvPr/>
        </p:nvSpPr>
        <p:spPr>
          <a:xfrm>
            <a:off x="8587595" y="2398112"/>
            <a:ext cx="1501100" cy="788774"/>
          </a:xfrm>
          <a:custGeom>
            <a:avLst/>
            <a:gdLst>
              <a:gd name="connsiteX0" fmla="*/ 1906069 w 3239421"/>
              <a:gd name="connsiteY0" fmla="*/ 0 h 1751913"/>
              <a:gd name="connsiteX1" fmla="*/ 2350665 w 3239421"/>
              <a:gd name="connsiteY1" fmla="*/ 224701 h 1751913"/>
              <a:gd name="connsiteX2" fmla="*/ 2372340 w 3239421"/>
              <a:gd name="connsiteY2" fmla="*/ 262660 h 1751913"/>
              <a:gd name="connsiteX3" fmla="*/ 2412575 w 3239421"/>
              <a:gd name="connsiteY3" fmla="*/ 243693 h 1751913"/>
              <a:gd name="connsiteX4" fmla="*/ 2634415 w 3239421"/>
              <a:gd name="connsiteY4" fmla="*/ 204451 h 1751913"/>
              <a:gd name="connsiteX5" fmla="*/ 3239421 w 3239421"/>
              <a:gd name="connsiteY5" fmla="*/ 770195 h 1751913"/>
              <a:gd name="connsiteX6" fmla="*/ 2634415 w 3239421"/>
              <a:gd name="connsiteY6" fmla="*/ 1335939 h 1751913"/>
              <a:gd name="connsiteX7" fmla="*/ 2512485 w 3239421"/>
              <a:gd name="connsiteY7" fmla="*/ 1324445 h 1751913"/>
              <a:gd name="connsiteX8" fmla="*/ 2495654 w 3239421"/>
              <a:gd name="connsiteY8" fmla="*/ 1319560 h 1751913"/>
              <a:gd name="connsiteX9" fmla="*/ 2495568 w 3239421"/>
              <a:gd name="connsiteY9" fmla="*/ 1320356 h 1751913"/>
              <a:gd name="connsiteX10" fmla="*/ 2028846 w 3239421"/>
              <a:gd name="connsiteY10" fmla="*/ 1675742 h 1751913"/>
              <a:gd name="connsiteX11" fmla="*/ 1633807 w 3239421"/>
              <a:gd name="connsiteY11" fmla="*/ 1479508 h 1751913"/>
              <a:gd name="connsiteX12" fmla="*/ 1622139 w 3239421"/>
              <a:gd name="connsiteY12" fmla="*/ 1459425 h 1751913"/>
              <a:gd name="connsiteX13" fmla="*/ 1619277 w 3239421"/>
              <a:gd name="connsiteY13" fmla="*/ 1468029 h 1751913"/>
              <a:gd name="connsiteX14" fmla="*/ 1160302 w 3239421"/>
              <a:gd name="connsiteY14" fmla="*/ 1751913 h 1751913"/>
              <a:gd name="connsiteX15" fmla="*/ 701327 w 3239421"/>
              <a:gd name="connsiteY15" fmla="*/ 1468029 h 1751913"/>
              <a:gd name="connsiteX16" fmla="*/ 689083 w 3239421"/>
              <a:gd name="connsiteY16" fmla="*/ 1431225 h 1751913"/>
              <a:gd name="connsiteX17" fmla="*/ 658147 w 3239421"/>
              <a:gd name="connsiteY17" fmla="*/ 1441012 h 1751913"/>
              <a:gd name="connsiteX18" fmla="*/ 539561 w 3239421"/>
              <a:gd name="connsiteY18" fmla="*/ 1453136 h 1751913"/>
              <a:gd name="connsiteX19" fmla="*/ 0 w 3239421"/>
              <a:gd name="connsiteY19" fmla="*/ 952755 h 1751913"/>
              <a:gd name="connsiteX20" fmla="*/ 539561 w 3239421"/>
              <a:gd name="connsiteY20" fmla="*/ 452374 h 1751913"/>
              <a:gd name="connsiteX21" fmla="*/ 631451 w 3239421"/>
              <a:gd name="connsiteY21" fmla="*/ 460965 h 1751913"/>
              <a:gd name="connsiteX22" fmla="*/ 637672 w 3239421"/>
              <a:gd name="connsiteY22" fmla="*/ 402654 h 1751913"/>
              <a:gd name="connsiteX23" fmla="*/ 1157637 w 3239421"/>
              <a:gd name="connsiteY23" fmla="*/ 2203 h 1751913"/>
              <a:gd name="connsiteX24" fmla="*/ 1454383 w 3239421"/>
              <a:gd name="connsiteY24" fmla="*/ 87856 h 1751913"/>
              <a:gd name="connsiteX25" fmla="*/ 1530042 w 3239421"/>
              <a:gd name="connsiteY25" fmla="*/ 146843 h 1751913"/>
              <a:gd name="connsiteX26" fmla="*/ 1606294 w 3239421"/>
              <a:gd name="connsiteY26" fmla="*/ 87041 h 1751913"/>
              <a:gd name="connsiteX27" fmla="*/ 1906069 w 3239421"/>
              <a:gd name="connsiteY27" fmla="*/ 0 h 175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9421" h="1751913">
                <a:moveTo>
                  <a:pt x="1906069" y="0"/>
                </a:moveTo>
                <a:cubicBezTo>
                  <a:pt x="2091141" y="0"/>
                  <a:pt x="2254312" y="89132"/>
                  <a:pt x="2350665" y="224701"/>
                </a:cubicBezTo>
                <a:lnTo>
                  <a:pt x="2372340" y="262660"/>
                </a:lnTo>
                <a:lnTo>
                  <a:pt x="2412575" y="243693"/>
                </a:lnTo>
                <a:cubicBezTo>
                  <a:pt x="2481265" y="218365"/>
                  <a:pt x="2556102" y="204451"/>
                  <a:pt x="2634415" y="204451"/>
                </a:cubicBezTo>
                <a:cubicBezTo>
                  <a:pt x="2968551" y="204451"/>
                  <a:pt x="3239421" y="457743"/>
                  <a:pt x="3239421" y="770195"/>
                </a:cubicBezTo>
                <a:cubicBezTo>
                  <a:pt x="3239421" y="1082647"/>
                  <a:pt x="2968551" y="1335939"/>
                  <a:pt x="2634415" y="1335939"/>
                </a:cubicBezTo>
                <a:cubicBezTo>
                  <a:pt x="2592648" y="1335939"/>
                  <a:pt x="2551870" y="1331981"/>
                  <a:pt x="2512485" y="1324445"/>
                </a:cubicBezTo>
                <a:lnTo>
                  <a:pt x="2495654" y="1319560"/>
                </a:lnTo>
                <a:lnTo>
                  <a:pt x="2495568" y="1320356"/>
                </a:lnTo>
                <a:cubicBezTo>
                  <a:pt x="2451146" y="1523175"/>
                  <a:pt x="2259067" y="1675742"/>
                  <a:pt x="2028846" y="1675742"/>
                </a:cubicBezTo>
                <a:cubicBezTo>
                  <a:pt x="1864403" y="1675742"/>
                  <a:pt x="1719419" y="1597902"/>
                  <a:pt x="1633807" y="1479508"/>
                </a:cubicBezTo>
                <a:lnTo>
                  <a:pt x="1622139" y="1459425"/>
                </a:lnTo>
                <a:lnTo>
                  <a:pt x="1619277" y="1468029"/>
                </a:lnTo>
                <a:cubicBezTo>
                  <a:pt x="1543658" y="1634856"/>
                  <a:pt x="1366630" y="1751913"/>
                  <a:pt x="1160302" y="1751913"/>
                </a:cubicBezTo>
                <a:cubicBezTo>
                  <a:pt x="953974" y="1751913"/>
                  <a:pt x="776945" y="1634856"/>
                  <a:pt x="701327" y="1468029"/>
                </a:cubicBezTo>
                <a:lnTo>
                  <a:pt x="689083" y="1431225"/>
                </a:lnTo>
                <a:lnTo>
                  <a:pt x="658147" y="1441012"/>
                </a:lnTo>
                <a:cubicBezTo>
                  <a:pt x="619988" y="1448949"/>
                  <a:pt x="580302" y="1453136"/>
                  <a:pt x="539561" y="1453136"/>
                </a:cubicBezTo>
                <a:cubicBezTo>
                  <a:pt x="241570" y="1453136"/>
                  <a:pt x="0" y="1229108"/>
                  <a:pt x="0" y="952755"/>
                </a:cubicBezTo>
                <a:cubicBezTo>
                  <a:pt x="0" y="676402"/>
                  <a:pt x="241570" y="452374"/>
                  <a:pt x="539561" y="452374"/>
                </a:cubicBezTo>
                <a:lnTo>
                  <a:pt x="631451" y="460965"/>
                </a:lnTo>
                <a:lnTo>
                  <a:pt x="637672" y="402654"/>
                </a:lnTo>
                <a:cubicBezTo>
                  <a:pt x="687162" y="174117"/>
                  <a:pt x="901153" y="2203"/>
                  <a:pt x="1157637" y="2203"/>
                </a:cubicBezTo>
                <a:cubicBezTo>
                  <a:pt x="1267558" y="2203"/>
                  <a:pt x="1369675" y="33779"/>
                  <a:pt x="1454383" y="87856"/>
                </a:cubicBezTo>
                <a:lnTo>
                  <a:pt x="1530042" y="146843"/>
                </a:lnTo>
                <a:lnTo>
                  <a:pt x="1606294" y="87041"/>
                </a:lnTo>
                <a:cubicBezTo>
                  <a:pt x="1691867" y="32088"/>
                  <a:pt x="1795026" y="0"/>
                  <a:pt x="1906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17"/>
          <p:cNvSpPr/>
          <p:nvPr/>
        </p:nvSpPr>
        <p:spPr>
          <a:xfrm>
            <a:off x="8993974" y="4101238"/>
            <a:ext cx="2697057" cy="1417207"/>
          </a:xfrm>
          <a:custGeom>
            <a:avLst/>
            <a:gdLst>
              <a:gd name="connsiteX0" fmla="*/ 1906069 w 3239421"/>
              <a:gd name="connsiteY0" fmla="*/ 0 h 1751913"/>
              <a:gd name="connsiteX1" fmla="*/ 2350665 w 3239421"/>
              <a:gd name="connsiteY1" fmla="*/ 224701 h 1751913"/>
              <a:gd name="connsiteX2" fmla="*/ 2372340 w 3239421"/>
              <a:gd name="connsiteY2" fmla="*/ 262660 h 1751913"/>
              <a:gd name="connsiteX3" fmla="*/ 2412575 w 3239421"/>
              <a:gd name="connsiteY3" fmla="*/ 243693 h 1751913"/>
              <a:gd name="connsiteX4" fmla="*/ 2634415 w 3239421"/>
              <a:gd name="connsiteY4" fmla="*/ 204451 h 1751913"/>
              <a:gd name="connsiteX5" fmla="*/ 3239421 w 3239421"/>
              <a:gd name="connsiteY5" fmla="*/ 770195 h 1751913"/>
              <a:gd name="connsiteX6" fmla="*/ 2634415 w 3239421"/>
              <a:gd name="connsiteY6" fmla="*/ 1335939 h 1751913"/>
              <a:gd name="connsiteX7" fmla="*/ 2512485 w 3239421"/>
              <a:gd name="connsiteY7" fmla="*/ 1324445 h 1751913"/>
              <a:gd name="connsiteX8" fmla="*/ 2495654 w 3239421"/>
              <a:gd name="connsiteY8" fmla="*/ 1319560 h 1751913"/>
              <a:gd name="connsiteX9" fmla="*/ 2495568 w 3239421"/>
              <a:gd name="connsiteY9" fmla="*/ 1320356 h 1751913"/>
              <a:gd name="connsiteX10" fmla="*/ 2028846 w 3239421"/>
              <a:gd name="connsiteY10" fmla="*/ 1675742 h 1751913"/>
              <a:gd name="connsiteX11" fmla="*/ 1633807 w 3239421"/>
              <a:gd name="connsiteY11" fmla="*/ 1479508 h 1751913"/>
              <a:gd name="connsiteX12" fmla="*/ 1622139 w 3239421"/>
              <a:gd name="connsiteY12" fmla="*/ 1459425 h 1751913"/>
              <a:gd name="connsiteX13" fmla="*/ 1619277 w 3239421"/>
              <a:gd name="connsiteY13" fmla="*/ 1468029 h 1751913"/>
              <a:gd name="connsiteX14" fmla="*/ 1160302 w 3239421"/>
              <a:gd name="connsiteY14" fmla="*/ 1751913 h 1751913"/>
              <a:gd name="connsiteX15" fmla="*/ 701327 w 3239421"/>
              <a:gd name="connsiteY15" fmla="*/ 1468029 h 1751913"/>
              <a:gd name="connsiteX16" fmla="*/ 689083 w 3239421"/>
              <a:gd name="connsiteY16" fmla="*/ 1431225 h 1751913"/>
              <a:gd name="connsiteX17" fmla="*/ 658147 w 3239421"/>
              <a:gd name="connsiteY17" fmla="*/ 1441012 h 1751913"/>
              <a:gd name="connsiteX18" fmla="*/ 539561 w 3239421"/>
              <a:gd name="connsiteY18" fmla="*/ 1453136 h 1751913"/>
              <a:gd name="connsiteX19" fmla="*/ 0 w 3239421"/>
              <a:gd name="connsiteY19" fmla="*/ 952755 h 1751913"/>
              <a:gd name="connsiteX20" fmla="*/ 539561 w 3239421"/>
              <a:gd name="connsiteY20" fmla="*/ 452374 h 1751913"/>
              <a:gd name="connsiteX21" fmla="*/ 631451 w 3239421"/>
              <a:gd name="connsiteY21" fmla="*/ 460965 h 1751913"/>
              <a:gd name="connsiteX22" fmla="*/ 637672 w 3239421"/>
              <a:gd name="connsiteY22" fmla="*/ 402654 h 1751913"/>
              <a:gd name="connsiteX23" fmla="*/ 1157637 w 3239421"/>
              <a:gd name="connsiteY23" fmla="*/ 2203 h 1751913"/>
              <a:gd name="connsiteX24" fmla="*/ 1454383 w 3239421"/>
              <a:gd name="connsiteY24" fmla="*/ 87856 h 1751913"/>
              <a:gd name="connsiteX25" fmla="*/ 1530042 w 3239421"/>
              <a:gd name="connsiteY25" fmla="*/ 146843 h 1751913"/>
              <a:gd name="connsiteX26" fmla="*/ 1606294 w 3239421"/>
              <a:gd name="connsiteY26" fmla="*/ 87041 h 1751913"/>
              <a:gd name="connsiteX27" fmla="*/ 1906069 w 3239421"/>
              <a:gd name="connsiteY27" fmla="*/ 0 h 175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9421" h="1751913">
                <a:moveTo>
                  <a:pt x="1906069" y="0"/>
                </a:moveTo>
                <a:cubicBezTo>
                  <a:pt x="2091141" y="0"/>
                  <a:pt x="2254312" y="89132"/>
                  <a:pt x="2350665" y="224701"/>
                </a:cubicBezTo>
                <a:lnTo>
                  <a:pt x="2372340" y="262660"/>
                </a:lnTo>
                <a:lnTo>
                  <a:pt x="2412575" y="243693"/>
                </a:lnTo>
                <a:cubicBezTo>
                  <a:pt x="2481265" y="218365"/>
                  <a:pt x="2556102" y="204451"/>
                  <a:pt x="2634415" y="204451"/>
                </a:cubicBezTo>
                <a:cubicBezTo>
                  <a:pt x="2968551" y="204451"/>
                  <a:pt x="3239421" y="457743"/>
                  <a:pt x="3239421" y="770195"/>
                </a:cubicBezTo>
                <a:cubicBezTo>
                  <a:pt x="3239421" y="1082647"/>
                  <a:pt x="2968551" y="1335939"/>
                  <a:pt x="2634415" y="1335939"/>
                </a:cubicBezTo>
                <a:cubicBezTo>
                  <a:pt x="2592648" y="1335939"/>
                  <a:pt x="2551870" y="1331981"/>
                  <a:pt x="2512485" y="1324445"/>
                </a:cubicBezTo>
                <a:lnTo>
                  <a:pt x="2495654" y="1319560"/>
                </a:lnTo>
                <a:lnTo>
                  <a:pt x="2495568" y="1320356"/>
                </a:lnTo>
                <a:cubicBezTo>
                  <a:pt x="2451146" y="1523175"/>
                  <a:pt x="2259067" y="1675742"/>
                  <a:pt x="2028846" y="1675742"/>
                </a:cubicBezTo>
                <a:cubicBezTo>
                  <a:pt x="1864403" y="1675742"/>
                  <a:pt x="1719419" y="1597902"/>
                  <a:pt x="1633807" y="1479508"/>
                </a:cubicBezTo>
                <a:lnTo>
                  <a:pt x="1622139" y="1459425"/>
                </a:lnTo>
                <a:lnTo>
                  <a:pt x="1619277" y="1468029"/>
                </a:lnTo>
                <a:cubicBezTo>
                  <a:pt x="1543658" y="1634856"/>
                  <a:pt x="1366630" y="1751913"/>
                  <a:pt x="1160302" y="1751913"/>
                </a:cubicBezTo>
                <a:cubicBezTo>
                  <a:pt x="953974" y="1751913"/>
                  <a:pt x="776945" y="1634856"/>
                  <a:pt x="701327" y="1468029"/>
                </a:cubicBezTo>
                <a:lnTo>
                  <a:pt x="689083" y="1431225"/>
                </a:lnTo>
                <a:lnTo>
                  <a:pt x="658147" y="1441012"/>
                </a:lnTo>
                <a:cubicBezTo>
                  <a:pt x="619988" y="1448949"/>
                  <a:pt x="580302" y="1453136"/>
                  <a:pt x="539561" y="1453136"/>
                </a:cubicBezTo>
                <a:cubicBezTo>
                  <a:pt x="241570" y="1453136"/>
                  <a:pt x="0" y="1229108"/>
                  <a:pt x="0" y="952755"/>
                </a:cubicBezTo>
                <a:cubicBezTo>
                  <a:pt x="0" y="676402"/>
                  <a:pt x="241570" y="452374"/>
                  <a:pt x="539561" y="452374"/>
                </a:cubicBezTo>
                <a:lnTo>
                  <a:pt x="631451" y="460965"/>
                </a:lnTo>
                <a:lnTo>
                  <a:pt x="637672" y="402654"/>
                </a:lnTo>
                <a:cubicBezTo>
                  <a:pt x="687162" y="174117"/>
                  <a:pt x="901153" y="2203"/>
                  <a:pt x="1157637" y="2203"/>
                </a:cubicBezTo>
                <a:cubicBezTo>
                  <a:pt x="1267558" y="2203"/>
                  <a:pt x="1369675" y="33779"/>
                  <a:pt x="1454383" y="87856"/>
                </a:cubicBezTo>
                <a:lnTo>
                  <a:pt x="1530042" y="146843"/>
                </a:lnTo>
                <a:lnTo>
                  <a:pt x="1606294" y="87041"/>
                </a:lnTo>
                <a:cubicBezTo>
                  <a:pt x="1691867" y="32088"/>
                  <a:pt x="1795026" y="0"/>
                  <a:pt x="1906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2"/>
          <p:cNvSpPr/>
          <p:nvPr/>
        </p:nvSpPr>
        <p:spPr>
          <a:xfrm>
            <a:off x="64993" y="5311285"/>
            <a:ext cx="2768361" cy="1510120"/>
          </a:xfrm>
          <a:custGeom>
            <a:avLst/>
            <a:gdLst>
              <a:gd name="connsiteX0" fmla="*/ 1906069 w 3239421"/>
              <a:gd name="connsiteY0" fmla="*/ 0 h 1751913"/>
              <a:gd name="connsiteX1" fmla="*/ 2350665 w 3239421"/>
              <a:gd name="connsiteY1" fmla="*/ 224701 h 1751913"/>
              <a:gd name="connsiteX2" fmla="*/ 2372340 w 3239421"/>
              <a:gd name="connsiteY2" fmla="*/ 262660 h 1751913"/>
              <a:gd name="connsiteX3" fmla="*/ 2412575 w 3239421"/>
              <a:gd name="connsiteY3" fmla="*/ 243693 h 1751913"/>
              <a:gd name="connsiteX4" fmla="*/ 2634415 w 3239421"/>
              <a:gd name="connsiteY4" fmla="*/ 204451 h 1751913"/>
              <a:gd name="connsiteX5" fmla="*/ 3239421 w 3239421"/>
              <a:gd name="connsiteY5" fmla="*/ 770195 h 1751913"/>
              <a:gd name="connsiteX6" fmla="*/ 2634415 w 3239421"/>
              <a:gd name="connsiteY6" fmla="*/ 1335939 h 1751913"/>
              <a:gd name="connsiteX7" fmla="*/ 2512485 w 3239421"/>
              <a:gd name="connsiteY7" fmla="*/ 1324445 h 1751913"/>
              <a:gd name="connsiteX8" fmla="*/ 2495654 w 3239421"/>
              <a:gd name="connsiteY8" fmla="*/ 1319560 h 1751913"/>
              <a:gd name="connsiteX9" fmla="*/ 2495568 w 3239421"/>
              <a:gd name="connsiteY9" fmla="*/ 1320356 h 1751913"/>
              <a:gd name="connsiteX10" fmla="*/ 2028846 w 3239421"/>
              <a:gd name="connsiteY10" fmla="*/ 1675742 h 1751913"/>
              <a:gd name="connsiteX11" fmla="*/ 1633807 w 3239421"/>
              <a:gd name="connsiteY11" fmla="*/ 1479508 h 1751913"/>
              <a:gd name="connsiteX12" fmla="*/ 1622139 w 3239421"/>
              <a:gd name="connsiteY12" fmla="*/ 1459425 h 1751913"/>
              <a:gd name="connsiteX13" fmla="*/ 1619277 w 3239421"/>
              <a:gd name="connsiteY13" fmla="*/ 1468029 h 1751913"/>
              <a:gd name="connsiteX14" fmla="*/ 1160302 w 3239421"/>
              <a:gd name="connsiteY14" fmla="*/ 1751913 h 1751913"/>
              <a:gd name="connsiteX15" fmla="*/ 701327 w 3239421"/>
              <a:gd name="connsiteY15" fmla="*/ 1468029 h 1751913"/>
              <a:gd name="connsiteX16" fmla="*/ 689083 w 3239421"/>
              <a:gd name="connsiteY16" fmla="*/ 1431225 h 1751913"/>
              <a:gd name="connsiteX17" fmla="*/ 658147 w 3239421"/>
              <a:gd name="connsiteY17" fmla="*/ 1441012 h 1751913"/>
              <a:gd name="connsiteX18" fmla="*/ 539561 w 3239421"/>
              <a:gd name="connsiteY18" fmla="*/ 1453136 h 1751913"/>
              <a:gd name="connsiteX19" fmla="*/ 0 w 3239421"/>
              <a:gd name="connsiteY19" fmla="*/ 952755 h 1751913"/>
              <a:gd name="connsiteX20" fmla="*/ 539561 w 3239421"/>
              <a:gd name="connsiteY20" fmla="*/ 452374 h 1751913"/>
              <a:gd name="connsiteX21" fmla="*/ 631451 w 3239421"/>
              <a:gd name="connsiteY21" fmla="*/ 460965 h 1751913"/>
              <a:gd name="connsiteX22" fmla="*/ 637672 w 3239421"/>
              <a:gd name="connsiteY22" fmla="*/ 402654 h 1751913"/>
              <a:gd name="connsiteX23" fmla="*/ 1157637 w 3239421"/>
              <a:gd name="connsiteY23" fmla="*/ 2203 h 1751913"/>
              <a:gd name="connsiteX24" fmla="*/ 1454383 w 3239421"/>
              <a:gd name="connsiteY24" fmla="*/ 87856 h 1751913"/>
              <a:gd name="connsiteX25" fmla="*/ 1530042 w 3239421"/>
              <a:gd name="connsiteY25" fmla="*/ 146843 h 1751913"/>
              <a:gd name="connsiteX26" fmla="*/ 1606294 w 3239421"/>
              <a:gd name="connsiteY26" fmla="*/ 87041 h 1751913"/>
              <a:gd name="connsiteX27" fmla="*/ 1906069 w 3239421"/>
              <a:gd name="connsiteY27" fmla="*/ 0 h 175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9421" h="1751913">
                <a:moveTo>
                  <a:pt x="1906069" y="0"/>
                </a:moveTo>
                <a:cubicBezTo>
                  <a:pt x="2091141" y="0"/>
                  <a:pt x="2254312" y="89132"/>
                  <a:pt x="2350665" y="224701"/>
                </a:cubicBezTo>
                <a:lnTo>
                  <a:pt x="2372340" y="262660"/>
                </a:lnTo>
                <a:lnTo>
                  <a:pt x="2412575" y="243693"/>
                </a:lnTo>
                <a:cubicBezTo>
                  <a:pt x="2481265" y="218365"/>
                  <a:pt x="2556102" y="204451"/>
                  <a:pt x="2634415" y="204451"/>
                </a:cubicBezTo>
                <a:cubicBezTo>
                  <a:pt x="2968551" y="204451"/>
                  <a:pt x="3239421" y="457743"/>
                  <a:pt x="3239421" y="770195"/>
                </a:cubicBezTo>
                <a:cubicBezTo>
                  <a:pt x="3239421" y="1082647"/>
                  <a:pt x="2968551" y="1335939"/>
                  <a:pt x="2634415" y="1335939"/>
                </a:cubicBezTo>
                <a:cubicBezTo>
                  <a:pt x="2592648" y="1335939"/>
                  <a:pt x="2551870" y="1331981"/>
                  <a:pt x="2512485" y="1324445"/>
                </a:cubicBezTo>
                <a:lnTo>
                  <a:pt x="2495654" y="1319560"/>
                </a:lnTo>
                <a:lnTo>
                  <a:pt x="2495568" y="1320356"/>
                </a:lnTo>
                <a:cubicBezTo>
                  <a:pt x="2451146" y="1523175"/>
                  <a:pt x="2259067" y="1675742"/>
                  <a:pt x="2028846" y="1675742"/>
                </a:cubicBezTo>
                <a:cubicBezTo>
                  <a:pt x="1864403" y="1675742"/>
                  <a:pt x="1719419" y="1597902"/>
                  <a:pt x="1633807" y="1479508"/>
                </a:cubicBezTo>
                <a:lnTo>
                  <a:pt x="1622139" y="1459425"/>
                </a:lnTo>
                <a:lnTo>
                  <a:pt x="1619277" y="1468029"/>
                </a:lnTo>
                <a:cubicBezTo>
                  <a:pt x="1543658" y="1634856"/>
                  <a:pt x="1366630" y="1751913"/>
                  <a:pt x="1160302" y="1751913"/>
                </a:cubicBezTo>
                <a:cubicBezTo>
                  <a:pt x="953974" y="1751913"/>
                  <a:pt x="776945" y="1634856"/>
                  <a:pt x="701327" y="1468029"/>
                </a:cubicBezTo>
                <a:lnTo>
                  <a:pt x="689083" y="1431225"/>
                </a:lnTo>
                <a:lnTo>
                  <a:pt x="658147" y="1441012"/>
                </a:lnTo>
                <a:cubicBezTo>
                  <a:pt x="619988" y="1448949"/>
                  <a:pt x="580302" y="1453136"/>
                  <a:pt x="539561" y="1453136"/>
                </a:cubicBezTo>
                <a:cubicBezTo>
                  <a:pt x="241570" y="1453136"/>
                  <a:pt x="0" y="1229108"/>
                  <a:pt x="0" y="952755"/>
                </a:cubicBezTo>
                <a:cubicBezTo>
                  <a:pt x="0" y="676402"/>
                  <a:pt x="241570" y="452374"/>
                  <a:pt x="539561" y="452374"/>
                </a:cubicBezTo>
                <a:lnTo>
                  <a:pt x="631451" y="460965"/>
                </a:lnTo>
                <a:lnTo>
                  <a:pt x="637672" y="402654"/>
                </a:lnTo>
                <a:cubicBezTo>
                  <a:pt x="687162" y="174117"/>
                  <a:pt x="901153" y="2203"/>
                  <a:pt x="1157637" y="2203"/>
                </a:cubicBezTo>
                <a:cubicBezTo>
                  <a:pt x="1267558" y="2203"/>
                  <a:pt x="1369675" y="33779"/>
                  <a:pt x="1454383" y="87856"/>
                </a:cubicBezTo>
                <a:lnTo>
                  <a:pt x="1530042" y="146843"/>
                </a:lnTo>
                <a:lnTo>
                  <a:pt x="1606294" y="87041"/>
                </a:lnTo>
                <a:cubicBezTo>
                  <a:pt x="1691867" y="32088"/>
                  <a:pt x="1795026" y="0"/>
                  <a:pt x="1906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3058532" y="762000"/>
            <a:ext cx="9144000" cy="1238006"/>
          </a:xfrm>
        </p:spPr>
        <p:txBody>
          <a:bodyPr>
            <a:normAutofit fontScale="90000"/>
          </a:bodyPr>
          <a:lstStyle/>
          <a:p>
            <a:r>
              <a:rPr lang="es-PE" sz="5300" b="1" dirty="0" smtClean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  <a:t/>
            </a:r>
            <a:br>
              <a:rPr lang="es-PE" sz="5300" b="1" dirty="0" smtClean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</a:br>
            <a:r>
              <a:rPr lang="es-PE" sz="5300" b="1" dirty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  <a:t/>
            </a:r>
            <a:br>
              <a:rPr lang="es-PE" sz="5300" b="1" dirty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</a:br>
            <a:r>
              <a:rPr lang="es-PE" sz="5300" b="1" dirty="0" smtClean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  <a:t/>
            </a:r>
            <a:br>
              <a:rPr lang="es-PE" sz="5300" b="1" dirty="0" smtClean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</a:br>
            <a:r>
              <a:rPr lang="es-PE" sz="5300" b="1" dirty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  <a:t/>
            </a:r>
            <a:br>
              <a:rPr lang="es-PE" sz="5300" b="1" dirty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</a:br>
            <a:r>
              <a:rPr lang="es-PE" sz="4400" b="1" dirty="0"/>
              <a:t>DOCENTE:</a:t>
            </a:r>
            <a:r>
              <a:rPr lang="es-PE" sz="4400" dirty="0"/>
              <a:t/>
            </a:r>
            <a:br>
              <a:rPr lang="es-PE" sz="4400" dirty="0"/>
            </a:br>
            <a:r>
              <a:rPr lang="es-PE" sz="4400" dirty="0"/>
              <a:t>Fernando </a:t>
            </a:r>
            <a:r>
              <a:rPr lang="es-PE" sz="4400" dirty="0" smtClean="0"/>
              <a:t>Díaz </a:t>
            </a:r>
            <a:r>
              <a:rPr lang="es-PE" sz="4400" dirty="0"/>
              <a:t>Sánchez</a:t>
            </a:r>
          </a:p>
        </p:txBody>
      </p:sp>
      <p:sp>
        <p:nvSpPr>
          <p:cNvPr id="11" name="Título 6"/>
          <p:cNvSpPr txBox="1">
            <a:spLocks/>
          </p:cNvSpPr>
          <p:nvPr/>
        </p:nvSpPr>
        <p:spPr>
          <a:xfrm>
            <a:off x="3816450" y="3488332"/>
            <a:ext cx="5439307" cy="25187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5300" b="1" dirty="0" smtClean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  <a:t/>
            </a:r>
            <a:br>
              <a:rPr lang="es-PE" sz="5300" b="1" dirty="0" smtClean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</a:br>
            <a:r>
              <a:rPr lang="es-PE" sz="5300" b="1" dirty="0" smtClean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  <a:t/>
            </a:r>
            <a:br>
              <a:rPr lang="es-PE" sz="5300" b="1" dirty="0" smtClean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</a:br>
            <a:r>
              <a:rPr lang="es-PE" sz="8000" b="1" dirty="0" smtClean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  <a:t/>
            </a:r>
            <a:br>
              <a:rPr lang="es-PE" sz="8000" b="1" dirty="0" smtClean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</a:br>
            <a:r>
              <a:rPr lang="es-PE" sz="8000" b="1" dirty="0"/>
              <a:t>INTEGRANTES</a:t>
            </a:r>
            <a:r>
              <a:rPr lang="es-PE" sz="8000" b="1" dirty="0" smtClean="0"/>
              <a:t>:</a:t>
            </a:r>
          </a:p>
          <a:p>
            <a:endParaRPr lang="es-PE" sz="8000" dirty="0"/>
          </a:p>
          <a:p>
            <a:r>
              <a:rPr lang="es-PE" sz="8000" b="1" dirty="0" err="1" smtClean="0"/>
              <a:t>Deyvi</a:t>
            </a:r>
            <a:r>
              <a:rPr lang="es-PE" sz="8000" b="1" dirty="0" smtClean="0"/>
              <a:t> </a:t>
            </a:r>
            <a:r>
              <a:rPr lang="es-PE" sz="8000" b="1" dirty="0"/>
              <a:t>De la Cruz </a:t>
            </a:r>
            <a:r>
              <a:rPr lang="es-PE" sz="8000" b="1" dirty="0" smtClean="0"/>
              <a:t>Pinedo</a:t>
            </a:r>
            <a:r>
              <a:rPr lang="es-PE" sz="8000" dirty="0" smtClean="0"/>
              <a:t> U17107240</a:t>
            </a:r>
          </a:p>
          <a:p>
            <a:endParaRPr lang="es-PE" sz="8000" dirty="0"/>
          </a:p>
          <a:p>
            <a:r>
              <a:rPr lang="es-PE" sz="8000" b="1" dirty="0" smtClean="0"/>
              <a:t>Jhon Carlos </a:t>
            </a:r>
            <a:r>
              <a:rPr lang="es-PE" sz="8000" b="1" dirty="0"/>
              <a:t>Vera </a:t>
            </a:r>
            <a:r>
              <a:rPr lang="es-PE" sz="8000" b="1" dirty="0" smtClean="0"/>
              <a:t>Molla</a:t>
            </a:r>
            <a:r>
              <a:rPr lang="es-PE" sz="8000" dirty="0" smtClean="0"/>
              <a:t> U17107239</a:t>
            </a:r>
          </a:p>
          <a:p>
            <a:endParaRPr lang="es-PE" sz="8000" dirty="0"/>
          </a:p>
          <a:p>
            <a:r>
              <a:rPr lang="es-PE" sz="8000" b="1" dirty="0" smtClean="0"/>
              <a:t>Marco </a:t>
            </a:r>
            <a:r>
              <a:rPr lang="es-PE" sz="8000" b="1" dirty="0"/>
              <a:t>Delgado </a:t>
            </a:r>
            <a:r>
              <a:rPr lang="es-PE" sz="8000" b="1" dirty="0" smtClean="0"/>
              <a:t>Santisteban</a:t>
            </a:r>
            <a:r>
              <a:rPr lang="es-PE" sz="8000" dirty="0" smtClean="0"/>
              <a:t> U17107332</a:t>
            </a:r>
          </a:p>
          <a:p>
            <a:endParaRPr lang="es-PE" sz="8000" dirty="0"/>
          </a:p>
        </p:txBody>
      </p:sp>
      <p:sp>
        <p:nvSpPr>
          <p:cNvPr id="2" name="1 Rectángulo"/>
          <p:cNvSpPr/>
          <p:nvPr/>
        </p:nvSpPr>
        <p:spPr>
          <a:xfrm>
            <a:off x="350680" y="2825943"/>
            <a:ext cx="320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/>
              <a:t>Ingeniería de Sistemas - CGT</a:t>
            </a:r>
            <a:endParaRPr lang="es-PE" dirty="0"/>
          </a:p>
          <a:p>
            <a:r>
              <a:rPr lang="es-PE" dirty="0"/>
              <a:t> </a:t>
            </a:r>
            <a:r>
              <a:rPr lang="es-PE" b="1" dirty="0"/>
              <a:t>CURSO:</a:t>
            </a:r>
            <a:endParaRPr lang="es-PE" dirty="0"/>
          </a:p>
          <a:p>
            <a:r>
              <a:rPr lang="es-PE" dirty="0" smtClean="0"/>
              <a:t>Desarrollo de aplicaciones empresarial android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2959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7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sencilla 1"/>
          <p:cNvSpPr/>
          <p:nvPr/>
        </p:nvSpPr>
        <p:spPr>
          <a:xfrm>
            <a:off x="0" y="196769"/>
            <a:ext cx="5889172" cy="695860"/>
          </a:xfrm>
          <a:prstGeom prst="snip1Rect">
            <a:avLst/>
          </a:prstGeom>
          <a:solidFill>
            <a:srgbClr val="2AC6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b="1" dirty="0" smtClean="0">
                <a:solidFill>
                  <a:prstClr val="white"/>
                </a:solidFill>
              </a:rPr>
              <a:t>RESUMEN TECNOLOGIAS APLICADAS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39650" y="892629"/>
            <a:ext cx="11037343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s-PE" u="sng" dirty="0"/>
              <a:t>RECURSOS DE OFIMATICA.</a:t>
            </a:r>
            <a:r>
              <a:rPr lang="es-PE" dirty="0"/>
              <a:t>- </a:t>
            </a:r>
            <a:r>
              <a:rPr lang="es-PE" b="1" dirty="0"/>
              <a:t>La ofimática </a:t>
            </a:r>
            <a:r>
              <a:rPr lang="es-PE" dirty="0"/>
              <a:t>es el</a:t>
            </a:r>
            <a:r>
              <a:rPr lang="es-PE" b="1" dirty="0"/>
              <a:t> conjunto de métodos, aplicaciones y herramientas informáticas que se usan en labores de oficina</a:t>
            </a:r>
            <a:r>
              <a:rPr lang="es-PE" dirty="0"/>
              <a:t> con el fin de perfeccionar, optimizar, mejorar el trabajo y operaciones relacionados. La palabra ofimática es un acrónimo compuesto de la siguiente manera </a:t>
            </a:r>
            <a:r>
              <a:rPr lang="es-PE" dirty="0" err="1"/>
              <a:t>ofi</a:t>
            </a:r>
            <a:r>
              <a:rPr lang="es-PE" dirty="0"/>
              <a:t> (oficina) y matica (informática</a:t>
            </a:r>
            <a:r>
              <a:rPr lang="es-PE" dirty="0" smtClean="0"/>
              <a:t>).</a:t>
            </a: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s-PE" u="sng" dirty="0"/>
              <a:t>WIREFLOW.</a:t>
            </a:r>
            <a:r>
              <a:rPr lang="es-PE" dirty="0"/>
              <a:t>- Es una herramienta gratuita, en línea y abierta para crear hermoso prototipos de flujo de usuario. No se requieren habilidades de </a:t>
            </a:r>
            <a:r>
              <a:rPr lang="es-PE" dirty="0" smtClean="0"/>
              <a:t>Photoshop</a:t>
            </a:r>
          </a:p>
          <a:p>
            <a:pPr marL="457200" algn="just">
              <a:lnSpc>
                <a:spcPct val="150000"/>
              </a:lnSpc>
            </a:pPr>
            <a:r>
              <a:rPr lang="es-PE" u="sng" dirty="0"/>
              <a:t>GITHUB PLATFORM.</a:t>
            </a:r>
            <a:r>
              <a:rPr lang="es-PE" dirty="0"/>
              <a:t>-  es una forja (plataforma de desarrollo colaborativo) para alojar proyectos utilizando el sistema de control de versiones </a:t>
            </a:r>
            <a:r>
              <a:rPr lang="es-PE" dirty="0" err="1"/>
              <a:t>Git</a:t>
            </a:r>
            <a:r>
              <a:rPr lang="es-PE" dirty="0" smtClean="0"/>
              <a:t>.</a:t>
            </a:r>
          </a:p>
          <a:p>
            <a:pPr marL="457200" algn="just">
              <a:lnSpc>
                <a:spcPct val="150000"/>
              </a:lnSpc>
            </a:pPr>
            <a:r>
              <a:rPr lang="es-PE" dirty="0" smtClean="0"/>
              <a:t>A</a:t>
            </a:r>
            <a:r>
              <a:rPr lang="es-PE" u="sng" dirty="0"/>
              <a:t>NDROID STUDIO</a:t>
            </a:r>
            <a:r>
              <a:rPr lang="es-PE" dirty="0"/>
              <a:t>.- es el entorno de desarrollo integrado oficial para la plataforma Android. Fue anunciado el 16 de mayo de 2013 en la conferencia Google I/O, y reemplazó a Eclipse como el IDE oficial para el desarrollo de aplicaciones para Android. La primera versión estable fue publicada en diciembre de 2014</a:t>
            </a:r>
            <a:r>
              <a:rPr lang="es-PE" dirty="0" smtClean="0"/>
              <a:t>.</a:t>
            </a:r>
          </a:p>
          <a:p>
            <a:pPr marL="457200" algn="just">
              <a:lnSpc>
                <a:spcPct val="150000"/>
              </a:lnSpc>
            </a:pPr>
            <a:r>
              <a:rPr lang="es-PE" u="sng" dirty="0" err="1" smtClean="0"/>
              <a:t>FireBase</a:t>
            </a:r>
            <a:r>
              <a:rPr lang="es-PE" u="sng" dirty="0" smtClean="0"/>
              <a:t>.</a:t>
            </a:r>
            <a:r>
              <a:rPr lang="es-PE" dirty="0" smtClean="0"/>
              <a:t>-</a:t>
            </a:r>
            <a:r>
              <a:rPr lang="es-PE" b="1" i="1" dirty="0" smtClean="0"/>
              <a:t> </a:t>
            </a:r>
            <a:r>
              <a:rPr lang="es-PE" dirty="0" smtClean="0"/>
              <a:t>es la plataforma móvil de Google que te ayuda a desarrollar </a:t>
            </a:r>
            <a:r>
              <a:rPr lang="es-PE" dirty="0" err="1" smtClean="0"/>
              <a:t>apps</a:t>
            </a:r>
            <a:r>
              <a:rPr lang="es-PE" dirty="0" smtClean="0"/>
              <a:t> de alta calidad con rapidez y hacer crecer tu empresa.</a:t>
            </a:r>
          </a:p>
          <a:p>
            <a:pPr marL="457200" algn="just">
              <a:lnSpc>
                <a:spcPct val="150000"/>
              </a:lnSpc>
            </a:pPr>
            <a:endParaRPr lang="es-PE" dirty="0"/>
          </a:p>
          <a:p>
            <a:pPr marL="457200" algn="just">
              <a:lnSpc>
                <a:spcPct val="150000"/>
              </a:lnSpc>
            </a:pPr>
            <a:endParaRPr lang="es-PE" dirty="0"/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79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15">
            <a:extLst>
              <a:ext uri="{FF2B5EF4-FFF2-40B4-BE49-F238E27FC236}">
                <a16:creationId xmlns="" xmlns:a16="http://schemas.microsoft.com/office/drawing/2014/main" id="{4EB83A97-79B0-4B4F-A08D-AA26ED84E917}"/>
              </a:ext>
            </a:extLst>
          </p:cNvPr>
          <p:cNvSpPr/>
          <p:nvPr/>
        </p:nvSpPr>
        <p:spPr>
          <a:xfrm rot="2700000">
            <a:off x="8640027" y="84696"/>
            <a:ext cx="2051294" cy="205129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67000">
                <a:schemeClr val="accent3">
                  <a:lumMod val="45000"/>
                  <a:lumOff val="55000"/>
                </a:schemeClr>
              </a:gs>
              <a:gs pos="81000">
                <a:schemeClr val="accent3">
                  <a:lumMod val="45000"/>
                  <a:lumOff val="55000"/>
                </a:schemeClr>
              </a:gs>
              <a:gs pos="94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71500" dist="165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ortar rectángulo de esquina sencilla 7"/>
          <p:cNvSpPr/>
          <p:nvPr/>
        </p:nvSpPr>
        <p:spPr>
          <a:xfrm>
            <a:off x="-1" y="196769"/>
            <a:ext cx="5987143" cy="913574"/>
          </a:xfrm>
          <a:prstGeom prst="snip1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s-PE" sz="2800" b="1" dirty="0" smtClean="0">
                <a:solidFill>
                  <a:prstClr val="white"/>
                </a:solidFill>
              </a:rPr>
              <a:t>DIAGRAMA DE LA BASE DE DATOS</a:t>
            </a:r>
            <a:endParaRPr lang="es-PE" sz="2800" b="1" dirty="0">
              <a:solidFill>
                <a:prstClr val="white"/>
              </a:solidFill>
            </a:endParaRPr>
          </a:p>
        </p:txBody>
      </p:sp>
      <p:pic>
        <p:nvPicPr>
          <p:cNvPr id="2050" name="Picture 2" descr="Resultado de imagen para conteo de inventar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20" y="121920"/>
            <a:ext cx="2011680" cy="19913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717541" y="1651615"/>
            <a:ext cx="6674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El término "esquema de base de datos" puede referirse a una representación visual de una base de datos, a un conjunto de reglas que rige una base de datos, o bien, a todo el conjunto de objetos que pertenecen a un usuario en particular.</a:t>
            </a:r>
          </a:p>
        </p:txBody>
      </p:sp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2844997" y="2851944"/>
            <a:ext cx="6092941" cy="375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3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sencilla 1"/>
          <p:cNvSpPr/>
          <p:nvPr/>
        </p:nvSpPr>
        <p:spPr>
          <a:xfrm>
            <a:off x="0" y="184647"/>
            <a:ext cx="6248400" cy="690153"/>
          </a:xfrm>
          <a:prstGeom prst="snip1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3200" b="1" dirty="0" smtClean="0">
                <a:solidFill>
                  <a:prstClr val="white"/>
                </a:solidFill>
              </a:rPr>
              <a:t>DICCIONARIO DE DATOS</a:t>
            </a:r>
            <a:endParaRPr lang="en-US" sz="3200" b="1" dirty="0">
              <a:solidFill>
                <a:prstClr val="white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32" y="1177160"/>
            <a:ext cx="10462259" cy="515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5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71222" y="2331075"/>
            <a:ext cx="92856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PE" sz="7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APLICACIÓN MÓVIL</a:t>
            </a:r>
            <a:endParaRPr lang="es-PE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7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88" y="1722491"/>
            <a:ext cx="6789923" cy="301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0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sencilla 1"/>
          <p:cNvSpPr/>
          <p:nvPr/>
        </p:nvSpPr>
        <p:spPr>
          <a:xfrm>
            <a:off x="0" y="196769"/>
            <a:ext cx="5889172" cy="695860"/>
          </a:xfrm>
          <a:prstGeom prst="snip1Rect">
            <a:avLst/>
          </a:prstGeom>
          <a:solidFill>
            <a:srgbClr val="2AC6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b="1" dirty="0" smtClean="0">
                <a:solidFill>
                  <a:prstClr val="white"/>
                </a:solidFill>
              </a:rPr>
              <a:t>AVANCE 01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183476" y="1263367"/>
            <a:ext cx="7941425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2000" b="1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Producto: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indent="457200" algn="just">
              <a:lnSpc>
                <a:spcPct val="150000"/>
              </a:lnSpc>
              <a:spcAft>
                <a:spcPts val="800"/>
              </a:spcAft>
            </a:pPr>
            <a:r>
              <a:rPr lang="es-PE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Aplicación móvil “El norteñito”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aplicación móvil “El norteñito” es ideal para los llamados “Warikes” que tienen sus negocios de comida (ceviche, anticuchos, tamales, tortas) que quieran mostrar su ofertas de descuentos o promociones en varios puntos de la ciudad de Chiclayo, este aplicativo permitirá tanto al vendedor como al usuario beneficiarse ganando tiempo y dinero.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sz="2000" b="1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 del producto: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0" indent="457200" algn="just">
              <a:lnSpc>
                <a:spcPct val="150000"/>
              </a:lnSpc>
              <a:spcAft>
                <a:spcPts val="800"/>
              </a:spcAft>
            </a:pP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“El norteñito”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0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sencilla 1"/>
          <p:cNvSpPr/>
          <p:nvPr/>
        </p:nvSpPr>
        <p:spPr>
          <a:xfrm>
            <a:off x="0" y="196769"/>
            <a:ext cx="5889172" cy="695860"/>
          </a:xfrm>
          <a:prstGeom prst="snip1Rect">
            <a:avLst/>
          </a:prstGeom>
          <a:solidFill>
            <a:srgbClr val="2AC6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b="1" dirty="0" smtClean="0">
                <a:solidFill>
                  <a:prstClr val="white"/>
                </a:solidFill>
              </a:rPr>
              <a:t>AVANCE 01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48146" y="649444"/>
            <a:ext cx="9850581" cy="5853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s-PE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s-PE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300" b="1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Características: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s-PE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empresas afiliadas que ofrecen sus productos a través de la app son distribuidores autorizados y ofrecen la protección de garantía de todos sus productos. Ante ello, ten la completa seguridad por los productos que adquieres a través de nuestra app son de procedencia legal.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s-PE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600" dirty="0" smtClean="0"/>
          </a:p>
          <a:p>
            <a:pPr lvl="0"/>
            <a:r>
              <a:rPr lang="es-PE" b="1" dirty="0" smtClean="0"/>
              <a:t>Implementación de módulo “Warike”.</a:t>
            </a:r>
            <a:endParaRPr lang="es-PE" sz="1600" dirty="0" smtClean="0"/>
          </a:p>
          <a:p>
            <a:pPr lvl="1"/>
            <a:r>
              <a:rPr lang="es-PE" dirty="0" smtClean="0"/>
              <a:t>Buscar establecimientos registrados.</a:t>
            </a:r>
            <a:endParaRPr lang="es-PE" sz="1600" dirty="0" smtClean="0"/>
          </a:p>
          <a:p>
            <a:pPr lvl="1"/>
            <a:r>
              <a:rPr lang="es-PE" dirty="0" smtClean="0"/>
              <a:t>Detalle de la carta que ofrece.</a:t>
            </a:r>
            <a:endParaRPr lang="es-PE" sz="1600" dirty="0" smtClean="0"/>
          </a:p>
          <a:p>
            <a:r>
              <a:rPr lang="es-PE" dirty="0" smtClean="0"/>
              <a:t> </a:t>
            </a:r>
            <a:endParaRPr lang="es-PE" sz="1600" dirty="0" smtClean="0"/>
          </a:p>
          <a:p>
            <a:pPr lvl="0"/>
            <a:r>
              <a:rPr lang="es-PE" b="1" dirty="0" smtClean="0"/>
              <a:t>Implementación del módulo de ofertas/promociones.</a:t>
            </a:r>
            <a:endParaRPr lang="es-PE" sz="1600" dirty="0" smtClean="0"/>
          </a:p>
          <a:p>
            <a:pPr lvl="1"/>
            <a:r>
              <a:rPr lang="es-PE" dirty="0" smtClean="0"/>
              <a:t>Visualizar las distintas ofertas.</a:t>
            </a:r>
            <a:endParaRPr lang="es-PE" sz="1600" dirty="0" smtClean="0"/>
          </a:p>
          <a:p>
            <a:r>
              <a:rPr lang="es-PE" dirty="0" smtClean="0"/>
              <a:t> </a:t>
            </a:r>
            <a:endParaRPr lang="es-PE" sz="1600" dirty="0" smtClean="0"/>
          </a:p>
          <a:p>
            <a:pPr lvl="0"/>
            <a:r>
              <a:rPr lang="es-PE" b="1" dirty="0" smtClean="0"/>
              <a:t>Implementación del módulo pedido.</a:t>
            </a:r>
            <a:endParaRPr lang="es-PE" sz="1600" dirty="0" smtClean="0"/>
          </a:p>
          <a:p>
            <a:pPr lvl="1"/>
            <a:r>
              <a:rPr lang="es-PE" dirty="0" smtClean="0"/>
              <a:t>Registro de pedidos.</a:t>
            </a:r>
            <a:endParaRPr lang="es-PE" sz="1600" dirty="0" smtClean="0"/>
          </a:p>
          <a:p>
            <a:r>
              <a:rPr lang="es-PE" dirty="0" smtClean="0"/>
              <a:t> </a:t>
            </a:r>
            <a:endParaRPr lang="es-PE" sz="1600" dirty="0" smtClean="0"/>
          </a:p>
          <a:p>
            <a:pPr lvl="0"/>
            <a:r>
              <a:rPr lang="es-PE" b="1" dirty="0" smtClean="0"/>
              <a:t>Implementación de módulo “consumidor”.</a:t>
            </a:r>
            <a:endParaRPr lang="es-PE" sz="1600" dirty="0" smtClean="0"/>
          </a:p>
          <a:p>
            <a:pPr lvl="1"/>
            <a:r>
              <a:rPr lang="es-PE" dirty="0" smtClean="0"/>
              <a:t>Buscar las ofertas que ofrecen los distintos </a:t>
            </a:r>
            <a:r>
              <a:rPr lang="es-PE" dirty="0" err="1" smtClean="0"/>
              <a:t>warikes</a:t>
            </a:r>
            <a:r>
              <a:rPr lang="es-PE" dirty="0" smtClean="0"/>
              <a:t>.</a:t>
            </a:r>
            <a:endParaRPr lang="es-PE" sz="1600" dirty="0" smtClean="0"/>
          </a:p>
          <a:p>
            <a:pPr lvl="1"/>
            <a:r>
              <a:rPr lang="es-PE" dirty="0" smtClean="0"/>
              <a:t>Realizar pedidos.</a:t>
            </a:r>
            <a:endParaRPr lang="es-PE" sz="1600" dirty="0" smtClean="0"/>
          </a:p>
          <a:p>
            <a:pPr lvl="1"/>
            <a:r>
              <a:rPr lang="es-PE" dirty="0" smtClean="0"/>
              <a:t>Analizar los distintos </a:t>
            </a:r>
            <a:r>
              <a:rPr lang="es-PE" dirty="0" err="1" smtClean="0"/>
              <a:t>warikes</a:t>
            </a:r>
            <a:r>
              <a:rPr lang="es-PE" dirty="0" smtClean="0"/>
              <a:t>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85125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ortar rectángulo de esquina sencilla 1"/>
          <p:cNvSpPr/>
          <p:nvPr/>
        </p:nvSpPr>
        <p:spPr>
          <a:xfrm>
            <a:off x="0" y="196769"/>
            <a:ext cx="5889172" cy="695860"/>
          </a:xfrm>
          <a:prstGeom prst="snip1Rect">
            <a:avLst/>
          </a:prstGeom>
          <a:solidFill>
            <a:srgbClr val="2AC6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b="1" dirty="0" smtClean="0">
                <a:solidFill>
                  <a:prstClr val="white"/>
                </a:solidFill>
              </a:rPr>
              <a:t>USERSTORIES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65475" algn="ctr"/>
                <a:tab pos="6332538" algn="r"/>
              </a:tabLst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463536"/>
              </p:ext>
            </p:extLst>
          </p:nvPr>
        </p:nvGraphicFramePr>
        <p:xfrm>
          <a:off x="193183" y="1661375"/>
          <a:ext cx="6156100" cy="429204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682403"/>
                <a:gridCol w="310773"/>
                <a:gridCol w="4162924"/>
              </a:tblGrid>
              <a:tr h="416537">
                <a:tc gridSpan="3">
                  <a:txBody>
                    <a:bodyPr/>
                    <a:lstStyle/>
                    <a:p>
                      <a:pPr marL="3166110" indent="-3075940" algn="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166110" algn="ctr"/>
                          <a:tab pos="6332220" algn="r"/>
                        </a:tabLst>
                      </a:pPr>
                      <a:r>
                        <a:rPr lang="es-ES_tradnl" sz="1200" dirty="0">
                          <a:effectLst/>
                        </a:rPr>
                        <a:t>Historia de Usuario</a:t>
                      </a:r>
                      <a:endParaRPr lang="es-PE" sz="1200" dirty="0">
                        <a:solidFill>
                          <a:srgbClr val="000000"/>
                        </a:solidFill>
                        <a:effectLst/>
                        <a:latin typeface="Nimbus Roman No9 L"/>
                        <a:ea typeface="HG Mincho Light J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156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Número: 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Usuario: Consumidor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15607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Nombre historia: Seleccionar establecimiento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56896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Prioridad en negocio: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Alta 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Riesgo en desarrollo: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Alta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07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Puntos estimados: 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Iteración asignada: 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07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Programador responsable: </a:t>
                      </a:r>
                      <a:r>
                        <a:rPr lang="es-PE" sz="1100" dirty="0" err="1">
                          <a:effectLst/>
                        </a:rPr>
                        <a:t>Deyvi</a:t>
                      </a:r>
                      <a:r>
                        <a:rPr lang="es-PE" sz="1100" dirty="0">
                          <a:effectLst/>
                        </a:rPr>
                        <a:t> Erick De La Cruz Pinedo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270966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600" dirty="0">
                          <a:effectLst/>
                        </a:rPr>
                        <a:t> </a:t>
                      </a:r>
                      <a:endParaRPr lang="es-P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Descripción: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Como consumidor deseo seleccionar el establecimiento de mi agrado o el que esté más cerca de mi localidad. Donde estará la descripción del local o establecimiento.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173145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600" dirty="0">
                          <a:effectLst/>
                        </a:rPr>
                        <a:t> </a:t>
                      </a:r>
                      <a:endParaRPr lang="es-P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Observaciones: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CONFIRMADO con el consumidor.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Sólo se almacenan los datos del establecimiento seleccionado.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928145"/>
              </p:ext>
            </p:extLst>
          </p:nvPr>
        </p:nvGraphicFramePr>
        <p:xfrm>
          <a:off x="6452315" y="1622738"/>
          <a:ext cx="5739685" cy="43788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543191"/>
                <a:gridCol w="261977"/>
                <a:gridCol w="3934517"/>
              </a:tblGrid>
              <a:tr h="459069">
                <a:tc gridSpan="3">
                  <a:txBody>
                    <a:bodyPr/>
                    <a:lstStyle/>
                    <a:p>
                      <a:pPr marL="3166110" indent="-3075940" algn="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166110" algn="ctr"/>
                          <a:tab pos="6332220" algn="r"/>
                        </a:tabLst>
                      </a:pPr>
                      <a:r>
                        <a:rPr lang="es-ES_tradnl" sz="1200" dirty="0">
                          <a:effectLst/>
                        </a:rPr>
                        <a:t>Historia de Usuario</a:t>
                      </a:r>
                      <a:endParaRPr lang="es-PE" sz="1200" dirty="0">
                        <a:solidFill>
                          <a:srgbClr val="000000"/>
                        </a:solidFill>
                        <a:effectLst/>
                        <a:latin typeface="Nimbus Roman No9 L"/>
                        <a:ea typeface="HG Mincho Light J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202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Número: 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Usuario: Consumidor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20218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Nombre historia: Generar orden de pedido.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57383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Prioridad en negocio: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Alta 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Riesgo en desarrollo: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Alta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18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Puntos estimados: 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Iteración asignada: 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18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Programador responsable: Deyvi Erick De La Cruz Pinedo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281849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600">
                          <a:effectLst/>
                        </a:rPr>
                        <a:t> </a:t>
                      </a:r>
                      <a:endParaRPr lang="es-PE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Descripción: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Como consumidor quiero generar mi pedido de algún plato que sea de mi elección. Aquí colocare el nombre del plato de mi elección, indicará el precio, las ofertas o combos para este plato.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183190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600" dirty="0">
                          <a:effectLst/>
                        </a:rPr>
                        <a:t> </a:t>
                      </a:r>
                      <a:endParaRPr lang="es-P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Observaciones: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CONFIRMADO con el consumidor.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Sólo se almacenan la descripción del plato seleccionado y el precio.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9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036128"/>
              </p:ext>
            </p:extLst>
          </p:nvPr>
        </p:nvGraphicFramePr>
        <p:xfrm>
          <a:off x="1858612" y="566671"/>
          <a:ext cx="8496002" cy="560685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2284263"/>
                <a:gridCol w="387784"/>
                <a:gridCol w="5823955"/>
              </a:tblGrid>
              <a:tr h="417378">
                <a:tc gridSpan="3">
                  <a:txBody>
                    <a:bodyPr/>
                    <a:lstStyle/>
                    <a:p>
                      <a:pPr marL="3166110" indent="-3075940" algn="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166110" algn="ctr"/>
                          <a:tab pos="6332220" algn="r"/>
                        </a:tabLst>
                      </a:pPr>
                      <a:r>
                        <a:rPr lang="es-ES_tradnl" sz="1200" dirty="0">
                          <a:effectLst/>
                        </a:rPr>
                        <a:t>Historia de ofertas/promociones</a:t>
                      </a:r>
                      <a:endParaRPr lang="es-PE" sz="1200" dirty="0">
                        <a:solidFill>
                          <a:srgbClr val="000000"/>
                        </a:solidFill>
                        <a:effectLst/>
                        <a:latin typeface="Nimbus Roman No9 L"/>
                        <a:ea typeface="HG Mincho Light J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17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Número: 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Usuario: Cliente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17673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Nombre historia: Configurar ofertas/promociones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83830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Prioridad en negocio: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Alta 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Riesgo en desarrollo: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Alta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673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Puntos estimados: 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Iteración asignada: 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673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Programador responsable: Delgado Santisteban Marco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540242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600" dirty="0">
                          <a:effectLst/>
                        </a:rPr>
                        <a:t> </a:t>
                      </a:r>
                      <a:endParaRPr lang="es-P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Descripción: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El cliente podrá observar el listado de las promociones/ofertas que tengan los distintos establecimientos.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540242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600" dirty="0">
                          <a:effectLst/>
                        </a:rPr>
                        <a:t> </a:t>
                      </a:r>
                      <a:endParaRPr lang="es-P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Observaciones: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Las ofertas/promociones tendrán una duración determinada por los establecimientos.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6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sencilla 1"/>
          <p:cNvSpPr/>
          <p:nvPr/>
        </p:nvSpPr>
        <p:spPr>
          <a:xfrm>
            <a:off x="0" y="196769"/>
            <a:ext cx="5889172" cy="695860"/>
          </a:xfrm>
          <a:prstGeom prst="snip1Rect">
            <a:avLst/>
          </a:prstGeom>
          <a:solidFill>
            <a:srgbClr val="2AC6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b="1" dirty="0" smtClean="0">
                <a:solidFill>
                  <a:prstClr val="white"/>
                </a:solidFill>
              </a:rPr>
              <a:t>WIREFRAMES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272665" y="2317056"/>
            <a:ext cx="3292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s-PE" dirty="0">
                <a:hlinkClick r:id="rId2"/>
              </a:rPr>
              <a:t>https://app.wireflow.co/wire/6h2p5vqzgketydy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2" name="TextBox 50"/>
          <p:cNvSpPr txBox="1"/>
          <p:nvPr/>
        </p:nvSpPr>
        <p:spPr>
          <a:xfrm>
            <a:off x="8606451" y="1185687"/>
            <a:ext cx="2624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PE" sz="2400" b="1" dirty="0" smtClean="0">
                <a:solidFill>
                  <a:schemeClr val="bg1"/>
                </a:solidFill>
              </a:rPr>
              <a:t>Nos ayudamos con el software llamado wireflow</a:t>
            </a:r>
            <a:endParaRPr kumimoji="0" lang="en-US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684332" y="3517385"/>
            <a:ext cx="3880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222222"/>
                </a:solidFill>
                <a:latin typeface="arial" panose="020B0604020202020204" pitchFamily="34" charset="0"/>
              </a:rPr>
              <a:t>Un </a:t>
            </a:r>
            <a:r>
              <a:rPr lang="es-PE" b="1" dirty="0">
                <a:solidFill>
                  <a:srgbClr val="222222"/>
                </a:solidFill>
                <a:latin typeface="arial" panose="020B0604020202020204" pitchFamily="34" charset="0"/>
              </a:rPr>
              <a:t>Wireframe</a:t>
            </a:r>
            <a:r>
              <a:rPr lang="es-PE" dirty="0">
                <a:solidFill>
                  <a:srgbClr val="222222"/>
                </a:solidFill>
                <a:latin typeface="arial" panose="020B0604020202020204" pitchFamily="34" charset="0"/>
              </a:rPr>
              <a:t> es el esquema con el que se representa a toda una página </a:t>
            </a:r>
            <a:r>
              <a:rPr lang="es-PE" dirty="0" smtClean="0">
                <a:solidFill>
                  <a:srgbClr val="222222"/>
                </a:solidFill>
                <a:latin typeface="arial" panose="020B0604020202020204" pitchFamily="34" charset="0"/>
              </a:rPr>
              <a:t>web.</a:t>
            </a:r>
            <a:endParaRPr lang="es-PE" dirty="0"/>
          </a:p>
        </p:txBody>
      </p:sp>
      <p:pic>
        <p:nvPicPr>
          <p:cNvPr id="8" name="7 Imagen"/>
          <p:cNvPicPr/>
          <p:nvPr/>
        </p:nvPicPr>
        <p:blipFill>
          <a:blip r:embed="rId3"/>
          <a:srcRect l="10737"/>
          <a:stretch>
            <a:fillRect/>
          </a:stretch>
        </p:blipFill>
        <p:spPr bwMode="auto">
          <a:xfrm>
            <a:off x="830837" y="1364975"/>
            <a:ext cx="6391598" cy="457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334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sencilla 1"/>
          <p:cNvSpPr/>
          <p:nvPr/>
        </p:nvSpPr>
        <p:spPr>
          <a:xfrm>
            <a:off x="0" y="196769"/>
            <a:ext cx="5889172" cy="695860"/>
          </a:xfrm>
          <a:prstGeom prst="snip1Rect">
            <a:avLst/>
          </a:prstGeom>
          <a:solidFill>
            <a:srgbClr val="2AC6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b="1" dirty="0" smtClean="0">
                <a:solidFill>
                  <a:prstClr val="white"/>
                </a:solidFill>
              </a:rPr>
              <a:t>WIREFRAMES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546845" y="1807618"/>
            <a:ext cx="868465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s-PE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Menú principal. -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muestra el menú que permite desplazar las demás páginas de detalles.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s-PE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Warikes. -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mostrara todos los puntos dentro de la ciudad que trabajen con nuestra aplicación.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50000"/>
              </a:lnSpc>
              <a:spcAft>
                <a:spcPts val="0"/>
              </a:spcAft>
            </a:pPr>
            <a:r>
              <a:rPr lang="es-PE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2.1Detalle </a:t>
            </a:r>
            <a:r>
              <a:rPr lang="es-PE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Warike. -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mostrará los datos del </a:t>
            </a:r>
            <a:r>
              <a:rPr 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warike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seleccionado.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 startAt="3"/>
            </a:pPr>
            <a:r>
              <a:rPr lang="es-PE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Ofertas. -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listara las ofertas que se encuentren disponibles en ese momento.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 startAt="3"/>
            </a:pPr>
            <a:r>
              <a:rPr lang="es-PE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Pedidos. – 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cliente realizara el pedido que más le parezca.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7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sencilla 1"/>
          <p:cNvSpPr/>
          <p:nvPr/>
        </p:nvSpPr>
        <p:spPr>
          <a:xfrm>
            <a:off x="0" y="196769"/>
            <a:ext cx="5889172" cy="695860"/>
          </a:xfrm>
          <a:prstGeom prst="snip1Rect">
            <a:avLst/>
          </a:prstGeom>
          <a:solidFill>
            <a:srgbClr val="2AC6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b="1" dirty="0" smtClean="0">
                <a:solidFill>
                  <a:prstClr val="white"/>
                </a:solidFill>
              </a:rPr>
              <a:t>BOSQUEJOS</a:t>
            </a:r>
            <a:endParaRPr lang="en-US" sz="2800" b="1" dirty="0">
              <a:solidFill>
                <a:prstClr val="white"/>
              </a:solidFill>
            </a:endParaRPr>
          </a:p>
        </p:txBody>
      </p:sp>
      <p:pic>
        <p:nvPicPr>
          <p:cNvPr id="6" name="5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4090" y="1578010"/>
            <a:ext cx="1979871" cy="416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8143" y="1518375"/>
            <a:ext cx="1970346" cy="398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21743" y="1564759"/>
            <a:ext cx="2012876" cy="389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11 Imagen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93621" y="1677401"/>
            <a:ext cx="1979871" cy="388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61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sencilla 1"/>
          <p:cNvSpPr/>
          <p:nvPr/>
        </p:nvSpPr>
        <p:spPr>
          <a:xfrm>
            <a:off x="0" y="163571"/>
            <a:ext cx="7511143" cy="761716"/>
          </a:xfrm>
          <a:prstGeom prst="snip1Rect">
            <a:avLst/>
          </a:prstGeom>
          <a:solidFill>
            <a:srgbClr val="FF4F4F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3200" b="1" dirty="0" smtClean="0">
                <a:solidFill>
                  <a:prstClr val="white"/>
                </a:solidFill>
              </a:rPr>
              <a:t>TECNOLOGÍAS APLICADAS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4" name="AutoShape 2" descr="Resultado de imagen para inventari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1" name="Imagen 10" descr="Resultado de imagen para paquete de offic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9" y="1548108"/>
            <a:ext cx="2981325" cy="1512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638" y="1223472"/>
            <a:ext cx="3448050" cy="2389505"/>
          </a:xfrm>
          <a:prstGeom prst="rect">
            <a:avLst/>
          </a:prstGeom>
        </p:spPr>
      </p:pic>
      <p:pic>
        <p:nvPicPr>
          <p:cNvPr id="13" name="Imagen 12"/>
          <p:cNvPicPr/>
          <p:nvPr/>
        </p:nvPicPr>
        <p:blipFill>
          <a:blip r:embed="rId4"/>
          <a:stretch>
            <a:fillRect/>
          </a:stretch>
        </p:blipFill>
        <p:spPr>
          <a:xfrm>
            <a:off x="460375" y="3911162"/>
            <a:ext cx="4951730" cy="2819400"/>
          </a:xfrm>
          <a:prstGeom prst="rect">
            <a:avLst/>
          </a:prstGeom>
        </p:spPr>
      </p:pic>
      <p:pic>
        <p:nvPicPr>
          <p:cNvPr id="14" name="Imagen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774" y="4144524"/>
            <a:ext cx="4381500" cy="2352675"/>
          </a:xfrm>
          <a:prstGeom prst="rect">
            <a:avLst/>
          </a:prstGeom>
        </p:spPr>
      </p:pic>
      <p:pic>
        <p:nvPicPr>
          <p:cNvPr id="8" name="7 Imagen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065730" y="1794841"/>
            <a:ext cx="26479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141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379</Words>
  <Application>Microsoft Office PowerPoint</Application>
  <PresentationFormat>Panorámica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5" baseType="lpstr">
      <vt:lpstr>AR ADGothicJP Medium</vt:lpstr>
      <vt:lpstr>Arial</vt:lpstr>
      <vt:lpstr>Arial</vt:lpstr>
      <vt:lpstr>Calibri</vt:lpstr>
      <vt:lpstr>Calibri Light</vt:lpstr>
      <vt:lpstr>HG Mincho Light J</vt:lpstr>
      <vt:lpstr>Nimbus Roman No9 L</vt:lpstr>
      <vt:lpstr>Symbol</vt:lpstr>
      <vt:lpstr>Times New Roman</vt:lpstr>
      <vt:lpstr>1_Office Theme</vt:lpstr>
      <vt:lpstr>10_Office Theme</vt:lpstr>
      <vt:lpstr>    DOCENTE: Fernando Díaz Sánchez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Hồ Thanh</dc:creator>
  <cp:keywords>TemplateBackground.com</cp:keywords>
  <cp:lastModifiedBy>HP</cp:lastModifiedBy>
  <cp:revision>71</cp:revision>
  <dcterms:created xsi:type="dcterms:W3CDTF">2017-03-29T00:13:55Z</dcterms:created>
  <dcterms:modified xsi:type="dcterms:W3CDTF">2019-12-11T01:31:59Z</dcterms:modified>
</cp:coreProperties>
</file>