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79" r:id="rId14"/>
    <p:sldId id="263" r:id="rId15"/>
    <p:sldId id="264" r:id="rId16"/>
    <p:sldId id="268" r:id="rId17"/>
    <p:sldId id="265" r:id="rId18"/>
    <p:sldId id="269" r:id="rId19"/>
    <p:sldId id="270" r:id="rId20"/>
    <p:sldId id="271" r:id="rId21"/>
    <p:sldId id="27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1" autoAdjust="0"/>
  </p:normalViewPr>
  <p:slideViewPr>
    <p:cSldViewPr snapToGrid="0">
      <p:cViewPr varScale="1">
        <p:scale>
          <a:sx n="96" d="100"/>
          <a:sy n="96" d="100"/>
        </p:scale>
        <p:origin x="71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4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4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1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0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D4FF19-7EEB-42E2-B8CA-1149D9A84A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951A0C-BF06-479C-979B-4D2B2B39A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9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D86B-466D-49DB-A473-6782D51A6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Merchant Churn Rate and Engagement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28D97-ABC2-474F-8D13-81957F9A5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Ida Bagus Putra Anandya</a:t>
            </a:r>
          </a:p>
        </p:txBody>
      </p:sp>
    </p:spTree>
    <p:extLst>
      <p:ext uri="{BB962C8B-B14F-4D97-AF65-F5344CB8AC3E}">
        <p14:creationId xmlns:p14="http://schemas.microsoft.com/office/powerpoint/2010/main" val="402997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F76F-AC94-4711-98DF-C7C0494A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offerings to meet their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B005-118B-44FC-A879-59D8DDAC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to know our most loyal customers will likely reveal both strengths and weaknesses in the product line</a:t>
            </a:r>
          </a:p>
          <a:p>
            <a:r>
              <a:rPr lang="en-US" dirty="0"/>
              <a:t>Offerings should be so attractive to your loyalists that they have no reason to look elsewhere for additional products or services</a:t>
            </a:r>
          </a:p>
        </p:txBody>
      </p:sp>
    </p:spTree>
    <p:extLst>
      <p:ext uri="{BB962C8B-B14F-4D97-AF65-F5344CB8AC3E}">
        <p14:creationId xmlns:p14="http://schemas.microsoft.com/office/powerpoint/2010/main" val="402109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59BC-5CAC-494A-9305-B75F4431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the Right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7A3D-A3E4-4CF2-AAFF-D94BD7E2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which customers to attract and which to avoid</a:t>
            </a:r>
          </a:p>
          <a:p>
            <a:r>
              <a:rPr lang="en-US" dirty="0" err="1"/>
              <a:t>Moka</a:t>
            </a:r>
            <a:r>
              <a:rPr lang="en-US" dirty="0"/>
              <a:t> POS is not only selling technologies but also giving services</a:t>
            </a:r>
          </a:p>
          <a:p>
            <a:r>
              <a:rPr lang="en-US" dirty="0"/>
              <a:t>Customers are seeking convenience above all else</a:t>
            </a:r>
          </a:p>
          <a:p>
            <a:r>
              <a:rPr lang="en-US" dirty="0"/>
              <a:t>Customers are willing to pay more for that convenience</a:t>
            </a:r>
          </a:p>
        </p:txBody>
      </p:sp>
    </p:spTree>
    <p:extLst>
      <p:ext uri="{BB962C8B-B14F-4D97-AF65-F5344CB8AC3E}">
        <p14:creationId xmlns:p14="http://schemas.microsoft.com/office/powerpoint/2010/main" val="223093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25B5-A925-4B06-B72B-2A0A4F1A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Drivers of Loyalty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56DB-4D20-4C40-95B7-248161C0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Fulfillment</a:t>
            </a:r>
          </a:p>
          <a:p>
            <a:r>
              <a:rPr lang="en-US" dirty="0"/>
              <a:t>Product Performance</a:t>
            </a:r>
          </a:p>
          <a:p>
            <a:r>
              <a:rPr lang="en-US" dirty="0"/>
              <a:t>Post sale Service and Support</a:t>
            </a:r>
          </a:p>
        </p:txBody>
      </p:sp>
    </p:spTree>
    <p:extLst>
      <p:ext uri="{BB962C8B-B14F-4D97-AF65-F5344CB8AC3E}">
        <p14:creationId xmlns:p14="http://schemas.microsoft.com/office/powerpoint/2010/main" val="232487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03B6-9048-4B9A-B9FF-B1BCEAE3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Engage with customers through use cases and benefits instead of functionalities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2595-7BA8-4E74-800F-C0B02F3F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research, which tests the appeal of various use cases and often uncovers new ones</a:t>
            </a:r>
          </a:p>
          <a:p>
            <a:r>
              <a:rPr lang="en-US" dirty="0"/>
              <a:t>Insight development, which explores beyond the functional benefits of use to identify the higher-order, more valuable ones</a:t>
            </a:r>
          </a:p>
          <a:p>
            <a:r>
              <a:rPr lang="en-US" dirty="0"/>
              <a:t>Positioning work and communications framing, which determines how best to convey those uses and benefits to customers compellingly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8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DF6-C33C-47D2-A70B-C4B8B0A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Identifying Right KPI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F6C8-FD4E-438F-AE89-6F16EB0B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 Persistency Metric</a:t>
            </a:r>
          </a:p>
          <a:p>
            <a:r>
              <a:rPr lang="en-US" dirty="0"/>
              <a:t>The share of revenue that continues more than certain months after a sale</a:t>
            </a:r>
          </a:p>
          <a:p>
            <a:r>
              <a:rPr lang="en-US" dirty="0"/>
              <a:t>Redirected reps from “hunting” to “farming”: improving the onboarding process and maintaining the customer relationship</a:t>
            </a:r>
          </a:p>
        </p:txBody>
      </p:sp>
    </p:spTree>
    <p:extLst>
      <p:ext uri="{BB962C8B-B14F-4D97-AF65-F5344CB8AC3E}">
        <p14:creationId xmlns:p14="http://schemas.microsoft.com/office/powerpoint/2010/main" val="99898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9D55-82DB-43D5-BB2F-2AAEA950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E696-1B75-4A64-A72C-E1FE1484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Frequently changing the target responding to the market</a:t>
            </a:r>
          </a:p>
          <a:p>
            <a:r>
              <a:rPr lang="en-US" dirty="0"/>
              <a:t>Experimenting by quarterly, semesterly or yearly</a:t>
            </a:r>
          </a:p>
          <a:p>
            <a:r>
              <a:rPr lang="en-US" dirty="0"/>
              <a:t>Revise them too frequently, and your administrative costs and communication challenges increase</a:t>
            </a:r>
          </a:p>
          <a:p>
            <a:r>
              <a:rPr lang="en-US" dirty="0"/>
              <a:t>Revise them too slowly, and you may lose responsiveness to market changes and undermine reps’ engagement</a:t>
            </a:r>
          </a:p>
        </p:txBody>
      </p:sp>
    </p:spTree>
    <p:extLst>
      <p:ext uri="{BB962C8B-B14F-4D97-AF65-F5344CB8AC3E}">
        <p14:creationId xmlns:p14="http://schemas.microsoft.com/office/powerpoint/2010/main" val="163425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C82C-D1B5-4145-A473-1345F4AA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Sales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4087-BD7D-42F9-8645-870F8A01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Resistance to the sale typically occurs later in the process for new innovations than for established products</a:t>
            </a:r>
          </a:p>
          <a:p>
            <a:r>
              <a:rPr lang="en-US" dirty="0"/>
              <a:t>Customers don’t like open-ended situations, which create uncertainty and raise doubt</a:t>
            </a:r>
          </a:p>
          <a:p>
            <a:r>
              <a:rPr lang="en-US" dirty="0"/>
              <a:t>Customers continue to focus on risk and how people in the organization will be affected, worry that they will regret a decision to buy</a:t>
            </a:r>
          </a:p>
          <a:p>
            <a:r>
              <a:rPr lang="en-US" dirty="0"/>
              <a:t>Customers wonder whether they can accurately predict their switching costs</a:t>
            </a:r>
          </a:p>
        </p:txBody>
      </p:sp>
    </p:spTree>
    <p:extLst>
      <p:ext uri="{BB962C8B-B14F-4D97-AF65-F5344CB8AC3E}">
        <p14:creationId xmlns:p14="http://schemas.microsoft.com/office/powerpoint/2010/main" val="30491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73C9-2CD4-4944-9201-0BBDE6EF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0429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Salespeople selling new products spend 32% more face-to-face time with customers.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7BFB-F0DC-4098-AC01-AA988C32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C0C82-6B49-40F9-95F1-C6828548EA46}"/>
              </a:ext>
            </a:extLst>
          </p:cNvPr>
          <p:cNvSpPr txBox="1"/>
          <p:nvPr/>
        </p:nvSpPr>
        <p:spPr>
          <a:xfrm>
            <a:off x="6444529" y="6038661"/>
            <a:ext cx="574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*Harvard Business Review November December Issue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8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85CA-5344-4F95-A556-C803B79C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Sales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EEFA-0D7C-4CE9-982E-23D20308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company grew, individual sales approaches were wildly different</a:t>
            </a:r>
          </a:p>
          <a:p>
            <a:r>
              <a:rPr lang="en-US" dirty="0"/>
              <a:t>Training when a product is launched can be merely a product showcase in disguise</a:t>
            </a:r>
          </a:p>
          <a:p>
            <a:r>
              <a:rPr lang="en-US" dirty="0"/>
              <a:t>Not only must the salesperson provide the right product information, but customers must </a:t>
            </a:r>
            <a:r>
              <a:rPr lang="en-US" i="1" dirty="0"/>
              <a:t>feel</a:t>
            </a:r>
            <a:r>
              <a:rPr lang="en-US" dirty="0"/>
              <a:t> they have the right information</a:t>
            </a:r>
          </a:p>
          <a:p>
            <a:r>
              <a:rPr lang="en-US" dirty="0"/>
              <a:t>The salesperson must help the customer understand, assess, and manage the risks and the people issues associated with change</a:t>
            </a:r>
          </a:p>
        </p:txBody>
      </p:sp>
    </p:spTree>
    <p:extLst>
      <p:ext uri="{BB962C8B-B14F-4D97-AF65-F5344CB8AC3E}">
        <p14:creationId xmlns:p14="http://schemas.microsoft.com/office/powerpoint/2010/main" val="12234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B95C-7B4E-468A-AF9A-CFFA8503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Leaders In practice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9958-8AC0-41E1-A4EE-97DF6990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Salespeople need their leaders to model success for them</a:t>
            </a:r>
          </a:p>
          <a:p>
            <a:r>
              <a:rPr lang="en-US" dirty="0"/>
              <a:t>When employees view their leaders as empowering and capable, they work more proactively</a:t>
            </a:r>
          </a:p>
          <a:p>
            <a:r>
              <a:rPr lang="en-US" dirty="0"/>
              <a:t>Increase bonding between leaders and sales representatives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8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3FD69-0D43-4DAA-8FDB-F671EEDC8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2708"/>
            <a:ext cx="10515600" cy="5167312"/>
          </a:xfrm>
        </p:spPr>
      </p:pic>
    </p:spTree>
    <p:extLst>
      <p:ext uri="{BB962C8B-B14F-4D97-AF65-F5344CB8AC3E}">
        <p14:creationId xmlns:p14="http://schemas.microsoft.com/office/powerpoint/2010/main" val="281052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B8F4-884C-47D6-8B6C-B5B7E40D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Practice Harder than the Sale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8EB8-59A4-4D86-AF76-BD849897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practice harder than a real sales call so salespeople are prepared for any conversation</a:t>
            </a:r>
          </a:p>
          <a:p>
            <a:r>
              <a:rPr lang="en-US" dirty="0"/>
              <a:t>Don’t help them when they get stuck</a:t>
            </a:r>
          </a:p>
          <a:p>
            <a:r>
              <a:rPr lang="en-US" dirty="0"/>
              <a:t>Ask follow-up questions until they find solutions themselves</a:t>
            </a:r>
          </a:p>
          <a:p>
            <a:r>
              <a:rPr lang="en-US" dirty="0"/>
              <a:t>When sales reps practice hard sales calls without the pressure of having a client on the line, they’re working to fight off an automatic negative response to tough questions.</a:t>
            </a:r>
          </a:p>
        </p:txBody>
      </p:sp>
    </p:spTree>
    <p:extLst>
      <p:ext uri="{BB962C8B-B14F-4D97-AF65-F5344CB8AC3E}">
        <p14:creationId xmlns:p14="http://schemas.microsoft.com/office/powerpoint/2010/main" val="184439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5214-D5C1-45C7-AC74-65C83C87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the entire sales cycle, not just the first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955-B706-46FB-AB33-85B019FF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 time going over the follow-up message, the second sales call, and every call after</a:t>
            </a:r>
          </a:p>
          <a:p>
            <a:r>
              <a:rPr lang="en-US" dirty="0"/>
              <a:t>Great sales teams excel in all interactions</a:t>
            </a:r>
          </a:p>
          <a:p>
            <a:r>
              <a:rPr lang="en-US" dirty="0"/>
              <a:t>Make sure the sales reps ready for every stage</a:t>
            </a:r>
          </a:p>
          <a:p>
            <a:r>
              <a:rPr lang="en-US" dirty="0"/>
              <a:t>Include even the best reps in practice and coaching efforts</a:t>
            </a:r>
          </a:p>
          <a:p>
            <a:r>
              <a:rPr lang="en-US" dirty="0"/>
              <a:t>Revise, revise and revise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5D56-C63B-4215-884D-7EC160C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5E0-017D-418B-87E3-C505CAF2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entire customer experience ecosystem with excellent salesmanship</a:t>
            </a:r>
          </a:p>
          <a:p>
            <a:r>
              <a:rPr lang="en-US" dirty="0"/>
              <a:t>In the end, loyalty is not won with technology. It is won through the delivery of a consistently superior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9115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EF3-8CE2-45D1-B8F7-A32DBAE7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99A8A-B827-4E73-A236-06206DAFA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5" y="596045"/>
            <a:ext cx="10112829" cy="5665909"/>
          </a:xfrm>
        </p:spPr>
      </p:pic>
    </p:spTree>
    <p:extLst>
      <p:ext uri="{BB962C8B-B14F-4D97-AF65-F5344CB8AC3E}">
        <p14:creationId xmlns:p14="http://schemas.microsoft.com/office/powerpoint/2010/main" val="381142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4A5D-9D59-4DEC-B552-59ABE9ED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5901E-3DD5-46FF-BD6E-981FEEA02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7" y="573784"/>
            <a:ext cx="10406181" cy="5799024"/>
          </a:xfrm>
        </p:spPr>
      </p:pic>
    </p:spTree>
    <p:extLst>
      <p:ext uri="{BB962C8B-B14F-4D97-AF65-F5344CB8AC3E}">
        <p14:creationId xmlns:p14="http://schemas.microsoft.com/office/powerpoint/2010/main" val="224295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B93A-1FCE-41C4-BB6C-98E83A2B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395133-6549-4708-BC57-498E8C181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6" y="677149"/>
            <a:ext cx="11676348" cy="5304907"/>
          </a:xfrm>
        </p:spPr>
      </p:pic>
    </p:spTree>
    <p:extLst>
      <p:ext uri="{BB962C8B-B14F-4D97-AF65-F5344CB8AC3E}">
        <p14:creationId xmlns:p14="http://schemas.microsoft.com/office/powerpoint/2010/main" val="11425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EBDF-13B6-46FC-B6A1-478E9EC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280D08-ADE7-4AF5-97F4-B866B5F69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8" y="238400"/>
            <a:ext cx="10754882" cy="31906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64F8DF-4F15-4C5D-B031-4EC64EEE7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8" y="3429000"/>
            <a:ext cx="10846806" cy="32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E966-013C-42BC-AC55-B5BDECF4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14E84E-80AE-4FC2-826B-35E1DE4E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82" y="215032"/>
            <a:ext cx="9579836" cy="6427936"/>
          </a:xfrm>
        </p:spPr>
      </p:pic>
    </p:spTree>
    <p:extLst>
      <p:ext uri="{BB962C8B-B14F-4D97-AF65-F5344CB8AC3E}">
        <p14:creationId xmlns:p14="http://schemas.microsoft.com/office/powerpoint/2010/main" val="212346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7824-3E83-4F7E-857D-FF182355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06657"/>
            <a:ext cx="10058400" cy="1450757"/>
          </a:xfrm>
        </p:spPr>
        <p:txBody>
          <a:bodyPr/>
          <a:lstStyle/>
          <a:p>
            <a:r>
              <a:rPr lang="en-US" dirty="0"/>
              <a:t>Make It Easier for Customers to Buy More</a:t>
            </a:r>
          </a:p>
        </p:txBody>
      </p:sp>
    </p:spTree>
    <p:extLst>
      <p:ext uri="{BB962C8B-B14F-4D97-AF65-F5344CB8AC3E}">
        <p14:creationId xmlns:p14="http://schemas.microsoft.com/office/powerpoint/2010/main" val="318309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093E-15BD-4C10-B677-D23857ED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from the most loyal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EEC1-97D4-41BF-8F02-F5F8C1F6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companies work hard to determine the root causes of customer dissatisfaction</a:t>
            </a:r>
          </a:p>
          <a:p>
            <a:r>
              <a:rPr lang="en-US" dirty="0"/>
              <a:t>Create effective mechanisms for staying in close touch</a:t>
            </a:r>
          </a:p>
          <a:p>
            <a:r>
              <a:rPr lang="en-US" dirty="0"/>
              <a:t>If customers are happy because of product quality, what do they cite as evidence?</a:t>
            </a:r>
          </a:p>
          <a:p>
            <a:r>
              <a:rPr lang="en-US" dirty="0"/>
              <a:t>Interviewing a sample of clients who have convinced others to bring business to the firm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5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249</TotalTime>
  <Words>650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Merchant Churn Rate and Engagement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 It Easier for Customers to Buy More</vt:lpstr>
      <vt:lpstr>Learn more from the most loyal customers</vt:lpstr>
      <vt:lpstr>Tune offerings to meet their needs</vt:lpstr>
      <vt:lpstr>Focusing on the Right Customers</vt:lpstr>
      <vt:lpstr>Key Drivers of Loyalty</vt:lpstr>
      <vt:lpstr>Engage with customers through use cases and benefits instead of functionalities and features</vt:lpstr>
      <vt:lpstr>Identifying Right KPI</vt:lpstr>
      <vt:lpstr>Setting the Targets</vt:lpstr>
      <vt:lpstr> Sales Barriers</vt:lpstr>
      <vt:lpstr>Salespeople selling new products spend 32% more face-to-face time with customers.</vt:lpstr>
      <vt:lpstr>Sales Training</vt:lpstr>
      <vt:lpstr>Include Leaders In practice Sessions</vt:lpstr>
      <vt:lpstr>Make Practice Harder than the Sale Itself</vt:lpstr>
      <vt:lpstr>Practice the entire sales cycle, not just the first call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Merchant Churn Rate and Engagement</dc:title>
  <dc:creator>bagus anandya</dc:creator>
  <cp:lastModifiedBy>bagus anandya</cp:lastModifiedBy>
  <cp:revision>22</cp:revision>
  <dcterms:created xsi:type="dcterms:W3CDTF">2019-07-30T20:51:13Z</dcterms:created>
  <dcterms:modified xsi:type="dcterms:W3CDTF">2019-07-31T01:00:21Z</dcterms:modified>
</cp:coreProperties>
</file>