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70" r:id="rId12"/>
    <p:sldId id="272" r:id="rId13"/>
    <p:sldId id="265" r:id="rId14"/>
    <p:sldId id="266" r:id="rId15"/>
    <p:sldId id="298" r:id="rId16"/>
    <p:sldId id="268" r:id="rId17"/>
    <p:sldId id="269" r:id="rId18"/>
    <p:sldId id="271" r:id="rId19"/>
    <p:sldId id="273" r:id="rId20"/>
    <p:sldId id="274" r:id="rId21"/>
    <p:sldId id="276" r:id="rId22"/>
    <p:sldId id="277" r:id="rId23"/>
    <p:sldId id="275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1" r:id="rId36"/>
    <p:sldId id="289" r:id="rId37"/>
    <p:sldId id="290" r:id="rId38"/>
    <p:sldId id="292" r:id="rId39"/>
    <p:sldId id="295" r:id="rId40"/>
    <p:sldId id="296" r:id="rId41"/>
    <p:sldId id="297" r:id="rId4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Lucida Calligraphy" panose="03010101010101010101" pitchFamily="66" charset="0"/>
      <p:regular r:id="rId47"/>
    </p:embeddedFont>
    <p:embeddedFont>
      <p:font typeface="Lucida Handwriting" panose="03010101010101010101" pitchFamily="66" charset="0"/>
      <p:regular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5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12"/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-3.2</c:v>
                </c:pt>
                <c:pt idx="1">
                  <c:v>-0.9</c:v>
                </c:pt>
                <c:pt idx="2">
                  <c:v>0</c:v>
                </c:pt>
                <c:pt idx="3">
                  <c:v>0.1</c:v>
                </c:pt>
                <c:pt idx="4">
                  <c:v>0</c:v>
                </c:pt>
                <c:pt idx="5">
                  <c:v>0.30000000000000027</c:v>
                </c:pt>
                <c:pt idx="6">
                  <c:v>1.6</c:v>
                </c:pt>
                <c:pt idx="7">
                  <c:v>4.5</c:v>
                </c:pt>
                <c:pt idx="8">
                  <c:v>9.6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24A-4CCA-B1BF-6972DBA7D4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364480"/>
        <c:axId val="37366016"/>
      </c:scatterChart>
      <c:valAx>
        <c:axId val="37364480"/>
        <c:scaling>
          <c:orientation val="minMax"/>
          <c:max val="4"/>
          <c:min val="-4"/>
        </c:scaling>
        <c:delete val="0"/>
        <c:axPos val="b"/>
        <c:numFmt formatCode="General" sourceLinked="1"/>
        <c:majorTickMark val="out"/>
        <c:minorTickMark val="none"/>
        <c:tickLblPos val="nextTo"/>
        <c:crossAx val="37366016"/>
        <c:crosses val="autoZero"/>
        <c:crossBetween val="midCat"/>
      </c:valAx>
      <c:valAx>
        <c:axId val="373660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736448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12"/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-3.2</c:v>
                </c:pt>
                <c:pt idx="1">
                  <c:v>-0.9</c:v>
                </c:pt>
                <c:pt idx="2">
                  <c:v>0</c:v>
                </c:pt>
                <c:pt idx="3">
                  <c:v>0.1</c:v>
                </c:pt>
                <c:pt idx="4">
                  <c:v>0</c:v>
                </c:pt>
                <c:pt idx="5">
                  <c:v>0.30000000000000032</c:v>
                </c:pt>
                <c:pt idx="6">
                  <c:v>1.6</c:v>
                </c:pt>
                <c:pt idx="7">
                  <c:v>4.5</c:v>
                </c:pt>
                <c:pt idx="8">
                  <c:v>9.6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937-41D2-B21B-EAA15B833C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389824"/>
        <c:axId val="37391360"/>
      </c:scatterChart>
      <c:valAx>
        <c:axId val="37389824"/>
        <c:scaling>
          <c:orientation val="minMax"/>
          <c:max val="4"/>
          <c:min val="-4"/>
        </c:scaling>
        <c:delete val="0"/>
        <c:axPos val="b"/>
        <c:numFmt formatCode="General" sourceLinked="1"/>
        <c:majorTickMark val="out"/>
        <c:minorTickMark val="none"/>
        <c:tickLblPos val="nextTo"/>
        <c:crossAx val="37391360"/>
        <c:crosses val="autoZero"/>
        <c:crossBetween val="midCat"/>
      </c:valAx>
      <c:valAx>
        <c:axId val="373913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738982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53975">
              <a:solidFill>
                <a:srgbClr val="FF0000"/>
              </a:solidFill>
              <a:round/>
            </a:ln>
          </c:spPr>
          <c:marker>
            <c:symbol val="circle"/>
            <c:size val="12"/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-3.2</c:v>
                </c:pt>
                <c:pt idx="1">
                  <c:v>-0.9</c:v>
                </c:pt>
                <c:pt idx="2">
                  <c:v>0</c:v>
                </c:pt>
                <c:pt idx="3">
                  <c:v>0.1</c:v>
                </c:pt>
                <c:pt idx="4">
                  <c:v>0</c:v>
                </c:pt>
                <c:pt idx="5">
                  <c:v>0.30000000000000032</c:v>
                </c:pt>
                <c:pt idx="6">
                  <c:v>1.6</c:v>
                </c:pt>
                <c:pt idx="7">
                  <c:v>4.5</c:v>
                </c:pt>
                <c:pt idx="8">
                  <c:v>9.6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E6A-42D3-9C80-A729BCCE7C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414784"/>
        <c:axId val="37416320"/>
      </c:scatterChart>
      <c:valAx>
        <c:axId val="37414784"/>
        <c:scaling>
          <c:orientation val="minMax"/>
          <c:max val="4"/>
          <c:min val="-4"/>
        </c:scaling>
        <c:delete val="0"/>
        <c:axPos val="b"/>
        <c:numFmt formatCode="General" sourceLinked="1"/>
        <c:majorTickMark val="out"/>
        <c:minorTickMark val="none"/>
        <c:tickLblPos val="nextTo"/>
        <c:crossAx val="37416320"/>
        <c:crosses val="autoZero"/>
        <c:crossBetween val="midCat"/>
      </c:valAx>
      <c:valAx>
        <c:axId val="374163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741478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D02C-B9FD-4C6B-9784-9C201303E98E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A565-0DE9-4700-91EB-D7D7451B24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D02C-B9FD-4C6B-9784-9C201303E98E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A565-0DE9-4700-91EB-D7D7451B24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D02C-B9FD-4C6B-9784-9C201303E98E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A565-0DE9-4700-91EB-D7D7451B24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D02C-B9FD-4C6B-9784-9C201303E98E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A565-0DE9-4700-91EB-D7D7451B24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D02C-B9FD-4C6B-9784-9C201303E98E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A565-0DE9-4700-91EB-D7D7451B24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D02C-B9FD-4C6B-9784-9C201303E98E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A565-0DE9-4700-91EB-D7D7451B24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D02C-B9FD-4C6B-9784-9C201303E98E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A565-0DE9-4700-91EB-D7D7451B24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D02C-B9FD-4C6B-9784-9C201303E98E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A565-0DE9-4700-91EB-D7D7451B24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D02C-B9FD-4C6B-9784-9C201303E98E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A565-0DE9-4700-91EB-D7D7451B24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D02C-B9FD-4C6B-9784-9C201303E98E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A565-0DE9-4700-91EB-D7D7451B24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D02C-B9FD-4C6B-9784-9C201303E98E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A565-0DE9-4700-91EB-D7D7451B24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ED02C-B9FD-4C6B-9784-9C201303E98E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A565-0DE9-4700-91EB-D7D7451B24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MST1_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MST1_2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Notasi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 </a:t>
            </a:r>
            <a:r>
              <a:rPr lang="en-US" dirty="0" err="1" smtClean="0">
                <a:sym typeface="Symbol"/>
              </a:rPr>
              <a:t>atau</a:t>
            </a:r>
            <a:r>
              <a:rPr lang="en-US" dirty="0" smtClean="0">
                <a:sym typeface="Symbol"/>
              </a:rPr>
              <a:t> { } : </a:t>
            </a:r>
            <a:r>
              <a:rPr lang="en-US" dirty="0" err="1" smtClean="0">
                <a:sym typeface="Symbol"/>
              </a:rPr>
              <a:t>himpunan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kosong</a:t>
            </a:r>
            <a:r>
              <a:rPr lang="en-US" dirty="0" smtClean="0">
                <a:sym typeface="Symbol"/>
              </a:rPr>
              <a:t> (empty set), </a:t>
            </a:r>
            <a:r>
              <a:rPr lang="en-US" dirty="0" err="1" smtClean="0">
                <a:sym typeface="Symbol"/>
              </a:rPr>
              <a:t>yaitu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himpunan</a:t>
            </a:r>
            <a:r>
              <a:rPr lang="en-US" dirty="0" smtClean="0">
                <a:sym typeface="Symbol"/>
              </a:rPr>
              <a:t> yang </a:t>
            </a:r>
            <a:r>
              <a:rPr lang="en-US" dirty="0" err="1" smtClean="0">
                <a:sym typeface="Symbol"/>
              </a:rPr>
              <a:t>tidak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memiliki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anggota</a:t>
            </a:r>
            <a:endParaRPr lang="en-US" dirty="0" smtClean="0">
              <a:sym typeface="Symbol"/>
            </a:endParaRPr>
          </a:p>
          <a:p>
            <a:pPr>
              <a:buNone/>
            </a:pPr>
            <a:r>
              <a:rPr lang="en-US" dirty="0">
                <a:sym typeface="Symbol"/>
              </a:rPr>
              <a:t>	</a:t>
            </a:r>
            <a:endParaRPr lang="en-US" dirty="0" smtClean="0">
              <a:sym typeface="Symbol"/>
            </a:endParaRPr>
          </a:p>
          <a:p>
            <a:pPr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 err="1" smtClean="0">
                <a:sym typeface="Symbol"/>
              </a:rPr>
              <a:t>Misal</a:t>
            </a:r>
            <a:r>
              <a:rPr lang="en-US" dirty="0" smtClean="0">
                <a:sym typeface="Symbol"/>
              </a:rPr>
              <a:t>, E </a:t>
            </a:r>
            <a:r>
              <a:rPr lang="en-US" dirty="0" err="1" smtClean="0">
                <a:sym typeface="Symbol"/>
              </a:rPr>
              <a:t>adalah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himpunan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bilangan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genap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antara</a:t>
            </a:r>
            <a:r>
              <a:rPr lang="en-US" dirty="0" smtClean="0">
                <a:sym typeface="Symbol"/>
              </a:rPr>
              <a:t> 20 </a:t>
            </a:r>
            <a:r>
              <a:rPr lang="en-US" dirty="0" err="1" smtClean="0">
                <a:sym typeface="Symbol"/>
              </a:rPr>
              <a:t>dan</a:t>
            </a:r>
            <a:r>
              <a:rPr lang="en-US" dirty="0" smtClean="0">
                <a:sym typeface="Symbol"/>
              </a:rPr>
              <a:t> 30  yang </a:t>
            </a:r>
            <a:r>
              <a:rPr lang="en-US" dirty="0" err="1" smtClean="0">
                <a:sym typeface="Symbol"/>
              </a:rPr>
              <a:t>merupakan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bilangan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kuadrat</a:t>
            </a:r>
            <a:r>
              <a:rPr lang="en-US" dirty="0" smtClean="0">
                <a:sym typeface="Symbol"/>
              </a:rPr>
              <a:t>. E = 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Notasi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Misal</a:t>
            </a:r>
            <a:r>
              <a:rPr lang="en-US" dirty="0" smtClean="0"/>
              <a:t>, B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genap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yang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15, </a:t>
            </a:r>
            <a:r>
              <a:rPr lang="en-US" dirty="0" err="1" smtClean="0"/>
              <a:t>dituliskan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B = {2, 4, 6, 8, 10, 12, 14}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Menuliskan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menyebutkan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per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Cara lain </a:t>
            </a:r>
            <a:r>
              <a:rPr lang="en-US" dirty="0" err="1" smtClean="0"/>
              <a:t>penulisan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B = {x | x &lt; 15, x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asli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dibaca</a:t>
            </a:r>
            <a:r>
              <a:rPr lang="en-US" dirty="0" smtClean="0"/>
              <a:t>: B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x </a:t>
            </a:r>
            <a:r>
              <a:rPr lang="en-US" dirty="0" err="1" smtClean="0"/>
              <a:t>sedemikian</a:t>
            </a:r>
            <a:r>
              <a:rPr lang="en-US" dirty="0" smtClean="0"/>
              <a:t> </a:t>
            </a:r>
            <a:r>
              <a:rPr lang="en-US" dirty="0" err="1" smtClean="0"/>
              <a:t>rupa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x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15 </a:t>
            </a:r>
            <a:r>
              <a:rPr lang="en-US" dirty="0" err="1" smtClean="0"/>
              <a:t>dan</a:t>
            </a:r>
            <a:r>
              <a:rPr lang="en-US" dirty="0" smtClean="0"/>
              <a:t> x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asli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Notasi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lain </a:t>
            </a:r>
            <a:r>
              <a:rPr lang="en-US" dirty="0" err="1" smtClean="0"/>
              <a:t>menuliskan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r>
              <a:rPr lang="en-US" dirty="0" smtClean="0"/>
              <a:t> (real) yang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selang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(a, b) = {x | a </a:t>
            </a:r>
            <a:r>
              <a:rPr lang="en-US" dirty="0" smtClean="0">
                <a:sym typeface="Symbol"/>
              </a:rPr>
              <a:t></a:t>
            </a:r>
            <a:r>
              <a:rPr lang="en-US" dirty="0" smtClean="0"/>
              <a:t> x </a:t>
            </a:r>
            <a:r>
              <a:rPr lang="en-US" dirty="0" smtClean="0">
                <a:sym typeface="Symbol"/>
              </a:rPr>
              <a:t></a:t>
            </a:r>
            <a:r>
              <a:rPr lang="en-US" dirty="0" smtClean="0"/>
              <a:t> b, x </a:t>
            </a:r>
            <a:r>
              <a:rPr lang="en-US" dirty="0" smtClean="0">
                <a:sym typeface="Symbol"/>
              </a:rPr>
              <a:t> </a:t>
            </a:r>
            <a:r>
              <a:rPr lang="en-US" dirty="0" smtClean="0">
                <a:latin typeface="Lucida Handwriting" pitchFamily="66" charset="0"/>
                <a:sym typeface="Symbol"/>
              </a:rPr>
              <a:t>R</a:t>
            </a:r>
            <a:r>
              <a:rPr lang="en-US" dirty="0" smtClean="0">
                <a:sym typeface="Symbol"/>
              </a:rPr>
              <a:t>}</a:t>
            </a:r>
          </a:p>
          <a:p>
            <a:pPr>
              <a:buNone/>
            </a:pPr>
            <a:r>
              <a:rPr lang="en-US" dirty="0" smtClean="0"/>
              <a:t>	[a, b) = {x | a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x </a:t>
            </a:r>
            <a:r>
              <a:rPr lang="en-US" dirty="0" smtClean="0">
                <a:sym typeface="Symbol"/>
              </a:rPr>
              <a:t></a:t>
            </a:r>
            <a:r>
              <a:rPr lang="en-US" dirty="0" smtClean="0"/>
              <a:t> b, x </a:t>
            </a:r>
            <a:r>
              <a:rPr lang="en-US" dirty="0" smtClean="0">
                <a:sym typeface="Symbol"/>
              </a:rPr>
              <a:t> </a:t>
            </a:r>
            <a:r>
              <a:rPr lang="en-US" dirty="0" smtClean="0">
                <a:latin typeface="Lucida Handwriting" pitchFamily="66" charset="0"/>
                <a:sym typeface="Symbol"/>
              </a:rPr>
              <a:t>R</a:t>
            </a:r>
            <a:r>
              <a:rPr lang="en-US" dirty="0" smtClean="0">
                <a:sym typeface="Symbol"/>
              </a:rPr>
              <a:t>}</a:t>
            </a:r>
          </a:p>
          <a:p>
            <a:pPr>
              <a:buNone/>
            </a:pPr>
            <a:r>
              <a:rPr lang="en-US" dirty="0" smtClean="0"/>
              <a:t>	(a, b] = {x | a </a:t>
            </a:r>
            <a:r>
              <a:rPr lang="en-US" dirty="0" smtClean="0">
                <a:sym typeface="Symbol"/>
              </a:rPr>
              <a:t></a:t>
            </a:r>
            <a:r>
              <a:rPr lang="en-US" dirty="0" smtClean="0"/>
              <a:t> x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b, x </a:t>
            </a:r>
            <a:r>
              <a:rPr lang="en-US" dirty="0" smtClean="0">
                <a:sym typeface="Symbol"/>
              </a:rPr>
              <a:t> </a:t>
            </a:r>
            <a:r>
              <a:rPr lang="en-US" dirty="0" smtClean="0">
                <a:latin typeface="Lucida Handwriting" pitchFamily="66" charset="0"/>
                <a:sym typeface="Symbol"/>
              </a:rPr>
              <a:t>R</a:t>
            </a:r>
            <a:r>
              <a:rPr lang="en-US" dirty="0" smtClean="0">
                <a:sym typeface="Symbol"/>
              </a:rPr>
              <a:t>}</a:t>
            </a:r>
          </a:p>
          <a:p>
            <a:pPr>
              <a:buNone/>
            </a:pPr>
            <a:r>
              <a:rPr lang="en-US" dirty="0" smtClean="0"/>
              <a:t>	[a, b] = {x | a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x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b, x </a:t>
            </a:r>
            <a:r>
              <a:rPr lang="en-US" dirty="0" smtClean="0">
                <a:sym typeface="Symbol"/>
              </a:rPr>
              <a:t> </a:t>
            </a:r>
            <a:r>
              <a:rPr lang="en-US" dirty="0" smtClean="0">
                <a:latin typeface="Lucida Handwriting" pitchFamily="66" charset="0"/>
                <a:sym typeface="Symbol"/>
              </a:rPr>
              <a:t>R</a:t>
            </a:r>
            <a:r>
              <a:rPr lang="en-US" dirty="0" smtClean="0">
                <a:sym typeface="Symbol"/>
              </a:rPr>
              <a:t>}</a:t>
            </a:r>
          </a:p>
          <a:p>
            <a:pPr>
              <a:buNone/>
            </a:pPr>
            <a:endParaRPr lang="en-US" dirty="0" smtClean="0"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ym typeface="Symbol"/>
              </a:rPr>
              <a:t></a:t>
            </a:r>
            <a:r>
              <a:rPr lang="en-US" dirty="0" smtClean="0">
                <a:sym typeface="Symbol"/>
              </a:rPr>
              <a:t> : </a:t>
            </a:r>
            <a:r>
              <a:rPr lang="en-US" dirty="0" err="1" smtClean="0"/>
              <a:t>gabungan</a:t>
            </a:r>
            <a:r>
              <a:rPr lang="en-US" dirty="0" smtClean="0"/>
              <a:t> (union)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Misal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A = {1, 2, 3}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B = {2, 4, 5}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jika</a:t>
            </a:r>
            <a:r>
              <a:rPr lang="en-US" dirty="0" smtClean="0"/>
              <a:t> C = A </a:t>
            </a:r>
            <a:r>
              <a:rPr lang="en-US" dirty="0" smtClean="0">
                <a:sym typeface="Symbol"/>
              </a:rPr>
              <a:t> B, </a:t>
            </a:r>
            <a:r>
              <a:rPr lang="en-US" dirty="0" err="1" smtClean="0">
                <a:sym typeface="Symbol"/>
              </a:rPr>
              <a:t>maka</a:t>
            </a:r>
            <a:r>
              <a:rPr lang="en-US" dirty="0" smtClean="0">
                <a:sym typeface="Symbol"/>
              </a:rPr>
              <a:t> C = {1, 2, 3, 4, 5}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ym typeface="Symbol"/>
              </a:rPr>
              <a:t></a:t>
            </a:r>
            <a:r>
              <a:rPr lang="en-US" dirty="0" smtClean="0">
                <a:sym typeface="Symbol"/>
              </a:rPr>
              <a:t> : </a:t>
            </a:r>
            <a:r>
              <a:rPr lang="en-US" dirty="0" err="1" smtClean="0"/>
              <a:t>irisan</a:t>
            </a:r>
            <a:r>
              <a:rPr lang="en-US" dirty="0" smtClean="0"/>
              <a:t> (intersection)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Misal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A = {1, 2, 3}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B = {2, 4, 5}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jika</a:t>
            </a:r>
            <a:r>
              <a:rPr lang="en-US" dirty="0" smtClean="0"/>
              <a:t> D = A </a:t>
            </a:r>
            <a:r>
              <a:rPr lang="en-US" dirty="0" smtClean="0">
                <a:sym typeface="Symbol"/>
              </a:rPr>
              <a:t> B, </a:t>
            </a:r>
            <a:r>
              <a:rPr lang="en-US" dirty="0" err="1" smtClean="0">
                <a:sym typeface="Symbol"/>
              </a:rPr>
              <a:t>maka</a:t>
            </a:r>
            <a:r>
              <a:rPr lang="en-US" dirty="0" smtClean="0">
                <a:sym typeface="Symbol"/>
              </a:rPr>
              <a:t> D = {2} </a:t>
            </a:r>
            <a:r>
              <a:rPr lang="en-US" dirty="0" err="1" smtClean="0">
                <a:sym typeface="Symbol"/>
              </a:rPr>
              <a:t>karena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hanya</a:t>
            </a:r>
            <a:r>
              <a:rPr lang="en-US" dirty="0" smtClean="0">
                <a:sym typeface="Symbol"/>
              </a:rPr>
              <a:t> 2 yang </a:t>
            </a:r>
            <a:r>
              <a:rPr lang="en-US" dirty="0" err="1" smtClean="0">
                <a:sym typeface="Symbol"/>
              </a:rPr>
              <a:t>ada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di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himpunan</a:t>
            </a:r>
            <a:r>
              <a:rPr lang="en-US" dirty="0" smtClean="0">
                <a:sym typeface="Symbol"/>
              </a:rPr>
              <a:t> A </a:t>
            </a:r>
            <a:r>
              <a:rPr lang="en-US" dirty="0" err="1" smtClean="0">
                <a:sym typeface="Symbol"/>
              </a:rPr>
              <a:t>dan</a:t>
            </a:r>
            <a:r>
              <a:rPr lang="en-US" dirty="0" smtClean="0">
                <a:sym typeface="Symbol"/>
              </a:rPr>
              <a:t> B.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bit.ly/MST1_1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91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 smtClean="0">
                <a:solidFill>
                  <a:srgbClr val="0070C0"/>
                </a:solidFill>
              </a:rPr>
              <a:t>Definisi</a:t>
            </a:r>
            <a:r>
              <a:rPr lang="en-US" sz="2800" dirty="0" smtClean="0">
                <a:solidFill>
                  <a:srgbClr val="0070C0"/>
                </a:solidFill>
              </a:rPr>
              <a:t>: </a:t>
            </a:r>
            <a:r>
              <a:rPr lang="en-US" sz="2800" dirty="0" err="1" smtClean="0"/>
              <a:t>Misalkan</a:t>
            </a:r>
            <a:r>
              <a:rPr lang="en-US" sz="2800" i="1" dirty="0" smtClean="0"/>
              <a:t> 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i="1" dirty="0" smtClean="0"/>
              <a:t>B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dua</a:t>
            </a:r>
            <a:r>
              <a:rPr lang="en-US" sz="2800" dirty="0" smtClean="0"/>
              <a:t> </a:t>
            </a:r>
            <a:r>
              <a:rPr lang="en-US" sz="2800" dirty="0" err="1" smtClean="0"/>
              <a:t>himpunan</a:t>
            </a:r>
            <a:r>
              <a:rPr lang="en-US" sz="2800" dirty="0" smtClean="0"/>
              <a:t>. </a:t>
            </a:r>
            <a:r>
              <a:rPr lang="en-US" sz="2800" dirty="0" err="1" smtClean="0"/>
              <a:t>Fungsi</a:t>
            </a:r>
            <a:r>
              <a:rPr lang="en-US" sz="2800" dirty="0" smtClean="0"/>
              <a:t> </a:t>
            </a:r>
            <a:r>
              <a:rPr lang="en-US" sz="2800" i="1" dirty="0" smtClean="0"/>
              <a:t>f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aturan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memadankan</a:t>
            </a:r>
            <a:r>
              <a:rPr lang="en-US" sz="2800" dirty="0" smtClean="0"/>
              <a:t>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elemen</a:t>
            </a:r>
            <a:r>
              <a:rPr lang="en-US" sz="2800" dirty="0" smtClean="0"/>
              <a:t> </a:t>
            </a:r>
            <a:r>
              <a:rPr lang="en-US" sz="2800" i="1" dirty="0" smtClean="0"/>
              <a:t>x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 pitchFamily="18" charset="2"/>
              </a:rPr>
              <a:t></a:t>
            </a:r>
            <a:r>
              <a:rPr lang="en-US" sz="2800" i="1" dirty="0" smtClean="0">
                <a:sym typeface="Mathematica1" pitchFamily="2" charset="2"/>
              </a:rPr>
              <a:t> A</a:t>
            </a:r>
            <a:r>
              <a:rPr lang="en-US" sz="2800" dirty="0" smtClean="0">
                <a:sym typeface="Mathematica1" pitchFamily="2" charset="2"/>
              </a:rPr>
              <a:t> </a:t>
            </a:r>
            <a:r>
              <a:rPr lang="en-US" sz="2800" dirty="0" err="1" smtClean="0">
                <a:sym typeface="Mathematica1" pitchFamily="2" charset="2"/>
              </a:rPr>
              <a:t>dengan</a:t>
            </a:r>
            <a:r>
              <a:rPr lang="en-US" sz="2800" dirty="0" smtClean="0">
                <a:sym typeface="Mathematica1" pitchFamily="2" charset="2"/>
              </a:rPr>
              <a:t> </a:t>
            </a:r>
            <a:r>
              <a:rPr lang="en-US" sz="2800" dirty="0" err="1" smtClean="0">
                <a:sym typeface="Mathematica1" pitchFamily="2" charset="2"/>
              </a:rPr>
              <a:t>tepat</a:t>
            </a:r>
            <a:r>
              <a:rPr lang="en-US" sz="2800" dirty="0" smtClean="0">
                <a:sym typeface="Mathematica1" pitchFamily="2" charset="2"/>
              </a:rPr>
              <a:t> </a:t>
            </a:r>
            <a:r>
              <a:rPr lang="en-US" sz="2800" dirty="0" err="1" smtClean="0">
                <a:sym typeface="Mathematica1" pitchFamily="2" charset="2"/>
              </a:rPr>
              <a:t>satu</a:t>
            </a:r>
            <a:r>
              <a:rPr lang="en-US" sz="2800" dirty="0" smtClean="0">
                <a:sym typeface="Mathematica1" pitchFamily="2" charset="2"/>
              </a:rPr>
              <a:t> </a:t>
            </a:r>
            <a:r>
              <a:rPr lang="en-US" sz="2800" dirty="0" err="1" smtClean="0">
                <a:sym typeface="Mathematica1" pitchFamily="2" charset="2"/>
              </a:rPr>
              <a:t>elemen</a:t>
            </a:r>
            <a:r>
              <a:rPr lang="en-US" sz="2800" dirty="0" smtClean="0">
                <a:sym typeface="Mathematica1" pitchFamily="2" charset="2"/>
              </a:rPr>
              <a:t> </a:t>
            </a:r>
            <a:r>
              <a:rPr lang="en-US" sz="2800" i="1" dirty="0" smtClean="0">
                <a:sym typeface="Mathematica1" pitchFamily="2" charset="2"/>
              </a:rPr>
              <a:t>y </a:t>
            </a:r>
            <a:r>
              <a:rPr lang="en-US" sz="2800" dirty="0" smtClean="0">
                <a:sym typeface="Mathematica1" pitchFamily="2" charset="2"/>
              </a:rPr>
              <a:t>=</a:t>
            </a:r>
            <a:r>
              <a:rPr lang="en-US" sz="2800" i="1" dirty="0" smtClean="0">
                <a:sym typeface="Mathematica1" pitchFamily="2" charset="2"/>
              </a:rPr>
              <a:t> f</a:t>
            </a:r>
            <a:r>
              <a:rPr lang="en-US" sz="2800" dirty="0" smtClean="0">
                <a:sym typeface="Mathematica1" pitchFamily="2" charset="2"/>
              </a:rPr>
              <a:t>(</a:t>
            </a:r>
            <a:r>
              <a:rPr lang="en-US" sz="2800" i="1" dirty="0" smtClean="0">
                <a:sym typeface="Mathematica1" pitchFamily="2" charset="2"/>
              </a:rPr>
              <a:t>x</a:t>
            </a:r>
            <a:r>
              <a:rPr lang="en-US" sz="2800" dirty="0" smtClean="0">
                <a:sym typeface="Mathematica1" pitchFamily="2" charset="2"/>
              </a:rPr>
              <a:t>) </a:t>
            </a:r>
            <a:r>
              <a:rPr lang="en-US" sz="2800" dirty="0" smtClean="0">
                <a:sym typeface="Symbol" pitchFamily="18" charset="2"/>
              </a:rPr>
              <a:t></a:t>
            </a:r>
            <a:r>
              <a:rPr lang="en-US" sz="2800" dirty="0" smtClean="0">
                <a:sym typeface="Mathematica1" pitchFamily="2" charset="2"/>
              </a:rPr>
              <a:t> </a:t>
            </a:r>
            <a:r>
              <a:rPr lang="en-US" sz="2800" i="1" dirty="0" smtClean="0">
                <a:sym typeface="Mathematica1" pitchFamily="2" charset="2"/>
              </a:rPr>
              <a:t>B</a:t>
            </a:r>
            <a:r>
              <a:rPr lang="en-US" sz="2800" dirty="0" smtClean="0">
                <a:sym typeface="Mathematica1" pitchFamily="2" charset="2"/>
              </a:rPr>
              <a:t>.</a:t>
            </a:r>
          </a:p>
          <a:p>
            <a:endParaRPr lang="en-US" sz="2800" dirty="0">
              <a:sym typeface="Mathematica1" pitchFamily="2" charset="2"/>
            </a:endParaRPr>
          </a:p>
          <a:p>
            <a:endParaRPr lang="en-US" sz="2800" dirty="0" smtClean="0">
              <a:sym typeface="Mathematica1" pitchFamily="2" charset="2"/>
            </a:endParaRPr>
          </a:p>
          <a:p>
            <a:endParaRPr lang="en-US" sz="2800" dirty="0">
              <a:sym typeface="Mathematica1" pitchFamily="2" charset="2"/>
            </a:endParaRPr>
          </a:p>
          <a:p>
            <a:endParaRPr lang="en-US" sz="2800" dirty="0" smtClean="0">
              <a:sym typeface="Mathematica1" pitchFamily="2" charset="2"/>
            </a:endParaRPr>
          </a:p>
          <a:p>
            <a:endParaRPr lang="en-US" sz="2800" dirty="0">
              <a:sym typeface="Mathematica1" pitchFamily="2" charset="2"/>
            </a:endParaRPr>
          </a:p>
          <a:p>
            <a:r>
              <a:rPr lang="en-US" sz="2800" dirty="0" err="1" smtClean="0">
                <a:solidFill>
                  <a:schemeClr val="hlink"/>
                </a:solidFill>
              </a:rPr>
              <a:t>Notasi</a:t>
            </a:r>
            <a:r>
              <a:rPr lang="en-US" sz="2800" dirty="0" smtClean="0">
                <a:solidFill>
                  <a:schemeClr val="hlink"/>
                </a:solidFill>
              </a:rPr>
              <a:t>:  </a:t>
            </a:r>
            <a:r>
              <a:rPr lang="en-US" sz="2800" i="1" dirty="0" smtClean="0"/>
              <a:t>f</a:t>
            </a:r>
            <a:r>
              <a:rPr lang="en-US" sz="2800" dirty="0" smtClean="0"/>
              <a:t> : 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cs typeface="Times New Roman" pitchFamily="18" charset="0"/>
              </a:rPr>
              <a:t>→ </a:t>
            </a:r>
            <a:r>
              <a:rPr lang="en-US" sz="2800" i="1" dirty="0" smtClean="0">
                <a:cs typeface="Times New Roman" pitchFamily="18" charset="0"/>
              </a:rPr>
              <a:t>B</a:t>
            </a:r>
            <a:endParaRPr lang="en-US" sz="28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3429000" y="3200400"/>
            <a:ext cx="3073400" cy="2551112"/>
            <a:chOff x="2957513" y="3570288"/>
            <a:chExt cx="3073400" cy="2551112"/>
          </a:xfrm>
        </p:grpSpPr>
        <p:sp>
          <p:nvSpPr>
            <p:cNvPr id="4" name="Oval 21"/>
            <p:cNvSpPr>
              <a:spLocks noChangeArrowheads="1"/>
            </p:cNvSpPr>
            <p:nvPr/>
          </p:nvSpPr>
          <p:spPr bwMode="auto">
            <a:xfrm>
              <a:off x="2957513" y="3962400"/>
              <a:ext cx="768350" cy="166370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" name="Oval 22"/>
            <p:cNvSpPr>
              <a:spLocks noChangeArrowheads="1"/>
            </p:cNvSpPr>
            <p:nvPr/>
          </p:nvSpPr>
          <p:spPr bwMode="auto">
            <a:xfrm>
              <a:off x="4572000" y="3962400"/>
              <a:ext cx="766763" cy="166370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101882" tIns="50941" rIns="101882" bIns="50941" anchor="ctr"/>
            <a:lstStyle/>
            <a:p>
              <a:pPr algn="ctr" defTabSz="1019175"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6" name="Line 23"/>
            <p:cNvSpPr>
              <a:spLocks noChangeShapeType="1"/>
            </p:cNvSpPr>
            <p:nvPr/>
          </p:nvSpPr>
          <p:spPr bwMode="auto">
            <a:xfrm>
              <a:off x="3516313" y="4873625"/>
              <a:ext cx="1306512" cy="0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 Box 24"/>
            <p:cNvSpPr txBox="1">
              <a:spLocks noChangeArrowheads="1"/>
            </p:cNvSpPr>
            <p:nvPr/>
          </p:nvSpPr>
          <p:spPr bwMode="auto">
            <a:xfrm>
              <a:off x="4800600" y="5710238"/>
              <a:ext cx="768350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1882" tIns="50941" rIns="101882" bIns="50941"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lang="en-US" i="1">
                  <a:latin typeface="Times New Roman" pitchFamily="18" charset="0"/>
                </a:rPr>
                <a:t>B</a:t>
              </a:r>
              <a:endParaRPr lang="id-ID" i="1">
                <a:latin typeface="Times New Roman" pitchFamily="18" charset="0"/>
              </a:endParaRPr>
            </a:p>
          </p:txBody>
        </p:sp>
        <p:sp>
          <p:nvSpPr>
            <p:cNvPr id="8" name="Text Box 25"/>
            <p:cNvSpPr txBox="1">
              <a:spLocks noChangeArrowheads="1"/>
            </p:cNvSpPr>
            <p:nvPr/>
          </p:nvSpPr>
          <p:spPr bwMode="auto">
            <a:xfrm>
              <a:off x="3189288" y="5710238"/>
              <a:ext cx="768350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1882" tIns="50941" rIns="101882" bIns="50941"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lang="en-US" i="1">
                  <a:latin typeface="Times New Roman" pitchFamily="18" charset="0"/>
                </a:rPr>
                <a:t>A</a:t>
              </a:r>
              <a:endParaRPr lang="id-ID" i="1">
                <a:latin typeface="Times New Roman" pitchFamily="18" charset="0"/>
              </a:endParaRPr>
            </a:p>
          </p:txBody>
        </p:sp>
        <p:sp>
          <p:nvSpPr>
            <p:cNvPr id="9" name="Text Box 26"/>
            <p:cNvSpPr txBox="1">
              <a:spLocks noChangeArrowheads="1"/>
            </p:cNvSpPr>
            <p:nvPr/>
          </p:nvSpPr>
          <p:spPr bwMode="auto">
            <a:xfrm>
              <a:off x="4878388" y="4606925"/>
              <a:ext cx="1152525" cy="411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1882" tIns="50941" rIns="101882" bIns="50941"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lang="en-US" i="1">
                  <a:latin typeface="Times New Roman" pitchFamily="18" charset="0"/>
                </a:rPr>
                <a:t>y = f</a:t>
              </a:r>
              <a:r>
                <a:rPr lang="en-US">
                  <a:latin typeface="Times New Roman" pitchFamily="18" charset="0"/>
                </a:rPr>
                <a:t>(</a:t>
              </a:r>
              <a:r>
                <a:rPr lang="en-US" i="1">
                  <a:latin typeface="Times New Roman" pitchFamily="18" charset="0"/>
                </a:rPr>
                <a:t>x</a:t>
              </a:r>
              <a:r>
                <a:rPr lang="en-US">
                  <a:latin typeface="Times New Roman" pitchFamily="18" charset="0"/>
                </a:rPr>
                <a:t>)</a:t>
              </a:r>
              <a:endParaRPr lang="id-ID">
                <a:latin typeface="Times New Roman" pitchFamily="18" charset="0"/>
              </a:endParaRPr>
            </a:p>
          </p:txBody>
        </p:sp>
        <p:sp>
          <p:nvSpPr>
            <p:cNvPr id="10" name="Text Box 27"/>
            <p:cNvSpPr txBox="1">
              <a:spLocks noChangeArrowheads="1"/>
            </p:cNvSpPr>
            <p:nvPr/>
          </p:nvSpPr>
          <p:spPr bwMode="auto">
            <a:xfrm>
              <a:off x="3033713" y="4625975"/>
              <a:ext cx="769937" cy="411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1882" tIns="50941" rIns="101882" bIns="50941"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lang="en-US" i="1">
                  <a:latin typeface="Times New Roman" pitchFamily="18" charset="0"/>
                </a:rPr>
                <a:t> x</a:t>
              </a:r>
              <a:endParaRPr lang="id-ID" i="1">
                <a:latin typeface="Times New Roman" pitchFamily="18" charset="0"/>
              </a:endParaRPr>
            </a:p>
          </p:txBody>
        </p:sp>
        <p:sp>
          <p:nvSpPr>
            <p:cNvPr id="11" name="Arc 32"/>
            <p:cNvSpPr>
              <a:spLocks/>
            </p:cNvSpPr>
            <p:nvPr/>
          </p:nvSpPr>
          <p:spPr bwMode="auto">
            <a:xfrm>
              <a:off x="3679825" y="4043363"/>
              <a:ext cx="933450" cy="750887"/>
            </a:xfrm>
            <a:custGeom>
              <a:avLst/>
              <a:gdLst>
                <a:gd name="T0" fmla="*/ 0 w 30241"/>
                <a:gd name="T1" fmla="*/ 248032000 h 21600"/>
                <a:gd name="T2" fmla="*/ 889366706 w 30241"/>
                <a:gd name="T3" fmla="*/ 271222859 h 21600"/>
                <a:gd name="T4" fmla="*/ 436404569 w 30241"/>
                <a:gd name="T5" fmla="*/ 907436321 h 21600"/>
                <a:gd name="T6" fmla="*/ 0 60000 65536"/>
                <a:gd name="T7" fmla="*/ 0 60000 65536"/>
                <a:gd name="T8" fmla="*/ 0 60000 65536"/>
                <a:gd name="T9" fmla="*/ 0 w 30241"/>
                <a:gd name="T10" fmla="*/ 0 h 21600"/>
                <a:gd name="T11" fmla="*/ 30241 w 3024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241" h="21600" fill="none" extrusionOk="0">
                  <a:moveTo>
                    <a:pt x="0" y="5904"/>
                  </a:moveTo>
                  <a:cubicBezTo>
                    <a:pt x="4010" y="2112"/>
                    <a:pt x="9320" y="-1"/>
                    <a:pt x="14839" y="0"/>
                  </a:cubicBezTo>
                  <a:cubicBezTo>
                    <a:pt x="20630" y="0"/>
                    <a:pt x="26180" y="2326"/>
                    <a:pt x="30240" y="6456"/>
                  </a:cubicBezTo>
                </a:path>
                <a:path w="30241" h="21600" stroke="0" extrusionOk="0">
                  <a:moveTo>
                    <a:pt x="0" y="5904"/>
                  </a:moveTo>
                  <a:cubicBezTo>
                    <a:pt x="4010" y="2112"/>
                    <a:pt x="9320" y="-1"/>
                    <a:pt x="14839" y="0"/>
                  </a:cubicBezTo>
                  <a:cubicBezTo>
                    <a:pt x="20630" y="0"/>
                    <a:pt x="26180" y="2326"/>
                    <a:pt x="30240" y="6456"/>
                  </a:cubicBezTo>
                  <a:lnTo>
                    <a:pt x="14839" y="21600"/>
                  </a:lnTo>
                  <a:close/>
                </a:path>
              </a:pathLst>
            </a:custGeom>
            <a:noFill/>
            <a:ln w="9525">
              <a:solidFill>
                <a:srgbClr val="990000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33"/>
            <p:cNvSpPr txBox="1">
              <a:spLocks noChangeArrowheads="1"/>
            </p:cNvSpPr>
            <p:nvPr/>
          </p:nvSpPr>
          <p:spPr bwMode="auto">
            <a:xfrm>
              <a:off x="3957638" y="3570288"/>
              <a:ext cx="384175" cy="441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1882" tIns="50941" rIns="101882" bIns="50941"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lang="en-US" sz="2200">
                  <a:latin typeface="Times New Roman" pitchFamily="18" charset="0"/>
                </a:rPr>
                <a:t> </a:t>
              </a:r>
              <a:r>
                <a:rPr lang="en-US" i="1">
                  <a:latin typeface="Times New Roman" pitchFamily="18" charset="0"/>
                </a:rPr>
                <a:t>f</a:t>
              </a:r>
              <a:endParaRPr lang="id-ID">
                <a:latin typeface="Times New Roman" pitchFamily="18" charset="0"/>
              </a:endParaRPr>
            </a:p>
          </p:txBody>
        </p:sp>
        <p:sp>
          <p:nvSpPr>
            <p:cNvPr id="13" name="Oval 34"/>
            <p:cNvSpPr>
              <a:spLocks noChangeArrowheads="1"/>
            </p:cNvSpPr>
            <p:nvPr/>
          </p:nvSpPr>
          <p:spPr bwMode="auto">
            <a:xfrm>
              <a:off x="3398838" y="4824413"/>
              <a:ext cx="77787" cy="82550"/>
            </a:xfrm>
            <a:prstGeom prst="ellipse">
              <a:avLst/>
            </a:prstGeom>
            <a:solidFill>
              <a:srgbClr val="99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35"/>
            <p:cNvSpPr>
              <a:spLocks noChangeArrowheads="1"/>
            </p:cNvSpPr>
            <p:nvPr/>
          </p:nvSpPr>
          <p:spPr bwMode="auto">
            <a:xfrm>
              <a:off x="4868863" y="4830763"/>
              <a:ext cx="77787" cy="80962"/>
            </a:xfrm>
            <a:prstGeom prst="ellipse">
              <a:avLst/>
            </a:prstGeom>
            <a:solidFill>
              <a:srgbClr val="99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Daerah </a:t>
            </a:r>
            <a:r>
              <a:rPr lang="en-US" dirty="0" err="1" smtClean="0"/>
              <a:t>Asal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Daerah </a:t>
            </a:r>
            <a:r>
              <a:rPr lang="en-US" dirty="0" err="1" smtClean="0"/>
              <a:t>Hasil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011363"/>
          </a:xfrm>
        </p:spPr>
        <p:txBody>
          <a:bodyPr/>
          <a:lstStyle/>
          <a:p>
            <a:r>
              <a:rPr lang="en-US" dirty="0" smtClean="0"/>
              <a:t>A: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asal</a:t>
            </a:r>
            <a:endParaRPr lang="en-US" dirty="0" smtClean="0"/>
          </a:p>
          <a:p>
            <a:r>
              <a:rPr lang="en-US" dirty="0" smtClean="0"/>
              <a:t>B: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76600" y="1143000"/>
            <a:ext cx="3073400" cy="2551112"/>
            <a:chOff x="2957513" y="3570288"/>
            <a:chExt cx="3073400" cy="2551112"/>
          </a:xfrm>
        </p:grpSpPr>
        <p:sp>
          <p:nvSpPr>
            <p:cNvPr id="5" name="Oval 21"/>
            <p:cNvSpPr>
              <a:spLocks noChangeArrowheads="1"/>
            </p:cNvSpPr>
            <p:nvPr/>
          </p:nvSpPr>
          <p:spPr bwMode="auto">
            <a:xfrm>
              <a:off x="2957513" y="3962400"/>
              <a:ext cx="768350" cy="166370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Oval 22"/>
            <p:cNvSpPr>
              <a:spLocks noChangeArrowheads="1"/>
            </p:cNvSpPr>
            <p:nvPr/>
          </p:nvSpPr>
          <p:spPr bwMode="auto">
            <a:xfrm>
              <a:off x="4572000" y="3962400"/>
              <a:ext cx="766763" cy="166370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101882" tIns="50941" rIns="101882" bIns="50941" anchor="ctr"/>
            <a:lstStyle/>
            <a:p>
              <a:pPr algn="ctr" defTabSz="1019175"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7" name="Line 23"/>
            <p:cNvSpPr>
              <a:spLocks noChangeShapeType="1"/>
            </p:cNvSpPr>
            <p:nvPr/>
          </p:nvSpPr>
          <p:spPr bwMode="auto">
            <a:xfrm>
              <a:off x="3516313" y="4873625"/>
              <a:ext cx="1306512" cy="0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4800600" y="5710238"/>
              <a:ext cx="768350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1882" tIns="50941" rIns="101882" bIns="50941"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lang="en-US" i="1">
                  <a:latin typeface="Times New Roman" pitchFamily="18" charset="0"/>
                </a:rPr>
                <a:t>B</a:t>
              </a:r>
              <a:endParaRPr lang="id-ID" i="1">
                <a:latin typeface="Times New Roman" pitchFamily="18" charset="0"/>
              </a:endParaRPr>
            </a:p>
          </p:txBody>
        </p:sp>
        <p:sp>
          <p:nvSpPr>
            <p:cNvPr id="9" name="Text Box 25"/>
            <p:cNvSpPr txBox="1">
              <a:spLocks noChangeArrowheads="1"/>
            </p:cNvSpPr>
            <p:nvPr/>
          </p:nvSpPr>
          <p:spPr bwMode="auto">
            <a:xfrm>
              <a:off x="3189288" y="5710238"/>
              <a:ext cx="768350" cy="41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1882" tIns="50941" rIns="101882" bIns="50941"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lang="en-US" i="1">
                  <a:latin typeface="Times New Roman" pitchFamily="18" charset="0"/>
                </a:rPr>
                <a:t>A</a:t>
              </a:r>
              <a:endParaRPr lang="id-ID" i="1">
                <a:latin typeface="Times New Roman" pitchFamily="18" charset="0"/>
              </a:endParaRPr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4878388" y="4606925"/>
              <a:ext cx="1152525" cy="411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1882" tIns="50941" rIns="101882" bIns="50941"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lang="en-US" i="1">
                  <a:latin typeface="Times New Roman" pitchFamily="18" charset="0"/>
                </a:rPr>
                <a:t>y = f</a:t>
              </a:r>
              <a:r>
                <a:rPr lang="en-US">
                  <a:latin typeface="Times New Roman" pitchFamily="18" charset="0"/>
                </a:rPr>
                <a:t>(</a:t>
              </a:r>
              <a:r>
                <a:rPr lang="en-US" i="1">
                  <a:latin typeface="Times New Roman" pitchFamily="18" charset="0"/>
                </a:rPr>
                <a:t>x</a:t>
              </a:r>
              <a:r>
                <a:rPr lang="en-US">
                  <a:latin typeface="Times New Roman" pitchFamily="18" charset="0"/>
                </a:rPr>
                <a:t>)</a:t>
              </a:r>
              <a:endParaRPr lang="id-ID">
                <a:latin typeface="Times New Roman" pitchFamily="18" charset="0"/>
              </a:endParaRPr>
            </a:p>
          </p:txBody>
        </p:sp>
        <p:sp>
          <p:nvSpPr>
            <p:cNvPr id="11" name="Text Box 27"/>
            <p:cNvSpPr txBox="1">
              <a:spLocks noChangeArrowheads="1"/>
            </p:cNvSpPr>
            <p:nvPr/>
          </p:nvSpPr>
          <p:spPr bwMode="auto">
            <a:xfrm>
              <a:off x="3033713" y="4625975"/>
              <a:ext cx="769937" cy="411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1882" tIns="50941" rIns="101882" bIns="50941"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lang="en-US" i="1">
                  <a:latin typeface="Times New Roman" pitchFamily="18" charset="0"/>
                </a:rPr>
                <a:t> x</a:t>
              </a:r>
              <a:endParaRPr lang="id-ID" i="1">
                <a:latin typeface="Times New Roman" pitchFamily="18" charset="0"/>
              </a:endParaRPr>
            </a:p>
          </p:txBody>
        </p:sp>
        <p:sp>
          <p:nvSpPr>
            <p:cNvPr id="12" name="Arc 32"/>
            <p:cNvSpPr>
              <a:spLocks/>
            </p:cNvSpPr>
            <p:nvPr/>
          </p:nvSpPr>
          <p:spPr bwMode="auto">
            <a:xfrm>
              <a:off x="3679825" y="4043363"/>
              <a:ext cx="933450" cy="750887"/>
            </a:xfrm>
            <a:custGeom>
              <a:avLst/>
              <a:gdLst>
                <a:gd name="T0" fmla="*/ 0 w 30241"/>
                <a:gd name="T1" fmla="*/ 248032000 h 21600"/>
                <a:gd name="T2" fmla="*/ 889366706 w 30241"/>
                <a:gd name="T3" fmla="*/ 271222859 h 21600"/>
                <a:gd name="T4" fmla="*/ 436404569 w 30241"/>
                <a:gd name="T5" fmla="*/ 907436321 h 21600"/>
                <a:gd name="T6" fmla="*/ 0 60000 65536"/>
                <a:gd name="T7" fmla="*/ 0 60000 65536"/>
                <a:gd name="T8" fmla="*/ 0 60000 65536"/>
                <a:gd name="T9" fmla="*/ 0 w 30241"/>
                <a:gd name="T10" fmla="*/ 0 h 21600"/>
                <a:gd name="T11" fmla="*/ 30241 w 3024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241" h="21600" fill="none" extrusionOk="0">
                  <a:moveTo>
                    <a:pt x="0" y="5904"/>
                  </a:moveTo>
                  <a:cubicBezTo>
                    <a:pt x="4010" y="2112"/>
                    <a:pt x="9320" y="-1"/>
                    <a:pt x="14839" y="0"/>
                  </a:cubicBezTo>
                  <a:cubicBezTo>
                    <a:pt x="20630" y="0"/>
                    <a:pt x="26180" y="2326"/>
                    <a:pt x="30240" y="6456"/>
                  </a:cubicBezTo>
                </a:path>
                <a:path w="30241" h="21600" stroke="0" extrusionOk="0">
                  <a:moveTo>
                    <a:pt x="0" y="5904"/>
                  </a:moveTo>
                  <a:cubicBezTo>
                    <a:pt x="4010" y="2112"/>
                    <a:pt x="9320" y="-1"/>
                    <a:pt x="14839" y="0"/>
                  </a:cubicBezTo>
                  <a:cubicBezTo>
                    <a:pt x="20630" y="0"/>
                    <a:pt x="26180" y="2326"/>
                    <a:pt x="30240" y="6456"/>
                  </a:cubicBezTo>
                  <a:lnTo>
                    <a:pt x="14839" y="21600"/>
                  </a:lnTo>
                  <a:close/>
                </a:path>
              </a:pathLst>
            </a:custGeom>
            <a:noFill/>
            <a:ln w="9525">
              <a:solidFill>
                <a:srgbClr val="990000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33"/>
            <p:cNvSpPr txBox="1">
              <a:spLocks noChangeArrowheads="1"/>
            </p:cNvSpPr>
            <p:nvPr/>
          </p:nvSpPr>
          <p:spPr bwMode="auto">
            <a:xfrm>
              <a:off x="3957638" y="3570288"/>
              <a:ext cx="384175" cy="441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1882" tIns="50941" rIns="101882" bIns="50941"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lang="en-US" sz="2200" dirty="0">
                  <a:latin typeface="Times New Roman" pitchFamily="18" charset="0"/>
                </a:rPr>
                <a:t> </a:t>
              </a:r>
              <a:r>
                <a:rPr lang="en-US" i="1" dirty="0">
                  <a:latin typeface="Times New Roman" pitchFamily="18" charset="0"/>
                </a:rPr>
                <a:t>f</a:t>
              </a:r>
              <a:endParaRPr lang="id-ID" dirty="0">
                <a:latin typeface="Times New Roman" pitchFamily="18" charset="0"/>
              </a:endParaRPr>
            </a:p>
          </p:txBody>
        </p:sp>
        <p:sp>
          <p:nvSpPr>
            <p:cNvPr id="14" name="Oval 34"/>
            <p:cNvSpPr>
              <a:spLocks noChangeArrowheads="1"/>
            </p:cNvSpPr>
            <p:nvPr/>
          </p:nvSpPr>
          <p:spPr bwMode="auto">
            <a:xfrm>
              <a:off x="3398838" y="4824413"/>
              <a:ext cx="77787" cy="82550"/>
            </a:xfrm>
            <a:prstGeom prst="ellipse">
              <a:avLst/>
            </a:prstGeom>
            <a:solidFill>
              <a:srgbClr val="99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35"/>
            <p:cNvSpPr>
              <a:spLocks noChangeArrowheads="1"/>
            </p:cNvSpPr>
            <p:nvPr/>
          </p:nvSpPr>
          <p:spPr bwMode="auto">
            <a:xfrm>
              <a:off x="4868863" y="4830763"/>
              <a:ext cx="77787" cy="80962"/>
            </a:xfrm>
            <a:prstGeom prst="ellipse">
              <a:avLst/>
            </a:prstGeom>
            <a:solidFill>
              <a:srgbClr val="99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Daerah </a:t>
            </a:r>
            <a:r>
              <a:rPr lang="en-US" dirty="0" err="1" smtClean="0"/>
              <a:t>Asal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Daerah </a:t>
            </a:r>
            <a:r>
              <a:rPr lang="en-US" dirty="0" err="1" smtClean="0"/>
              <a:t>Hasil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 = f(x) = x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-</a:t>
            </a:r>
            <a:r>
              <a:rPr lang="en-US" dirty="0" smtClean="0">
                <a:sym typeface="Symbol"/>
              </a:rPr>
              <a:t> &lt; x &lt; </a:t>
            </a:r>
          </a:p>
          <a:p>
            <a:pPr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 smtClean="0">
                <a:sym typeface="Symbol"/>
              </a:rPr>
              <a:t>Daerah </a:t>
            </a:r>
            <a:r>
              <a:rPr lang="en-US" dirty="0" err="1" smtClean="0">
                <a:sym typeface="Symbol"/>
              </a:rPr>
              <a:t>asal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adalah</a:t>
            </a:r>
            <a:r>
              <a:rPr lang="en-US" dirty="0" smtClean="0">
                <a:sym typeface="Symbol"/>
              </a:rPr>
              <a:t> (-, +) </a:t>
            </a:r>
            <a:r>
              <a:rPr lang="en-US" dirty="0" err="1" smtClean="0">
                <a:sym typeface="Symbol"/>
              </a:rPr>
              <a:t>atau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Lucida Calligraphy" pitchFamily="66" charset="0"/>
                <a:sym typeface="Symbol"/>
              </a:rPr>
              <a:t>R</a:t>
            </a:r>
          </a:p>
          <a:p>
            <a:pPr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 smtClean="0">
                <a:sym typeface="Symbol"/>
              </a:rPr>
              <a:t>Daerah </a:t>
            </a:r>
            <a:r>
              <a:rPr lang="en-US" dirty="0" err="1" smtClean="0">
                <a:sym typeface="Symbol"/>
              </a:rPr>
              <a:t>hasil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adalah</a:t>
            </a:r>
            <a:r>
              <a:rPr lang="en-US" dirty="0" smtClean="0">
                <a:sym typeface="Symbol"/>
              </a:rPr>
              <a:t> W = [0, +)</a:t>
            </a:r>
          </a:p>
          <a:p>
            <a:pPr>
              <a:buNone/>
            </a:pPr>
            <a:endParaRPr lang="en-US" dirty="0">
              <a:sym typeface="Symbol"/>
            </a:endParaRPr>
          </a:p>
          <a:p>
            <a:r>
              <a:rPr lang="en-US" dirty="0" smtClean="0"/>
              <a:t>y = f(x) = x</a:t>
            </a:r>
            <a:r>
              <a:rPr lang="en-US" baseline="30000" dirty="0" smtClean="0"/>
              <a:t>2 </a:t>
            </a:r>
            <a:r>
              <a:rPr lang="en-US" dirty="0" smtClean="0"/>
              <a:t>+ 10 </a:t>
            </a:r>
            <a:r>
              <a:rPr lang="en-US" dirty="0" err="1" smtClean="0"/>
              <a:t>untuk</a:t>
            </a:r>
            <a:r>
              <a:rPr lang="en-US" dirty="0" smtClean="0"/>
              <a:t> -</a:t>
            </a:r>
            <a:r>
              <a:rPr lang="en-US" dirty="0" smtClean="0">
                <a:sym typeface="Symbol"/>
              </a:rPr>
              <a:t> &lt; x &lt; 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	Daerah </a:t>
            </a:r>
            <a:r>
              <a:rPr lang="en-US" dirty="0" err="1" smtClean="0">
                <a:sym typeface="Symbol"/>
              </a:rPr>
              <a:t>asal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adalah</a:t>
            </a:r>
            <a:r>
              <a:rPr lang="en-US" dirty="0" smtClean="0">
                <a:sym typeface="Symbol"/>
              </a:rPr>
              <a:t> (-, +) </a:t>
            </a:r>
            <a:r>
              <a:rPr lang="en-US" dirty="0" err="1" smtClean="0">
                <a:sym typeface="Symbol"/>
              </a:rPr>
              <a:t>atau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Lucida Calligraphy" pitchFamily="66" charset="0"/>
                <a:sym typeface="Symbol"/>
              </a:rPr>
              <a:t>R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	Daerah </a:t>
            </a:r>
            <a:r>
              <a:rPr lang="en-US" dirty="0" err="1" smtClean="0">
                <a:sym typeface="Symbol"/>
              </a:rPr>
              <a:t>hasil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adalah</a:t>
            </a:r>
            <a:r>
              <a:rPr lang="en-US" dirty="0" smtClean="0">
                <a:sym typeface="Symbol"/>
              </a:rPr>
              <a:t> W = [10, +)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Menggambar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selang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x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digambar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x yang </a:t>
            </a:r>
            <a:r>
              <a:rPr lang="en-US" dirty="0" err="1" smtClean="0"/>
              <a:t>berbeda-beda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selang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(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err="1" smtClean="0"/>
              <a:t>baik</a:t>
            </a:r>
            <a:r>
              <a:rPr lang="en-US" smtClean="0"/>
              <a:t>…)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Hitung</a:t>
            </a:r>
            <a:r>
              <a:rPr lang="en-US" dirty="0" smtClean="0"/>
              <a:t> y = f(x) yang </a:t>
            </a:r>
            <a:r>
              <a:rPr lang="en-US" dirty="0" err="1" smtClean="0"/>
              <a:t>berpadanan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x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dipilih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Tempatkan</a:t>
            </a:r>
            <a:r>
              <a:rPr lang="en-US" dirty="0" smtClean="0"/>
              <a:t> </a:t>
            </a:r>
            <a:r>
              <a:rPr lang="en-US" dirty="0" err="1" smtClean="0"/>
              <a:t>titik-titik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salib</a:t>
            </a:r>
            <a:r>
              <a:rPr lang="en-US" dirty="0" smtClean="0"/>
              <a:t> </a:t>
            </a:r>
            <a:r>
              <a:rPr lang="en-US" dirty="0" err="1" smtClean="0"/>
              <a:t>sumbu</a:t>
            </a:r>
            <a:r>
              <a:rPr lang="en-US" dirty="0" smtClean="0"/>
              <a:t> </a:t>
            </a:r>
            <a:r>
              <a:rPr lang="en-US" dirty="0" err="1" smtClean="0"/>
              <a:t>kartesius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nilai-nilai</a:t>
            </a:r>
            <a:r>
              <a:rPr lang="en-US" dirty="0" smtClean="0"/>
              <a:t> y </a:t>
            </a:r>
            <a:r>
              <a:rPr lang="en-US" dirty="0" err="1" smtClean="0"/>
              <a:t>dan</a:t>
            </a:r>
            <a:r>
              <a:rPr lang="en-US" dirty="0" smtClean="0"/>
              <a:t> x </a:t>
            </a:r>
          </a:p>
          <a:p>
            <a:endParaRPr lang="en-US" dirty="0" smtClean="0"/>
          </a:p>
          <a:p>
            <a:r>
              <a:rPr lang="en-US" dirty="0" err="1" smtClean="0"/>
              <a:t>Hubungkan</a:t>
            </a:r>
            <a:r>
              <a:rPr lang="en-US" dirty="0" smtClean="0"/>
              <a:t> </a:t>
            </a:r>
            <a:r>
              <a:rPr lang="en-US" dirty="0" err="1" smtClean="0"/>
              <a:t>titik-titik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Cakupan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Model </a:t>
            </a:r>
            <a:r>
              <a:rPr lang="en-US" dirty="0" err="1" smtClean="0"/>
              <a:t>Matematika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Himpunan</a:t>
            </a:r>
            <a:r>
              <a:rPr lang="en-US" dirty="0" smtClean="0"/>
              <a:t> (set): </a:t>
            </a:r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Fungsi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pengertian</a:t>
            </a:r>
            <a:r>
              <a:rPr lang="en-US" dirty="0" smtClean="0"/>
              <a:t>,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asal</a:t>
            </a:r>
            <a:r>
              <a:rPr lang="en-US" dirty="0" smtClean="0"/>
              <a:t>,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, </a:t>
            </a:r>
            <a:r>
              <a:rPr lang="en-US" dirty="0" err="1" smtClean="0"/>
              <a:t>grafik</a:t>
            </a:r>
            <a:r>
              <a:rPr lang="en-US" dirty="0"/>
              <a:t> </a:t>
            </a:r>
            <a:r>
              <a:rPr lang="en-US" dirty="0" err="1" smtClean="0"/>
              <a:t>fungsi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akar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potong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Menggambar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199"/>
          </a:xfrm>
        </p:spPr>
        <p:txBody>
          <a:bodyPr/>
          <a:lstStyle/>
          <a:p>
            <a:r>
              <a:rPr lang="en-US" dirty="0" err="1" smtClean="0"/>
              <a:t>Misalkan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digambar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en-US" dirty="0"/>
          </a:p>
          <a:p>
            <a:pPr>
              <a:buNone/>
            </a:pPr>
            <a:r>
              <a:rPr lang="en-US" dirty="0" smtClean="0"/>
              <a:t>	y = f(x) = (x</a:t>
            </a:r>
            <a:r>
              <a:rPr lang="en-US" baseline="30000" dirty="0" smtClean="0"/>
              <a:t>3</a:t>
            </a:r>
            <a:r>
              <a:rPr lang="en-US" dirty="0" smtClean="0"/>
              <a:t> + 2x</a:t>
            </a:r>
            <a:r>
              <a:rPr lang="en-US" baseline="30000" dirty="0" smtClean="0"/>
              <a:t>2</a:t>
            </a:r>
            <a:r>
              <a:rPr lang="en-US" dirty="0" smtClean="0"/>
              <a:t>)/10,  </a:t>
            </a:r>
            <a:r>
              <a:rPr lang="en-US" dirty="0" err="1" smtClean="0"/>
              <a:t>untuk</a:t>
            </a:r>
            <a:r>
              <a:rPr lang="en-US" dirty="0" smtClean="0"/>
              <a:t> -4 </a:t>
            </a:r>
            <a:r>
              <a:rPr lang="en-US" dirty="0" smtClean="0">
                <a:sym typeface="Symbol"/>
              </a:rPr>
              <a:t> </a:t>
            </a:r>
            <a:r>
              <a:rPr lang="en-US" dirty="0" smtClean="0"/>
              <a:t>x </a:t>
            </a:r>
            <a:r>
              <a:rPr lang="en-US" dirty="0" smtClean="0">
                <a:sym typeface="Symbol"/>
              </a:rPr>
              <a:t> 4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2895600"/>
          <a:ext cx="16002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0600" y="2895600"/>
          <a:ext cx="16002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-3.2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Menggambar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199"/>
          </a:xfrm>
        </p:spPr>
        <p:txBody>
          <a:bodyPr/>
          <a:lstStyle/>
          <a:p>
            <a:r>
              <a:rPr lang="en-US" dirty="0" err="1" smtClean="0"/>
              <a:t>Misalkan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digambar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en-US" dirty="0"/>
          </a:p>
          <a:p>
            <a:pPr>
              <a:buNone/>
            </a:pPr>
            <a:r>
              <a:rPr lang="en-US" dirty="0" smtClean="0"/>
              <a:t>	y = f(x) = (x</a:t>
            </a:r>
            <a:r>
              <a:rPr lang="en-US" baseline="30000" dirty="0" smtClean="0"/>
              <a:t>3</a:t>
            </a:r>
            <a:r>
              <a:rPr lang="en-US" dirty="0" smtClean="0"/>
              <a:t> + 2x</a:t>
            </a:r>
            <a:r>
              <a:rPr lang="en-US" baseline="30000" dirty="0" smtClean="0"/>
              <a:t>2</a:t>
            </a:r>
            <a:r>
              <a:rPr lang="en-US" dirty="0" smtClean="0"/>
              <a:t>)/10,  </a:t>
            </a:r>
            <a:r>
              <a:rPr lang="en-US" dirty="0" err="1" smtClean="0"/>
              <a:t>untuk</a:t>
            </a:r>
            <a:r>
              <a:rPr lang="en-US" dirty="0" smtClean="0"/>
              <a:t> -4 </a:t>
            </a:r>
            <a:r>
              <a:rPr lang="en-US" dirty="0" smtClean="0">
                <a:sym typeface="Symbol"/>
              </a:rPr>
              <a:t> </a:t>
            </a:r>
            <a:r>
              <a:rPr lang="en-US" dirty="0" smtClean="0"/>
              <a:t>x </a:t>
            </a:r>
            <a:r>
              <a:rPr lang="en-US" dirty="0" smtClean="0">
                <a:sym typeface="Symbol"/>
              </a:rPr>
              <a:t> 4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2895600"/>
          <a:ext cx="16002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-3.2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3733800" y="2794000"/>
          <a:ext cx="46482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Menggambar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199"/>
          </a:xfrm>
        </p:spPr>
        <p:txBody>
          <a:bodyPr/>
          <a:lstStyle/>
          <a:p>
            <a:r>
              <a:rPr lang="en-US" dirty="0" err="1" smtClean="0"/>
              <a:t>Misalkan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digambar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en-US" dirty="0"/>
          </a:p>
          <a:p>
            <a:pPr>
              <a:buNone/>
            </a:pPr>
            <a:r>
              <a:rPr lang="en-US" dirty="0" smtClean="0"/>
              <a:t>	y = f(x) = (x</a:t>
            </a:r>
            <a:r>
              <a:rPr lang="en-US" baseline="30000" dirty="0" smtClean="0"/>
              <a:t>3</a:t>
            </a:r>
            <a:r>
              <a:rPr lang="en-US" dirty="0" smtClean="0"/>
              <a:t> + 2x</a:t>
            </a:r>
            <a:r>
              <a:rPr lang="en-US" baseline="30000" dirty="0" smtClean="0"/>
              <a:t>2</a:t>
            </a:r>
            <a:r>
              <a:rPr lang="en-US" dirty="0" smtClean="0"/>
              <a:t>)/10,  </a:t>
            </a:r>
            <a:r>
              <a:rPr lang="en-US" dirty="0" err="1" smtClean="0"/>
              <a:t>untuk</a:t>
            </a:r>
            <a:r>
              <a:rPr lang="en-US" dirty="0" smtClean="0"/>
              <a:t> -4 </a:t>
            </a:r>
            <a:r>
              <a:rPr lang="en-US" dirty="0" smtClean="0">
                <a:sym typeface="Symbol"/>
              </a:rPr>
              <a:t> </a:t>
            </a:r>
            <a:r>
              <a:rPr lang="en-US" dirty="0" smtClean="0"/>
              <a:t>x </a:t>
            </a:r>
            <a:r>
              <a:rPr lang="en-US" dirty="0" smtClean="0">
                <a:sym typeface="Symbol"/>
              </a:rPr>
              <a:t> 4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0" y="2794000"/>
          <a:ext cx="46482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4648200" y="2794000"/>
          <a:ext cx="46482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Menggambar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, </a:t>
            </a:r>
            <a:r>
              <a:rPr lang="en-US" dirty="0" err="1" smtClean="0"/>
              <a:t>di</a:t>
            </a:r>
            <a:r>
              <a:rPr lang="en-US" dirty="0" smtClean="0"/>
              <a:t>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Siapkan</a:t>
            </a:r>
            <a:r>
              <a:rPr lang="en-US" dirty="0" smtClean="0"/>
              <a:t> </a:t>
            </a:r>
            <a:r>
              <a:rPr lang="en-US" dirty="0" err="1" smtClean="0"/>
              <a:t>nilai-nilai</a:t>
            </a:r>
            <a:r>
              <a:rPr lang="en-US" dirty="0" smtClean="0"/>
              <a:t> x </a:t>
            </a:r>
            <a:r>
              <a:rPr lang="en-US" dirty="0" err="1" smtClean="0"/>
              <a:t>dari</a:t>
            </a:r>
            <a:r>
              <a:rPr lang="en-US" dirty="0" smtClean="0"/>
              <a:t> yang </a:t>
            </a:r>
            <a:r>
              <a:rPr lang="en-US" dirty="0" err="1" smtClean="0"/>
              <a:t>terkecil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terbesar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loncatan</a:t>
            </a:r>
            <a:r>
              <a:rPr lang="en-US" dirty="0" smtClean="0"/>
              <a:t> (interval) </a:t>
            </a:r>
            <a:r>
              <a:rPr lang="en-US" dirty="0" err="1" smtClean="0"/>
              <a:t>sehalus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.  </a:t>
            </a:r>
            <a:r>
              <a:rPr lang="en-US" dirty="0" err="1" smtClean="0"/>
              <a:t>Misal</a:t>
            </a:r>
            <a:r>
              <a:rPr lang="en-US" dirty="0" smtClean="0"/>
              <a:t> -4.00, -3.95, -3.90, …, 3.90, 3.95, 4.00.  </a:t>
            </a:r>
            <a:r>
              <a:rPr lang="en-US" dirty="0" err="1" smtClean="0"/>
              <a:t>Letakkan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Siapkan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y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f(x)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x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digambar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Gunakan</a:t>
            </a:r>
            <a:r>
              <a:rPr lang="en-US" dirty="0" smtClean="0"/>
              <a:t> chart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“Scatter with smooth line”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menggambar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Menggambar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, </a:t>
            </a:r>
            <a:r>
              <a:rPr lang="en-US" dirty="0" err="1" smtClean="0"/>
              <a:t>di</a:t>
            </a:r>
            <a:r>
              <a:rPr lang="en-US" dirty="0" smtClean="0"/>
              <a:t> Excel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51923"/>
          <a:stretch>
            <a:fillRect/>
          </a:stretch>
        </p:blipFill>
        <p:spPr bwMode="auto">
          <a:xfrm>
            <a:off x="457200" y="1600200"/>
            <a:ext cx="3810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r="51480"/>
          <a:stretch>
            <a:fillRect/>
          </a:stretch>
        </p:blipFill>
        <p:spPr bwMode="auto">
          <a:xfrm>
            <a:off x="4841708" y="1600200"/>
            <a:ext cx="3845092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Menggambar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, </a:t>
            </a:r>
            <a:r>
              <a:rPr lang="en-US" dirty="0" err="1" smtClean="0"/>
              <a:t>di</a:t>
            </a:r>
            <a:r>
              <a:rPr lang="en-US" dirty="0" smtClean="0"/>
              <a:t> Excel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3352800"/>
            <a:ext cx="4922837" cy="333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447800"/>
            <a:ext cx="542925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Linear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2588" indent="-382588" defTabSz="1019175">
              <a:lnSpc>
                <a:spcPct val="80000"/>
              </a:lnSpc>
              <a:buFont typeface="Euclid Symbol" pitchFamily="18" charset="2"/>
              <a:buChar char="·"/>
            </a:pPr>
            <a:r>
              <a:rPr lang="en-US" sz="2800" dirty="0" err="1" smtClean="0">
                <a:solidFill>
                  <a:srgbClr val="993366"/>
                </a:solidFill>
                <a:sym typeface="Euclid Symbol" pitchFamily="18" charset="2"/>
              </a:rPr>
              <a:t>Bentuk</a:t>
            </a:r>
            <a:r>
              <a:rPr lang="en-US" sz="2800" dirty="0" smtClean="0">
                <a:solidFill>
                  <a:srgbClr val="993366"/>
                </a:solidFill>
                <a:sym typeface="Euclid Symbol" pitchFamily="18" charset="2"/>
              </a:rPr>
              <a:t> </a:t>
            </a:r>
            <a:r>
              <a:rPr lang="en-US" sz="2800" dirty="0" err="1" smtClean="0">
                <a:solidFill>
                  <a:srgbClr val="993366"/>
                </a:solidFill>
                <a:sym typeface="Euclid Symbol" pitchFamily="18" charset="2"/>
              </a:rPr>
              <a:t>fungsi</a:t>
            </a:r>
            <a:r>
              <a:rPr lang="en-US" sz="2800" dirty="0" smtClean="0">
                <a:solidFill>
                  <a:srgbClr val="993366"/>
                </a:solidFill>
                <a:sym typeface="Euclid Symbol" pitchFamily="18" charset="2"/>
              </a:rPr>
              <a:t>:</a:t>
            </a:r>
            <a:r>
              <a:rPr lang="en-US" sz="2800" dirty="0" smtClean="0">
                <a:solidFill>
                  <a:schemeClr val="hlink"/>
                </a:solidFill>
                <a:sym typeface="Euclid Symbol" pitchFamily="18" charset="2"/>
              </a:rPr>
              <a:t> </a:t>
            </a:r>
            <a:r>
              <a:rPr lang="en-US" sz="2800" i="1" dirty="0" smtClean="0">
                <a:sym typeface="Euclid Symbol" pitchFamily="18" charset="2"/>
              </a:rPr>
              <a:t>y</a:t>
            </a:r>
            <a:r>
              <a:rPr lang="en-US" sz="2800" dirty="0" smtClean="0">
                <a:sym typeface="Euclid Symbol" pitchFamily="18" charset="2"/>
              </a:rPr>
              <a:t> =</a:t>
            </a:r>
            <a:r>
              <a:rPr lang="en-US" sz="2800" dirty="0" smtClean="0">
                <a:solidFill>
                  <a:schemeClr val="hlink"/>
                </a:solidFill>
                <a:sym typeface="Euclid Symbol" pitchFamily="18" charset="2"/>
              </a:rPr>
              <a:t> </a:t>
            </a:r>
            <a:r>
              <a:rPr lang="en-US" sz="2800" i="1" dirty="0" smtClean="0">
                <a:sym typeface="Euclid Symbol" pitchFamily="18" charset="2"/>
              </a:rPr>
              <a:t>f</a:t>
            </a:r>
            <a:r>
              <a:rPr lang="en-US" sz="2800" dirty="0" smtClean="0">
                <a:sym typeface="Euclid Symbol" pitchFamily="18" charset="2"/>
              </a:rPr>
              <a:t>(</a:t>
            </a:r>
            <a:r>
              <a:rPr lang="en-US" sz="2800" i="1" dirty="0" smtClean="0">
                <a:sym typeface="Euclid Symbol" pitchFamily="18" charset="2"/>
              </a:rPr>
              <a:t>x</a:t>
            </a:r>
            <a:r>
              <a:rPr lang="en-US" sz="2800" dirty="0" smtClean="0">
                <a:sym typeface="Euclid Symbol" pitchFamily="18" charset="2"/>
              </a:rPr>
              <a:t>) = </a:t>
            </a:r>
            <a:r>
              <a:rPr lang="en-US" sz="2800" i="1" dirty="0" smtClean="0">
                <a:sym typeface="Euclid Symbol" pitchFamily="18" charset="2"/>
              </a:rPr>
              <a:t>ax</a:t>
            </a:r>
            <a:r>
              <a:rPr lang="en-US" sz="2800" dirty="0" smtClean="0">
                <a:sym typeface="Euclid Symbol" pitchFamily="18" charset="2"/>
              </a:rPr>
              <a:t> +</a:t>
            </a:r>
            <a:r>
              <a:rPr lang="en-US" sz="2800" i="1" dirty="0" smtClean="0">
                <a:sym typeface="Euclid Symbol" pitchFamily="18" charset="2"/>
              </a:rPr>
              <a:t> b</a:t>
            </a:r>
            <a:r>
              <a:rPr lang="en-US" sz="2800" dirty="0" smtClean="0">
                <a:sym typeface="Euclid Symbol" pitchFamily="18" charset="2"/>
              </a:rPr>
              <a:t>,   </a:t>
            </a:r>
            <a:r>
              <a:rPr lang="en-US" sz="2800" i="1" dirty="0" smtClean="0">
                <a:sym typeface="Euclid Symbol" pitchFamily="18" charset="2"/>
              </a:rPr>
              <a:t>a</a:t>
            </a:r>
            <a:r>
              <a:rPr lang="en-US" sz="2800" dirty="0" smtClean="0">
                <a:sym typeface="Euclid Symbol" pitchFamily="18" charset="2"/>
              </a:rPr>
              <a:t> </a:t>
            </a:r>
            <a:r>
              <a:rPr lang="en-US" sz="2800" dirty="0" err="1" smtClean="0">
                <a:sym typeface="Euclid Symbol" pitchFamily="18" charset="2"/>
              </a:rPr>
              <a:t>dan</a:t>
            </a:r>
            <a:r>
              <a:rPr lang="en-US" sz="2800" dirty="0" smtClean="0">
                <a:sym typeface="Euclid Symbol" pitchFamily="18" charset="2"/>
              </a:rPr>
              <a:t> </a:t>
            </a:r>
            <a:r>
              <a:rPr lang="en-US" sz="2800" i="1" dirty="0" smtClean="0">
                <a:sym typeface="Euclid Symbol" pitchFamily="18" charset="2"/>
              </a:rPr>
              <a:t>b </a:t>
            </a:r>
            <a:r>
              <a:rPr lang="en-US" sz="2800" dirty="0" err="1" smtClean="0">
                <a:sym typeface="Euclid Symbol" pitchFamily="18" charset="2"/>
              </a:rPr>
              <a:t>konstanta</a:t>
            </a:r>
            <a:endParaRPr lang="en-US" sz="2800" dirty="0" smtClean="0">
              <a:sym typeface="Euclid Symbol" pitchFamily="18" charset="2"/>
            </a:endParaRPr>
          </a:p>
          <a:p>
            <a:pPr marL="382588" indent="-382588" defTabSz="1019175">
              <a:lnSpc>
                <a:spcPct val="80000"/>
              </a:lnSpc>
              <a:spcBef>
                <a:spcPct val="25000"/>
              </a:spcBef>
              <a:buNone/>
            </a:pPr>
            <a:r>
              <a:rPr lang="en-US" sz="2800" i="1" dirty="0" smtClean="0">
                <a:sym typeface="Euclid Symbol" pitchFamily="18" charset="2"/>
              </a:rPr>
              <a:t>	a</a:t>
            </a:r>
            <a:r>
              <a:rPr lang="en-US" sz="2800" dirty="0" smtClean="0">
                <a:sym typeface="Euclid Symbol" pitchFamily="18" charset="2"/>
              </a:rPr>
              <a:t> = </a:t>
            </a:r>
            <a:r>
              <a:rPr lang="en-US" sz="2800" dirty="0" err="1" smtClean="0">
                <a:sym typeface="Euclid Symbol" pitchFamily="18" charset="2"/>
              </a:rPr>
              <a:t>kemiringan</a:t>
            </a:r>
            <a:r>
              <a:rPr lang="en-US" sz="2800" dirty="0" smtClean="0">
                <a:sym typeface="Euclid Symbol" pitchFamily="18" charset="2"/>
              </a:rPr>
              <a:t> </a:t>
            </a:r>
            <a:r>
              <a:rPr lang="en-US" sz="2800" dirty="0" err="1" smtClean="0">
                <a:sym typeface="Euclid Symbol" pitchFamily="18" charset="2"/>
              </a:rPr>
              <a:t>garis</a:t>
            </a:r>
            <a:r>
              <a:rPr lang="en-US" sz="2800" dirty="0" smtClean="0">
                <a:sym typeface="Euclid Symbol" pitchFamily="18" charset="2"/>
              </a:rPr>
              <a:t> (slope/gradient)</a:t>
            </a:r>
          </a:p>
          <a:p>
            <a:pPr marL="382588" indent="-382588" defTabSz="1019175">
              <a:lnSpc>
                <a:spcPct val="80000"/>
              </a:lnSpc>
              <a:buFont typeface="Euclid Symbol" pitchFamily="18" charset="2"/>
              <a:buNone/>
            </a:pPr>
            <a:r>
              <a:rPr lang="en-US" sz="2800" dirty="0" smtClean="0">
                <a:sym typeface="Euclid Symbol" pitchFamily="18" charset="2"/>
              </a:rPr>
              <a:t>	</a:t>
            </a:r>
            <a:r>
              <a:rPr lang="en-US" sz="2800" i="1" dirty="0" smtClean="0">
                <a:sym typeface="Euclid Symbol" pitchFamily="18" charset="2"/>
              </a:rPr>
              <a:t>b</a:t>
            </a:r>
            <a:r>
              <a:rPr lang="en-US" sz="2800" dirty="0" smtClean="0">
                <a:sym typeface="Euclid Symbol" pitchFamily="18" charset="2"/>
              </a:rPr>
              <a:t> = </a:t>
            </a:r>
            <a:r>
              <a:rPr lang="en-US" sz="2800" dirty="0" err="1" smtClean="0">
                <a:sym typeface="Euclid Symbol" pitchFamily="18" charset="2"/>
              </a:rPr>
              <a:t>perpotongan</a:t>
            </a:r>
            <a:r>
              <a:rPr lang="en-US" sz="2800" dirty="0" smtClean="0">
                <a:sym typeface="Euclid Symbol" pitchFamily="18" charset="2"/>
              </a:rPr>
              <a:t> </a:t>
            </a:r>
            <a:r>
              <a:rPr lang="en-US" sz="2800" dirty="0" err="1" smtClean="0">
                <a:sym typeface="Euclid Symbol" pitchFamily="18" charset="2"/>
              </a:rPr>
              <a:t>garis</a:t>
            </a:r>
            <a:r>
              <a:rPr lang="en-US" sz="2800" dirty="0" smtClean="0">
                <a:sym typeface="Euclid Symbol" pitchFamily="18" charset="2"/>
              </a:rPr>
              <a:t> </a:t>
            </a:r>
            <a:r>
              <a:rPr lang="en-US" sz="2800" dirty="0" err="1" smtClean="0">
                <a:sym typeface="Euclid Symbol" pitchFamily="18" charset="2"/>
              </a:rPr>
              <a:t>dengan</a:t>
            </a:r>
            <a:r>
              <a:rPr lang="en-US" sz="2800" dirty="0" smtClean="0">
                <a:sym typeface="Euclid Symbol" pitchFamily="18" charset="2"/>
              </a:rPr>
              <a:t> </a:t>
            </a:r>
            <a:r>
              <a:rPr lang="en-US" sz="2800" dirty="0" err="1" smtClean="0">
                <a:sym typeface="Euclid Symbol" pitchFamily="18" charset="2"/>
              </a:rPr>
              <a:t>sumbu</a:t>
            </a:r>
            <a:r>
              <a:rPr lang="en-US" sz="2800" dirty="0" smtClean="0">
                <a:sym typeface="Euclid Symbol" pitchFamily="18" charset="2"/>
              </a:rPr>
              <a:t>-</a:t>
            </a:r>
            <a:r>
              <a:rPr lang="en-US" sz="2800" i="1" dirty="0" smtClean="0">
                <a:sym typeface="Euclid Symbol" pitchFamily="18" charset="2"/>
              </a:rPr>
              <a:t>y</a:t>
            </a:r>
          </a:p>
          <a:p>
            <a:pPr marL="382588" indent="-382588" defTabSz="1019175">
              <a:lnSpc>
                <a:spcPct val="80000"/>
              </a:lnSpc>
              <a:buFont typeface="Euclid Symbol" pitchFamily="18" charset="2"/>
              <a:buNone/>
            </a:pPr>
            <a:endParaRPr lang="en-US" sz="2800" i="1" dirty="0" smtClean="0">
              <a:sym typeface="Euclid Symbol" pitchFamily="18" charset="2"/>
            </a:endParaRPr>
          </a:p>
          <a:p>
            <a:pPr marL="382588" indent="-382588" defTabSz="1019175">
              <a:lnSpc>
                <a:spcPct val="80000"/>
              </a:lnSpc>
              <a:buFont typeface="Euclid Symbol" pitchFamily="18" charset="2"/>
              <a:buNone/>
            </a:pPr>
            <a:r>
              <a:rPr lang="en-US" sz="2800" dirty="0" smtClean="0">
                <a:solidFill>
                  <a:schemeClr val="hlink"/>
                </a:solidFill>
                <a:sym typeface="Euclid Symbol" pitchFamily="18" charset="2"/>
              </a:rPr>
              <a:t></a:t>
            </a:r>
            <a:r>
              <a:rPr lang="en-US" sz="2800" dirty="0" smtClean="0">
                <a:sym typeface="Euclid Symbol" pitchFamily="18" charset="2"/>
              </a:rPr>
              <a:t> </a:t>
            </a:r>
            <a:r>
              <a:rPr lang="en-US" sz="2800" dirty="0" smtClean="0">
                <a:solidFill>
                  <a:srgbClr val="993366"/>
                </a:solidFill>
                <a:sym typeface="Euclid Symbol" pitchFamily="18" charset="2"/>
              </a:rPr>
              <a:t>Daerah </a:t>
            </a:r>
            <a:r>
              <a:rPr lang="en-US" sz="2800" dirty="0" err="1" smtClean="0">
                <a:solidFill>
                  <a:srgbClr val="993366"/>
                </a:solidFill>
                <a:sym typeface="Euclid Symbol" pitchFamily="18" charset="2"/>
              </a:rPr>
              <a:t>asal</a:t>
            </a:r>
            <a:r>
              <a:rPr lang="en-US" sz="2800" dirty="0" smtClean="0">
                <a:solidFill>
                  <a:srgbClr val="993366"/>
                </a:solidFill>
                <a:sym typeface="Euclid Symbol" pitchFamily="18" charset="2"/>
              </a:rPr>
              <a:t> </a:t>
            </a:r>
            <a:r>
              <a:rPr lang="en-US" sz="2800" dirty="0" err="1" smtClean="0">
                <a:solidFill>
                  <a:srgbClr val="993366"/>
                </a:solidFill>
                <a:sym typeface="Euclid Symbol" pitchFamily="18" charset="2"/>
              </a:rPr>
              <a:t>dan</a:t>
            </a:r>
            <a:r>
              <a:rPr lang="en-US" sz="2800" dirty="0" smtClean="0">
                <a:solidFill>
                  <a:srgbClr val="993366"/>
                </a:solidFill>
                <a:sym typeface="Euclid Symbol" pitchFamily="18" charset="2"/>
              </a:rPr>
              <a:t> </a:t>
            </a:r>
            <a:r>
              <a:rPr lang="en-US" sz="2800" dirty="0" err="1" smtClean="0">
                <a:solidFill>
                  <a:srgbClr val="993366"/>
                </a:solidFill>
                <a:sym typeface="Euclid Symbol" pitchFamily="18" charset="2"/>
              </a:rPr>
              <a:t>daerah</a:t>
            </a:r>
            <a:r>
              <a:rPr lang="en-US" sz="2800" dirty="0" smtClean="0">
                <a:solidFill>
                  <a:srgbClr val="993366"/>
                </a:solidFill>
                <a:sym typeface="Euclid Symbol" pitchFamily="18" charset="2"/>
              </a:rPr>
              <a:t> </a:t>
            </a:r>
            <a:r>
              <a:rPr lang="en-US" sz="2800" dirty="0" err="1" smtClean="0">
                <a:solidFill>
                  <a:srgbClr val="993366"/>
                </a:solidFill>
                <a:sym typeface="Euclid Symbol" pitchFamily="18" charset="2"/>
              </a:rPr>
              <a:t>hasil</a:t>
            </a:r>
            <a:r>
              <a:rPr lang="en-US" sz="2800" dirty="0" smtClean="0">
                <a:solidFill>
                  <a:srgbClr val="993366"/>
                </a:solidFill>
                <a:sym typeface="Euclid Symbol" pitchFamily="18" charset="2"/>
              </a:rPr>
              <a:t>:    </a:t>
            </a:r>
            <a:r>
              <a:rPr lang="en-US" sz="2800" i="1" dirty="0" err="1" smtClean="0">
                <a:sym typeface="Euclid Symbol" pitchFamily="18" charset="2"/>
              </a:rPr>
              <a:t>D</a:t>
            </a:r>
            <a:r>
              <a:rPr lang="en-US" sz="2800" i="1" baseline="-25000" dirty="0" err="1" smtClean="0">
                <a:sym typeface="Euclid Symbol" pitchFamily="18" charset="2"/>
              </a:rPr>
              <a:t>f</a:t>
            </a:r>
            <a:r>
              <a:rPr lang="en-US" sz="2800" dirty="0" smtClean="0">
                <a:sym typeface="Euclid Symbol" pitchFamily="18" charset="2"/>
              </a:rPr>
              <a:t> = </a:t>
            </a:r>
            <a:r>
              <a:rPr lang="en-US" sz="2800" dirty="0" smtClean="0">
                <a:sym typeface="Symbol" pitchFamily="18" charset="2"/>
              </a:rPr>
              <a:t>R</a:t>
            </a:r>
            <a:r>
              <a:rPr lang="en-US" sz="2800" dirty="0" smtClean="0">
                <a:sym typeface="Euclid Extra" pitchFamily="18" charset="2"/>
              </a:rPr>
              <a:t>, </a:t>
            </a:r>
            <a:r>
              <a:rPr lang="en-US" sz="2800" i="1" dirty="0" err="1" smtClean="0">
                <a:sym typeface="Euclid Extra" pitchFamily="18" charset="2"/>
              </a:rPr>
              <a:t>W</a:t>
            </a:r>
            <a:r>
              <a:rPr lang="en-US" sz="2800" baseline="-25000" dirty="0" err="1" smtClean="0">
                <a:sym typeface="Euclid Extra" pitchFamily="18" charset="2"/>
              </a:rPr>
              <a:t>f</a:t>
            </a:r>
            <a:r>
              <a:rPr lang="en-US" sz="2800" dirty="0" smtClean="0">
                <a:sym typeface="Euclid Extra" pitchFamily="18" charset="2"/>
              </a:rPr>
              <a:t> = </a:t>
            </a:r>
            <a:r>
              <a:rPr lang="en-US" sz="2800" dirty="0" smtClean="0">
                <a:sym typeface="Symbol" pitchFamily="18" charset="2"/>
              </a:rPr>
              <a:t>R </a:t>
            </a:r>
            <a:r>
              <a:rPr lang="en-US" sz="2800" dirty="0" smtClean="0"/>
              <a:t>	</a:t>
            </a:r>
          </a:p>
          <a:p>
            <a:pPr marL="382588" indent="-382588" defTabSz="1019175">
              <a:lnSpc>
                <a:spcPct val="80000"/>
              </a:lnSpc>
              <a:buFont typeface="Euclid Symbol" pitchFamily="18" charset="2"/>
              <a:buNone/>
            </a:pPr>
            <a:endParaRPr lang="en-US" sz="2800" dirty="0" smtClean="0"/>
          </a:p>
          <a:p>
            <a:pPr marL="382588" indent="-382588" defTabSz="1019175">
              <a:lnSpc>
                <a:spcPct val="80000"/>
              </a:lnSpc>
              <a:buFont typeface="Euclid Symbol" pitchFamily="18" charset="2"/>
              <a:buNone/>
            </a:pPr>
            <a:r>
              <a:rPr lang="en-US" sz="2800" dirty="0" smtClean="0">
                <a:solidFill>
                  <a:schemeClr val="hlink"/>
                </a:solidFill>
                <a:sym typeface="Euclid Symbol" pitchFamily="18" charset="2"/>
              </a:rPr>
              <a:t> </a:t>
            </a:r>
            <a:r>
              <a:rPr lang="en-US" sz="2800" dirty="0" err="1" smtClean="0">
                <a:solidFill>
                  <a:srgbClr val="993366"/>
                </a:solidFill>
                <a:sym typeface="Euclid Symbol" pitchFamily="18" charset="2"/>
              </a:rPr>
              <a:t>Grafik</a:t>
            </a:r>
            <a:r>
              <a:rPr lang="en-US" sz="2800" dirty="0" smtClean="0">
                <a:solidFill>
                  <a:srgbClr val="993366"/>
                </a:solidFill>
                <a:sym typeface="Euclid Symbol" pitchFamily="18" charset="2"/>
              </a:rPr>
              <a:t>:</a:t>
            </a:r>
            <a:endParaRPr lang="en-US" sz="2800" dirty="0"/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 flipV="1">
            <a:off x="4181557" y="4617426"/>
            <a:ext cx="0" cy="20881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886200" y="4445489"/>
            <a:ext cx="798146" cy="583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82" tIns="50941" rIns="101882" bIns="50941">
            <a:spAutoFit/>
          </a:bodyPr>
          <a:lstStyle/>
          <a:p>
            <a:pPr defTabSz="1019175">
              <a:spcBef>
                <a:spcPct val="50000"/>
              </a:spcBef>
            </a:pPr>
            <a:r>
              <a:rPr lang="en-US" sz="1800" i="1" dirty="0">
                <a:latin typeface="Times New Roman" pitchFamily="18" charset="0"/>
              </a:rPr>
              <a:t>y</a:t>
            </a:r>
            <a:endParaRPr lang="id-ID" sz="1800" i="1" dirty="0">
              <a:latin typeface="Times New Roman" pitchFamily="18" charset="0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V="1">
            <a:off x="3846146" y="5105400"/>
            <a:ext cx="2097454" cy="942731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678854" y="6198088"/>
            <a:ext cx="798146" cy="58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82" tIns="50941" rIns="101882" bIns="50941">
            <a:spAutoFit/>
          </a:bodyPr>
          <a:lstStyle/>
          <a:p>
            <a:pPr defTabSz="1019175">
              <a:spcBef>
                <a:spcPct val="50000"/>
              </a:spcBef>
            </a:pPr>
            <a:r>
              <a:rPr lang="en-US" sz="1800" i="1" dirty="0">
                <a:latin typeface="Times New Roman" pitchFamily="18" charset="0"/>
              </a:rPr>
              <a:t>x</a:t>
            </a:r>
            <a:endParaRPr lang="id-ID" sz="1800" i="1" dirty="0">
              <a:latin typeface="Times New Roman" pitchFamily="18" charset="0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924191" y="5562600"/>
            <a:ext cx="800209" cy="583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82" tIns="50941" rIns="101882" bIns="50941">
            <a:spAutoFit/>
          </a:bodyPr>
          <a:lstStyle/>
          <a:p>
            <a:pPr defTabSz="1019175">
              <a:spcBef>
                <a:spcPct val="50000"/>
              </a:spcBef>
            </a:pPr>
            <a:r>
              <a:rPr lang="en-US" sz="1800" i="1" dirty="0">
                <a:latin typeface="Times New Roman" pitchFamily="18" charset="0"/>
              </a:rPr>
              <a:t>b</a:t>
            </a:r>
            <a:endParaRPr lang="id-ID" sz="1800" i="1" dirty="0">
              <a:latin typeface="Times New Roman" pitchFamily="18" charset="0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5185508" y="4750289"/>
            <a:ext cx="1596292" cy="583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82" tIns="50941" rIns="101882" bIns="50941">
            <a:spAutoFit/>
          </a:bodyPr>
          <a:lstStyle/>
          <a:p>
            <a:pPr defTabSz="1019175">
              <a:spcBef>
                <a:spcPct val="50000"/>
              </a:spcBef>
            </a:pPr>
            <a:r>
              <a:rPr lang="en-US" sz="1800" i="1" dirty="0">
                <a:solidFill>
                  <a:schemeClr val="accent2"/>
                </a:solidFill>
                <a:latin typeface="Times New Roman" pitchFamily="18" charset="0"/>
              </a:rPr>
              <a:t>y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</a:rPr>
              <a:t> =</a:t>
            </a:r>
            <a:r>
              <a:rPr lang="en-US" sz="1800" i="1" dirty="0">
                <a:solidFill>
                  <a:schemeClr val="accent2"/>
                </a:solidFill>
                <a:latin typeface="Times New Roman" pitchFamily="18" charset="0"/>
              </a:rPr>
              <a:t> ax + b</a:t>
            </a:r>
            <a:endParaRPr lang="id-ID" sz="18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10000" y="6324600"/>
            <a:ext cx="1981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Polinomial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Polinomial</a:t>
            </a:r>
            <a:endParaRPr lang="en-US" dirty="0" smtClean="0"/>
          </a:p>
          <a:p>
            <a:pPr marL="382588" indent="-382588" defTabSz="1019175">
              <a:lnSpc>
                <a:spcPct val="80000"/>
              </a:lnSpc>
              <a:spcBef>
                <a:spcPct val="25000"/>
              </a:spcBef>
              <a:buFont typeface="Euclid Symbol" pitchFamily="18" charset="2"/>
              <a:buNone/>
            </a:pPr>
            <a:r>
              <a:rPr lang="en-US" dirty="0" err="1" smtClean="0">
                <a:solidFill>
                  <a:srgbClr val="993366"/>
                </a:solidFill>
                <a:latin typeface="Times New Roman" pitchFamily="18" charset="0"/>
                <a:sym typeface="Euclid Symbol" pitchFamily="18" charset="2"/>
              </a:rPr>
              <a:t>Bentuk</a:t>
            </a:r>
            <a:r>
              <a:rPr lang="en-US" dirty="0" smtClean="0">
                <a:solidFill>
                  <a:srgbClr val="993366"/>
                </a:solidFill>
                <a:latin typeface="Times New Roman" pitchFamily="18" charset="0"/>
                <a:sym typeface="Euclid Symbol" pitchFamily="18" charset="2"/>
              </a:rPr>
              <a:t> </a:t>
            </a:r>
            <a:r>
              <a:rPr lang="en-US" dirty="0" err="1" smtClean="0">
                <a:solidFill>
                  <a:srgbClr val="993366"/>
                </a:solidFill>
                <a:latin typeface="Times New Roman" pitchFamily="18" charset="0"/>
                <a:sym typeface="Euclid Symbol" pitchFamily="18" charset="2"/>
              </a:rPr>
              <a:t>fungsi</a:t>
            </a:r>
            <a:r>
              <a:rPr lang="en-US" dirty="0" smtClean="0">
                <a:solidFill>
                  <a:srgbClr val="993366"/>
                </a:solidFill>
                <a:latin typeface="Times New Roman" pitchFamily="18" charset="0"/>
                <a:sym typeface="Euclid Symbol" pitchFamily="18" charset="2"/>
              </a:rPr>
              <a:t>:</a:t>
            </a:r>
            <a:r>
              <a:rPr lang="en-US" dirty="0" smtClean="0">
                <a:solidFill>
                  <a:schemeClr val="hlink"/>
                </a:solidFill>
                <a:latin typeface="Times New Roman" pitchFamily="18" charset="0"/>
                <a:sym typeface="Euclid Symbol" pitchFamily="18" charset="2"/>
              </a:rPr>
              <a:t>  </a:t>
            </a:r>
          </a:p>
          <a:p>
            <a:pPr marL="382588" indent="-382588" defTabSz="1019175">
              <a:lnSpc>
                <a:spcPct val="80000"/>
              </a:lnSpc>
              <a:spcBef>
                <a:spcPct val="35000"/>
              </a:spcBef>
              <a:buFont typeface="Euclid Symbol" pitchFamily="18" charset="2"/>
              <a:buNone/>
            </a:pPr>
            <a:r>
              <a:rPr lang="en-US" i="1" dirty="0" smtClean="0">
                <a:latin typeface="Times New Roman" pitchFamily="18" charset="0"/>
                <a:sym typeface="Euclid Symbol" pitchFamily="18" charset="2"/>
              </a:rPr>
              <a:t>y</a:t>
            </a:r>
            <a:r>
              <a:rPr lang="en-US" dirty="0" smtClean="0">
                <a:latin typeface="Times New Roman" pitchFamily="18" charset="0"/>
                <a:sym typeface="Euclid Symbol" pitchFamily="18" charset="2"/>
              </a:rPr>
              <a:t> =</a:t>
            </a:r>
            <a:r>
              <a:rPr lang="en-US" dirty="0" smtClean="0">
                <a:solidFill>
                  <a:schemeClr val="hlink"/>
                </a:solidFill>
                <a:latin typeface="Times New Roman" pitchFamily="18" charset="0"/>
                <a:sym typeface="Euclid Symbol" pitchFamily="18" charset="2"/>
              </a:rPr>
              <a:t> </a:t>
            </a:r>
            <a:r>
              <a:rPr lang="en-US" i="1" dirty="0">
                <a:latin typeface="Times New Roman" pitchFamily="18" charset="0"/>
                <a:sym typeface="Euclid Symbol" pitchFamily="18" charset="2"/>
              </a:rPr>
              <a:t>f</a:t>
            </a:r>
            <a:r>
              <a:rPr lang="en-US" dirty="0" smtClean="0">
                <a:latin typeface="Times New Roman" pitchFamily="18" charset="0"/>
                <a:sym typeface="Euclid Symbol" pitchFamily="18" charset="2"/>
              </a:rPr>
              <a:t>(</a:t>
            </a:r>
            <a:r>
              <a:rPr lang="en-US" i="1" dirty="0" smtClean="0">
                <a:latin typeface="Times New Roman" pitchFamily="18" charset="0"/>
                <a:sym typeface="Euclid Symbol" pitchFamily="18" charset="2"/>
              </a:rPr>
              <a:t>x</a:t>
            </a:r>
            <a:r>
              <a:rPr lang="en-US" dirty="0" smtClean="0">
                <a:latin typeface="Times New Roman" pitchFamily="18" charset="0"/>
                <a:sym typeface="Euclid Symbol" pitchFamily="18" charset="2"/>
              </a:rPr>
              <a:t>) = </a:t>
            </a:r>
            <a:r>
              <a:rPr lang="en-US" i="1" dirty="0" smtClean="0">
                <a:latin typeface="Times New Roman" pitchFamily="18" charset="0"/>
                <a:sym typeface="Euclid Symbol" pitchFamily="18" charset="2"/>
              </a:rPr>
              <a:t>a</a:t>
            </a:r>
            <a:r>
              <a:rPr lang="en-US" i="1" baseline="-25000" dirty="0" smtClean="0">
                <a:latin typeface="Times New Roman" pitchFamily="18" charset="0"/>
                <a:sym typeface="Euclid Symbol" pitchFamily="18" charset="2"/>
              </a:rPr>
              <a:t>n</a:t>
            </a:r>
            <a:r>
              <a:rPr lang="en-US" i="1" dirty="0" smtClean="0">
                <a:latin typeface="Times New Roman" pitchFamily="18" charset="0"/>
                <a:sym typeface="Euclid Symbol" pitchFamily="18" charset="2"/>
              </a:rPr>
              <a:t> </a:t>
            </a:r>
            <a:r>
              <a:rPr lang="en-US" i="1" dirty="0" err="1" smtClean="0">
                <a:latin typeface="Times New Roman" pitchFamily="18" charset="0"/>
                <a:sym typeface="Euclid Symbol" pitchFamily="18" charset="2"/>
              </a:rPr>
              <a:t>x</a:t>
            </a:r>
            <a:r>
              <a:rPr lang="en-US" i="1" baseline="30000" dirty="0" err="1" smtClean="0">
                <a:latin typeface="Times New Roman" pitchFamily="18" charset="0"/>
                <a:sym typeface="Euclid Symbol" pitchFamily="18" charset="2"/>
              </a:rPr>
              <a:t>n</a:t>
            </a:r>
            <a:r>
              <a:rPr lang="en-US" i="1" dirty="0" smtClean="0">
                <a:latin typeface="Times New Roman" pitchFamily="18" charset="0"/>
                <a:sym typeface="Euclid Symbol" pitchFamily="18" charset="2"/>
              </a:rPr>
              <a:t> + a</a:t>
            </a:r>
            <a:r>
              <a:rPr lang="en-US" i="1" baseline="-25000" dirty="0" smtClean="0">
                <a:latin typeface="Times New Roman" pitchFamily="18" charset="0"/>
                <a:sym typeface="Euclid Symbol" pitchFamily="18" charset="2"/>
              </a:rPr>
              <a:t>n-</a:t>
            </a:r>
            <a:r>
              <a:rPr lang="en-US" baseline="-25000" dirty="0" smtClean="0">
                <a:latin typeface="Times New Roman" pitchFamily="18" charset="0"/>
                <a:sym typeface="Euclid Symbol" pitchFamily="18" charset="2"/>
              </a:rPr>
              <a:t>1</a:t>
            </a:r>
            <a:r>
              <a:rPr lang="en-US" i="1" dirty="0" smtClean="0">
                <a:latin typeface="Times New Roman" pitchFamily="18" charset="0"/>
                <a:sym typeface="Euclid Symbol" pitchFamily="18" charset="2"/>
              </a:rPr>
              <a:t> x</a:t>
            </a:r>
            <a:r>
              <a:rPr lang="en-US" i="1" baseline="30000" dirty="0" smtClean="0">
                <a:latin typeface="Times New Roman" pitchFamily="18" charset="0"/>
                <a:sym typeface="Euclid Symbol" pitchFamily="18" charset="2"/>
              </a:rPr>
              <a:t>n-</a:t>
            </a:r>
            <a:r>
              <a:rPr lang="en-US" baseline="30000" dirty="0" smtClean="0">
                <a:latin typeface="Times New Roman" pitchFamily="18" charset="0"/>
                <a:sym typeface="Euclid Symbol" pitchFamily="18" charset="2"/>
              </a:rPr>
              <a:t>1</a:t>
            </a:r>
            <a:r>
              <a:rPr lang="en-US" dirty="0" smtClean="0">
                <a:latin typeface="Times New Roman" pitchFamily="18" charset="0"/>
                <a:sym typeface="Euclid Symbol" pitchFamily="18" charset="2"/>
              </a:rPr>
              <a:t> + … + </a:t>
            </a:r>
            <a:r>
              <a:rPr lang="en-US" i="1" dirty="0" smtClean="0">
                <a:latin typeface="Times New Roman" pitchFamily="18" charset="0"/>
                <a:sym typeface="Euclid Symbol" pitchFamily="18" charset="2"/>
              </a:rPr>
              <a:t>a</a:t>
            </a:r>
            <a:r>
              <a:rPr lang="en-US" baseline="-25000" dirty="0" smtClean="0">
                <a:latin typeface="Times New Roman" pitchFamily="18" charset="0"/>
                <a:sym typeface="Euclid Symbol" pitchFamily="18" charset="2"/>
              </a:rPr>
              <a:t>2 </a:t>
            </a:r>
            <a:r>
              <a:rPr lang="en-US" i="1" dirty="0" smtClean="0">
                <a:latin typeface="Times New Roman" pitchFamily="18" charset="0"/>
                <a:sym typeface="Euclid Symbol" pitchFamily="18" charset="2"/>
              </a:rPr>
              <a:t>x</a:t>
            </a:r>
            <a:r>
              <a:rPr lang="en-US" baseline="30000" dirty="0" smtClean="0">
                <a:latin typeface="Times New Roman" pitchFamily="18" charset="0"/>
                <a:sym typeface="Euclid Symbol" pitchFamily="18" charset="2"/>
              </a:rPr>
              <a:t>2 </a:t>
            </a:r>
            <a:r>
              <a:rPr lang="en-US" dirty="0" smtClean="0">
                <a:latin typeface="Times New Roman" pitchFamily="18" charset="0"/>
                <a:sym typeface="Euclid Symbol" pitchFamily="18" charset="2"/>
              </a:rPr>
              <a:t>+ </a:t>
            </a:r>
            <a:r>
              <a:rPr lang="en-US" i="1" dirty="0" smtClean="0">
                <a:latin typeface="Times New Roman" pitchFamily="18" charset="0"/>
                <a:sym typeface="Euclid Symbol" pitchFamily="18" charset="2"/>
              </a:rPr>
              <a:t>a</a:t>
            </a:r>
            <a:r>
              <a:rPr lang="en-US" baseline="-25000" dirty="0" smtClean="0">
                <a:latin typeface="Times New Roman" pitchFamily="18" charset="0"/>
                <a:sym typeface="Euclid Symbol" pitchFamily="18" charset="2"/>
              </a:rPr>
              <a:t>1</a:t>
            </a:r>
            <a:r>
              <a:rPr lang="en-US" dirty="0" smtClean="0">
                <a:latin typeface="Times New Roman" pitchFamily="18" charset="0"/>
                <a:sym typeface="Euclid Symbol" pitchFamily="18" charset="2"/>
              </a:rPr>
              <a:t> </a:t>
            </a:r>
            <a:r>
              <a:rPr lang="en-US" i="1" dirty="0" smtClean="0">
                <a:latin typeface="Times New Roman" pitchFamily="18" charset="0"/>
                <a:sym typeface="Euclid Symbol" pitchFamily="18" charset="2"/>
              </a:rPr>
              <a:t>x </a:t>
            </a:r>
            <a:r>
              <a:rPr lang="en-US" dirty="0" smtClean="0">
                <a:latin typeface="Times New Roman" pitchFamily="18" charset="0"/>
                <a:sym typeface="Euclid Symbol" pitchFamily="18" charset="2"/>
              </a:rPr>
              <a:t>+</a:t>
            </a:r>
            <a:r>
              <a:rPr lang="en-US" i="1" dirty="0" smtClean="0">
                <a:latin typeface="Times New Roman" pitchFamily="18" charset="0"/>
                <a:sym typeface="Euclid Symbol" pitchFamily="18" charset="2"/>
              </a:rPr>
              <a:t> a</a:t>
            </a:r>
            <a:r>
              <a:rPr lang="en-US" baseline="-25000" dirty="0" smtClean="0">
                <a:latin typeface="Times New Roman" pitchFamily="18" charset="0"/>
                <a:sym typeface="Euclid Symbol" pitchFamily="18" charset="2"/>
              </a:rPr>
              <a:t>0</a:t>
            </a:r>
          </a:p>
          <a:p>
            <a:pPr marL="382588" indent="-382588" defTabSz="1019175">
              <a:lnSpc>
                <a:spcPct val="80000"/>
              </a:lnSpc>
              <a:spcBef>
                <a:spcPct val="35000"/>
              </a:spcBef>
              <a:buFont typeface="Euclid Symbol" pitchFamily="18" charset="2"/>
              <a:buNone/>
            </a:pPr>
            <a:r>
              <a:rPr lang="en-US" dirty="0" smtClean="0">
                <a:latin typeface="Times New Roman" pitchFamily="18" charset="0"/>
                <a:sym typeface="Euclid Symbol" pitchFamily="18" charset="2"/>
              </a:rPr>
              <a:t>	   </a:t>
            </a:r>
            <a:r>
              <a:rPr lang="en-US" i="1" dirty="0" smtClean="0">
                <a:latin typeface="Times New Roman" pitchFamily="18" charset="0"/>
                <a:sym typeface="Euclid Symbol" pitchFamily="18" charset="2"/>
              </a:rPr>
              <a:t>a</a:t>
            </a:r>
            <a:r>
              <a:rPr lang="en-US" i="1" baseline="-25000" dirty="0" smtClean="0">
                <a:latin typeface="Times New Roman" pitchFamily="18" charset="0"/>
                <a:sym typeface="Euclid Symbol" pitchFamily="18" charset="2"/>
              </a:rPr>
              <a:t>n</a:t>
            </a:r>
            <a:r>
              <a:rPr lang="en-US" dirty="0" smtClean="0">
                <a:latin typeface="Times New Roman" pitchFamily="18" charset="0"/>
                <a:sym typeface="Euclid Symbol" pitchFamily="18" charset="2"/>
              </a:rPr>
              <a:t>,</a:t>
            </a:r>
            <a:r>
              <a:rPr lang="en-US" i="1" dirty="0" smtClean="0">
                <a:latin typeface="Times New Roman" pitchFamily="18" charset="0"/>
                <a:sym typeface="Euclid Symbol" pitchFamily="18" charset="2"/>
              </a:rPr>
              <a:t> …</a:t>
            </a:r>
            <a:r>
              <a:rPr lang="en-US" dirty="0" smtClean="0">
                <a:latin typeface="Times New Roman" pitchFamily="18" charset="0"/>
                <a:sym typeface="Euclid Symbol" pitchFamily="18" charset="2"/>
              </a:rPr>
              <a:t>,</a:t>
            </a:r>
            <a:r>
              <a:rPr lang="en-US" i="1" dirty="0" smtClean="0">
                <a:latin typeface="Times New Roman" pitchFamily="18" charset="0"/>
                <a:sym typeface="Euclid Symbol" pitchFamily="18" charset="2"/>
              </a:rPr>
              <a:t> a</a:t>
            </a:r>
            <a:r>
              <a:rPr lang="en-US" baseline="-25000" dirty="0" smtClean="0">
                <a:latin typeface="Times New Roman" pitchFamily="18" charset="0"/>
                <a:sym typeface="Euclid Symbol" pitchFamily="18" charset="2"/>
              </a:rPr>
              <a:t>1</a:t>
            </a:r>
            <a:r>
              <a:rPr lang="en-US" dirty="0" smtClean="0">
                <a:latin typeface="Times New Roman" pitchFamily="18" charset="0"/>
                <a:sym typeface="Euclid Symbol" pitchFamily="18" charset="2"/>
              </a:rPr>
              <a:t>,</a:t>
            </a:r>
            <a:r>
              <a:rPr lang="en-US" i="1" dirty="0" smtClean="0">
                <a:latin typeface="Times New Roman" pitchFamily="18" charset="0"/>
                <a:sym typeface="Euclid Symbol" pitchFamily="18" charset="2"/>
              </a:rPr>
              <a:t> a</a:t>
            </a:r>
            <a:r>
              <a:rPr lang="en-US" i="1" baseline="-25000" dirty="0" smtClean="0">
                <a:latin typeface="Times New Roman" pitchFamily="18" charset="0"/>
                <a:sym typeface="Euclid Symbol" pitchFamily="18" charset="2"/>
              </a:rPr>
              <a:t>0</a:t>
            </a:r>
            <a:r>
              <a:rPr lang="en-US" dirty="0" smtClean="0">
                <a:latin typeface="Times New Roman" pitchFamily="18" charset="0"/>
                <a:sym typeface="Euclid Symbol" pitchFamily="18" charset="2"/>
              </a:rPr>
              <a:t>  </a:t>
            </a:r>
            <a:r>
              <a:rPr lang="en-US" dirty="0" err="1" smtClean="0">
                <a:latin typeface="Times New Roman" pitchFamily="18" charset="0"/>
                <a:sym typeface="Euclid Symbol" pitchFamily="18" charset="2"/>
              </a:rPr>
              <a:t>konstanta</a:t>
            </a:r>
            <a:r>
              <a:rPr lang="en-US" dirty="0" smtClean="0">
                <a:latin typeface="Times New Roman" pitchFamily="18" charset="0"/>
                <a:sym typeface="Euclid Symbol" pitchFamily="18" charset="2"/>
              </a:rPr>
              <a:t>, (</a:t>
            </a:r>
            <a:r>
              <a:rPr lang="en-US" i="1" dirty="0" smtClean="0">
                <a:latin typeface="Times New Roman" pitchFamily="18" charset="0"/>
                <a:sym typeface="Euclid Symbol" pitchFamily="18" charset="2"/>
              </a:rPr>
              <a:t>a</a:t>
            </a:r>
            <a:r>
              <a:rPr lang="en-US" i="1" baseline="-25000" dirty="0" smtClean="0">
                <a:latin typeface="Times New Roman" pitchFamily="18" charset="0"/>
                <a:sym typeface="Euclid Symbol" pitchFamily="18" charset="2"/>
              </a:rPr>
              <a:t>n</a:t>
            </a:r>
            <a:r>
              <a:rPr lang="en-US" dirty="0" smtClean="0">
                <a:latin typeface="Times New Roman" pitchFamily="18" charset="0"/>
                <a:sym typeface="Euclid Symbol" pitchFamily="18" charset="2"/>
              </a:rPr>
              <a:t> </a:t>
            </a:r>
            <a:r>
              <a:rPr lang="en-US" dirty="0" smtClean="0">
                <a:latin typeface="Times New Roman" pitchFamily="18" charset="0"/>
                <a:sym typeface="Symbol"/>
              </a:rPr>
              <a:t> </a:t>
            </a:r>
            <a:r>
              <a:rPr lang="en-US" dirty="0" smtClean="0">
                <a:latin typeface="Times New Roman" pitchFamily="18" charset="0"/>
                <a:sym typeface="Mathematica1" pitchFamily="2" charset="2"/>
              </a:rPr>
              <a:t>0),</a:t>
            </a:r>
            <a:r>
              <a:rPr lang="en-US" dirty="0" smtClean="0">
                <a:latin typeface="Times New Roman" pitchFamily="18" charset="0"/>
                <a:sym typeface="Euclid Symbol" pitchFamily="18" charset="2"/>
              </a:rPr>
              <a:t> </a:t>
            </a:r>
            <a:r>
              <a:rPr lang="en-US" i="1" dirty="0" smtClean="0">
                <a:latin typeface="Times New Roman" pitchFamily="18" charset="0"/>
                <a:sym typeface="Euclid Symbol" pitchFamily="18" charset="2"/>
              </a:rPr>
              <a:t>n </a:t>
            </a:r>
            <a:r>
              <a:rPr lang="en-US" dirty="0" smtClean="0">
                <a:latin typeface="Times New Roman" pitchFamily="18" charset="0"/>
                <a:sym typeface="Euclid Symbol" pitchFamily="18" charset="2"/>
              </a:rPr>
              <a:t>= </a:t>
            </a:r>
            <a:r>
              <a:rPr lang="en-US" dirty="0" err="1" smtClean="0">
                <a:latin typeface="Times New Roman" pitchFamily="18" charset="0"/>
                <a:sym typeface="Euclid Symbol" pitchFamily="18" charset="2"/>
              </a:rPr>
              <a:t>derajat</a:t>
            </a:r>
            <a:endParaRPr lang="en-US" dirty="0" smtClean="0">
              <a:latin typeface="Times New Roman" pitchFamily="18" charset="0"/>
              <a:sym typeface="Euclid Symbol" pitchFamily="18" charset="2"/>
            </a:endParaRPr>
          </a:p>
          <a:p>
            <a:pPr marL="382588" indent="-382588" defTabSz="1019175">
              <a:lnSpc>
                <a:spcPct val="80000"/>
              </a:lnSpc>
              <a:spcBef>
                <a:spcPct val="35000"/>
              </a:spcBef>
              <a:buFont typeface="Euclid Symbol" pitchFamily="18" charset="2"/>
              <a:buNone/>
            </a:pPr>
            <a:endParaRPr lang="en-US" dirty="0">
              <a:latin typeface="Times New Roman" pitchFamily="18" charset="0"/>
              <a:sym typeface="Euclid Symbol" pitchFamily="18" charset="2"/>
            </a:endParaRPr>
          </a:p>
          <a:p>
            <a:pPr marL="382588" indent="-382588" defTabSz="1019175">
              <a:lnSpc>
                <a:spcPct val="80000"/>
              </a:lnSpc>
              <a:spcBef>
                <a:spcPct val="35000"/>
              </a:spcBef>
              <a:buFont typeface="Euclid Symbol" pitchFamily="18" charset="2"/>
              <a:buNone/>
            </a:pPr>
            <a:r>
              <a:rPr lang="en-US" dirty="0" err="1" smtClean="0">
                <a:latin typeface="Times New Roman" pitchFamily="18" charset="0"/>
                <a:sym typeface="Euclid Symbol" pitchFamily="18" charset="2"/>
              </a:rPr>
              <a:t>Jika</a:t>
            </a:r>
            <a:r>
              <a:rPr lang="en-US" dirty="0" smtClean="0">
                <a:latin typeface="Times New Roman" pitchFamily="18" charset="0"/>
                <a:sym typeface="Euclid Symbol" pitchFamily="18" charset="2"/>
              </a:rPr>
              <a:t> n = 2 </a:t>
            </a:r>
            <a:r>
              <a:rPr lang="en-US" dirty="0" smtClean="0">
                <a:latin typeface="Times New Roman" pitchFamily="18" charset="0"/>
                <a:sym typeface="Wingdings" pitchFamily="2" charset="2"/>
              </a:rPr>
              <a:t> </a:t>
            </a:r>
            <a:r>
              <a:rPr lang="en-US" dirty="0" err="1" smtClean="0">
                <a:latin typeface="Times New Roman" pitchFamily="18" charset="0"/>
                <a:sym typeface="Wingdings" pitchFamily="2" charset="2"/>
              </a:rPr>
              <a:t>Fungsi</a:t>
            </a:r>
            <a:r>
              <a:rPr lang="en-US" dirty="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latin typeface="Times New Roman" pitchFamily="18" charset="0"/>
                <a:sym typeface="Wingdings" pitchFamily="2" charset="2"/>
              </a:rPr>
              <a:t>Kuadratik</a:t>
            </a:r>
            <a:endParaRPr lang="en-US" dirty="0" smtClean="0">
              <a:latin typeface="Times New Roman" pitchFamily="18" charset="0"/>
              <a:sym typeface="Wingdings" pitchFamily="2" charset="2"/>
            </a:endParaRPr>
          </a:p>
          <a:p>
            <a:pPr marL="382588" indent="-382588" defTabSz="1019175">
              <a:lnSpc>
                <a:spcPct val="80000"/>
              </a:lnSpc>
              <a:spcBef>
                <a:spcPct val="35000"/>
              </a:spcBef>
              <a:buFont typeface="Euclid Symbol" pitchFamily="18" charset="2"/>
              <a:buNone/>
            </a:pPr>
            <a:r>
              <a:rPr lang="en-US" i="1" dirty="0" smtClean="0">
                <a:latin typeface="Times New Roman" pitchFamily="18" charset="0"/>
                <a:sym typeface="Euclid Symbol" pitchFamily="18" charset="2"/>
              </a:rPr>
              <a:t>y </a:t>
            </a:r>
            <a:r>
              <a:rPr lang="en-US" dirty="0" smtClean="0">
                <a:latin typeface="Times New Roman" pitchFamily="18" charset="0"/>
                <a:sym typeface="Euclid Symbol" pitchFamily="18" charset="2"/>
              </a:rPr>
              <a:t>= f(</a:t>
            </a:r>
            <a:r>
              <a:rPr lang="en-US" i="1" dirty="0" smtClean="0">
                <a:latin typeface="Times New Roman" pitchFamily="18" charset="0"/>
                <a:sym typeface="Euclid Symbol" pitchFamily="18" charset="2"/>
              </a:rPr>
              <a:t>x</a:t>
            </a:r>
            <a:r>
              <a:rPr lang="en-US" dirty="0" smtClean="0">
                <a:latin typeface="Times New Roman" pitchFamily="18" charset="0"/>
                <a:sym typeface="Euclid Symbol" pitchFamily="18" charset="2"/>
              </a:rPr>
              <a:t>) = </a:t>
            </a:r>
            <a:r>
              <a:rPr lang="en-US" i="1" dirty="0" smtClean="0">
                <a:latin typeface="Times New Roman" pitchFamily="18" charset="0"/>
                <a:sym typeface="Euclid Symbol" pitchFamily="18" charset="2"/>
              </a:rPr>
              <a:t>ax</a:t>
            </a:r>
            <a:r>
              <a:rPr lang="en-US" baseline="30000" dirty="0" smtClean="0">
                <a:latin typeface="Times New Roman" pitchFamily="18" charset="0"/>
                <a:sym typeface="Euclid Symbol" pitchFamily="18" charset="2"/>
              </a:rPr>
              <a:t>2</a:t>
            </a:r>
            <a:r>
              <a:rPr lang="en-US" dirty="0" smtClean="0">
                <a:latin typeface="Times New Roman" pitchFamily="18" charset="0"/>
                <a:sym typeface="Euclid Symbol" pitchFamily="18" charset="2"/>
              </a:rPr>
              <a:t> + </a:t>
            </a:r>
            <a:r>
              <a:rPr lang="en-US" i="1" dirty="0" err="1" smtClean="0">
                <a:latin typeface="Times New Roman" pitchFamily="18" charset="0"/>
                <a:sym typeface="Euclid Symbol" pitchFamily="18" charset="2"/>
              </a:rPr>
              <a:t>bx</a:t>
            </a:r>
            <a:r>
              <a:rPr lang="en-US" dirty="0" smtClean="0">
                <a:latin typeface="Times New Roman" pitchFamily="18" charset="0"/>
                <a:sym typeface="Euclid Symbol" pitchFamily="18" charset="2"/>
              </a:rPr>
              <a:t> + </a:t>
            </a:r>
            <a:r>
              <a:rPr lang="en-US" i="1" dirty="0" smtClean="0">
                <a:latin typeface="Times New Roman" pitchFamily="18" charset="0"/>
                <a:sym typeface="Euclid Symbol" pitchFamily="18" charset="2"/>
              </a:rPr>
              <a:t>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Kuadratik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latin typeface="Times New Roman" pitchFamily="18" charset="0"/>
                <a:sym typeface="Euclid Symbol" pitchFamily="18" charset="2"/>
              </a:rPr>
              <a:t>y </a:t>
            </a:r>
            <a:r>
              <a:rPr lang="en-US" dirty="0" smtClean="0">
                <a:latin typeface="Times New Roman" pitchFamily="18" charset="0"/>
                <a:sym typeface="Euclid Symbol" pitchFamily="18" charset="2"/>
              </a:rPr>
              <a:t>= f(</a:t>
            </a:r>
            <a:r>
              <a:rPr lang="en-US" i="1" dirty="0" smtClean="0">
                <a:latin typeface="Times New Roman" pitchFamily="18" charset="0"/>
                <a:sym typeface="Euclid Symbol" pitchFamily="18" charset="2"/>
              </a:rPr>
              <a:t>x</a:t>
            </a:r>
            <a:r>
              <a:rPr lang="en-US" dirty="0" smtClean="0">
                <a:latin typeface="Times New Roman" pitchFamily="18" charset="0"/>
                <a:sym typeface="Euclid Symbol" pitchFamily="18" charset="2"/>
              </a:rPr>
              <a:t>) = </a:t>
            </a:r>
            <a:r>
              <a:rPr lang="en-US" i="1" dirty="0" smtClean="0">
                <a:latin typeface="Times New Roman" pitchFamily="18" charset="0"/>
                <a:sym typeface="Euclid Symbol" pitchFamily="18" charset="2"/>
              </a:rPr>
              <a:t>ax</a:t>
            </a:r>
            <a:r>
              <a:rPr lang="en-US" baseline="30000" dirty="0" smtClean="0">
                <a:latin typeface="Times New Roman" pitchFamily="18" charset="0"/>
                <a:sym typeface="Euclid Symbol" pitchFamily="18" charset="2"/>
              </a:rPr>
              <a:t>2</a:t>
            </a:r>
            <a:r>
              <a:rPr lang="en-US" dirty="0" smtClean="0">
                <a:latin typeface="Times New Roman" pitchFamily="18" charset="0"/>
                <a:sym typeface="Euclid Symbol" pitchFamily="18" charset="2"/>
              </a:rPr>
              <a:t> + </a:t>
            </a:r>
            <a:r>
              <a:rPr lang="en-US" i="1" dirty="0" err="1" smtClean="0">
                <a:latin typeface="Times New Roman" pitchFamily="18" charset="0"/>
                <a:sym typeface="Euclid Symbol" pitchFamily="18" charset="2"/>
              </a:rPr>
              <a:t>bx</a:t>
            </a:r>
            <a:r>
              <a:rPr lang="en-US" dirty="0" smtClean="0">
                <a:latin typeface="Times New Roman" pitchFamily="18" charset="0"/>
                <a:sym typeface="Euclid Symbol" pitchFamily="18" charset="2"/>
              </a:rPr>
              <a:t> + </a:t>
            </a:r>
            <a:r>
              <a:rPr lang="en-US" i="1" dirty="0" smtClean="0">
                <a:latin typeface="Times New Roman" pitchFamily="18" charset="0"/>
                <a:sym typeface="Euclid Symbol" pitchFamily="18" charset="2"/>
              </a:rPr>
              <a:t>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3429000" y="5257800"/>
            <a:ext cx="1051143" cy="53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82" tIns="50941" rIns="101882" bIns="50941">
            <a:spAutoFit/>
          </a:bodyPr>
          <a:lstStyle/>
          <a:p>
            <a:pPr defTabSz="1019175">
              <a:spcBef>
                <a:spcPct val="50000"/>
              </a:spcBef>
            </a:pPr>
            <a:r>
              <a:rPr lang="en-US" sz="2800" i="1">
                <a:latin typeface="Times New Roman" pitchFamily="18" charset="0"/>
              </a:rPr>
              <a:t>x</a:t>
            </a:r>
            <a:endParaRPr lang="id-ID" sz="2800" i="1">
              <a:latin typeface="Times New Roman" pitchFamily="18" charset="0"/>
            </a:endParaRPr>
          </a:p>
        </p:txBody>
      </p:sp>
      <p:sp>
        <p:nvSpPr>
          <p:cNvPr id="4" name="Line 16"/>
          <p:cNvSpPr>
            <a:spLocks noChangeShapeType="1"/>
          </p:cNvSpPr>
          <p:nvPr/>
        </p:nvSpPr>
        <p:spPr bwMode="auto">
          <a:xfrm>
            <a:off x="1177508" y="3418488"/>
            <a:ext cx="0" cy="22714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5" name="Line 17"/>
          <p:cNvSpPr>
            <a:spLocks noChangeShapeType="1"/>
          </p:cNvSpPr>
          <p:nvPr/>
        </p:nvSpPr>
        <p:spPr bwMode="auto">
          <a:xfrm>
            <a:off x="741152" y="5261035"/>
            <a:ext cx="3045481" cy="198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762000" y="3200400"/>
            <a:ext cx="1740917" cy="53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82" tIns="50941" rIns="101882" bIns="50941">
            <a:spAutoFit/>
          </a:bodyPr>
          <a:lstStyle/>
          <a:p>
            <a:pPr defTabSz="1019175">
              <a:spcBef>
                <a:spcPct val="50000"/>
              </a:spcBef>
            </a:pPr>
            <a:r>
              <a:rPr lang="en-US" sz="2800" i="1" dirty="0">
                <a:latin typeface="Times New Roman" pitchFamily="18" charset="0"/>
              </a:rPr>
              <a:t>y</a:t>
            </a:r>
            <a:endParaRPr lang="id-ID" sz="2800" i="1" dirty="0">
              <a:latin typeface="Times New Roman" pitchFamily="18" charset="0"/>
            </a:endParaRPr>
          </a:p>
        </p:txBody>
      </p:sp>
      <p:sp>
        <p:nvSpPr>
          <p:cNvPr id="8" name="Text Box 34"/>
          <p:cNvSpPr txBox="1">
            <a:spLocks noChangeArrowheads="1"/>
          </p:cNvSpPr>
          <p:nvPr/>
        </p:nvSpPr>
        <p:spPr bwMode="auto">
          <a:xfrm>
            <a:off x="838200" y="4724400"/>
            <a:ext cx="1740914" cy="53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82" tIns="50941" rIns="101882" bIns="50941">
            <a:spAutoFit/>
          </a:bodyPr>
          <a:lstStyle/>
          <a:p>
            <a:pPr defTabSz="1019175">
              <a:spcBef>
                <a:spcPct val="50000"/>
              </a:spcBef>
            </a:pPr>
            <a:r>
              <a:rPr lang="en-US" sz="2800" i="1">
                <a:latin typeface="Times New Roman" pitchFamily="18" charset="0"/>
              </a:rPr>
              <a:t>c</a:t>
            </a:r>
            <a:endParaRPr lang="id-ID" sz="2800" i="1">
              <a:latin typeface="Times New Roman" pitchFamily="18" charset="0"/>
            </a:endParaRPr>
          </a:p>
        </p:txBody>
      </p:sp>
      <p:sp>
        <p:nvSpPr>
          <p:cNvPr id="9" name="Text Box 37"/>
          <p:cNvSpPr txBox="1">
            <a:spLocks noChangeArrowheads="1"/>
          </p:cNvSpPr>
          <p:nvPr/>
        </p:nvSpPr>
        <p:spPr bwMode="auto">
          <a:xfrm>
            <a:off x="1492013" y="5562236"/>
            <a:ext cx="3918187" cy="53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82" tIns="50941" rIns="101882" bIns="50941">
            <a:spAutoFit/>
          </a:bodyPr>
          <a:lstStyle/>
          <a:p>
            <a:pPr defTabSz="1019175"/>
            <a:r>
              <a:rPr lang="en-US" sz="2800" i="1" dirty="0">
                <a:solidFill>
                  <a:schemeClr val="hlink"/>
                </a:solidFill>
                <a:latin typeface="Times New Roman" pitchFamily="18" charset="0"/>
              </a:rPr>
              <a:t>a</a:t>
            </a:r>
            <a:r>
              <a:rPr lang="en-US" sz="2800" dirty="0">
                <a:solidFill>
                  <a:schemeClr val="hlink"/>
                </a:solidFill>
                <a:latin typeface="Times New Roman" pitchFamily="18" charset="0"/>
              </a:rPr>
              <a:t> &lt; </a:t>
            </a:r>
            <a:r>
              <a:rPr lang="en-US" sz="2800" dirty="0" smtClean="0">
                <a:solidFill>
                  <a:schemeClr val="hlink"/>
                </a:solidFill>
                <a:latin typeface="Times New Roman" pitchFamily="18" charset="0"/>
              </a:rPr>
              <a:t>0</a:t>
            </a:r>
            <a:endParaRPr lang="id-ID" sz="2800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10" name="Text Box 41"/>
          <p:cNvSpPr txBox="1">
            <a:spLocks noChangeArrowheads="1"/>
          </p:cNvSpPr>
          <p:nvPr/>
        </p:nvSpPr>
        <p:spPr bwMode="auto">
          <a:xfrm>
            <a:off x="1600200" y="3581400"/>
            <a:ext cx="2834049" cy="53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82" tIns="50941" rIns="101882" bIns="50941">
            <a:spAutoFit/>
          </a:bodyPr>
          <a:lstStyle/>
          <a:p>
            <a:pPr defTabSz="1019175">
              <a:spcBef>
                <a:spcPct val="50000"/>
              </a:spcBef>
            </a:pPr>
            <a:r>
              <a:rPr lang="en-US" sz="2800" i="1" dirty="0">
                <a:solidFill>
                  <a:schemeClr val="accent2"/>
                </a:solidFill>
                <a:latin typeface="Times New Roman" pitchFamily="18" charset="0"/>
              </a:rPr>
              <a:t>y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</a:rPr>
              <a:t> = </a:t>
            </a:r>
            <a:r>
              <a:rPr lang="en-US" sz="2800" i="1" dirty="0">
                <a:solidFill>
                  <a:schemeClr val="accent2"/>
                </a:solidFill>
                <a:latin typeface="Times New Roman" pitchFamily="18" charset="0"/>
              </a:rPr>
              <a:t>P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2800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</a:rPr>
              <a:t>)</a:t>
            </a:r>
            <a:endParaRPr lang="id-ID" sz="28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7788057" y="5257436"/>
            <a:ext cx="1051143" cy="53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82" tIns="50941" rIns="101882" bIns="50941">
            <a:spAutoFit/>
          </a:bodyPr>
          <a:lstStyle/>
          <a:p>
            <a:pPr defTabSz="1019175">
              <a:spcBef>
                <a:spcPct val="50000"/>
              </a:spcBef>
            </a:pPr>
            <a:r>
              <a:rPr lang="en-US" sz="2800" i="1">
                <a:latin typeface="Times New Roman" pitchFamily="18" charset="0"/>
              </a:rPr>
              <a:t>x</a:t>
            </a:r>
            <a:endParaRPr lang="id-ID" sz="2800" i="1">
              <a:latin typeface="Times New Roman" pitchFamily="18" charset="0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5536565" y="3418124"/>
            <a:ext cx="0" cy="22714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5100209" y="5260671"/>
            <a:ext cx="3045481" cy="198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5121057" y="3200036"/>
            <a:ext cx="1740917" cy="53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82" tIns="50941" rIns="101882" bIns="50941">
            <a:spAutoFit/>
          </a:bodyPr>
          <a:lstStyle/>
          <a:p>
            <a:pPr defTabSz="1019175">
              <a:spcBef>
                <a:spcPct val="50000"/>
              </a:spcBef>
            </a:pPr>
            <a:r>
              <a:rPr lang="en-US" sz="2800" i="1" dirty="0">
                <a:latin typeface="Times New Roman" pitchFamily="18" charset="0"/>
              </a:rPr>
              <a:t>y</a:t>
            </a:r>
            <a:endParaRPr lang="id-ID" sz="2800" i="1" dirty="0">
              <a:latin typeface="Times New Roman" pitchFamily="18" charset="0"/>
            </a:endParaRPr>
          </a:p>
        </p:txBody>
      </p:sp>
      <p:sp>
        <p:nvSpPr>
          <p:cNvPr id="19" name="Text Box 34"/>
          <p:cNvSpPr txBox="1">
            <a:spLocks noChangeArrowheads="1"/>
          </p:cNvSpPr>
          <p:nvPr/>
        </p:nvSpPr>
        <p:spPr bwMode="auto">
          <a:xfrm>
            <a:off x="5197257" y="4267200"/>
            <a:ext cx="1740914" cy="53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82" tIns="50941" rIns="101882" bIns="50941">
            <a:spAutoFit/>
          </a:bodyPr>
          <a:lstStyle/>
          <a:p>
            <a:pPr defTabSz="1019175">
              <a:spcBef>
                <a:spcPct val="50000"/>
              </a:spcBef>
            </a:pPr>
            <a:r>
              <a:rPr lang="en-US" sz="2800" i="1" dirty="0">
                <a:latin typeface="Times New Roman" pitchFamily="18" charset="0"/>
              </a:rPr>
              <a:t>c</a:t>
            </a:r>
            <a:endParaRPr lang="id-ID" sz="2800" i="1" dirty="0">
              <a:latin typeface="Times New Roman" pitchFamily="18" charset="0"/>
            </a:endParaRPr>
          </a:p>
        </p:txBody>
      </p:sp>
      <p:sp>
        <p:nvSpPr>
          <p:cNvPr id="20" name="Text Box 41"/>
          <p:cNvSpPr txBox="1">
            <a:spLocks noChangeArrowheads="1"/>
          </p:cNvSpPr>
          <p:nvPr/>
        </p:nvSpPr>
        <p:spPr bwMode="auto">
          <a:xfrm>
            <a:off x="5959257" y="3581036"/>
            <a:ext cx="2834049" cy="53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82" tIns="50941" rIns="101882" bIns="50941">
            <a:spAutoFit/>
          </a:bodyPr>
          <a:lstStyle/>
          <a:p>
            <a:pPr defTabSz="1019175">
              <a:spcBef>
                <a:spcPct val="50000"/>
              </a:spcBef>
            </a:pPr>
            <a:r>
              <a:rPr lang="en-US" sz="2800" i="1" dirty="0">
                <a:solidFill>
                  <a:schemeClr val="accent2"/>
                </a:solidFill>
                <a:latin typeface="Times New Roman" pitchFamily="18" charset="0"/>
              </a:rPr>
              <a:t>y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</a:rPr>
              <a:t> = </a:t>
            </a:r>
            <a:r>
              <a:rPr lang="en-US" sz="2800" i="1" dirty="0">
                <a:solidFill>
                  <a:schemeClr val="accent2"/>
                </a:solidFill>
                <a:latin typeface="Times New Roman" pitchFamily="18" charset="0"/>
              </a:rPr>
              <a:t>P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2800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</a:rPr>
              <a:t>)</a:t>
            </a:r>
            <a:endParaRPr lang="id-ID" sz="28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23" name="Text Box 37"/>
          <p:cNvSpPr txBox="1">
            <a:spLocks noChangeArrowheads="1"/>
          </p:cNvSpPr>
          <p:nvPr/>
        </p:nvSpPr>
        <p:spPr bwMode="auto">
          <a:xfrm>
            <a:off x="5943600" y="5562600"/>
            <a:ext cx="3918187" cy="53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82" tIns="50941" rIns="101882" bIns="50941">
            <a:spAutoFit/>
          </a:bodyPr>
          <a:lstStyle/>
          <a:p>
            <a:pPr defTabSz="1019175"/>
            <a:r>
              <a:rPr lang="en-US" sz="2800" i="1" dirty="0">
                <a:solidFill>
                  <a:schemeClr val="hlink"/>
                </a:solidFill>
                <a:latin typeface="Times New Roman" pitchFamily="18" charset="0"/>
              </a:rPr>
              <a:t>a</a:t>
            </a:r>
            <a:r>
              <a:rPr lang="en-US" sz="2800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hlink"/>
                </a:solidFill>
                <a:latin typeface="Times New Roman" pitchFamily="18" charset="0"/>
              </a:rPr>
              <a:t>&gt; 0</a:t>
            </a:r>
            <a:endParaRPr lang="id-ID" sz="2800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990600" y="3886200"/>
            <a:ext cx="2209800" cy="1838190"/>
          </a:xfrm>
          <a:custGeom>
            <a:avLst/>
            <a:gdLst>
              <a:gd name="connsiteX0" fmla="*/ 0 w 1898139"/>
              <a:gd name="connsiteY0" fmla="*/ 1838190 h 1838190"/>
              <a:gd name="connsiteX1" fmla="*/ 502704 w 1898139"/>
              <a:gd name="connsiteY1" fmla="*/ 421086 h 1838190"/>
              <a:gd name="connsiteX2" fmla="*/ 1105081 w 1898139"/>
              <a:gd name="connsiteY2" fmla="*/ 221738 h 1838190"/>
              <a:gd name="connsiteX3" fmla="*/ 1898139 w 1898139"/>
              <a:gd name="connsiteY3" fmla="*/ 1751517 h 183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8139" h="1838190">
                <a:moveTo>
                  <a:pt x="0" y="1838190"/>
                </a:moveTo>
                <a:cubicBezTo>
                  <a:pt x="159262" y="1264342"/>
                  <a:pt x="318524" y="690495"/>
                  <a:pt x="502704" y="421086"/>
                </a:cubicBezTo>
                <a:cubicBezTo>
                  <a:pt x="686884" y="151677"/>
                  <a:pt x="872509" y="0"/>
                  <a:pt x="1105081" y="221738"/>
                </a:cubicBezTo>
                <a:cubicBezTo>
                  <a:pt x="1337653" y="443476"/>
                  <a:pt x="1617896" y="1097496"/>
                  <a:pt x="1898139" y="1751517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flipV="1">
            <a:off x="5334000" y="3962400"/>
            <a:ext cx="2209800" cy="1838190"/>
          </a:xfrm>
          <a:custGeom>
            <a:avLst/>
            <a:gdLst>
              <a:gd name="connsiteX0" fmla="*/ 0 w 1898139"/>
              <a:gd name="connsiteY0" fmla="*/ 1838190 h 1838190"/>
              <a:gd name="connsiteX1" fmla="*/ 502704 w 1898139"/>
              <a:gd name="connsiteY1" fmla="*/ 421086 h 1838190"/>
              <a:gd name="connsiteX2" fmla="*/ 1105081 w 1898139"/>
              <a:gd name="connsiteY2" fmla="*/ 221738 h 1838190"/>
              <a:gd name="connsiteX3" fmla="*/ 1898139 w 1898139"/>
              <a:gd name="connsiteY3" fmla="*/ 1751517 h 183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8139" h="1838190">
                <a:moveTo>
                  <a:pt x="0" y="1838190"/>
                </a:moveTo>
                <a:cubicBezTo>
                  <a:pt x="159262" y="1264342"/>
                  <a:pt x="318524" y="690495"/>
                  <a:pt x="502704" y="421086"/>
                </a:cubicBezTo>
                <a:cubicBezTo>
                  <a:pt x="686884" y="151677"/>
                  <a:pt x="872509" y="0"/>
                  <a:pt x="1105081" y="221738"/>
                </a:cubicBezTo>
                <a:cubicBezTo>
                  <a:pt x="1337653" y="443476"/>
                  <a:pt x="1617896" y="1097496"/>
                  <a:pt x="1898139" y="1751517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Logaritma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>
                <a:latin typeface="Times New Roman" pitchFamily="18" charset="0"/>
                <a:sym typeface="Euclid Symbol" pitchFamily="18" charset="2"/>
              </a:rPr>
              <a:t>y</a:t>
            </a:r>
            <a:r>
              <a:rPr lang="en-US" dirty="0" smtClean="0">
                <a:latin typeface="Times New Roman" pitchFamily="18" charset="0"/>
                <a:sym typeface="Euclid Symbol" pitchFamily="18" charset="2"/>
              </a:rPr>
              <a:t> = </a:t>
            </a:r>
            <a:r>
              <a:rPr lang="en-US" i="1" dirty="0" smtClean="0">
                <a:latin typeface="Times New Roman" pitchFamily="18" charset="0"/>
                <a:sym typeface="Euclid Symbol" pitchFamily="18" charset="2"/>
              </a:rPr>
              <a:t>f</a:t>
            </a:r>
            <a:r>
              <a:rPr lang="en-US" dirty="0" smtClean="0">
                <a:latin typeface="Times New Roman" pitchFamily="18" charset="0"/>
                <a:sym typeface="Euclid Symbol" pitchFamily="18" charset="2"/>
              </a:rPr>
              <a:t>(</a:t>
            </a:r>
            <a:r>
              <a:rPr lang="en-US" i="1" dirty="0" smtClean="0">
                <a:latin typeface="Times New Roman" pitchFamily="18" charset="0"/>
                <a:sym typeface="Euclid Symbol" pitchFamily="18" charset="2"/>
              </a:rPr>
              <a:t>x</a:t>
            </a:r>
            <a:r>
              <a:rPr lang="en-US" dirty="0" smtClean="0">
                <a:latin typeface="Times New Roman" pitchFamily="18" charset="0"/>
                <a:sym typeface="Euclid Symbol" pitchFamily="18" charset="2"/>
              </a:rPr>
              <a:t>) = </a:t>
            </a:r>
            <a:r>
              <a:rPr lang="en-US" dirty="0" err="1" smtClean="0">
                <a:latin typeface="Times New Roman" pitchFamily="18" charset="0"/>
                <a:sym typeface="Euclid Symbol" pitchFamily="18" charset="2"/>
              </a:rPr>
              <a:t>log</a:t>
            </a:r>
            <a:r>
              <a:rPr lang="en-US" i="1" baseline="-25000" dirty="0" err="1" smtClean="0">
                <a:latin typeface="Times New Roman" pitchFamily="18" charset="0"/>
                <a:sym typeface="Euclid Symbol" pitchFamily="18" charset="2"/>
              </a:rPr>
              <a:t>a</a:t>
            </a:r>
            <a:r>
              <a:rPr lang="en-US" i="1" baseline="-25000" dirty="0" smtClean="0">
                <a:latin typeface="Times New Roman" pitchFamily="18" charset="0"/>
                <a:sym typeface="Euclid Symbol" pitchFamily="18" charset="2"/>
              </a:rPr>
              <a:t> </a:t>
            </a:r>
            <a:r>
              <a:rPr lang="en-US" i="1" dirty="0" smtClean="0">
                <a:latin typeface="Times New Roman" pitchFamily="18" charset="0"/>
                <a:sym typeface="Euclid Symbol" pitchFamily="18" charset="2"/>
              </a:rPr>
              <a:t>x</a:t>
            </a:r>
            <a:r>
              <a:rPr lang="en-US" dirty="0" smtClean="0">
                <a:latin typeface="Times New Roman" pitchFamily="18" charset="0"/>
                <a:sym typeface="Euclid Symbol" pitchFamily="18" charset="2"/>
              </a:rPr>
              <a:t>,      </a:t>
            </a:r>
            <a:r>
              <a:rPr lang="en-US" i="1" dirty="0" smtClean="0">
                <a:latin typeface="Times New Roman" pitchFamily="18" charset="0"/>
                <a:sym typeface="Euclid Symbol" pitchFamily="18" charset="2"/>
              </a:rPr>
              <a:t>a</a:t>
            </a:r>
            <a:r>
              <a:rPr lang="en-US" dirty="0" smtClean="0">
                <a:latin typeface="Times New Roman" pitchFamily="18" charset="0"/>
                <a:sym typeface="Euclid Symbol" pitchFamily="18" charset="2"/>
              </a:rPr>
              <a:t> &gt; 0 </a:t>
            </a:r>
            <a:r>
              <a:rPr lang="en-US" dirty="0" err="1" smtClean="0">
                <a:latin typeface="Times New Roman" pitchFamily="18" charset="0"/>
                <a:sym typeface="Euclid Symbol" pitchFamily="18" charset="2"/>
              </a:rPr>
              <a:t>dan</a:t>
            </a:r>
            <a:r>
              <a:rPr lang="en-US" dirty="0" smtClean="0">
                <a:latin typeface="Times New Roman" pitchFamily="18" charset="0"/>
                <a:sym typeface="Euclid Symbol" pitchFamily="18" charset="2"/>
              </a:rPr>
              <a:t> x &gt; 0</a:t>
            </a:r>
          </a:p>
          <a:p>
            <a:r>
              <a:rPr lang="en-US" i="1" dirty="0" smtClean="0">
                <a:latin typeface="Times New Roman" pitchFamily="18" charset="0"/>
                <a:sym typeface="Euclid Symbol" pitchFamily="18" charset="2"/>
              </a:rPr>
              <a:t>y</a:t>
            </a:r>
            <a:r>
              <a:rPr lang="en-US" dirty="0" smtClean="0">
                <a:latin typeface="Times New Roman" pitchFamily="18" charset="0"/>
                <a:sym typeface="Euclid Symbol" pitchFamily="18" charset="2"/>
              </a:rPr>
              <a:t> = </a:t>
            </a:r>
            <a:r>
              <a:rPr lang="en-US" dirty="0" err="1" smtClean="0">
                <a:latin typeface="Times New Roman" pitchFamily="18" charset="0"/>
                <a:sym typeface="Euclid Symbol" pitchFamily="18" charset="2"/>
              </a:rPr>
              <a:t>log</a:t>
            </a:r>
            <a:r>
              <a:rPr lang="en-US" i="1" baseline="-25000" dirty="0" err="1" smtClean="0">
                <a:latin typeface="Times New Roman" pitchFamily="18" charset="0"/>
                <a:sym typeface="Euclid Symbol" pitchFamily="18" charset="2"/>
              </a:rPr>
              <a:t>a</a:t>
            </a:r>
            <a:r>
              <a:rPr lang="en-US" i="1" baseline="-25000" dirty="0" smtClean="0">
                <a:latin typeface="Times New Roman" pitchFamily="18" charset="0"/>
                <a:sym typeface="Euclid Symbol" pitchFamily="18" charset="2"/>
              </a:rPr>
              <a:t> </a:t>
            </a:r>
            <a:r>
              <a:rPr lang="en-US" i="1" dirty="0" smtClean="0">
                <a:latin typeface="Times New Roman" pitchFamily="18" charset="0"/>
                <a:sym typeface="Euclid Symbol" pitchFamily="18" charset="2"/>
              </a:rPr>
              <a:t>x  </a:t>
            </a:r>
            <a:r>
              <a:rPr lang="en-US" i="1" dirty="0" smtClean="0">
                <a:latin typeface="Times New Roman" pitchFamily="18" charset="0"/>
                <a:sym typeface="Wingdings" pitchFamily="2" charset="2"/>
              </a:rPr>
              <a:t>  a</a:t>
            </a:r>
            <a:r>
              <a:rPr lang="en-US" i="1" baseline="30000" dirty="0" smtClean="0">
                <a:latin typeface="Times New Roman" pitchFamily="18" charset="0"/>
                <a:sym typeface="Wingdings" pitchFamily="2" charset="2"/>
              </a:rPr>
              <a:t>y</a:t>
            </a:r>
            <a:r>
              <a:rPr lang="en-US" i="1" dirty="0" smtClean="0">
                <a:latin typeface="Times New Roman" pitchFamily="18" charset="0"/>
                <a:sym typeface="Wingdings" pitchFamily="2" charset="2"/>
              </a:rPr>
              <a:t> = x</a:t>
            </a:r>
          </a:p>
          <a:p>
            <a:endParaRPr lang="en-US" i="1" dirty="0">
              <a:latin typeface="Times New Roman" pitchFamily="18" charset="0"/>
              <a:sym typeface="Wingdings" pitchFamily="2" charset="2"/>
            </a:endParaRPr>
          </a:p>
          <a:p>
            <a:r>
              <a:rPr lang="en-US" i="1" dirty="0" smtClean="0">
                <a:latin typeface="Times New Roman" pitchFamily="18" charset="0"/>
                <a:sym typeface="Wingdings" pitchFamily="2" charset="2"/>
              </a:rPr>
              <a:t>a yang paling </a:t>
            </a:r>
            <a:r>
              <a:rPr lang="en-US" i="1" dirty="0" err="1" smtClean="0">
                <a:latin typeface="Times New Roman" pitchFamily="18" charset="0"/>
                <a:sym typeface="Wingdings" pitchFamily="2" charset="2"/>
              </a:rPr>
              <a:t>banyak</a:t>
            </a:r>
            <a:r>
              <a:rPr lang="en-US" i="1" dirty="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i="1" dirty="0" err="1" smtClean="0">
                <a:latin typeface="Times New Roman" pitchFamily="18" charset="0"/>
                <a:sym typeface="Wingdings" pitchFamily="2" charset="2"/>
              </a:rPr>
              <a:t>digunakan</a:t>
            </a:r>
            <a:r>
              <a:rPr lang="en-US" i="1" dirty="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i="1" dirty="0" err="1" smtClean="0">
                <a:latin typeface="Times New Roman" pitchFamily="18" charset="0"/>
                <a:sym typeface="Wingdings" pitchFamily="2" charset="2"/>
              </a:rPr>
              <a:t>adalah</a:t>
            </a:r>
            <a:r>
              <a:rPr lang="en-US" i="1" dirty="0" smtClean="0">
                <a:latin typeface="Times New Roman" pitchFamily="18" charset="0"/>
                <a:sym typeface="Wingdings" pitchFamily="2" charset="2"/>
              </a:rPr>
              <a:t> a = 10 </a:t>
            </a:r>
            <a:r>
              <a:rPr lang="en-US" i="1" dirty="0" err="1" smtClean="0">
                <a:latin typeface="Times New Roman" pitchFamily="18" charset="0"/>
                <a:sym typeface="Wingdings" pitchFamily="2" charset="2"/>
              </a:rPr>
              <a:t>dan</a:t>
            </a:r>
            <a:r>
              <a:rPr lang="en-US" i="1" dirty="0" smtClean="0">
                <a:latin typeface="Times New Roman" pitchFamily="18" charset="0"/>
                <a:sym typeface="Wingdings" pitchFamily="2" charset="2"/>
              </a:rPr>
              <a:t> a = e (</a:t>
            </a:r>
            <a:r>
              <a:rPr lang="en-US" i="1" dirty="0" err="1" smtClean="0">
                <a:latin typeface="Times New Roman" pitchFamily="18" charset="0"/>
                <a:sym typeface="Wingdings" pitchFamily="2" charset="2"/>
              </a:rPr>
              <a:t>bilangan</a:t>
            </a:r>
            <a:r>
              <a:rPr lang="en-US" i="1" dirty="0" smtClean="0">
                <a:latin typeface="Times New Roman" pitchFamily="18" charset="0"/>
                <a:sym typeface="Wingdings" pitchFamily="2" charset="2"/>
              </a:rPr>
              <a:t> natural)</a:t>
            </a:r>
          </a:p>
          <a:p>
            <a:endParaRPr lang="en-US" i="1" dirty="0">
              <a:latin typeface="Times New Roman" pitchFamily="18" charset="0"/>
              <a:sym typeface="Wingdings" pitchFamily="2" charset="2"/>
            </a:endParaRPr>
          </a:p>
          <a:p>
            <a:r>
              <a:rPr lang="en-US" i="1" dirty="0" smtClean="0">
                <a:latin typeface="Times New Roman" pitchFamily="18" charset="0"/>
                <a:sym typeface="Wingdings" pitchFamily="2" charset="2"/>
              </a:rPr>
              <a:t>a = 10  y = log</a:t>
            </a:r>
            <a:r>
              <a:rPr lang="en-US" i="1" baseline="-25000" dirty="0" smtClean="0">
                <a:latin typeface="Times New Roman" pitchFamily="18" charset="0"/>
                <a:sym typeface="Wingdings" pitchFamily="2" charset="2"/>
              </a:rPr>
              <a:t>10</a:t>
            </a:r>
            <a:r>
              <a:rPr lang="en-US" i="1" dirty="0" smtClean="0">
                <a:latin typeface="Times New Roman" pitchFamily="18" charset="0"/>
                <a:sym typeface="Wingdings" pitchFamily="2" charset="2"/>
              </a:rPr>
              <a:t> x</a:t>
            </a:r>
            <a:endParaRPr lang="en-US" dirty="0" smtClean="0">
              <a:latin typeface="Times New Roman" pitchFamily="18" charset="0"/>
              <a:sym typeface="Euclid Symbol" pitchFamily="18" charset="2"/>
            </a:endParaRPr>
          </a:p>
          <a:p>
            <a:r>
              <a:rPr lang="en-US" i="1" dirty="0" smtClean="0">
                <a:latin typeface="Times New Roman" pitchFamily="18" charset="0"/>
                <a:sym typeface="Wingdings" pitchFamily="2" charset="2"/>
              </a:rPr>
              <a:t>a = e  y = log</a:t>
            </a:r>
            <a:r>
              <a:rPr lang="en-US" i="1" baseline="-25000" dirty="0">
                <a:latin typeface="Times New Roman" pitchFamily="18" charset="0"/>
                <a:sym typeface="Wingdings" pitchFamily="2" charset="2"/>
              </a:rPr>
              <a:t>e</a:t>
            </a:r>
            <a:r>
              <a:rPr lang="en-US" i="1" dirty="0" smtClean="0">
                <a:latin typeface="Times New Roman" pitchFamily="18" charset="0"/>
                <a:sym typeface="Wingdings" pitchFamily="2" charset="2"/>
              </a:rPr>
              <a:t> x = </a:t>
            </a:r>
            <a:r>
              <a:rPr lang="en-US" i="1" dirty="0" err="1" smtClean="0">
                <a:latin typeface="Times New Roman" pitchFamily="18" charset="0"/>
                <a:sym typeface="Wingdings" pitchFamily="2" charset="2"/>
              </a:rPr>
              <a:t>ln</a:t>
            </a:r>
            <a:r>
              <a:rPr lang="en-US" i="1" dirty="0" smtClean="0">
                <a:latin typeface="Times New Roman" pitchFamily="18" charset="0"/>
                <a:sym typeface="Wingdings" pitchFamily="2" charset="2"/>
              </a:rPr>
              <a:t> x (natural logarithm)</a:t>
            </a:r>
            <a:endParaRPr lang="en-US" dirty="0" smtClean="0">
              <a:latin typeface="Times New Roman" pitchFamily="18" charset="0"/>
              <a:sym typeface="Euclid Symbol" pitchFamily="18" charset="2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Matematika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Persamaan</a:t>
            </a:r>
            <a:r>
              <a:rPr lang="en-US" dirty="0" smtClean="0"/>
              <a:t> yang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input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output.</a:t>
            </a:r>
          </a:p>
          <a:p>
            <a:endParaRPr lang="en-US" dirty="0"/>
          </a:p>
          <a:p>
            <a:r>
              <a:rPr lang="en-US" dirty="0" err="1" smtClean="0"/>
              <a:t>Persamaan</a:t>
            </a:r>
            <a:r>
              <a:rPr lang="en-US" dirty="0" smtClean="0"/>
              <a:t> yang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output </a:t>
            </a:r>
            <a:r>
              <a:rPr lang="en-US" dirty="0" err="1" smtClean="0"/>
              <a:t>akibat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input.</a:t>
            </a:r>
          </a:p>
          <a:p>
            <a:endParaRPr lang="en-US" dirty="0"/>
          </a:p>
          <a:p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terapan</a:t>
            </a:r>
            <a:r>
              <a:rPr lang="en-US" dirty="0" smtClean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fenomena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teoritis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empiris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latin typeface="Times New Roman" pitchFamily="18" charset="0"/>
                <a:sym typeface="Wingdings" pitchFamily="2" charset="2"/>
              </a:rPr>
              <a:t>a = 10  y = log</a:t>
            </a:r>
            <a:r>
              <a:rPr lang="en-US" i="1" baseline="-25000" dirty="0" smtClean="0">
                <a:latin typeface="Times New Roman" pitchFamily="18" charset="0"/>
                <a:sym typeface="Wingdings" pitchFamily="2" charset="2"/>
              </a:rPr>
              <a:t>10</a:t>
            </a:r>
            <a:r>
              <a:rPr lang="en-US" i="1" dirty="0" smtClean="0">
                <a:latin typeface="Times New Roman" pitchFamily="18" charset="0"/>
                <a:sym typeface="Wingdings" pitchFamily="2" charset="2"/>
              </a:rPr>
              <a:t> x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latin typeface="Times New Roman" pitchFamily="18" charset="0"/>
                <a:sym typeface="Wingdings" pitchFamily="2" charset="2"/>
              </a:rPr>
              <a:t>log</a:t>
            </a:r>
            <a:r>
              <a:rPr lang="en-US" baseline="-25000" dirty="0" smtClean="0">
                <a:latin typeface="Times New Roman" pitchFamily="18" charset="0"/>
                <a:sym typeface="Wingdings" pitchFamily="2" charset="2"/>
              </a:rPr>
              <a:t>10</a:t>
            </a:r>
            <a:r>
              <a:rPr lang="en-US" dirty="0" smtClean="0">
                <a:latin typeface="Times New Roman" pitchFamily="18" charset="0"/>
                <a:sym typeface="Wingdings" pitchFamily="2" charset="2"/>
              </a:rPr>
              <a:t> 1 = 0</a:t>
            </a:r>
          </a:p>
          <a:p>
            <a:r>
              <a:rPr lang="en-US" dirty="0" smtClean="0">
                <a:latin typeface="Times New Roman" pitchFamily="18" charset="0"/>
                <a:sym typeface="Wingdings" pitchFamily="2" charset="2"/>
              </a:rPr>
              <a:t>log</a:t>
            </a:r>
            <a:r>
              <a:rPr lang="en-US" baseline="-25000" dirty="0" smtClean="0">
                <a:latin typeface="Times New Roman" pitchFamily="18" charset="0"/>
                <a:sym typeface="Wingdings" pitchFamily="2" charset="2"/>
              </a:rPr>
              <a:t>10</a:t>
            </a:r>
            <a:r>
              <a:rPr lang="en-US" dirty="0" smtClean="0">
                <a:latin typeface="Times New Roman" pitchFamily="18" charset="0"/>
                <a:sym typeface="Wingdings" pitchFamily="2" charset="2"/>
              </a:rPr>
              <a:t> 10 = 1</a:t>
            </a:r>
          </a:p>
          <a:p>
            <a:r>
              <a:rPr lang="en-US" dirty="0" smtClean="0">
                <a:latin typeface="Times New Roman" pitchFamily="18" charset="0"/>
                <a:sym typeface="Wingdings" pitchFamily="2" charset="2"/>
              </a:rPr>
              <a:t>log</a:t>
            </a:r>
            <a:r>
              <a:rPr lang="en-US" baseline="-25000" dirty="0" smtClean="0">
                <a:latin typeface="Times New Roman" pitchFamily="18" charset="0"/>
                <a:sym typeface="Wingdings" pitchFamily="2" charset="2"/>
              </a:rPr>
              <a:t>10</a:t>
            </a:r>
            <a:r>
              <a:rPr lang="en-US" dirty="0" smtClean="0">
                <a:latin typeface="Times New Roman" pitchFamily="18" charset="0"/>
                <a:sym typeface="Wingdings" pitchFamily="2" charset="2"/>
              </a:rPr>
              <a:t> 100 = 2</a:t>
            </a:r>
          </a:p>
          <a:p>
            <a:r>
              <a:rPr lang="en-US" dirty="0" smtClean="0">
                <a:latin typeface="Times New Roman" pitchFamily="18" charset="0"/>
                <a:sym typeface="Wingdings" pitchFamily="2" charset="2"/>
              </a:rPr>
              <a:t>log</a:t>
            </a:r>
            <a:r>
              <a:rPr lang="en-US" baseline="-25000" dirty="0" smtClean="0">
                <a:latin typeface="Times New Roman" pitchFamily="18" charset="0"/>
                <a:sym typeface="Wingdings" pitchFamily="2" charset="2"/>
              </a:rPr>
              <a:t>10</a:t>
            </a:r>
            <a:r>
              <a:rPr lang="en-US" dirty="0" smtClean="0">
                <a:latin typeface="Times New Roman" pitchFamily="18" charset="0"/>
                <a:sym typeface="Wingdings" pitchFamily="2" charset="2"/>
              </a:rPr>
              <a:t> 1000 = 3</a:t>
            </a:r>
          </a:p>
          <a:p>
            <a:r>
              <a:rPr lang="en-US" dirty="0" smtClean="0">
                <a:latin typeface="Times New Roman" pitchFamily="18" charset="0"/>
                <a:sym typeface="Wingdings" pitchFamily="2" charset="2"/>
              </a:rPr>
              <a:t>log</a:t>
            </a:r>
            <a:r>
              <a:rPr lang="en-US" baseline="-25000" dirty="0" smtClean="0">
                <a:latin typeface="Times New Roman" pitchFamily="18" charset="0"/>
                <a:sym typeface="Wingdings" pitchFamily="2" charset="2"/>
              </a:rPr>
              <a:t>10</a:t>
            </a:r>
            <a:r>
              <a:rPr lang="en-US" dirty="0" smtClean="0">
                <a:latin typeface="Times New Roman" pitchFamily="18" charset="0"/>
                <a:sym typeface="Wingdings" pitchFamily="2" charset="2"/>
              </a:rPr>
              <a:t> 1000000 = 6</a:t>
            </a:r>
            <a:endParaRPr lang="en-US" dirty="0" smtClean="0">
              <a:latin typeface="Times New Roman" pitchFamily="18" charset="0"/>
              <a:sym typeface="Euclid Symbol" pitchFamily="18" charset="2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572000" y="2286000"/>
            <a:ext cx="4191000" cy="3706813"/>
            <a:chOff x="585788" y="7273925"/>
            <a:chExt cx="3143250" cy="2868613"/>
          </a:xfrm>
        </p:grpSpPr>
        <p:sp>
          <p:nvSpPr>
            <p:cNvPr id="4" name="Line 30"/>
            <p:cNvSpPr>
              <a:spLocks noChangeShapeType="1"/>
            </p:cNvSpPr>
            <p:nvPr/>
          </p:nvSpPr>
          <p:spPr bwMode="auto">
            <a:xfrm flipH="1" flipV="1">
              <a:off x="1331913" y="7658100"/>
              <a:ext cx="0" cy="2403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Line 31"/>
            <p:cNvSpPr>
              <a:spLocks noChangeShapeType="1"/>
            </p:cNvSpPr>
            <p:nvPr/>
          </p:nvSpPr>
          <p:spPr bwMode="auto">
            <a:xfrm>
              <a:off x="585788" y="8715375"/>
              <a:ext cx="2816225" cy="206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 Box 32"/>
            <p:cNvSpPr txBox="1">
              <a:spLocks noChangeArrowheads="1"/>
            </p:cNvSpPr>
            <p:nvPr/>
          </p:nvSpPr>
          <p:spPr bwMode="auto">
            <a:xfrm>
              <a:off x="1176338" y="7273925"/>
              <a:ext cx="769937" cy="379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1882" tIns="50941" rIns="101882" bIns="50941"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lang="en-US" sz="1800" i="1">
                  <a:latin typeface="Times New Roman" pitchFamily="18" charset="0"/>
                </a:rPr>
                <a:t>y</a:t>
              </a:r>
              <a:endParaRPr lang="id-ID" sz="1800" i="1">
                <a:latin typeface="Times New Roman" pitchFamily="18" charset="0"/>
              </a:endParaRPr>
            </a:p>
          </p:txBody>
        </p:sp>
        <p:sp>
          <p:nvSpPr>
            <p:cNvPr id="7" name="Text Box 33"/>
            <p:cNvSpPr txBox="1">
              <a:spLocks noChangeArrowheads="1"/>
            </p:cNvSpPr>
            <p:nvPr/>
          </p:nvSpPr>
          <p:spPr bwMode="auto">
            <a:xfrm>
              <a:off x="1022350" y="8658225"/>
              <a:ext cx="846138" cy="379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1882" tIns="50941" rIns="101882" bIns="50941"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0</a:t>
              </a:r>
              <a:endParaRPr lang="id-ID" sz="1800">
                <a:latin typeface="Times New Roman" pitchFamily="18" charset="0"/>
              </a:endParaRPr>
            </a:p>
          </p:txBody>
        </p:sp>
        <p:sp>
          <p:nvSpPr>
            <p:cNvPr id="8" name="Text Box 34"/>
            <p:cNvSpPr txBox="1">
              <a:spLocks noChangeArrowheads="1"/>
            </p:cNvSpPr>
            <p:nvPr/>
          </p:nvSpPr>
          <p:spPr bwMode="auto">
            <a:xfrm>
              <a:off x="1560513" y="8680450"/>
              <a:ext cx="846137" cy="379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1882" tIns="50941" rIns="101882" bIns="50941"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1</a:t>
              </a:r>
              <a:endParaRPr lang="id-ID" sz="1800">
                <a:latin typeface="Times New Roman" pitchFamily="18" charset="0"/>
              </a:endParaRPr>
            </a:p>
          </p:txBody>
        </p:sp>
        <p:sp>
          <p:nvSpPr>
            <p:cNvPr id="9" name="Text Box 35"/>
            <p:cNvSpPr txBox="1">
              <a:spLocks noChangeArrowheads="1"/>
            </p:cNvSpPr>
            <p:nvPr/>
          </p:nvSpPr>
          <p:spPr bwMode="auto">
            <a:xfrm>
              <a:off x="1022350" y="8134350"/>
              <a:ext cx="846138" cy="379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1882" tIns="50941" rIns="101882" bIns="50941"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1</a:t>
              </a:r>
              <a:endParaRPr lang="id-ID" sz="1800">
                <a:latin typeface="Times New Roman" pitchFamily="18" charset="0"/>
              </a:endParaRPr>
            </a:p>
          </p:txBody>
        </p:sp>
        <p:sp>
          <p:nvSpPr>
            <p:cNvPr id="10" name="Line 36"/>
            <p:cNvSpPr>
              <a:spLocks noChangeShapeType="1"/>
            </p:cNvSpPr>
            <p:nvPr/>
          </p:nvSpPr>
          <p:spPr bwMode="auto">
            <a:xfrm>
              <a:off x="1716088" y="8680450"/>
              <a:ext cx="0" cy="841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37"/>
            <p:cNvSpPr>
              <a:spLocks noChangeShapeType="1"/>
            </p:cNvSpPr>
            <p:nvPr/>
          </p:nvSpPr>
          <p:spPr bwMode="auto">
            <a:xfrm rot="16200000">
              <a:off x="1332707" y="8338344"/>
              <a:ext cx="0" cy="777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38"/>
            <p:cNvSpPr>
              <a:spLocks/>
            </p:cNvSpPr>
            <p:nvPr/>
          </p:nvSpPr>
          <p:spPr bwMode="auto">
            <a:xfrm rot="5822469" flipH="1">
              <a:off x="1180306" y="8298657"/>
              <a:ext cx="2151063" cy="1536700"/>
            </a:xfrm>
            <a:custGeom>
              <a:avLst/>
              <a:gdLst>
                <a:gd name="T0" fmla="*/ 0 w 1179"/>
                <a:gd name="T1" fmla="*/ 2147483647 h 908"/>
                <a:gd name="T2" fmla="*/ 1661036386 w 1179"/>
                <a:gd name="T3" fmla="*/ 2147483647 h 908"/>
                <a:gd name="T4" fmla="*/ 2147483647 w 1179"/>
                <a:gd name="T5" fmla="*/ 2147483647 h 908"/>
                <a:gd name="T6" fmla="*/ 2147483647 w 1179"/>
                <a:gd name="T7" fmla="*/ 1300356290 h 908"/>
                <a:gd name="T8" fmla="*/ 2147483647 w 1179"/>
                <a:gd name="T9" fmla="*/ 0 h 9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9"/>
                <a:gd name="T16" fmla="*/ 0 h 908"/>
                <a:gd name="T17" fmla="*/ 1179 w 1179"/>
                <a:gd name="T18" fmla="*/ 908 h 9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9" h="908">
                  <a:moveTo>
                    <a:pt x="0" y="908"/>
                  </a:moveTo>
                  <a:cubicBezTo>
                    <a:pt x="185" y="896"/>
                    <a:pt x="371" y="885"/>
                    <a:pt x="499" y="862"/>
                  </a:cubicBezTo>
                  <a:cubicBezTo>
                    <a:pt x="627" y="839"/>
                    <a:pt x="688" y="839"/>
                    <a:pt x="771" y="771"/>
                  </a:cubicBezTo>
                  <a:cubicBezTo>
                    <a:pt x="854" y="703"/>
                    <a:pt x="929" y="583"/>
                    <a:pt x="997" y="454"/>
                  </a:cubicBezTo>
                  <a:cubicBezTo>
                    <a:pt x="1065" y="325"/>
                    <a:pt x="1149" y="76"/>
                    <a:pt x="1179" y="0"/>
                  </a:cubicBezTo>
                </a:path>
              </a:pathLst>
            </a:custGeom>
            <a:noFill/>
            <a:ln w="9525">
              <a:solidFill>
                <a:srgbClr val="99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39"/>
            <p:cNvSpPr txBox="1">
              <a:spLocks noChangeArrowheads="1"/>
            </p:cNvSpPr>
            <p:nvPr/>
          </p:nvSpPr>
          <p:spPr bwMode="auto">
            <a:xfrm>
              <a:off x="1792288" y="7705725"/>
              <a:ext cx="1936750" cy="2939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1882" tIns="50941" rIns="101882" bIns="50941"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lang="en-US" sz="1800" i="1" dirty="0">
                  <a:solidFill>
                    <a:schemeClr val="accent2"/>
                  </a:solidFill>
                  <a:latin typeface="Times New Roman" pitchFamily="18" charset="0"/>
                </a:rPr>
                <a:t>y </a:t>
              </a:r>
              <a:r>
                <a:rPr lang="en-US" sz="1800" dirty="0">
                  <a:solidFill>
                    <a:schemeClr val="accent2"/>
                  </a:solidFill>
                  <a:latin typeface="Times New Roman" pitchFamily="18" charset="0"/>
                </a:rPr>
                <a:t>=</a:t>
              </a:r>
              <a:r>
                <a:rPr lang="en-US" sz="1800" i="1" dirty="0">
                  <a:solidFill>
                    <a:schemeClr val="accent2"/>
                  </a:solidFill>
                  <a:latin typeface="Times New Roman" pitchFamily="18" charset="0"/>
                </a:rPr>
                <a:t> </a:t>
              </a:r>
              <a:r>
                <a:rPr lang="en-US" sz="1800" dirty="0" err="1">
                  <a:solidFill>
                    <a:schemeClr val="accent2"/>
                  </a:solidFill>
                  <a:latin typeface="Times New Roman" pitchFamily="18" charset="0"/>
                </a:rPr>
                <a:t>log</a:t>
              </a:r>
              <a:r>
                <a:rPr lang="en-US" sz="1800" i="1" baseline="-25000" dirty="0" err="1">
                  <a:solidFill>
                    <a:schemeClr val="accent2"/>
                  </a:solidFill>
                  <a:latin typeface="Times New Roman" pitchFamily="18" charset="0"/>
                </a:rPr>
                <a:t>a</a:t>
              </a:r>
              <a:r>
                <a:rPr lang="en-US" sz="1800" i="1" baseline="-25000" dirty="0">
                  <a:solidFill>
                    <a:schemeClr val="accent2"/>
                  </a:solidFill>
                  <a:latin typeface="Times New Roman" pitchFamily="18" charset="0"/>
                </a:rPr>
                <a:t> </a:t>
              </a:r>
              <a:r>
                <a:rPr lang="en-US" sz="1800" i="1" dirty="0" smtClean="0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endParaRPr lang="id-ID" sz="1800" i="1" baseline="30000" dirty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logaritma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log(a </a:t>
            </a:r>
            <a:r>
              <a:rPr lang="en-US" dirty="0" smtClean="0">
                <a:sym typeface="Symbol"/>
              </a:rPr>
              <a:t> b) = log (a) + log (b)</a:t>
            </a:r>
          </a:p>
          <a:p>
            <a:pPr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 err="1" smtClean="0">
                <a:sym typeface="Symbol"/>
              </a:rPr>
              <a:t>misal</a:t>
            </a:r>
            <a:r>
              <a:rPr lang="en-US" dirty="0" smtClean="0">
                <a:sym typeface="Symbol"/>
              </a:rPr>
              <a:t> </a:t>
            </a:r>
          </a:p>
          <a:p>
            <a:pPr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 smtClean="0">
                <a:sym typeface="Symbol"/>
              </a:rPr>
              <a:t>log (1000) = log (10  100) = log(10) + log(100) = 1 + 2 = 3</a:t>
            </a: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log(a/b) = log(a) – log(b)</a:t>
            </a:r>
          </a:p>
          <a:p>
            <a:pPr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 err="1" smtClean="0">
                <a:sym typeface="Symbol"/>
              </a:rPr>
              <a:t>misal</a:t>
            </a:r>
            <a:r>
              <a:rPr lang="en-US" dirty="0" smtClean="0">
                <a:sym typeface="Symbol"/>
              </a:rPr>
              <a:t> </a:t>
            </a:r>
          </a:p>
          <a:p>
            <a:pPr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 smtClean="0">
                <a:sym typeface="Symbol"/>
              </a:rPr>
              <a:t>log(0.1) = log(1 / 10) = log(1) – log(10) = 0 – 1 = -1</a:t>
            </a:r>
          </a:p>
          <a:p>
            <a:pPr>
              <a:buNone/>
            </a:pPr>
            <a:endParaRPr lang="en-US" dirty="0" smtClean="0"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Mutlak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 = f(x) = |x| = abs(x) =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Misal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|4.5| = 4.5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|100| = 100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|-30| = 30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|-2.5| = 2.5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33248" y="1689318"/>
            <a:ext cx="2743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x, </a:t>
            </a:r>
            <a:r>
              <a:rPr lang="en-US" sz="2800" dirty="0" err="1" smtClean="0"/>
              <a:t>untuk</a:t>
            </a:r>
            <a:r>
              <a:rPr lang="en-US" sz="2800" dirty="0" smtClean="0"/>
              <a:t> x </a:t>
            </a:r>
            <a:r>
              <a:rPr lang="en-US" sz="2800" dirty="0" smtClean="0">
                <a:sym typeface="Symbol"/>
              </a:rPr>
              <a:t> 0</a:t>
            </a:r>
          </a:p>
          <a:p>
            <a:endParaRPr lang="en-US" sz="2800" dirty="0">
              <a:sym typeface="Symbol"/>
            </a:endParaRPr>
          </a:p>
          <a:p>
            <a:endParaRPr lang="en-US" sz="2800" dirty="0" smtClean="0">
              <a:sym typeface="Symbol"/>
            </a:endParaRPr>
          </a:p>
          <a:p>
            <a:r>
              <a:rPr lang="en-US" sz="2800" dirty="0" smtClean="0">
                <a:sym typeface="Symbol"/>
              </a:rPr>
              <a:t>-x, </a:t>
            </a:r>
            <a:r>
              <a:rPr lang="en-US" sz="2800" dirty="0" err="1" smtClean="0">
                <a:sym typeface="Symbol"/>
              </a:rPr>
              <a:t>untuk</a:t>
            </a:r>
            <a:r>
              <a:rPr lang="en-US" sz="2800" dirty="0" smtClean="0">
                <a:sym typeface="Symbol"/>
              </a:rPr>
              <a:t> x &lt; 0</a:t>
            </a:r>
            <a:endParaRPr lang="en-US" sz="2800" dirty="0"/>
          </a:p>
        </p:txBody>
      </p:sp>
      <p:sp>
        <p:nvSpPr>
          <p:cNvPr id="5" name="Left Brace 4"/>
          <p:cNvSpPr/>
          <p:nvPr/>
        </p:nvSpPr>
        <p:spPr>
          <a:xfrm>
            <a:off x="4114800" y="1958862"/>
            <a:ext cx="304800" cy="1371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4208463" y="3733800"/>
            <a:ext cx="5164137" cy="2971800"/>
            <a:chOff x="4208463" y="3733800"/>
            <a:chExt cx="5164137" cy="2971800"/>
          </a:xfrm>
        </p:grpSpPr>
        <p:sp>
          <p:nvSpPr>
            <p:cNvPr id="7" name="Line 9"/>
            <p:cNvSpPr>
              <a:spLocks noChangeShapeType="1"/>
            </p:cNvSpPr>
            <p:nvPr/>
          </p:nvSpPr>
          <p:spPr bwMode="auto">
            <a:xfrm flipH="1" flipV="1">
              <a:off x="6086331" y="4062496"/>
              <a:ext cx="39629" cy="2643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V="1">
              <a:off x="4208463" y="5943335"/>
              <a:ext cx="3688669" cy="64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5791200" y="3733800"/>
              <a:ext cx="1478517" cy="698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1882" tIns="50941" rIns="101882" bIns="50941"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lang="en-US" sz="1800" i="1" dirty="0">
                  <a:latin typeface="Times New Roman" pitchFamily="18" charset="0"/>
                </a:rPr>
                <a:t>y</a:t>
              </a:r>
              <a:endParaRPr lang="id-ID" sz="1800" i="1" dirty="0">
                <a:latin typeface="Times New Roman" pitchFamily="18" charset="0"/>
              </a:endParaRP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5488828" y="5902448"/>
              <a:ext cx="1624843" cy="698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1882" tIns="50941" rIns="101882" bIns="50941"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0</a:t>
              </a:r>
              <a:endParaRPr lang="id-ID" sz="1800">
                <a:latin typeface="Times New Roman" pitchFamily="18" charset="0"/>
              </a:endParaRPr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6525313" y="5943335"/>
              <a:ext cx="1621795" cy="698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1882" tIns="50941" rIns="101882" bIns="50941"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1</a:t>
              </a:r>
              <a:endParaRPr lang="id-ID" sz="1800">
                <a:latin typeface="Times New Roman" pitchFamily="18" charset="0"/>
              </a:endParaRP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5488828" y="4938664"/>
              <a:ext cx="1624843" cy="698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1882" tIns="50941" rIns="101882" bIns="50941"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</a:rPr>
                <a:t>1</a:t>
              </a:r>
              <a:endParaRPr lang="id-ID" sz="1800">
                <a:latin typeface="Times New Roman" pitchFamily="18" charset="0"/>
              </a:endParaRPr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6821015" y="5882003"/>
              <a:ext cx="0" cy="1547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 rot="16200000">
              <a:off x="6084806" y="5310820"/>
              <a:ext cx="0" cy="1493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6967343" y="4012846"/>
              <a:ext cx="1518147" cy="698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1882" tIns="50941" rIns="101882" bIns="50941"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lang="en-US" sz="1800" i="1">
                  <a:solidFill>
                    <a:schemeClr val="accent2"/>
                  </a:solidFill>
                  <a:latin typeface="Times New Roman" pitchFamily="18" charset="0"/>
                </a:rPr>
                <a:t>y </a:t>
              </a:r>
              <a:r>
                <a:rPr lang="en-US" sz="1800">
                  <a:solidFill>
                    <a:schemeClr val="accent2"/>
                  </a:solidFill>
                  <a:latin typeface="Times New Roman" pitchFamily="18" charset="0"/>
                </a:rPr>
                <a:t>=</a:t>
              </a:r>
              <a:r>
                <a:rPr lang="en-US" sz="1800" i="1">
                  <a:solidFill>
                    <a:schemeClr val="accent2"/>
                  </a:solidFill>
                  <a:latin typeface="Times New Roman" pitchFamily="18" charset="0"/>
                </a:rPr>
                <a:t> </a:t>
              </a:r>
              <a:r>
                <a:rPr lang="en-US" sz="1800">
                  <a:solidFill>
                    <a:schemeClr val="accent2"/>
                  </a:solidFill>
                  <a:latin typeface="Times New Roman" pitchFamily="18" charset="0"/>
                </a:rPr>
                <a:t>|</a:t>
              </a:r>
              <a:r>
                <a:rPr lang="en-US" sz="1800" i="1">
                  <a:solidFill>
                    <a:schemeClr val="accent2"/>
                  </a:solidFill>
                  <a:latin typeface="Times New Roman" pitchFamily="18" charset="0"/>
                </a:rPr>
                <a:t>x|</a:t>
              </a:r>
              <a:r>
                <a:rPr lang="en-US" sz="1800" i="1" baseline="30000">
                  <a:solidFill>
                    <a:schemeClr val="accent2"/>
                  </a:solidFill>
                  <a:latin typeface="Times New Roman" pitchFamily="18" charset="0"/>
                </a:rPr>
                <a:t> </a:t>
              </a:r>
              <a:endParaRPr lang="id-ID" sz="1800" i="1" baseline="3000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897132" y="5534457"/>
              <a:ext cx="1475468" cy="698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1882" tIns="50941" rIns="101882" bIns="50941"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lang="en-US" sz="1800" i="1">
                  <a:latin typeface="Times New Roman" pitchFamily="18" charset="0"/>
                </a:rPr>
                <a:t>x</a:t>
              </a:r>
              <a:endParaRPr lang="id-ID" sz="1800" i="1">
                <a:latin typeface="Times New Roman" pitchFamily="18" charset="0"/>
              </a:endParaRP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5388227" y="5919971"/>
              <a:ext cx="0" cy="1547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 flipV="1">
              <a:off x="6125960" y="4737144"/>
              <a:ext cx="1182813" cy="1220793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H="1" flipV="1">
              <a:off x="4946197" y="4757589"/>
              <a:ext cx="1179764" cy="1217872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Akar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Akar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x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perpotongan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sumbu</a:t>
            </a:r>
            <a:r>
              <a:rPr lang="en-US" dirty="0" smtClean="0"/>
              <a:t> horizontal</a:t>
            </a:r>
          </a:p>
          <a:p>
            <a:endParaRPr lang="en-US" dirty="0"/>
          </a:p>
          <a:p>
            <a:r>
              <a:rPr lang="en-US" dirty="0" err="1" smtClean="0"/>
              <a:t>Akar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x </a:t>
            </a:r>
            <a:r>
              <a:rPr lang="en-US" dirty="0" err="1" smtClean="0"/>
              <a:t>sedemikian</a:t>
            </a:r>
            <a:r>
              <a:rPr lang="en-US" dirty="0" smtClean="0"/>
              <a:t> </a:t>
            </a:r>
            <a:r>
              <a:rPr lang="en-US" dirty="0" err="1" smtClean="0"/>
              <a:t>rupa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f(x) = 0.</a:t>
            </a:r>
          </a:p>
          <a:p>
            <a:endParaRPr lang="en-US" dirty="0"/>
          </a:p>
          <a:p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akar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tunggal</a:t>
            </a:r>
            <a:r>
              <a:rPr lang="en-US" dirty="0" smtClean="0"/>
              <a:t> (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),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. 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akar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Akar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akar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f(x) = x</a:t>
            </a:r>
            <a:r>
              <a:rPr lang="en-US" baseline="30000" dirty="0" smtClean="0"/>
              <a:t>2</a:t>
            </a:r>
            <a:r>
              <a:rPr lang="en-US" dirty="0" smtClean="0"/>
              <a:t> + 3x + 2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f(x) = 0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+ 3x + 2 = 0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(x + 1) (x + 2) = 0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x = -1 </a:t>
            </a:r>
            <a:r>
              <a:rPr lang="en-US" dirty="0" err="1" smtClean="0"/>
              <a:t>atau</a:t>
            </a:r>
            <a:r>
              <a:rPr lang="en-US" dirty="0" smtClean="0"/>
              <a:t> x = -2,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akar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Akar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Akar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kuadratik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y = ax</a:t>
            </a:r>
            <a:r>
              <a:rPr lang="en-US" baseline="30000" dirty="0" smtClean="0"/>
              <a:t>2</a:t>
            </a:r>
            <a:r>
              <a:rPr lang="en-US" dirty="0" smtClean="0"/>
              <a:t> + </a:t>
            </a:r>
            <a:r>
              <a:rPr lang="en-US" dirty="0" err="1" smtClean="0"/>
              <a:t>bx</a:t>
            </a:r>
            <a:r>
              <a:rPr lang="en-US" dirty="0" smtClean="0"/>
              <a:t> + c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adalah</a:t>
            </a:r>
            <a:r>
              <a:rPr lang="en-US" dirty="0" smtClean="0"/>
              <a:t> x =</a:t>
            </a:r>
          </a:p>
          <a:p>
            <a:pPr>
              <a:buNone/>
            </a:pPr>
            <a:endParaRPr lang="en-US" dirty="0">
              <a:sym typeface="Symbol"/>
            </a:endParaRPr>
          </a:p>
          <a:p>
            <a:pPr>
              <a:buNone/>
            </a:pPr>
            <a:r>
              <a:rPr lang="en-US" dirty="0" smtClean="0">
                <a:sym typeface="Symbol"/>
              </a:rPr>
              <a:t>	</a:t>
            </a:r>
            <a:r>
              <a:rPr lang="en-US" dirty="0" err="1" smtClean="0">
                <a:sym typeface="Symbol"/>
              </a:rPr>
              <a:t>misal</a:t>
            </a:r>
            <a:r>
              <a:rPr lang="en-US" dirty="0" smtClean="0">
                <a:sym typeface="Symbol"/>
              </a:rPr>
              <a:t> y = f(x) = x</a:t>
            </a:r>
            <a:r>
              <a:rPr lang="en-US" baseline="30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+ 2x – 8 </a:t>
            </a:r>
            <a:r>
              <a:rPr lang="en-US" dirty="0" err="1" smtClean="0">
                <a:sym typeface="Symbol"/>
              </a:rPr>
              <a:t>memiliki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akar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persamaan</a:t>
            </a:r>
            <a:endParaRPr lang="en-US" dirty="0" smtClean="0">
              <a:sym typeface="Symbol"/>
            </a:endParaRPr>
          </a:p>
          <a:p>
            <a:pPr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 smtClean="0">
                <a:sym typeface="Symbol"/>
              </a:rPr>
              <a:t>x = (-2 36) / 2 = (-2  6) / 2</a:t>
            </a:r>
          </a:p>
          <a:p>
            <a:pPr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 smtClean="0">
                <a:sym typeface="Symbol"/>
              </a:rPr>
              <a:t>x = -4 </a:t>
            </a:r>
            <a:r>
              <a:rPr lang="en-US" dirty="0" err="1" smtClean="0">
                <a:sym typeface="Symbol"/>
              </a:rPr>
              <a:t>atau</a:t>
            </a:r>
            <a:r>
              <a:rPr lang="en-US" dirty="0" smtClean="0">
                <a:sym typeface="Symbol"/>
              </a:rPr>
              <a:t> x = 2 </a:t>
            </a:r>
          </a:p>
          <a:p>
            <a:pPr>
              <a:buNone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590800" y="2438400"/>
          <a:ext cx="18732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3" imgW="1002960" imgH="444240" progId="Equation.3">
                  <p:embed/>
                </p:oleObj>
              </mc:Choice>
              <mc:Fallback>
                <p:oleObj name="Equation" r:id="rId3" imgW="100296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438400"/>
                        <a:ext cx="187325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Akar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akar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f(x) = log(4x) - 3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f(x) = 0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log(4x) – 3 = 0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log(4x) = 3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4x = 1000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x = 250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Potong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berpotongan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koordinat</a:t>
            </a:r>
            <a:r>
              <a:rPr lang="en-US" dirty="0" smtClean="0"/>
              <a:t> </a:t>
            </a:r>
            <a:r>
              <a:rPr lang="en-US" dirty="0" err="1" smtClean="0"/>
              <a:t>perpotongan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potong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Jika</a:t>
            </a:r>
            <a:r>
              <a:rPr lang="en-US" dirty="0" smtClean="0"/>
              <a:t> f</a:t>
            </a:r>
            <a:r>
              <a:rPr lang="en-US" baseline="-25000" dirty="0" smtClean="0"/>
              <a:t>1</a:t>
            </a:r>
            <a:r>
              <a:rPr lang="en-US" dirty="0" smtClean="0"/>
              <a:t>(x) </a:t>
            </a:r>
            <a:r>
              <a:rPr lang="en-US" dirty="0" err="1" smtClean="0"/>
              <a:t>dan</a:t>
            </a:r>
            <a:r>
              <a:rPr lang="en-US" dirty="0" smtClean="0"/>
              <a:t> f</a:t>
            </a:r>
            <a:r>
              <a:rPr lang="en-US" baseline="-25000" dirty="0" smtClean="0"/>
              <a:t>2</a:t>
            </a:r>
            <a:r>
              <a:rPr lang="en-US" dirty="0" smtClean="0"/>
              <a:t>(x) </a:t>
            </a:r>
            <a:r>
              <a:rPr lang="en-US" dirty="0" err="1" smtClean="0"/>
              <a:t>berpotongan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potong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x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f</a:t>
            </a:r>
            <a:r>
              <a:rPr lang="en-US" baseline="-25000" dirty="0" smtClean="0"/>
              <a:t>1</a:t>
            </a:r>
            <a:r>
              <a:rPr lang="en-US" dirty="0" smtClean="0"/>
              <a:t>(x) = f</a:t>
            </a:r>
            <a:r>
              <a:rPr lang="en-US" baseline="-25000" dirty="0" smtClean="0"/>
              <a:t>2</a:t>
            </a:r>
            <a:r>
              <a:rPr lang="en-US" dirty="0" smtClean="0"/>
              <a:t>(x)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Potong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Andaikan</a:t>
            </a:r>
            <a:r>
              <a:rPr lang="en-US" dirty="0" smtClean="0"/>
              <a:t> y = f</a:t>
            </a:r>
            <a:r>
              <a:rPr lang="en-US" baseline="-25000" dirty="0" smtClean="0"/>
              <a:t>1</a:t>
            </a:r>
            <a:r>
              <a:rPr lang="en-US" dirty="0" smtClean="0"/>
              <a:t>(x) = 4x + 5 </a:t>
            </a:r>
            <a:r>
              <a:rPr lang="en-US" dirty="0" err="1" smtClean="0"/>
              <a:t>dan</a:t>
            </a:r>
            <a:r>
              <a:rPr lang="en-US" dirty="0" smtClean="0"/>
              <a:t> y = f</a:t>
            </a:r>
            <a:r>
              <a:rPr lang="en-US" baseline="-25000" dirty="0" smtClean="0"/>
              <a:t>2</a:t>
            </a:r>
            <a:r>
              <a:rPr lang="en-US" dirty="0" smtClean="0"/>
              <a:t>(x) = x</a:t>
            </a:r>
            <a:r>
              <a:rPr lang="en-US" baseline="30000" dirty="0" smtClean="0"/>
              <a:t>2</a:t>
            </a:r>
          </a:p>
          <a:p>
            <a:endParaRPr lang="en-US" dirty="0"/>
          </a:p>
          <a:p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potong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4x + 5 = x</a:t>
            </a:r>
            <a:r>
              <a:rPr lang="en-US" baseline="30000" dirty="0" smtClean="0"/>
              <a:t>2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– 4x – 5 = 0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menggunakan</a:t>
            </a:r>
            <a:r>
              <a:rPr lang="en-US" dirty="0" smtClean="0"/>
              <a:t> formula </a:t>
            </a:r>
            <a:r>
              <a:rPr lang="en-US" dirty="0" err="1" smtClean="0"/>
              <a:t>akar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kuadratik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r>
              <a:rPr lang="en-US" dirty="0" smtClean="0"/>
              <a:t> x = 5 </a:t>
            </a:r>
            <a:r>
              <a:rPr lang="en-US" dirty="0" err="1" smtClean="0"/>
              <a:t>atau</a:t>
            </a:r>
            <a:r>
              <a:rPr lang="en-US" dirty="0" smtClean="0"/>
              <a:t> x = -1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jika</a:t>
            </a:r>
            <a:r>
              <a:rPr lang="en-US" dirty="0" smtClean="0"/>
              <a:t> x = 5 </a:t>
            </a:r>
            <a:r>
              <a:rPr lang="en-US" dirty="0" smtClean="0">
                <a:sym typeface="Wingdings" pitchFamily="2" charset="2"/>
              </a:rPr>
              <a:t> y = 25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</a:t>
            </a:r>
            <a:r>
              <a:rPr lang="en-US" dirty="0" err="1" smtClean="0">
                <a:sym typeface="Wingdings" pitchFamily="2" charset="2"/>
              </a:rPr>
              <a:t>jika</a:t>
            </a:r>
            <a:r>
              <a:rPr lang="en-US" dirty="0" smtClean="0">
                <a:sym typeface="Wingdings" pitchFamily="2" charset="2"/>
              </a:rPr>
              <a:t> x = -1  y = 1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err="1" smtClean="0">
                <a:sym typeface="Wingdings" pitchFamily="2" charset="2"/>
              </a:rPr>
              <a:t>jadi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titik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potongnya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berada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pada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koordinat</a:t>
            </a:r>
            <a:r>
              <a:rPr lang="en-US" dirty="0" smtClean="0">
                <a:sym typeface="Wingdings" pitchFamily="2" charset="2"/>
              </a:rPr>
              <a:t>  (5, 25)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(-1, 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Potong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Andaikan</a:t>
            </a:r>
            <a:r>
              <a:rPr lang="en-US" dirty="0" smtClean="0"/>
              <a:t> y = f</a:t>
            </a:r>
            <a:r>
              <a:rPr lang="en-US" baseline="-25000" dirty="0" smtClean="0"/>
              <a:t>1</a:t>
            </a:r>
            <a:r>
              <a:rPr lang="en-US" dirty="0" smtClean="0"/>
              <a:t>(x) = 4x + 5 </a:t>
            </a:r>
            <a:r>
              <a:rPr lang="en-US" dirty="0" err="1" smtClean="0"/>
              <a:t>dan</a:t>
            </a:r>
            <a:r>
              <a:rPr lang="en-US" dirty="0" smtClean="0"/>
              <a:t> y = f</a:t>
            </a:r>
            <a:r>
              <a:rPr lang="en-US" baseline="-25000" dirty="0" smtClean="0"/>
              <a:t>2</a:t>
            </a:r>
            <a:r>
              <a:rPr lang="en-US" dirty="0" smtClean="0"/>
              <a:t>(x) = x</a:t>
            </a:r>
            <a:r>
              <a:rPr lang="en-US" baseline="30000" dirty="0" smtClean="0"/>
              <a:t>2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139263"/>
            <a:ext cx="5181600" cy="471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Model </a:t>
            </a:r>
            <a:r>
              <a:rPr lang="en-US" dirty="0" err="1" smtClean="0"/>
              <a:t>Matematika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Sekelompok</a:t>
            </a:r>
            <a:r>
              <a:rPr lang="en-US" sz="2400" dirty="0" smtClean="0"/>
              <a:t> </a:t>
            </a:r>
            <a:r>
              <a:rPr lang="en-US" sz="2400" dirty="0" err="1" smtClean="0"/>
              <a:t>peneliti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Colorado </a:t>
            </a:r>
            <a:r>
              <a:rPr lang="en-US" sz="2400" dirty="0" err="1" smtClean="0"/>
              <a:t>menyatakan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20 </a:t>
            </a:r>
            <a:r>
              <a:rPr lang="en-US" sz="2400" dirty="0" err="1" smtClean="0"/>
              <a:t>ekor</a:t>
            </a:r>
            <a:r>
              <a:rPr lang="en-US" sz="2400" dirty="0" smtClean="0"/>
              <a:t> </a:t>
            </a:r>
            <a:r>
              <a:rPr lang="en-US" sz="2400" dirty="0" err="1" smtClean="0"/>
              <a:t>kambing</a:t>
            </a:r>
            <a:r>
              <a:rPr lang="en-US" sz="2400" dirty="0" smtClean="0"/>
              <a:t> </a:t>
            </a:r>
            <a:r>
              <a:rPr lang="en-US" sz="2400" dirty="0" err="1" smtClean="0"/>
              <a:t>tanduk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</a:t>
            </a:r>
            <a:r>
              <a:rPr lang="en-US" sz="2400" dirty="0" err="1" smtClean="0"/>
              <a:t>dilepas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suaka</a:t>
            </a:r>
            <a:r>
              <a:rPr lang="en-US" sz="2400" dirty="0" smtClean="0"/>
              <a:t> </a:t>
            </a:r>
            <a:r>
              <a:rPr lang="en-US" sz="2400" dirty="0" err="1" smtClean="0"/>
              <a:t>margasatwa</a:t>
            </a:r>
            <a:r>
              <a:rPr lang="en-US" sz="2400" dirty="0" smtClean="0"/>
              <a:t>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banyaknya</a:t>
            </a:r>
            <a:r>
              <a:rPr lang="en-US" sz="2400" dirty="0" smtClean="0"/>
              <a:t> </a:t>
            </a:r>
            <a:r>
              <a:rPr lang="en-US" sz="2400" dirty="0" err="1" smtClean="0"/>
              <a:t>kambing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tahun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-t </a:t>
            </a:r>
            <a:r>
              <a:rPr lang="en-US" sz="2400" dirty="0" err="1" smtClean="0"/>
              <a:t>diharapkan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Semakin</a:t>
            </a:r>
            <a:r>
              <a:rPr lang="en-US" sz="2400" dirty="0" smtClean="0"/>
              <a:t> </a:t>
            </a:r>
            <a:r>
              <a:rPr lang="en-US" sz="2400" dirty="0" err="1" smtClean="0"/>
              <a:t>kencang</a:t>
            </a:r>
            <a:r>
              <a:rPr lang="en-US" sz="2400" dirty="0" smtClean="0"/>
              <a:t> </a:t>
            </a:r>
            <a:r>
              <a:rPr lang="en-US" sz="2400" dirty="0" err="1" smtClean="0"/>
              <a:t>angin</a:t>
            </a:r>
            <a:r>
              <a:rPr lang="en-US" sz="2400" dirty="0" smtClean="0"/>
              <a:t>, </a:t>
            </a:r>
            <a:r>
              <a:rPr lang="en-US" sz="2400" dirty="0" err="1" smtClean="0"/>
              <a:t>kulit</a:t>
            </a:r>
            <a:r>
              <a:rPr lang="en-US" sz="2400" dirty="0" smtClean="0"/>
              <a:t> </a:t>
            </a:r>
            <a:r>
              <a:rPr lang="en-US" sz="2400" dirty="0" err="1" smtClean="0"/>
              <a:t>manusia</a:t>
            </a:r>
            <a:r>
              <a:rPr lang="en-US" sz="2400" dirty="0" smtClean="0"/>
              <a:t> </a:t>
            </a:r>
            <a:r>
              <a:rPr lang="en-US" sz="2400" dirty="0" err="1" smtClean="0"/>
              <a:t>merasakan</a:t>
            </a:r>
            <a:r>
              <a:rPr lang="en-US" sz="2400" dirty="0" smtClean="0"/>
              <a:t> </a:t>
            </a:r>
            <a:r>
              <a:rPr lang="en-US" sz="2400" dirty="0" err="1" smtClean="0"/>
              <a:t>hawa</a:t>
            </a:r>
            <a:r>
              <a:rPr lang="en-US" sz="2400" dirty="0" smtClean="0"/>
              <a:t> yang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dingin</a:t>
            </a:r>
            <a:r>
              <a:rPr lang="en-US" sz="2400" dirty="0" smtClean="0"/>
              <a:t>.  </a:t>
            </a:r>
            <a:r>
              <a:rPr lang="en-US" sz="2400" dirty="0" err="1" smtClean="0"/>
              <a:t>Penelitian</a:t>
            </a:r>
            <a:r>
              <a:rPr lang="en-US" sz="2400" dirty="0" smtClean="0"/>
              <a:t> </a:t>
            </a:r>
            <a:r>
              <a:rPr lang="en-US" sz="2400" dirty="0" err="1" smtClean="0"/>
              <a:t>empiris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model </a:t>
            </a:r>
            <a:r>
              <a:rPr lang="en-US" sz="2400" dirty="0" err="1" smtClean="0"/>
              <a:t>windchill</a:t>
            </a:r>
            <a:r>
              <a:rPr lang="en-US" sz="2400" dirty="0" smtClean="0"/>
              <a:t> index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 (</a:t>
            </a:r>
            <a:r>
              <a:rPr lang="en-US" sz="2400" dirty="0" err="1" smtClean="0"/>
              <a:t>dengan</a:t>
            </a:r>
            <a:r>
              <a:rPr lang="en-US" sz="2400" dirty="0" smtClean="0"/>
              <a:t> W </a:t>
            </a:r>
            <a:r>
              <a:rPr lang="en-US" sz="2400" dirty="0" err="1" smtClean="0"/>
              <a:t>diukur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satuan</a:t>
            </a:r>
            <a:r>
              <a:rPr lang="en-US" sz="2400" dirty="0" smtClean="0"/>
              <a:t> </a:t>
            </a:r>
            <a:r>
              <a:rPr lang="en-US" sz="2400" baseline="30000" dirty="0" err="1" smtClean="0"/>
              <a:t>o</a:t>
            </a:r>
            <a:r>
              <a:rPr lang="en-US" sz="2400" dirty="0" err="1" smtClean="0"/>
              <a:t>F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v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kecepatan</a:t>
            </a:r>
            <a:r>
              <a:rPr lang="en-US" sz="2400" dirty="0" smtClean="0"/>
              <a:t> </a:t>
            </a:r>
            <a:r>
              <a:rPr lang="en-US" sz="2400" dirty="0" err="1" smtClean="0"/>
              <a:t>angin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mil/jam)</a:t>
            </a:r>
          </a:p>
          <a:p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165764" y="2895600"/>
          <a:ext cx="1787236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Equation" r:id="rId3" imgW="1091880" imgH="419040" progId="Equation.3">
                  <p:embed/>
                </p:oleObj>
              </mc:Choice>
              <mc:Fallback>
                <p:oleObj name="Equation" r:id="rId3" imgW="1091880" imgH="41904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764" y="2895600"/>
                        <a:ext cx="1787236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502229" y="5257800"/>
          <a:ext cx="6117771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Equation" r:id="rId5" imgW="3568680" imgH="711000" progId="Equation.3">
                  <p:embed/>
                </p:oleObj>
              </mc:Choice>
              <mc:Fallback>
                <p:oleObj name="Equation" r:id="rId5" imgW="356868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2229" y="5257800"/>
                        <a:ext cx="6117771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bit.ly/MST1_2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Himpunan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Kumpulan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Notasi</a:t>
            </a:r>
            <a:r>
              <a:rPr lang="en-US" dirty="0" smtClean="0"/>
              <a:t>: </a:t>
            </a:r>
            <a:r>
              <a:rPr lang="en-US" dirty="0" err="1" smtClean="0"/>
              <a:t>diawali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kurung</a:t>
            </a:r>
            <a:r>
              <a:rPr lang="en-US" dirty="0" smtClean="0"/>
              <a:t> </a:t>
            </a:r>
            <a:r>
              <a:rPr lang="en-US" dirty="0" err="1" smtClean="0"/>
              <a:t>kurawal</a:t>
            </a:r>
            <a:r>
              <a:rPr lang="en-US" dirty="0" smtClean="0"/>
              <a:t>, yang </a:t>
            </a:r>
            <a:r>
              <a:rPr lang="en-US" dirty="0" err="1" smtClean="0"/>
              <a:t>mengapit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Misal</a:t>
            </a:r>
            <a:r>
              <a:rPr lang="en-US" dirty="0" smtClean="0"/>
              <a:t>, A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ganjil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10, </a:t>
            </a:r>
            <a:r>
              <a:rPr lang="en-US" dirty="0" err="1" smtClean="0"/>
              <a:t>dinotasikan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A = {1, 3, 5, 7, 9}</a:t>
            </a:r>
          </a:p>
          <a:p>
            <a:endParaRPr lang="en-US" dirty="0" smtClean="0"/>
          </a:p>
          <a:p>
            <a:r>
              <a:rPr lang="en-US" dirty="0" err="1" smtClean="0"/>
              <a:t>Misal</a:t>
            </a:r>
            <a:r>
              <a:rPr lang="en-US" dirty="0" smtClean="0"/>
              <a:t>, B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r>
              <a:rPr lang="en-US" dirty="0" smtClean="0"/>
              <a:t> </a:t>
            </a:r>
            <a:r>
              <a:rPr lang="en-US" dirty="0" err="1" smtClean="0"/>
              <a:t>kuadrat</a:t>
            </a:r>
            <a:r>
              <a:rPr lang="en-US" dirty="0" smtClean="0"/>
              <a:t> yang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40, </a:t>
            </a:r>
            <a:r>
              <a:rPr lang="en-US" dirty="0" err="1" smtClean="0"/>
              <a:t>dituliskan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B = {1, 4, 9, 16, 25, 36}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Lucida Calligraphy" pitchFamily="66" charset="0"/>
                <a:sym typeface="Symbol"/>
              </a:rPr>
              <a:t>A</a:t>
            </a:r>
            <a:r>
              <a:rPr lang="en-US" dirty="0" smtClean="0"/>
              <a:t>,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asli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>
                <a:latin typeface="Lucida Handwriting" pitchFamily="66" charset="0"/>
                <a:sym typeface="Symbol"/>
              </a:rPr>
              <a:t>A</a:t>
            </a:r>
            <a:r>
              <a:rPr lang="en-US" dirty="0" smtClean="0"/>
              <a:t> = {1, 2, 3, 4, …}</a:t>
            </a:r>
          </a:p>
          <a:p>
            <a:endParaRPr lang="en-US" dirty="0" smtClean="0"/>
          </a:p>
          <a:p>
            <a:r>
              <a:rPr lang="en-US" dirty="0">
                <a:latin typeface="Lucida Handwriting" pitchFamily="66" charset="0"/>
                <a:sym typeface="Symbol"/>
              </a:rPr>
              <a:t>C</a:t>
            </a:r>
            <a:r>
              <a:rPr lang="en-US" dirty="0" smtClean="0"/>
              <a:t>,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cacah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>
                <a:latin typeface="Lucida Handwriting" pitchFamily="66" charset="0"/>
              </a:rPr>
              <a:t>C</a:t>
            </a:r>
            <a:r>
              <a:rPr lang="en-US" dirty="0" smtClean="0"/>
              <a:t> = {0, 1, 2, 3, …}</a:t>
            </a:r>
          </a:p>
          <a:p>
            <a:endParaRPr lang="en-US" dirty="0" smtClean="0"/>
          </a:p>
          <a:p>
            <a:r>
              <a:rPr lang="en-US" dirty="0">
                <a:latin typeface="Lucida Handwriting" pitchFamily="66" charset="0"/>
              </a:rPr>
              <a:t>B</a:t>
            </a:r>
            <a:r>
              <a:rPr lang="en-US" dirty="0" smtClean="0"/>
              <a:t>,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r>
              <a:rPr lang="en-US" dirty="0" smtClean="0"/>
              <a:t> (integer)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latin typeface="Lucida Handwriting" pitchFamily="66" charset="0"/>
              </a:rPr>
              <a:t>B</a:t>
            </a:r>
            <a:r>
              <a:rPr lang="en-US" dirty="0" smtClean="0"/>
              <a:t> = {…, -2, -1, 0, 1, 2, …}</a:t>
            </a:r>
            <a:endParaRPr lang="en-US" dirty="0"/>
          </a:p>
          <a:p>
            <a:endParaRPr lang="en-US" dirty="0" smtClean="0"/>
          </a:p>
          <a:p>
            <a:r>
              <a:rPr lang="en-US" dirty="0">
                <a:latin typeface="Lucida Handwriting" pitchFamily="66" charset="0"/>
                <a:sym typeface="Symbol"/>
              </a:rPr>
              <a:t>R</a:t>
            </a:r>
            <a:r>
              <a:rPr lang="en-US" dirty="0" smtClean="0"/>
              <a:t>,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r>
              <a:rPr lang="en-US" dirty="0" smtClean="0"/>
              <a:t> (real)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Notasi</a:t>
            </a:r>
            <a:r>
              <a:rPr lang="en-US" dirty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 : </a:t>
            </a:r>
            <a:r>
              <a:rPr lang="en-US" dirty="0" err="1" smtClean="0">
                <a:sym typeface="Symbol"/>
              </a:rPr>
              <a:t>anggota</a:t>
            </a:r>
            <a:r>
              <a:rPr lang="en-US" dirty="0" smtClean="0">
                <a:sym typeface="Symbol"/>
              </a:rPr>
              <a:t> (element)</a:t>
            </a:r>
          </a:p>
          <a:p>
            <a:pPr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 err="1">
                <a:sym typeface="Symbol"/>
              </a:rPr>
              <a:t>M</a:t>
            </a:r>
            <a:r>
              <a:rPr lang="en-US" dirty="0" err="1" smtClean="0">
                <a:sym typeface="Symbol"/>
              </a:rPr>
              <a:t>isal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jika</a:t>
            </a:r>
            <a:r>
              <a:rPr lang="en-US" dirty="0" smtClean="0">
                <a:sym typeface="Symbol"/>
              </a:rPr>
              <a:t> A </a:t>
            </a:r>
            <a:r>
              <a:rPr lang="en-US" dirty="0" err="1" smtClean="0">
                <a:sym typeface="Symbol"/>
              </a:rPr>
              <a:t>adalah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himpunan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bilangan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asli</a:t>
            </a:r>
            <a:r>
              <a:rPr lang="en-US" dirty="0" smtClean="0">
                <a:sym typeface="Symbol"/>
              </a:rPr>
              <a:t>, </a:t>
            </a:r>
            <a:r>
              <a:rPr lang="en-US" dirty="0" err="1" smtClean="0">
                <a:sym typeface="Symbol"/>
              </a:rPr>
              <a:t>maka</a:t>
            </a:r>
            <a:r>
              <a:rPr lang="en-US" dirty="0" smtClean="0">
                <a:sym typeface="Symbol"/>
              </a:rPr>
              <a:t> 5  A </a:t>
            </a:r>
            <a:r>
              <a:rPr lang="en-US" dirty="0" err="1" smtClean="0">
                <a:sym typeface="Symbol"/>
              </a:rPr>
              <a:t>dan</a:t>
            </a:r>
            <a:r>
              <a:rPr lang="en-US" dirty="0" smtClean="0">
                <a:sym typeface="Symbol"/>
              </a:rPr>
              <a:t> 8 A.</a:t>
            </a:r>
          </a:p>
          <a:p>
            <a:pPr>
              <a:buNone/>
            </a:pPr>
            <a:r>
              <a:rPr lang="en-US" dirty="0">
                <a:sym typeface="Symbol"/>
              </a:rPr>
              <a:t>	</a:t>
            </a:r>
            <a:endParaRPr lang="en-US" dirty="0" smtClean="0">
              <a:sym typeface="Symbol"/>
            </a:endParaRPr>
          </a:p>
          <a:p>
            <a:pPr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 err="1" smtClean="0">
                <a:sym typeface="Symbol"/>
              </a:rPr>
              <a:t>Namun</a:t>
            </a:r>
            <a:r>
              <a:rPr lang="en-US" dirty="0" smtClean="0">
                <a:sym typeface="Symbol"/>
              </a:rPr>
              <a:t>, 0.5 </a:t>
            </a:r>
            <a:r>
              <a:rPr lang="en-US" dirty="0" err="1" smtClean="0">
                <a:sym typeface="Symbol"/>
              </a:rPr>
              <a:t>dan</a:t>
            </a:r>
            <a:r>
              <a:rPr lang="en-US" dirty="0" smtClean="0">
                <a:sym typeface="Symbol"/>
              </a:rPr>
              <a:t> -9 </a:t>
            </a:r>
            <a:r>
              <a:rPr lang="en-US" dirty="0" err="1" smtClean="0">
                <a:sym typeface="Symbol"/>
              </a:rPr>
              <a:t>bukan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merupakan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anggota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himpunan</a:t>
            </a:r>
            <a:r>
              <a:rPr lang="en-US" dirty="0" smtClean="0">
                <a:sym typeface="Symbol"/>
              </a:rPr>
              <a:t> A, </a:t>
            </a:r>
            <a:r>
              <a:rPr lang="en-US" dirty="0" err="1" smtClean="0">
                <a:sym typeface="Symbol"/>
              </a:rPr>
              <a:t>sehingga</a:t>
            </a:r>
            <a:r>
              <a:rPr lang="en-US" dirty="0" smtClean="0">
                <a:sym typeface="Symbol"/>
              </a:rPr>
              <a:t> 0.5  A </a:t>
            </a:r>
            <a:r>
              <a:rPr lang="en-US" dirty="0" err="1" smtClean="0">
                <a:sym typeface="Symbol"/>
              </a:rPr>
              <a:t>dan</a:t>
            </a:r>
            <a:r>
              <a:rPr lang="en-US" dirty="0" smtClean="0">
                <a:sym typeface="Symbol"/>
              </a:rPr>
              <a:t> -9  A</a:t>
            </a:r>
          </a:p>
          <a:p>
            <a:pPr>
              <a:buNone/>
            </a:pPr>
            <a:endParaRPr lang="en-US" dirty="0" smtClean="0"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Notasi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ym typeface="Symbol"/>
              </a:rPr>
              <a:t> : </a:t>
            </a:r>
            <a:r>
              <a:rPr lang="en-US" dirty="0" err="1" smtClean="0">
                <a:sym typeface="Symbol"/>
              </a:rPr>
              <a:t>himpunan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bagian</a:t>
            </a:r>
            <a:r>
              <a:rPr lang="en-US" dirty="0" smtClean="0">
                <a:sym typeface="Symbol"/>
              </a:rPr>
              <a:t> (subset)</a:t>
            </a:r>
          </a:p>
          <a:p>
            <a:pPr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 err="1" smtClean="0">
                <a:sym typeface="Symbol"/>
              </a:rPr>
              <a:t>Misal</a:t>
            </a:r>
            <a:r>
              <a:rPr lang="en-US" dirty="0" smtClean="0">
                <a:sym typeface="Symbol"/>
              </a:rPr>
              <a:t>, </a:t>
            </a:r>
            <a:r>
              <a:rPr lang="en-US" dirty="0" err="1" smtClean="0">
                <a:sym typeface="Symbol"/>
              </a:rPr>
              <a:t>jika</a:t>
            </a:r>
            <a:r>
              <a:rPr lang="en-US" dirty="0" smtClean="0">
                <a:sym typeface="Symbol"/>
              </a:rPr>
              <a:t> A </a:t>
            </a:r>
            <a:r>
              <a:rPr lang="en-US" dirty="0" err="1" smtClean="0">
                <a:sym typeface="Symbol"/>
              </a:rPr>
              <a:t>adalah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himpunan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bilangan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asli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dan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didefinisikan</a:t>
            </a:r>
            <a:r>
              <a:rPr lang="en-US" dirty="0" smtClean="0">
                <a:sym typeface="Symbol"/>
              </a:rPr>
              <a:t> H </a:t>
            </a:r>
            <a:r>
              <a:rPr lang="en-US" dirty="0" err="1" smtClean="0">
                <a:sym typeface="Symbol"/>
              </a:rPr>
              <a:t>adalah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himpunan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bilangan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ganjil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positif</a:t>
            </a:r>
            <a:r>
              <a:rPr lang="en-US" dirty="0" smtClean="0">
                <a:sym typeface="Symbol"/>
              </a:rPr>
              <a:t>, </a:t>
            </a:r>
            <a:r>
              <a:rPr lang="en-US" dirty="0" err="1" smtClean="0">
                <a:sym typeface="Symbol"/>
              </a:rPr>
              <a:t>maka</a:t>
            </a:r>
            <a:r>
              <a:rPr lang="en-US" dirty="0" smtClean="0">
                <a:sym typeface="Symbol"/>
              </a:rPr>
              <a:t> H  A </a:t>
            </a:r>
            <a:r>
              <a:rPr lang="en-US" dirty="0" err="1" smtClean="0">
                <a:sym typeface="Symbol"/>
              </a:rPr>
              <a:t>karena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setiap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anggota</a:t>
            </a:r>
            <a:r>
              <a:rPr lang="en-US" dirty="0" smtClean="0">
                <a:sym typeface="Symbol"/>
              </a:rPr>
              <a:t> H </a:t>
            </a:r>
            <a:r>
              <a:rPr lang="en-US" dirty="0" err="1" smtClean="0">
                <a:sym typeface="Symbol"/>
              </a:rPr>
              <a:t>adalah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juga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anggota</a:t>
            </a:r>
            <a:r>
              <a:rPr lang="en-US" dirty="0" smtClean="0">
                <a:sym typeface="Symbol"/>
              </a:rPr>
              <a:t> A.</a:t>
            </a:r>
          </a:p>
          <a:p>
            <a:pPr>
              <a:buNone/>
            </a:pPr>
            <a:r>
              <a:rPr lang="en-US" dirty="0">
                <a:sym typeface="Symbol"/>
              </a:rPr>
              <a:t>	</a:t>
            </a:r>
            <a:endParaRPr lang="en-US" dirty="0" smtClean="0">
              <a:sym typeface="Symbol"/>
            </a:endParaRPr>
          </a:p>
          <a:p>
            <a:pPr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 err="1" smtClean="0">
                <a:sym typeface="Symbol"/>
              </a:rPr>
              <a:t>Tetapi</a:t>
            </a:r>
            <a:r>
              <a:rPr lang="en-US" dirty="0" smtClean="0">
                <a:sym typeface="Symbol"/>
              </a:rPr>
              <a:t>, </a:t>
            </a:r>
            <a:r>
              <a:rPr lang="en-US" dirty="0" err="1" smtClean="0">
                <a:sym typeface="Symbol"/>
              </a:rPr>
              <a:t>andaikan</a:t>
            </a:r>
            <a:r>
              <a:rPr lang="en-US" dirty="0" smtClean="0">
                <a:sym typeface="Symbol"/>
              </a:rPr>
              <a:t> J </a:t>
            </a:r>
            <a:r>
              <a:rPr lang="en-US" dirty="0" err="1" smtClean="0">
                <a:sym typeface="Symbol"/>
              </a:rPr>
              <a:t>adalah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himpunan</a:t>
            </a:r>
            <a:r>
              <a:rPr lang="en-US" dirty="0" smtClean="0">
                <a:sym typeface="Symbol"/>
              </a:rPr>
              <a:t> yang </a:t>
            </a:r>
            <a:r>
              <a:rPr lang="en-US" dirty="0" err="1" smtClean="0">
                <a:sym typeface="Symbol"/>
              </a:rPr>
              <a:t>didefinisikan</a:t>
            </a:r>
            <a:r>
              <a:rPr lang="en-US" dirty="0" smtClean="0">
                <a:sym typeface="Symbol"/>
              </a:rPr>
              <a:t> J = {1, 1.5, 2, 2.5, 3} </a:t>
            </a:r>
            <a:r>
              <a:rPr lang="en-US" dirty="0" err="1" smtClean="0">
                <a:sym typeface="Symbol"/>
              </a:rPr>
              <a:t>maka</a:t>
            </a:r>
            <a:r>
              <a:rPr lang="en-US" dirty="0" smtClean="0">
                <a:sym typeface="Symbol"/>
              </a:rPr>
              <a:t> J </a:t>
            </a:r>
            <a:r>
              <a:rPr lang="en-US" dirty="0" err="1" smtClean="0">
                <a:sym typeface="Symbol"/>
              </a:rPr>
              <a:t>bukanlah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himpunan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bagian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dari</a:t>
            </a:r>
            <a:r>
              <a:rPr lang="en-US" dirty="0" smtClean="0">
                <a:sym typeface="Symbol"/>
              </a:rPr>
              <a:t> A </a:t>
            </a:r>
            <a:r>
              <a:rPr lang="en-US" dirty="0" err="1" smtClean="0">
                <a:sym typeface="Symbol"/>
              </a:rPr>
              <a:t>karena</a:t>
            </a:r>
            <a:r>
              <a:rPr lang="en-US" dirty="0" smtClean="0">
                <a:sym typeface="Symbol"/>
              </a:rPr>
              <a:t> 1.5 </a:t>
            </a:r>
            <a:r>
              <a:rPr lang="en-US" dirty="0" err="1" smtClean="0">
                <a:sym typeface="Symbol"/>
              </a:rPr>
              <a:t>dan</a:t>
            </a:r>
            <a:r>
              <a:rPr lang="en-US" dirty="0" smtClean="0">
                <a:sym typeface="Symbol"/>
              </a:rPr>
              <a:t> 2.5 </a:t>
            </a:r>
            <a:r>
              <a:rPr lang="en-US" dirty="0" err="1" smtClean="0">
                <a:sym typeface="Symbol"/>
              </a:rPr>
              <a:t>tidak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terdapat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di</a:t>
            </a:r>
            <a:r>
              <a:rPr lang="en-US" dirty="0" smtClean="0">
                <a:sym typeface="Symbol"/>
              </a:rPr>
              <a:t> A.  </a:t>
            </a:r>
            <a:r>
              <a:rPr lang="en-US" dirty="0" err="1" smtClean="0">
                <a:sym typeface="Symbol"/>
              </a:rPr>
              <a:t>Notasinya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adalah</a:t>
            </a:r>
            <a:r>
              <a:rPr lang="en-US" dirty="0" smtClean="0">
                <a:sym typeface="Symbol"/>
              </a:rPr>
              <a:t> J   A.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Notasi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Sehingga</a:t>
            </a:r>
            <a:r>
              <a:rPr lang="en-US" dirty="0" smtClean="0"/>
              <a:t> , </a:t>
            </a:r>
            <a:r>
              <a:rPr lang="en-US" dirty="0" err="1" smtClean="0"/>
              <a:t>jika</a:t>
            </a:r>
            <a:endParaRPr lang="en-US" dirty="0" smtClean="0"/>
          </a:p>
          <a:p>
            <a:pPr lvl="1"/>
            <a:r>
              <a:rPr lang="en-US" dirty="0" smtClean="0">
                <a:latin typeface="Lucida Handwriting" pitchFamily="66" charset="0"/>
                <a:sym typeface="Symbol"/>
              </a:rPr>
              <a:t>A</a:t>
            </a:r>
            <a:r>
              <a:rPr lang="en-US" dirty="0" smtClean="0"/>
              <a:t>,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asli</a:t>
            </a:r>
            <a:r>
              <a:rPr lang="en-US" dirty="0" smtClean="0"/>
              <a:t>, </a:t>
            </a:r>
            <a:r>
              <a:rPr lang="en-US" dirty="0" smtClean="0">
                <a:latin typeface="Lucida Handwriting" pitchFamily="66" charset="0"/>
                <a:sym typeface="Symbol"/>
              </a:rPr>
              <a:t>A</a:t>
            </a:r>
            <a:r>
              <a:rPr lang="en-US" dirty="0" smtClean="0"/>
              <a:t> = {1, 2, 3, 4, …}</a:t>
            </a:r>
          </a:p>
          <a:p>
            <a:pPr lvl="1"/>
            <a:r>
              <a:rPr lang="en-US" dirty="0" smtClean="0">
                <a:latin typeface="Lucida Handwriting" pitchFamily="66" charset="0"/>
                <a:sym typeface="Symbol"/>
              </a:rPr>
              <a:t>C</a:t>
            </a:r>
            <a:r>
              <a:rPr lang="en-US" dirty="0" smtClean="0"/>
              <a:t>,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cacah</a:t>
            </a:r>
            <a:r>
              <a:rPr lang="en-US" dirty="0" smtClean="0"/>
              <a:t>, </a:t>
            </a:r>
            <a:r>
              <a:rPr lang="en-US" dirty="0" smtClean="0">
                <a:latin typeface="Lucida Handwriting" pitchFamily="66" charset="0"/>
              </a:rPr>
              <a:t>C</a:t>
            </a:r>
            <a:r>
              <a:rPr lang="en-US" dirty="0" smtClean="0"/>
              <a:t> = {0, 1, 2, 3, …}</a:t>
            </a:r>
          </a:p>
          <a:p>
            <a:pPr lvl="1"/>
            <a:r>
              <a:rPr lang="en-US" dirty="0" smtClean="0">
                <a:latin typeface="Lucida Handwriting" pitchFamily="66" charset="0"/>
              </a:rPr>
              <a:t>B</a:t>
            </a:r>
            <a:r>
              <a:rPr lang="en-US" dirty="0" smtClean="0"/>
              <a:t>,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r>
              <a:rPr lang="en-US" dirty="0" smtClean="0"/>
              <a:t> (integer), </a:t>
            </a:r>
            <a:r>
              <a:rPr lang="en-US" dirty="0" smtClean="0">
                <a:latin typeface="Lucida Handwriting" pitchFamily="66" charset="0"/>
              </a:rPr>
              <a:t>B</a:t>
            </a:r>
            <a:r>
              <a:rPr lang="en-US" dirty="0" smtClean="0"/>
              <a:t> = {…, -2, -1, 0, 1, 2, …}</a:t>
            </a:r>
          </a:p>
          <a:p>
            <a:pPr lvl="1"/>
            <a:r>
              <a:rPr lang="en-US" dirty="0" smtClean="0">
                <a:latin typeface="Lucida Handwriting" pitchFamily="66" charset="0"/>
                <a:sym typeface="Symbol"/>
              </a:rPr>
              <a:t>R</a:t>
            </a:r>
            <a:r>
              <a:rPr lang="en-US" dirty="0" smtClean="0"/>
              <a:t>,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r>
              <a:rPr lang="en-US" dirty="0" smtClean="0"/>
              <a:t> (real) 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Maka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>
                <a:latin typeface="Lucida Handwriting" pitchFamily="66" charset="0"/>
                <a:sym typeface="Symbol"/>
              </a:rPr>
              <a:t>A</a:t>
            </a:r>
            <a:r>
              <a:rPr lang="en-US" dirty="0" smtClean="0">
                <a:sym typeface="Symbol"/>
              </a:rPr>
              <a:t>  </a:t>
            </a:r>
            <a:r>
              <a:rPr lang="en-US" dirty="0" smtClean="0">
                <a:latin typeface="Lucida Handwriting" pitchFamily="66" charset="0"/>
                <a:sym typeface="Symbol"/>
              </a:rPr>
              <a:t>C</a:t>
            </a:r>
          </a:p>
          <a:p>
            <a:pPr lvl="1">
              <a:buNone/>
            </a:pPr>
            <a:r>
              <a:rPr lang="en-US" dirty="0">
                <a:latin typeface="Lucida Handwriting" pitchFamily="66" charset="0"/>
                <a:sym typeface="Symbol"/>
              </a:rPr>
              <a:t>	</a:t>
            </a:r>
            <a:r>
              <a:rPr lang="en-US" dirty="0" smtClean="0">
                <a:latin typeface="Lucida Handwriting" pitchFamily="66" charset="0"/>
                <a:sym typeface="Symbol"/>
              </a:rPr>
              <a:t>C</a:t>
            </a:r>
            <a:r>
              <a:rPr lang="en-US" dirty="0" smtClean="0">
                <a:sym typeface="Symbol"/>
              </a:rPr>
              <a:t>  </a:t>
            </a:r>
            <a:r>
              <a:rPr lang="en-US" dirty="0" smtClean="0">
                <a:latin typeface="Lucida Handwriting" pitchFamily="66" charset="0"/>
                <a:sym typeface="Symbol"/>
              </a:rPr>
              <a:t>B</a:t>
            </a:r>
          </a:p>
          <a:p>
            <a:pPr lvl="1">
              <a:buNone/>
            </a:pPr>
            <a:r>
              <a:rPr lang="en-US" dirty="0">
                <a:latin typeface="Lucida Handwriting" pitchFamily="66" charset="0"/>
                <a:sym typeface="Symbol"/>
              </a:rPr>
              <a:t>	</a:t>
            </a:r>
            <a:r>
              <a:rPr lang="en-US" dirty="0" smtClean="0">
                <a:latin typeface="Lucida Handwriting" pitchFamily="66" charset="0"/>
                <a:sym typeface="Symbol"/>
              </a:rPr>
              <a:t>B</a:t>
            </a:r>
            <a:r>
              <a:rPr lang="en-US" dirty="0" smtClean="0">
                <a:sym typeface="Symbol"/>
              </a:rPr>
              <a:t>  </a:t>
            </a:r>
            <a:r>
              <a:rPr lang="en-US" dirty="0" smtClean="0">
                <a:latin typeface="Lucida Handwriting" pitchFamily="66" charset="0"/>
                <a:sym typeface="Symbol"/>
              </a:rPr>
              <a:t>R</a:t>
            </a:r>
          </a:p>
          <a:p>
            <a:endParaRPr lang="en-US" dirty="0" smtClean="0">
              <a:sym typeface="Symbol"/>
            </a:endParaRPr>
          </a:p>
          <a:p>
            <a:r>
              <a:rPr lang="en-US" dirty="0" err="1" smtClean="0">
                <a:sym typeface="Symbol"/>
              </a:rPr>
              <a:t>Tentu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saja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Lucida Handwriting" pitchFamily="66" charset="0"/>
                <a:sym typeface="Symbol"/>
              </a:rPr>
              <a:t>A</a:t>
            </a:r>
            <a:r>
              <a:rPr lang="en-US" dirty="0" smtClean="0">
                <a:sym typeface="Symbol"/>
              </a:rPr>
              <a:t>  </a:t>
            </a:r>
            <a:r>
              <a:rPr lang="en-US" dirty="0" smtClean="0">
                <a:latin typeface="Lucida Handwriting" pitchFamily="66" charset="0"/>
                <a:sym typeface="Symbol"/>
              </a:rPr>
              <a:t>R 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sifat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transitif</a:t>
            </a:r>
            <a:r>
              <a:rPr lang="en-US" dirty="0" smtClean="0">
                <a:sym typeface="Symbol"/>
              </a:rPr>
              <a:t>)</a:t>
            </a:r>
            <a:endParaRPr lang="en-US" dirty="0"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</TotalTime>
  <Words>1106</Words>
  <Application>Microsoft Office PowerPoint</Application>
  <PresentationFormat>On-screen Show (4:3)</PresentationFormat>
  <Paragraphs>345</Paragraphs>
  <Slides>41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Calibri</vt:lpstr>
      <vt:lpstr>Euclid Extra</vt:lpstr>
      <vt:lpstr>Lucida Calligraphy</vt:lpstr>
      <vt:lpstr>Lucida Handwriting</vt:lpstr>
      <vt:lpstr>Euclid Symbol</vt:lpstr>
      <vt:lpstr>Times New Roman</vt:lpstr>
      <vt:lpstr>Arial</vt:lpstr>
      <vt:lpstr>Symbol</vt:lpstr>
      <vt:lpstr>Mathematica1</vt:lpstr>
      <vt:lpstr>Wingdings</vt:lpstr>
      <vt:lpstr>Office Theme</vt:lpstr>
      <vt:lpstr>Equation</vt:lpstr>
      <vt:lpstr>Model dan Fungsi Matematika</vt:lpstr>
      <vt:lpstr>Cakupan</vt:lpstr>
      <vt:lpstr>Model Matematika</vt:lpstr>
      <vt:lpstr>Contoh Model Matematika</vt:lpstr>
      <vt:lpstr>Himpunan</vt:lpstr>
      <vt:lpstr>Beberapa Himpunan yang Sering Digunakan</vt:lpstr>
      <vt:lpstr>Notasi terkait Himpunan</vt:lpstr>
      <vt:lpstr>Notasi terkait Himpunan</vt:lpstr>
      <vt:lpstr>Notasi terkait Himpunan</vt:lpstr>
      <vt:lpstr>Notasi terkait himpunan</vt:lpstr>
      <vt:lpstr>Notasi terkait Himpunan</vt:lpstr>
      <vt:lpstr>Notasi terkait Himpunan</vt:lpstr>
      <vt:lpstr>Operasi Himpunan</vt:lpstr>
      <vt:lpstr>Operasi Himpunan</vt:lpstr>
      <vt:lpstr>latihan</vt:lpstr>
      <vt:lpstr>Fungsi</vt:lpstr>
      <vt:lpstr>Daerah Asal dan Daerah Hasil</vt:lpstr>
      <vt:lpstr>Daerah Asal dan Daerah Hasil</vt:lpstr>
      <vt:lpstr>Menggambar Grafik</vt:lpstr>
      <vt:lpstr>Menggambar Grafik</vt:lpstr>
      <vt:lpstr>Menggambar Grafik</vt:lpstr>
      <vt:lpstr>Menggambar Grafik</vt:lpstr>
      <vt:lpstr>Menggambar Grafik, di Excel</vt:lpstr>
      <vt:lpstr>Menggambar Grafik, di Excel</vt:lpstr>
      <vt:lpstr>Menggambar Grafik, di Excel</vt:lpstr>
      <vt:lpstr>Fungsi Linear</vt:lpstr>
      <vt:lpstr>Fungsi Polinomial</vt:lpstr>
      <vt:lpstr>Fungsi Kuadratik</vt:lpstr>
      <vt:lpstr>Fungsi Logaritma</vt:lpstr>
      <vt:lpstr>PowerPoint Presentation</vt:lpstr>
      <vt:lpstr>Sifat fungsi logaritma</vt:lpstr>
      <vt:lpstr>Fungsi Nilai Mutlak</vt:lpstr>
      <vt:lpstr>Akar Persamaan</vt:lpstr>
      <vt:lpstr>Akar Persamaan</vt:lpstr>
      <vt:lpstr>Akar Persamaan</vt:lpstr>
      <vt:lpstr>Akar Persamaan</vt:lpstr>
      <vt:lpstr>Titik Potong Dua Fungsi</vt:lpstr>
      <vt:lpstr>Titik Potong Dua Fungsi</vt:lpstr>
      <vt:lpstr>Titik Potong Dua Fungsi</vt:lpstr>
      <vt:lpstr>Latihan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dan Fungsi Matematika</dc:title>
  <dc:creator>Bagus</dc:creator>
  <cp:lastModifiedBy>bagusco bagusco</cp:lastModifiedBy>
  <cp:revision>31</cp:revision>
  <dcterms:created xsi:type="dcterms:W3CDTF">2012-10-31T11:33:12Z</dcterms:created>
  <dcterms:modified xsi:type="dcterms:W3CDTF">2020-06-21T12:59:44Z</dcterms:modified>
</cp:coreProperties>
</file>