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83" r:id="rId9"/>
    <p:sldId id="263" r:id="rId10"/>
    <p:sldId id="265" r:id="rId11"/>
    <p:sldId id="266" r:id="rId12"/>
    <p:sldId id="267" r:id="rId13"/>
    <p:sldId id="268" r:id="rId14"/>
    <p:sldId id="269" r:id="rId15"/>
    <p:sldId id="29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0" d="100"/>
          <a:sy n="80" d="100"/>
        </p:scale>
        <p:origin x="14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13D9-EFA4-40A7-B2BF-63A22BA0420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Turunan</a:t>
            </a:r>
            <a:r>
              <a:rPr lang="id-ID" dirty="0" smtClean="0"/>
              <a:t> fungsi pangkat yang diperumum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logaritma</a:t>
            </a:r>
            <a:endParaRPr lang="id-ID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0"/>
            <a:ext cx="6096000" cy="56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67000" y="3886200"/>
          <a:ext cx="389726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1600200" imgH="393480" progId="Equation.3">
                  <p:embed/>
                </p:oleObj>
              </mc:Choice>
              <mc:Fallback>
                <p:oleObj name="Equation" r:id="rId4" imgW="16002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86200"/>
                        <a:ext cx="3897261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penjumlahan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pengurangan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perkalian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pembagian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14600"/>
            <a:ext cx="5181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038600"/>
            <a:ext cx="533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638800"/>
            <a:ext cx="4933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f(x) = 3x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+ 2x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+ 6</a:t>
            </a:r>
          </a:p>
          <a:p>
            <a:r>
              <a:rPr lang="en-US" sz="2800" dirty="0" smtClean="0"/>
              <a:t>f’(x) 	= 4(3)x</a:t>
            </a:r>
            <a:r>
              <a:rPr lang="en-US" sz="2800" baseline="30000" dirty="0" smtClean="0"/>
              <a:t>4-1</a:t>
            </a:r>
            <a:r>
              <a:rPr lang="en-US" sz="2800" dirty="0" smtClean="0"/>
              <a:t> + 2(2)x</a:t>
            </a:r>
            <a:r>
              <a:rPr lang="en-US" sz="2800" baseline="30000" dirty="0" smtClean="0"/>
              <a:t>2-1</a:t>
            </a:r>
            <a:r>
              <a:rPr lang="en-US" sz="2800" dirty="0" smtClean="0"/>
              <a:t> + 0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	= 12x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+ 4x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g(x) = 5x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+ 12x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+ 3x + 9</a:t>
            </a:r>
          </a:p>
          <a:p>
            <a:r>
              <a:rPr lang="en-US" sz="2800" dirty="0" smtClean="0"/>
              <a:t>g’(x) = 25x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+ 24x + 3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f(x) = (x + 2) (x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+ 1)</a:t>
            </a:r>
          </a:p>
          <a:p>
            <a:pPr marL="0" indent="0">
              <a:buNone/>
            </a:pPr>
            <a:r>
              <a:rPr lang="en-US" sz="2800" dirty="0" err="1" smtClean="0"/>
              <a:t>jika</a:t>
            </a:r>
            <a:r>
              <a:rPr lang="en-US" sz="2800" dirty="0" smtClean="0"/>
              <a:t> a(x) = x + 2 </a:t>
            </a:r>
            <a:r>
              <a:rPr lang="en-US" sz="2800" dirty="0" err="1" smtClean="0"/>
              <a:t>dan</a:t>
            </a:r>
            <a:r>
              <a:rPr lang="en-US" sz="2800" dirty="0" smtClean="0"/>
              <a:t> b(x) = 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+ 1, </a:t>
            </a:r>
            <a:r>
              <a:rPr lang="en-US" sz="2800" dirty="0" err="1" smtClean="0"/>
              <a:t>maka</a:t>
            </a:r>
            <a:r>
              <a:rPr lang="en-US" sz="2800" dirty="0" smtClean="0"/>
              <a:t> f(x) = a(x) b(x).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demikian</a:t>
            </a:r>
            <a:r>
              <a:rPr lang="en-US" sz="2800" dirty="0" smtClean="0"/>
              <a:t>,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perkalian</a:t>
            </a:r>
            <a:r>
              <a:rPr lang="en-US" sz="2800" dirty="0" smtClean="0"/>
              <a:t>, </a:t>
            </a:r>
            <a:r>
              <a:rPr lang="en-US" sz="2800" dirty="0" err="1" smtClean="0"/>
              <a:t>diperoleh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f‘(x) 	= a’(x) b(x) + a(x) b’(x)</a:t>
            </a:r>
          </a:p>
          <a:p>
            <a:pPr>
              <a:buNone/>
            </a:pPr>
            <a:r>
              <a:rPr lang="en-US" sz="2800" dirty="0" smtClean="0"/>
              <a:t>		= (1) (x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+ 1) + (x + 2) (2x)</a:t>
            </a:r>
          </a:p>
          <a:p>
            <a:pPr>
              <a:buNone/>
            </a:pPr>
            <a:r>
              <a:rPr lang="en-US" sz="2800" dirty="0" smtClean="0"/>
              <a:t>		= 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+ 1 + 2x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+ 4x</a:t>
            </a:r>
          </a:p>
          <a:p>
            <a:pPr>
              <a:buNone/>
            </a:pPr>
            <a:r>
              <a:rPr lang="en-US" sz="2800" dirty="0" smtClean="0"/>
              <a:t>		= 3x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+ 4x + 1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Namun</a:t>
            </a:r>
            <a:r>
              <a:rPr lang="en-US" sz="2800" dirty="0" smtClean="0"/>
              <a:t>, </a:t>
            </a:r>
            <a:r>
              <a:rPr lang="en-US" sz="2800" dirty="0" err="1" smtClean="0"/>
              <a:t>tentu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menguraikan</a:t>
            </a:r>
            <a:r>
              <a:rPr lang="en-US" sz="2800" dirty="0" smtClean="0"/>
              <a:t> f(x) </a:t>
            </a:r>
            <a:r>
              <a:rPr lang="en-US" sz="2800" dirty="0" err="1" smtClean="0"/>
              <a:t>sebagai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	f(x) = 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x + 2x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+ 2</a:t>
            </a:r>
          </a:p>
          <a:p>
            <a:pPr>
              <a:buNone/>
            </a:pP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 </a:t>
            </a:r>
            <a:r>
              <a:rPr lang="en-US" sz="2800" dirty="0" err="1" smtClean="0"/>
              <a:t>memperoleh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turunannya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	f‘(x) = 3x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+ 1 + 4x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403654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turunan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f(x)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a(x) =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+ 2 </a:t>
            </a:r>
            <a:r>
              <a:rPr lang="en-US" sz="2400" dirty="0" err="1" smtClean="0"/>
              <a:t>dan</a:t>
            </a:r>
            <a:r>
              <a:rPr lang="en-US" sz="2400" dirty="0" smtClean="0"/>
              <a:t> b(x) = x + 3 </a:t>
            </a:r>
            <a:r>
              <a:rPr lang="en-US" sz="2400" dirty="0" err="1" smtClean="0"/>
              <a:t>maka</a:t>
            </a:r>
            <a:r>
              <a:rPr lang="en-US" sz="2400" dirty="0" smtClean="0"/>
              <a:t> f(x)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dituliskan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turunan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f(x)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86200" y="2209800"/>
          <a:ext cx="1234786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876240" imgH="419040" progId="Equation.3">
                  <p:embed/>
                </p:oleObj>
              </mc:Choice>
              <mc:Fallback>
                <p:oleObj name="Equation" r:id="rId3" imgW="8762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1234786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886200" y="3429000"/>
          <a:ext cx="1295400" cy="68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5" imgW="787320" imgH="419040" progId="Equation.3">
                  <p:embed/>
                </p:oleObj>
              </mc:Choice>
              <mc:Fallback>
                <p:oleObj name="Equation" r:id="rId5" imgW="7873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1295400" cy="689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17625" y="4724400"/>
          <a:ext cx="70643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7" imgW="3403440" imgH="888840" progId="Equation.3">
                  <p:embed/>
                </p:oleObj>
              </mc:Choice>
              <mc:Fallback>
                <p:oleObj name="Equation" r:id="rId7" imgW="3403440" imgH="888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724400"/>
                        <a:ext cx="7064375" cy="184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1681"/>
            <a:ext cx="8229600" cy="1143000"/>
          </a:xfrm>
        </p:spPr>
        <p:txBody>
          <a:bodyPr/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berlatih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Perhatikan sebuah apel yang jatuh dari pohon yang sangat tinggi</a:t>
            </a:r>
          </a:p>
          <a:p>
            <a:r>
              <a:rPr lang="id-ID" sz="2400" dirty="0" smtClean="0"/>
              <a:t>Hukum fisika menyatakan bahwa setelah </a:t>
            </a:r>
            <a:r>
              <a:rPr lang="id-ID" sz="2400" i="1" dirty="0" smtClean="0"/>
              <a:t>t</a:t>
            </a:r>
            <a:r>
              <a:rPr lang="id-ID" sz="2400" dirty="0" smtClean="0"/>
              <a:t> detik, apel berada pada posisi </a:t>
            </a:r>
            <a:r>
              <a:rPr lang="en-US" sz="2400" dirty="0"/>
              <a:t>5</a:t>
            </a:r>
            <a:r>
              <a:rPr lang="id-ID" sz="2400" i="1" dirty="0" smtClean="0"/>
              <a:t>t</a:t>
            </a:r>
            <a:r>
              <a:rPr lang="id-ID" sz="2400" baseline="30000" dirty="0" smtClean="0"/>
              <a:t>2</a:t>
            </a:r>
            <a:r>
              <a:rPr lang="id-ID" sz="2400" dirty="0" smtClean="0"/>
              <a:t> </a:t>
            </a:r>
            <a:r>
              <a:rPr lang="en-US" sz="2400" dirty="0" smtClean="0"/>
              <a:t>meter </a:t>
            </a:r>
            <a:r>
              <a:rPr lang="id-ID" sz="2400" dirty="0" smtClean="0"/>
              <a:t>dari posisi awal.</a:t>
            </a:r>
            <a:endParaRPr lang="en-US" sz="2400" dirty="0" smtClean="0"/>
          </a:p>
          <a:p>
            <a:r>
              <a:rPr lang="en-US" sz="2400" dirty="0" err="1" smtClean="0"/>
              <a:t>Misal</a:t>
            </a:r>
            <a:r>
              <a:rPr lang="en-US" sz="2400" dirty="0" smtClean="0"/>
              <a:t> </a:t>
            </a:r>
            <a:r>
              <a:rPr lang="en-US" sz="2400" dirty="0" err="1" smtClean="0"/>
              <a:t>ketinggian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100 meter (</a:t>
            </a:r>
            <a:r>
              <a:rPr lang="en-US" sz="2400" dirty="0" err="1" smtClean="0"/>
              <a:t>pohonnya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…)</a:t>
            </a:r>
            <a:endParaRPr lang="id-ID" sz="2400" dirty="0" smtClean="0"/>
          </a:p>
        </p:txBody>
      </p:sp>
      <p:sp>
        <p:nvSpPr>
          <p:cNvPr id="4" name="Rectangle 1030"/>
          <p:cNvSpPr>
            <a:spLocks noChangeArrowheads="1"/>
          </p:cNvSpPr>
          <p:nvPr/>
        </p:nvSpPr>
        <p:spPr bwMode="auto">
          <a:xfrm>
            <a:off x="4572000" y="1524000"/>
            <a:ext cx="4114800" cy="457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" name="Rectangle 1031"/>
          <p:cNvSpPr>
            <a:spLocks noChangeArrowheads="1"/>
          </p:cNvSpPr>
          <p:nvPr/>
        </p:nvSpPr>
        <p:spPr bwMode="auto">
          <a:xfrm>
            <a:off x="6096000" y="3352800"/>
            <a:ext cx="533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" name="AutoShape 1032"/>
          <p:cNvSpPr>
            <a:spLocks noChangeArrowheads="1"/>
          </p:cNvSpPr>
          <p:nvPr/>
        </p:nvSpPr>
        <p:spPr bwMode="auto">
          <a:xfrm>
            <a:off x="4724400" y="1752600"/>
            <a:ext cx="3352800" cy="1828800"/>
          </a:xfrm>
          <a:prstGeom prst="cloudCallout">
            <a:avLst>
              <a:gd name="adj1" fmla="val 1134"/>
              <a:gd name="adj2" fmla="val 36806"/>
            </a:avLst>
          </a:prstGeom>
          <a:solidFill>
            <a:srgbClr val="9BCBA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id-ID"/>
          </a:p>
        </p:txBody>
      </p:sp>
      <p:grpSp>
        <p:nvGrpSpPr>
          <p:cNvPr id="7" name="Group 1033"/>
          <p:cNvGrpSpPr>
            <a:grpSpLocks/>
          </p:cNvGrpSpPr>
          <p:nvPr/>
        </p:nvGrpSpPr>
        <p:grpSpPr bwMode="auto">
          <a:xfrm>
            <a:off x="7162800" y="3429005"/>
            <a:ext cx="1676400" cy="369888"/>
            <a:chOff x="2688" y="2352"/>
            <a:chExt cx="1056" cy="233"/>
          </a:xfrm>
        </p:grpSpPr>
        <p:sp>
          <p:nvSpPr>
            <p:cNvPr id="8" name="Oval 1034"/>
            <p:cNvSpPr>
              <a:spLocks noChangeArrowheads="1"/>
            </p:cNvSpPr>
            <p:nvPr/>
          </p:nvSpPr>
          <p:spPr bwMode="auto">
            <a:xfrm>
              <a:off x="2688" y="2400"/>
              <a:ext cx="144" cy="144"/>
            </a:xfrm>
            <a:prstGeom prst="ellipse">
              <a:avLst/>
            </a:prstGeom>
            <a:solidFill>
              <a:srgbClr val="E60A2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" name="Text Box 1035"/>
            <p:cNvSpPr txBox="1">
              <a:spLocks noChangeArrowheads="1"/>
            </p:cNvSpPr>
            <p:nvPr/>
          </p:nvSpPr>
          <p:spPr bwMode="auto">
            <a:xfrm>
              <a:off x="3072" y="2352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/>
                <a:t>t</a:t>
              </a:r>
              <a:r>
                <a:rPr lang="en-US" dirty="0"/>
                <a:t> = 1</a:t>
              </a:r>
            </a:p>
          </p:txBody>
        </p:sp>
      </p:grpSp>
      <p:grpSp>
        <p:nvGrpSpPr>
          <p:cNvPr id="10" name="Group 1036"/>
          <p:cNvGrpSpPr>
            <a:grpSpLocks/>
          </p:cNvGrpSpPr>
          <p:nvPr/>
        </p:nvGrpSpPr>
        <p:grpSpPr bwMode="auto">
          <a:xfrm>
            <a:off x="7162800" y="4038600"/>
            <a:ext cx="1676400" cy="381000"/>
            <a:chOff x="2688" y="2736"/>
            <a:chExt cx="1056" cy="240"/>
          </a:xfrm>
        </p:grpSpPr>
        <p:sp>
          <p:nvSpPr>
            <p:cNvPr id="11" name="Oval 1037"/>
            <p:cNvSpPr>
              <a:spLocks noChangeArrowheads="1"/>
            </p:cNvSpPr>
            <p:nvPr/>
          </p:nvSpPr>
          <p:spPr bwMode="auto">
            <a:xfrm>
              <a:off x="2688" y="2832"/>
              <a:ext cx="144" cy="144"/>
            </a:xfrm>
            <a:prstGeom prst="ellipse">
              <a:avLst/>
            </a:prstGeom>
            <a:solidFill>
              <a:srgbClr val="E60A2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Text Box 1038"/>
            <p:cNvSpPr txBox="1">
              <a:spLocks noChangeArrowheads="1"/>
            </p:cNvSpPr>
            <p:nvPr/>
          </p:nvSpPr>
          <p:spPr bwMode="auto">
            <a:xfrm>
              <a:off x="3072" y="2736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/>
                <a:t>t</a:t>
              </a:r>
              <a:r>
                <a:rPr lang="en-US" dirty="0"/>
                <a:t> = 2</a:t>
              </a:r>
            </a:p>
          </p:txBody>
        </p:sp>
      </p:grpSp>
      <p:grpSp>
        <p:nvGrpSpPr>
          <p:cNvPr id="13" name="Group 1039"/>
          <p:cNvGrpSpPr>
            <a:grpSpLocks/>
          </p:cNvGrpSpPr>
          <p:nvPr/>
        </p:nvGrpSpPr>
        <p:grpSpPr bwMode="auto">
          <a:xfrm>
            <a:off x="7162800" y="5334000"/>
            <a:ext cx="1676400" cy="381000"/>
            <a:chOff x="2688" y="3552"/>
            <a:chExt cx="1056" cy="240"/>
          </a:xfrm>
        </p:grpSpPr>
        <p:sp>
          <p:nvSpPr>
            <p:cNvPr id="14" name="Oval 1040"/>
            <p:cNvSpPr>
              <a:spLocks noChangeArrowheads="1"/>
            </p:cNvSpPr>
            <p:nvPr/>
          </p:nvSpPr>
          <p:spPr bwMode="auto">
            <a:xfrm>
              <a:off x="2688" y="3648"/>
              <a:ext cx="144" cy="144"/>
            </a:xfrm>
            <a:prstGeom prst="ellipse">
              <a:avLst/>
            </a:prstGeom>
            <a:solidFill>
              <a:srgbClr val="E60A2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" name="Text Box 1041"/>
            <p:cNvSpPr txBox="1">
              <a:spLocks noChangeArrowheads="1"/>
            </p:cNvSpPr>
            <p:nvPr/>
          </p:nvSpPr>
          <p:spPr bwMode="auto">
            <a:xfrm>
              <a:off x="3072" y="3552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/>
                <a:t>t</a:t>
              </a:r>
              <a:r>
                <a:rPr lang="en-US" dirty="0"/>
                <a:t> = 3</a:t>
              </a:r>
            </a:p>
          </p:txBody>
        </p:sp>
      </p:grpSp>
      <p:grpSp>
        <p:nvGrpSpPr>
          <p:cNvPr id="16" name="Group 1044"/>
          <p:cNvGrpSpPr>
            <a:grpSpLocks/>
          </p:cNvGrpSpPr>
          <p:nvPr/>
        </p:nvGrpSpPr>
        <p:grpSpPr bwMode="auto">
          <a:xfrm>
            <a:off x="7162800" y="2971805"/>
            <a:ext cx="1676400" cy="369888"/>
            <a:chOff x="2688" y="2352"/>
            <a:chExt cx="1056" cy="233"/>
          </a:xfrm>
        </p:grpSpPr>
        <p:sp>
          <p:nvSpPr>
            <p:cNvPr id="17" name="Oval 1045"/>
            <p:cNvSpPr>
              <a:spLocks noChangeArrowheads="1"/>
            </p:cNvSpPr>
            <p:nvPr/>
          </p:nvSpPr>
          <p:spPr bwMode="auto">
            <a:xfrm>
              <a:off x="2688" y="2400"/>
              <a:ext cx="144" cy="144"/>
            </a:xfrm>
            <a:prstGeom prst="ellipse">
              <a:avLst/>
            </a:prstGeom>
            <a:solidFill>
              <a:srgbClr val="E60A2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Text Box 1046"/>
            <p:cNvSpPr txBox="1">
              <a:spLocks noChangeArrowheads="1"/>
            </p:cNvSpPr>
            <p:nvPr/>
          </p:nvSpPr>
          <p:spPr bwMode="auto">
            <a:xfrm>
              <a:off x="3072" y="2352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/>
                <a:t>t</a:t>
              </a:r>
              <a:r>
                <a:rPr lang="en-US" dirty="0"/>
                <a:t> = 0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DDA-1CCA-4F49-82F8-FD4EF62C6D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Ketinggian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100 meter</a:t>
            </a:r>
          </a:p>
          <a:p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r>
              <a:rPr lang="en-US" dirty="0" smtClean="0"/>
              <a:t>,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5</a:t>
            </a:r>
            <a:r>
              <a:rPr lang="en-US" i="1" dirty="0" smtClean="0"/>
              <a:t>t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ketinggian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t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100 – 5</a:t>
            </a:r>
            <a:r>
              <a:rPr lang="en-US" i="1" dirty="0" smtClean="0"/>
              <a:t>t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  <a:p>
            <a:r>
              <a:rPr lang="en-US" dirty="0" err="1" smtClean="0"/>
              <a:t>Jadi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= 1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ketinggian</a:t>
            </a:r>
            <a:r>
              <a:rPr lang="en-US" dirty="0" smtClean="0">
                <a:sym typeface="Wingdings" pitchFamily="2" charset="2"/>
              </a:rPr>
              <a:t> = 100 – 5(1) = 95 m </a:t>
            </a:r>
          </a:p>
          <a:p>
            <a:pPr lvl="1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= 2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ketinggian</a:t>
            </a:r>
            <a:r>
              <a:rPr lang="en-US" dirty="0" smtClean="0">
                <a:sym typeface="Wingdings" pitchFamily="2" charset="2"/>
              </a:rPr>
              <a:t> = 100 – 5(4) = 80 m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t</a:t>
            </a:r>
            <a:r>
              <a:rPr lang="en-US" dirty="0" smtClean="0">
                <a:sym typeface="Wingdings" pitchFamily="2" charset="2"/>
              </a:rPr>
              <a:t> = 3 </a:t>
            </a:r>
            <a:r>
              <a:rPr lang="en-US" dirty="0" err="1" smtClean="0">
                <a:sym typeface="Wingdings" pitchFamily="2" charset="2"/>
              </a:rPr>
              <a:t>detik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ketinggian</a:t>
            </a:r>
            <a:r>
              <a:rPr lang="en-US" dirty="0" smtClean="0">
                <a:sym typeface="Wingdings" pitchFamily="2" charset="2"/>
              </a:rPr>
              <a:t> = 100 – 5(9) = 55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ditempuh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tempuh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Misal</a:t>
            </a:r>
            <a:endParaRPr lang="en-US" dirty="0" smtClean="0"/>
          </a:p>
          <a:p>
            <a:pPr lvl="1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= 1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ketinggian</a:t>
            </a:r>
            <a:r>
              <a:rPr lang="en-US" dirty="0" smtClean="0">
                <a:sym typeface="Wingdings" pitchFamily="2" charset="2"/>
              </a:rPr>
              <a:t> = 100 – 5(1) = 95 m </a:t>
            </a:r>
          </a:p>
          <a:p>
            <a:pPr lvl="1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= 2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ketinggian</a:t>
            </a:r>
            <a:r>
              <a:rPr lang="en-US" dirty="0" smtClean="0">
                <a:sym typeface="Wingdings" pitchFamily="2" charset="2"/>
              </a:rPr>
              <a:t> = 100 – 5(4) = 80 m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t</a:t>
            </a:r>
            <a:r>
              <a:rPr lang="en-US" dirty="0" smtClean="0">
                <a:sym typeface="Wingdings" pitchFamily="2" charset="2"/>
              </a:rPr>
              <a:t> = 3 </a:t>
            </a:r>
            <a:r>
              <a:rPr lang="en-US" dirty="0" err="1" smtClean="0">
                <a:sym typeface="Wingdings" pitchFamily="2" charset="2"/>
              </a:rPr>
              <a:t>detik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ketinggian</a:t>
            </a:r>
            <a:r>
              <a:rPr lang="en-US" dirty="0" smtClean="0">
                <a:sym typeface="Wingdings" pitchFamily="2" charset="2"/>
              </a:rPr>
              <a:t> = 100 – 5(9) = 55 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t = 1 </a:t>
            </a:r>
            <a:r>
              <a:rPr lang="en-US" dirty="0" err="1" smtClean="0"/>
              <a:t>dan</a:t>
            </a:r>
            <a:r>
              <a:rPr lang="en-US" dirty="0" smtClean="0"/>
              <a:t> t = 2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15 m/</a:t>
            </a:r>
            <a:r>
              <a:rPr lang="en-US" dirty="0" err="1" smtClean="0"/>
              <a:t>detik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t = 2 </a:t>
            </a:r>
            <a:r>
              <a:rPr lang="en-US" dirty="0" err="1" smtClean="0"/>
              <a:t>dan</a:t>
            </a:r>
            <a:r>
              <a:rPr lang="en-US" dirty="0" smtClean="0"/>
              <a:t> t = 3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25 m/</a:t>
            </a:r>
            <a:r>
              <a:rPr lang="en-US" dirty="0" err="1" smtClean="0"/>
              <a:t>detik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Kecepatan</a:t>
            </a:r>
            <a:r>
              <a:rPr lang="en-US" dirty="0" smtClean="0"/>
              <a:t> =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41563" y="5167313"/>
          <a:ext cx="48212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768400" imgH="393480" progId="Equation.3">
                  <p:embed/>
                </p:oleObj>
              </mc:Choice>
              <mc:Fallback>
                <p:oleObj name="Equation" r:id="rId3" imgW="2768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167313"/>
                        <a:ext cx="48212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apel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t = 2?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dilambangkan</a:t>
            </a:r>
            <a:r>
              <a:rPr lang="en-US" sz="2400" dirty="0" smtClean="0"/>
              <a:t> v, </a:t>
            </a:r>
            <a:r>
              <a:rPr lang="en-US" sz="2400" dirty="0" err="1" smtClean="0"/>
              <a:t>maka</a:t>
            </a:r>
            <a:r>
              <a:rPr lang="en-US" sz="2400" dirty="0" smtClean="0"/>
              <a:t> v(t)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t </a:t>
            </a:r>
            <a:r>
              <a:rPr lang="en-US" sz="2400" dirty="0" err="1" smtClean="0"/>
              <a:t>tertentu</a:t>
            </a:r>
            <a:endParaRPr lang="en-US" sz="2400" dirty="0" smtClean="0"/>
          </a:p>
          <a:p>
            <a:r>
              <a:rPr lang="en-US" sz="2400" dirty="0" smtClean="0"/>
              <a:t>v(2) =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0712" y="2833048"/>
          <a:ext cx="2971800" cy="376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387520" imgH="3022560" progId="Equation.3">
                  <p:embed/>
                </p:oleObj>
              </mc:Choice>
              <mc:Fallback>
                <p:oleObj name="Equation" r:id="rId3" imgW="2387520" imgH="3022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712" y="2833048"/>
                        <a:ext cx="2971800" cy="3762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f(x)?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Differensial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Notasi</a:t>
            </a:r>
            <a:r>
              <a:rPr lang="en-US" dirty="0" smtClean="0"/>
              <a:t> f’(x) -- </a:t>
            </a:r>
            <a:r>
              <a:rPr lang="en-US" dirty="0" err="1" smtClean="0"/>
              <a:t>baca</a:t>
            </a:r>
            <a:r>
              <a:rPr lang="en-US" dirty="0" smtClean="0"/>
              <a:t>: f </a:t>
            </a:r>
            <a:r>
              <a:rPr lang="en-US" dirty="0" err="1" smtClean="0"/>
              <a:t>aksen</a:t>
            </a:r>
            <a:r>
              <a:rPr lang="en-US" dirty="0" smtClean="0"/>
              <a:t> x</a:t>
            </a:r>
          </a:p>
          <a:p>
            <a:endParaRPr lang="en-US" dirty="0"/>
          </a:p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Tingkat/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f(x)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35792" y="3611868"/>
          <a:ext cx="1066800" cy="8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482400" imgH="393480" progId="Equation.3">
                  <p:embed/>
                </p:oleObj>
              </mc:Choice>
              <mc:Fallback>
                <p:oleObj name="Equation" r:id="rId3" imgW="482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792" y="3611868"/>
                        <a:ext cx="1066800" cy="870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f(x)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,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f(x),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didefinisikan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45431" y="2819400"/>
          <a:ext cx="5722169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349360" imgH="393480" progId="Equation.3">
                  <p:embed/>
                </p:oleObj>
              </mc:Choice>
              <mc:Fallback>
                <p:oleObj name="Equation" r:id="rId3" imgW="23493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431" y="2819400"/>
                        <a:ext cx="5722169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/</a:t>
            </a:r>
            <a:r>
              <a:rPr lang="en-US" dirty="0" err="1" smtClean="0"/>
              <a:t>nilai</a:t>
            </a:r>
            <a:r>
              <a:rPr lang="en-US" dirty="0" smtClean="0"/>
              <a:t> marginal cost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total</a:t>
            </a:r>
          </a:p>
          <a:p>
            <a:endParaRPr lang="en-US" dirty="0" smtClean="0"/>
          </a:p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elastisitas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komoditas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Turunan</a:t>
            </a:r>
            <a:r>
              <a:rPr lang="id-ID" dirty="0" smtClean="0"/>
              <a:t> fungsi konstan</a:t>
            </a:r>
          </a:p>
          <a:p>
            <a:endParaRPr lang="en-US" dirty="0" smtClean="0"/>
          </a:p>
          <a:p>
            <a:endParaRPr lang="id-ID" dirty="0" smtClean="0"/>
          </a:p>
          <a:p>
            <a:r>
              <a:rPr lang="en-US" dirty="0" err="1" smtClean="0"/>
              <a:t>Turunan</a:t>
            </a:r>
            <a:r>
              <a:rPr lang="id-ID" dirty="0" smtClean="0"/>
              <a:t> fungsi pangkat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70166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999" y="4038600"/>
            <a:ext cx="5181601" cy="52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436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Equation</vt:lpstr>
      <vt:lpstr>Turunan Fungsi (part 1)</vt:lpstr>
      <vt:lpstr>Apa itu Turunan?</vt:lpstr>
      <vt:lpstr>PowerPoint Presentation</vt:lpstr>
      <vt:lpstr>PowerPoint Presentation</vt:lpstr>
      <vt:lpstr>PowerPoint Presentation</vt:lpstr>
      <vt:lpstr>Apa itu turunan fungsi f(x)?</vt:lpstr>
      <vt:lpstr>Turunan Fungsi f(x)</vt:lpstr>
      <vt:lpstr>Kegunaan di Pemodelan Ekonomi</vt:lpstr>
      <vt:lpstr>Beberapa turunan fungsi</vt:lpstr>
      <vt:lpstr>PowerPoint Presentation</vt:lpstr>
      <vt:lpstr>Aturan Turunan</vt:lpstr>
      <vt:lpstr>Contoh</vt:lpstr>
      <vt:lpstr>Contoh</vt:lpstr>
      <vt:lpstr>Contoh</vt:lpstr>
      <vt:lpstr>selamat berlatih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Turunan</dc:title>
  <dc:creator>Bagus</dc:creator>
  <cp:lastModifiedBy>bagusco bagusco</cp:lastModifiedBy>
  <cp:revision>48</cp:revision>
  <dcterms:created xsi:type="dcterms:W3CDTF">2012-11-03T20:42:57Z</dcterms:created>
  <dcterms:modified xsi:type="dcterms:W3CDTF">2020-06-26T09:30:18Z</dcterms:modified>
</cp:coreProperties>
</file>