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95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0" d="100"/>
          <a:sy n="80" d="100"/>
        </p:scale>
        <p:origin x="14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11-18T14:37:58.7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(part 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031628"/>
              </p:ext>
            </p:extLst>
          </p:nvPr>
        </p:nvGraphicFramePr>
        <p:xfrm>
          <a:off x="838200" y="2667000"/>
          <a:ext cx="5464175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3" imgW="3517560" imgH="2552400" progId="Equation.3">
                  <p:embed/>
                </p:oleObj>
              </mc:Choice>
              <mc:Fallback>
                <p:oleObj name="Equation" r:id="rId3" imgW="3517560" imgH="255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5464175" cy="3900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smtClean="0"/>
              <a:t>berlatih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Singgung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gradien</a:t>
            </a:r>
            <a:r>
              <a:rPr lang="en-US" sz="2800" dirty="0" smtClean="0"/>
              <a:t>/slope/</a:t>
            </a:r>
            <a:r>
              <a:rPr lang="en-US" sz="2800" dirty="0" err="1" smtClean="0"/>
              <a:t>kemiringan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singgung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09700" y="2552700"/>
            <a:ext cx="6324600" cy="3657600"/>
            <a:chOff x="1409700" y="2552700"/>
            <a:chExt cx="6324600" cy="3657600"/>
          </a:xfrm>
        </p:grpSpPr>
        <p:sp>
          <p:nvSpPr>
            <p:cNvPr id="6" name="Rectangle 2052"/>
            <p:cNvSpPr>
              <a:spLocks noChangeArrowheads="1"/>
            </p:cNvSpPr>
            <p:nvPr/>
          </p:nvSpPr>
          <p:spPr bwMode="auto">
            <a:xfrm>
              <a:off x="1409700" y="2552700"/>
              <a:ext cx="6324600" cy="3657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" name="Text Box 2053"/>
            <p:cNvSpPr txBox="1">
              <a:spLocks noChangeArrowheads="1"/>
            </p:cNvSpPr>
            <p:nvPr/>
          </p:nvSpPr>
          <p:spPr bwMode="auto">
            <a:xfrm>
              <a:off x="4686300" y="5295900"/>
              <a:ext cx="381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8" name="Line 2054"/>
            <p:cNvSpPr>
              <a:spLocks noChangeShapeType="1"/>
            </p:cNvSpPr>
            <p:nvPr/>
          </p:nvSpPr>
          <p:spPr bwMode="auto">
            <a:xfrm>
              <a:off x="4000500" y="26289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055"/>
            <p:cNvSpPr>
              <a:spLocks noChangeShapeType="1"/>
            </p:cNvSpPr>
            <p:nvPr/>
          </p:nvSpPr>
          <p:spPr bwMode="auto">
            <a:xfrm>
              <a:off x="1866900" y="5372100"/>
              <a:ext cx="579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056"/>
            <p:cNvSpPr>
              <a:spLocks/>
            </p:cNvSpPr>
            <p:nvPr/>
          </p:nvSpPr>
          <p:spPr bwMode="auto">
            <a:xfrm>
              <a:off x="1911350" y="2973388"/>
              <a:ext cx="5715000" cy="2265362"/>
            </a:xfrm>
            <a:custGeom>
              <a:avLst/>
              <a:gdLst>
                <a:gd name="T0" fmla="*/ 0 w 3600"/>
                <a:gd name="T1" fmla="*/ 1272 h 1427"/>
                <a:gd name="T2" fmla="*/ 62 w 3600"/>
                <a:gd name="T3" fmla="*/ 1292 h 1427"/>
                <a:gd name="T4" fmla="*/ 93 w 3600"/>
                <a:gd name="T5" fmla="*/ 1303 h 1427"/>
                <a:gd name="T6" fmla="*/ 321 w 3600"/>
                <a:gd name="T7" fmla="*/ 1292 h 1427"/>
                <a:gd name="T8" fmla="*/ 486 w 3600"/>
                <a:gd name="T9" fmla="*/ 1272 h 1427"/>
                <a:gd name="T10" fmla="*/ 600 w 3600"/>
                <a:gd name="T11" fmla="*/ 1241 h 1427"/>
                <a:gd name="T12" fmla="*/ 652 w 3600"/>
                <a:gd name="T13" fmla="*/ 1189 h 1427"/>
                <a:gd name="T14" fmla="*/ 724 w 3600"/>
                <a:gd name="T15" fmla="*/ 1137 h 1427"/>
                <a:gd name="T16" fmla="*/ 890 w 3600"/>
                <a:gd name="T17" fmla="*/ 972 h 1427"/>
                <a:gd name="T18" fmla="*/ 972 w 3600"/>
                <a:gd name="T19" fmla="*/ 868 h 1427"/>
                <a:gd name="T20" fmla="*/ 1200 w 3600"/>
                <a:gd name="T21" fmla="*/ 744 h 1427"/>
                <a:gd name="T22" fmla="*/ 1314 w 3600"/>
                <a:gd name="T23" fmla="*/ 755 h 1427"/>
                <a:gd name="T24" fmla="*/ 1521 w 3600"/>
                <a:gd name="T25" fmla="*/ 868 h 1427"/>
                <a:gd name="T26" fmla="*/ 1676 w 3600"/>
                <a:gd name="T27" fmla="*/ 899 h 1427"/>
                <a:gd name="T28" fmla="*/ 1852 w 3600"/>
                <a:gd name="T29" fmla="*/ 724 h 1427"/>
                <a:gd name="T30" fmla="*/ 2059 w 3600"/>
                <a:gd name="T31" fmla="*/ 165 h 1427"/>
                <a:gd name="T32" fmla="*/ 2172 w 3600"/>
                <a:gd name="T33" fmla="*/ 41 h 1427"/>
                <a:gd name="T34" fmla="*/ 2214 w 3600"/>
                <a:gd name="T35" fmla="*/ 20 h 1427"/>
                <a:gd name="T36" fmla="*/ 2276 w 3600"/>
                <a:gd name="T37" fmla="*/ 0 h 1427"/>
                <a:gd name="T38" fmla="*/ 2627 w 3600"/>
                <a:gd name="T39" fmla="*/ 124 h 1427"/>
                <a:gd name="T40" fmla="*/ 2690 w 3600"/>
                <a:gd name="T41" fmla="*/ 237 h 1427"/>
                <a:gd name="T42" fmla="*/ 2948 w 3600"/>
                <a:gd name="T43" fmla="*/ 734 h 1427"/>
                <a:gd name="T44" fmla="*/ 3041 w 3600"/>
                <a:gd name="T45" fmla="*/ 889 h 1427"/>
                <a:gd name="T46" fmla="*/ 3103 w 3600"/>
                <a:gd name="T47" fmla="*/ 972 h 1427"/>
                <a:gd name="T48" fmla="*/ 3196 w 3600"/>
                <a:gd name="T49" fmla="*/ 1106 h 1427"/>
                <a:gd name="T50" fmla="*/ 3290 w 3600"/>
                <a:gd name="T51" fmla="*/ 1241 h 1427"/>
                <a:gd name="T52" fmla="*/ 3310 w 3600"/>
                <a:gd name="T53" fmla="*/ 1272 h 1427"/>
                <a:gd name="T54" fmla="*/ 3372 w 3600"/>
                <a:gd name="T55" fmla="*/ 1313 h 1427"/>
                <a:gd name="T56" fmla="*/ 3496 w 3600"/>
                <a:gd name="T57" fmla="*/ 1375 h 1427"/>
                <a:gd name="T58" fmla="*/ 3558 w 3600"/>
                <a:gd name="T59" fmla="*/ 1396 h 1427"/>
                <a:gd name="T60" fmla="*/ 3600 w 3600"/>
                <a:gd name="T61" fmla="*/ 1427 h 142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600"/>
                <a:gd name="T94" fmla="*/ 0 h 1427"/>
                <a:gd name="T95" fmla="*/ 3600 w 3600"/>
                <a:gd name="T96" fmla="*/ 1427 h 142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600" h="1427">
                  <a:moveTo>
                    <a:pt x="0" y="1272"/>
                  </a:moveTo>
                  <a:cubicBezTo>
                    <a:pt x="21" y="1279"/>
                    <a:pt x="41" y="1285"/>
                    <a:pt x="62" y="1292"/>
                  </a:cubicBezTo>
                  <a:cubicBezTo>
                    <a:pt x="72" y="1295"/>
                    <a:pt x="93" y="1303"/>
                    <a:pt x="93" y="1303"/>
                  </a:cubicBezTo>
                  <a:cubicBezTo>
                    <a:pt x="169" y="1299"/>
                    <a:pt x="245" y="1298"/>
                    <a:pt x="321" y="1292"/>
                  </a:cubicBezTo>
                  <a:cubicBezTo>
                    <a:pt x="376" y="1288"/>
                    <a:pt x="486" y="1272"/>
                    <a:pt x="486" y="1272"/>
                  </a:cubicBezTo>
                  <a:cubicBezTo>
                    <a:pt x="524" y="1262"/>
                    <a:pt x="562" y="1250"/>
                    <a:pt x="600" y="1241"/>
                  </a:cubicBezTo>
                  <a:cubicBezTo>
                    <a:pt x="683" y="1185"/>
                    <a:pt x="583" y="1258"/>
                    <a:pt x="652" y="1189"/>
                  </a:cubicBezTo>
                  <a:cubicBezTo>
                    <a:pt x="673" y="1168"/>
                    <a:pt x="702" y="1157"/>
                    <a:pt x="724" y="1137"/>
                  </a:cubicBezTo>
                  <a:cubicBezTo>
                    <a:pt x="782" y="1085"/>
                    <a:pt x="835" y="1027"/>
                    <a:pt x="890" y="972"/>
                  </a:cubicBezTo>
                  <a:cubicBezTo>
                    <a:pt x="920" y="942"/>
                    <a:pt x="942" y="898"/>
                    <a:pt x="972" y="868"/>
                  </a:cubicBezTo>
                  <a:cubicBezTo>
                    <a:pt x="1029" y="811"/>
                    <a:pt x="1123" y="758"/>
                    <a:pt x="1200" y="744"/>
                  </a:cubicBezTo>
                  <a:cubicBezTo>
                    <a:pt x="1238" y="748"/>
                    <a:pt x="1276" y="748"/>
                    <a:pt x="1314" y="755"/>
                  </a:cubicBezTo>
                  <a:cubicBezTo>
                    <a:pt x="1395" y="770"/>
                    <a:pt x="1450" y="834"/>
                    <a:pt x="1521" y="868"/>
                  </a:cubicBezTo>
                  <a:cubicBezTo>
                    <a:pt x="1577" y="924"/>
                    <a:pt x="1588" y="909"/>
                    <a:pt x="1676" y="899"/>
                  </a:cubicBezTo>
                  <a:cubicBezTo>
                    <a:pt x="1755" y="852"/>
                    <a:pt x="1810" y="806"/>
                    <a:pt x="1852" y="724"/>
                  </a:cubicBezTo>
                  <a:cubicBezTo>
                    <a:pt x="1887" y="544"/>
                    <a:pt x="1959" y="319"/>
                    <a:pt x="2059" y="165"/>
                  </a:cubicBezTo>
                  <a:cubicBezTo>
                    <a:pt x="2083" y="128"/>
                    <a:pt x="2133" y="60"/>
                    <a:pt x="2172" y="41"/>
                  </a:cubicBezTo>
                  <a:cubicBezTo>
                    <a:pt x="2186" y="34"/>
                    <a:pt x="2199" y="26"/>
                    <a:pt x="2214" y="20"/>
                  </a:cubicBezTo>
                  <a:cubicBezTo>
                    <a:pt x="2234" y="12"/>
                    <a:pt x="2276" y="0"/>
                    <a:pt x="2276" y="0"/>
                  </a:cubicBezTo>
                  <a:cubicBezTo>
                    <a:pt x="2444" y="12"/>
                    <a:pt x="2510" y="7"/>
                    <a:pt x="2627" y="124"/>
                  </a:cubicBezTo>
                  <a:cubicBezTo>
                    <a:pt x="2642" y="166"/>
                    <a:pt x="2667" y="199"/>
                    <a:pt x="2690" y="237"/>
                  </a:cubicBezTo>
                  <a:cubicBezTo>
                    <a:pt x="2737" y="409"/>
                    <a:pt x="2843" y="589"/>
                    <a:pt x="2948" y="734"/>
                  </a:cubicBezTo>
                  <a:cubicBezTo>
                    <a:pt x="2984" y="784"/>
                    <a:pt x="3008" y="838"/>
                    <a:pt x="3041" y="889"/>
                  </a:cubicBezTo>
                  <a:cubicBezTo>
                    <a:pt x="3060" y="918"/>
                    <a:pt x="3103" y="972"/>
                    <a:pt x="3103" y="972"/>
                  </a:cubicBezTo>
                  <a:cubicBezTo>
                    <a:pt x="3120" y="1020"/>
                    <a:pt x="3164" y="1066"/>
                    <a:pt x="3196" y="1106"/>
                  </a:cubicBezTo>
                  <a:cubicBezTo>
                    <a:pt x="3230" y="1148"/>
                    <a:pt x="3260" y="1196"/>
                    <a:pt x="3290" y="1241"/>
                  </a:cubicBezTo>
                  <a:cubicBezTo>
                    <a:pt x="3297" y="1251"/>
                    <a:pt x="3300" y="1265"/>
                    <a:pt x="3310" y="1272"/>
                  </a:cubicBezTo>
                  <a:cubicBezTo>
                    <a:pt x="3331" y="1286"/>
                    <a:pt x="3351" y="1299"/>
                    <a:pt x="3372" y="1313"/>
                  </a:cubicBezTo>
                  <a:cubicBezTo>
                    <a:pt x="3419" y="1344"/>
                    <a:pt x="3442" y="1356"/>
                    <a:pt x="3496" y="1375"/>
                  </a:cubicBezTo>
                  <a:cubicBezTo>
                    <a:pt x="3517" y="1382"/>
                    <a:pt x="3558" y="1396"/>
                    <a:pt x="3558" y="1396"/>
                  </a:cubicBezTo>
                  <a:cubicBezTo>
                    <a:pt x="3593" y="1420"/>
                    <a:pt x="3580" y="1409"/>
                    <a:pt x="3600" y="1427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057"/>
            <p:cNvSpPr>
              <a:spLocks noChangeShapeType="1"/>
            </p:cNvSpPr>
            <p:nvPr/>
          </p:nvSpPr>
          <p:spPr bwMode="auto">
            <a:xfrm>
              <a:off x="4838700" y="52959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058"/>
            <p:cNvSpPr txBox="1">
              <a:spLocks noChangeArrowheads="1"/>
            </p:cNvSpPr>
            <p:nvPr/>
          </p:nvSpPr>
          <p:spPr bwMode="auto">
            <a:xfrm>
              <a:off x="4381500" y="3771900"/>
              <a:ext cx="762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f(x)</a:t>
              </a:r>
            </a:p>
          </p:txBody>
        </p:sp>
        <p:sp>
          <p:nvSpPr>
            <p:cNvPr id="13" name="Line 2059"/>
            <p:cNvSpPr>
              <a:spLocks noChangeShapeType="1"/>
            </p:cNvSpPr>
            <p:nvPr/>
          </p:nvSpPr>
          <p:spPr bwMode="auto">
            <a:xfrm flipV="1">
              <a:off x="4845050" y="4121150"/>
              <a:ext cx="0" cy="12509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060"/>
            <p:cNvSpPr>
              <a:spLocks noChangeShapeType="1"/>
            </p:cNvSpPr>
            <p:nvPr/>
          </p:nvSpPr>
          <p:spPr bwMode="auto">
            <a:xfrm>
              <a:off x="4914900" y="52959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061"/>
            <p:cNvSpPr txBox="1">
              <a:spLocks noChangeArrowheads="1"/>
            </p:cNvSpPr>
            <p:nvPr/>
          </p:nvSpPr>
          <p:spPr bwMode="auto">
            <a:xfrm>
              <a:off x="4838700" y="5295900"/>
              <a:ext cx="762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x+h</a:t>
              </a:r>
            </a:p>
          </p:txBody>
        </p:sp>
        <p:sp>
          <p:nvSpPr>
            <p:cNvPr id="16" name="Line 2062"/>
            <p:cNvSpPr>
              <a:spLocks noChangeShapeType="1"/>
            </p:cNvSpPr>
            <p:nvPr/>
          </p:nvSpPr>
          <p:spPr bwMode="auto">
            <a:xfrm flipH="1" flipV="1">
              <a:off x="4921250" y="3816350"/>
              <a:ext cx="6350" cy="15557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063"/>
            <p:cNvSpPr txBox="1">
              <a:spLocks noChangeArrowheads="1"/>
            </p:cNvSpPr>
            <p:nvPr/>
          </p:nvSpPr>
          <p:spPr bwMode="auto">
            <a:xfrm>
              <a:off x="4914900" y="3603625"/>
              <a:ext cx="914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f(x+h)</a:t>
              </a:r>
            </a:p>
          </p:txBody>
        </p:sp>
        <p:sp>
          <p:nvSpPr>
            <p:cNvPr id="18" name="Line 2064"/>
            <p:cNvSpPr>
              <a:spLocks noChangeShapeType="1"/>
            </p:cNvSpPr>
            <p:nvPr/>
          </p:nvSpPr>
          <p:spPr bwMode="auto">
            <a:xfrm flipV="1">
              <a:off x="4610100" y="3143250"/>
              <a:ext cx="539750" cy="169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singgung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gradien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endParaRPr lang="en-US" dirty="0" smtClean="0"/>
          </a:p>
          <a:p>
            <a:pPr lvl="1"/>
            <a:r>
              <a:rPr lang="en-US" dirty="0" err="1" smtClean="0"/>
              <a:t>Titik</a:t>
            </a:r>
            <a:r>
              <a:rPr lang="en-US" dirty="0" smtClean="0"/>
              <a:t> minimum </a:t>
            </a:r>
            <a:r>
              <a:rPr lang="en-US" dirty="0" err="1" smtClean="0"/>
              <a:t>lokal</a:t>
            </a:r>
            <a:endParaRPr lang="en-US" dirty="0" smtClean="0"/>
          </a:p>
          <a:p>
            <a:pPr lvl="1"/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pelana</a:t>
            </a:r>
            <a:r>
              <a:rPr lang="en-US" dirty="0" smtClean="0"/>
              <a:t> (saddle point)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81000" y="2057400"/>
            <a:ext cx="2240507" cy="2581701"/>
          </a:xfrm>
          <a:custGeom>
            <a:avLst/>
            <a:gdLst>
              <a:gd name="connsiteX0" fmla="*/ 0 w 1337480"/>
              <a:gd name="connsiteY0" fmla="*/ 1385247 h 1726441"/>
              <a:gd name="connsiteX1" fmla="*/ 545910 w 1337480"/>
              <a:gd name="connsiteY1" fmla="*/ 6824 h 1726441"/>
              <a:gd name="connsiteX2" fmla="*/ 1173707 w 1337480"/>
              <a:gd name="connsiteY2" fmla="*/ 1426191 h 1726441"/>
              <a:gd name="connsiteX3" fmla="*/ 1337480 w 1337480"/>
              <a:gd name="connsiteY3" fmla="*/ 1726441 h 172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480" h="1726441">
                <a:moveTo>
                  <a:pt x="0" y="1385247"/>
                </a:moveTo>
                <a:cubicBezTo>
                  <a:pt x="175146" y="692623"/>
                  <a:pt x="350292" y="0"/>
                  <a:pt x="545910" y="6824"/>
                </a:cubicBezTo>
                <a:cubicBezTo>
                  <a:pt x="741528" y="13648"/>
                  <a:pt x="1041779" y="1139588"/>
                  <a:pt x="1173707" y="1426191"/>
                </a:cubicBezTo>
                <a:cubicBezTo>
                  <a:pt x="1305635" y="1712794"/>
                  <a:pt x="1321557" y="1719617"/>
                  <a:pt x="1337480" y="1726441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595048" y="2094931"/>
            <a:ext cx="2348552" cy="2858069"/>
          </a:xfrm>
          <a:custGeom>
            <a:avLst/>
            <a:gdLst>
              <a:gd name="connsiteX0" fmla="*/ 0 w 1815152"/>
              <a:gd name="connsiteY0" fmla="*/ 177421 h 2172269"/>
              <a:gd name="connsiteX1" fmla="*/ 791570 w 1815152"/>
              <a:gd name="connsiteY1" fmla="*/ 2142699 h 2172269"/>
              <a:gd name="connsiteX2" fmla="*/ 1815152 w 1815152"/>
              <a:gd name="connsiteY2" fmla="*/ 0 h 217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152" h="2172269">
                <a:moveTo>
                  <a:pt x="0" y="177421"/>
                </a:moveTo>
                <a:cubicBezTo>
                  <a:pt x="244522" y="1174845"/>
                  <a:pt x="489045" y="2172269"/>
                  <a:pt x="791570" y="2142699"/>
                </a:cubicBezTo>
                <a:cubicBezTo>
                  <a:pt x="1094095" y="2113129"/>
                  <a:pt x="1454623" y="1056564"/>
                  <a:pt x="1815152" y="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477000" y="1524000"/>
            <a:ext cx="2409967" cy="3203812"/>
          </a:xfrm>
          <a:custGeom>
            <a:avLst/>
            <a:gdLst>
              <a:gd name="connsiteX0" fmla="*/ 0 w 1528549"/>
              <a:gd name="connsiteY0" fmla="*/ 2415654 h 2415654"/>
              <a:gd name="connsiteX1" fmla="*/ 409433 w 1528549"/>
              <a:gd name="connsiteY1" fmla="*/ 1351129 h 2415654"/>
              <a:gd name="connsiteX2" fmla="*/ 1173707 w 1528549"/>
              <a:gd name="connsiteY2" fmla="*/ 1091821 h 2415654"/>
              <a:gd name="connsiteX3" fmla="*/ 1528549 w 1528549"/>
              <a:gd name="connsiteY3" fmla="*/ 0 h 24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8549" h="2415654">
                <a:moveTo>
                  <a:pt x="0" y="2415654"/>
                </a:moveTo>
                <a:cubicBezTo>
                  <a:pt x="106907" y="1993711"/>
                  <a:pt x="213815" y="1571768"/>
                  <a:pt x="409433" y="1351129"/>
                </a:cubicBezTo>
                <a:cubicBezTo>
                  <a:pt x="605051" y="1130490"/>
                  <a:pt x="987188" y="1317009"/>
                  <a:pt x="1173707" y="1091821"/>
                </a:cubicBezTo>
                <a:cubicBezTo>
                  <a:pt x="1360226" y="866633"/>
                  <a:pt x="1444387" y="433316"/>
                  <a:pt x="1528549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024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Titik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Maksimum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953294" y="2932906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" y="4189412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1295400" y="2067605"/>
            <a:ext cx="92" cy="212339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943894" y="2932906"/>
            <a:ext cx="29718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01988" y="4189412"/>
            <a:ext cx="25908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607164" y="4204648"/>
            <a:ext cx="92" cy="73152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295106" y="2932906"/>
            <a:ext cx="2971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77000" y="4189412"/>
            <a:ext cx="2590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848600" y="3200400"/>
            <a:ext cx="92" cy="10058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9000" y="5024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B050"/>
                </a:solidFill>
              </a:rPr>
              <a:t>Titik</a:t>
            </a:r>
            <a:r>
              <a:rPr lang="en-US" sz="2400" dirty="0" smtClean="0">
                <a:solidFill>
                  <a:srgbClr val="00B050"/>
                </a:solidFill>
              </a:rPr>
              <a:t> Minimum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9400" y="5024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Titik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Pelana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singgung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gradien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… </a:t>
            </a:r>
            <a:r>
              <a:rPr lang="en-US" dirty="0" err="1" smtClean="0"/>
              <a:t>gradien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singgung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maka</a:t>
            </a:r>
            <a:r>
              <a:rPr lang="en-US" dirty="0" smtClean="0"/>
              <a:t>…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x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0.</a:t>
            </a:r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f(x)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f’(x)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(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f’(x)), </a:t>
            </a:r>
            <a:r>
              <a:rPr lang="en-US" dirty="0" err="1" smtClean="0"/>
              <a:t>dinotasikan</a:t>
            </a:r>
            <a:r>
              <a:rPr lang="en-US" dirty="0" smtClean="0"/>
              <a:t> f’’(x)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f’(x) = 0 </a:t>
            </a:r>
            <a:r>
              <a:rPr lang="en-US" dirty="0" err="1" smtClean="0"/>
              <a:t>dan</a:t>
            </a:r>
            <a:r>
              <a:rPr lang="en-US" dirty="0" smtClean="0"/>
              <a:t> f’’(x) &lt; 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titik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maksimum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f’(x) = 0 </a:t>
            </a:r>
            <a:r>
              <a:rPr lang="en-US" dirty="0" err="1" smtClean="0"/>
              <a:t>dan</a:t>
            </a:r>
            <a:r>
              <a:rPr lang="en-US" dirty="0" smtClean="0"/>
              <a:t> f’’(x) &gt; 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titik</a:t>
            </a:r>
            <a:r>
              <a:rPr lang="en-US" dirty="0" smtClean="0">
                <a:sym typeface="Wingdings" pitchFamily="2" charset="2"/>
              </a:rPr>
              <a:t> minimum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f’(x) = 0 </a:t>
            </a:r>
            <a:r>
              <a:rPr lang="en-US" dirty="0" err="1" smtClean="0"/>
              <a:t>dan</a:t>
            </a:r>
            <a:r>
              <a:rPr lang="en-US" dirty="0" smtClean="0"/>
              <a:t> f’’(x) = 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titik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pelana</a:t>
            </a:r>
            <a:r>
              <a:rPr lang="en-US" dirty="0" smtClean="0">
                <a:sym typeface="Wingdings" pitchFamily="2" charset="2"/>
              </a:rPr>
              <a:t> (saddle point)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f(x) = x</a:t>
            </a:r>
            <a:r>
              <a:rPr lang="en-US" baseline="30000" dirty="0" smtClean="0"/>
              <a:t>2</a:t>
            </a:r>
            <a:r>
              <a:rPr lang="en-US" dirty="0" smtClean="0"/>
              <a:t> + 2x + 4,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f‘(x) = 2x + 2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f’(x) = 0</a:t>
            </a:r>
          </a:p>
          <a:p>
            <a:pPr>
              <a:buNone/>
            </a:pPr>
            <a:r>
              <a:rPr lang="en-US" dirty="0" smtClean="0"/>
              <a:t>	2x + 2 = 0</a:t>
            </a:r>
          </a:p>
          <a:p>
            <a:pPr>
              <a:buNone/>
            </a:pPr>
            <a:r>
              <a:rPr lang="en-US" dirty="0" smtClean="0"/>
              <a:t>	x = -1</a:t>
            </a:r>
          </a:p>
          <a:p>
            <a:endParaRPr lang="en-US" dirty="0" smtClean="0"/>
          </a:p>
          <a:p>
            <a:r>
              <a:rPr lang="en-US" dirty="0" smtClean="0"/>
              <a:t>f‘’(x) = 2,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minimum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f(x) = x</a:t>
            </a:r>
            <a:r>
              <a:rPr lang="en-US" baseline="30000" dirty="0" smtClean="0"/>
              <a:t>4</a:t>
            </a:r>
            <a:r>
              <a:rPr lang="en-US" dirty="0" smtClean="0"/>
              <a:t> - 2x</a:t>
            </a:r>
            <a:r>
              <a:rPr lang="en-US" baseline="30000" dirty="0" smtClean="0"/>
              <a:t>2</a:t>
            </a:r>
            <a:r>
              <a:rPr lang="en-US" dirty="0" smtClean="0"/>
              <a:t> + 4,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f‘(x) = 4x</a:t>
            </a:r>
            <a:r>
              <a:rPr lang="en-US" baseline="30000" dirty="0" smtClean="0"/>
              <a:t>3</a:t>
            </a:r>
            <a:r>
              <a:rPr lang="en-US" dirty="0" smtClean="0"/>
              <a:t> - 4x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f’(x) = 0</a:t>
            </a:r>
          </a:p>
          <a:p>
            <a:pPr>
              <a:buNone/>
            </a:pPr>
            <a:r>
              <a:rPr lang="en-US" dirty="0" smtClean="0"/>
              <a:t>	4x</a:t>
            </a:r>
            <a:r>
              <a:rPr lang="en-US" baseline="30000" dirty="0" smtClean="0"/>
              <a:t>3</a:t>
            </a:r>
            <a:r>
              <a:rPr lang="en-US" dirty="0" smtClean="0"/>
              <a:t> - 4x = 0</a:t>
            </a:r>
          </a:p>
          <a:p>
            <a:pPr>
              <a:buNone/>
            </a:pPr>
            <a:r>
              <a:rPr lang="en-US" dirty="0" smtClean="0"/>
              <a:t>	4x(x</a:t>
            </a:r>
            <a:r>
              <a:rPr lang="en-US" baseline="30000" dirty="0" smtClean="0"/>
              <a:t>2</a:t>
            </a:r>
            <a:r>
              <a:rPr lang="en-US" dirty="0" smtClean="0"/>
              <a:t> – 1) = 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x = 0, x = 1, </a:t>
            </a:r>
            <a:r>
              <a:rPr lang="en-US" dirty="0" err="1" smtClean="0"/>
              <a:t>dan</a:t>
            </a:r>
            <a:r>
              <a:rPr lang="en-US" dirty="0" smtClean="0"/>
              <a:t> x = -1</a:t>
            </a:r>
          </a:p>
          <a:p>
            <a:endParaRPr lang="en-US" dirty="0" smtClean="0"/>
          </a:p>
          <a:p>
            <a:r>
              <a:rPr lang="en-US" dirty="0" smtClean="0"/>
              <a:t>f‘’(x) = 12x</a:t>
            </a:r>
            <a:r>
              <a:rPr lang="en-US" baseline="30000" dirty="0" smtClean="0"/>
              <a:t>2</a:t>
            </a:r>
            <a:r>
              <a:rPr lang="en-US" dirty="0" smtClean="0"/>
              <a:t> – 4</a:t>
            </a:r>
          </a:p>
          <a:p>
            <a:pPr>
              <a:buNone/>
            </a:pPr>
            <a:r>
              <a:rPr lang="en-US" dirty="0" smtClean="0"/>
              <a:t>	x = 0 </a:t>
            </a:r>
            <a:r>
              <a:rPr lang="en-US" dirty="0" smtClean="0">
                <a:sym typeface="Wingdings" pitchFamily="2" charset="2"/>
              </a:rPr>
              <a:t> f’’(x) = -4  </a:t>
            </a:r>
            <a:r>
              <a:rPr lang="en-US" dirty="0" err="1" smtClean="0">
                <a:sym typeface="Wingdings" pitchFamily="2" charset="2"/>
              </a:rPr>
              <a:t>titik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maksimum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lokal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x = 1  f’’(x) = 8  </a:t>
            </a:r>
            <a:r>
              <a:rPr lang="en-US" dirty="0" err="1" smtClean="0">
                <a:sym typeface="Wingdings" pitchFamily="2" charset="2"/>
              </a:rPr>
              <a:t>titik</a:t>
            </a:r>
            <a:r>
              <a:rPr lang="en-US" dirty="0" smtClean="0">
                <a:sym typeface="Wingdings" pitchFamily="2" charset="2"/>
              </a:rPr>
              <a:t> minimum </a:t>
            </a:r>
            <a:r>
              <a:rPr lang="en-US" dirty="0" err="1" smtClean="0">
                <a:sym typeface="Wingdings" pitchFamily="2" charset="2"/>
              </a:rPr>
              <a:t>lokal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x = -1  f’’(x) = 8  </a:t>
            </a:r>
            <a:r>
              <a:rPr lang="en-US" dirty="0" err="1" smtClean="0">
                <a:sym typeface="Wingdings" pitchFamily="2" charset="2"/>
              </a:rPr>
              <a:t>titik</a:t>
            </a:r>
            <a:r>
              <a:rPr lang="en-US" dirty="0" smtClean="0">
                <a:sym typeface="Wingdings" pitchFamily="2" charset="2"/>
              </a:rPr>
              <a:t> minimum </a:t>
            </a:r>
            <a:r>
              <a:rPr lang="en-US" dirty="0" err="1" smtClean="0">
                <a:sym typeface="Wingdings" pitchFamily="2" charset="2"/>
              </a:rPr>
              <a:t>lokal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7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061025" y="21931313"/>
              <a:ext cx="0" cy="0"/>
            </p14:xfrm>
          </p:contentPart>
        </mc:Choice>
        <mc:Fallback>
          <p:pic>
            <p:nvPicPr>
              <p:cNvPr id="327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1025" y="219313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809875" y="3881438"/>
          <a:ext cx="32527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3" imgW="1320480" imgH="228600" progId="Equation.3">
                  <p:embed/>
                </p:oleObj>
              </mc:Choice>
              <mc:Fallback>
                <p:oleObj name="Equation" r:id="rId3" imgW="1320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3881438"/>
                        <a:ext cx="3252788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332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Equation</vt:lpstr>
      <vt:lpstr>Turunan Fungsi (part 3)</vt:lpstr>
      <vt:lpstr>Turunan dan Garis Singgung Fungsi</vt:lpstr>
      <vt:lpstr>Titik Stasioner suatu Fungsi</vt:lpstr>
      <vt:lpstr>Titik Stasioner</vt:lpstr>
      <vt:lpstr>Penentuan Titik Stasioner</vt:lpstr>
      <vt:lpstr>Penentuan Titik Stasioner</vt:lpstr>
      <vt:lpstr>Contoh</vt:lpstr>
      <vt:lpstr>Contoh</vt:lpstr>
      <vt:lpstr>Latihan</vt:lpstr>
      <vt:lpstr>Latihan</vt:lpstr>
      <vt:lpstr>Selamat berlatih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Turunan</dc:title>
  <dc:creator>Bagus</dc:creator>
  <cp:lastModifiedBy>bagusco bagusco</cp:lastModifiedBy>
  <cp:revision>47</cp:revision>
  <dcterms:created xsi:type="dcterms:W3CDTF">2012-11-03T20:42:57Z</dcterms:created>
  <dcterms:modified xsi:type="dcterms:W3CDTF">2020-06-28T02:56:29Z</dcterms:modified>
</cp:coreProperties>
</file>