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0"/>
  </p:notesMasterIdLst>
  <p:sldIdLst>
    <p:sldId id="304" r:id="rId2"/>
    <p:sldId id="335" r:id="rId3"/>
    <p:sldId id="334" r:id="rId4"/>
    <p:sldId id="336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37" r:id="rId13"/>
    <p:sldId id="338" r:id="rId14"/>
    <p:sldId id="312" r:id="rId15"/>
    <p:sldId id="313" r:id="rId16"/>
    <p:sldId id="314" r:id="rId17"/>
    <p:sldId id="315" r:id="rId18"/>
    <p:sldId id="316" r:id="rId19"/>
    <p:sldId id="339" r:id="rId20"/>
    <p:sldId id="340" r:id="rId21"/>
    <p:sldId id="341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02" y="-24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theory behind fixed effects, please see http://dss.princeton.edu/training/Panel101.pdf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818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32000"/>
            <a:ext cx="6096000" cy="9525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254" y="2984500"/>
            <a:ext cx="4409492" cy="381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9835" y="123442"/>
            <a:ext cx="7306964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03196"/>
            <a:ext cx="7306964" cy="406730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196"/>
            <a:ext cx="404018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081"/>
            <a:ext cx="4040188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3196"/>
            <a:ext cx="4041775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28081"/>
            <a:ext cx="4041775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4500"/>
            <a:ext cx="3008313" cy="33906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32000"/>
            <a:ext cx="8686800" cy="952500"/>
          </a:xfrm>
        </p:spPr>
        <p:txBody>
          <a:bodyPr/>
          <a:lstStyle/>
          <a:p>
            <a:r>
              <a:rPr lang="id-ID" dirty="0" smtClean="0"/>
              <a:t>Pemodelan Data Panel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67254" y="3467100"/>
            <a:ext cx="4409492" cy="381000"/>
          </a:xfrm>
        </p:spPr>
        <p:txBody>
          <a:bodyPr/>
          <a:lstStyle/>
          <a:p>
            <a:r>
              <a:rPr lang="id-ID" dirty="0" smtClean="0"/>
              <a:t>Farit Mochamad Afendi</a:t>
            </a:r>
          </a:p>
          <a:p>
            <a:r>
              <a:rPr lang="id-ID" dirty="0" smtClean="0"/>
              <a:t>08128592194 – fmafendi@apps.ipb.ac.id</a:t>
            </a:r>
            <a:endParaRPr lang="en-US" dirty="0"/>
          </a:p>
        </p:txBody>
      </p:sp>
      <p:pic>
        <p:nvPicPr>
          <p:cNvPr id="15362" name="Picture 2" descr="Otoritas Jasa Keuang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64" y="4768188"/>
            <a:ext cx="2009775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33423" y="4686300"/>
            <a:ext cx="3596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Disampaikan pada:</a:t>
            </a:r>
          </a:p>
          <a:p>
            <a:r>
              <a:rPr lang="id-ID" sz="1400" dirty="0" smtClean="0"/>
              <a:t>Workshop “Analisis Statistik dengan Aplikasi R”</a:t>
            </a:r>
          </a:p>
          <a:p>
            <a:r>
              <a:rPr lang="id-ID" sz="1400" dirty="0" smtClean="0"/>
              <a:t>The Westin Hotel Jakarta</a:t>
            </a:r>
          </a:p>
          <a:p>
            <a:r>
              <a:rPr lang="id-ID" sz="1400" dirty="0" smtClean="0"/>
              <a:t>7-9 Agustus 2019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effects: Heterogeneity across </a:t>
            </a:r>
            <a:r>
              <a:rPr lang="en-US" dirty="0" smtClean="0">
                <a:effectLst/>
              </a:rPr>
              <a:t>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plotmeans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(y 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~ year, main="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Heterogeineity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 across years", data=Panel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Heterogeneity: unobserved variables that do not change over time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314624" cy="3158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8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ols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&lt;-lm(y ~ x1, data=Panel)</a:t>
            </a:r>
            <a:b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</a:b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summary(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ols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  <a:b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</a:b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yhat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ols$fitted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/>
            </a:r>
            <a:b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</a:b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plot(Panel$x1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Panel$y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pch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=19,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xlab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="x1",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ylab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="y")</a:t>
            </a:r>
            <a:b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</a:b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abline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(lm(Panel$y~Panel$x1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),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lwd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=3, col="red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Regular OLS regression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does not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consider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heterogeneity across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groups or time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300" dirty="0" smtClean="0">
                <a:latin typeface="Lucida Console" panose="020B0609040504020204" pitchFamily="49" charset="0"/>
              </a:rPr>
              <a:t/>
            </a:r>
            <a:br>
              <a:rPr lang="en-US" sz="300" dirty="0" smtClean="0">
                <a:latin typeface="Lucida Console" panose="020B0609040504020204" pitchFamily="49" charset="0"/>
              </a:rPr>
            </a:br>
            <a:r>
              <a:rPr lang="en-US" sz="300" dirty="0" smtClean="0">
                <a:latin typeface="Lucida Console" panose="020B0609040504020204" pitchFamily="49" charset="0"/>
              </a:rPr>
              <a:t/>
            </a:r>
            <a:br>
              <a:rPr lang="en-US" sz="300" dirty="0" smtClean="0">
                <a:latin typeface="Lucida Console" panose="020B0609040504020204" pitchFamily="49" charset="0"/>
              </a:rPr>
            </a:br>
            <a:endParaRPr lang="en-US" sz="3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74757"/>
            <a:ext cx="3981359" cy="2102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759704"/>
            <a:ext cx="5684108" cy="26885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20000" y="17145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902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38300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Respon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352800" y="1638300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Sistematik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715000" y="1651948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Error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6792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=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24046" y="16690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+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24003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Y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24003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X1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2400300"/>
            <a:ext cx="2779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id-ID" dirty="0" smtClean="0"/>
              <a:t>Keragaman antar amatan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id-ID" dirty="0" smtClean="0"/>
              <a:t>Random error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400300"/>
            <a:ext cx="2971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029200" y="2171700"/>
            <a:ext cx="914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3800" y="3162300"/>
            <a:ext cx="453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Dapat menimbulkan bias dalam model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Perlu dimasukkan dalam komponen sistematik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" y="3848100"/>
            <a:ext cx="499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Model pengaruh tetap memberikan tawaran solusi: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381500"/>
            <a:ext cx="18002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991100"/>
            <a:ext cx="4000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105400" y="46863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solidFill>
                  <a:srgbClr val="FF0000"/>
                </a:solidFill>
              </a:rPr>
              <a:t>Bentuk lain bila menggunakan peubah biner sebagai representasi amatan</a:t>
            </a:r>
            <a:endParaRPr lang="id-ID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pengaruh tetap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Digunakan untuk menangkap pengaruh peubah yang perilakunya berubah seiring perubahan waktu</a:t>
            </a:r>
          </a:p>
          <a:p>
            <a:r>
              <a:rPr lang="id-ID" dirty="0" smtClean="0"/>
              <a:t>Karakter tiap amatan unik, dan dikhawatirkan berkorelasi dengan X dan berdampak dugaan model menjadi berbias bila karakter amatan diabaikan dalam model.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 using Least squares dummy variable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fixed.dum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&lt;-lm(y ~ x1 + factor(country) - 1, data=Panel)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summary(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fixed.dum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y ~ x1 + factor(country) - 1, data = Panel)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Min         1Q     Median         3Q        Max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-8.634e+09 -9.697e+08  5.405e+08  1.386e+09  5.612e+09 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 2.476e+09  1.107e+09   2.237  0.02889 *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factor(country)A  8.805e+08  9.618e+08   0.916  0.36347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factor(country)B -1.058e+09  1.051e+09  -1.006  0.31811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factor(country)C -1.723e+09  1.632e+09  -1.056  0.29508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factor(country)D  3.163e+09  9.095e+08   3.478  0.00093 ***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factor(country)E -6.026e+08  1.064e+09  -0.566  0.57329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factor(country)F  2.011e+09  1.123e+09   1.791  0.07821 .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factor(country)G -9.847e+08  1.493e+09  -0.660  0.51190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631825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2.796e+09 on 62 degrees of freedom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0.4402,	Adjusted R-squared:  0.368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6.095 on 8 and 62 DF,  p-value: 8.892e-06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857500"/>
            <a:ext cx="762000" cy="166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77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Least squares dummy variable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79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yhat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fixed.dum$fitted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library(car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scatterplot(yhat~Panel$x1|Panel$country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boxplots=FALSE,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xlab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="x1",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ylab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yhat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",smooth=FALSE)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abline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(lm(Panel$y~Panel$x1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),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lwd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=3, col="red")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965" y="2247900"/>
            <a:ext cx="5966158" cy="272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23" y="2249557"/>
            <a:ext cx="1465706" cy="6954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638800" y="3467100"/>
            <a:ext cx="1524000" cy="1066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7976" y="4390163"/>
            <a:ext cx="1371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OLS regression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53123" y="3467100"/>
            <a:ext cx="1524000" cy="1066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62299" y="4390163"/>
            <a:ext cx="1371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OLS regression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715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Comparing OLS vs LSDV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76300"/>
            <a:ext cx="8915400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Each component of the factor variable (country) is absorbing the effects particular to </a:t>
            </a:r>
            <a:r>
              <a:rPr lang="en-US" sz="1600" dirty="0" smtClean="0">
                <a:latin typeface="+mj-lt"/>
              </a:rPr>
              <a:t>each country</a:t>
            </a:r>
            <a:r>
              <a:rPr lang="en-US" sz="1600" dirty="0">
                <a:latin typeface="+mj-lt"/>
              </a:rPr>
              <a:t>. Predictor </a:t>
            </a:r>
            <a:r>
              <a:rPr lang="en-US" sz="1600" i="1" dirty="0">
                <a:latin typeface="+mj-lt"/>
              </a:rPr>
              <a:t>x1 </a:t>
            </a:r>
            <a:r>
              <a:rPr lang="en-US" sz="1600" dirty="0">
                <a:latin typeface="+mj-lt"/>
              </a:rPr>
              <a:t>was not significant in the OLS model, once controlling for differences </a:t>
            </a:r>
            <a:r>
              <a:rPr lang="en-US" sz="1600" dirty="0" smtClean="0">
                <a:latin typeface="+mj-lt"/>
              </a:rPr>
              <a:t>across countries</a:t>
            </a:r>
            <a:r>
              <a:rPr lang="en-US" sz="1600" dirty="0">
                <a:latin typeface="+mj-lt"/>
              </a:rPr>
              <a:t>, </a:t>
            </a:r>
            <a:r>
              <a:rPr lang="en-US" sz="1600" i="1" dirty="0" smtClean="0">
                <a:latin typeface="+mj-lt"/>
              </a:rPr>
              <a:t>x1 </a:t>
            </a:r>
            <a:r>
              <a:rPr lang="en-US" sz="1600" dirty="0" smtClean="0">
                <a:latin typeface="+mj-lt"/>
              </a:rPr>
              <a:t>became </a:t>
            </a:r>
            <a:r>
              <a:rPr lang="en-US" sz="1600" dirty="0">
                <a:latin typeface="+mj-lt"/>
              </a:rPr>
              <a:t>significant in the OLS_DUM (i.e. LSDV model</a:t>
            </a:r>
            <a:r>
              <a:rPr lang="en-US" sz="1600" dirty="0" smtClean="0">
                <a:latin typeface="+mj-lt"/>
              </a:rPr>
              <a:t>).</a:t>
            </a:r>
            <a:endParaRPr lang="en-US" sz="105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apsrtable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apsrtable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ols,fixed.dum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model.names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 = c("OLS", "OLS_DUM")) # Displays a table in Latex form</a:t>
            </a:r>
            <a:b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</a:br>
            <a:endParaRPr lang="en-US" sz="11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70180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\multicolumn{ 1 }{ c }{ OLS } &amp; \multicolumn{ 1 }{ c }{ OLS_DUM } \\ 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                &amp; OLS              &amp; OLS_DUM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&amp; 1524319070.05 ^* &amp;   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(621072623.86)   &amp;   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&amp; 494988913.90     &amp; 2475617827.10 ^*\\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(778861260.95)   &amp; (1106675593.60)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factor(country)A &amp;                  &amp; 880542403.99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(961807052.24)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factor(country)B &amp;                  &amp; -1057858363.16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(1051067684.19)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factor(country)C &amp;                  &amp; -1722810754.55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(1631513751.40)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factor(country)D &amp;                  &amp; 3162826897.32 ^*\\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(909459149.66)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factor(country)E &amp;                  &amp; -602622000.33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(1064291684.41)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factor(country)F &amp;                  &amp; 2010731793.24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(1122809097.35)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factor(country)G &amp;                  &amp; -984717493.45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(1492723118.24)  \\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$N$              &amp; 70               &amp; 70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$R^2$            &amp; 0.01             &amp; 0.44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adj. $R^2$       &amp; -0.01            &amp; 0.37            \\ </a:t>
            </a:r>
          </a:p>
          <a:p>
            <a:pPr marL="170180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&amp; 3028276248.26    &amp; 2795552570.60    \\ 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\multicolumn{3}{l}{\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{Standard errors in parentheses}}\\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\multicolumn{3}{l}{\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{$^*$ indicates significance at $p&lt; 0.05 $}}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\end{table}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57800" y="2323570"/>
            <a:ext cx="1691224" cy="1058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34200" y="2552699"/>
            <a:ext cx="1371600" cy="1582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The coefficient of </a:t>
            </a:r>
            <a:r>
              <a:rPr lang="en-US" sz="900" i="1" dirty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indicates how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much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>
                <a:solidFill>
                  <a:srgbClr val="C00000"/>
                </a:solidFill>
              </a:rPr>
              <a:t>changes overtime, controlling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by differences in countries, when </a:t>
            </a:r>
            <a:r>
              <a:rPr lang="en-US" sz="900" i="1" dirty="0">
                <a:solidFill>
                  <a:srgbClr val="C00000"/>
                </a:solidFill>
              </a:rPr>
              <a:t>X</a:t>
            </a:r>
            <a:r>
              <a:rPr lang="en-US" sz="900" dirty="0">
                <a:solidFill>
                  <a:srgbClr val="C00000"/>
                </a:solidFill>
              </a:rPr>
              <a:t/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increases by one unit. Notice </a:t>
            </a:r>
            <a:r>
              <a:rPr lang="en-US" sz="900" i="1" dirty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is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 smtClean="0">
                <a:solidFill>
                  <a:srgbClr val="C00000"/>
                </a:solidFill>
              </a:rPr>
              <a:t>significant </a:t>
            </a:r>
            <a:r>
              <a:rPr lang="en-US" sz="900" dirty="0">
                <a:solidFill>
                  <a:srgbClr val="C00000"/>
                </a:solidFill>
              </a:rPr>
              <a:t>in the LSDV </a:t>
            </a:r>
            <a:r>
              <a:rPr lang="en-US" sz="900" dirty="0" smtClean="0">
                <a:solidFill>
                  <a:srgbClr val="C00000"/>
                </a:solidFill>
              </a:rPr>
              <a:t>model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2323570"/>
            <a:ext cx="280592" cy="457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2323570"/>
            <a:ext cx="1371600" cy="914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The </a:t>
            </a:r>
            <a:r>
              <a:rPr lang="en-US" sz="900" dirty="0">
                <a:solidFill>
                  <a:srgbClr val="C00000"/>
                </a:solidFill>
              </a:rPr>
              <a:t>coefficient </a:t>
            </a:r>
            <a:r>
              <a:rPr lang="en-US" sz="900" dirty="0" smtClean="0">
                <a:solidFill>
                  <a:srgbClr val="C00000"/>
                </a:solidFill>
              </a:rPr>
              <a:t>of much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>
                <a:solidFill>
                  <a:srgbClr val="C00000"/>
                </a:solidFill>
              </a:rPr>
              <a:t>changes </a:t>
            </a:r>
            <a:r>
              <a:rPr lang="en-US" sz="900" dirty="0" smtClean="0">
                <a:solidFill>
                  <a:srgbClr val="C00000"/>
                </a:solidFill>
              </a:rPr>
              <a:t>when </a:t>
            </a:r>
            <a:r>
              <a:rPr lang="en-US" sz="900" i="1" dirty="0" smtClean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indicates </a:t>
            </a:r>
            <a:r>
              <a:rPr lang="en-US" sz="900" dirty="0" smtClean="0">
                <a:solidFill>
                  <a:srgbClr val="C00000"/>
                </a:solidFill>
              </a:rPr>
              <a:t>how </a:t>
            </a:r>
            <a:r>
              <a:rPr lang="en-US" sz="900" i="1" dirty="0" smtClean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increases by one unit. Notice x1 is not significant in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the OLS </a:t>
            </a:r>
            <a:r>
              <a:rPr lang="en-US" sz="900" dirty="0" smtClean="0">
                <a:solidFill>
                  <a:srgbClr val="C00000"/>
                </a:solidFill>
              </a:rPr>
              <a:t>model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454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Fixed effects: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</a:rPr>
              <a:t>entity-specific intercepts (using </a:t>
            </a:r>
            <a:r>
              <a:rPr lang="en-US" sz="2400" dirty="0" err="1">
                <a:effectLst/>
              </a:rPr>
              <a:t>plm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245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 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summary(fixed)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Within Model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"within", index = c("country",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"year"))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-8.63e+09 -9.70e+08  5.40e+08  0.00e+00  1.39e+09  5.61e+09 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t-value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1106675594   2.237  0.02889 *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5.2364e+20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4.8454e+20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0.074684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-0.029788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5.00411 on 1 and 62 DF, p-value: 0.028892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1057158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843232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Outcome Variable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4000" y="1565476"/>
            <a:ext cx="381000" cy="323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1805374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Predictor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variable(s)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14800" y="1056457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842531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Panel setting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53100" y="1047805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0300" y="833879"/>
            <a:ext cx="12573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Fixed effects option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34002" y="2757178"/>
            <a:ext cx="528099" cy="59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2098" y="2628900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n = # of groups/panels, T = # years, N = total # of observations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15000" y="3648052"/>
            <a:ext cx="304804" cy="314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19800" y="3519774"/>
            <a:ext cx="3053302" cy="809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C00000"/>
                </a:solidFill>
              </a:rPr>
              <a:t>Pr</a:t>
            </a:r>
            <a:r>
              <a:rPr lang="en-US" sz="900" dirty="0">
                <a:solidFill>
                  <a:srgbClr val="C00000"/>
                </a:solidFill>
              </a:rPr>
              <a:t>(&gt;|t|)= Two-tail p-values test the hypothesis that each </a:t>
            </a:r>
            <a:r>
              <a:rPr lang="en-US" sz="900" dirty="0" smtClean="0">
                <a:solidFill>
                  <a:srgbClr val="C00000"/>
                </a:solidFill>
              </a:rPr>
              <a:t>coefficient is </a:t>
            </a:r>
            <a:r>
              <a:rPr lang="en-US" sz="900" dirty="0">
                <a:solidFill>
                  <a:srgbClr val="C00000"/>
                </a:solidFill>
              </a:rPr>
              <a:t>different from 0. To reject this, the p-value has to be lower </a:t>
            </a:r>
            <a:r>
              <a:rPr lang="en-US" sz="900" dirty="0" smtClean="0">
                <a:solidFill>
                  <a:srgbClr val="C00000"/>
                </a:solidFill>
              </a:rPr>
              <a:t>than 0.05 </a:t>
            </a:r>
            <a:r>
              <a:rPr lang="en-US" sz="900" dirty="0">
                <a:solidFill>
                  <a:srgbClr val="C00000"/>
                </a:solidFill>
              </a:rPr>
              <a:t>(95%, you could choose also an alpha of 0.10), if this is the </a:t>
            </a:r>
            <a:r>
              <a:rPr lang="en-US" sz="900" dirty="0" smtClean="0">
                <a:solidFill>
                  <a:srgbClr val="C00000"/>
                </a:solidFill>
              </a:rPr>
              <a:t>case then </a:t>
            </a:r>
            <a:r>
              <a:rPr lang="en-US" sz="900" dirty="0">
                <a:solidFill>
                  <a:srgbClr val="C00000"/>
                </a:solidFill>
              </a:rPr>
              <a:t>you can say that the variable has a significant influence </a:t>
            </a:r>
            <a:r>
              <a:rPr lang="en-US" sz="900" dirty="0" smtClean="0">
                <a:solidFill>
                  <a:srgbClr val="C00000"/>
                </a:solidFill>
              </a:rPr>
              <a:t>on your </a:t>
            </a:r>
            <a:r>
              <a:rPr lang="en-US" sz="900" dirty="0">
                <a:solidFill>
                  <a:srgbClr val="C00000"/>
                </a:solidFill>
              </a:rPr>
              <a:t>dependent variable (y)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53200" y="5062994"/>
            <a:ext cx="664100" cy="2339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4688217"/>
            <a:ext cx="3393548" cy="385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the p-value is &lt; 0.05 then the fixed effects model is </a:t>
            </a:r>
            <a:r>
              <a:rPr lang="en-US" sz="900" dirty="0" smtClean="0">
                <a:solidFill>
                  <a:srgbClr val="C00000"/>
                </a:solidFill>
              </a:rPr>
              <a:t>a better </a:t>
            </a:r>
            <a:r>
              <a:rPr lang="en-US" sz="900" dirty="0">
                <a:solidFill>
                  <a:srgbClr val="C00000"/>
                </a:solidFill>
              </a:rPr>
              <a:t>choice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783" y="3152752"/>
            <a:ext cx="1219200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err="1">
                <a:solidFill>
                  <a:srgbClr val="C00000"/>
                </a:solidFill>
              </a:rPr>
              <a:t>coeff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of x1 indicates how </a:t>
            </a:r>
            <a:r>
              <a:rPr lang="en-US" sz="900" dirty="0">
                <a:solidFill>
                  <a:srgbClr val="C00000"/>
                </a:solidFill>
              </a:rPr>
              <a:t>much </a:t>
            </a:r>
            <a:r>
              <a:rPr lang="en-US" sz="900" dirty="0" smtClean="0">
                <a:solidFill>
                  <a:srgbClr val="C00000"/>
                </a:solidFill>
              </a:rPr>
              <a:t>Y changes overtime</a:t>
            </a:r>
            <a:r>
              <a:rPr lang="en-US" sz="900" dirty="0">
                <a:solidFill>
                  <a:srgbClr val="C00000"/>
                </a:solidFill>
              </a:rPr>
              <a:t>, </a:t>
            </a:r>
            <a:r>
              <a:rPr lang="en-US" sz="900" dirty="0" smtClean="0">
                <a:solidFill>
                  <a:srgbClr val="C00000"/>
                </a:solidFill>
              </a:rPr>
              <a:t>on average per country, when X increases by one unit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216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Fixed effects: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</a:rPr>
              <a:t>entity-specific intercepts (using </a:t>
            </a:r>
            <a:r>
              <a:rPr lang="en-US" sz="2400" dirty="0" err="1">
                <a:effectLst/>
              </a:rPr>
              <a:t>plm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2451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fixef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(fixed) # Display the fixed effects (constants for each country</a:t>
            </a: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628650" indent="0">
              <a:buNone/>
            </a:pPr>
            <a:r>
              <a:rPr lang="pt-BR" sz="1100" dirty="0">
                <a:latin typeface="Lucida Console" panose="020B0609040504020204" pitchFamily="49" charset="0"/>
              </a:rPr>
              <a:t>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B           C           D           E           F           G </a:t>
            </a:r>
          </a:p>
          <a:p>
            <a:pPr marL="62865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880542404 -1057858363 -1722810755  3162826897  -602622000  2010731793  -984717493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pFtest</a:t>
            </a: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ols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 # Testing for fixed effects, null: OLS better than </a:t>
            </a: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</a:t>
            </a:r>
            <a:endParaRPr 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test for individual effects</a:t>
            </a:r>
          </a:p>
          <a:p>
            <a:pPr marL="152717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= 2.9655, df1 = 6, df2 = 62, p-value = 0.01307</a:t>
            </a: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0" y="3848100"/>
            <a:ext cx="832900" cy="633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4481822"/>
            <a:ext cx="4038598" cy="356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the p-value is &lt; 0.05 then the fixed effects model is </a:t>
            </a:r>
            <a:r>
              <a:rPr lang="en-US" sz="900" dirty="0" smtClean="0">
                <a:solidFill>
                  <a:srgbClr val="C00000"/>
                </a:solidFill>
              </a:rPr>
              <a:t>a better </a:t>
            </a:r>
            <a:r>
              <a:rPr lang="en-US" sz="900" dirty="0">
                <a:solidFill>
                  <a:srgbClr val="C00000"/>
                </a:solidFill>
              </a:rPr>
              <a:t>choice</a:t>
            </a:r>
          </a:p>
        </p:txBody>
      </p:sp>
    </p:spTree>
    <p:extLst>
      <p:ext uri="{BB962C8B-B14F-4D97-AF65-F5344CB8AC3E}">
        <p14:creationId xmlns="" xmlns:p14="http://schemas.microsoft.com/office/powerpoint/2010/main" val="354045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782094"/>
            <a:ext cx="8001000" cy="2667000"/>
          </a:xfrm>
        </p:spPr>
        <p:txBody>
          <a:bodyPr/>
          <a:lstStyle/>
          <a:p>
            <a:r>
              <a:rPr lang="id-ID" sz="3200" b="1" i="1" dirty="0" smtClean="0"/>
              <a:t>RANDOM</a:t>
            </a:r>
            <a:r>
              <a:rPr lang="en-US" sz="3200" b="1" i="1" dirty="0" smtClean="0"/>
              <a:t>-EFFECTS </a:t>
            </a:r>
            <a:r>
              <a:rPr lang="en-US" sz="3200" b="1" i="1" dirty="0"/>
              <a:t>MODEL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 smtClean="0"/>
              <a:t>(</a:t>
            </a:r>
            <a:r>
              <a:rPr lang="en-US" sz="2400" b="1" i="1" dirty="0" smtClean="0"/>
              <a:t>Random Intercept, Partial Pooling Model</a:t>
            </a:r>
            <a:r>
              <a:rPr lang="en-US" sz="2400" b="1" i="1" dirty="0" smtClean="0"/>
              <a:t>)</a:t>
            </a:r>
            <a:endParaRPr lang="id-ID" sz="24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13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Cross section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Beberapa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pengamatan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diamati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bersama-sama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periode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waktu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tertentu</a:t>
            </a:r>
            <a:endParaRPr lang="en-US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3600" dirty="0" smtClean="0"/>
              <a:t>Time </a:t>
            </a:r>
            <a:r>
              <a:rPr lang="en-US" sz="3600" dirty="0" smtClean="0"/>
              <a:t>Series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Longitudinal/panel</a:t>
            </a:r>
            <a:endParaRPr lang="en-US" sz="3600" dirty="0" smtClean="0"/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 smtClean="0"/>
              <a:t>diamati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kurun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(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i="1" dirty="0" smtClean="0"/>
              <a:t>cross section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time series</a:t>
            </a:r>
            <a:r>
              <a:rPr lang="en-US" dirty="0" smtClean="0"/>
              <a:t>)</a:t>
            </a:r>
          </a:p>
          <a:p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pengaruh acak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Model pengaruh tetap: </a:t>
            </a:r>
          </a:p>
          <a:p>
            <a:pPr lvl="1"/>
            <a:r>
              <a:rPr lang="id-ID" dirty="0" smtClean="0"/>
              <a:t>sesuatu di dalam amatan dikhawatirkan berdampak pada pengaruh X terhadap Y</a:t>
            </a:r>
          </a:p>
          <a:p>
            <a:pPr lvl="1"/>
            <a:r>
              <a:rPr lang="id-ID" dirty="0" smtClean="0"/>
              <a:t>karakter tiap amatan unik</a:t>
            </a:r>
          </a:p>
          <a:p>
            <a:r>
              <a:rPr lang="id-ID" dirty="0" smtClean="0"/>
              <a:t>Model pengaruh acak</a:t>
            </a:r>
          </a:p>
          <a:p>
            <a:pPr lvl="1"/>
            <a:r>
              <a:rPr lang="id-ID" dirty="0" smtClean="0"/>
              <a:t>mengasumsikan keragaman antar amatan bersifat acak dan tidak berkorelasi dengan X, </a:t>
            </a:r>
          </a:p>
          <a:p>
            <a:pPr lvl="1"/>
            <a:r>
              <a:rPr lang="id-ID" dirty="0" smtClean="0"/>
              <a:t>Karakter yang tidak berubah seiring peubahan waktu dapat dimasukkan dalam model</a:t>
            </a:r>
          </a:p>
          <a:p>
            <a:endParaRPr lang="id-ID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pengaruh acak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25" y="2357438"/>
            <a:ext cx="29527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716746"/>
          </a:xfrm>
        </p:spPr>
        <p:txBody>
          <a:bodyPr>
            <a:normAutofit fontScale="90000"/>
          </a:bodyPr>
          <a:lstStyle/>
          <a:p>
            <a:r>
              <a:rPr lang="en-US" sz="2400" i="1" dirty="0">
                <a:effectLst/>
              </a:rPr>
              <a:t>RANDOM-EFFECTS MODEL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(Random Intercept, Partial Pooling Model)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79" y="794249"/>
            <a:ext cx="8458200" cy="4217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Lucida Console" panose="020B0609040504020204" pitchFamily="49" charset="0"/>
              </a:rPr>
              <a:t>random &lt;- </a:t>
            </a:r>
            <a:r>
              <a:rPr lang="en-US" sz="9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900" dirty="0">
                <a:solidFill>
                  <a:srgbClr val="0070C0"/>
                </a:solidFill>
                <a:latin typeface="Lucida Console" panose="020B0609040504020204" pitchFamily="49" charset="0"/>
              </a:rPr>
              <a:t>(y ~ x1, data=Panel, index=c("country", "year"), model="random")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70C0"/>
                </a:solidFill>
                <a:latin typeface="Lucida Console" panose="020B0609040504020204" pitchFamily="49" charset="0"/>
              </a:rPr>
              <a:t>summary(random)</a:t>
            </a:r>
          </a:p>
          <a:p>
            <a:pPr marL="0" indent="0"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Random Effect Model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-Arora's transformation)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"random", index = c("country",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"year"))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idiosyncratic 7.815e+18 2.796e+09 0.873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    1.133e+18 1.065e+09 0.127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theta: 0.3611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-8.94e+09 -1.51e+09  2.82e+08  0.00e+00  1.56e+09  6.63e+09 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z-value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0.1896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0.1669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5.6595e+20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5.5048e+20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0.02733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0.013026</a:t>
            </a: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1.91065 on 1 DF, p-value: 0.16689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5400" y="963895"/>
            <a:ext cx="1104900" cy="83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0300" y="833879"/>
            <a:ext cx="12573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random </a:t>
            </a:r>
            <a:r>
              <a:rPr lang="en-US" sz="900" dirty="0">
                <a:solidFill>
                  <a:srgbClr val="C00000"/>
                </a:solidFill>
              </a:rPr>
              <a:t>effects option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05904" y="2274909"/>
            <a:ext cx="528099" cy="59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0" y="2146631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n = # of groups/panels, T = # years, N = total # of observations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28301" y="4512073"/>
            <a:ext cx="469795" cy="61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98096" y="4011526"/>
            <a:ext cx="3053302" cy="809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C00000"/>
                </a:solidFill>
              </a:rPr>
              <a:t>Pr</a:t>
            </a:r>
            <a:r>
              <a:rPr lang="en-US" sz="900" dirty="0">
                <a:solidFill>
                  <a:srgbClr val="C00000"/>
                </a:solidFill>
              </a:rPr>
              <a:t>(&gt;|t|)= Two-tail p-values test the hypothesis that each </a:t>
            </a:r>
            <a:r>
              <a:rPr lang="en-US" sz="900" dirty="0" smtClean="0">
                <a:solidFill>
                  <a:srgbClr val="C00000"/>
                </a:solidFill>
              </a:rPr>
              <a:t>coefficient is </a:t>
            </a:r>
            <a:r>
              <a:rPr lang="en-US" sz="900" dirty="0">
                <a:solidFill>
                  <a:srgbClr val="C00000"/>
                </a:solidFill>
              </a:rPr>
              <a:t>different from 0. To reject this, the p-value has to be lower </a:t>
            </a:r>
            <a:r>
              <a:rPr lang="en-US" sz="900" dirty="0" smtClean="0">
                <a:solidFill>
                  <a:srgbClr val="C00000"/>
                </a:solidFill>
              </a:rPr>
              <a:t>than 0.05 </a:t>
            </a:r>
            <a:r>
              <a:rPr lang="en-US" sz="900" dirty="0">
                <a:solidFill>
                  <a:srgbClr val="C00000"/>
                </a:solidFill>
              </a:rPr>
              <a:t>(95%, you could choose also an alpha of 0.10), if this is the </a:t>
            </a:r>
            <a:r>
              <a:rPr lang="en-US" sz="900" dirty="0" smtClean="0">
                <a:solidFill>
                  <a:srgbClr val="C00000"/>
                </a:solidFill>
              </a:rPr>
              <a:t>case then </a:t>
            </a:r>
            <a:r>
              <a:rPr lang="en-US" sz="900" dirty="0">
                <a:solidFill>
                  <a:srgbClr val="C00000"/>
                </a:solidFill>
              </a:rPr>
              <a:t>you can say that the variable has a significant influence </a:t>
            </a:r>
            <a:r>
              <a:rPr lang="en-US" sz="900" dirty="0" smtClean="0">
                <a:solidFill>
                  <a:srgbClr val="C00000"/>
                </a:solidFill>
              </a:rPr>
              <a:t>on your </a:t>
            </a:r>
            <a:r>
              <a:rPr lang="en-US" sz="900" dirty="0">
                <a:solidFill>
                  <a:srgbClr val="C00000"/>
                </a:solidFill>
              </a:rPr>
              <a:t>dependent variable (y)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01950" y="5179976"/>
            <a:ext cx="664100" cy="2339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57850" y="4988466"/>
            <a:ext cx="3393548" cy="500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this number is &lt; 0.05 then your model is ok. This is a test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(F) to see whether all the coefficients in the model </a:t>
            </a:r>
            <a:r>
              <a:rPr lang="en-US" sz="900" dirty="0" smtClean="0">
                <a:solidFill>
                  <a:srgbClr val="C00000"/>
                </a:solidFill>
              </a:rPr>
              <a:t>are different than zero</a:t>
            </a:r>
            <a:r>
              <a:rPr lang="en-US" sz="9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1652" y="3238500"/>
            <a:ext cx="2098148" cy="1090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Interpretation of </a:t>
            </a:r>
            <a:r>
              <a:rPr lang="en-US" sz="900" dirty="0" smtClean="0">
                <a:solidFill>
                  <a:srgbClr val="C00000"/>
                </a:solidFill>
              </a:rPr>
              <a:t>the coefficients </a:t>
            </a:r>
            <a:r>
              <a:rPr lang="en-US" sz="900" dirty="0">
                <a:solidFill>
                  <a:srgbClr val="C00000"/>
                </a:solidFill>
              </a:rPr>
              <a:t>is </a:t>
            </a:r>
            <a:r>
              <a:rPr lang="en-US" sz="900" dirty="0" smtClean="0">
                <a:solidFill>
                  <a:srgbClr val="C00000"/>
                </a:solidFill>
              </a:rPr>
              <a:t>tricky since </a:t>
            </a:r>
            <a:r>
              <a:rPr lang="en-US" sz="900" dirty="0">
                <a:solidFill>
                  <a:srgbClr val="C00000"/>
                </a:solidFill>
              </a:rPr>
              <a:t>they include </a:t>
            </a:r>
            <a:r>
              <a:rPr lang="en-US" sz="900" dirty="0" smtClean="0">
                <a:solidFill>
                  <a:srgbClr val="C00000"/>
                </a:solidFill>
              </a:rPr>
              <a:t>both the within-entity and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between-entity effects. In </a:t>
            </a:r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smtClean="0">
                <a:solidFill>
                  <a:srgbClr val="C00000"/>
                </a:solidFill>
              </a:rPr>
              <a:t>case of </a:t>
            </a:r>
            <a:r>
              <a:rPr lang="en-US" sz="900" dirty="0">
                <a:solidFill>
                  <a:srgbClr val="C00000"/>
                </a:solidFill>
              </a:rPr>
              <a:t>TSCS </a:t>
            </a:r>
            <a:r>
              <a:rPr lang="en-US" sz="900" dirty="0" smtClean="0">
                <a:solidFill>
                  <a:srgbClr val="C00000"/>
                </a:solidFill>
              </a:rPr>
              <a:t>data represents </a:t>
            </a:r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smtClean="0">
                <a:solidFill>
                  <a:srgbClr val="C00000"/>
                </a:solidFill>
              </a:rPr>
              <a:t>average effect </a:t>
            </a:r>
            <a:r>
              <a:rPr lang="en-US" sz="900" dirty="0">
                <a:solidFill>
                  <a:srgbClr val="C00000"/>
                </a:solidFill>
              </a:rPr>
              <a:t>of </a:t>
            </a:r>
            <a:r>
              <a:rPr lang="en-US" sz="900" i="1" dirty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over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 smtClean="0">
                <a:solidFill>
                  <a:srgbClr val="C00000"/>
                </a:solidFill>
              </a:rPr>
              <a:t>when </a:t>
            </a:r>
            <a:r>
              <a:rPr lang="en-US" sz="900" i="1" dirty="0" smtClean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changes </a:t>
            </a:r>
            <a:r>
              <a:rPr lang="en-US" sz="900" dirty="0" smtClean="0">
                <a:solidFill>
                  <a:srgbClr val="C00000"/>
                </a:solidFill>
              </a:rPr>
              <a:t>across time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and between countries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by </a:t>
            </a:r>
            <a:r>
              <a:rPr lang="en-US" sz="900" dirty="0">
                <a:solidFill>
                  <a:srgbClr val="C00000"/>
                </a:solidFill>
              </a:rPr>
              <a:t>one unit</a:t>
            </a:r>
            <a:r>
              <a:rPr lang="en-US" sz="900" dirty="0" smtClean="0">
                <a:solidFill>
                  <a:srgbClr val="C00000"/>
                </a:solidFill>
              </a:rPr>
              <a:t>.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5138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effectLst/>
              </a:rPr>
              <a:t>RANDOM-EFFECTS MODEL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(Random Intercept, Partial Pooling Model)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591"/>
            <a:ext cx="3657600" cy="4639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# Setting as panel data (an alternative way to run the above model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Panel.set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sz="105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plm.data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(Panel, index = 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	c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("country", "year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105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# Random effects using panel setting (same output as above)</a:t>
            </a:r>
          </a:p>
          <a:p>
            <a:pPr marL="0" indent="0">
              <a:buNone/>
            </a:pPr>
            <a:r>
              <a:rPr lang="en-US" sz="105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random.set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sz="105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(y ~ x1, data = 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sz="105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Panel.set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, model="random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05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summary(</a:t>
            </a:r>
            <a:r>
              <a:rPr lang="en-US" sz="105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random.set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1075942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Random Effect Model 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-Arora's transformation)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model = "random")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idiosyncratic 7.815e+18 2.796e+09 0.873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    1.133e+18 1.065e+09 0.127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theta: 0.3611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-8.94e+09 -1.51e+09  2.82e+08  0.00e+00  1.56e+09  6.63e+09 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z-value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0.1896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0.1669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5.6595e+20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5.5048e+20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0.02733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0.013026</a:t>
            </a:r>
          </a:p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1.91065 on 1 DF, p-value: 0.16689</a:t>
            </a:r>
          </a:p>
        </p:txBody>
      </p:sp>
    </p:spTree>
    <p:extLst>
      <p:ext uri="{BB962C8B-B14F-4D97-AF65-F5344CB8AC3E}">
        <p14:creationId xmlns="" xmlns:p14="http://schemas.microsoft.com/office/powerpoint/2010/main" val="1932557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Fixed or Random: </a:t>
            </a:r>
            <a:r>
              <a:rPr lang="en-US" dirty="0" err="1">
                <a:effectLst/>
              </a:rPr>
              <a:t>Hausman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98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To decide between fixed or random effects you can run a </a:t>
            </a:r>
            <a:r>
              <a:rPr lang="en-US" dirty="0" err="1">
                <a:latin typeface="+mj-lt"/>
              </a:rPr>
              <a:t>Hausman</a:t>
            </a:r>
            <a:r>
              <a:rPr lang="en-US" dirty="0">
                <a:latin typeface="+mj-lt"/>
              </a:rPr>
              <a:t> test where the null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hypothesis is that the preferred model is random effects vs. the alternative the fixed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effects (see Green, 2008, chapter 9). It basically tests whether the unique errors (</a:t>
            </a:r>
            <a:r>
              <a:rPr lang="en-US" i="1" dirty="0" err="1">
                <a:latin typeface="+mj-lt"/>
              </a:rPr>
              <a:t>ui</a:t>
            </a:r>
            <a:r>
              <a:rPr lang="en-US" dirty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are correlated </a:t>
            </a:r>
            <a:r>
              <a:rPr lang="en-US" dirty="0">
                <a:latin typeface="+mj-lt"/>
              </a:rPr>
              <a:t>with the </a:t>
            </a:r>
            <a:r>
              <a:rPr lang="en-US" dirty="0" err="1">
                <a:latin typeface="+mj-lt"/>
              </a:rPr>
              <a:t>regressors</a:t>
            </a:r>
            <a:r>
              <a:rPr lang="en-US" dirty="0">
                <a:latin typeface="+mj-lt"/>
              </a:rPr>
              <a:t>, the null hypothesis is they are not.</a:t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Run </a:t>
            </a:r>
            <a:r>
              <a:rPr lang="en-US" dirty="0">
                <a:latin typeface="+mj-lt"/>
              </a:rPr>
              <a:t>a fixed effects model and save the estimates, then run a random model and save </a:t>
            </a:r>
            <a:r>
              <a:rPr lang="en-US" dirty="0" smtClean="0">
                <a:latin typeface="+mj-lt"/>
              </a:rPr>
              <a:t>the estimates</a:t>
            </a:r>
            <a:r>
              <a:rPr lang="en-US" dirty="0">
                <a:latin typeface="+mj-lt"/>
              </a:rPr>
              <a:t>, then perform the test. If the p-value is significant (for example &lt;0.05) then </a:t>
            </a:r>
            <a:r>
              <a:rPr lang="en-US" dirty="0" smtClean="0">
                <a:latin typeface="+mj-lt"/>
              </a:rPr>
              <a:t>use fixed </a:t>
            </a:r>
            <a:r>
              <a:rPr lang="en-US" dirty="0">
                <a:latin typeface="+mj-lt"/>
              </a:rPr>
              <a:t>effects, if not use random effects.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&gt; </a:t>
            </a:r>
            <a:r>
              <a:rPr lang="en-US" sz="26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phtest</a:t>
            </a:r>
            <a:r>
              <a:rPr lang="en-US" sz="2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(fixed</a:t>
            </a:r>
            <a:r>
              <a:rPr lang="en-US" sz="2600" dirty="0">
                <a:solidFill>
                  <a:srgbClr val="0070C0"/>
                </a:solidFill>
                <a:latin typeface="Lucida Console" panose="020B0609040504020204" pitchFamily="49" charset="0"/>
              </a:rPr>
              <a:t>, random</a:t>
            </a:r>
            <a:r>
              <a:rPr lang="en-US" sz="26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161131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Hausman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marL="1611313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131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61131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3.674,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0.05527</a:t>
            </a:r>
          </a:p>
          <a:p>
            <a:pPr marL="161131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one model is inconsistent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1" y="3994138"/>
            <a:ext cx="457199" cy="438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1096" y="3719822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If this number is &lt; 0.05 then use fixed effects</a:t>
            </a:r>
          </a:p>
        </p:txBody>
      </p:sp>
    </p:spTree>
    <p:extLst>
      <p:ext uri="{BB962C8B-B14F-4D97-AF65-F5344CB8AC3E}">
        <p14:creationId xmlns="" xmlns:p14="http://schemas.microsoft.com/office/powerpoint/2010/main" val="157607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time-fixed </a:t>
            </a:r>
            <a:r>
              <a:rPr lang="en-US" dirty="0" smtClean="0">
                <a:effectLst/>
              </a:rPr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82" y="876300"/>
            <a:ext cx="8542635" cy="48387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 </a:t>
            </a:r>
            <a:r>
              <a:rPr lang="en-US" sz="1000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US" sz="10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1000" dirty="0">
                <a:solidFill>
                  <a:srgbClr val="0070C0"/>
                </a:solidFill>
                <a:latin typeface="Lucida Console" panose="020B0609040504020204" pitchFamily="49" charset="0"/>
              </a:rPr>
              <a:t>(y ~ x1, data=Panel, index=c("country", "year</a:t>
            </a:r>
            <a:r>
              <a:rPr lang="en-US" sz="1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"), model</a:t>
            </a:r>
            <a:r>
              <a:rPr lang="en-US" sz="1000" dirty="0">
                <a:solidFill>
                  <a:srgbClr val="0070C0"/>
                </a:solidFill>
                <a:latin typeface="Lucida Console" panose="020B0609040504020204" pitchFamily="49" charset="0"/>
              </a:rPr>
              <a:t>="within")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fixed.time</a:t>
            </a:r>
            <a:r>
              <a:rPr lang="en-US" sz="1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US" sz="10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1000" dirty="0">
                <a:solidFill>
                  <a:srgbClr val="0070C0"/>
                </a:solidFill>
                <a:latin typeface="Lucida Console" panose="020B0609040504020204" pitchFamily="49" charset="0"/>
              </a:rPr>
              <a:t>(y ~ x1 + factor(year), data=Panel, index=c("country</a:t>
            </a:r>
            <a:r>
              <a:rPr lang="en-US" sz="1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", "</a:t>
            </a:r>
            <a:r>
              <a:rPr lang="en-US" sz="1000" dirty="0">
                <a:solidFill>
                  <a:srgbClr val="0070C0"/>
                </a:solidFill>
                <a:latin typeface="Lucida Console" panose="020B0609040504020204" pitchFamily="49" charset="0"/>
              </a:rPr>
              <a:t>year"), model="within")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summary(</a:t>
            </a:r>
            <a:r>
              <a:rPr lang="en-US" sz="10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fixed.time</a:t>
            </a:r>
            <a:r>
              <a:rPr lang="en-US" sz="10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Within Model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 + factor(year), data = Panel, model = "within",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= c("country", "year"))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-7.92e+09 -1.05e+09 -1.40e+08  0.00e+00  1.63e+09  5.49e+09 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t-value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1389050354 1319849567  1.0524  0.29738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factor(year)1991  296381559 1503368528  0.1971  0.84447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factor(year)1992  145369666 1547226548  0.0940  0.92550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factor(year)1993 2874386795 1503862554  1.9113  0.06138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factor(year)1994 2848156288 1661498927  1.7142  0.09233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factor(year)1995  973941306 1567245748  0.6214  0.53698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factor(year)1996 1672812557 1631539254  1.0253  0.30988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factor(year)1997 2991770063 1627062032  1.8388  0.07156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factor(year)1998  367463593 1587924445  0.2314  0.81789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factor(year)1999 1258751933 1512397632  0.8323  0.40898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5.2364e+20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4.0201e+20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0.23229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0.00052851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1.60365 on 10 and 53 DF, p-value: 0.13113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91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for time-fixed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20319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Testing time-fixed effects. The null is that no </a:t>
            </a:r>
            <a:r>
              <a:rPr lang="en-US" sz="1100" dirty="0" smtClean="0">
                <a:latin typeface="Lucida Console" panose="020B0609040504020204" pitchFamily="49" charset="0"/>
              </a:rPr>
              <a:t>time-fixed effects </a:t>
            </a:r>
            <a:r>
              <a:rPr lang="en-US" sz="1100" dirty="0">
                <a:latin typeface="Lucida Console" panose="020B0609040504020204" pitchFamily="49" charset="0"/>
              </a:rPr>
              <a:t>needed</a:t>
            </a: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pFtest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fixed.time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fixed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07315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for individual effects</a:t>
            </a:r>
          </a:p>
          <a:p>
            <a:pPr marL="107315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 + factor(year)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= 1.209, df1 = 9, df2 = 53, p-value = 0.3094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plmtest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(fixed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c("time"), type=("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bp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98583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Lagrange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Test - time effects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-Pagan) for balanced panels</a:t>
            </a:r>
          </a:p>
          <a:p>
            <a:pPr marL="9858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58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9858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0.16532,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0.6843</a:t>
            </a:r>
          </a:p>
          <a:p>
            <a:pPr marL="9858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1" y="3009900"/>
            <a:ext cx="829586" cy="1200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58787" y="2145554"/>
            <a:ext cx="3053302" cy="1270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this number is &lt; 0.05 then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use time-fixed effects. In this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example, no need to use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time-fixed effects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6400" y="2552700"/>
            <a:ext cx="372387" cy="490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8563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Testing for random effects: </a:t>
            </a:r>
            <a:r>
              <a:rPr lang="en-US" dirty="0" err="1">
                <a:effectLst/>
              </a:rPr>
              <a:t>Breusch</a:t>
            </a:r>
            <a:r>
              <a:rPr lang="en-US" dirty="0">
                <a:effectLst/>
              </a:rPr>
              <a:t>-Pagan Lagrange multiplier (LM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213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# Regular OLS (pooling model) using </a:t>
            </a:r>
            <a:r>
              <a:rPr lang="en-US" sz="17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endParaRPr lang="en-US" sz="17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pool </a:t>
            </a: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&lt;- </a:t>
            </a:r>
            <a:r>
              <a:rPr lang="en-US" sz="17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plm</a:t>
            </a:r>
            <a:r>
              <a:rPr lang="en-US" sz="1700" dirty="0">
                <a:solidFill>
                  <a:srgbClr val="0070C0"/>
                </a:solidFill>
                <a:latin typeface="Lucida Console" panose="020B0609040504020204" pitchFamily="49" charset="0"/>
              </a:rPr>
              <a:t>(y ~ x1, data=Panel, index=c("country", "year"), model="pooling")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summary(pool)</a:t>
            </a:r>
          </a:p>
          <a:p>
            <a:pPr marL="0" indent="0">
              <a:buNone/>
            </a:pPr>
            <a:endParaRPr lang="en-US" sz="1700" dirty="0" smtClean="0">
              <a:latin typeface="Lucida Console" panose="020B06090405040202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Pooling Model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"pooling",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= c("country", "year"))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-9.55e+09 -1.58e+09  1.55e+08  0.00e+00  1.42e+09  7.18e+09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t-value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1524319070  621072624  2.4543  0.01668 *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494988914  778861261  0.6355  0.52722 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6.2729e+20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6.2359e+20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0.0059046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-0.0087145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0.403897 on 1 and 68 DF, p-value: 0.52722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1866900"/>
            <a:ext cx="2291302" cy="2133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The LM test helps you </a:t>
            </a:r>
            <a:r>
              <a:rPr lang="en-US" sz="1400" dirty="0" smtClean="0">
                <a:solidFill>
                  <a:srgbClr val="C00000"/>
                </a:solidFill>
              </a:rPr>
              <a:t>decide between a random effects regression </a:t>
            </a:r>
            <a:r>
              <a:rPr lang="en-US" sz="1400" dirty="0">
                <a:solidFill>
                  <a:srgbClr val="C00000"/>
                </a:solidFill>
              </a:rPr>
              <a:t>and a simple </a:t>
            </a:r>
            <a:r>
              <a:rPr lang="en-US" sz="1400" dirty="0" smtClean="0">
                <a:solidFill>
                  <a:srgbClr val="C00000"/>
                </a:solidFill>
              </a:rPr>
              <a:t>OLS regression. The null hypothesis </a:t>
            </a:r>
            <a:r>
              <a:rPr lang="en-US" sz="1400" dirty="0">
                <a:solidFill>
                  <a:srgbClr val="C00000"/>
                </a:solidFill>
              </a:rPr>
              <a:t>in the LM test </a:t>
            </a:r>
            <a:r>
              <a:rPr lang="en-US" sz="1400" dirty="0" smtClean="0">
                <a:solidFill>
                  <a:srgbClr val="C00000"/>
                </a:solidFill>
              </a:rPr>
              <a:t>is that variances </a:t>
            </a:r>
            <a:r>
              <a:rPr lang="en-US" sz="1400" dirty="0">
                <a:solidFill>
                  <a:srgbClr val="C00000"/>
                </a:solidFill>
              </a:rPr>
              <a:t>across </a:t>
            </a:r>
            <a:r>
              <a:rPr lang="en-US" sz="1400" dirty="0" smtClean="0">
                <a:solidFill>
                  <a:srgbClr val="C00000"/>
                </a:solidFill>
              </a:rPr>
              <a:t>entities is </a:t>
            </a:r>
            <a:r>
              <a:rPr lang="en-US" sz="1400" dirty="0">
                <a:solidFill>
                  <a:srgbClr val="C00000"/>
                </a:solidFill>
              </a:rPr>
              <a:t>zero. This is, </a:t>
            </a:r>
            <a:r>
              <a:rPr lang="en-US" sz="1400" dirty="0" smtClean="0">
                <a:solidFill>
                  <a:srgbClr val="C00000"/>
                </a:solidFill>
              </a:rPr>
              <a:t>no significant difference </a:t>
            </a:r>
            <a:r>
              <a:rPr lang="en-US" sz="1400" dirty="0">
                <a:solidFill>
                  <a:srgbClr val="C00000"/>
                </a:solidFill>
              </a:rPr>
              <a:t>across units (</a:t>
            </a:r>
            <a:r>
              <a:rPr lang="en-US" sz="1400" dirty="0" smtClean="0">
                <a:solidFill>
                  <a:srgbClr val="C00000"/>
                </a:solidFill>
              </a:rPr>
              <a:t>i.e. no panel effect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310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Testing for random effects: </a:t>
            </a:r>
            <a:r>
              <a:rPr lang="en-US" dirty="0" err="1">
                <a:effectLst/>
              </a:rPr>
              <a:t>Breusch</a:t>
            </a:r>
            <a:r>
              <a:rPr lang="en-US" dirty="0">
                <a:effectLst/>
              </a:rPr>
              <a:t>-Pagan Lagrange multiplier (LM)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20319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# 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Breusch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-Pagan Lagrange Multiplier for random effects. Null is no panel effect (i.e. 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OLS better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 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plmtest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(pool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, type=c("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bp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") </a:t>
            </a:r>
            <a:endParaRPr lang="en-US" sz="1100" dirty="0" smtClean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431925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Lagrange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Test -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-Pagan) for balanced panels</a:t>
            </a:r>
          </a:p>
          <a:p>
            <a:pPr marL="1431925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2.6692,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0.1023</a:t>
            </a:r>
          </a:p>
          <a:p>
            <a:pPr marL="1431925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619500"/>
            <a:ext cx="6787102" cy="813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Here we failed to reject the null and conclude that random effects </a:t>
            </a:r>
            <a:r>
              <a:rPr lang="en-US" sz="1400" dirty="0" smtClean="0">
                <a:solidFill>
                  <a:srgbClr val="C00000"/>
                </a:solidFill>
              </a:rPr>
              <a:t>is not </a:t>
            </a:r>
            <a:r>
              <a:rPr lang="en-US" sz="1400" dirty="0">
                <a:solidFill>
                  <a:srgbClr val="C00000"/>
                </a:solidFill>
              </a:rPr>
              <a:t>appropriate. This is, </a:t>
            </a:r>
            <a:r>
              <a:rPr lang="en-US" sz="1400" dirty="0" smtClean="0">
                <a:solidFill>
                  <a:srgbClr val="C00000"/>
                </a:solidFill>
              </a:rPr>
              <a:t>no evidence </a:t>
            </a:r>
            <a:r>
              <a:rPr lang="en-US" sz="1400" dirty="0">
                <a:solidFill>
                  <a:srgbClr val="C00000"/>
                </a:solidFill>
              </a:rPr>
              <a:t>of significant differences </a:t>
            </a:r>
            <a:r>
              <a:rPr lang="en-US" sz="1400" dirty="0" smtClean="0">
                <a:solidFill>
                  <a:srgbClr val="C00000"/>
                </a:solidFill>
              </a:rPr>
              <a:t>across countries</a:t>
            </a:r>
            <a:r>
              <a:rPr lang="en-US" sz="1400" dirty="0">
                <a:solidFill>
                  <a:srgbClr val="C00000"/>
                </a:solidFill>
              </a:rPr>
              <a:t>, therefore you can run a simple OLS regression.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7400" y="3009900"/>
            <a:ext cx="685802" cy="641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747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</a:rPr>
              <a:t>Testing for cross-sectional dependence/contemporaneous </a:t>
            </a:r>
            <a:r>
              <a:rPr lang="en-US" sz="2000" dirty="0" smtClean="0">
                <a:effectLst/>
              </a:rPr>
              <a:t>correlation: using </a:t>
            </a:r>
            <a:r>
              <a:rPr lang="en-US" sz="2000" dirty="0" err="1">
                <a:effectLst/>
              </a:rPr>
              <a:t>Breusch</a:t>
            </a:r>
            <a:r>
              <a:rPr lang="en-US" sz="2000" dirty="0">
                <a:effectLst/>
              </a:rPr>
              <a:t>-Pagan LM test of independence and </a:t>
            </a:r>
            <a:r>
              <a:rPr lang="en-US" sz="2000" dirty="0" smtClean="0">
                <a:effectLst/>
              </a:rPr>
              <a:t>P</a:t>
            </a:r>
            <a:r>
              <a:rPr lang="id-ID" sz="2000" dirty="0" smtClean="0">
                <a:effectLst/>
              </a:rPr>
              <a:t>e</a:t>
            </a:r>
            <a:r>
              <a:rPr lang="en-US" sz="2000" dirty="0" smtClean="0">
                <a:effectLst/>
              </a:rPr>
              <a:t>saran </a:t>
            </a:r>
            <a:r>
              <a:rPr lang="en-US" sz="2000" dirty="0">
                <a:effectLst/>
              </a:rPr>
              <a:t>CD </a:t>
            </a:r>
            <a:r>
              <a:rPr lang="en-US" sz="2000" dirty="0" smtClean="0">
                <a:effectLst/>
              </a:rPr>
              <a:t>test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930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According to </a:t>
            </a:r>
            <a:r>
              <a:rPr lang="en-US" sz="1600" dirty="0" err="1">
                <a:latin typeface="+mj-lt"/>
              </a:rPr>
              <a:t>Baltagi</a:t>
            </a:r>
            <a:r>
              <a:rPr lang="en-US" sz="1600" dirty="0">
                <a:latin typeface="+mj-lt"/>
              </a:rPr>
              <a:t>, cross-sectional dependence is a problem in macro panels with long time </a:t>
            </a:r>
            <a:r>
              <a:rPr lang="en-US" sz="1600" dirty="0" smtClean="0">
                <a:latin typeface="+mj-lt"/>
              </a:rPr>
              <a:t>series. This </a:t>
            </a:r>
            <a:r>
              <a:rPr lang="en-US" sz="1600" dirty="0">
                <a:latin typeface="+mj-lt"/>
              </a:rPr>
              <a:t>is not much of a problem in micro panels (few years and large number of cases</a:t>
            </a:r>
            <a:r>
              <a:rPr lang="en-US" sz="1600" dirty="0" smtClean="0">
                <a:latin typeface="+mj-lt"/>
              </a:rPr>
              <a:t>). </a:t>
            </a: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The </a:t>
            </a:r>
            <a:r>
              <a:rPr lang="en-US" sz="1600" dirty="0">
                <a:latin typeface="+mj-lt"/>
              </a:rPr>
              <a:t>null hypothesis in the B-P/LM </a:t>
            </a:r>
            <a:r>
              <a:rPr lang="en-US" sz="1600" dirty="0" smtClean="0">
                <a:latin typeface="+mj-lt"/>
              </a:rPr>
              <a:t>and </a:t>
            </a:r>
            <a:r>
              <a:rPr lang="en-US" sz="1600" dirty="0" smtClean="0">
                <a:latin typeface="+mj-lt"/>
              </a:rPr>
              <a:t>P</a:t>
            </a:r>
            <a:r>
              <a:rPr lang="id-ID" sz="1600" dirty="0" smtClean="0">
                <a:latin typeface="+mj-lt"/>
              </a:rPr>
              <a:t>e</a:t>
            </a:r>
            <a:r>
              <a:rPr lang="en-US" sz="1600" dirty="0" smtClean="0">
                <a:latin typeface="+mj-lt"/>
              </a:rPr>
              <a:t>saran </a:t>
            </a:r>
            <a:r>
              <a:rPr lang="en-US" sz="1600" dirty="0">
                <a:latin typeface="+mj-lt"/>
              </a:rPr>
              <a:t>CD tests of independence is that residuals </a:t>
            </a:r>
            <a:r>
              <a:rPr lang="en-US" sz="1600" dirty="0" smtClean="0">
                <a:latin typeface="+mj-lt"/>
              </a:rPr>
              <a:t>across entities </a:t>
            </a:r>
            <a:r>
              <a:rPr lang="en-US" sz="1600" dirty="0">
                <a:latin typeface="+mj-lt"/>
              </a:rPr>
              <a:t>are not correlated. B-P/LM and </a:t>
            </a:r>
            <a:r>
              <a:rPr lang="en-US" sz="1600" dirty="0" smtClean="0">
                <a:latin typeface="+mj-lt"/>
              </a:rPr>
              <a:t>P</a:t>
            </a:r>
            <a:r>
              <a:rPr lang="id-ID" sz="1600" dirty="0" smtClean="0">
                <a:latin typeface="+mj-lt"/>
              </a:rPr>
              <a:t>e</a:t>
            </a:r>
            <a:r>
              <a:rPr lang="en-US" sz="1600" dirty="0" smtClean="0">
                <a:latin typeface="+mj-lt"/>
              </a:rPr>
              <a:t>saran </a:t>
            </a:r>
            <a:r>
              <a:rPr lang="en-US" sz="1600" dirty="0">
                <a:latin typeface="+mj-lt"/>
              </a:rPr>
              <a:t>CD (cross-sectional dependence) tests are used to </a:t>
            </a:r>
            <a:r>
              <a:rPr lang="en-US" sz="1600" dirty="0" smtClean="0">
                <a:latin typeface="+mj-lt"/>
              </a:rPr>
              <a:t>test whether </a:t>
            </a:r>
            <a:r>
              <a:rPr lang="en-US" sz="1600" dirty="0">
                <a:latin typeface="+mj-lt"/>
              </a:rPr>
              <a:t>the residuals are correlated across entities*. </a:t>
            </a:r>
            <a:r>
              <a:rPr lang="en-US" sz="1600" dirty="0" smtClean="0">
                <a:latin typeface="+mj-lt"/>
              </a:rPr>
              <a:t>Cross sectional </a:t>
            </a:r>
            <a:r>
              <a:rPr lang="en-US" sz="1600" dirty="0">
                <a:latin typeface="+mj-lt"/>
              </a:rPr>
              <a:t>dependence can lead to bias </a:t>
            </a:r>
            <a:r>
              <a:rPr lang="en-US" sz="1600" dirty="0" smtClean="0">
                <a:latin typeface="+mj-lt"/>
              </a:rPr>
              <a:t>in tests </a:t>
            </a:r>
            <a:r>
              <a:rPr lang="en-US" sz="1600" dirty="0">
                <a:latin typeface="+mj-lt"/>
              </a:rPr>
              <a:t>results (also called contemporaneous correlation</a:t>
            </a:r>
            <a:r>
              <a:rPr lang="en-US" sz="1600" dirty="0" smtClean="0">
                <a:latin typeface="+mj-lt"/>
              </a:rPr>
              <a:t>).</a:t>
            </a:r>
            <a:endParaRPr lang="en-US" sz="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Lucida Console" panose="020B0609040504020204" pitchFamily="49" charset="0"/>
              </a:rPr>
              <a:t>fixed &lt;- </a:t>
            </a:r>
            <a:r>
              <a:rPr lang="en-US" sz="900" b="1" dirty="0" err="1">
                <a:latin typeface="Lucida Console" panose="020B0609040504020204" pitchFamily="49" charset="0"/>
              </a:rPr>
              <a:t>plm</a:t>
            </a:r>
            <a:r>
              <a:rPr lang="en-US" sz="900" b="1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900" b="1" dirty="0" err="1" smtClean="0">
                <a:latin typeface="Lucida Console" panose="020B0609040504020204" pitchFamily="49" charset="0"/>
              </a:rPr>
              <a:t>pcdtest</a:t>
            </a:r>
            <a:r>
              <a:rPr lang="en-US" sz="900" b="1" dirty="0" smtClean="0">
                <a:latin typeface="Lucida Console" panose="020B0609040504020204" pitchFamily="49" charset="0"/>
              </a:rPr>
              <a:t>(fixed</a:t>
            </a:r>
            <a:r>
              <a:rPr lang="en-US" sz="900" b="1" dirty="0">
                <a:latin typeface="Lucida Console" panose="020B0609040504020204" pitchFamily="49" charset="0"/>
              </a:rPr>
              <a:t>, test = c("lm</a:t>
            </a:r>
            <a:r>
              <a:rPr lang="en-US" sz="900" b="1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900" dirty="0" smtClean="0">
              <a:latin typeface="Lucida Console" panose="020B0609040504020204" pitchFamily="49" charset="0"/>
            </a:endParaRPr>
          </a:p>
          <a:p>
            <a:pPr marL="1431925" indent="0">
              <a:buNone/>
            </a:pPr>
            <a:r>
              <a:rPr lang="en-US" sz="900" dirty="0" smtClean="0">
                <a:latin typeface="Lucida Console" panose="020B0609040504020204" pitchFamily="49" charset="0"/>
              </a:rPr>
              <a:t>	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-Pagan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LM test for cross-sectional dependence in panels</a:t>
            </a:r>
          </a:p>
          <a:p>
            <a:pPr marL="1431925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28.914,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21, p-value = 0.1161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cross-sectional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dependence</a:t>
            </a:r>
          </a:p>
          <a:p>
            <a:pPr marL="0" indent="0">
              <a:buNone/>
            </a:pPr>
            <a:endParaRPr lang="en-US" sz="9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00" b="1" dirty="0" err="1">
                <a:latin typeface="Lucida Console" panose="020B0609040504020204" pitchFamily="49" charset="0"/>
              </a:rPr>
              <a:t>pcdtest</a:t>
            </a:r>
            <a:r>
              <a:rPr lang="en-US" sz="900" b="1" dirty="0">
                <a:latin typeface="Lucida Console" panose="020B0609040504020204" pitchFamily="49" charset="0"/>
              </a:rPr>
              <a:t>(fixed, test = c("cd"))</a:t>
            </a:r>
            <a:r>
              <a:rPr lang="en-US" sz="900" dirty="0">
                <a:latin typeface="Lucida Console" panose="020B0609040504020204" pitchFamily="49" charset="0"/>
              </a:rPr>
              <a:t/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 smtClean="0">
                <a:latin typeface="Lucida Console" panose="020B0609040504020204" pitchFamily="49" charset="0"/>
              </a:rPr>
              <a:t>		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Pesaran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test for cross-sectional dependence in panels</a:t>
            </a:r>
          </a:p>
          <a:p>
            <a:pPr marL="1431925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z = 1.1554, p-value = 0.2479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cross-sectional dependence</a:t>
            </a:r>
            <a:r>
              <a:rPr lang="en-US" sz="800" dirty="0">
                <a:latin typeface="Lucida Console" panose="020B0609040504020204" pitchFamily="49" charset="0"/>
              </a:rPr>
              <a:t/>
            </a:r>
            <a:br>
              <a:rPr lang="en-US" sz="800" dirty="0">
                <a:latin typeface="Lucida Console" panose="020B0609040504020204" pitchFamily="49" charset="0"/>
              </a:rPr>
            </a:br>
            <a:endParaRPr lang="en-US" sz="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4712446"/>
            <a:ext cx="2209800" cy="2786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9800" y="4457700"/>
            <a:ext cx="3053302" cy="660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 cross-sectional </a:t>
            </a:r>
            <a:r>
              <a:rPr lang="en-US" dirty="0" smtClean="0">
                <a:solidFill>
                  <a:srgbClr val="C00000"/>
                </a:solidFill>
              </a:rPr>
              <a:t>dependence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4076700"/>
            <a:ext cx="1295402" cy="6691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02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Pemodelan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257300"/>
            <a:ext cx="2707143" cy="25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57300"/>
            <a:ext cx="2707143" cy="25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1201" y="1257300"/>
            <a:ext cx="2707143" cy="25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14400" y="4229100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Respon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3352800" y="4229100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Sistematik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242748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Error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42700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=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24046" y="42598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+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serial </a:t>
            </a:r>
            <a:r>
              <a:rPr lang="en-US" dirty="0" smtClean="0">
                <a:effectLst/>
              </a:rPr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Serial correlation tests apply to macro panels with long time series. Not a problem in </a:t>
            </a:r>
            <a:r>
              <a:rPr lang="en-US" sz="2400" dirty="0" smtClean="0">
                <a:latin typeface="+mj-lt"/>
              </a:rPr>
              <a:t>micro panels </a:t>
            </a:r>
            <a:r>
              <a:rPr lang="en-US" sz="2400" dirty="0">
                <a:latin typeface="+mj-lt"/>
              </a:rPr>
              <a:t>(with very few years). The null is that there is not serial correlation.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&gt; </a:t>
            </a:r>
            <a:r>
              <a:rPr lang="en-US" sz="1600" b="1" dirty="0" err="1" smtClean="0">
                <a:latin typeface="Lucida Console" panose="020B0609040504020204" pitchFamily="49" charset="0"/>
              </a:rPr>
              <a:t>pbgtest</a:t>
            </a:r>
            <a:r>
              <a:rPr lang="en-US" sz="1600" b="1" dirty="0" smtClean="0">
                <a:latin typeface="Lucida Console" panose="020B0609040504020204" pitchFamily="49" charset="0"/>
              </a:rPr>
              <a:t>(fixed)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43510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-Godfrey/Wooldridge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 for serial correlation in panel models</a:t>
            </a:r>
          </a:p>
          <a:p>
            <a:pPr marL="14351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51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510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14.137,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10, p-value = 0.1668</a:t>
            </a:r>
          </a:p>
          <a:p>
            <a:pPr marL="14351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serial correlation in idiosyncratic errors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4763348"/>
            <a:ext cx="3053302" cy="372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 serial correlation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15000" y="4152900"/>
            <a:ext cx="3048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283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unit </a:t>
            </a:r>
            <a:r>
              <a:rPr lang="en-US" dirty="0" smtClean="0">
                <a:effectLst/>
              </a:rPr>
              <a:t>roots/stationarity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Dickey-Fuller test to check for stochastic trends. The null hypothesis is that </a:t>
            </a:r>
            <a:r>
              <a:rPr lang="en-US" sz="2000" dirty="0" smtClean="0">
                <a:latin typeface="+mj-lt"/>
              </a:rPr>
              <a:t>the series </a:t>
            </a:r>
            <a:r>
              <a:rPr lang="en-US" sz="2000" dirty="0">
                <a:latin typeface="+mj-lt"/>
              </a:rPr>
              <a:t>has a unit root (i.e. non-stationary). If unit root is present you can take the </a:t>
            </a:r>
            <a:r>
              <a:rPr lang="en-US" sz="2000" dirty="0" smtClean="0">
                <a:latin typeface="+mj-lt"/>
              </a:rPr>
              <a:t>first difference </a:t>
            </a:r>
            <a:r>
              <a:rPr lang="en-US" sz="2000" dirty="0">
                <a:latin typeface="+mj-lt"/>
              </a:rPr>
              <a:t>of the variable.</a:t>
            </a: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Panel.set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&lt;- </a:t>
            </a:r>
            <a:r>
              <a:rPr lang="en-US" sz="1400" dirty="0" err="1">
                <a:latin typeface="Lucida Console" panose="020B0609040504020204" pitchFamily="49" charset="0"/>
              </a:rPr>
              <a:t>plm.data</a:t>
            </a:r>
            <a:r>
              <a:rPr lang="en-US" sz="1400" dirty="0">
                <a:latin typeface="Lucida Console" panose="020B0609040504020204" pitchFamily="49" charset="0"/>
              </a:rPr>
              <a:t>(Panel, index = c("country", "year"))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library(</a:t>
            </a:r>
            <a:r>
              <a:rPr lang="en-US" sz="1400" dirty="0" err="1" smtClean="0">
                <a:latin typeface="Lucida Console" panose="020B0609040504020204" pitchFamily="49" charset="0"/>
              </a:rPr>
              <a:t>tseries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adf.test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Panel.set$y</a:t>
            </a:r>
            <a:r>
              <a:rPr lang="en-US" sz="1400" dirty="0">
                <a:latin typeface="Lucida Console" panose="020B0609040504020204" pitchFamily="49" charset="0"/>
              </a:rPr>
              <a:t>, k=2)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107315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Augmented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Test</a:t>
            </a:r>
          </a:p>
          <a:p>
            <a:pPr marL="107315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Panel.set$y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= -3.9051, Lag order = 2, p-value = 0.0191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stationary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4297" y="4762354"/>
            <a:ext cx="4729703" cy="457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p-value &lt; 0.05 then no unit roots present.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19800" y="4152900"/>
            <a:ext cx="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0366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</a:t>
            </a:r>
            <a:r>
              <a:rPr lang="en-US" dirty="0" err="1" smtClean="0">
                <a:effectLst/>
              </a:rPr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null hypothesis for the </a:t>
            </a:r>
            <a:r>
              <a:rPr lang="en-US" sz="2000" dirty="0" err="1">
                <a:latin typeface="+mj-lt"/>
              </a:rPr>
              <a:t>Breusch</a:t>
            </a:r>
            <a:r>
              <a:rPr lang="en-US" sz="2000" dirty="0">
                <a:latin typeface="+mj-lt"/>
              </a:rPr>
              <a:t>-Pagan test is </a:t>
            </a:r>
            <a:r>
              <a:rPr lang="en-US" sz="2000" dirty="0" err="1">
                <a:latin typeface="+mj-lt"/>
              </a:rPr>
              <a:t>homoskedasticity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If </a:t>
            </a:r>
            <a:r>
              <a:rPr lang="en-US" sz="2000" dirty="0" err="1">
                <a:latin typeface="+mj-lt"/>
              </a:rPr>
              <a:t>hetersokedaticity</a:t>
            </a:r>
            <a:r>
              <a:rPr lang="en-US" sz="2000" dirty="0">
                <a:latin typeface="+mj-lt"/>
              </a:rPr>
              <a:t> is detected you can use robust covariance matrix to account for it. </a:t>
            </a:r>
            <a:r>
              <a:rPr lang="en-US" sz="2000" dirty="0" smtClean="0">
                <a:latin typeface="+mj-lt"/>
              </a:rPr>
              <a:t>See the </a:t>
            </a:r>
            <a:r>
              <a:rPr lang="en-US" sz="2000" dirty="0">
                <a:latin typeface="+mj-lt"/>
              </a:rPr>
              <a:t>following pages.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library(</a:t>
            </a:r>
            <a:r>
              <a:rPr lang="en-US" sz="1400" dirty="0" err="1" smtClean="0">
                <a:latin typeface="Lucida Console" panose="020B0609040504020204" pitchFamily="49" charset="0"/>
              </a:rPr>
              <a:t>lmtest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bptest</a:t>
            </a:r>
            <a:r>
              <a:rPr lang="en-US" sz="1400" dirty="0" smtClean="0">
                <a:latin typeface="Lucida Console" panose="020B0609040504020204" pitchFamily="49" charset="0"/>
              </a:rPr>
              <a:t>(y </a:t>
            </a:r>
            <a:r>
              <a:rPr lang="en-US" sz="1400" dirty="0">
                <a:latin typeface="Lucida Console" panose="020B0609040504020204" pitchFamily="49" charset="0"/>
              </a:rPr>
              <a:t>~ x1 + factor(country), data = Panel, </a:t>
            </a:r>
            <a:r>
              <a:rPr lang="en-US" sz="1400" dirty="0" err="1">
                <a:latin typeface="Lucida Console" panose="020B0609040504020204" pitchFamily="49" charset="0"/>
              </a:rPr>
              <a:t>studentize</a:t>
            </a:r>
            <a:r>
              <a:rPr lang="en-US" sz="1400" dirty="0">
                <a:latin typeface="Lucida Console" panose="020B0609040504020204" pitchFamily="49" charset="0"/>
              </a:rPr>
              <a:t>=F)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-Pagan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116998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99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 + factor(country)</a:t>
            </a:r>
          </a:p>
          <a:p>
            <a:pPr marL="11699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BP = 14.606,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7, p-value = 0.04139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199" y="4438429"/>
            <a:ext cx="3815303" cy="353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Presence of </a:t>
            </a:r>
            <a:r>
              <a:rPr lang="en-US" dirty="0" err="1">
                <a:solidFill>
                  <a:srgbClr val="C00000"/>
                </a:solidFill>
              </a:rPr>
              <a:t>heteroskedasticity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199" y="3845495"/>
            <a:ext cx="7620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2507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</a:rPr>
              <a:t>Controlling for </a:t>
            </a:r>
            <a:r>
              <a:rPr lang="en-US" sz="2400" dirty="0" err="1">
                <a:effectLst/>
              </a:rPr>
              <a:t>heteroskedasticity</a:t>
            </a:r>
            <a:r>
              <a:rPr lang="en-US" sz="2400" dirty="0">
                <a:effectLst/>
              </a:rPr>
              <a:t>: Robust covariance matrix estimation (Sandwich estimator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The --</a:t>
            </a:r>
            <a:r>
              <a:rPr lang="en-US" sz="1600" dirty="0" err="1">
                <a:latin typeface="+mj-lt"/>
              </a:rPr>
              <a:t>vcovHC</a:t>
            </a:r>
            <a:r>
              <a:rPr lang="en-US" sz="1600" dirty="0">
                <a:latin typeface="+mj-lt"/>
              </a:rPr>
              <a:t>– function estimates three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-consistent </a:t>
            </a:r>
            <a:r>
              <a:rPr lang="en-US" sz="1600" dirty="0" smtClean="0">
                <a:latin typeface="+mj-lt"/>
              </a:rPr>
              <a:t>covariance estimators</a:t>
            </a:r>
            <a:r>
              <a:rPr lang="en-US" sz="16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"white1" - for general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but no serial correlation. Recommended </a:t>
            </a:r>
            <a:r>
              <a:rPr lang="en-US" sz="1600" dirty="0" smtClean="0">
                <a:latin typeface="+mj-lt"/>
              </a:rPr>
              <a:t>for random </a:t>
            </a:r>
            <a:r>
              <a:rPr lang="en-US" sz="1600" dirty="0">
                <a:latin typeface="+mj-lt"/>
              </a:rPr>
              <a:t>effects.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"white2" - is "white1" restricted to a common variance within groups. </a:t>
            </a:r>
            <a:r>
              <a:rPr lang="en-US" sz="1600" dirty="0" smtClean="0">
                <a:latin typeface="+mj-lt"/>
              </a:rPr>
              <a:t>Recommended for </a:t>
            </a:r>
            <a:r>
              <a:rPr lang="en-US" sz="1600" dirty="0">
                <a:latin typeface="+mj-lt"/>
              </a:rPr>
              <a:t>random effects.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</a:t>
            </a:r>
            <a:r>
              <a:rPr lang="en-US" sz="1600" dirty="0" err="1">
                <a:latin typeface="+mj-lt"/>
              </a:rPr>
              <a:t>arellano</a:t>
            </a:r>
            <a:r>
              <a:rPr lang="en-US" sz="1600" dirty="0">
                <a:latin typeface="+mj-lt"/>
              </a:rPr>
              <a:t>" - both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and serial correlation. Recommended for </a:t>
            </a:r>
            <a:r>
              <a:rPr lang="en-US" sz="1600" dirty="0" smtClean="0">
                <a:latin typeface="+mj-lt"/>
              </a:rPr>
              <a:t>fixed effects.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following options apply*: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HC0 -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consistent. The default.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HC1,HC2, HC3 – Recommended for small samples. HC3 gives less weight to </a:t>
            </a:r>
            <a:r>
              <a:rPr lang="en-US" sz="1600" dirty="0" smtClean="0">
                <a:latin typeface="+mj-lt"/>
              </a:rPr>
              <a:t>influential observations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HC4 - small samples with influential observations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HAC -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and autocorrelation consistent (type ?</a:t>
            </a:r>
            <a:r>
              <a:rPr lang="en-US" sz="1600" dirty="0" err="1">
                <a:latin typeface="+mj-lt"/>
              </a:rPr>
              <a:t>vcovHAC</a:t>
            </a:r>
            <a:r>
              <a:rPr lang="en-US" sz="1600" dirty="0">
                <a:latin typeface="+mj-lt"/>
              </a:rPr>
              <a:t> for </a:t>
            </a:r>
            <a:r>
              <a:rPr lang="en-US" sz="1600" dirty="0" smtClean="0">
                <a:latin typeface="+mj-lt"/>
              </a:rPr>
              <a:t>more details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62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 Random </a:t>
            </a:r>
            <a:r>
              <a:rPr lang="en-US" dirty="0" smtClean="0">
                <a:effectLst/>
              </a:rPr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98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b="1" dirty="0">
                <a:latin typeface="Lucida Console" panose="020B0609040504020204" pitchFamily="49" charset="0"/>
              </a:rPr>
              <a:t>random &lt;- </a:t>
            </a:r>
            <a:r>
              <a:rPr lang="en-US" sz="1100" b="1" dirty="0" err="1">
                <a:latin typeface="Lucida Console" panose="020B0609040504020204" pitchFamily="49" charset="0"/>
              </a:rPr>
              <a:t>plm</a:t>
            </a:r>
            <a:r>
              <a:rPr lang="en-US" sz="1100" b="1" dirty="0">
                <a:latin typeface="Lucida Console" panose="020B0609040504020204" pitchFamily="49" charset="0"/>
              </a:rPr>
              <a:t>(y ~ x1, data=Panel, index=c("country", "year"), model="random")</a:t>
            </a:r>
          </a:p>
          <a:p>
            <a:pPr marL="0" indent="0">
              <a:buNone/>
            </a:pPr>
            <a:r>
              <a:rPr lang="en-US" sz="1100" b="1" dirty="0" err="1" smtClean="0">
                <a:latin typeface="Lucida Console" panose="020B0609040504020204" pitchFamily="49" charset="0"/>
              </a:rPr>
              <a:t>coeftest</a:t>
            </a:r>
            <a:r>
              <a:rPr lang="en-US" sz="1100" b="1" dirty="0" smtClean="0">
                <a:latin typeface="Lucida Console" panose="020B0609040504020204" pitchFamily="49" charset="0"/>
              </a:rPr>
              <a:t>(random</a:t>
            </a:r>
            <a:r>
              <a:rPr lang="en-US" sz="1100" b="1" dirty="0">
                <a:latin typeface="Lucida Console" panose="020B0609040504020204" pitchFamily="49" charset="0"/>
              </a:rPr>
              <a:t>) # Original </a:t>
            </a:r>
            <a:r>
              <a:rPr lang="en-US" sz="11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937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0.1941</a:t>
            </a: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0.1714</a:t>
            </a:r>
          </a:p>
          <a:p>
            <a:pPr marL="893763" indent="0">
              <a:buNone/>
            </a:pPr>
            <a:endParaRPr lang="en-US" sz="1100" b="1" dirty="0">
              <a:latin typeface="Lucida Console" panose="020B0609040504020204" pitchFamily="49" charset="0"/>
            </a:endParaRPr>
          </a:p>
          <a:p>
            <a:pPr marL="0" indent="0" defTabSz="196850">
              <a:buNone/>
            </a:pPr>
            <a:r>
              <a:rPr lang="en-US" sz="1100" b="1" dirty="0" err="1">
                <a:latin typeface="Lucida Console" panose="020B0609040504020204" pitchFamily="49" charset="0"/>
              </a:rPr>
              <a:t>coeftest</a:t>
            </a:r>
            <a:r>
              <a:rPr lang="en-US" sz="1100" b="1" dirty="0">
                <a:latin typeface="Lucida Console" panose="020B0609040504020204" pitchFamily="49" charset="0"/>
              </a:rPr>
              <a:t>(random, </a:t>
            </a:r>
            <a:r>
              <a:rPr lang="en-US" sz="1100" b="1" dirty="0" err="1">
                <a:latin typeface="Lucida Console" panose="020B0609040504020204" pitchFamily="49" charset="0"/>
              </a:rPr>
              <a:t>vcovHC</a:t>
            </a:r>
            <a:r>
              <a:rPr lang="en-US" sz="1100" b="1" dirty="0">
                <a:latin typeface="Lucida Console" panose="020B0609040504020204" pitchFamily="49" charset="0"/>
              </a:rPr>
              <a:t>) # </a:t>
            </a:r>
            <a:r>
              <a:rPr lang="en-US" sz="11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100" b="1" dirty="0">
                <a:latin typeface="Lucida Console" panose="020B0609040504020204" pitchFamily="49" charset="0"/>
              </a:rPr>
              <a:t> consistent </a:t>
            </a:r>
            <a:r>
              <a:rPr lang="en-US" sz="11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808038" indent="0" defTabSz="19685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 defTabSz="19685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of coefficients:</a:t>
            </a:r>
          </a:p>
          <a:p>
            <a:pPr marL="808038" indent="0" defTabSz="19685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907983029  1.1421   0.2574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828970247  1.5043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0.1371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685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 defTabSz="196850">
              <a:buNone/>
            </a:pPr>
            <a:r>
              <a:rPr lang="en-US" sz="1100" b="1" dirty="0" err="1">
                <a:latin typeface="Lucida Console" panose="020B0609040504020204" pitchFamily="49" charset="0"/>
              </a:rPr>
              <a:t>coeftest</a:t>
            </a:r>
            <a:r>
              <a:rPr lang="en-US" sz="1100" b="1" dirty="0">
                <a:latin typeface="Lucida Console" panose="020B0609040504020204" pitchFamily="49" charset="0"/>
              </a:rPr>
              <a:t>(random, </a:t>
            </a:r>
            <a:r>
              <a:rPr lang="en-US" sz="1100" b="1" dirty="0" err="1">
                <a:latin typeface="Lucida Console" panose="020B0609040504020204" pitchFamily="49" charset="0"/>
              </a:rPr>
              <a:t>vcovHC</a:t>
            </a:r>
            <a:r>
              <a:rPr lang="en-US" sz="1100" b="1" dirty="0">
                <a:latin typeface="Lucida Console" panose="020B0609040504020204" pitchFamily="49" charset="0"/>
              </a:rPr>
              <a:t>(random, type = "HC3")) # </a:t>
            </a:r>
            <a:r>
              <a:rPr lang="en-US" sz="11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100" b="1" dirty="0">
                <a:latin typeface="Lucida Console" panose="020B0609040504020204" pitchFamily="49" charset="0"/>
              </a:rPr>
              <a:t> consistent coefficients, type </a:t>
            </a:r>
            <a:r>
              <a:rPr lang="en-US" sz="1100" b="1" dirty="0" smtClean="0">
                <a:latin typeface="Lucida Console" panose="020B0609040504020204" pitchFamily="49" charset="0"/>
              </a:rPr>
              <a:t>3</a:t>
            </a:r>
          </a:p>
          <a:p>
            <a:pPr marL="808038" indent="0" defTabSz="19685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 defTabSz="19685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943438284  1.0992   0.2756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867137585  1.4381   0.1550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797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82" y="126607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The following shows the HC standard errors of the coefficients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t(</a:t>
            </a:r>
            <a:r>
              <a:rPr lang="en-US" sz="1100" dirty="0" err="1" smtClean="0">
                <a:latin typeface="Lucida Console" panose="020B0609040504020204" pitchFamily="49" charset="0"/>
              </a:rPr>
              <a:t>sapply</a:t>
            </a:r>
            <a:r>
              <a:rPr lang="en-US" sz="1100" dirty="0" smtClean="0">
                <a:latin typeface="Lucida Console" panose="020B0609040504020204" pitchFamily="49" charset="0"/>
              </a:rPr>
              <a:t>(c</a:t>
            </a:r>
            <a:r>
              <a:rPr lang="en-US" sz="1100" dirty="0">
                <a:latin typeface="Lucida Console" panose="020B0609040504020204" pitchFamily="49" charset="0"/>
              </a:rPr>
              <a:t>("HC0", "</a:t>
            </a:r>
            <a:r>
              <a:rPr lang="en-US" sz="1100" dirty="0" smtClean="0">
                <a:latin typeface="Lucida Console" panose="020B0609040504020204" pitchFamily="49" charset="0"/>
              </a:rPr>
              <a:t>HC1</a:t>
            </a:r>
            <a:r>
              <a:rPr lang="en-US" sz="1100" dirty="0">
                <a:latin typeface="Lucida Console" panose="020B0609040504020204" pitchFamily="49" charset="0"/>
              </a:rPr>
              <a:t>", "HC2", "HC3", "HC4"), function(x) </a:t>
            </a:r>
            <a:r>
              <a:rPr lang="en-US" sz="1100" dirty="0" err="1">
                <a:latin typeface="Lucida Console" panose="020B0609040504020204" pitchFamily="49" charset="0"/>
              </a:rPr>
              <a:t>sqrt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diag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vcovHC</a:t>
            </a:r>
            <a:r>
              <a:rPr lang="en-US" sz="1100" dirty="0">
                <a:latin typeface="Lucida Console" panose="020B0609040504020204" pitchFamily="49" charset="0"/>
              </a:rPr>
              <a:t>(random, type = x</a:t>
            </a:r>
            <a:r>
              <a:rPr lang="en-US" sz="1100" dirty="0" smtClean="0">
                <a:latin typeface="Lucida Console" panose="020B0609040504020204" pitchFamily="49" charset="0"/>
              </a:rPr>
              <a:t>)))))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x1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HC0   907983029 828970247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HC1   921238957 841072643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HC2   925403820 847733474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HC3   943438284 867137584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HC4   941376033 866024033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3848100"/>
            <a:ext cx="4648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Standard errors given different types of HC.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10000" y="3255166"/>
            <a:ext cx="7620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3557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Console" panose="020B0609040504020204" pitchFamily="49" charset="0"/>
              </a:rPr>
              <a:t>fixed &lt;- </a:t>
            </a:r>
            <a:r>
              <a:rPr lang="en-US" sz="1200" b="1" dirty="0" err="1">
                <a:latin typeface="Lucida Console" panose="020B0609040504020204" pitchFamily="49" charset="0"/>
              </a:rPr>
              <a:t>plm</a:t>
            </a:r>
            <a:r>
              <a:rPr lang="en-US" sz="1200" b="1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Lucida Console" panose="020B0609040504020204" pitchFamily="49" charset="0"/>
              </a:rPr>
              <a:t>coeftest</a:t>
            </a:r>
            <a:r>
              <a:rPr lang="en-US" sz="1200" b="1" dirty="0" smtClean="0">
                <a:latin typeface="Lucida Console" panose="020B0609040504020204" pitchFamily="49" charset="0"/>
              </a:rPr>
              <a:t>(fixed</a:t>
            </a:r>
            <a:r>
              <a:rPr lang="en-US" sz="1200" b="1" dirty="0">
                <a:latin typeface="Lucida Console" panose="020B0609040504020204" pitchFamily="49" charset="0"/>
              </a:rPr>
              <a:t>) # Original </a:t>
            </a:r>
            <a:r>
              <a:rPr lang="en-US" sz="12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1106675594   2.237  0.02889 *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8080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Lucida Console" panose="020B0609040504020204" pitchFamily="49" charset="0"/>
              </a:rPr>
              <a:t>coeftest</a:t>
            </a:r>
            <a:r>
              <a:rPr lang="en-US" sz="1200" b="1" dirty="0">
                <a:latin typeface="Lucida Console" panose="020B0609040504020204" pitchFamily="49" charset="0"/>
              </a:rPr>
              <a:t>(fixed, </a:t>
            </a:r>
            <a:r>
              <a:rPr lang="en-US" sz="1200" b="1" dirty="0" err="1">
                <a:latin typeface="Lucida Console" panose="020B0609040504020204" pitchFamily="49" charset="0"/>
              </a:rPr>
              <a:t>vcovHC</a:t>
            </a:r>
            <a:r>
              <a:rPr lang="en-US" sz="1200" b="1" dirty="0">
                <a:latin typeface="Lucida Console" panose="020B0609040504020204" pitchFamily="49" charset="0"/>
              </a:rPr>
              <a:t>) # </a:t>
            </a:r>
            <a:r>
              <a:rPr lang="en-US" sz="12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200" b="1" dirty="0">
                <a:latin typeface="Lucida Console" panose="020B0609040504020204" pitchFamily="49" charset="0"/>
              </a:rPr>
              <a:t> consistent coefficients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1358388942  1.8225  0.07321 .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8080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2337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Controlling for </a:t>
            </a:r>
            <a:r>
              <a:rPr lang="en-US" sz="2400" dirty="0" err="1" smtClean="0">
                <a:effectLst/>
              </a:rPr>
              <a:t>heteroskedasticity</a:t>
            </a:r>
            <a:r>
              <a:rPr lang="en-US" sz="2400" dirty="0" smtClean="0">
                <a:effectLst/>
              </a:rPr>
              <a:t>: Fixed effects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22" y="723900"/>
            <a:ext cx="8991599" cy="4877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Heteroskedasticity</a:t>
            </a:r>
            <a:r>
              <a:rPr lang="en-US" sz="1400" dirty="0">
                <a:latin typeface="Lucida Console" panose="020B0609040504020204" pitchFamily="49" charset="0"/>
              </a:rPr>
              <a:t> consistent coefficients (Arellano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coeftest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vcovHC</a:t>
            </a:r>
            <a:r>
              <a:rPr lang="en-US" sz="1400" dirty="0">
                <a:latin typeface="Lucida Console" panose="020B0609040504020204" pitchFamily="49" charset="0"/>
              </a:rPr>
              <a:t>(fixed, method = "</a:t>
            </a:r>
            <a:r>
              <a:rPr lang="en-US" sz="1400" dirty="0" err="1">
                <a:latin typeface="Lucida Console" panose="020B0609040504020204" pitchFamily="49" charset="0"/>
              </a:rPr>
              <a:t>arellano</a:t>
            </a:r>
            <a:r>
              <a:rPr lang="en-US" sz="1400" dirty="0" smtClean="0">
                <a:latin typeface="Lucida Console" panose="020B0609040504020204" pitchFamily="49" charset="0"/>
              </a:rPr>
              <a:t>"))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71278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1358388942  1.8225  0.07321 .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71278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100" dirty="0" smtClean="0">
                <a:latin typeface="Lucida Console" panose="020B0609040504020204" pitchFamily="49" charset="0"/>
              </a:rPr>
              <a:t>1</a:t>
            </a:r>
          </a:p>
          <a:p>
            <a:pPr marL="712788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Heteroskedasticity</a:t>
            </a:r>
            <a:r>
              <a:rPr lang="en-US" sz="1400" dirty="0">
                <a:latin typeface="Lucida Console" panose="020B0609040504020204" pitchFamily="49" charset="0"/>
              </a:rPr>
              <a:t> consistent coefficients, type </a:t>
            </a:r>
            <a:r>
              <a:rPr lang="en-US" sz="1400" dirty="0" smtClean="0">
                <a:latin typeface="Lucida Console" panose="020B06090405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coeftest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vcovHC</a:t>
            </a:r>
            <a:r>
              <a:rPr lang="en-US" sz="1400" dirty="0">
                <a:latin typeface="Lucida Console" panose="020B0609040504020204" pitchFamily="49" charset="0"/>
              </a:rPr>
              <a:t>(fixed, type = "HC3</a:t>
            </a:r>
            <a:r>
              <a:rPr lang="en-US" sz="1400" dirty="0" smtClean="0">
                <a:latin typeface="Lucida Console" panose="020B0609040504020204" pitchFamily="49" charset="0"/>
              </a:rPr>
              <a:t>"))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71278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1439083523  1.7203  0.09037 .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712788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# The following shows the HC standard errors of the coefficients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t(</a:t>
            </a:r>
            <a:r>
              <a:rPr lang="en-US" sz="1200" dirty="0" err="1" smtClean="0">
                <a:latin typeface="Lucida Console" panose="020B0609040504020204" pitchFamily="49" charset="0"/>
              </a:rPr>
              <a:t>sapply</a:t>
            </a:r>
            <a:r>
              <a:rPr lang="en-US" sz="1200" dirty="0" smtClean="0">
                <a:latin typeface="Lucida Console" panose="020B0609040504020204" pitchFamily="49" charset="0"/>
              </a:rPr>
              <a:t>(c</a:t>
            </a:r>
            <a:r>
              <a:rPr lang="en-US" sz="1200" dirty="0">
                <a:latin typeface="Lucida Console" panose="020B0609040504020204" pitchFamily="49" charset="0"/>
              </a:rPr>
              <a:t>("HC0", "HC1", "HC2", "HC3", "HC4"), function(x) </a:t>
            </a:r>
            <a:r>
              <a:rPr lang="en-US" sz="1200" dirty="0" err="1">
                <a:latin typeface="Lucida Console" panose="020B0609040504020204" pitchFamily="49" charset="0"/>
              </a:rPr>
              <a:t>sqrt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diag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vcovHC</a:t>
            </a:r>
            <a:r>
              <a:rPr lang="en-US" sz="1200" dirty="0">
                <a:latin typeface="Lucida Console" panose="020B0609040504020204" pitchFamily="49" charset="0"/>
              </a:rPr>
              <a:t>(fixed, type </a:t>
            </a:r>
            <a:r>
              <a:rPr lang="en-US" sz="1200" dirty="0" smtClean="0">
                <a:latin typeface="Lucida Console" panose="020B0609040504020204" pitchFamily="49" charset="0"/>
              </a:rPr>
              <a:t>= )))))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7127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HC0.x1     HC1.x1     HC2.x1     HC3.x1     HC4.x1</a:t>
            </a:r>
          </a:p>
          <a:p>
            <a:pPr marL="7127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[1,] 1358388942 1358388942 1358388942 1358388942 1358388942</a:t>
            </a:r>
          </a:p>
          <a:p>
            <a:pPr marL="712788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8516" y="5012867"/>
            <a:ext cx="2434856" cy="588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Standard errors given different types of HC.</a:t>
            </a:r>
            <a:endParaRPr lang="en-US" sz="7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9800" y="5296959"/>
            <a:ext cx="525426" cy="100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60896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id-ID" sz="4000" dirty="0" smtClean="0"/>
          </a:p>
          <a:p>
            <a:pPr algn="ctr">
              <a:buNone/>
            </a:pPr>
            <a:endParaRPr lang="id-ID" sz="4000" dirty="0" smtClean="0"/>
          </a:p>
          <a:p>
            <a:pPr algn="ctr">
              <a:buNone/>
            </a:pPr>
            <a:r>
              <a:rPr lang="id-ID" sz="4000" dirty="0" smtClean="0"/>
              <a:t>TERIMA KASIH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Pemodelan data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33500"/>
            <a:ext cx="2707143" cy="25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333500"/>
            <a:ext cx="2707143" cy="25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2057" y="1333500"/>
            <a:ext cx="2707143" cy="25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14400" y="4229100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Respon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3352800" y="4229100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Sistematik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5715000" y="4242748"/>
            <a:ext cx="1676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Error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42700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=</a:t>
            </a:r>
            <a:endParaRPr lang="id-ID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24046" y="42598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+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Panel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4351635" cy="377163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Data yang diperoleh pada beberapa periode waktu dari beberapa amatan sekaligus</a:t>
            </a:r>
          </a:p>
          <a:p>
            <a:r>
              <a:rPr lang="id-ID" sz="2400" dirty="0" smtClean="0"/>
              <a:t>Perlu penanganan khusus disebabkan keragaman perilaku antar amatan dan atau antar waktu yang harus diakomodir dalam analisis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24400" y="800101"/>
          <a:ext cx="4191000" cy="342899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613833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country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year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Y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X1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X2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X3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2000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7.8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1.3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4.6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0.6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7.9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7.8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9.4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5.4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2000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1.3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6.7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4.1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8.3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0.9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6.6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0.6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0.4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7.2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2000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0.2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2.6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6.4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4.8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5.9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3.2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6.4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12796"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3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2002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9.1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5.2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/>
                        <a:t>6.9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600" u="none" strike="noStrike" dirty="0"/>
                        <a:t>2.1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 panel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1049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setwd("D:/FMA/2019/OJK")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Panel &lt;- read.csv("Data Panel.csv")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coplot(y ~ year|country, type="l", data=Panel) # Lines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coplot(y ~ year|country, type="b", data=Panel) # Points and lines</a:t>
            </a:r>
            <a:endParaRPr lang="id-ID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171700"/>
            <a:ext cx="302396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Eksplorasi data panel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525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scatterplot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y~year|country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boxplots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=FALSE, smooth=TRUE, </a:t>
            </a:r>
            <a:r>
              <a:rPr lang="en-US" sz="12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reg.line</a:t>
            </a:r>
            <a:r>
              <a:rPr lang="en-US" sz="1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=FALSE, data=Panel)</a:t>
            </a:r>
            <a:endParaRPr lang="id-ID" sz="12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790700"/>
            <a:ext cx="34671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782094"/>
            <a:ext cx="8001000" cy="2667000"/>
          </a:xfrm>
        </p:spPr>
        <p:txBody>
          <a:bodyPr/>
          <a:lstStyle/>
          <a:p>
            <a:r>
              <a:rPr lang="en-US" sz="3200" b="1" i="1" dirty="0"/>
              <a:t>FIXED-EFFECTS MODEL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(Covariance Model, Within Estimator,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Individual Dummy Variable Model, Least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Squares Dummy Variable </a:t>
            </a:r>
            <a:r>
              <a:rPr lang="en-US" sz="2400" b="1" i="1" dirty="0" smtClean="0"/>
              <a:t>Model</a:t>
            </a:r>
            <a:r>
              <a:rPr lang="en-US" sz="2400" b="1" i="1" dirty="0"/>
              <a:t>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313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effects: Heterogeneity across countries (or entities)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library(</a:t>
            </a:r>
            <a:r>
              <a:rPr lang="en-US" sz="11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gplots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plotmeans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(y ~ country, main="</a:t>
            </a:r>
            <a:r>
              <a:rPr lang="en-US" sz="11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Heterogeineity</a:t>
            </a:r>
            <a:r>
              <a:rPr lang="en-US" sz="1100" dirty="0">
                <a:solidFill>
                  <a:srgbClr val="0070C0"/>
                </a:solidFill>
                <a:latin typeface="Lucida Console" panose="020B0609040504020204" pitchFamily="49" charset="0"/>
              </a:rPr>
              <a:t> across countries", data=Panel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Heterogeneity: unobserved variables that do not change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47900"/>
            <a:ext cx="5896131" cy="3049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3026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035-paypal-with-logo-ppt-template.potx" id="{C9DE8078-FA16-4BD2-9A16-05D99515D4F9}" vid="{DFD0B7A1-D5FE-4CD5-B704-397146701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</Template>
  <TotalTime>0</TotalTime>
  <Words>3202</Words>
  <Application>Microsoft Office PowerPoint</Application>
  <PresentationFormat>On-screen Show (16:10)</PresentationFormat>
  <Paragraphs>627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Template PPT</vt:lpstr>
      <vt:lpstr>Pemodelan Data Panel</vt:lpstr>
      <vt:lpstr>Jenis Data</vt:lpstr>
      <vt:lpstr>Pemodelan data</vt:lpstr>
      <vt:lpstr>Pemodelan data</vt:lpstr>
      <vt:lpstr>Data Panel</vt:lpstr>
      <vt:lpstr>Eksplorasi data panel</vt:lpstr>
      <vt:lpstr>Eksplorasi data panel</vt:lpstr>
      <vt:lpstr>Slide 8</vt:lpstr>
      <vt:lpstr>Fixed effects: Heterogeneity across countries (or entities)</vt:lpstr>
      <vt:lpstr>Fixed effects: Heterogeneity across years</vt:lpstr>
      <vt:lpstr>OLS Regression</vt:lpstr>
      <vt:lpstr>Slide 12</vt:lpstr>
      <vt:lpstr>Model pengaruh tetap</vt:lpstr>
      <vt:lpstr>Fixed effects using Least squares dummy variable model</vt:lpstr>
      <vt:lpstr>Least squares dummy variable model</vt:lpstr>
      <vt:lpstr>Comparing OLS vs LSDV model</vt:lpstr>
      <vt:lpstr>Fixed effects: n entity-specific intercepts (using plm)</vt:lpstr>
      <vt:lpstr>Fixed effects: n entity-specific intercepts (using plm)</vt:lpstr>
      <vt:lpstr>Slide 19</vt:lpstr>
      <vt:lpstr>Model pengaruh acak</vt:lpstr>
      <vt:lpstr>Model pengaruh acak</vt:lpstr>
      <vt:lpstr>RANDOM-EFFECTS MODEL (Random Intercept, Partial Pooling Model)</vt:lpstr>
      <vt:lpstr>RANDOM-EFFECTS MODEL (Random Intercept, Partial Pooling Model)</vt:lpstr>
      <vt:lpstr>Fixed or Random: Hausman test</vt:lpstr>
      <vt:lpstr>Testing for time-fixed effects</vt:lpstr>
      <vt:lpstr>Testing for time-fixed effects</vt:lpstr>
      <vt:lpstr>Testing for random effects: Breusch-Pagan Lagrange multiplier (LM)</vt:lpstr>
      <vt:lpstr>Testing for random effects: Breusch-Pagan Lagrange multiplier (LM)</vt:lpstr>
      <vt:lpstr>Testing for cross-sectional dependence/contemporaneous correlation: using Breusch-Pagan LM test of independence and Pesaran CD test</vt:lpstr>
      <vt:lpstr>Testing for serial correlation</vt:lpstr>
      <vt:lpstr>Testing for unit roots/stationarity</vt:lpstr>
      <vt:lpstr>Testing for heteroskedasticity</vt:lpstr>
      <vt:lpstr>Controlling for heteroskedasticity: Robust covariance matrix estimation (Sandwich estimator)</vt:lpstr>
      <vt:lpstr>Controlling for heteroskedasticity: Random effects</vt:lpstr>
      <vt:lpstr>Controlling for heteroskedasticity: Random effects</vt:lpstr>
      <vt:lpstr>Controlling for heteroskedasticity: Fixed effects</vt:lpstr>
      <vt:lpstr>Controlling for heteroskedasticity: Fixed effects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2017-06-07T04:37:39Z</dcterms:created>
  <dcterms:modified xsi:type="dcterms:W3CDTF">2019-08-07T15:08:13Z</dcterms:modified>
</cp:coreProperties>
</file>