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"/>
  </p:notesMasterIdLst>
  <p:sldIdLst>
    <p:sldId id="304" r:id="rId2"/>
    <p:sldId id="308" r:id="rId3"/>
    <p:sldId id="309" r:id="rId4"/>
    <p:sldId id="311" r:id="rId5"/>
    <p:sldId id="310" r:id="rId6"/>
    <p:sldId id="313" r:id="rId7"/>
    <p:sldId id="312" r:id="rId8"/>
    <p:sldId id="314" r:id="rId9"/>
    <p:sldId id="315" r:id="rId10"/>
    <p:sldId id="316" r:id="rId11"/>
    <p:sldId id="317" r:id="rId12"/>
    <p:sldId id="318" r:id="rId13"/>
    <p:sldId id="328" r:id="rId14"/>
    <p:sldId id="324" r:id="rId15"/>
    <p:sldId id="325" r:id="rId16"/>
    <p:sldId id="326" r:id="rId17"/>
    <p:sldId id="327" r:id="rId18"/>
    <p:sldId id="330" r:id="rId19"/>
    <p:sldId id="319" r:id="rId20"/>
    <p:sldId id="320" r:id="rId21"/>
    <p:sldId id="321" r:id="rId22"/>
    <p:sldId id="322" r:id="rId23"/>
    <p:sldId id="323" r:id="rId24"/>
    <p:sldId id="331" r:id="rId25"/>
    <p:sldId id="337" r:id="rId26"/>
    <p:sldId id="335" r:id="rId27"/>
    <p:sldId id="334" r:id="rId28"/>
    <p:sldId id="333" r:id="rId29"/>
    <p:sldId id="336" r:id="rId30"/>
    <p:sldId id="338" r:id="rId31"/>
    <p:sldId id="339" r:id="rId32"/>
    <p:sldId id="340" r:id="rId33"/>
    <p:sldId id="341" r:id="rId34"/>
    <p:sldId id="342" r:id="rId3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1012" y="56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32000"/>
            <a:ext cx="6096000" cy="9525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254" y="2984500"/>
            <a:ext cx="4409492" cy="381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9835" y="123442"/>
            <a:ext cx="7306964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03196"/>
            <a:ext cx="7306964" cy="406730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196"/>
            <a:ext cx="404018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081"/>
            <a:ext cx="4040188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3196"/>
            <a:ext cx="4041775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28081"/>
            <a:ext cx="4041775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4500"/>
            <a:ext cx="3008313" cy="33906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32000"/>
            <a:ext cx="8686800" cy="952500"/>
          </a:xfrm>
        </p:spPr>
        <p:txBody>
          <a:bodyPr/>
          <a:lstStyle/>
          <a:p>
            <a:r>
              <a:rPr lang="id-ID" dirty="0" smtClean="0"/>
              <a:t>Distributed Lag Model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67254" y="3467100"/>
            <a:ext cx="4409492" cy="381000"/>
          </a:xfrm>
        </p:spPr>
        <p:txBody>
          <a:bodyPr/>
          <a:lstStyle/>
          <a:p>
            <a:r>
              <a:rPr lang="id-ID" dirty="0" smtClean="0"/>
              <a:t>Farit Mochamad Afendi</a:t>
            </a:r>
          </a:p>
          <a:p>
            <a:r>
              <a:rPr lang="id-ID" dirty="0" smtClean="0"/>
              <a:t>08128592194 – fmafendi@apps.ipb.ac.id</a:t>
            </a:r>
            <a:endParaRPr lang="en-US" dirty="0"/>
          </a:p>
        </p:txBody>
      </p:sp>
      <p:pic>
        <p:nvPicPr>
          <p:cNvPr id="15362" name="Picture 2" descr="Otoritas Jasa Keuang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064" y="4768188"/>
            <a:ext cx="2009775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33423" y="4686300"/>
            <a:ext cx="35961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Disampaikan pada:</a:t>
            </a:r>
          </a:p>
          <a:p>
            <a:r>
              <a:rPr lang="id-ID" sz="1400" dirty="0" smtClean="0"/>
              <a:t>Workshop “Analisis Statistik dengan Aplikasi R”</a:t>
            </a:r>
          </a:p>
          <a:p>
            <a:r>
              <a:rPr lang="id-ID" sz="1400" dirty="0" smtClean="0"/>
              <a:t>The Westin Hotel Jakarta</a:t>
            </a:r>
          </a:p>
          <a:p>
            <a:r>
              <a:rPr lang="id-ID" sz="1400" dirty="0" smtClean="0"/>
              <a:t>7-9 Agustus 2019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85900"/>
            <a:ext cx="23812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47900"/>
            <a:ext cx="26193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247900"/>
            <a:ext cx="465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009900"/>
            <a:ext cx="25717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00400" y="3009900"/>
            <a:ext cx="47529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4076700"/>
            <a:ext cx="514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4000500"/>
            <a:ext cx="2857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71600" y="4838700"/>
            <a:ext cx="6172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409700"/>
            <a:ext cx="1562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476500"/>
            <a:ext cx="19240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Di data “warming” tersedia data berkaitan dengan pemanasan global</a:t>
            </a:r>
          </a:p>
          <a:p>
            <a:r>
              <a:rPr lang="id-ID" dirty="0" smtClean="0"/>
              <a:t>Berupa data tahunan dari 1997 hingga 2016</a:t>
            </a:r>
          </a:p>
          <a:p>
            <a:r>
              <a:rPr lang="id-ID" dirty="0" smtClean="0"/>
              <a:t>Terdiri dari dua peubah:</a:t>
            </a:r>
          </a:p>
          <a:p>
            <a:pPr lvl="1"/>
            <a:r>
              <a:rPr lang="id-ID" dirty="0" smtClean="0"/>
              <a:t>Warming: perubahan suhu global relatif terhadap rataan suhu antara 1951-1980</a:t>
            </a:r>
          </a:p>
          <a:p>
            <a:pPr lvl="1"/>
            <a:r>
              <a:rPr lang="id-ID" dirty="0" smtClean="0"/>
              <a:t>NoMotorVehicles: banyaknya kendaraan bermotor di seluruh dunia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Persiapan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package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127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>
                <a:solidFill>
                  <a:srgbClr val="0070C0"/>
                </a:solidFill>
                <a:latin typeface="Lucida Console" pitchFamily="49" charset="0"/>
              </a:rPr>
              <a:t>library(dLagM)</a:t>
            </a:r>
          </a:p>
          <a:p>
            <a:pPr marL="0" indent="0">
              <a:buNone/>
            </a:pPr>
            <a:r>
              <a:rPr lang="id-ID" sz="2000" dirty="0">
                <a:solidFill>
                  <a:srgbClr val="0070C0"/>
                </a:solidFill>
                <a:latin typeface="Lucida Console" pitchFamily="49" charset="0"/>
              </a:rPr>
              <a:t>data(warming</a:t>
            </a:r>
            <a:r>
              <a:rPr lang="id-ID" sz="20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en-US" sz="20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70C0"/>
                </a:solidFill>
                <a:latin typeface="Lucida Console" pitchFamily="49" charset="0"/>
              </a:rPr>
              <a:t>Str</a:t>
            </a:r>
            <a:r>
              <a:rPr lang="en-US" sz="2000" dirty="0" smtClean="0">
                <a:solidFill>
                  <a:srgbClr val="0070C0"/>
                </a:solidFill>
                <a:latin typeface="Lucida Console" pitchFamily="49" charset="0"/>
              </a:rPr>
              <a:t>(warming)</a:t>
            </a:r>
            <a:endParaRPr lang="id-ID" sz="20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3725" y="2709397"/>
            <a:ext cx="86623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'</a:t>
            </a:r>
            <a:r>
              <a:rPr lang="en-US" sz="1400" dirty="0" err="1">
                <a:latin typeface="Lucida Console" panose="020B0609040504020204" pitchFamily="49" charset="0"/>
              </a:rPr>
              <a:t>data.frame</a:t>
            </a:r>
            <a:r>
              <a:rPr lang="en-US" sz="1400" dirty="0">
                <a:latin typeface="Lucida Console" panose="020B0609040504020204" pitchFamily="49" charset="0"/>
              </a:rPr>
              <a:t>':	20 obs. of  3 variables: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$ Year           : </a:t>
            </a:r>
            <a:r>
              <a:rPr lang="en-US" sz="1400" dirty="0" err="1">
                <a:latin typeface="Lucida Console" panose="020B0609040504020204" pitchFamily="49" charset="0"/>
              </a:rPr>
              <a:t>int</a:t>
            </a:r>
            <a:r>
              <a:rPr lang="en-US" sz="1400" dirty="0">
                <a:latin typeface="Lucida Console" panose="020B0609040504020204" pitchFamily="49" charset="0"/>
              </a:rPr>
              <a:t>  1997 1998 1999 2000 2001 2002 2003 2004 2005 2006 ...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$ </a:t>
            </a:r>
            <a:r>
              <a:rPr lang="en-US" sz="1400" dirty="0" err="1">
                <a:latin typeface="Lucida Console" panose="020B0609040504020204" pitchFamily="49" charset="0"/>
              </a:rPr>
              <a:t>NoMotorVehicles</a:t>
            </a:r>
            <a:r>
              <a:rPr lang="en-US" sz="1400" dirty="0">
                <a:latin typeface="Lucida Console" panose="020B0609040504020204" pitchFamily="49" charset="0"/>
              </a:rPr>
              <a:t>: </a:t>
            </a:r>
            <a:r>
              <a:rPr lang="en-US" sz="1400" dirty="0" err="1">
                <a:latin typeface="Lucida Console" panose="020B0609040504020204" pitchFamily="49" charset="0"/>
              </a:rPr>
              <a:t>num</a:t>
            </a:r>
            <a:r>
              <a:rPr lang="en-US" sz="1400" dirty="0">
                <a:latin typeface="Lucida Console" panose="020B0609040504020204" pitchFamily="49" charset="0"/>
              </a:rPr>
              <a:t>  54.4 53 56.3 58.4 56.3 ...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$ Warming        : </a:t>
            </a:r>
            <a:r>
              <a:rPr lang="en-US" sz="1400" dirty="0" err="1">
                <a:latin typeface="Lucida Console" panose="020B0609040504020204" pitchFamily="49" charset="0"/>
              </a:rPr>
              <a:t>num</a:t>
            </a:r>
            <a:r>
              <a:rPr lang="en-US" sz="1400" dirty="0">
                <a:latin typeface="Lucida Console" panose="020B0609040504020204" pitchFamily="49" charset="0"/>
              </a:rPr>
              <a:t>  0.48 0.64 0.42 0.42 0.55 0.63 0.62 0.55 0.69 0.63 ...</a:t>
            </a:r>
          </a:p>
        </p:txBody>
      </p:sp>
    </p:spTree>
    <p:extLst>
      <p:ext uri="{BB962C8B-B14F-4D97-AF65-F5344CB8AC3E}">
        <p14:creationId xmlns:p14="http://schemas.microsoft.com/office/powerpoint/2010/main" val="294759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485900"/>
            <a:ext cx="6172200" cy="33355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plot.ts(warming$Warming)</a:t>
            </a:r>
          </a:p>
        </p:txBody>
      </p:sp>
    </p:spTree>
    <p:extLst>
      <p:ext uri="{BB962C8B-B14F-4D97-AF65-F5344CB8AC3E}">
        <p14:creationId xmlns:p14="http://schemas.microsoft.com/office/powerpoint/2010/main" val="23020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plot.ts(warming$NoMotorVehicles)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14500"/>
            <a:ext cx="5478950" cy="29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#plot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antara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variabel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Warming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dengan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NoMotorVehicles</a:t>
            </a:r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plot(warming$NoMotorVehicles,warming$Warming)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38300"/>
            <a:ext cx="6174736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Eksplorasi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8965" y="950983"/>
            <a:ext cx="8009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#plot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antara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variabel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Warming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dengan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NoMotorVehicles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(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keterangan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tahun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</a:p>
          <a:p>
            <a:pPr>
              <a:tabLst>
                <a:tab pos="444500" algn="l"/>
              </a:tabLst>
            </a:pP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plot(warming$NoMotorVehicles,warming$Warming,type="n",ylab="Warming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",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xlab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="NoMotorVehicles")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text(warming$NoMotorVehicles,warming$Warming,warming$Year,cex=0.7)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225" y="2025053"/>
            <a:ext cx="5707550" cy="30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Cross-Correlation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melihat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endParaRPr lang="en-US" sz="2400" dirty="0" smtClean="0"/>
          </a:p>
          <a:p>
            <a:pPr marL="0" indent="0">
              <a:buNone/>
              <a:tabLst>
                <a:tab pos="357188" algn="l"/>
              </a:tabLst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 err="1" smtClean="0">
                <a:latin typeface="Lucida Console" panose="020B0609040504020204" pitchFamily="49" charset="0"/>
              </a:rPr>
              <a:t>ccf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err="1" smtClean="0">
                <a:latin typeface="Lucida Console" panose="020B0609040504020204" pitchFamily="49" charset="0"/>
              </a:rPr>
              <a:t>warming$NoMotorVehicles,warming$Warming</a:t>
            </a:r>
            <a:r>
              <a:rPr lang="en-US" sz="16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96" y="2400300"/>
            <a:ext cx="5216408" cy="28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0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 – Koyck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876300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model.koyck = koyckDlm(x = warming$NoMotorVehicles ,y = warming$Warming)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summary(model.koyck)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6848" y="1597356"/>
            <a:ext cx="624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Console" pitchFamily="49" charset="0"/>
              </a:rPr>
              <a:t>Call:</a:t>
            </a:r>
          </a:p>
          <a:p>
            <a:r>
              <a:rPr lang="id-ID" sz="1200" dirty="0" smtClean="0">
                <a:latin typeface="Lucida Console" pitchFamily="49" charset="0"/>
              </a:rPr>
              <a:t>"Y ~ (Intercept) + Y.1 + X.t"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Residuals:</a:t>
            </a:r>
          </a:p>
          <a:p>
            <a:r>
              <a:rPr lang="id-ID" sz="1200" dirty="0" smtClean="0">
                <a:latin typeface="Lucida Console" pitchFamily="49" charset="0"/>
              </a:rPr>
              <a:t>      Min        1Q    Median        3Q       Max </a:t>
            </a:r>
          </a:p>
          <a:p>
            <a:r>
              <a:rPr lang="id-ID" sz="1200" dirty="0" smtClean="0">
                <a:latin typeface="Lucida Console" pitchFamily="49" charset="0"/>
              </a:rPr>
              <a:t>-0.135894 -0.090056  0.003193  0.076844  0.143812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200" dirty="0" smtClean="0">
                <a:latin typeface="Lucida Console" pitchFamily="49" charset="0"/>
              </a:rPr>
              <a:t>            Estimate Std. Error t value Pr(&gt;|t|)  </a:t>
            </a:r>
          </a:p>
          <a:p>
            <a:r>
              <a:rPr lang="id-ID" sz="1200" dirty="0" smtClean="0">
                <a:latin typeface="Lucida Console" pitchFamily="49" charset="0"/>
              </a:rPr>
              <a:t>(Intercept) 0.060814   0.136314   0.446   0.6615  </a:t>
            </a:r>
          </a:p>
          <a:p>
            <a:r>
              <a:rPr lang="id-ID" sz="1200" dirty="0" smtClean="0">
                <a:latin typeface="Lucida Console" pitchFamily="49" charset="0"/>
              </a:rPr>
              <a:t>Y.1         0.239589   0.331208   0.723   0.4799  </a:t>
            </a:r>
          </a:p>
          <a:p>
            <a:r>
              <a:rPr lang="id-ID" sz="1200" dirty="0" smtClean="0">
                <a:latin typeface="Lucida Console" pitchFamily="49" charset="0"/>
              </a:rPr>
              <a:t>X.t         0.006074   0.002814   2.158   0.0464 *</a:t>
            </a:r>
          </a:p>
          <a:p>
            <a:r>
              <a:rPr lang="id-ID" sz="1200" dirty="0" smtClean="0">
                <a:latin typeface="Lucida Console" pitchFamily="49" charset="0"/>
              </a:rPr>
              <a:t>---</a:t>
            </a:r>
          </a:p>
          <a:p>
            <a:r>
              <a:rPr lang="id-ID" sz="1200" dirty="0" smtClean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 standard error: 0.09509 on 16 degrees of freedom</a:t>
            </a:r>
          </a:p>
          <a:p>
            <a:r>
              <a:rPr lang="id-ID" sz="1200" dirty="0" smtClean="0">
                <a:latin typeface="Lucida Console" pitchFamily="49" charset="0"/>
              </a:rPr>
              <a:t>Multiple R-Squared: 0.5459,	Adjusted R-squared: 0.4891 </a:t>
            </a:r>
          </a:p>
          <a:p>
            <a:r>
              <a:rPr lang="id-ID" sz="1200" dirty="0" smtClean="0">
                <a:latin typeface="Lucida Console" pitchFamily="49" charset="0"/>
              </a:rPr>
              <a:t>Wald test: 9.655 on 2 and 16 DF,  p-value: 0.001777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                              alpha        beta       phi</a:t>
            </a:r>
          </a:p>
          <a:p>
            <a:r>
              <a:rPr lang="id-ID" sz="1200" dirty="0" smtClean="0">
                <a:latin typeface="Lucida Console" pitchFamily="49" charset="0"/>
              </a:rPr>
              <a:t>Geometric coefficients:  0.07997527 0.006074464 0.2395892</a:t>
            </a:r>
            <a:endParaRPr lang="id-ID" sz="12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Dynamic Nature of Relationships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0" y="1785938"/>
            <a:ext cx="55245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05300"/>
            <a:ext cx="2143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5" y="4305300"/>
            <a:ext cx="1400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4305300"/>
            <a:ext cx="21717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– Koyck 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57300"/>
            <a:ext cx="2790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47900"/>
            <a:ext cx="510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124200" y="2705100"/>
            <a:ext cx="617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200" dirty="0" smtClean="0">
                <a:latin typeface="Lucida Console" pitchFamily="49" charset="0"/>
              </a:rPr>
              <a:t>            Estimate Std. Error t value Pr(&gt;|t|)  </a:t>
            </a:r>
          </a:p>
          <a:p>
            <a:r>
              <a:rPr lang="id-ID" sz="1200" dirty="0" smtClean="0">
                <a:latin typeface="Lucida Console" pitchFamily="49" charset="0"/>
              </a:rPr>
              <a:t>(Intercept) 0.060814   0.136314   0.446   0.6615  </a:t>
            </a:r>
          </a:p>
          <a:p>
            <a:r>
              <a:rPr lang="id-ID" sz="1200" dirty="0" smtClean="0">
                <a:latin typeface="Lucida Console" pitchFamily="49" charset="0"/>
              </a:rPr>
              <a:t>Y.1         0.239589   0.331208   0.723   0.4799  </a:t>
            </a:r>
          </a:p>
          <a:p>
            <a:r>
              <a:rPr lang="id-ID" sz="1200" dirty="0" smtClean="0">
                <a:latin typeface="Lucida Console" pitchFamily="49" charset="0"/>
              </a:rPr>
              <a:t>X.t         0.006074   0.002814   2.158   0.0464 *</a:t>
            </a:r>
          </a:p>
          <a:p>
            <a:r>
              <a:rPr lang="id-ID" sz="1200" dirty="0" smtClean="0">
                <a:latin typeface="Lucida Console" pitchFamily="49" charset="0"/>
              </a:rPr>
              <a:t>---</a:t>
            </a:r>
          </a:p>
          <a:p>
            <a:r>
              <a:rPr lang="id-ID" sz="1200" dirty="0" smtClean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 standard error: 0.09509 on 16 degrees of freedom</a:t>
            </a:r>
          </a:p>
          <a:p>
            <a:r>
              <a:rPr lang="id-ID" sz="1200" dirty="0" smtClean="0">
                <a:latin typeface="Lucida Console" pitchFamily="49" charset="0"/>
              </a:rPr>
              <a:t>Multiple R-Squared: 0.5459,	Adjusted R-squared: 0.4891 </a:t>
            </a:r>
          </a:p>
          <a:p>
            <a:r>
              <a:rPr lang="id-ID" sz="1200" dirty="0" smtClean="0">
                <a:latin typeface="Lucida Console" pitchFamily="49" charset="0"/>
              </a:rPr>
              <a:t>Wald test: 9.655 on 2 and 16 DF,  p-value: 0.001777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                              alpha        beta       phi</a:t>
            </a:r>
          </a:p>
          <a:p>
            <a:r>
              <a:rPr lang="id-ID" sz="1200" dirty="0" smtClean="0">
                <a:latin typeface="Lucida Console" pitchFamily="49" charset="0"/>
              </a:rPr>
              <a:t>Geometric coefficients:  0.07997527 0.006074464 0.2395892</a:t>
            </a:r>
            <a:endParaRPr lang="id-ID" sz="1200" dirty="0"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1562100"/>
            <a:ext cx="1828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1143000" y="2204684"/>
            <a:ext cx="2057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3124200" y="3086100"/>
            <a:ext cx="2057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388592" y="4936508"/>
            <a:ext cx="3200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3" name="Shape 12"/>
          <p:cNvCxnSpPr>
            <a:stCxn id="8" idx="3"/>
            <a:endCxn id="10" idx="0"/>
          </p:cNvCxnSpPr>
          <p:nvPr/>
        </p:nvCxnSpPr>
        <p:spPr>
          <a:xfrm>
            <a:off x="2667000" y="1752600"/>
            <a:ext cx="1485900" cy="13335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9" idx="2"/>
            <a:endCxn id="11" idx="1"/>
          </p:cNvCxnSpPr>
          <p:nvPr/>
        </p:nvCxnSpPr>
        <p:spPr>
          <a:xfrm rot="16200000" flipH="1">
            <a:off x="2490434" y="2266950"/>
            <a:ext cx="2579424" cy="321689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3490436"/>
            <a:ext cx="14895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Impact multiplier: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immediate effect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= 0.00607</a:t>
            </a:r>
            <a:endParaRPr lang="id-ID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4417993"/>
            <a:ext cx="1824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>
                <a:solidFill>
                  <a:srgbClr val="FF0000"/>
                </a:solidFill>
              </a:rPr>
              <a:t>Long run multiplier: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total effect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= 0.00607/(1-0.23959)</a:t>
            </a:r>
          </a:p>
          <a:p>
            <a:r>
              <a:rPr lang="id-ID" sz="1400" dirty="0" smtClean="0">
                <a:solidFill>
                  <a:srgbClr val="FF0000"/>
                </a:solidFill>
              </a:rPr>
              <a:t>= 0.00799</a:t>
            </a:r>
            <a:endParaRPr lang="id-ID" sz="1400" dirty="0">
              <a:solidFill>
                <a:srgbClr val="FF0000"/>
              </a:solidFill>
            </a:endParaRP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48" y="2790825"/>
            <a:ext cx="2095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– </a:t>
            </a:r>
            <a:r>
              <a:rPr lang="en-US" dirty="0" smtClean="0"/>
              <a:t>Polynomial</a:t>
            </a:r>
            <a:r>
              <a:rPr lang="id-ID" dirty="0" smtClean="0"/>
              <a:t>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2171700"/>
            <a:ext cx="6172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>
                <a:latin typeface="Lucida Console" pitchFamily="49" charset="0"/>
              </a:rPr>
              <a:t>Estimates and t-tests for beta coefficients:</a:t>
            </a:r>
          </a:p>
          <a:p>
            <a:r>
              <a:rPr lang="id-ID" sz="1600" dirty="0" smtClean="0">
                <a:latin typeface="Lucida Console" pitchFamily="49" charset="0"/>
              </a:rPr>
              <a:t>       Estimate Std. Error t value P(&gt;|t|)</a:t>
            </a:r>
          </a:p>
          <a:p>
            <a:r>
              <a:rPr lang="id-ID" sz="1600" dirty="0" smtClean="0">
                <a:latin typeface="Lucida Console" pitchFamily="49" charset="0"/>
              </a:rPr>
              <a:t>beta.0  0.00388    0.00468   0.830  0.4190</a:t>
            </a:r>
          </a:p>
          <a:p>
            <a:r>
              <a:rPr lang="id-ID" sz="1600" dirty="0" smtClean="0">
                <a:latin typeface="Lucida Console" pitchFamily="49" charset="0"/>
              </a:rPr>
              <a:t>beta.1 -0.00410    0.00552  -0.742  0.4690</a:t>
            </a:r>
          </a:p>
          <a:p>
            <a:r>
              <a:rPr lang="id-ID" sz="1600" dirty="0" smtClean="0">
                <a:latin typeface="Lucida Console" pitchFamily="49" charset="0"/>
              </a:rPr>
              <a:t>beta.2  0.00956    0.00488   1.960  0.0675</a:t>
            </a:r>
            <a:endParaRPr lang="id-ID" sz="1600" dirty="0">
              <a:latin typeface="Lucida Console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3335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model.poly = polyDlm(x = warming$NoMotorVehicles , y = warming$Warming ,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q = 2 , k = 2 , show.beta = TRUE)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Ilustrasi – </a:t>
            </a:r>
            <a:r>
              <a:rPr lang="en-US" dirty="0"/>
              <a:t>Polynomial</a:t>
            </a:r>
            <a:r>
              <a:rPr lang="id-ID" dirty="0"/>
              <a:t> 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388626"/>
            <a:ext cx="8763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latin typeface="Lucida Console" pitchFamily="49" charset="0"/>
              </a:rPr>
              <a:t>Call:</a:t>
            </a:r>
          </a:p>
          <a:p>
            <a:r>
              <a:rPr lang="id-ID" sz="1400" dirty="0" smtClean="0">
                <a:latin typeface="Lucida Console" pitchFamily="49" charset="0"/>
              </a:rPr>
              <a:t>"Y ~ (Intercept) + X.t"</a:t>
            </a:r>
          </a:p>
          <a:p>
            <a:endParaRPr lang="id-ID" sz="1400" dirty="0" smtClean="0">
              <a:latin typeface="Lucida Console" pitchFamily="49" charset="0"/>
            </a:endParaRPr>
          </a:p>
          <a:p>
            <a:r>
              <a:rPr lang="id-ID" sz="1400" dirty="0" smtClean="0">
                <a:latin typeface="Lucida Console" pitchFamily="49" charset="0"/>
              </a:rPr>
              <a:t>Residuals:</a:t>
            </a:r>
          </a:p>
          <a:p>
            <a:r>
              <a:rPr lang="id-ID" sz="1400" dirty="0" smtClean="0">
                <a:latin typeface="Lucida Console" pitchFamily="49" charset="0"/>
              </a:rPr>
              <a:t>      Min        1Q    Median        3Q       Max </a:t>
            </a:r>
          </a:p>
          <a:p>
            <a:r>
              <a:rPr lang="id-ID" sz="1400" dirty="0" smtClean="0">
                <a:latin typeface="Lucida Console" pitchFamily="49" charset="0"/>
              </a:rPr>
              <a:t>-0.108891 -0.073097  0.006059  0.046712  0.137438 </a:t>
            </a:r>
          </a:p>
          <a:p>
            <a:endParaRPr lang="id-ID" sz="1400" dirty="0" smtClean="0">
              <a:latin typeface="Lucida Console" pitchFamily="49" charset="0"/>
            </a:endParaRPr>
          </a:p>
          <a:p>
            <a:r>
              <a:rPr lang="id-ID" sz="14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400" dirty="0" smtClean="0">
                <a:latin typeface="Lucida Console" pitchFamily="49" charset="0"/>
              </a:rPr>
              <a:t>             Estimate Std. Error t value Pr(&gt;|t|)</a:t>
            </a:r>
          </a:p>
          <a:p>
            <a:r>
              <a:rPr lang="id-ID" sz="1400" dirty="0" smtClean="0">
                <a:latin typeface="Lucida Console" pitchFamily="49" charset="0"/>
              </a:rPr>
              <a:t>(Intercept) -0.003001   0.123368  -0.024    0.981</a:t>
            </a:r>
          </a:p>
          <a:p>
            <a:r>
              <a:rPr lang="id-ID" sz="1400" dirty="0" smtClean="0">
                <a:latin typeface="Lucida Console" pitchFamily="49" charset="0"/>
              </a:rPr>
              <a:t>z.t0         0.003884   0.004682   0.830    0.421</a:t>
            </a:r>
          </a:p>
          <a:p>
            <a:r>
              <a:rPr lang="id-ID" sz="1400" dirty="0" smtClean="0">
                <a:latin typeface="Lucida Console" pitchFamily="49" charset="0"/>
              </a:rPr>
              <a:t>z.t1        -0.018802   0.016985  -1.107    0.287</a:t>
            </a:r>
          </a:p>
          <a:p>
            <a:r>
              <a:rPr lang="id-ID" sz="1400" dirty="0" smtClean="0">
                <a:latin typeface="Lucida Console" pitchFamily="49" charset="0"/>
              </a:rPr>
              <a:t>z.t2         0.010821   0.008265   1.309    0.212</a:t>
            </a:r>
          </a:p>
          <a:p>
            <a:endParaRPr lang="id-ID" sz="1400" dirty="0" smtClean="0">
              <a:latin typeface="Lucida Console" pitchFamily="49" charset="0"/>
            </a:endParaRPr>
          </a:p>
          <a:p>
            <a:r>
              <a:rPr lang="id-ID" sz="1400" dirty="0" smtClean="0">
                <a:latin typeface="Lucida Console" pitchFamily="49" charset="0"/>
              </a:rPr>
              <a:t>Residual standard error: 0.08586 on 14 degrees of freedom</a:t>
            </a:r>
          </a:p>
          <a:p>
            <a:r>
              <a:rPr lang="id-ID" sz="1400" dirty="0" smtClean="0">
                <a:latin typeface="Lucida Console" pitchFamily="49" charset="0"/>
              </a:rPr>
              <a:t>Multiple R-squared:  0.676,	Adjusted R-squared:  0.6066 </a:t>
            </a:r>
          </a:p>
          <a:p>
            <a:r>
              <a:rPr lang="id-ID" sz="1400" dirty="0" smtClean="0">
                <a:latin typeface="Lucida Console" pitchFamily="49" charset="0"/>
              </a:rPr>
              <a:t>F-statistic: 9.738 on 3 and 14 DF,  p-value: 0.000996</a:t>
            </a:r>
            <a:endParaRPr lang="id-ID" sz="1400" dirty="0">
              <a:latin typeface="Lucida Console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89903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>
                <a:solidFill>
                  <a:srgbClr val="0070C0"/>
                </a:solidFill>
                <a:latin typeface="Lucida Console" pitchFamily="49" charset="0"/>
              </a:rPr>
              <a:t>summary(model.poly)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/>
              <a:t> </a:t>
            </a:r>
            <a:r>
              <a:rPr lang="en-US" dirty="0" smtClean="0"/>
              <a:t>– Autoregressive DL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" y="969371"/>
            <a:ext cx="944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model.ardl = ardlDlm(x = warming$NoMotorVehicles,y = warming$Warming, p = 1, q = 1)</a:t>
            </a:r>
          </a:p>
          <a:p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summary(model.ardl)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63830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 smtClean="0">
                <a:latin typeface="Lucida Console" pitchFamily="49" charset="0"/>
              </a:rPr>
              <a:t>Time series regression with "ts" data:</a:t>
            </a:r>
          </a:p>
          <a:p>
            <a:r>
              <a:rPr lang="id-ID" sz="1200" dirty="0" smtClean="0">
                <a:latin typeface="Lucida Console" pitchFamily="49" charset="0"/>
              </a:rPr>
              <a:t>Start = 2, End = 20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Call:</a:t>
            </a:r>
          </a:p>
          <a:p>
            <a:r>
              <a:rPr lang="id-ID" sz="1200" dirty="0" smtClean="0">
                <a:latin typeface="Lucida Console" pitchFamily="49" charset="0"/>
              </a:rPr>
              <a:t>dynlm(formula = as.formula(model.text), data = data)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Residuals:</a:t>
            </a:r>
          </a:p>
          <a:p>
            <a:r>
              <a:rPr lang="id-ID" sz="1200" dirty="0" smtClean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200" dirty="0" smtClean="0">
                <a:latin typeface="Lucida Console" pitchFamily="49" charset="0"/>
              </a:rPr>
              <a:t>-0.14169 -0.07864  0.00813  0.06984  0.14050 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Coefficients:</a:t>
            </a:r>
          </a:p>
          <a:p>
            <a:r>
              <a:rPr lang="id-ID" sz="1200" dirty="0" smtClean="0">
                <a:latin typeface="Lucida Console" pitchFamily="49" charset="0"/>
              </a:rPr>
              <a:t>            Estimate Std. Error t value Pr(&gt;|t|)</a:t>
            </a:r>
          </a:p>
          <a:p>
            <a:r>
              <a:rPr lang="id-ID" sz="1200" dirty="0" smtClean="0">
                <a:latin typeface="Lucida Console" pitchFamily="49" charset="0"/>
              </a:rPr>
              <a:t>(Intercept) 0.051747   0.142742   0.363    0.722</a:t>
            </a:r>
          </a:p>
          <a:p>
            <a:r>
              <a:rPr lang="id-ID" sz="1200" dirty="0" smtClean="0">
                <a:latin typeface="Lucida Console" pitchFamily="49" charset="0"/>
              </a:rPr>
              <a:t>X.t         0.002860   0.005457   0.524    0.608</a:t>
            </a:r>
          </a:p>
          <a:p>
            <a:r>
              <a:rPr lang="id-ID" sz="1200" dirty="0" smtClean="0">
                <a:latin typeface="Lucida Console" pitchFamily="49" charset="0"/>
              </a:rPr>
              <a:t>X.1         0.002754   0.005284   0.521    0.610</a:t>
            </a:r>
          </a:p>
          <a:p>
            <a:r>
              <a:rPr lang="id-ID" sz="1200" dirty="0" smtClean="0">
                <a:latin typeface="Lucida Console" pitchFamily="49" charset="0"/>
              </a:rPr>
              <a:t>Y.1         0.317368   0.316285   1.003    0.332</a:t>
            </a:r>
          </a:p>
          <a:p>
            <a:endParaRPr lang="id-ID" sz="1200" dirty="0" smtClean="0">
              <a:latin typeface="Lucida Console" pitchFamily="49" charset="0"/>
            </a:endParaRPr>
          </a:p>
          <a:p>
            <a:r>
              <a:rPr lang="id-ID" sz="1200" dirty="0" smtClean="0">
                <a:latin typeface="Lucida Console" pitchFamily="49" charset="0"/>
              </a:rPr>
              <a:t>Residual standard error: 0.09709 on 15 degrees of freedom</a:t>
            </a:r>
          </a:p>
          <a:p>
            <a:r>
              <a:rPr lang="id-ID" sz="1200" dirty="0" smtClean="0">
                <a:latin typeface="Lucida Console" pitchFamily="49" charset="0"/>
              </a:rPr>
              <a:t>Multiple R-squared:  0.5562,	Adjusted R-squared:  0.4674 </a:t>
            </a:r>
          </a:p>
          <a:p>
            <a:r>
              <a:rPr lang="id-ID" sz="1200" dirty="0" smtClean="0">
                <a:latin typeface="Lucida Console" pitchFamily="49" charset="0"/>
              </a:rPr>
              <a:t>F-statistic: 6.266 on 3 and 15 DF,  p-value: 0.005711</a:t>
            </a:r>
            <a:endParaRPr lang="id-ID" sz="12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Membagi</a:t>
            </a:r>
            <a:r>
              <a:rPr lang="en-US" dirty="0" smtClean="0"/>
              <a:t> data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gugus</a:t>
            </a:r>
            <a:r>
              <a:rPr lang="en-US" dirty="0" smtClean="0"/>
              <a:t> data training </a:t>
            </a:r>
            <a:r>
              <a:rPr lang="en-US" dirty="0" err="1" smtClean="0"/>
              <a:t>dan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untuk</a:t>
            </a:r>
            <a:r>
              <a:rPr lang="en-US" dirty="0" smtClean="0"/>
              <a:t> data training</a:t>
            </a:r>
          </a:p>
          <a:p>
            <a:r>
              <a:rPr lang="en-US" dirty="0" err="1" smtClean="0"/>
              <a:t>Menerapkan</a:t>
            </a:r>
            <a:r>
              <a:rPr lang="en-US" dirty="0" smtClean="0"/>
              <a:t> model </a:t>
            </a:r>
            <a:r>
              <a:rPr lang="en-US" dirty="0" err="1" smtClean="0"/>
              <a:t>pada</a:t>
            </a:r>
            <a:r>
              <a:rPr lang="en-US" dirty="0" smtClean="0"/>
              <a:t> data testing</a:t>
            </a:r>
          </a:p>
          <a:p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MAPE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3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Gugus</a:t>
            </a:r>
            <a:r>
              <a:rPr lang="en-US" dirty="0" smtClean="0"/>
              <a:t> Data Training </a:t>
            </a:r>
            <a:r>
              <a:rPr lang="en-US" dirty="0" err="1" smtClean="0"/>
              <a:t>dan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3326" y="1257300"/>
            <a:ext cx="8077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warming$NoMotorVehicles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[1:16]</a:t>
            </a:r>
            <a:endParaRPr lang="en-US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warming$Warming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[1:16]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x.test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>
                <a:solidFill>
                  <a:srgbClr val="0070C0"/>
                </a:solidFill>
                <a:latin typeface="Lucida Console" pitchFamily="49" charset="0"/>
              </a:rPr>
              <a:t>warming$NoMotorVehicles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[17:20]</a:t>
            </a:r>
          </a:p>
          <a:p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y.test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&lt;-</a:t>
            </a:r>
            <a:r>
              <a:rPr lang="en-US" sz="1400" dirty="0" err="1">
                <a:solidFill>
                  <a:srgbClr val="0070C0"/>
                </a:solidFill>
                <a:latin typeface="Lucida Console" pitchFamily="49" charset="0"/>
              </a:rPr>
              <a:t>warming$Warming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[17:20]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326" y="2569243"/>
            <a:ext cx="85844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latin typeface="Lucida Console" panose="020B0609040504020204" pitchFamily="49" charset="0"/>
              </a:rPr>
              <a:t>&gt; </a:t>
            </a:r>
            <a:r>
              <a:rPr lang="fr-FR" sz="1400" dirty="0" err="1">
                <a:latin typeface="Lucida Console" panose="020B0609040504020204" pitchFamily="49" charset="0"/>
              </a:rPr>
              <a:t>x.train</a:t>
            </a:r>
            <a:endParaRPr lang="fr-FR" sz="1400" dirty="0">
              <a:latin typeface="Lucida Console" panose="020B0609040504020204" pitchFamily="49" charset="0"/>
            </a:endParaRPr>
          </a:p>
          <a:p>
            <a:r>
              <a:rPr lang="fr-FR" sz="1400" dirty="0">
                <a:latin typeface="Lucida Console" panose="020B0609040504020204" pitchFamily="49" charset="0"/>
              </a:rPr>
              <a:t> [1] 54.43400 52.98700 56.25889 58.37416 56.30492 58.99432 60.66322 64.49622 66.71952 69.22298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[11] 73.26606 70.72970 61.76232 77.58352 79.88092 84.23617</a:t>
            </a:r>
          </a:p>
          <a:p>
            <a:r>
              <a:rPr lang="fr-FR" sz="1400" dirty="0">
                <a:latin typeface="Lucida Console" panose="020B0609040504020204" pitchFamily="49" charset="0"/>
              </a:rPr>
              <a:t>&gt; </a:t>
            </a:r>
            <a:r>
              <a:rPr lang="fr-FR" sz="1400" dirty="0" err="1">
                <a:latin typeface="Lucida Console" panose="020B0609040504020204" pitchFamily="49" charset="0"/>
              </a:rPr>
              <a:t>y.train</a:t>
            </a:r>
            <a:endParaRPr lang="fr-FR" sz="1400" dirty="0">
              <a:latin typeface="Lucida Console" panose="020B0609040504020204" pitchFamily="49" charset="0"/>
            </a:endParaRPr>
          </a:p>
          <a:p>
            <a:r>
              <a:rPr lang="fr-FR" sz="1400" dirty="0">
                <a:latin typeface="Lucida Console" panose="020B0609040504020204" pitchFamily="49" charset="0"/>
              </a:rPr>
              <a:t> [1] 0.48 0.64 0.42 0.42 0.55 0.63 0.62 0.55 0.69 0.63 0.66 0.54 0.64 0.71 0.60 </a:t>
            </a:r>
            <a:r>
              <a:rPr lang="fr-FR" sz="1400" dirty="0" smtClean="0">
                <a:latin typeface="Lucida Console" panose="020B0609040504020204" pitchFamily="49" charset="0"/>
              </a:rPr>
              <a:t>0.63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latin typeface="Lucida Console" panose="020B0609040504020204" pitchFamily="49" charset="0"/>
              </a:rPr>
              <a:t>x.test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[1] 87.59600 89.77647 90.78058 94.97657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&gt; </a:t>
            </a:r>
            <a:r>
              <a:rPr lang="en-US" sz="1400" dirty="0" err="1">
                <a:latin typeface="Lucida Console" panose="020B0609040504020204" pitchFamily="49" charset="0"/>
              </a:rPr>
              <a:t>y.test</a:t>
            </a:r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[1] 0.65 0.74 0.87 0.99</a:t>
            </a:r>
          </a:p>
        </p:txBody>
      </p:sp>
    </p:spTree>
    <p:extLst>
      <p:ext uri="{BB962C8B-B14F-4D97-AF65-F5344CB8AC3E}">
        <p14:creationId xmlns:p14="http://schemas.microsoft.com/office/powerpoint/2010/main" val="3862578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 err="1" smtClean="0"/>
              <a:t>Koyck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model.koyck2 = koyckDlm(x 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 ,y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summary(model.koyck2)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2100" y="1497282"/>
            <a:ext cx="6019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Lucida Console" pitchFamily="49" charset="0"/>
              </a:rPr>
              <a:t>Call:</a:t>
            </a:r>
          </a:p>
          <a:p>
            <a:r>
              <a:rPr lang="id-ID" sz="1200" dirty="0">
                <a:latin typeface="Lucida Console" pitchFamily="49" charset="0"/>
              </a:rPr>
              <a:t>"Y ~ (Intercept) + Y.1 + X.t"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Residuals:</a:t>
            </a:r>
          </a:p>
          <a:p>
            <a:r>
              <a:rPr lang="id-ID" sz="1200" dirty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200" dirty="0">
                <a:latin typeface="Lucida Console" pitchFamily="49" charset="0"/>
              </a:rPr>
              <a:t>-0.15146 -0.04111  0.02647  0.06052  0.09196 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Coefficients:</a:t>
            </a:r>
          </a:p>
          <a:p>
            <a:r>
              <a:rPr lang="id-ID" sz="1200" dirty="0">
                <a:latin typeface="Lucida Console" pitchFamily="49" charset="0"/>
              </a:rPr>
              <a:t>             Estimate Std. Error t value Pr(&gt;|t|)  </a:t>
            </a:r>
          </a:p>
          <a:p>
            <a:r>
              <a:rPr lang="id-ID" sz="1200" dirty="0">
                <a:latin typeface="Lucida Console" pitchFamily="49" charset="0"/>
              </a:rPr>
              <a:t>(Intercept)  0.359016   0.181963   1.973    0.072 .</a:t>
            </a:r>
          </a:p>
          <a:p>
            <a:r>
              <a:rPr lang="id-ID" sz="1200" dirty="0">
                <a:latin typeface="Lucida Console" pitchFamily="49" charset="0"/>
              </a:rPr>
              <a:t>Y.1         -0.038654   0.355422  -0.109    0.915  </a:t>
            </a:r>
          </a:p>
          <a:p>
            <a:r>
              <a:rPr lang="id-ID" sz="1200" dirty="0">
                <a:latin typeface="Lucida Console" pitchFamily="49" charset="0"/>
              </a:rPr>
              <a:t>X.t          0.003918   0.003864   1.014    0.331  </a:t>
            </a:r>
          </a:p>
          <a:p>
            <a:r>
              <a:rPr lang="id-ID" sz="1200" dirty="0">
                <a:latin typeface="Lucida Console" pitchFamily="49" charset="0"/>
              </a:rPr>
              <a:t>---</a:t>
            </a:r>
          </a:p>
          <a:p>
            <a:r>
              <a:rPr lang="id-ID" sz="1200" dirty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 standard error: 0.08394 on 12 degrees of freedom</a:t>
            </a:r>
          </a:p>
          <a:p>
            <a:r>
              <a:rPr lang="id-ID" sz="1200" dirty="0">
                <a:latin typeface="Lucida Console" pitchFamily="49" charset="0"/>
              </a:rPr>
              <a:t>Multiple R-Squared: 0.1804,	Adjusted R-squared: 0.0438 </a:t>
            </a:r>
          </a:p>
          <a:p>
            <a:r>
              <a:rPr lang="id-ID" sz="1200" dirty="0">
                <a:latin typeface="Lucida Console" pitchFamily="49" charset="0"/>
              </a:rPr>
              <a:t>Wald test: 0.8998 on 2 and 12 DF,  p-value: 0.4324 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                             alpha        beta         phi</a:t>
            </a:r>
          </a:p>
          <a:p>
            <a:r>
              <a:rPr lang="id-ID" sz="1200" dirty="0">
                <a:latin typeface="Lucida Console" pitchFamily="49" charset="0"/>
              </a:rPr>
              <a:t>Geometric coefficients:  0.3456547 0.003917527 -0.03865438</a:t>
            </a:r>
          </a:p>
        </p:txBody>
      </p:sp>
    </p:spTree>
    <p:extLst>
      <p:ext uri="{BB962C8B-B14F-4D97-AF65-F5344CB8AC3E}">
        <p14:creationId xmlns:p14="http://schemas.microsoft.com/office/powerpoint/2010/main" val="110373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odel Polynomial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model.poly2 = polyDlm(x 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y 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,q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2 , k = 2 </a:t>
            </a:r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	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show.beta = TRUE)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summary(model.poly2)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2100" y="1851802"/>
            <a:ext cx="6019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dirty="0">
                <a:latin typeface="Lucida Console" pitchFamily="49" charset="0"/>
              </a:rPr>
              <a:t>Call:</a:t>
            </a:r>
          </a:p>
          <a:p>
            <a:r>
              <a:rPr lang="id-ID" sz="1200" dirty="0">
                <a:latin typeface="Lucida Console" pitchFamily="49" charset="0"/>
              </a:rPr>
              <a:t>"Y ~ (Intercept) + X.t"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Residuals:</a:t>
            </a:r>
          </a:p>
          <a:p>
            <a:r>
              <a:rPr lang="id-ID" sz="1200" dirty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200" dirty="0">
                <a:latin typeface="Lucida Console" pitchFamily="49" charset="0"/>
              </a:rPr>
              <a:t>-0.11814 -0.05655  0.01773  0.03339  0.11292 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Coefficients:</a:t>
            </a:r>
          </a:p>
          <a:p>
            <a:r>
              <a:rPr lang="id-ID" sz="1200" dirty="0">
                <a:latin typeface="Lucida Console" pitchFamily="49" charset="0"/>
              </a:rPr>
              <a:t>             Estimate Std. Error t value Pr(&gt;|t|)</a:t>
            </a:r>
          </a:p>
          <a:p>
            <a:r>
              <a:rPr lang="id-ID" sz="1200" dirty="0">
                <a:latin typeface="Lucida Console" pitchFamily="49" charset="0"/>
              </a:rPr>
              <a:t>(Intercept)  0.161557   0.189653   0.852    0.414</a:t>
            </a:r>
          </a:p>
          <a:p>
            <a:r>
              <a:rPr lang="id-ID" sz="1200" dirty="0">
                <a:latin typeface="Lucida Console" pitchFamily="49" charset="0"/>
              </a:rPr>
              <a:t>z.t0         0.003887   0.004347   0.894    0.392</a:t>
            </a:r>
          </a:p>
          <a:p>
            <a:r>
              <a:rPr lang="id-ID" sz="1200" dirty="0">
                <a:latin typeface="Lucida Console" pitchFamily="49" charset="0"/>
              </a:rPr>
              <a:t>z.t1        -0.016317   0.015707  -1.039    0.323</a:t>
            </a:r>
          </a:p>
          <a:p>
            <a:r>
              <a:rPr lang="id-ID" sz="1200" dirty="0">
                <a:latin typeface="Lucida Console" pitchFamily="49" charset="0"/>
              </a:rPr>
              <a:t>z.t2         0.008796   0.007650   1.150    0.277</a:t>
            </a:r>
          </a:p>
          <a:p>
            <a:endParaRPr lang="id-ID" sz="1200" dirty="0">
              <a:latin typeface="Lucida Console" pitchFamily="49" charset="0"/>
            </a:endParaRPr>
          </a:p>
          <a:p>
            <a:r>
              <a:rPr lang="id-ID" sz="1200" dirty="0">
                <a:latin typeface="Lucida Console" pitchFamily="49" charset="0"/>
              </a:rPr>
              <a:t>Residual standard error: 0.07883 on 10 degrees of freedom</a:t>
            </a:r>
          </a:p>
          <a:p>
            <a:r>
              <a:rPr lang="id-ID" sz="1200" dirty="0">
                <a:latin typeface="Lucida Console" pitchFamily="49" charset="0"/>
              </a:rPr>
              <a:t>Multiple R-squared:  0.385,	Adjusted R-squared:  0.2005 </a:t>
            </a:r>
          </a:p>
          <a:p>
            <a:r>
              <a:rPr lang="id-ID" sz="1200" dirty="0">
                <a:latin typeface="Lucida Console" pitchFamily="49" charset="0"/>
              </a:rPr>
              <a:t>F-statistic: 2.087 on 3 and 10 DF,  p-value: 0.1657</a:t>
            </a:r>
          </a:p>
        </p:txBody>
      </p:sp>
    </p:spTree>
    <p:extLst>
      <p:ext uri="{BB962C8B-B14F-4D97-AF65-F5344CB8AC3E}">
        <p14:creationId xmlns:p14="http://schemas.microsoft.com/office/powerpoint/2010/main" val="339241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Membangun</a:t>
            </a:r>
            <a:r>
              <a:rPr lang="en-US" dirty="0" smtClean="0"/>
              <a:t> Model </a:t>
            </a:r>
            <a:r>
              <a:rPr lang="en-US" dirty="0"/>
              <a:t>Autoregressive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model.ardl2 = ardlDlm(x 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x.train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,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 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y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</a:t>
            </a:r>
            <a:r>
              <a:rPr lang="en-US" sz="1400" dirty="0" err="1" smtClean="0">
                <a:solidFill>
                  <a:srgbClr val="0070C0"/>
                </a:solidFill>
                <a:latin typeface="Lucida Console" pitchFamily="49" charset="0"/>
              </a:rPr>
              <a:t>y.train</a:t>
            </a:r>
            <a:r>
              <a:rPr lang="en-US" sz="1400" dirty="0" smtClean="0">
                <a:solidFill>
                  <a:srgbClr val="0070C0"/>
                </a:solidFill>
                <a:latin typeface="Lucida Console" pitchFamily="49" charset="0"/>
              </a:rPr>
              <a:t>,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p </a:t>
            </a:r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= 1 , q = 1 )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summary(model.ardl2)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630912"/>
            <a:ext cx="6019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>
                <a:latin typeface="Lucida Console" pitchFamily="49" charset="0"/>
              </a:rPr>
              <a:t>Time series regression with "ts" data:</a:t>
            </a:r>
          </a:p>
          <a:p>
            <a:r>
              <a:rPr lang="id-ID" sz="1100" dirty="0">
                <a:latin typeface="Lucida Console" pitchFamily="49" charset="0"/>
              </a:rPr>
              <a:t>Start = 2, End = 16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Call:</a:t>
            </a:r>
          </a:p>
          <a:p>
            <a:r>
              <a:rPr lang="id-ID" sz="1100" dirty="0">
                <a:latin typeface="Lucida Console" pitchFamily="49" charset="0"/>
              </a:rPr>
              <a:t>dynlm(formula = as.formula(model.text), data = data)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Residuals:</a:t>
            </a:r>
          </a:p>
          <a:p>
            <a:r>
              <a:rPr lang="id-ID" sz="1100" dirty="0">
                <a:latin typeface="Lucida Console" pitchFamily="49" charset="0"/>
              </a:rPr>
              <a:t>     Min       1Q   Median       3Q      Max </a:t>
            </a:r>
          </a:p>
          <a:p>
            <a:r>
              <a:rPr lang="id-ID" sz="1100" dirty="0">
                <a:latin typeface="Lucida Console" pitchFamily="49" charset="0"/>
              </a:rPr>
              <a:t>-0.15343 -0.04160  0.02766  0.06292  0.09338 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Coefficients:</a:t>
            </a:r>
          </a:p>
          <a:p>
            <a:r>
              <a:rPr lang="id-ID" sz="1100" dirty="0">
                <a:latin typeface="Lucida Console" pitchFamily="49" charset="0"/>
              </a:rPr>
              <a:t>              Estimate Std. Error t value Pr(&gt;|t|)  </a:t>
            </a:r>
          </a:p>
          <a:p>
            <a:r>
              <a:rPr lang="id-ID" sz="1100" dirty="0">
                <a:latin typeface="Lucida Console" pitchFamily="49" charset="0"/>
              </a:rPr>
              <a:t>(Intercept)  0.3599077  0.1937227   1.858   0.0901 .</a:t>
            </a:r>
          </a:p>
          <a:p>
            <a:r>
              <a:rPr lang="id-ID" sz="1100" dirty="0">
                <a:latin typeface="Lucida Console" pitchFamily="49" charset="0"/>
              </a:rPr>
              <a:t>X.t          0.0045091  0.0050864   0.887   0.3943  </a:t>
            </a:r>
          </a:p>
          <a:p>
            <a:r>
              <a:rPr lang="id-ID" sz="1100" dirty="0">
                <a:latin typeface="Lucida Console" pitchFamily="49" charset="0"/>
              </a:rPr>
              <a:t>X.1         -0.0004644  0.0050953  -0.091   0.9290  </a:t>
            </a:r>
          </a:p>
          <a:p>
            <a:r>
              <a:rPr lang="id-ID" sz="1100" dirty="0">
                <a:latin typeface="Lucida Console" pitchFamily="49" charset="0"/>
              </a:rPr>
              <a:t>Y.1         -0.0561220  0.3336043  -0.168   0.8695  </a:t>
            </a:r>
          </a:p>
          <a:p>
            <a:r>
              <a:rPr lang="id-ID" sz="1100" dirty="0">
                <a:latin typeface="Lucida Console" pitchFamily="49" charset="0"/>
              </a:rPr>
              <a:t>---</a:t>
            </a:r>
          </a:p>
          <a:p>
            <a:r>
              <a:rPr lang="id-ID" sz="1100" dirty="0">
                <a:latin typeface="Lucida Console" pitchFamily="49" charset="0"/>
              </a:rPr>
              <a:t>Signif. codes:  0 ‘***’ 0.001 ‘**’ 0.01 ‘*’ 0.05 ‘.’ 0.1 ‘ ’ 1</a:t>
            </a:r>
          </a:p>
          <a:p>
            <a:endParaRPr lang="id-ID" sz="1100" dirty="0">
              <a:latin typeface="Lucida Console" pitchFamily="49" charset="0"/>
            </a:endParaRPr>
          </a:p>
          <a:p>
            <a:r>
              <a:rPr lang="id-ID" sz="1100" dirty="0">
                <a:latin typeface="Lucida Console" pitchFamily="49" charset="0"/>
              </a:rPr>
              <a:t>Residual standard error: 0.08762 on 11 degrees of freedom</a:t>
            </a:r>
          </a:p>
          <a:p>
            <a:r>
              <a:rPr lang="id-ID" sz="1100" dirty="0">
                <a:latin typeface="Lucida Console" pitchFamily="49" charset="0"/>
              </a:rPr>
              <a:t>Multiple R-squared:  0.1814,	Adjusted R-squared:  -0.04185 </a:t>
            </a:r>
          </a:p>
          <a:p>
            <a:r>
              <a:rPr lang="id-ID" sz="1100" dirty="0">
                <a:latin typeface="Lucida Console" pitchFamily="49" charset="0"/>
              </a:rPr>
              <a:t>F-statistic: 0.8126 on 3 and 11 DF,  p-value: 0.5132</a:t>
            </a:r>
          </a:p>
        </p:txBody>
      </p:sp>
    </p:spTree>
    <p:extLst>
      <p:ext uri="{BB962C8B-B14F-4D97-AF65-F5344CB8AC3E}">
        <p14:creationId xmlns:p14="http://schemas.microsoft.com/office/powerpoint/2010/main" val="1891667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Menerapkan</a:t>
            </a:r>
            <a:r>
              <a:rPr lang="en-US" sz="2800" dirty="0" smtClean="0"/>
              <a:t> Model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/>
              <a:t>M</a:t>
            </a:r>
            <a:r>
              <a:rPr lang="en-US" sz="2800" dirty="0" err="1" smtClean="0"/>
              <a:t>embandingkan</a:t>
            </a:r>
            <a:r>
              <a:rPr lang="en-US" sz="2800" dirty="0" smtClean="0"/>
              <a:t> MAPE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899636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#forecast data testing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fore.koyck2 &lt;- forecast(model=model.koyck2, x=x.test,h=4)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fore.poly2 &lt;- forecast(model=model.poly2, x=x.test,h=4)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fore.ardl2 &lt;- forecast(model=model.ardl2, x=x.test,h=4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)</a:t>
            </a:r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endParaRPr lang="en-US" sz="1400" dirty="0" smtClean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#### MAPE (y_pred, y_true)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MAPE(fore.koyck2$forecasts,y.test)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MAPE(fore.poly2$forecasts,y.test)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MAPE(fore.ardl2$forecasts,y.test)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3216683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MAPE(fore.koyck2$forecasts,y.test)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0.1537885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MAPE(fore.poly2$forecasts,y.test)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0.1122052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&gt; MAPE(fore.ardl2$forecasts,y.test)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[1] 0.15336</a:t>
            </a:r>
          </a:p>
        </p:txBody>
      </p:sp>
    </p:spTree>
    <p:extLst>
      <p:ext uri="{BB962C8B-B14F-4D97-AF65-F5344CB8AC3E}">
        <p14:creationId xmlns:p14="http://schemas.microsoft.com/office/powerpoint/2010/main" val="161041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Distributed Lags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33500"/>
            <a:ext cx="4533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09550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Dampak X tidak dirasakan hanya seketika melainkan tersebar pada beberapa waktu</a:t>
            </a:r>
          </a:p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Apa yang dirasakan di Y pada suatu periode merupakan akumulasi dari dampak beberapa periode X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Kebijakan fiskal: dampak pengeluaran pemerintah atau kebijakan pajak kaitannya terhadap pengangguran dan inflasi</a:t>
            </a:r>
            <a:endParaRPr lang="en-US" dirty="0" smtClean="0"/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Kebijakan moneter: dampak suku bunga terhadap pengangguran dan inflasi</a:t>
            </a:r>
            <a:endParaRPr lang="en-US" dirty="0" smtClean="0"/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Bisnis: dampak iklan terhadap penjualan suatu perusahaan</a:t>
            </a:r>
          </a:p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Model di atas mengasumsikan dampak ini hanya terasa pada beberapa periode yang terbatas.</a:t>
            </a:r>
            <a:endParaRPr lang="id-ID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899636"/>
            <a:ext cx="8229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plot(warming$NoMotorVehicles[17:20],warming$Warming[17:20],type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=“</a:t>
            </a:r>
            <a:r>
              <a:rPr lang="en-US" sz="1400" dirty="0">
                <a:solidFill>
                  <a:srgbClr val="0070C0"/>
                </a:solidFill>
                <a:latin typeface="Lucida Console" pitchFamily="49" charset="0"/>
              </a:rPr>
              <a:t>o</a:t>
            </a:r>
            <a:r>
              <a:rPr lang="id-ID" sz="1400" dirty="0" smtClean="0">
                <a:solidFill>
                  <a:srgbClr val="0070C0"/>
                </a:solidFill>
                <a:latin typeface="Lucida Console" pitchFamily="49" charset="0"/>
              </a:rPr>
              <a:t>",</a:t>
            </a:r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     ylab="Warming",xlab="NoMotorVehicles",col="blue")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points(warming$NoMotorVehicles[17:20],fore.koyck2$forecasts,col="red")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lines(warming$NoMotorVehicles[17:20],fore.koyck2$forecasts,col="red")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points(warming$NoMotorVehicles[17:20],fore.poly2$forecasts,col="black")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lines(warming$NoMotorVehicles[17:20],fore.poly2$forecasts,col="black")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points(warming$NoMotorVehicles[17:20],fore.ardl2$forecasts,col="green",pch="+")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lines(warming$NoMotorVehicles[17:20],fore.ardl2$forecasts,col="green",)</a:t>
            </a:r>
          </a:p>
          <a:p>
            <a:endParaRPr lang="id-ID" sz="1400" dirty="0">
              <a:solidFill>
                <a:srgbClr val="0070C0"/>
              </a:solidFill>
              <a:latin typeface="Lucida Console" pitchFamily="49" charset="0"/>
            </a:endParaRP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legend(87.5, 1, legend=c("aktual", "polynomial","koyck","autoreg"),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       col=c("blue", "black","red","green"), lty=1, cex=0.8,</a:t>
            </a:r>
          </a:p>
          <a:p>
            <a:r>
              <a:rPr lang="id-ID" sz="1400" dirty="0">
                <a:solidFill>
                  <a:srgbClr val="0070C0"/>
                </a:solidFill>
                <a:latin typeface="Lucida Console" pitchFamily="49" charset="0"/>
              </a:rPr>
              <a:t>       box.lty=0)</a:t>
            </a:r>
          </a:p>
        </p:txBody>
      </p:sp>
    </p:spTree>
    <p:extLst>
      <p:ext uri="{BB962C8B-B14F-4D97-AF65-F5344CB8AC3E}">
        <p14:creationId xmlns:p14="http://schemas.microsoft.com/office/powerpoint/2010/main" val="109256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891" y="1203325"/>
            <a:ext cx="7504344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59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– 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5"/>
            <a:ext cx="8229600" cy="409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warming_test</a:t>
            </a:r>
            <a:r>
              <a:rPr lang="en-US" dirty="0">
                <a:latin typeface="Lucida Console" panose="020B0609040504020204" pitchFamily="49" charset="0"/>
              </a:rPr>
              <a:t> &lt;- warming[17:20,]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warming_test$koyck</a:t>
            </a:r>
            <a:r>
              <a:rPr lang="en-US" dirty="0">
                <a:latin typeface="Lucida Console" panose="020B0609040504020204" pitchFamily="49" charset="0"/>
              </a:rPr>
              <a:t> &lt;- fore.koyck2$forecasts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warming_test$poly</a:t>
            </a:r>
            <a:r>
              <a:rPr lang="en-US" dirty="0">
                <a:latin typeface="Lucida Console" panose="020B0609040504020204" pitchFamily="49" charset="0"/>
              </a:rPr>
              <a:t> &lt;- fore.poly2$forecasts</a:t>
            </a: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warming_test$adrl</a:t>
            </a:r>
            <a:r>
              <a:rPr lang="en-US" dirty="0">
                <a:latin typeface="Lucida Console" panose="020B0609040504020204" pitchFamily="49" charset="0"/>
              </a:rPr>
              <a:t> &lt;- fore.ardl2$forecasts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ggplot</a:t>
            </a:r>
            <a:r>
              <a:rPr lang="en-US" dirty="0">
                <a:latin typeface="Lucida Console" panose="020B0609040504020204" pitchFamily="49" charset="0"/>
              </a:rPr>
              <a:t>(data = </a:t>
            </a:r>
            <a:r>
              <a:rPr lang="en-US" dirty="0" err="1">
                <a:latin typeface="Lucida Console" panose="020B0609040504020204" pitchFamily="49" charset="0"/>
              </a:rPr>
              <a:t>warming_test</a:t>
            </a:r>
            <a:r>
              <a:rPr lang="en-US" dirty="0">
                <a:latin typeface="Lucida Console" panose="020B0609040504020204" pitchFamily="49" charset="0"/>
              </a:rPr>
              <a:t>, 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(x = </a:t>
            </a:r>
            <a:r>
              <a:rPr lang="en-US" dirty="0" err="1">
                <a:latin typeface="Lucida Console" panose="020B0609040504020204" pitchFamily="49" charset="0"/>
              </a:rPr>
              <a:t>NoMotorVehicles</a:t>
            </a:r>
            <a:r>
              <a:rPr lang="en-US" dirty="0">
                <a:latin typeface="Lucida Console" panose="020B0609040504020204" pitchFamily="49" charset="0"/>
              </a:rPr>
              <a:t>))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geom_line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Warming, color = "</a:t>
            </a:r>
            <a:r>
              <a:rPr lang="en-US" dirty="0" err="1">
                <a:latin typeface="Lucida Console" panose="020B0609040504020204" pitchFamily="49" charset="0"/>
              </a:rPr>
              <a:t>aktual</a:t>
            </a:r>
            <a:r>
              <a:rPr lang="en-US" dirty="0">
                <a:latin typeface="Lucida Console" panose="020B060904050402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geom_point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Warming), color = "blue")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geom_line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</a:t>
            </a:r>
            <a:r>
              <a:rPr lang="en-US" dirty="0" err="1">
                <a:latin typeface="Lucida Console" panose="020B0609040504020204" pitchFamily="49" charset="0"/>
              </a:rPr>
              <a:t>koyck</a:t>
            </a:r>
            <a:r>
              <a:rPr lang="en-US" dirty="0">
                <a:latin typeface="Lucida Console" panose="020B0609040504020204" pitchFamily="49" charset="0"/>
              </a:rPr>
              <a:t>, color = "</a:t>
            </a:r>
            <a:r>
              <a:rPr lang="en-US" dirty="0" err="1">
                <a:latin typeface="Lucida Console" panose="020B0609040504020204" pitchFamily="49" charset="0"/>
              </a:rPr>
              <a:t>koyck</a:t>
            </a:r>
            <a:r>
              <a:rPr lang="en-US" dirty="0">
                <a:latin typeface="Lucida Console" panose="020B060904050402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geom_point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</a:t>
            </a:r>
            <a:r>
              <a:rPr lang="en-US" dirty="0" err="1">
                <a:latin typeface="Lucida Console" panose="020B0609040504020204" pitchFamily="49" charset="0"/>
              </a:rPr>
              <a:t>koyck</a:t>
            </a:r>
            <a:r>
              <a:rPr lang="en-US" dirty="0">
                <a:latin typeface="Lucida Console" panose="020B0609040504020204" pitchFamily="49" charset="0"/>
              </a:rPr>
              <a:t>), color = "red")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geom_line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poly, color = "poly"))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geom_point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poly), color = "black")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geom_line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</a:t>
            </a:r>
            <a:r>
              <a:rPr lang="en-US" dirty="0" err="1">
                <a:latin typeface="Lucida Console" panose="020B0609040504020204" pitchFamily="49" charset="0"/>
              </a:rPr>
              <a:t>adrl</a:t>
            </a:r>
            <a:r>
              <a:rPr lang="en-US" dirty="0">
                <a:latin typeface="Lucida Console" panose="020B0609040504020204" pitchFamily="49" charset="0"/>
              </a:rPr>
              <a:t>, color = "</a:t>
            </a:r>
            <a:r>
              <a:rPr lang="en-US" dirty="0" err="1">
                <a:latin typeface="Lucida Console" panose="020B0609040504020204" pitchFamily="49" charset="0"/>
              </a:rPr>
              <a:t>adrl</a:t>
            </a:r>
            <a:r>
              <a:rPr lang="en-US" dirty="0">
                <a:latin typeface="Lucida Console" panose="020B0609040504020204" pitchFamily="49" charset="0"/>
              </a:rPr>
              <a:t>"))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geom_point</a:t>
            </a:r>
            <a:r>
              <a:rPr lang="en-US" dirty="0">
                <a:latin typeface="Lucida Console" panose="020B0609040504020204" pitchFamily="49" charset="0"/>
              </a:rPr>
              <a:t>(mapping = </a:t>
            </a:r>
            <a:r>
              <a:rPr lang="en-US" dirty="0" err="1">
                <a:latin typeface="Lucida Console" panose="020B0609040504020204" pitchFamily="49" charset="0"/>
              </a:rPr>
              <a:t>aes</a:t>
            </a:r>
            <a:r>
              <a:rPr lang="en-US" dirty="0">
                <a:latin typeface="Lucida Console" panose="020B0609040504020204" pitchFamily="49" charset="0"/>
              </a:rPr>
              <a:t>(y = </a:t>
            </a:r>
            <a:r>
              <a:rPr lang="en-US" dirty="0" err="1">
                <a:latin typeface="Lucida Console" panose="020B0609040504020204" pitchFamily="49" charset="0"/>
              </a:rPr>
              <a:t>adrl</a:t>
            </a:r>
            <a:r>
              <a:rPr lang="en-US" dirty="0">
                <a:latin typeface="Lucida Console" panose="020B0609040504020204" pitchFamily="49" charset="0"/>
              </a:rPr>
              <a:t>), color = "green") +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scale_color_manual</a:t>
            </a:r>
            <a:r>
              <a:rPr lang="en-US" dirty="0">
                <a:latin typeface="Lucida Console" panose="020B0609040504020204" pitchFamily="49" charset="0"/>
              </a:rPr>
              <a:t>("Legend",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values = c("</a:t>
            </a:r>
            <a:r>
              <a:rPr lang="en-US" dirty="0" err="1">
                <a:latin typeface="Lucida Console" panose="020B0609040504020204" pitchFamily="49" charset="0"/>
              </a:rPr>
              <a:t>aktual</a:t>
            </a:r>
            <a:r>
              <a:rPr lang="en-US" dirty="0">
                <a:latin typeface="Lucida Console" panose="020B0609040504020204" pitchFamily="49" charset="0"/>
              </a:rPr>
              <a:t>" = "blue",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          "</a:t>
            </a:r>
            <a:r>
              <a:rPr lang="en-US" dirty="0" err="1">
                <a:latin typeface="Lucida Console" panose="020B0609040504020204" pitchFamily="49" charset="0"/>
              </a:rPr>
              <a:t>koyck</a:t>
            </a:r>
            <a:r>
              <a:rPr lang="en-US" dirty="0">
                <a:latin typeface="Lucida Console" panose="020B0609040504020204" pitchFamily="49" charset="0"/>
              </a:rPr>
              <a:t>" = "red",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          "poly" = "black",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          "</a:t>
            </a:r>
            <a:r>
              <a:rPr lang="en-US" dirty="0" err="1">
                <a:latin typeface="Lucida Console" panose="020B0609040504020204" pitchFamily="49" charset="0"/>
              </a:rPr>
              <a:t>adrl</a:t>
            </a:r>
            <a:r>
              <a:rPr lang="en-US" dirty="0">
                <a:latin typeface="Lucida Console" panose="020B0609040504020204" pitchFamily="49" charset="0"/>
              </a:rPr>
              <a:t>" = "green"))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– ggplot2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91" y="1203325"/>
            <a:ext cx="7224343" cy="3771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9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Finite Distributed Lags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333500"/>
            <a:ext cx="45339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3400" y="20955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Potensi permasalahan dalam analisis: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Berkurangnya amatan yang digunakan dalam analisis (karena lag)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Tidak ada acuan ordo q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Multikolinearitas antar peubah X</a:t>
            </a:r>
            <a:endParaRPr lang="en-US" dirty="0" smtClean="0"/>
          </a:p>
          <a:p>
            <a:pPr marL="341313" indent="-341313">
              <a:buFont typeface="Wingdings" pitchFamily="2" charset="2"/>
              <a:buChar char="q"/>
            </a:pPr>
            <a:r>
              <a:rPr lang="id-ID" dirty="0" smtClean="0"/>
              <a:t>Solusi: sebaran pengaruh X terhadap Y diasumsikan mengikuti pola tertentu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Menurun geometris: Koyck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Polinomial: Almon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Autoregresi: Auto Regressive Distributed Lag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Geometric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33500"/>
            <a:ext cx="3200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857500"/>
            <a:ext cx="1209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10800000" flipV="1">
            <a:off x="1905000" y="3162300"/>
            <a:ext cx="762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771900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Impact multiplier: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immediate effect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467100"/>
            <a:ext cx="2095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>
            <a:off x="5867400" y="36957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0" y="4152900"/>
            <a:ext cx="2039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Long run multiplier:</a:t>
            </a:r>
          </a:p>
          <a:p>
            <a:r>
              <a:rPr lang="id-ID" dirty="0" smtClean="0">
                <a:solidFill>
                  <a:srgbClr val="FF0000"/>
                </a:solidFill>
              </a:rPr>
              <a:t>total effect</a:t>
            </a:r>
            <a:endParaRPr lang="id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Geometric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790700"/>
            <a:ext cx="42767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1181100"/>
            <a:ext cx="197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Transformasi Koyck</a:t>
            </a:r>
            <a:endParaRPr lang="id-ID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009900"/>
            <a:ext cx="27908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4000500"/>
            <a:ext cx="5105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Polynomial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95425"/>
            <a:ext cx="3019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495425"/>
            <a:ext cx="1238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790825"/>
            <a:ext cx="4391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2333625"/>
            <a:ext cx="2614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Bila panjang lag = 4 maka:</a:t>
            </a:r>
            <a:endParaRPr lang="id-ID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705225"/>
            <a:ext cx="2257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3400" y="1104900"/>
            <a:ext cx="60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Bila pola bobot suatu lag adalah polinomial ordo 2 (kuadratik) </a:t>
            </a:r>
            <a:endParaRPr lang="id-ID" dirty="0"/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3096" y="4991100"/>
            <a:ext cx="22288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3238500"/>
            <a:ext cx="36766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86200" y="4457700"/>
            <a:ext cx="22574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>
            <a:endCxn id="49159" idx="1"/>
          </p:cNvCxnSpPr>
          <p:nvPr/>
        </p:nvCxnSpPr>
        <p:spPr>
          <a:xfrm rot="16200000" flipH="1">
            <a:off x="3326606" y="3188494"/>
            <a:ext cx="585788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9159" idx="1"/>
          </p:cNvCxnSpPr>
          <p:nvPr/>
        </p:nvCxnSpPr>
        <p:spPr>
          <a:xfrm rot="5400000" flipH="1" flipV="1">
            <a:off x="3074194" y="3798094"/>
            <a:ext cx="862012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16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77000" y="4686300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379192" y="4332596"/>
            <a:ext cx="23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Dugaan bobot menjadi: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dirty="0" smtClean="0"/>
              <a:t>Polinomial DL:</a:t>
            </a:r>
          </a:p>
          <a:p>
            <a:pPr lvl="1"/>
            <a:r>
              <a:rPr lang="id-ID" dirty="0" smtClean="0"/>
              <a:t>Memperbaiki pendekatan finite DL dengan membuat pola bobot berupa kurva polinomial</a:t>
            </a:r>
          </a:p>
          <a:p>
            <a:pPr lvl="1"/>
            <a:r>
              <a:rPr lang="id-ID" dirty="0" smtClean="0"/>
              <a:t>Luwes namun tetap mengasumsikan pola tertentu dari bobot</a:t>
            </a:r>
          </a:p>
          <a:p>
            <a:r>
              <a:rPr lang="id-ID" dirty="0" smtClean="0"/>
              <a:t>Geometric DL:</a:t>
            </a:r>
          </a:p>
          <a:p>
            <a:pPr lvl="1"/>
            <a:r>
              <a:rPr lang="id-ID" dirty="0" smtClean="0"/>
              <a:t>Lag infinite tetapi menuntut pola bobot menurun geometris</a:t>
            </a:r>
          </a:p>
          <a:p>
            <a:r>
              <a:rPr lang="id-ID" dirty="0" smtClean="0"/>
              <a:t>ARDL menawarkan:</a:t>
            </a:r>
          </a:p>
          <a:p>
            <a:pPr lvl="1"/>
            <a:r>
              <a:rPr lang="id-ID" dirty="0" smtClean="0"/>
              <a:t>Struktur infinite</a:t>
            </a:r>
          </a:p>
          <a:p>
            <a:pPr lvl="1"/>
            <a:r>
              <a:rPr lang="id-ID" dirty="0" smtClean="0"/>
              <a:t>Keluwesan dalam pola bobot</a:t>
            </a:r>
          </a:p>
          <a:p>
            <a:pPr lvl="1"/>
            <a:r>
              <a:rPr lang="id-ID" dirty="0" smtClean="0"/>
              <a:t>Tetap hemat peubah dalam struktur modelnya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Auto Regressive Distributed Lag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485900"/>
            <a:ext cx="2314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866900"/>
            <a:ext cx="4792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1313" indent="-341313">
              <a:buFont typeface="Wingdings" pitchFamily="2" charset="2"/>
              <a:buChar char="§"/>
            </a:pPr>
            <a:r>
              <a:rPr lang="id-ID" dirty="0" smtClean="0"/>
              <a:t>ARDL(1,1): 1 lag peubah X dan 1 lag peubah Y</a:t>
            </a:r>
          </a:p>
          <a:p>
            <a:pPr marL="341313" indent="-341313">
              <a:buFont typeface="Wingdings" pitchFamily="2" charset="2"/>
              <a:buChar char="§"/>
            </a:pPr>
            <a:r>
              <a:rPr lang="id-ID" dirty="0" smtClean="0"/>
              <a:t>Secara umum: ARDL(p,q)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p lag peubah X</a:t>
            </a:r>
          </a:p>
          <a:p>
            <a:pPr marL="798513" lvl="1" indent="-341313">
              <a:buFont typeface="Wingdings" pitchFamily="2" charset="2"/>
              <a:buChar char="§"/>
            </a:pPr>
            <a:r>
              <a:rPr lang="id-ID" dirty="0" smtClean="0"/>
              <a:t>q lag peubah Y</a:t>
            </a:r>
          </a:p>
          <a:p>
            <a:pPr marL="341313" indent="-341313">
              <a:buFont typeface="Wingdings" pitchFamily="2" charset="2"/>
              <a:buChar char="§"/>
            </a:pPr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35-paypal-with-logo-ppt-template.potx" id="{C9DE8078-FA16-4BD2-9A16-05D99515D4F9}" vid="{DFD0B7A1-D5FE-4CD5-B704-397146701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</Template>
  <TotalTime>0</TotalTime>
  <Words>1649</Words>
  <Application>Microsoft Office PowerPoint</Application>
  <PresentationFormat>On-screen Show (16:10)</PresentationFormat>
  <Paragraphs>352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Lucida Console</vt:lpstr>
      <vt:lpstr>Microsoft Himalaya</vt:lpstr>
      <vt:lpstr>Microsoft New Tai Lue</vt:lpstr>
      <vt:lpstr>Wingdings</vt:lpstr>
      <vt:lpstr>Template PPT</vt:lpstr>
      <vt:lpstr>Distributed Lag Model</vt:lpstr>
      <vt:lpstr>Dynamic Nature of Relationships</vt:lpstr>
      <vt:lpstr>Finite Distributed Lags</vt:lpstr>
      <vt:lpstr>Finite Distributed Lags</vt:lpstr>
      <vt:lpstr>Geometric Distributed Lag</vt:lpstr>
      <vt:lpstr>Geometric Distributed Lag</vt:lpstr>
      <vt:lpstr>Polynomial Distributed Lag</vt:lpstr>
      <vt:lpstr>Auto Regressive Distributed Lag</vt:lpstr>
      <vt:lpstr>Auto Regressive Distributed Lag</vt:lpstr>
      <vt:lpstr>Auto Regressive Distributed Lag</vt:lpstr>
      <vt:lpstr>Auto Regressive Distributed Lag</vt:lpstr>
      <vt:lpstr>Ilustrasi</vt:lpstr>
      <vt:lpstr>Persiapan data dan package R</vt:lpstr>
      <vt:lpstr>Eksplorasi</vt:lpstr>
      <vt:lpstr>Eksplorasi</vt:lpstr>
      <vt:lpstr>Eksplorasi</vt:lpstr>
      <vt:lpstr>Eksplorasi</vt:lpstr>
      <vt:lpstr>Cross-Correlation Function</vt:lpstr>
      <vt:lpstr>Ilustrasi – Koyck DL</vt:lpstr>
      <vt:lpstr>Ilustrasi – Koyck DL</vt:lpstr>
      <vt:lpstr>Ilustrasi – Polynomial DL</vt:lpstr>
      <vt:lpstr>Ilustrasi – Polynomial DL</vt:lpstr>
      <vt:lpstr>Ilustrasi – Autoregressive DL</vt:lpstr>
      <vt:lpstr>Strategi penentuan metode</vt:lpstr>
      <vt:lpstr>Gugus Data Training dan Testing</vt:lpstr>
      <vt:lpstr>Membangun Model Koyck</vt:lpstr>
      <vt:lpstr>Membangun Model Polynomial</vt:lpstr>
      <vt:lpstr>Membangun Model Autoregressive</vt:lpstr>
      <vt:lpstr>Menerapkan Model dan Membandingkan MAPE</vt:lpstr>
      <vt:lpstr>Plot </vt:lpstr>
      <vt:lpstr>Plot</vt:lpstr>
      <vt:lpstr>Plot – ggplot2</vt:lpstr>
      <vt:lpstr>Plot – ggplot2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2017-06-07T04:37:39Z</dcterms:created>
  <dcterms:modified xsi:type="dcterms:W3CDTF">2019-08-07T07:50:23Z</dcterms:modified>
</cp:coreProperties>
</file>