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7"/>
  </p:notesMasterIdLst>
  <p:handoutMasterIdLst>
    <p:handoutMasterId r:id="rId108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296" r:id="rId29"/>
    <p:sldId id="287" r:id="rId30"/>
    <p:sldId id="290" r:id="rId31"/>
    <p:sldId id="295" r:id="rId32"/>
    <p:sldId id="439" r:id="rId33"/>
    <p:sldId id="438" r:id="rId34"/>
    <p:sldId id="298" r:id="rId35"/>
    <p:sldId id="441" r:id="rId36"/>
    <p:sldId id="299" r:id="rId37"/>
    <p:sldId id="442" r:id="rId38"/>
    <p:sldId id="443" r:id="rId39"/>
    <p:sldId id="445" r:id="rId40"/>
    <p:sldId id="498" r:id="rId41"/>
    <p:sldId id="468" r:id="rId42"/>
    <p:sldId id="469" r:id="rId43"/>
    <p:sldId id="470" r:id="rId44"/>
    <p:sldId id="471" r:id="rId45"/>
    <p:sldId id="477" r:id="rId46"/>
    <p:sldId id="478" r:id="rId47"/>
    <p:sldId id="472" r:id="rId48"/>
    <p:sldId id="473" r:id="rId49"/>
    <p:sldId id="474" r:id="rId50"/>
    <p:sldId id="479" r:id="rId51"/>
    <p:sldId id="480" r:id="rId52"/>
    <p:sldId id="481" r:id="rId53"/>
    <p:sldId id="482" r:id="rId54"/>
    <p:sldId id="475" r:id="rId55"/>
    <p:sldId id="476" r:id="rId56"/>
    <p:sldId id="497" r:id="rId57"/>
    <p:sldId id="444" r:id="rId58"/>
    <p:sldId id="297" r:id="rId59"/>
    <p:sldId id="430" r:id="rId60"/>
    <p:sldId id="375" r:id="rId61"/>
    <p:sldId id="380" r:id="rId62"/>
    <p:sldId id="302" r:id="rId63"/>
    <p:sldId id="456" r:id="rId64"/>
    <p:sldId id="457" r:id="rId65"/>
    <p:sldId id="303" r:id="rId66"/>
    <p:sldId id="379" r:id="rId67"/>
    <p:sldId id="440" r:id="rId68"/>
    <p:sldId id="446" r:id="rId69"/>
    <p:sldId id="455" r:id="rId70"/>
    <p:sldId id="447" r:id="rId71"/>
    <p:sldId id="448" r:id="rId72"/>
    <p:sldId id="499" r:id="rId73"/>
    <p:sldId id="449" r:id="rId74"/>
    <p:sldId id="450" r:id="rId75"/>
    <p:sldId id="451" r:id="rId76"/>
    <p:sldId id="452" r:id="rId77"/>
    <p:sldId id="453" r:id="rId78"/>
    <p:sldId id="454" r:id="rId79"/>
    <p:sldId id="458" r:id="rId80"/>
    <p:sldId id="300" r:id="rId81"/>
    <p:sldId id="301" r:id="rId82"/>
    <p:sldId id="432" r:id="rId83"/>
    <p:sldId id="376" r:id="rId84"/>
    <p:sldId id="377" r:id="rId85"/>
    <p:sldId id="388" r:id="rId86"/>
    <p:sldId id="389" r:id="rId87"/>
    <p:sldId id="390" r:id="rId88"/>
    <p:sldId id="391" r:id="rId89"/>
    <p:sldId id="392" r:id="rId90"/>
    <p:sldId id="384" r:id="rId91"/>
    <p:sldId id="386" r:id="rId92"/>
    <p:sldId id="371" r:id="rId93"/>
    <p:sldId id="433" r:id="rId94"/>
    <p:sldId id="491" r:id="rId95"/>
    <p:sldId id="493" r:id="rId96"/>
    <p:sldId id="494" r:id="rId97"/>
    <p:sldId id="495" r:id="rId98"/>
    <p:sldId id="496" r:id="rId99"/>
    <p:sldId id="500" r:id="rId100"/>
    <p:sldId id="405" r:id="rId101"/>
    <p:sldId id="484" r:id="rId102"/>
    <p:sldId id="373" r:id="rId103"/>
    <p:sldId id="486" r:id="rId104"/>
    <p:sldId id="492" r:id="rId105"/>
    <p:sldId id="437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8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71525" y="3893802"/>
            <a:ext cx="5734050" cy="955565"/>
          </a:xfrm>
        </p:spPr>
        <p:txBody>
          <a:bodyPr/>
          <a:lstStyle/>
          <a:p>
            <a:r>
              <a:rPr lang="en-US" dirty="0" smtClean="0"/>
              <a:t>Bagus Sartono</a:t>
            </a:r>
          </a:p>
          <a:p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Kiswani</a:t>
            </a:r>
            <a:r>
              <a:rPr lang="en-US" dirty="0" smtClean="0"/>
              <a:t> </a:t>
            </a:r>
            <a:r>
              <a:rPr lang="en-US" dirty="0" err="1" smtClean="0"/>
              <a:t>Bodro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ama.fungsi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1433810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2672174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2154" y="2119139"/>
            <a:ext cx="814454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),col =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52154" y="3409874"/>
            <a:ext cx="814454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,aes(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s-E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))+</a:t>
            </a:r>
            <a:r>
              <a:rPr lang="es-E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s-E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28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623" y="1749280"/>
            <a:ext cx="5144960" cy="38871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1" y="1749279"/>
            <a:ext cx="5169367" cy="39055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84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r>
              <a:rPr lang="en-US" dirty="0" smtClean="0"/>
              <a:t> data customer</a:t>
            </a:r>
            <a:endParaRPr lang="en-US" dirty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customer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pembelanjaan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merchant </a:t>
            </a:r>
          </a:p>
          <a:p>
            <a:r>
              <a:rPr lang="en-US" dirty="0" err="1" smtClean="0"/>
              <a:t>Eksplor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10242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</a:p>
          <a:p>
            <a:r>
              <a:rPr lang="en-US" dirty="0"/>
              <a:t>s</a:t>
            </a:r>
            <a:r>
              <a:rPr lang="en-US" dirty="0" smtClean="0"/>
              <a:t>can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</a:t>
            </a:r>
          </a:p>
          <a:p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6876" y="505523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653" y="250817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6876" y="2508177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76" y="1467504"/>
            <a:ext cx="3057525" cy="9144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04900" y="5697561"/>
            <a:ext cx="8224606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&lt;- matrix(c(1,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56" y="3535161"/>
            <a:ext cx="2952750" cy="14668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25" y="4381500"/>
            <a:ext cx="1457325" cy="17907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2188499"/>
            <a:ext cx="2952750" cy="14668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4F7AE59-EDBE-41D1-B2A0-F495F371F2F6}"/>
              </a:ext>
            </a:extLst>
          </p:cNvPr>
          <p:cNvSpPr/>
          <p:nvPr/>
        </p:nvSpPr>
        <p:spPr>
          <a:xfrm>
            <a:off x="1104900" y="5111026"/>
            <a:ext cx="3352802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array(1:9,dim = c(3, 3))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D9D4F5F-726B-4418-925D-B9E7ED895F75}"/>
              </a:ext>
            </a:extLst>
          </p:cNvPr>
          <p:cNvSpPr/>
          <p:nvPr/>
        </p:nvSpPr>
        <p:spPr>
          <a:xfrm>
            <a:off x="6508190" y="5111026"/>
            <a:ext cx="4052341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ECA4-FCCA-4290-88EC-C89371468A89}"/>
              </a:ext>
            </a:extLst>
          </p:cNvPr>
          <p:cNvSpPr txBox="1"/>
          <p:nvPr/>
        </p:nvSpPr>
        <p:spPr>
          <a:xfrm>
            <a:off x="4686804" y="5218308"/>
            <a:ext cx="1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5754078" y="3098740"/>
            <a:ext cx="5331504" cy="1757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c("SD", "SMP", "SMA", "S1")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factor(x, levels = 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56" y="5073966"/>
            <a:ext cx="3448050" cy="164782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6368242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04900" y="5437679"/>
            <a:ext cx="9873523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&lt;- list(1:12, c(3, 3, 3), c("a", "b"), M = 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2" y="2017294"/>
            <a:ext cx="3635137" cy="257625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r>
              <a:rPr lang="en-US" dirty="0" smtClean="0"/>
              <a:t> #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row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col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ownames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index </a:t>
            </a:r>
            <a:r>
              <a:rPr lang="en-US" dirty="0" err="1" smtClean="0"/>
              <a:t>baris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26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 frame yang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fBasics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state.x77</a:t>
            </a:r>
          </a:p>
          <a:p>
            <a:pPr lvl="1"/>
            <a:r>
              <a:rPr lang="en-US" dirty="0" err="1" smtClean="0"/>
              <a:t>state.region</a:t>
            </a:r>
            <a:endParaRPr lang="en-US" dirty="0" smtClean="0"/>
          </a:p>
          <a:p>
            <a:pPr lvl="1"/>
            <a:r>
              <a:rPr lang="en-US" dirty="0" err="1" smtClean="0"/>
              <a:t>state.abb</a:t>
            </a:r>
            <a:endParaRPr lang="en-US" dirty="0"/>
          </a:p>
          <a:p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10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/>
              <a:t> </a:t>
            </a:r>
            <a:r>
              <a:rPr lang="en-US" dirty="0" smtClean="0"/>
              <a:t>(Area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state.abb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Population </a:t>
            </a:r>
            <a:r>
              <a:rPr lang="en-US" dirty="0" err="1" smtClean="0"/>
              <a:t>dan</a:t>
            </a:r>
            <a:r>
              <a:rPr lang="en-US" dirty="0" smtClean="0"/>
              <a:t> Income</a:t>
            </a:r>
          </a:p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/index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Impor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Ekspor</a:t>
            </a:r>
            <a:r>
              <a:rPr lang="en-US" cap="none" dirty="0" smtClean="0"/>
              <a:t> </a:t>
            </a:r>
            <a:r>
              <a:rPr lang="en-US" cap="none" dirty="0" smtClean="0"/>
              <a:t>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("D:/data.txt",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733"/>
          <a:stretch/>
        </p:blipFill>
        <p:spPr>
          <a:xfrm>
            <a:off x="2327009" y="2633148"/>
            <a:ext cx="6672613" cy="39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171" r="52544" b="25619"/>
          <a:stretch/>
        </p:blipFill>
        <p:spPr>
          <a:xfrm>
            <a:off x="2566738" y="2832032"/>
            <a:ext cx="6432884" cy="34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64" t="15366" r="35176" b="38070"/>
          <a:stretch/>
        </p:blipFill>
        <p:spPr>
          <a:xfrm>
            <a:off x="1222409" y="2693751"/>
            <a:ext cx="8162223" cy="34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pPr lvl="0"/>
            <a:r>
              <a:rPr lang="en-US" sz="2100" dirty="0" smtClean="0">
                <a:solidFill>
                  <a:srgbClr val="514843"/>
                </a:solidFill>
              </a:rPr>
              <a:t>Import </a:t>
            </a:r>
            <a:r>
              <a:rPr lang="en-US" sz="2100" dirty="0">
                <a:solidFill>
                  <a:srgbClr val="514843"/>
                </a:solidFill>
              </a:rPr>
              <a:t>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mysas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34" t="15215" r="36754" b="47482"/>
          <a:stretch/>
        </p:blipFill>
        <p:spPr>
          <a:xfrm>
            <a:off x="1876926" y="2823410"/>
            <a:ext cx="8339133" cy="3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Eksport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Eksport data format txt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write.table(dataimport,"D:/data.txt",row.names=F)</a:t>
            </a:r>
          </a:p>
          <a:p>
            <a:r>
              <a:rPr lang="id-ID" dirty="0" smtClean="0"/>
              <a:t>Eksport data format csv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(dataimport,"D:/data.csv",row.names=F)</a:t>
            </a:r>
          </a:p>
          <a:p>
            <a:r>
              <a:rPr lang="id-ID" dirty="0" smtClean="0"/>
              <a:t>Eksport data format Excel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library(xlsx)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write.xlsx(dataimport,"D:/data.xlsx",row.names=F)</a:t>
            </a:r>
          </a:p>
          <a:p>
            <a:r>
              <a:rPr lang="id-ID" dirty="0" smtClean="0"/>
              <a:t>Eksport data format SPSS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write_sav(dataimport,"D:/data.sav")</a:t>
            </a:r>
          </a:p>
          <a:p>
            <a:r>
              <a:rPr lang="id-ID" dirty="0" smtClean="0"/>
              <a:t>Eksport data format SAS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write_sas(dataimport,"D:/data.sas7bdat")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15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Data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(“D:/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ganesha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/data")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tanpa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harus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menambahkan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alamat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datanya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disetiap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function import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eksplorasi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read.csv('data.csv')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Pelanggan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(“datacustomer.txt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",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389-A57A-484C-ADB6-D56DDB8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1940156"/>
            <a:ext cx="459622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&lt;- 5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&lt;- 16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x&gt;y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y&gt;=20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==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!= 5</a:t>
            </a:r>
          </a:p>
        </p:txBody>
      </p:sp>
    </p:spTree>
    <p:extLst>
      <p:ext uri="{BB962C8B-B14F-4D97-AF65-F5344CB8AC3E}">
        <p14:creationId xmlns:p14="http://schemas.microsoft.com/office/powerpoint/2010/main" val="40853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48075" y="3153026"/>
            <a:ext cx="695326" cy="3748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86175" y="5802868"/>
            <a:ext cx="61912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401049" y="3153026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2410419"/>
            <a:ext cx="47660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 &lt;- c(15,18,20,25,30)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age&lt;18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age&gt;18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age!=20</a:t>
            </a: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8098" y="1865887"/>
            <a:ext cx="413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OPERASI PADA VEKTOR</a:t>
            </a:r>
          </a:p>
        </p:txBody>
      </p:sp>
    </p:spTree>
    <p:extLst>
      <p:ext uri="{BB962C8B-B14F-4D97-AF65-F5344CB8AC3E}">
        <p14:creationId xmlns:p14="http://schemas.microsoft.com/office/powerpoint/2010/main" val="968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076" t="31697" r="55106" b="24889"/>
          <a:stretch/>
        </p:blipFill>
        <p:spPr>
          <a:xfrm>
            <a:off x="565994" y="1362733"/>
            <a:ext cx="5651990" cy="3962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9967" y="1690688"/>
            <a:ext cx="476603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18|age&gt;24</a:t>
            </a:r>
          </a:p>
          <a:p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==18||age&gt;24</a:t>
            </a:r>
          </a:p>
        </p:txBody>
      </p:sp>
    </p:spTree>
    <p:extLst>
      <p:ext uri="{BB962C8B-B14F-4D97-AF65-F5344CB8AC3E}">
        <p14:creationId xmlns:p14="http://schemas.microsoft.com/office/powerpoint/2010/main" val="7908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20 &amp; x &gt;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 &amp; x &gt;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23146"/>
            <a:ext cx="2455369" cy="20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!(x==1)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32" y="2865922"/>
            <a:ext cx="1362509" cy="1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4042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372" y="2393495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true_expression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false_expression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4042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707" y="4494250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expression</a:t>
            </a:r>
          </a:p>
        </p:txBody>
      </p:sp>
    </p:spTree>
    <p:extLst>
      <p:ext uri="{BB962C8B-B14F-4D97-AF65-F5344CB8AC3E}">
        <p14:creationId xmlns:p14="http://schemas.microsoft.com/office/powerpoint/2010/main" val="242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3294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2624" y="2393495"/>
            <a:ext cx="1012181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 else "this will be printed"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3294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2624" y="4355751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</a:t>
            </a:r>
          </a:p>
        </p:txBody>
      </p:sp>
    </p:spTree>
    <p:extLst>
      <p:ext uri="{BB962C8B-B14F-4D97-AF65-F5344CB8AC3E}">
        <p14:creationId xmlns:p14="http://schemas.microsoft.com/office/powerpoint/2010/main" val="18773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671" y="1529597"/>
            <a:ext cx="10221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Conditional statements are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not vector operations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 If the condition statement is a vector of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more than one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logical value, then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only the first item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will be used.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3336" y="3199433"/>
            <a:ext cx="1012181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&lt;- c(10,13,7,1,30)</a:t>
            </a:r>
          </a:p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 &lt;- c(8, 10, 12, 3, 17)</a:t>
            </a:r>
          </a:p>
          <a:p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(x &lt; y) x </a:t>
            </a:r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277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&lt;- function(){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34753"/>
            <a:ext cx="3187967" cy="5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function(name){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print(paste('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',name))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Dewi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5336"/>
            <a:ext cx="3428730" cy="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function(num1,num2){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print(num1+num2)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47009"/>
            <a:ext cx="2464085" cy="5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&lt;- function(a)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&lt;- 2*a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ouble(10)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65959"/>
            <a:ext cx="2097575" cy="6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Looping is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automating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 a multi-step process by organizing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sequences of actions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1967" y="3534271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in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list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1154" y="4741894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condition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r="22947"/>
          <a:stretch/>
        </p:blipFill>
        <p:spPr>
          <a:xfrm>
            <a:off x="7324710" y="2083599"/>
            <a:ext cx="3917151" cy="43238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1967" y="4188788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while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6172" y="3049031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for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</p:spTree>
    <p:extLst>
      <p:ext uri="{BB962C8B-B14F-4D97-AF65-F5344CB8AC3E}">
        <p14:creationId xmlns:p14="http://schemas.microsoft.com/office/powerpoint/2010/main" val="1967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383" y="1548292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1:5) {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055670"/>
            <a:ext cx="4478383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runif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(5)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y) 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(i&lt;0.5){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(100*i) }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(i/100)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850887" y="3105218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for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43" y="1564362"/>
            <a:ext cx="2971800" cy="10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43" y="2993680"/>
            <a:ext cx="5772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5574" y="1672047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(i&lt;=5) 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i=i+1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5573" y="3160948"/>
            <a:ext cx="4478383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z=0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while(z&lt;=10) {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y=runif(20)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z=sum(y)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print(z)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718206" y="3059156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while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91" y="1712162"/>
            <a:ext cx="1809750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91" y="3986262"/>
            <a:ext cx="188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id-ID" sz="2400" dirty="0" smtClean="0"/>
              <a:t>Pada file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id-ID" sz="2400" dirty="0" smtClean="0"/>
              <a:t>diberikan data nasabah suatu lembaga pembiayaan.  Beberapa peubah pada file tersebut adalah: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56</a:t>
            </a:fld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300"/>
              </p:ext>
            </p:extLst>
          </p:nvPr>
        </p:nvGraphicFramePr>
        <p:xfrm>
          <a:off x="3158077" y="3050023"/>
          <a:ext cx="5874327" cy="312217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age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Age in years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Level of education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employ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with current employer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address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at current address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income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Household income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debtinc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Debt to income ratio (x100)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creddebt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Credit card debt in thousands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othdebt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Other debt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default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Previously defaulted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85" y="227617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214"/>
          <a:stretch/>
        </p:blipFill>
        <p:spPr>
          <a:xfrm>
            <a:off x="1104900" y="2377440"/>
            <a:ext cx="6953250" cy="18446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756510"/>
            <a:ext cx="10653963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cs typeface="Courier New" panose="02070309020205020404" pitchFamily="49" charset="0"/>
              </a:rPr>
              <a:t>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4294217"/>
            <a:ext cx="5866731" cy="14748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95" y="4243721"/>
            <a:ext cx="1865747" cy="20074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c(1, 2, 3)] #Grab cols 1 2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886"/>
          <a:stretch/>
        </p:blipFill>
        <p:spPr>
          <a:xfrm>
            <a:off x="1104900" y="3158836"/>
            <a:ext cx="3516207" cy="2247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92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-c(1, 3, 5)] # drop cols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1,3 and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0" y="2957011"/>
            <a:ext cx="7122275" cy="21283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01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ge"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“default"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age","default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5" r="54307"/>
          <a:stretch/>
        </p:blipFill>
        <p:spPr>
          <a:xfrm>
            <a:off x="1104900" y="3042458"/>
            <a:ext cx="2062249" cy="252415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86827"/>
            <a:ext cx="1012707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seluruh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323"/>
          <a:stretch/>
        </p:blipFill>
        <p:spPr>
          <a:xfrm>
            <a:off x="1104900" y="3084022"/>
            <a:ext cx="7955733" cy="13532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79828"/>
            <a:ext cx="9982200" cy="4572000"/>
          </a:xfrm>
        </p:spPr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berstatus</a:t>
            </a:r>
            <a:r>
              <a:rPr lang="en-US" dirty="0" smtClean="0"/>
              <a:t> default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eksplorasi,subset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eksplorasi,subset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=default==1))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1" y="3269207"/>
            <a:ext cx="7773958" cy="21813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78575" y="3170759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11" y="5743839"/>
            <a:ext cx="5666031" cy="5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516293" cy="4572000"/>
          </a:xfrm>
        </p:spPr>
        <p:txBody>
          <a:bodyPr/>
          <a:lstStyle/>
          <a:p>
            <a:r>
              <a:rPr lang="id-ID" dirty="0" smtClean="0"/>
              <a:t>Memfilter pelanggan yang memiliki pendapatan &gt; 60 juta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,subset=income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(proporsi.pendapatan&lt;-		nrow(subset(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,subset=income&gt;60))/nrow(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)*100)</a:t>
            </a: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8" y="3603784"/>
            <a:ext cx="9720642" cy="22006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30626" y="3576796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" y="6035448"/>
            <a:ext cx="10702174" cy="4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291849" cy="4572000"/>
          </a:xfrm>
        </p:spPr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berumur</a:t>
            </a:r>
            <a:r>
              <a:rPr lang="en-US" dirty="0" smtClean="0"/>
              <a:t> &gt; 50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berpendapatan</a:t>
            </a:r>
            <a:r>
              <a:rPr lang="en-US" dirty="0" smtClean="0"/>
              <a:t> &gt; 50 </a:t>
            </a:r>
            <a:r>
              <a:rPr lang="en-US" dirty="0" err="1" smtClean="0"/>
              <a:t>juta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sub1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&gt;50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50),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9" y="3368591"/>
            <a:ext cx="2214564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“</a:t>
            </a:r>
            <a:r>
              <a:rPr lang="en-US" dirty="0" err="1" smtClean="0"/>
              <a:t>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3" y="3256548"/>
            <a:ext cx="100869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710"/>
          <a:stretch/>
        </p:blipFill>
        <p:spPr>
          <a:xfrm>
            <a:off x="1104900" y="4372495"/>
            <a:ext cx="6629400" cy="16869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1887428" y="4150375"/>
            <a:ext cx="248944" cy="20218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ed</a:t>
            </a:r>
            <a:r>
              <a:rPr lang="en-US" dirty="0" smtClean="0"/>
              <a:t>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descending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order(-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0875"/>
            <a:ext cx="78200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975"/>
          <a:stretch/>
        </p:blipFill>
        <p:spPr>
          <a:xfrm>
            <a:off x="1104900" y="4472246"/>
            <a:ext cx="6562725" cy="16126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95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smtClean="0"/>
              <a:t>2 level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order(-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[“default”])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0875"/>
            <a:ext cx="78200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568"/>
          <a:stretch/>
        </p:blipFill>
        <p:spPr>
          <a:xfrm>
            <a:off x="1104900" y="4447308"/>
            <a:ext cx="6562725" cy="16375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9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68" y="1600200"/>
            <a:ext cx="9819774" cy="4572000"/>
          </a:xfrm>
        </p:spPr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di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(age=20,ed=4,employ=10,address=3,income=50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debtinc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=10,creddebt=9,othdebt=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(df3,df2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menambahhkan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784558"/>
            <a:ext cx="2496553" cy="748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064925"/>
            <a:ext cx="2798500" cy="5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eksplorasi$newcol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rep(NA,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#NA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75" y="3587518"/>
            <a:ext cx="9987407" cy="20654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127334" y="3708017"/>
            <a:ext cx="90879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93" y="2824681"/>
            <a:ext cx="2932511" cy="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Menduplikasi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copy.of.ed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copy a 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201"/>
          <a:stretch/>
        </p:blipFill>
        <p:spPr>
          <a:xfrm>
            <a:off x="1104900" y="3050771"/>
            <a:ext cx="10183813" cy="16335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9925523" y="2942229"/>
            <a:ext cx="126238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income.juta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']]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1000000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138"/>
          <a:stretch/>
        </p:blipFill>
        <p:spPr>
          <a:xfrm>
            <a:off x="1104900" y="3258589"/>
            <a:ext cx="10164937" cy="14351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98015" y="3078705"/>
            <a:ext cx="1271822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43725" y="2960896"/>
            <a:ext cx="864107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menghapus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820"/>
          <a:stretch/>
        </p:blipFill>
        <p:spPr>
          <a:xfrm>
            <a:off x="1104900" y="3009207"/>
            <a:ext cx="9619985" cy="1466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24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)[2]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'education'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17"/>
          <a:stretch/>
        </p:blipFill>
        <p:spPr>
          <a:xfrm>
            <a:off x="6160419" y="3333404"/>
            <a:ext cx="2583821" cy="20727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996"/>
          <a:stretch/>
        </p:blipFill>
        <p:spPr>
          <a:xfrm>
            <a:off x="1697705" y="3366654"/>
            <a:ext cx="2645799" cy="20627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7079390" y="3290760"/>
            <a:ext cx="1664849" cy="5433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4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 detect anywhere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dfnew$otherdebt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anywhere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delete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missing data rows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dfbaru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[!is.na(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replace NAs with something else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 &lt;- 0 # works on whole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51079"/>
            <a:ext cx="4206933" cy="784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8" y="4566632"/>
            <a:ext cx="1428750" cy="695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78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3" y="4312118"/>
            <a:ext cx="3028380" cy="20013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2" y="4312118"/>
            <a:ext cx="5787559" cy="18559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52" y="2151264"/>
            <a:ext cx="7972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76179"/>
            <a:ext cx="9105900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3" y="2436408"/>
            <a:ext cx="3891901" cy="11380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Proporsi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endParaRPr lang="en-US" sz="2400" dirty="0" smtClean="0"/>
          </a:p>
          <a:p>
            <a:pPr marL="806450" indent="-80645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eksplorasi$default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prop.table(tabel)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53088"/>
            <a:ext cx="3588642" cy="8662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4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Tabulasi silang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tabel2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$ed),           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dnn=c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",“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Pendidikan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tabel2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0" y="3520540"/>
            <a:ext cx="4234993" cy="14460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2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Proporsi terhadap total </a:t>
            </a:r>
            <a:r>
              <a:rPr lang="id-ID" sz="2400" dirty="0" smtClean="0"/>
              <a:t>observasi</a:t>
            </a:r>
            <a:endParaRPr lang="en-US" sz="24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11211"/>
            <a:ext cx="9031732" cy="1301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1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9982200" cy="4572000"/>
          </a:xfrm>
        </p:spPr>
        <p:txBody>
          <a:bodyPr>
            <a:normAutofit/>
          </a:bodyPr>
          <a:lstStyle/>
          <a:p>
            <a:r>
              <a:rPr lang="id-ID" dirty="0"/>
              <a:t>Proporsi berdasarkan baris (beasiswa)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tabel3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prop.table(tabel2,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margin=1)</a:t>
            </a:r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tabel3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815" y="2301022"/>
            <a:ext cx="1577246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1: by row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2: by column</a:t>
            </a:r>
          </a:p>
        </p:txBody>
      </p:sp>
      <p:sp>
        <p:nvSpPr>
          <p:cNvPr id="6" name="Oval 5"/>
          <p:cNvSpPr/>
          <p:nvPr/>
        </p:nvSpPr>
        <p:spPr>
          <a:xfrm>
            <a:off x="5700912" y="2075811"/>
            <a:ext cx="1374483" cy="4504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1875" y="2451108"/>
            <a:ext cx="395420" cy="261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7" y="3167934"/>
            <a:ext cx="8976784" cy="12693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Proporsi berdasarkan kolom (jenis kelamin)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tabel4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prop.table(tabel2, margin=2)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tabel4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9" y="3419474"/>
            <a:ext cx="8143922" cy="13642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5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</a:t>
            </a:r>
            <a:r>
              <a:rPr lang="id-ID" dirty="0" smtClean="0"/>
              <a:t>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520" y="1477587"/>
            <a:ext cx="10738678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by=list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$ed),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FUN=mean)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1447" y="2201274"/>
            <a:ext cx="12909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fungsi yang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digunakan</a:t>
            </a:r>
          </a:p>
        </p:txBody>
      </p:sp>
      <p:sp>
        <p:nvSpPr>
          <p:cNvPr id="6" name="Oval 5"/>
          <p:cNvSpPr/>
          <p:nvPr/>
        </p:nvSpPr>
        <p:spPr>
          <a:xfrm>
            <a:off x="8910567" y="1477587"/>
            <a:ext cx="1374483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728992" y="1926873"/>
            <a:ext cx="395420" cy="2619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4" t="3854"/>
          <a:stretch/>
        </p:blipFill>
        <p:spPr>
          <a:xfrm>
            <a:off x="3658256" y="2724494"/>
            <a:ext cx="3467455" cy="19548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0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94512"/>
            <a:ext cx="6356484" cy="3565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9819775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aggregate(eksplorasi$income,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by=list(eksplorasi$ed,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eksplorasi$default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FUN=mean)</a:t>
            </a:r>
          </a:p>
          <a:p>
            <a:pPr marL="806450" indent="-806450">
              <a:buNone/>
            </a:pP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aggregate(income ~ eksplorasi$ed + eksplorasi$default, FUN=mean, data=eksplorasi)</a:t>
            </a:r>
          </a:p>
        </p:txBody>
      </p:sp>
      <p:sp>
        <p:nvSpPr>
          <p:cNvPr id="7" name="Oval 6"/>
          <p:cNvSpPr/>
          <p:nvPr/>
        </p:nvSpPr>
        <p:spPr>
          <a:xfrm>
            <a:off x="909066" y="3137831"/>
            <a:ext cx="3038395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9066" y="4877428"/>
            <a:ext cx="5909794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9858" y="3624590"/>
            <a:ext cx="161076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Nama </a:t>
            </a:r>
            <a:r>
              <a:rPr lang="en-US" sz="1400" b="1" dirty="0" err="1" smtClean="0">
                <a:solidFill>
                  <a:srgbClr val="FFC000"/>
                </a:solidFill>
              </a:rPr>
              <a:t>grup</a:t>
            </a:r>
            <a:r>
              <a:rPr lang="en-US" sz="1400" b="1" dirty="0" smtClean="0">
                <a:solidFill>
                  <a:srgbClr val="FFC000"/>
                </a:solidFill>
              </a:rPr>
              <a:t> yang </a:t>
            </a:r>
            <a:r>
              <a:rPr lang="en-US" sz="1400" b="1" dirty="0" err="1" smtClean="0">
                <a:solidFill>
                  <a:srgbClr val="FFC000"/>
                </a:solidFill>
              </a:rPr>
              <a:t>berbeda</a:t>
            </a:r>
            <a:endParaRPr lang="id-ID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Perintah</a:t>
            </a:r>
            <a:r>
              <a:rPr lang="en-US" dirty="0" smtClean="0">
                <a:solidFill>
                  <a:srgbClr val="FFFF00"/>
                </a:solidFill>
              </a:rPr>
              <a:t> yang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“#” </a:t>
            </a:r>
            <a:r>
              <a:rPr lang="en-US" dirty="0" err="1" smtClean="0">
                <a:solidFill>
                  <a:srgbClr val="FFFF00"/>
                </a:solidFill>
              </a:rPr>
              <a:t>tidak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dieksekusi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berguna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untuk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memberi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keterangan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program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di R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 smtClean="0"/>
          </a:p>
          <a:p>
            <a:pPr lvl="1"/>
            <a:r>
              <a:rPr lang="en-US" dirty="0" smtClean="0"/>
              <a:t>Diagram </a:t>
            </a:r>
            <a:r>
              <a:rPr lang="en-US" dirty="0" err="1" smtClean="0"/>
              <a:t>batang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Pie chart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pie()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pPr lvl="1"/>
            <a:r>
              <a:rPr lang="en-US" dirty="0" smtClean="0"/>
              <a:t>Histogram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Boxplot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90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7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3199131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4041" y="2414301"/>
            <a:ext cx="130183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5321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hist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0146" y="2414301"/>
            <a:ext cx="84235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7707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4336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3955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797" y="4692184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geom_point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5321" y="3968571"/>
            <a:ext cx="249055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geom_histogram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917" y="3968571"/>
            <a:ext cx="156961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geom_bar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5321" y="4707574"/>
            <a:ext cx="221623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797" y="3968571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69" y="2966876"/>
            <a:ext cx="4532370" cy="3424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4900" y="1653512"/>
            <a:ext cx="8810750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eksplorasi$debtinc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col="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Rasio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411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4" y="2545882"/>
            <a:ext cx="4799264" cy="3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boxplot(income ~ eksplorasi$ed, data=eksplorasi, col=rainbow(5)</a:t>
            </a:r>
          </a:p>
          <a:p>
            <a:pPr marL="806450" indent="-80645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main="pendapatan berdasarkan pendidikan")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310"/>
          <a:stretch/>
        </p:blipFill>
        <p:spPr>
          <a:xfrm>
            <a:off x="3062669" y="2844463"/>
            <a:ext cx="5667445" cy="3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3044" y="2354531"/>
            <a:ext cx="814454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s-E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),col = 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  <a:endParaRPr lang="es-E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443" t="14797" r="22982" b="24448"/>
          <a:stretch/>
        </p:blipFill>
        <p:spPr>
          <a:xfrm>
            <a:off x="4364958" y="3110775"/>
            <a:ext cx="3320716" cy="32039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7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with </a:t>
            </a:r>
            <a:r>
              <a:rPr lang="en-US" dirty="0" err="1" smtClean="0"/>
              <a:t>Plotly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1167311" cy="4572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diagram.pie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frame,labels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Var1,values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Freq,type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="pie")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diagram.pie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6" y="3797454"/>
            <a:ext cx="4129339" cy="2686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1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16255"/>
            <a:ext cx="1032028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$income,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breaks=15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creddebt,main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	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347"/>
          <a:stretch/>
        </p:blipFill>
        <p:spPr>
          <a:xfrm>
            <a:off x="3778170" y="3534878"/>
            <a:ext cx="4634142" cy="31739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04900" y="1652187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04900" y="3826836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5790" y="2316030"/>
            <a:ext cx="8471116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hist(eksplorasi$income</a:t>
            </a:r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main="Histogram Pendapatan",</a:t>
            </a:r>
          </a:p>
          <a:p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col="lightblue",xlab=”Pendapatan")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5790" y="4370269"/>
            <a:ext cx="8471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eksplorasi,aes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))+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71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7" y="1677089"/>
            <a:ext cx="4499459" cy="339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1" y="1766495"/>
            <a:ext cx="4262784" cy="32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316190</TotalTime>
  <Words>2493</Words>
  <Application>Microsoft Office PowerPoint</Application>
  <PresentationFormat>Widescreen</PresentationFormat>
  <Paragraphs>560</Paragraphs>
  <Slides>102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</vt:lpstr>
      <vt:lpstr>Birka</vt:lpstr>
      <vt:lpstr>Calibri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Pengenalan R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Data yang bisa diakses </vt:lpstr>
      <vt:lpstr>TUGAS 1</vt:lpstr>
      <vt:lpstr>Impor dan Ekspor Data</vt:lpstr>
      <vt:lpstr>Import Data</vt:lpstr>
      <vt:lpstr>Import Data</vt:lpstr>
      <vt:lpstr>Import Data</vt:lpstr>
      <vt:lpstr>Import Data</vt:lpstr>
      <vt:lpstr> Eksport Data</vt:lpstr>
      <vt:lpstr>Set Data Library</vt:lpstr>
      <vt:lpstr> Control Statements</vt:lpstr>
      <vt:lpstr>Operator Relasi</vt:lpstr>
      <vt:lpstr>Operator Relasi</vt:lpstr>
      <vt:lpstr>Operator Logika</vt:lpstr>
      <vt:lpstr>Operator Logika</vt:lpstr>
      <vt:lpstr>Operator Logika</vt:lpstr>
      <vt:lpstr>Conditional Statements</vt:lpstr>
      <vt:lpstr>Conditional Statements</vt:lpstr>
      <vt:lpstr>Conditional Statements</vt:lpstr>
      <vt:lpstr>Introduction to Functions</vt:lpstr>
      <vt:lpstr>Introduction to Functions</vt:lpstr>
      <vt:lpstr>Introduction to Functions</vt:lpstr>
      <vt:lpstr>Introduction to Functions</vt:lpstr>
      <vt:lpstr>Loops</vt:lpstr>
      <vt:lpstr>Loops</vt:lpstr>
      <vt:lpstr>Loops</vt:lpstr>
      <vt:lpstr>Akses Data</vt:lpstr>
      <vt:lpstr>Import Data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Akses Kolom/Variabel </vt:lpstr>
      <vt:lpstr>Akses Kolom/Variabel </vt:lpstr>
      <vt:lpstr>Filtering Data Frame </vt:lpstr>
      <vt:lpstr>Filtering Data Frame</vt:lpstr>
      <vt:lpstr>Filtering Data Frame</vt:lpstr>
      <vt:lpstr>Sorting Data Frame</vt:lpstr>
      <vt:lpstr>Sorting Data Frame</vt:lpstr>
      <vt:lpstr>Sorting Data Frame</vt:lpstr>
      <vt:lpstr>Add Row</vt:lpstr>
      <vt:lpstr>Add Column</vt:lpstr>
      <vt:lpstr>Add Column</vt:lpstr>
      <vt:lpstr>Add Column</vt:lpstr>
      <vt:lpstr>Deleting column</vt:lpstr>
      <vt:lpstr>Rename Column</vt:lpstr>
      <vt:lpstr>Missing Data</vt:lpstr>
      <vt:lpstr>Statistika Deskriptif</vt:lpstr>
      <vt:lpstr>Deskriptif Data Tipe Numerik</vt:lpstr>
      <vt:lpstr>Deskriptif Data</vt:lpstr>
      <vt:lpstr>Deskriptif Data Campuran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Statistik berdasarkan grup</vt:lpstr>
      <vt:lpstr>Statistik berdasarkan grup</vt:lpstr>
      <vt:lpstr>Eksplorasi Data</vt:lpstr>
      <vt:lpstr>Dasar-dasar grafik</vt:lpstr>
      <vt:lpstr>Dasar-dasar grafik</vt:lpstr>
      <vt:lpstr>Boxplot</vt:lpstr>
      <vt:lpstr>Boxplot</vt:lpstr>
      <vt:lpstr>Membuat Boxplot</vt:lpstr>
      <vt:lpstr>PIE CHART</vt:lpstr>
      <vt:lpstr>Pie Chart with Plotly</vt:lpstr>
      <vt:lpstr>Histogram</vt:lpstr>
      <vt:lpstr> HISTOGRAM</vt:lpstr>
      <vt:lpstr>Histogram </vt:lpstr>
      <vt:lpstr>BAR CHART</vt:lpstr>
      <vt:lpstr>BAR CHART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Bagus Sartono</cp:lastModifiedBy>
  <cp:revision>161</cp:revision>
  <dcterms:created xsi:type="dcterms:W3CDTF">2012-08-29T16:21:37Z</dcterms:created>
  <dcterms:modified xsi:type="dcterms:W3CDTF">2019-08-06T03:18:59Z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