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7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312" r:id="rId11"/>
    <p:sldId id="347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46" r:id="rId21"/>
    <p:sldId id="313" r:id="rId22"/>
    <p:sldId id="344" r:id="rId23"/>
    <p:sldId id="306" r:id="rId24"/>
    <p:sldId id="307" r:id="rId25"/>
    <p:sldId id="308" r:id="rId26"/>
    <p:sldId id="309" r:id="rId27"/>
    <p:sldId id="310" r:id="rId28"/>
    <p:sldId id="345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38" r:id="rId39"/>
    <p:sldId id="339" r:id="rId40"/>
    <p:sldId id="340" r:id="rId41"/>
    <p:sldId id="341" r:id="rId42"/>
    <p:sldId id="342" r:id="rId43"/>
    <p:sldId id="348" r:id="rId44"/>
    <p:sldId id="349" r:id="rId45"/>
    <p:sldId id="350" r:id="rId46"/>
    <p:sldId id="351" r:id="rId47"/>
    <p:sldId id="311" r:id="rId48"/>
    <p:sldId id="256" r:id="rId49"/>
    <p:sldId id="257" r:id="rId50"/>
    <p:sldId id="258" r:id="rId51"/>
    <p:sldId id="259" r:id="rId52"/>
    <p:sldId id="260" r:id="rId53"/>
    <p:sldId id="261" r:id="rId54"/>
    <p:sldId id="262" r:id="rId55"/>
    <p:sldId id="263" r:id="rId56"/>
    <p:sldId id="264" r:id="rId57"/>
    <p:sldId id="265" r:id="rId58"/>
    <p:sldId id="266" r:id="rId59"/>
    <p:sldId id="267" r:id="rId60"/>
    <p:sldId id="268" r:id="rId61"/>
    <p:sldId id="269" r:id="rId62"/>
    <p:sldId id="270" r:id="rId63"/>
    <p:sldId id="271" r:id="rId64"/>
    <p:sldId id="272" r:id="rId65"/>
    <p:sldId id="273" r:id="rId66"/>
    <p:sldId id="274" r:id="rId67"/>
    <p:sldId id="275" r:id="rId68"/>
    <p:sldId id="276" r:id="rId69"/>
    <p:sldId id="277" r:id="rId70"/>
    <p:sldId id="278" r:id="rId71"/>
    <p:sldId id="279" r:id="rId72"/>
    <p:sldId id="280" r:id="rId73"/>
    <p:sldId id="281" r:id="rId74"/>
    <p:sldId id="282" r:id="rId75"/>
    <p:sldId id="283" r:id="rId76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78"/>
      <p:bold r:id="rId79"/>
      <p:italic r:id="rId80"/>
      <p:boldItalic r:id="rId81"/>
    </p:embeddedFont>
    <p:embeddedFont>
      <p:font typeface="Calibri" panose="020F0502020204030204" pitchFamily="34" charset="0"/>
      <p:regular r:id="rId82"/>
      <p:bold r:id="rId83"/>
      <p:italic r:id="rId84"/>
      <p:boldItalic r:id="rId85"/>
    </p:embeddedFont>
    <p:embeddedFont>
      <p:font typeface="Verdana" panose="020B0604030504040204" pitchFamily="34" charset="0"/>
      <p:regular r:id="rId86"/>
      <p:bold r:id="rId87"/>
      <p:italic r:id="rId88"/>
      <p:boldItalic r:id="rId89"/>
    </p:embeddedFont>
    <p:embeddedFont>
      <p:font typeface="Trebuchet MS" panose="020B0603020202020204" pitchFamily="34" charset="0"/>
      <p:regular r:id="rId90"/>
      <p:bold r:id="rId91"/>
      <p:italic r:id="rId92"/>
      <p:boldItalic r:id="rId93"/>
    </p:embeddedFont>
    <p:embeddedFont>
      <p:font typeface="Lucida Console" panose="020B0609040504020204" pitchFamily="49" charset="0"/>
      <p:regular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720D61-3A62-49D0-8329-BC7A563ABF4D}">
  <a:tblStyle styleId="{6A720D61-3A62-49D0-8329-BC7A563AB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font" Target="fonts/font13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6.fntdata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529411764705899E-2"/>
          <c:y val="9.7087378640776725E-2"/>
          <c:w val="0.85294117647058953"/>
          <c:h val="0.80582524271844713"/>
        </c:manualLayout>
      </c:layout>
      <c:scatterChart>
        <c:scatterStyle val="lineMarker"/>
        <c:varyColors val="0"/>
        <c:ser>
          <c:idx val="0"/>
          <c:order val="0"/>
          <c:spPr>
            <a:ln w="25018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163.16896982415116</c:v>
                </c:pt>
                <c:pt idx="1">
                  <c:v>315.10595361566328</c:v>
                </c:pt>
                <c:pt idx="2">
                  <c:v>255.40275877530553</c:v>
                </c:pt>
                <c:pt idx="3">
                  <c:v>247.3296097471567</c:v>
                </c:pt>
                <c:pt idx="4">
                  <c:v>356.26748713565257</c:v>
                </c:pt>
                <c:pt idx="5">
                  <c:v>397.09563983808408</c:v>
                </c:pt>
                <c:pt idx="6">
                  <c:v>240.00488203774302</c:v>
                </c:pt>
                <c:pt idx="7">
                  <c:v>285.42528456410889</c:v>
                </c:pt>
                <c:pt idx="8">
                  <c:v>205.13482622717575</c:v>
                </c:pt>
                <c:pt idx="9">
                  <c:v>213.21215999204847</c:v>
                </c:pt>
                <c:pt idx="10">
                  <c:v>350.67236221878983</c:v>
                </c:pt>
                <c:pt idx="11">
                  <c:v>369.7142989754351</c:v>
                </c:pt>
                <c:pt idx="12">
                  <c:v>420.98565660357303</c:v>
                </c:pt>
                <c:pt idx="13">
                  <c:v>411.5604767720672</c:v>
                </c:pt>
                <c:pt idx="14">
                  <c:v>178.01970692596936</c:v>
                </c:pt>
                <c:pt idx="15">
                  <c:v>620.1523105121089</c:v>
                </c:pt>
                <c:pt idx="16">
                  <c:v>147.17938451916925</c:v>
                </c:pt>
                <c:pt idx="17">
                  <c:v>21.41842033923264</c:v>
                </c:pt>
                <c:pt idx="18">
                  <c:v>308.63563114403888</c:v>
                </c:pt>
                <c:pt idx="19">
                  <c:v>516.58644688635593</c:v>
                </c:pt>
                <c:pt idx="20">
                  <c:v>345.54785370837021</c:v>
                </c:pt>
                <c:pt idx="21">
                  <c:v>143.26245439902414</c:v>
                </c:pt>
                <c:pt idx="22">
                  <c:v>217.37603509692798</c:v>
                </c:pt>
                <c:pt idx="23">
                  <c:v>394.007068769527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59-4F87-B23A-D4658DAE0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854976"/>
        <c:axId val="75856896"/>
      </c:scatterChart>
      <c:valAx>
        <c:axId val="75854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5856896"/>
        <c:crosses val="autoZero"/>
        <c:crossBetween val="midCat"/>
      </c:valAx>
      <c:valAx>
        <c:axId val="75856896"/>
        <c:scaling>
          <c:orientation val="minMax"/>
        </c:scaling>
        <c:delete val="1"/>
        <c:axPos val="l"/>
        <c:majorGridlines>
          <c:spPr>
            <a:ln w="2780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75854976"/>
        <c:crosses val="autoZero"/>
        <c:crossBetween val="midCat"/>
      </c:valAx>
      <c:spPr>
        <a:solidFill>
          <a:srgbClr val="C0C0C0"/>
        </a:solidFill>
        <a:ln w="1111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80">
      <a:solidFill>
        <a:srgbClr val="000000"/>
      </a:solidFill>
      <a:prstDash val="solid"/>
    </a:ln>
  </c:spPr>
  <c:txPr>
    <a:bodyPr/>
    <a:lstStyle/>
    <a:p>
      <a:pPr>
        <a:defRPr sz="24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54455445544566"/>
          <c:y val="6.7796610169491622E-2"/>
          <c:w val="0.76980198019802026"/>
          <c:h val="0.68855932203389902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28525">
              <a:noFill/>
            </a:ln>
          </c:spPr>
          <c:marker>
            <c:symbol val="circle"/>
            <c:size val="11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Sheet1!$B$1:$K$1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xVal>
          <c:yVal>
            <c:numRef>
              <c:f>Sheet1!$B$2:$K$2</c:f>
              <c:numCache>
                <c:formatCode>General</c:formatCode>
                <c:ptCount val="10"/>
                <c:pt idx="0">
                  <c:v>44</c:v>
                </c:pt>
                <c:pt idx="1">
                  <c:v>40</c:v>
                </c:pt>
                <c:pt idx="2">
                  <c:v>42</c:v>
                </c:pt>
                <c:pt idx="3">
                  <c:v>46</c:v>
                </c:pt>
                <c:pt idx="4">
                  <c:v>48</c:v>
                </c:pt>
                <c:pt idx="5">
                  <c:v>52</c:v>
                </c:pt>
                <c:pt idx="6">
                  <c:v>54</c:v>
                </c:pt>
                <c:pt idx="7">
                  <c:v>58</c:v>
                </c:pt>
                <c:pt idx="8">
                  <c:v>56</c:v>
                </c:pt>
                <c:pt idx="9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C0-4EDB-BDE4-EE5DD7BE5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231808"/>
        <c:axId val="118234112"/>
      </c:scatterChart>
      <c:valAx>
        <c:axId val="118231808"/>
        <c:scaling>
          <c:orientation val="minMax"/>
          <c:max val="17"/>
          <c:min val="8"/>
        </c:scaling>
        <c:delete val="0"/>
        <c:axPos val="b"/>
        <c:title>
          <c:tx>
            <c:rich>
              <a:bodyPr/>
              <a:lstStyle/>
              <a:p>
                <a:pPr>
                  <a:defRPr sz="1398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 dirty="0" err="1" smtClean="0"/>
                  <a:t>adv</a:t>
                </a:r>
                <a:r>
                  <a:rPr lang="en-US" dirty="0" smtClean="0"/>
                  <a:t> </a:t>
                </a:r>
                <a:r>
                  <a:rPr lang="en-US" dirty="0"/>
                  <a:t>expenditures (millions of dollars)</a:t>
                </a:r>
              </a:p>
            </c:rich>
          </c:tx>
          <c:layout>
            <c:manualLayout>
              <c:xMode val="edge"/>
              <c:yMode val="edge"/>
              <c:x val="0.38613861386138632"/>
              <c:y val="0.88135593220339026"/>
            </c:manualLayout>
          </c:layout>
          <c:overlay val="0"/>
          <c:spPr>
            <a:noFill/>
            <a:ln w="253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8234112"/>
        <c:crosses val="autoZero"/>
        <c:crossBetween val="midCat"/>
      </c:valAx>
      <c:valAx>
        <c:axId val="118234112"/>
        <c:scaling>
          <c:orientation val="minMax"/>
          <c:max val="65"/>
          <c:min val="35"/>
        </c:scaling>
        <c:delete val="0"/>
        <c:axPos val="l"/>
        <c:majorGridlines>
          <c:spPr>
            <a:ln w="3169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398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/>
                  <a:t>sales revenue (millions of dollars)</a:t>
                </a:r>
              </a:p>
            </c:rich>
          </c:tx>
          <c:layout>
            <c:manualLayout>
              <c:xMode val="edge"/>
              <c:yMode val="edge"/>
              <c:x val="5.6930693069306933E-2"/>
              <c:y val="8.8983050847457626E-2"/>
            </c:manualLayout>
          </c:layout>
          <c:overlay val="0"/>
          <c:spPr>
            <a:noFill/>
            <a:ln w="253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8231808"/>
        <c:crosses val="autoZero"/>
        <c:crossBetween val="midCat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99395436839764"/>
          <c:y val="6.765335838052608E-2"/>
          <c:w val="0.76951672862453535"/>
          <c:h val="0.6892177589852004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22000">
              <a:noFill/>
            </a:ln>
          </c:spPr>
          <c:marker>
            <c:symbol val="circle"/>
            <c:size val="9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29333">
                <a:solidFill>
                  <a:schemeClr val="tx1"/>
                </a:solidFill>
                <a:prstDash val="solid"/>
              </a:ln>
            </c:spPr>
            <c:trendlineType val="linear"/>
            <c:dispRSqr val="0"/>
            <c:dispEq val="0"/>
          </c:trendline>
          <c:xVal>
            <c:numRef>
              <c:f>Sheet1!$B$1:$K$1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xVal>
          <c:yVal>
            <c:numRef>
              <c:f>Sheet1!$B$2:$K$2</c:f>
              <c:numCache>
                <c:formatCode>General</c:formatCode>
                <c:ptCount val="10"/>
                <c:pt idx="0">
                  <c:v>44</c:v>
                </c:pt>
                <c:pt idx="1">
                  <c:v>40</c:v>
                </c:pt>
                <c:pt idx="2">
                  <c:v>42</c:v>
                </c:pt>
                <c:pt idx="3">
                  <c:v>46</c:v>
                </c:pt>
                <c:pt idx="4">
                  <c:v>48</c:v>
                </c:pt>
                <c:pt idx="5">
                  <c:v>52</c:v>
                </c:pt>
                <c:pt idx="6">
                  <c:v>54</c:v>
                </c:pt>
                <c:pt idx="7">
                  <c:v>58</c:v>
                </c:pt>
                <c:pt idx="8">
                  <c:v>56</c:v>
                </c:pt>
                <c:pt idx="9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D1-4FF3-AF6F-F5F433E5D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556352"/>
        <c:axId val="119342976"/>
      </c:scatterChart>
      <c:valAx>
        <c:axId val="119556352"/>
        <c:scaling>
          <c:orientation val="minMax"/>
          <c:max val="17"/>
          <c:min val="8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 sz="1400"/>
                  <a:t>ads expenditures (millions of dollars)</a:t>
                </a:r>
              </a:p>
            </c:rich>
          </c:tx>
          <c:layout>
            <c:manualLayout>
              <c:xMode val="edge"/>
              <c:yMode val="edge"/>
              <c:x val="0.38537794299876127"/>
              <c:y val="0.88160676532769511"/>
            </c:manualLayout>
          </c:layout>
          <c:overlay val="0"/>
          <c:spPr>
            <a:noFill/>
            <a:ln w="195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4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86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9342976"/>
        <c:crosses val="autoZero"/>
        <c:crossBetween val="midCat"/>
      </c:valAx>
      <c:valAx>
        <c:axId val="119342976"/>
        <c:scaling>
          <c:orientation val="minMax"/>
          <c:max val="65"/>
          <c:min val="35"/>
        </c:scaling>
        <c:delete val="0"/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 sz="1400"/>
                  <a:t>sales revenue (millions of dollars)</a:t>
                </a:r>
              </a:p>
            </c:rich>
          </c:tx>
          <c:layout>
            <c:manualLayout>
              <c:xMode val="edge"/>
              <c:yMode val="edge"/>
              <c:x val="5.7001239157373033E-2"/>
              <c:y val="9.0909090909091037E-2"/>
            </c:manualLayout>
          </c:layout>
          <c:overlay val="0"/>
          <c:spPr>
            <a:noFill/>
            <a:ln w="195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4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86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9556352"/>
        <c:crosses val="autoZero"/>
        <c:crossBetween val="midCat"/>
      </c:valAx>
      <c:spPr>
        <a:noFill/>
        <a:ln w="97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86" b="1" i="0" u="none" strike="noStrike" baseline="0">
          <a:solidFill>
            <a:schemeClr val="tx1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78686493184635"/>
          <c:y val="6.7653276955602595E-2"/>
          <c:w val="0.76951672862453535"/>
          <c:h val="0.6892177589852004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28564">
              <a:noFill/>
            </a:ln>
          </c:spPr>
          <c:marker>
            <c:symbol val="circle"/>
            <c:size val="11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25390">
                <a:solidFill>
                  <a:schemeClr val="tx1"/>
                </a:solidFill>
                <a:prstDash val="solid"/>
              </a:ln>
            </c:spPr>
            <c:trendlineType val="linear"/>
            <c:dispRSqr val="0"/>
            <c:dispEq val="1"/>
            <c:trendlineLbl>
              <c:layout>
                <c:manualLayout>
                  <c:x val="-1.8572724081290504E-3"/>
                  <c:y val="-4.4857516875056389E-2"/>
                </c:manualLayout>
              </c:layout>
              <c:numFmt formatCode="General" sourceLinked="0"/>
              <c:spPr>
                <a:noFill/>
                <a:ln w="25390">
                  <a:noFill/>
                </a:ln>
              </c:spPr>
              <c:txPr>
                <a:bodyPr/>
                <a:lstStyle/>
                <a:p>
                  <a:pPr>
                    <a:defRPr sz="1799" b="1" i="0" u="none" strike="noStrike" baseline="0">
                      <a:solidFill>
                        <a:schemeClr val="tx1"/>
                      </a:solidFill>
                      <a:latin typeface="Trebuchet MS"/>
                      <a:ea typeface="Trebuchet MS"/>
                      <a:cs typeface="Trebuchet M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Sheet1!$B$1:$K$1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xVal>
          <c:yVal>
            <c:numRef>
              <c:f>Sheet1!$B$2:$K$2</c:f>
              <c:numCache>
                <c:formatCode>General</c:formatCode>
                <c:ptCount val="10"/>
                <c:pt idx="0">
                  <c:v>44</c:v>
                </c:pt>
                <c:pt idx="1">
                  <c:v>40</c:v>
                </c:pt>
                <c:pt idx="2">
                  <c:v>42</c:v>
                </c:pt>
                <c:pt idx="3">
                  <c:v>46</c:v>
                </c:pt>
                <c:pt idx="4">
                  <c:v>48</c:v>
                </c:pt>
                <c:pt idx="5">
                  <c:v>52</c:v>
                </c:pt>
                <c:pt idx="6">
                  <c:v>54</c:v>
                </c:pt>
                <c:pt idx="7">
                  <c:v>58</c:v>
                </c:pt>
                <c:pt idx="8">
                  <c:v>56</c:v>
                </c:pt>
                <c:pt idx="9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3F-47D3-A56C-FC27AFD84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026624"/>
        <c:axId val="118028544"/>
      </c:scatterChart>
      <c:valAx>
        <c:axId val="118026624"/>
        <c:scaling>
          <c:orientation val="minMax"/>
          <c:max val="17"/>
          <c:min val="8"/>
        </c:scaling>
        <c:delete val="0"/>
        <c:axPos val="b"/>
        <c:title>
          <c:tx>
            <c:rich>
              <a:bodyPr/>
              <a:lstStyle/>
              <a:p>
                <a:pPr>
                  <a:defRPr sz="1399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/>
                  <a:t>ads expenditures (millions of dollars)</a:t>
                </a:r>
              </a:p>
            </c:rich>
          </c:tx>
          <c:layout>
            <c:manualLayout>
              <c:xMode val="edge"/>
              <c:yMode val="edge"/>
              <c:x val="0.38537794299876127"/>
              <c:y val="0.88160676532769511"/>
            </c:manualLayout>
          </c:layout>
          <c:overlay val="0"/>
          <c:spPr>
            <a:noFill/>
            <a:ln w="2539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9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8028544"/>
        <c:crosses val="autoZero"/>
        <c:crossBetween val="midCat"/>
      </c:valAx>
      <c:valAx>
        <c:axId val="118028544"/>
        <c:scaling>
          <c:orientation val="minMax"/>
          <c:max val="65"/>
          <c:min val="35"/>
        </c:scaling>
        <c:delete val="0"/>
        <c:axPos val="l"/>
        <c:majorGridlines>
          <c:spPr>
            <a:ln w="3174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399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/>
                  <a:t>sales revenue (millions of dollars)</a:t>
                </a:r>
              </a:p>
            </c:rich>
          </c:tx>
          <c:layout>
            <c:manualLayout>
              <c:xMode val="edge"/>
              <c:yMode val="edge"/>
              <c:x val="5.7001239157373033E-2"/>
              <c:y val="9.0909090909091037E-2"/>
            </c:manualLayout>
          </c:layout>
          <c:overlay val="0"/>
          <c:spPr>
            <a:noFill/>
            <a:ln w="2539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9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8026624"/>
        <c:crosses val="autoZero"/>
        <c:crossBetween val="midCat"/>
      </c:valAx>
      <c:spPr>
        <a:noFill/>
        <a:ln w="1269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9" b="1" i="0" u="none" strike="noStrike" baseline="0">
          <a:solidFill>
            <a:schemeClr val="tx1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28205128205128E-2"/>
          <c:y val="7.8125E-2"/>
          <c:w val="0.89743589743589802"/>
          <c:h val="0.84375000000000044"/>
        </c:manualLayout>
      </c:layout>
      <c:scatterChart>
        <c:scatterStyle val="lineMarker"/>
        <c:varyColors val="0"/>
        <c:ser>
          <c:idx val="0"/>
          <c:order val="0"/>
          <c:spPr>
            <a:ln w="24895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-367.44137356779805</c:v>
                </c:pt>
                <c:pt idx="1">
                  <c:v>45.141271487550725</c:v>
                </c:pt>
                <c:pt idx="2">
                  <c:v>-275.96298829959261</c:v>
                </c:pt>
                <c:pt idx="3">
                  <c:v>70.272812996208856</c:v>
                </c:pt>
                <c:pt idx="4">
                  <c:v>-477.4766838191303</c:v>
                </c:pt>
                <c:pt idx="5">
                  <c:v>-286.53914688255395</c:v>
                </c:pt>
                <c:pt idx="6">
                  <c:v>-264.99349061634268</c:v>
                </c:pt>
                <c:pt idx="7">
                  <c:v>-340.93295391452125</c:v>
                </c:pt>
                <c:pt idx="8">
                  <c:v>-101.48689836376568</c:v>
                </c:pt>
                <c:pt idx="9">
                  <c:v>-321.71712001060189</c:v>
                </c:pt>
                <c:pt idx="10">
                  <c:v>-369.43685037494686</c:v>
                </c:pt>
                <c:pt idx="11">
                  <c:v>117.95239863391348</c:v>
                </c:pt>
                <c:pt idx="12">
                  <c:v>-160.18579119523594</c:v>
                </c:pt>
                <c:pt idx="13">
                  <c:v>58.247302362756329</c:v>
                </c:pt>
                <c:pt idx="14">
                  <c:v>-274.14039076537415</c:v>
                </c:pt>
                <c:pt idx="15">
                  <c:v>-220.13025265052153</c:v>
                </c:pt>
                <c:pt idx="16">
                  <c:v>52.239179358892486</c:v>
                </c:pt>
                <c:pt idx="17">
                  <c:v>-178.44210621435639</c:v>
                </c:pt>
                <c:pt idx="18">
                  <c:v>-57.985825141281445</c:v>
                </c:pt>
                <c:pt idx="19">
                  <c:v>-32.718070818192132</c:v>
                </c:pt>
                <c:pt idx="20">
                  <c:v>-29.769528388839703</c:v>
                </c:pt>
                <c:pt idx="21">
                  <c:v>-183.98339413463461</c:v>
                </c:pt>
                <c:pt idx="22">
                  <c:v>-32.665286537429331</c:v>
                </c:pt>
                <c:pt idx="23">
                  <c:v>-322.15724164063084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12-4088-B6FE-878DA9690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28224"/>
        <c:axId val="77430144"/>
      </c:scatterChart>
      <c:valAx>
        <c:axId val="77428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430144"/>
        <c:crosses val="autoZero"/>
        <c:crossBetween val="midCat"/>
      </c:valAx>
      <c:valAx>
        <c:axId val="77430144"/>
        <c:scaling>
          <c:orientation val="minMax"/>
        </c:scaling>
        <c:delete val="1"/>
        <c:axPos val="l"/>
        <c:majorGridlines>
          <c:spPr>
            <a:ln w="276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77428224"/>
        <c:crosses val="autoZero"/>
        <c:crossBetween val="midCat"/>
      </c:valAx>
      <c:spPr>
        <a:solidFill>
          <a:srgbClr val="C0C0C0"/>
        </a:solidFill>
        <a:ln w="1106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66">
      <a:solidFill>
        <a:srgbClr val="000000"/>
      </a:solidFill>
      <a:prstDash val="solid"/>
    </a:ln>
  </c:spPr>
  <c:txPr>
    <a:bodyPr/>
    <a:lstStyle/>
    <a:p>
      <a:pPr>
        <a:defRPr sz="34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46719160105007E-2"/>
          <c:y val="3.3557046979865786E-2"/>
          <c:w val="0.94750656167978997"/>
          <c:h val="0.93288590604026844"/>
        </c:manualLayout>
      </c:layout>
      <c:scatterChart>
        <c:scatterStyle val="lineMarker"/>
        <c:varyColors val="0"/>
        <c:ser>
          <c:idx val="0"/>
          <c:order val="0"/>
          <c:spPr>
            <a:ln w="24321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Sheet1!$F$6:$F$29</c:f>
              <c:numCache>
                <c:formatCode>General</c:formatCode>
                <c:ptCount val="24"/>
                <c:pt idx="0">
                  <c:v>252.38965660805042</c:v>
                </c:pt>
                <c:pt idx="1">
                  <c:v>243.03531787188768</c:v>
                </c:pt>
                <c:pt idx="2">
                  <c:v>292.13425292510186</c:v>
                </c:pt>
                <c:pt idx="3">
                  <c:v>187.44320324905203</c:v>
                </c:pt>
                <c:pt idx="4">
                  <c:v>421.75582904521724</c:v>
                </c:pt>
                <c:pt idx="5">
                  <c:v>396.36521327936174</c:v>
                </c:pt>
                <c:pt idx="6">
                  <c:v>278.00162734591424</c:v>
                </c:pt>
                <c:pt idx="7">
                  <c:v>332.14176152136992</c:v>
                </c:pt>
                <c:pt idx="8">
                  <c:v>206.37827540905855</c:v>
                </c:pt>
                <c:pt idx="9">
                  <c:v>275.07071999734933</c:v>
                </c:pt>
                <c:pt idx="10">
                  <c:v>386.89078740626326</c:v>
                </c:pt>
                <c:pt idx="11">
                  <c:v>261.23809965847806</c:v>
                </c:pt>
                <c:pt idx="12">
                  <c:v>377.32855220119063</c:v>
                </c:pt>
                <c:pt idx="13">
                  <c:v>308.18682559068895</c:v>
                </c:pt>
                <c:pt idx="14">
                  <c:v>236.33990230865646</c:v>
                </c:pt>
                <c:pt idx="15">
                  <c:v>536.71743683736963</c:v>
                </c:pt>
                <c:pt idx="16">
                  <c:v>121.05979483972305</c:v>
                </c:pt>
                <c:pt idx="17">
                  <c:v>97.139473446410818</c:v>
                </c:pt>
                <c:pt idx="18">
                  <c:v>267.87854371467938</c:v>
                </c:pt>
                <c:pt idx="19">
                  <c:v>409.19548229545222</c:v>
                </c:pt>
                <c:pt idx="20">
                  <c:v>286.18261790278984</c:v>
                </c:pt>
                <c:pt idx="21">
                  <c:v>185.75415146634114</c:v>
                </c:pt>
                <c:pt idx="22">
                  <c:v>195.45867836564267</c:v>
                </c:pt>
                <c:pt idx="23">
                  <c:v>404.33568958984256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92-43BA-AF55-26EFED035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88128"/>
        <c:axId val="77490048"/>
      </c:scatterChart>
      <c:valAx>
        <c:axId val="77488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490048"/>
        <c:crosses val="autoZero"/>
        <c:crossBetween val="midCat"/>
      </c:valAx>
      <c:valAx>
        <c:axId val="77490048"/>
        <c:scaling>
          <c:orientation val="minMax"/>
        </c:scaling>
        <c:delete val="1"/>
        <c:axPos val="l"/>
        <c:majorGridlines>
          <c:spPr>
            <a:ln w="2702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77488128"/>
        <c:crosses val="autoZero"/>
        <c:crossBetween val="midCat"/>
      </c:valAx>
      <c:spPr>
        <a:solidFill>
          <a:srgbClr val="C0C0C0"/>
        </a:solidFill>
        <a:ln w="1080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02">
      <a:solidFill>
        <a:srgbClr val="000000"/>
      </a:solidFill>
      <a:prstDash val="solid"/>
    </a:ln>
  </c:spPr>
  <c:txPr>
    <a:bodyPr/>
    <a:lstStyle/>
    <a:p>
      <a:pPr>
        <a:defRPr sz="68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93775933609964E-2"/>
          <c:y val="5.2910052910052907E-2"/>
          <c:w val="0.9170124481327796"/>
          <c:h val="0.89417989417989485"/>
        </c:manualLayout>
      </c:layout>
      <c:scatterChart>
        <c:scatterStyle val="lineMarker"/>
        <c:varyColors val="0"/>
        <c:ser>
          <c:idx val="0"/>
          <c:order val="0"/>
          <c:spPr>
            <a:ln w="24457">
              <a:noFill/>
            </a:ln>
          </c:spPr>
          <c:marker>
            <c:symbol val="circle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Sheet1!$H$6:$H$29</c:f>
              <c:numCache>
                <c:formatCode>General</c:formatCode>
                <c:ptCount val="24"/>
                <c:pt idx="0">
                  <c:v>118.55862643220171</c:v>
                </c:pt>
                <c:pt idx="1">
                  <c:v>351.14127148755074</c:v>
                </c:pt>
                <c:pt idx="2">
                  <c:v>237.03701170040739</c:v>
                </c:pt>
                <c:pt idx="3">
                  <c:v>277.27281299620893</c:v>
                </c:pt>
                <c:pt idx="4">
                  <c:v>323.52331618086964</c:v>
                </c:pt>
                <c:pt idx="5">
                  <c:v>397.46085311744588</c:v>
                </c:pt>
                <c:pt idx="6">
                  <c:v>221.00650938365737</c:v>
                </c:pt>
                <c:pt idx="7">
                  <c:v>262.06704608547852</c:v>
                </c:pt>
                <c:pt idx="8">
                  <c:v>204.51310163623432</c:v>
                </c:pt>
                <c:pt idx="9">
                  <c:v>182.28287998939811</c:v>
                </c:pt>
                <c:pt idx="10">
                  <c:v>332.56314962505331</c:v>
                </c:pt>
                <c:pt idx="11">
                  <c:v>423.95239863391373</c:v>
                </c:pt>
                <c:pt idx="12">
                  <c:v>442.81420880476435</c:v>
                </c:pt>
                <c:pt idx="13">
                  <c:v>463.24730236275656</c:v>
                </c:pt>
                <c:pt idx="14">
                  <c:v>148.85960923462582</c:v>
                </c:pt>
                <c:pt idx="15">
                  <c:v>661.86974734947842</c:v>
                </c:pt>
                <c:pt idx="16">
                  <c:v>160.2391793588925</c:v>
                </c:pt>
                <c:pt idx="17">
                  <c:v>-16.442106214356457</c:v>
                </c:pt>
                <c:pt idx="18">
                  <c:v>329.01417485871855</c:v>
                </c:pt>
                <c:pt idx="19">
                  <c:v>570.28192918180787</c:v>
                </c:pt>
                <c:pt idx="20">
                  <c:v>375.23047161116028</c:v>
                </c:pt>
                <c:pt idx="21">
                  <c:v>122.01660586536558</c:v>
                </c:pt>
                <c:pt idx="22">
                  <c:v>228.33471346257068</c:v>
                </c:pt>
                <c:pt idx="23">
                  <c:v>388.84275835936938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59-4B10-964F-5F4D2E9EC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96320"/>
        <c:axId val="79498240"/>
      </c:scatterChart>
      <c:valAx>
        <c:axId val="79496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9498240"/>
        <c:crosses val="autoZero"/>
        <c:crossBetween val="midCat"/>
      </c:valAx>
      <c:valAx>
        <c:axId val="79498240"/>
        <c:scaling>
          <c:orientation val="minMax"/>
        </c:scaling>
        <c:delete val="1"/>
        <c:axPos val="l"/>
        <c:majorGridlines>
          <c:spPr>
            <a:ln w="271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79496320"/>
        <c:crosses val="autoZero"/>
        <c:crossBetween val="midCat"/>
      </c:valAx>
      <c:spPr>
        <a:solidFill>
          <a:srgbClr val="C0C0C0"/>
        </a:solidFill>
        <a:ln w="1087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17">
      <a:solidFill>
        <a:srgbClr val="000000"/>
      </a:solidFill>
      <a:prstDash val="solid"/>
    </a:ln>
  </c:spPr>
  <c:txPr>
    <a:bodyPr/>
    <a:lstStyle/>
    <a:p>
      <a:pPr>
        <a:defRPr sz="42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529411764705885E-2"/>
          <c:y val="9.7087378640776698E-2"/>
          <c:w val="0.85294117647058953"/>
          <c:h val="0.80582524271844713"/>
        </c:manualLayout>
      </c:layout>
      <c:scatterChart>
        <c:scatterStyle val="lineMarker"/>
        <c:varyColors val="0"/>
        <c:ser>
          <c:idx val="0"/>
          <c:order val="0"/>
          <c:spPr>
            <a:ln w="25018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163.16896982415116</c:v>
                </c:pt>
                <c:pt idx="1">
                  <c:v>315.10595361566328</c:v>
                </c:pt>
                <c:pt idx="2">
                  <c:v>255.40275877530553</c:v>
                </c:pt>
                <c:pt idx="3">
                  <c:v>247.3296097471567</c:v>
                </c:pt>
                <c:pt idx="4">
                  <c:v>356.26748713565257</c:v>
                </c:pt>
                <c:pt idx="5">
                  <c:v>397.09563983808408</c:v>
                </c:pt>
                <c:pt idx="6">
                  <c:v>240.00488203774302</c:v>
                </c:pt>
                <c:pt idx="7">
                  <c:v>285.42528456410889</c:v>
                </c:pt>
                <c:pt idx="8">
                  <c:v>205.13482622717575</c:v>
                </c:pt>
                <c:pt idx="9">
                  <c:v>213.21215999204847</c:v>
                </c:pt>
                <c:pt idx="10">
                  <c:v>350.67236221878983</c:v>
                </c:pt>
                <c:pt idx="11">
                  <c:v>369.7142989754351</c:v>
                </c:pt>
                <c:pt idx="12">
                  <c:v>420.98565660357303</c:v>
                </c:pt>
                <c:pt idx="13">
                  <c:v>411.5604767720672</c:v>
                </c:pt>
                <c:pt idx="14">
                  <c:v>178.01970692596936</c:v>
                </c:pt>
                <c:pt idx="15">
                  <c:v>620.1523105121089</c:v>
                </c:pt>
                <c:pt idx="16">
                  <c:v>147.17938451916925</c:v>
                </c:pt>
                <c:pt idx="17">
                  <c:v>21.41842033923264</c:v>
                </c:pt>
                <c:pt idx="18">
                  <c:v>308.63563114403888</c:v>
                </c:pt>
                <c:pt idx="19">
                  <c:v>516.58644688635593</c:v>
                </c:pt>
                <c:pt idx="20">
                  <c:v>345.54785370837021</c:v>
                </c:pt>
                <c:pt idx="21">
                  <c:v>143.26245439902414</c:v>
                </c:pt>
                <c:pt idx="22">
                  <c:v>217.37603509692798</c:v>
                </c:pt>
                <c:pt idx="23">
                  <c:v>394.007068769527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32-4DD7-B796-F0A1B75CE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58144"/>
        <c:axId val="79560064"/>
      </c:scatterChart>
      <c:valAx>
        <c:axId val="79558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9560064"/>
        <c:crosses val="autoZero"/>
        <c:crossBetween val="midCat"/>
      </c:valAx>
      <c:valAx>
        <c:axId val="79560064"/>
        <c:scaling>
          <c:orientation val="minMax"/>
        </c:scaling>
        <c:delete val="1"/>
        <c:axPos val="l"/>
        <c:majorGridlines>
          <c:spPr>
            <a:ln w="2780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79558144"/>
        <c:crosses val="autoZero"/>
        <c:crossBetween val="midCat"/>
      </c:valAx>
      <c:spPr>
        <a:solidFill>
          <a:srgbClr val="C0C0C0"/>
        </a:solidFill>
        <a:ln w="1111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80">
      <a:solidFill>
        <a:srgbClr val="000000"/>
      </a:solidFill>
      <a:prstDash val="solid"/>
    </a:ln>
  </c:spPr>
  <c:txPr>
    <a:bodyPr/>
    <a:lstStyle/>
    <a:p>
      <a:pPr>
        <a:defRPr sz="24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10052910052907E-2"/>
          <c:y val="7.7519379844961323E-2"/>
          <c:w val="0.89417989417989485"/>
          <c:h val="0.84496124031007802"/>
        </c:manualLayout>
      </c:layout>
      <c:scatterChart>
        <c:scatterStyle val="lineMarker"/>
        <c:varyColors val="0"/>
        <c:ser>
          <c:idx val="0"/>
          <c:order val="0"/>
          <c:spPr>
            <a:ln w="24400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Sheet1!$F$6:$F$29</c:f>
              <c:numCache>
                <c:formatCode>General</c:formatCode>
                <c:ptCount val="24"/>
                <c:pt idx="0">
                  <c:v>-263.35057231991624</c:v>
                </c:pt>
                <c:pt idx="1">
                  <c:v>-38.941136880187202</c:v>
                </c:pt>
                <c:pt idx="2">
                  <c:v>-233.10957845816358</c:v>
                </c:pt>
                <c:pt idx="3">
                  <c:v>0.40533874842039075</c:v>
                </c:pt>
                <c:pt idx="4">
                  <c:v>-401.07361825797045</c:v>
                </c:pt>
                <c:pt idx="5">
                  <c:v>-287.39131120106384</c:v>
                </c:pt>
                <c:pt idx="6">
                  <c:v>-220.66395442347593</c:v>
                </c:pt>
                <c:pt idx="7">
                  <c:v>-286.43039746438365</c:v>
                </c:pt>
                <c:pt idx="8">
                  <c:v>-100.03620765156903</c:v>
                </c:pt>
                <c:pt idx="9">
                  <c:v>-249.54880000441742</c:v>
                </c:pt>
                <c:pt idx="10">
                  <c:v>-327.18202098956147</c:v>
                </c:pt>
                <c:pt idx="11">
                  <c:v>-8.6031672358693712</c:v>
                </c:pt>
                <c:pt idx="12">
                  <c:v>-211.11907966468149</c:v>
                </c:pt>
                <c:pt idx="13">
                  <c:v>-62.355290682184872</c:v>
                </c:pt>
                <c:pt idx="14">
                  <c:v>-206.10016281890591</c:v>
                </c:pt>
                <c:pt idx="15">
                  <c:v>-317.47093860438395</c:v>
                </c:pt>
                <c:pt idx="16">
                  <c:v>21.766324732871844</c:v>
                </c:pt>
                <c:pt idx="17">
                  <c:v>-90.100877589315203</c:v>
                </c:pt>
                <c:pt idx="18">
                  <c:v>-105.53576047553395</c:v>
                </c:pt>
                <c:pt idx="19">
                  <c:v>-158.00752950758007</c:v>
                </c:pt>
                <c:pt idx="20">
                  <c:v>-99.028970162016464</c:v>
                </c:pt>
                <c:pt idx="21">
                  <c:v>-134.40974755609781</c:v>
                </c:pt>
                <c:pt idx="22">
                  <c:v>-58.235536057262195</c:v>
                </c:pt>
                <c:pt idx="23">
                  <c:v>-310.10718401692941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2C-4569-8344-30BB4AEBC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661504"/>
        <c:axId val="81294464"/>
      </c:scatterChart>
      <c:valAx>
        <c:axId val="80661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81294464"/>
        <c:crosses val="autoZero"/>
        <c:crossBetween val="midCat"/>
      </c:valAx>
      <c:valAx>
        <c:axId val="81294464"/>
        <c:scaling>
          <c:orientation val="minMax"/>
        </c:scaling>
        <c:delete val="1"/>
        <c:axPos val="l"/>
        <c:majorGridlines>
          <c:spPr>
            <a:ln w="2711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80661504"/>
        <c:crosses val="autoZero"/>
        <c:crossBetween val="midCat"/>
      </c:valAx>
      <c:spPr>
        <a:solidFill>
          <a:srgbClr val="C0C0C0"/>
        </a:solidFill>
        <a:ln w="1084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11">
      <a:solidFill>
        <a:srgbClr val="000000"/>
      </a:solidFill>
      <a:prstDash val="solid"/>
    </a:ln>
  </c:spPr>
  <c:txPr>
    <a:bodyPr/>
    <a:lstStyle/>
    <a:p>
      <a:pPr>
        <a:defRPr sz="342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10052910052907E-2"/>
          <c:y val="7.7519379844961323E-2"/>
          <c:w val="0.89417989417989485"/>
          <c:h val="0.84496124031007802"/>
        </c:manualLayout>
      </c:layout>
      <c:scatterChart>
        <c:scatterStyle val="lineMarker"/>
        <c:varyColors val="0"/>
        <c:ser>
          <c:idx val="0"/>
          <c:order val="0"/>
          <c:spPr>
            <a:ln w="24614">
              <a:noFill/>
            </a:ln>
          </c:spPr>
          <c:marker>
            <c:symbol val="circle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Sheet1!$H$6:$H$29</c:f>
              <c:numCache>
                <c:formatCode>General</c:formatCode>
                <c:ptCount val="24"/>
                <c:pt idx="0">
                  <c:v>-486.40228927966382</c:v>
                </c:pt>
                <c:pt idx="1">
                  <c:v>141.23545247925108</c:v>
                </c:pt>
                <c:pt idx="2">
                  <c:v>-324.93831383265393</c:v>
                </c:pt>
                <c:pt idx="3">
                  <c:v>150.12135499368156</c:v>
                </c:pt>
                <c:pt idx="4">
                  <c:v>-564.79447303188442</c:v>
                </c:pt>
                <c:pt idx="5">
                  <c:v>-285.56524480425702</c:v>
                </c:pt>
                <c:pt idx="6">
                  <c:v>-315.65581769390462</c:v>
                </c:pt>
                <c:pt idx="7">
                  <c:v>-403.22158985753555</c:v>
                </c:pt>
                <c:pt idx="8">
                  <c:v>-103.14483060627612</c:v>
                </c:pt>
                <c:pt idx="9">
                  <c:v>-404.19520001766966</c:v>
                </c:pt>
                <c:pt idx="10">
                  <c:v>-417.72808395824421</c:v>
                </c:pt>
                <c:pt idx="11">
                  <c:v>262.58733105652226</c:v>
                </c:pt>
                <c:pt idx="12">
                  <c:v>-101.97631865872654</c:v>
                </c:pt>
                <c:pt idx="13">
                  <c:v>196.07883727126051</c:v>
                </c:pt>
                <c:pt idx="14">
                  <c:v>-351.90065127562366</c:v>
                </c:pt>
                <c:pt idx="15">
                  <c:v>-108.88375441753578</c:v>
                </c:pt>
                <c:pt idx="16">
                  <c:v>87.065298931487419</c:v>
                </c:pt>
                <c:pt idx="17">
                  <c:v>-279.40351035726047</c:v>
                </c:pt>
                <c:pt idx="18">
                  <c:v>-3.6430419021357938</c:v>
                </c:pt>
                <c:pt idx="19">
                  <c:v>110.46988196967982</c:v>
                </c:pt>
                <c:pt idx="20">
                  <c:v>49.384119351933805</c:v>
                </c:pt>
                <c:pt idx="21">
                  <c:v>-240.63899022439074</c:v>
                </c:pt>
                <c:pt idx="22">
                  <c:v>-3.4421442290488908</c:v>
                </c:pt>
                <c:pt idx="23">
                  <c:v>-335.92873606771735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AE-4B85-B823-27E478333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373312"/>
        <c:axId val="87375232"/>
      </c:scatterChart>
      <c:valAx>
        <c:axId val="87373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87375232"/>
        <c:crosses val="autoZero"/>
        <c:crossBetween val="midCat"/>
      </c:valAx>
      <c:valAx>
        <c:axId val="87375232"/>
        <c:scaling>
          <c:orientation val="minMax"/>
        </c:scaling>
        <c:delete val="1"/>
        <c:axPos val="l"/>
        <c:majorGridlines>
          <c:spPr>
            <a:ln w="273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87373312"/>
        <c:crosses val="autoZero"/>
        <c:crossBetween val="midCat"/>
      </c:valAx>
      <c:spPr>
        <a:solidFill>
          <a:srgbClr val="C0C0C0"/>
        </a:solidFill>
        <a:ln w="1093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35">
      <a:solidFill>
        <a:srgbClr val="000000"/>
      </a:solidFill>
      <a:prstDash val="solid"/>
    </a:ln>
  </c:spPr>
  <c:txPr>
    <a:bodyPr/>
    <a:lstStyle/>
    <a:p>
      <a:pPr>
        <a:defRPr sz="34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28205128205128E-2"/>
          <c:y val="7.8125E-2"/>
          <c:w val="0.89743589743589802"/>
          <c:h val="0.84375000000000044"/>
        </c:manualLayout>
      </c:layout>
      <c:scatterChart>
        <c:scatterStyle val="lineMarker"/>
        <c:varyColors val="0"/>
        <c:ser>
          <c:idx val="0"/>
          <c:order val="0"/>
          <c:spPr>
            <a:ln w="24895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-367.44137356779805</c:v>
                </c:pt>
                <c:pt idx="1">
                  <c:v>45.141271487550725</c:v>
                </c:pt>
                <c:pt idx="2">
                  <c:v>-275.96298829959261</c:v>
                </c:pt>
                <c:pt idx="3">
                  <c:v>70.272812996208856</c:v>
                </c:pt>
                <c:pt idx="4">
                  <c:v>-477.4766838191303</c:v>
                </c:pt>
                <c:pt idx="5">
                  <c:v>-286.53914688255395</c:v>
                </c:pt>
                <c:pt idx="6">
                  <c:v>-264.99349061634268</c:v>
                </c:pt>
                <c:pt idx="7">
                  <c:v>-340.93295391452125</c:v>
                </c:pt>
                <c:pt idx="8">
                  <c:v>-101.48689836376568</c:v>
                </c:pt>
                <c:pt idx="9">
                  <c:v>-321.71712001060189</c:v>
                </c:pt>
                <c:pt idx="10">
                  <c:v>-369.43685037494686</c:v>
                </c:pt>
                <c:pt idx="11">
                  <c:v>117.95239863391348</c:v>
                </c:pt>
                <c:pt idx="12">
                  <c:v>-160.18579119523594</c:v>
                </c:pt>
                <c:pt idx="13">
                  <c:v>58.247302362756329</c:v>
                </c:pt>
                <c:pt idx="14">
                  <c:v>-274.14039076537415</c:v>
                </c:pt>
                <c:pt idx="15">
                  <c:v>-220.13025265052153</c:v>
                </c:pt>
                <c:pt idx="16">
                  <c:v>52.239179358892486</c:v>
                </c:pt>
                <c:pt idx="17">
                  <c:v>-178.44210621435639</c:v>
                </c:pt>
                <c:pt idx="18">
                  <c:v>-57.985825141281445</c:v>
                </c:pt>
                <c:pt idx="19">
                  <c:v>-32.718070818192132</c:v>
                </c:pt>
                <c:pt idx="20">
                  <c:v>-29.769528388839703</c:v>
                </c:pt>
                <c:pt idx="21">
                  <c:v>-183.98339413463461</c:v>
                </c:pt>
                <c:pt idx="22">
                  <c:v>-32.665286537429331</c:v>
                </c:pt>
                <c:pt idx="23">
                  <c:v>-322.15724164063084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D3-4A61-B5DB-7D04E0D87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33888"/>
        <c:axId val="34209792"/>
      </c:scatterChart>
      <c:valAx>
        <c:axId val="34133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4209792"/>
        <c:crosses val="autoZero"/>
        <c:crossBetween val="midCat"/>
      </c:valAx>
      <c:valAx>
        <c:axId val="34209792"/>
        <c:scaling>
          <c:orientation val="minMax"/>
        </c:scaling>
        <c:delete val="1"/>
        <c:axPos val="l"/>
        <c:majorGridlines>
          <c:spPr>
            <a:ln w="276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34133888"/>
        <c:crosses val="autoZero"/>
        <c:crossBetween val="midCat"/>
      </c:valAx>
      <c:spPr>
        <a:solidFill>
          <a:srgbClr val="C0C0C0"/>
        </a:solidFill>
        <a:ln w="1106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66">
      <a:solidFill>
        <a:srgbClr val="000000"/>
      </a:solidFill>
      <a:prstDash val="solid"/>
    </a:ln>
  </c:spPr>
  <c:txPr>
    <a:bodyPr/>
    <a:lstStyle/>
    <a:p>
      <a:pPr>
        <a:defRPr sz="34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66741876563676"/>
          <c:y val="5.8562664041994748E-2"/>
          <c:w val="0.73480836825221407"/>
          <c:h val="0.781131561679790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1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165</c:v>
                </c:pt>
                <c:pt idx="1">
                  <c:v>159</c:v>
                </c:pt>
                <c:pt idx="2">
                  <c:v>166</c:v>
                </c:pt>
                <c:pt idx="3">
                  <c:v>173</c:v>
                </c:pt>
                <c:pt idx="4">
                  <c:v>179</c:v>
                </c:pt>
                <c:pt idx="5">
                  <c:v>164</c:v>
                </c:pt>
                <c:pt idx="6">
                  <c:v>163</c:v>
                </c:pt>
                <c:pt idx="7">
                  <c:v>154</c:v>
                </c:pt>
                <c:pt idx="8">
                  <c:v>170</c:v>
                </c:pt>
                <c:pt idx="9">
                  <c:v>158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49</c:v>
                </c:pt>
                <c:pt idx="1">
                  <c:v>58</c:v>
                </c:pt>
                <c:pt idx="2">
                  <c:v>60</c:v>
                </c:pt>
                <c:pt idx="3">
                  <c:v>67</c:v>
                </c:pt>
                <c:pt idx="4">
                  <c:v>69</c:v>
                </c:pt>
                <c:pt idx="5">
                  <c:v>56</c:v>
                </c:pt>
                <c:pt idx="6">
                  <c:v>53</c:v>
                </c:pt>
                <c:pt idx="7">
                  <c:v>51</c:v>
                </c:pt>
                <c:pt idx="8">
                  <c:v>60</c:v>
                </c:pt>
                <c:pt idx="9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D9-4F56-BCC1-E44121BBD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44480"/>
        <c:axId val="34249344"/>
      </c:scatterChart>
      <c:valAx>
        <c:axId val="34244480"/>
        <c:scaling>
          <c:orientation val="minMax"/>
          <c:max val="180"/>
          <c:min val="15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249344"/>
        <c:crosses val="autoZero"/>
        <c:crossBetween val="midCat"/>
      </c:valAx>
      <c:valAx>
        <c:axId val="34249344"/>
        <c:scaling>
          <c:orientation val="minMax"/>
          <c:max val="70"/>
          <c:min val="4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2444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5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4fb3de18c_3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4fb3de18c_3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9E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719071"/>
            <a:ext cx="4300538" cy="1664768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383838"/>
            <a:ext cx="4300538" cy="71667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8" y="982992"/>
            <a:ext cx="3908203" cy="3156453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809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50"/>
          </a:p>
        </p:txBody>
      </p:sp>
      <p:grpSp>
        <p:nvGrpSpPr>
          <p:cNvPr id="14" name="Group 13"/>
          <p:cNvGrpSpPr/>
          <p:nvPr/>
        </p:nvGrpSpPr>
        <p:grpSpPr>
          <a:xfrm>
            <a:off x="0" y="857250"/>
            <a:ext cx="9144000" cy="47344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171907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4234133"/>
            <a:ext cx="9144000" cy="47344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4333593"/>
            <a:ext cx="9144000" cy="809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0379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AFBE-5935-492E-BF96-41B3ED81C2D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F1E-8133-4157-A223-3A87BDE356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485900"/>
            <a:ext cx="7772400" cy="308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7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AFBE-5935-492E-BF96-41B3ED81C2D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F1E-8133-4157-A223-3A87BDE356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19CE-A705-4483-A954-013BE009A8E5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EEEE-D181-4FEC-995B-A9A273E26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43434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rot="10800000" flipH="1"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 i="1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chart" Target="../charts/chart1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droid-serif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96349" y="1991850"/>
            <a:ext cx="4924507" cy="1159800"/>
          </a:xfrm>
        </p:spPr>
        <p:txBody>
          <a:bodyPr anchor="ctr">
            <a:normAutofit/>
          </a:bodyPr>
          <a:lstStyle/>
          <a:p>
            <a:r>
              <a:rPr lang="en-US" cap="none" dirty="0" err="1" smtClean="0"/>
              <a:t>Analisis</a:t>
            </a:r>
            <a:r>
              <a:rPr lang="en-US" cap="none" dirty="0" smtClean="0"/>
              <a:t> </a:t>
            </a:r>
            <a:r>
              <a:rPr lang="en-US" cap="none" dirty="0" err="1" smtClean="0"/>
              <a:t>Regresi</a:t>
            </a:r>
            <a:r>
              <a:rPr lang="en-US" cap="none" dirty="0" smtClean="0"/>
              <a:t> Linear</a:t>
            </a:r>
            <a:endParaRPr lang="en-US" cap="none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96349" y="2935279"/>
            <a:ext cx="492450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 smtClean="0"/>
              <a:t>Bagus Sartono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365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SESSION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86227" y="1490774"/>
            <a:ext cx="51185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 err="1">
                <a:latin typeface="Lucida Console" panose="020B0609040504020204" pitchFamily="49" charset="0"/>
              </a:rPr>
              <a:t>membaca</a:t>
            </a:r>
            <a:r>
              <a:rPr lang="en-US" dirty="0">
                <a:latin typeface="Lucida Console" panose="020B0609040504020204" pitchFamily="49" charset="0"/>
              </a:rPr>
              <a:t> data</a:t>
            </a:r>
          </a:p>
          <a:p>
            <a:r>
              <a:rPr lang="en-US" dirty="0">
                <a:latin typeface="Lucida Console" panose="020B0609040504020204" pitchFamily="49" charset="0"/>
              </a:rPr>
              <a:t>data &lt;- read.csv("D:/cor 01.csv")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head(data)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#scatter plot</a:t>
            </a:r>
          </a:p>
          <a:p>
            <a:r>
              <a:rPr lang="en-US" dirty="0">
                <a:latin typeface="Lucida Console" panose="020B0609040504020204" pitchFamily="49" charset="0"/>
              </a:rPr>
              <a:t>plot(</a:t>
            </a:r>
            <a:r>
              <a:rPr lang="en-US" dirty="0" err="1">
                <a:latin typeface="Lucida Console" panose="020B0609040504020204" pitchFamily="49" charset="0"/>
              </a:rPr>
              <a:t>data$tinggi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data$berat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cex</a:t>
            </a:r>
            <a:r>
              <a:rPr lang="en-US" dirty="0">
                <a:latin typeface="Lucida Console" panose="020B0609040504020204" pitchFamily="49" charset="0"/>
              </a:rPr>
              <a:t>=2, </a:t>
            </a:r>
            <a:r>
              <a:rPr lang="en-US" dirty="0" err="1">
                <a:latin typeface="Lucida Console" panose="020B0609040504020204" pitchFamily="49" charset="0"/>
              </a:rPr>
              <a:t>pch</a:t>
            </a:r>
            <a:r>
              <a:rPr lang="en-US" dirty="0">
                <a:latin typeface="Lucida Console" panose="020B0609040504020204" pitchFamily="49" charset="0"/>
              </a:rPr>
              <a:t>=19,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col="coral", </a:t>
            </a:r>
            <a:r>
              <a:rPr lang="en-US" dirty="0" err="1">
                <a:latin typeface="Lucida Console" panose="020B0609040504020204" pitchFamily="49" charset="0"/>
              </a:rPr>
              <a:t>xlab</a:t>
            </a:r>
            <a:r>
              <a:rPr lang="en-US" dirty="0">
                <a:latin typeface="Lucida Console" panose="020B0609040504020204" pitchFamily="49" charset="0"/>
              </a:rPr>
              <a:t>="</a:t>
            </a:r>
            <a:r>
              <a:rPr lang="en-US" dirty="0" err="1">
                <a:latin typeface="Lucida Console" panose="020B0609040504020204" pitchFamily="49" charset="0"/>
              </a:rPr>
              <a:t>tinggi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badan</a:t>
            </a:r>
            <a:r>
              <a:rPr lang="en-US" dirty="0">
                <a:latin typeface="Lucida Console" panose="020B0609040504020204" pitchFamily="49" charset="0"/>
              </a:rPr>
              <a:t> (cm)",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>
                <a:latin typeface="Lucida Console" panose="020B0609040504020204" pitchFamily="49" charset="0"/>
              </a:rPr>
              <a:t>ylab</a:t>
            </a:r>
            <a:r>
              <a:rPr lang="en-US" dirty="0">
                <a:latin typeface="Lucida Console" panose="020B0609040504020204" pitchFamily="49" charset="0"/>
              </a:rPr>
              <a:t>="</a:t>
            </a:r>
            <a:r>
              <a:rPr lang="en-US" dirty="0" err="1">
                <a:latin typeface="Lucida Console" panose="020B0609040504020204" pitchFamily="49" charset="0"/>
              </a:rPr>
              <a:t>berat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badan</a:t>
            </a:r>
            <a:r>
              <a:rPr lang="en-US" dirty="0">
                <a:latin typeface="Lucida Console" panose="020B0609040504020204" pitchFamily="49" charset="0"/>
              </a:rPr>
              <a:t> (kg)")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45" y="1096061"/>
            <a:ext cx="3086367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5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</p:spPr>
        <p:txBody>
          <a:bodyPr/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SESSION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64457" y="45846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 err="1">
                <a:latin typeface="Lucida Console" panose="020B0609040504020204" pitchFamily="49" charset="0"/>
              </a:rPr>
              <a:t>menghitung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korelasi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cor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data$tinggi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data$berat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 err="1">
                <a:latin typeface="Lucida Console" panose="020B0609040504020204" pitchFamily="49" charset="0"/>
              </a:rPr>
              <a:t>menguji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signififansi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korelasi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cor.test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data$tinggi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data$berat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171" y="1822237"/>
            <a:ext cx="6066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cor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data$tinggi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data$berat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[1] 0.8168662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menguji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signififansi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korelasi</a:t>
            </a:r>
            <a:endParaRPr lang="en-US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data$tinggi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data$berat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	Pearson's product-moment correlation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data:  </a:t>
            </a:r>
            <a:r>
              <a:rPr lang="en-US" sz="1200" dirty="0" err="1">
                <a:latin typeface="Lucida Console" panose="020B0609040504020204" pitchFamily="49" charset="0"/>
              </a:rPr>
              <a:t>data$tinggi</a:t>
            </a:r>
            <a:r>
              <a:rPr lang="en-US" sz="1200" dirty="0">
                <a:latin typeface="Lucida Console" panose="020B0609040504020204" pitchFamily="49" charset="0"/>
              </a:rPr>
              <a:t> and </a:t>
            </a:r>
            <a:r>
              <a:rPr lang="en-US" sz="1200" dirty="0" err="1">
                <a:latin typeface="Lucida Console" panose="020B0609040504020204" pitchFamily="49" charset="0"/>
              </a:rPr>
              <a:t>data$berat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t = 4.0054, </a:t>
            </a:r>
            <a:r>
              <a:rPr lang="en-US" sz="1200" dirty="0" err="1">
                <a:latin typeface="Lucida Console" panose="020B0609040504020204" pitchFamily="49" charset="0"/>
              </a:rPr>
              <a:t>df</a:t>
            </a:r>
            <a:r>
              <a:rPr lang="en-US" sz="1200" dirty="0">
                <a:latin typeface="Lucida Console" panose="020B0609040504020204" pitchFamily="49" charset="0"/>
              </a:rPr>
              <a:t> = 8, p-value = 0.00392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alternative hypothesis: true correlation is not equal to 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95 percent confidence interval: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0.3855215 0.9552090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sample estimates: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</a:t>
            </a:r>
            <a:r>
              <a:rPr lang="en-US" sz="1200" dirty="0" err="1">
                <a:latin typeface="Lucida Console" panose="020B0609040504020204" pitchFamily="49" charset="0"/>
              </a:rPr>
              <a:t>cor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0.8168662 </a:t>
            </a:r>
          </a:p>
        </p:txBody>
      </p:sp>
    </p:spTree>
    <p:extLst>
      <p:ext uri="{BB962C8B-B14F-4D97-AF65-F5344CB8AC3E}">
        <p14:creationId xmlns:p14="http://schemas.microsoft.com/office/powerpoint/2010/main" val="16635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Regresi</a:t>
            </a:r>
            <a:r>
              <a:rPr lang="en-US" sz="2400" dirty="0" smtClean="0"/>
              <a:t> Linear: </a:t>
            </a:r>
            <a:r>
              <a:rPr lang="en-US" sz="2400" dirty="0" err="1" smtClean="0"/>
              <a:t>Pengantar</a:t>
            </a:r>
            <a:endParaRPr lang="en-US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743" y="1030742"/>
            <a:ext cx="7312025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err="1"/>
              <a:t>Terdapat</a:t>
            </a:r>
            <a:r>
              <a:rPr lang="en-US" sz="2100" dirty="0"/>
              <a:t> 2 </a:t>
            </a:r>
            <a:r>
              <a:rPr lang="en-US" sz="2100" dirty="0" err="1"/>
              <a:t>peubah</a:t>
            </a:r>
            <a:r>
              <a:rPr lang="en-US" sz="2100" dirty="0"/>
              <a:t> </a:t>
            </a:r>
            <a:r>
              <a:rPr lang="en-US" sz="2100" dirty="0" err="1"/>
              <a:t>numerik</a:t>
            </a:r>
            <a:r>
              <a:rPr lang="en-US" sz="2100" dirty="0"/>
              <a:t> : </a:t>
            </a:r>
            <a:r>
              <a:rPr lang="en-US" sz="2100" dirty="0" err="1"/>
              <a:t>peubah</a:t>
            </a:r>
            <a:r>
              <a:rPr lang="en-US" sz="2100" dirty="0"/>
              <a:t> yang </a:t>
            </a:r>
            <a:r>
              <a:rPr lang="en-US" sz="2100" dirty="0" err="1"/>
              <a:t>satu</a:t>
            </a:r>
            <a:r>
              <a:rPr lang="en-US" sz="2100" dirty="0"/>
              <a:t> </a:t>
            </a:r>
            <a:r>
              <a:rPr lang="en-US" sz="2100" dirty="0" err="1"/>
              <a:t>mempengaruhi</a:t>
            </a:r>
            <a:r>
              <a:rPr lang="en-US" sz="2100" dirty="0"/>
              <a:t> </a:t>
            </a:r>
            <a:r>
              <a:rPr lang="en-US" sz="2100" dirty="0" err="1"/>
              <a:t>peubah</a:t>
            </a:r>
            <a:r>
              <a:rPr lang="en-US" sz="2100" dirty="0"/>
              <a:t> yang lain</a:t>
            </a:r>
          </a:p>
          <a:p>
            <a:pPr>
              <a:lnSpc>
                <a:spcPct val="90000"/>
              </a:lnSpc>
            </a:pPr>
            <a:endParaRPr lang="en-US" sz="21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yang </a:t>
            </a:r>
            <a:r>
              <a:rPr lang="en-US" sz="2100" dirty="0" err="1">
                <a:sym typeface="Wingdings" pitchFamily="2" charset="2"/>
              </a:rPr>
              <a:t>mempengaruhi</a:t>
            </a:r>
            <a:r>
              <a:rPr lang="en-US" sz="2100" dirty="0">
                <a:sym typeface="Wingdings" pitchFamily="2" charset="2"/>
              </a:rPr>
              <a:t>  X, 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bebas</a:t>
            </a:r>
            <a:r>
              <a:rPr lang="en-US" sz="2100" dirty="0">
                <a:sym typeface="Wingdings" pitchFamily="2" charset="2"/>
              </a:rPr>
              <a:t> (independent), 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penjelas</a:t>
            </a:r>
            <a:r>
              <a:rPr lang="en-US" sz="2100" dirty="0">
                <a:sym typeface="Wingdings" pitchFamily="2" charset="2"/>
              </a:rPr>
              <a:t> (explanatory)</a:t>
            </a:r>
            <a:endParaRPr lang="en-US" sz="21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sz="21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>
                <a:sym typeface="Wingdings" pitchFamily="2" charset="2"/>
              </a:rPr>
              <a:t>yang </a:t>
            </a:r>
            <a:r>
              <a:rPr lang="en-US" sz="2100" dirty="0" err="1">
                <a:sym typeface="Wingdings" pitchFamily="2" charset="2"/>
              </a:rPr>
              <a:t>dipengaruhi</a:t>
            </a:r>
            <a:r>
              <a:rPr lang="en-US" sz="2100" dirty="0">
                <a:sym typeface="Wingdings" pitchFamily="2" charset="2"/>
              </a:rPr>
              <a:t>  Y, 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tak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bebas</a:t>
            </a:r>
            <a:r>
              <a:rPr lang="en-US" sz="2100" dirty="0">
                <a:sym typeface="Wingdings" pitchFamily="2" charset="2"/>
              </a:rPr>
              <a:t> (dependent), 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respon</a:t>
            </a:r>
            <a:r>
              <a:rPr lang="en-US" sz="2100" dirty="0">
                <a:sym typeface="Wingdings" pitchFamily="2" charset="2"/>
              </a:rPr>
              <a:t> (response)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552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Pengantar</a:t>
            </a:r>
            <a:endParaRPr lang="en-US" sz="2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2457" y="840982"/>
            <a:ext cx="7312025" cy="32416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pengeluaran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iklan</a:t>
            </a:r>
            <a:r>
              <a:rPr lang="en-US" sz="2400" dirty="0"/>
              <a:t> (</a:t>
            </a:r>
            <a:r>
              <a:rPr lang="en-US" sz="2400" dirty="0" err="1" smtClean="0"/>
              <a:t>adv</a:t>
            </a:r>
            <a:r>
              <a:rPr lang="en-US" sz="2400" dirty="0" smtClean="0"/>
              <a:t> </a:t>
            </a:r>
            <a:r>
              <a:rPr lang="en-US" sz="2400" dirty="0"/>
              <a:t>expenditures, X)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penerimaan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r>
              <a:rPr lang="en-US" sz="2400" dirty="0"/>
              <a:t> (sales revenue, Y)</a:t>
            </a:r>
          </a:p>
        </p:txBody>
      </p:sp>
      <p:graphicFrame>
        <p:nvGraphicFramePr>
          <p:cNvPr id="4223" name="Group 127"/>
          <p:cNvGraphicFramePr>
            <a:graphicFrameLocks noGrp="1"/>
          </p:cNvGraphicFramePr>
          <p:nvPr/>
        </p:nvGraphicFramePr>
        <p:xfrm>
          <a:off x="1600198" y="3053957"/>
          <a:ext cx="5893580" cy="10287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7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2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1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23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Bulan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Pengantar</a:t>
            </a:r>
            <a:endParaRPr lang="en-US" sz="2400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1117681721"/>
              </p:ext>
            </p:extLst>
          </p:nvPr>
        </p:nvGraphicFramePr>
        <p:xfrm>
          <a:off x="1544864" y="1026431"/>
          <a:ext cx="6343650" cy="373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33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Pengantar</a:t>
            </a:r>
            <a:endParaRPr lang="en-US" sz="2400" dirty="0"/>
          </a:p>
        </p:txBody>
      </p:sp>
      <p:graphicFrame>
        <p:nvGraphicFramePr>
          <p:cNvPr id="12" name="Object 2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2581019136"/>
              </p:ext>
            </p:extLst>
          </p:nvPr>
        </p:nvGraphicFramePr>
        <p:xfrm>
          <a:off x="529771" y="825365"/>
          <a:ext cx="5299529" cy="3816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48" name="AutoShape 4"/>
          <p:cNvSpPr>
            <a:spLocks/>
          </p:cNvSpPr>
          <p:nvPr/>
        </p:nvSpPr>
        <p:spPr bwMode="auto">
          <a:xfrm>
            <a:off x="2710915" y="3078857"/>
            <a:ext cx="114300" cy="628650"/>
          </a:xfrm>
          <a:prstGeom prst="leftBrace">
            <a:avLst>
              <a:gd name="adj1" fmla="val 36697"/>
              <a:gd name="adj2" fmla="val 47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2882365" y="2728686"/>
            <a:ext cx="98821" cy="978821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2768065" y="2735955"/>
            <a:ext cx="72629" cy="342901"/>
          </a:xfrm>
          <a:prstGeom prst="leftBrace">
            <a:avLst>
              <a:gd name="adj1" fmla="val 22018"/>
              <a:gd name="adj2" fmla="val 47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050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117470"/>
              </p:ext>
            </p:extLst>
          </p:nvPr>
        </p:nvGraphicFramePr>
        <p:xfrm>
          <a:off x="3095486" y="3078857"/>
          <a:ext cx="247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164880" imgH="203040" progId="Equation.3">
                  <p:embed/>
                </p:oleObj>
              </mc:Choice>
              <mc:Fallback>
                <p:oleObj name="Equation" r:id="rId4" imgW="164880" imgH="20304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486" y="3078857"/>
                        <a:ext cx="2476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22706"/>
              </p:ext>
            </p:extLst>
          </p:nvPr>
        </p:nvGraphicFramePr>
        <p:xfrm>
          <a:off x="2466836" y="3307457"/>
          <a:ext cx="2476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6" imgW="164880" imgH="164880" progId="Equation.3">
                  <p:embed/>
                </p:oleObj>
              </mc:Choice>
              <mc:Fallback>
                <p:oleObj name="Equation" r:id="rId6" imgW="164880" imgH="164880" progId="Equation.3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836" y="3307457"/>
                        <a:ext cx="2476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351581"/>
              </p:ext>
            </p:extLst>
          </p:nvPr>
        </p:nvGraphicFramePr>
        <p:xfrm>
          <a:off x="2581136" y="2793107"/>
          <a:ext cx="1714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8" imgW="114120" imgH="139680" progId="Equation.3">
                  <p:embed/>
                </p:oleObj>
              </mc:Choice>
              <mc:Fallback>
                <p:oleObj name="Equation" r:id="rId8" imgW="114120" imgH="139680" progId="Equation.3">
                  <p:embed/>
                  <p:pic>
                    <p:nvPicPr>
                      <p:cNvPr id="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136" y="2793107"/>
                        <a:ext cx="1714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000750" y="1314450"/>
            <a:ext cx="248285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 err="1">
                <a:latin typeface="Trebuchet MS" pitchFamily="34" charset="0"/>
              </a:rPr>
              <a:t>Ingin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dibuat</a:t>
            </a:r>
            <a:r>
              <a:rPr lang="en-US" sz="1500" dirty="0">
                <a:latin typeface="Trebuchet MS" pitchFamily="34" charset="0"/>
              </a:rPr>
              <a:t> model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rebuchet MS" pitchFamily="34" charset="0"/>
              </a:rPr>
              <a:t>Y = </a:t>
            </a:r>
            <a:r>
              <a:rPr lang="en-US" sz="2400" dirty="0">
                <a:latin typeface="Trebuchet MS" pitchFamily="34" charset="0"/>
                <a:sym typeface="Symbol" panose="05050102010706020507" pitchFamily="18" charset="2"/>
              </a:rPr>
              <a:t></a:t>
            </a:r>
            <a:r>
              <a:rPr lang="en-US" sz="2400" baseline="-25000" dirty="0" smtClean="0">
                <a:latin typeface="Trebuchet MS" pitchFamily="34" charset="0"/>
              </a:rPr>
              <a:t>0</a:t>
            </a:r>
            <a:r>
              <a:rPr lang="en-US" sz="2400" dirty="0" smtClean="0">
                <a:latin typeface="Trebuchet MS" pitchFamily="34" charset="0"/>
              </a:rPr>
              <a:t> </a:t>
            </a:r>
            <a:r>
              <a:rPr lang="en-US" sz="2400" dirty="0">
                <a:latin typeface="Trebuchet MS" pitchFamily="34" charset="0"/>
              </a:rPr>
              <a:t>+ </a:t>
            </a:r>
            <a:r>
              <a:rPr lang="en-US" sz="2400" dirty="0" smtClean="0">
                <a:latin typeface="Trebuchet MS" pitchFamily="34" charset="0"/>
                <a:sym typeface="Symbol" panose="05050102010706020507" pitchFamily="18" charset="2"/>
              </a:rPr>
              <a:t></a:t>
            </a:r>
            <a:r>
              <a:rPr lang="en-US" sz="2400" baseline="-25000" dirty="0" smtClean="0">
                <a:latin typeface="Trebuchet MS" pitchFamily="34" charset="0"/>
              </a:rPr>
              <a:t>1</a:t>
            </a:r>
            <a:r>
              <a:rPr lang="en-US" sz="2400" dirty="0" smtClean="0">
                <a:latin typeface="Trebuchet MS" pitchFamily="34" charset="0"/>
              </a:rPr>
              <a:t>X + e</a:t>
            </a:r>
            <a:endParaRPr lang="en-US" sz="2400" dirty="0">
              <a:latin typeface="Trebuchet MS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500" dirty="0">
                <a:latin typeface="Trebuchet MS" pitchFamily="34" charset="0"/>
              </a:rPr>
              <a:t>Model </a:t>
            </a:r>
            <a:r>
              <a:rPr lang="en-US" sz="1500" dirty="0" err="1">
                <a:latin typeface="Trebuchet MS" pitchFamily="34" charset="0"/>
              </a:rPr>
              <a:t>memuat</a:t>
            </a:r>
            <a:r>
              <a:rPr lang="en-US" sz="1500" dirty="0">
                <a:latin typeface="Trebuchet MS" pitchFamily="34" charset="0"/>
              </a:rPr>
              <a:t> error, </a:t>
            </a:r>
            <a:r>
              <a:rPr lang="en-US" sz="1500" dirty="0" err="1">
                <a:latin typeface="Trebuchet MS" pitchFamily="34" charset="0"/>
              </a:rPr>
              <a:t>selisih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nilai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sebenarnya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dengan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dugaan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berdasar</a:t>
            </a:r>
            <a:r>
              <a:rPr lang="en-US" sz="1500" dirty="0">
                <a:latin typeface="Trebuchet MS" pitchFamily="34" charset="0"/>
              </a:rPr>
              <a:t> model</a:t>
            </a:r>
          </a:p>
          <a:p>
            <a:pPr>
              <a:spcBef>
                <a:spcPct val="50000"/>
              </a:spcBef>
            </a:pPr>
            <a:endParaRPr lang="en-US" sz="1500" dirty="0">
              <a:latin typeface="Trebuchet MS" pitchFamily="34" charset="0"/>
            </a:endParaRP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6115050" y="3829051"/>
          <a:ext cx="1428750" cy="51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0" imgW="596880" imgH="215640" progId="Equation.3">
                  <p:embed/>
                </p:oleObj>
              </mc:Choice>
              <mc:Fallback>
                <p:oleObj name="Equation" r:id="rId10" imgW="596880" imgH="215640" progId="Equation.3">
                  <p:embed/>
                  <p:pic>
                    <p:nvPicPr>
                      <p:cNvPr id="6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829051"/>
                        <a:ext cx="1428750" cy="516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5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mendapatkan a dan b?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825366"/>
            <a:ext cx="7312025" cy="32416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: OLS (ordinary least </a:t>
            </a:r>
            <a:r>
              <a:rPr lang="en-US" sz="2400" dirty="0" smtClean="0"/>
              <a:t>squares/</a:t>
            </a:r>
            <a:r>
              <a:rPr lang="en-US" sz="2400" dirty="0" err="1" smtClean="0"/>
              <a:t>kuadrat</a:t>
            </a:r>
            <a:r>
              <a:rPr lang="en-US" sz="2400" dirty="0" smtClean="0"/>
              <a:t> </a:t>
            </a:r>
            <a:r>
              <a:rPr lang="en-US" sz="2400" dirty="0" err="1" smtClean="0"/>
              <a:t>terkecil</a:t>
            </a:r>
            <a:r>
              <a:rPr lang="en-US" sz="2400" dirty="0" smtClean="0"/>
              <a:t>), </a:t>
            </a:r>
            <a:r>
              <a:rPr lang="en-US" sz="2400" dirty="0" err="1"/>
              <a:t>mencari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b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error paling </a:t>
            </a:r>
            <a:r>
              <a:rPr lang="en-US" sz="2400" dirty="0" err="1"/>
              <a:t>kecil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Cari</a:t>
            </a:r>
            <a:r>
              <a:rPr lang="en-US" sz="2400" dirty="0"/>
              <a:t> </a:t>
            </a:r>
            <a:r>
              <a:rPr lang="en-US" sz="2400" dirty="0" err="1"/>
              <a:t>penduga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b </a:t>
            </a:r>
            <a:r>
              <a:rPr lang="en-US" sz="2400" dirty="0" err="1"/>
              <a:t>sehingga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minimum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421556"/>
              </p:ext>
            </p:extLst>
          </p:nvPr>
        </p:nvGraphicFramePr>
        <p:xfrm>
          <a:off x="3078163" y="3214914"/>
          <a:ext cx="28749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625400" imgH="431640" progId="Equation.3">
                  <p:embed/>
                </p:oleObj>
              </mc:Choice>
              <mc:Fallback>
                <p:oleObj name="Equation" r:id="rId3" imgW="1625400" imgH="43164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3214914"/>
                        <a:ext cx="2874962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3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mendapatkan a dan b?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823463"/>
              </p:ext>
            </p:extLst>
          </p:nvPr>
        </p:nvGraphicFramePr>
        <p:xfrm>
          <a:off x="3178175" y="1485900"/>
          <a:ext cx="25622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447560" imgH="838080" progId="Equation.3">
                  <p:embed/>
                </p:oleObj>
              </mc:Choice>
              <mc:Fallback>
                <p:oleObj name="Equation" r:id="rId3" imgW="1447560" imgH="83808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485900"/>
                        <a:ext cx="2562225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044244"/>
              </p:ext>
            </p:extLst>
          </p:nvPr>
        </p:nvGraphicFramePr>
        <p:xfrm>
          <a:off x="3751263" y="3224213"/>
          <a:ext cx="15287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863280" imgH="253800" progId="Equation.3">
                  <p:embed/>
                </p:oleObj>
              </mc:Choice>
              <mc:Fallback>
                <p:oleObj name="Equation" r:id="rId5" imgW="863280" imgH="25380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224213"/>
                        <a:ext cx="15287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800350" y="4123551"/>
            <a:ext cx="17716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latin typeface="Trebuchet MS" pitchFamily="34" charset="0"/>
              </a:rPr>
              <a:t>Rata-rata Y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857750" y="4043318"/>
            <a:ext cx="17716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latin typeface="Trebuchet MS" pitchFamily="34" charset="0"/>
              </a:rPr>
              <a:t>Rata-rata X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3943350" y="3600450"/>
            <a:ext cx="400050" cy="457200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 sz="1050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5086350" y="3543300"/>
            <a:ext cx="514350" cy="457200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8449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Ilustrasi Perhitungan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657350" y="3965971"/>
          <a:ext cx="8572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457200" imgH="190440" progId="Equation.3">
                  <p:embed/>
                </p:oleObj>
              </mc:Choice>
              <mc:Fallback>
                <p:oleObj name="Equation" r:id="rId3" imgW="457200" imgH="19044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965971"/>
                        <a:ext cx="8572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645444" y="4468415"/>
          <a:ext cx="881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469800" imgH="203040" progId="Equation.3">
                  <p:embed/>
                </p:oleObj>
              </mc:Choice>
              <mc:Fallback>
                <p:oleObj name="Equation" r:id="rId5" imgW="469800" imgH="20304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444" y="4468415"/>
                        <a:ext cx="8810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743200" y="3965972"/>
          <a:ext cx="27384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1460160" imgH="253800" progId="Equation.3">
                  <p:embed/>
                </p:oleObj>
              </mc:Choice>
              <mc:Fallback>
                <p:oleObj name="Equation" r:id="rId7" imgW="1460160" imgH="25380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5972"/>
                        <a:ext cx="27384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800350" y="4480321"/>
          <a:ext cx="1928813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9" imgW="1028520" imgH="279360" progId="Equation.3">
                  <p:embed/>
                </p:oleObj>
              </mc:Choice>
              <mc:Fallback>
                <p:oleObj name="Equation" r:id="rId9" imgW="1028520" imgH="279360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480321"/>
                        <a:ext cx="1928813" cy="377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600700" y="3965972"/>
            <a:ext cx="22288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 smtClean="0"/>
              <a:t>b</a:t>
            </a:r>
            <a:r>
              <a:rPr lang="en-US" sz="1500" b="1" baseline="-25000" dirty="0" smtClean="0"/>
              <a:t>1</a:t>
            </a:r>
            <a:r>
              <a:rPr lang="en-US" sz="1500" b="1" dirty="0" smtClean="0"/>
              <a:t> </a:t>
            </a:r>
            <a:r>
              <a:rPr lang="en-US" sz="1500" b="1" dirty="0"/>
              <a:t>= 106 / 30 = 3.533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086350" y="4480322"/>
            <a:ext cx="26289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 smtClean="0"/>
              <a:t>b</a:t>
            </a:r>
            <a:r>
              <a:rPr lang="en-US" sz="1500" b="1" baseline="-25000" dirty="0" smtClean="0"/>
              <a:t>0</a:t>
            </a:r>
            <a:r>
              <a:rPr lang="en-US" sz="1500" b="1" dirty="0" smtClean="0"/>
              <a:t> </a:t>
            </a:r>
            <a:r>
              <a:rPr lang="en-US" sz="1500" b="1" dirty="0"/>
              <a:t>= 50 – 3.533 (12) = 7.60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31236"/>
              </p:ext>
            </p:extLst>
          </p:nvPr>
        </p:nvGraphicFramePr>
        <p:xfrm>
          <a:off x="1885949" y="825366"/>
          <a:ext cx="5372101" cy="28542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5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4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X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(X - Xbar)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(Y - Ybar)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(X - Xbar)(Y - Ybar)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(X - </a:t>
                      </a:r>
                      <a:r>
                        <a:rPr lang="en-US" sz="1500" u="none" strike="noStrike" dirty="0" err="1"/>
                        <a:t>Xbar</a:t>
                      </a:r>
                      <a:r>
                        <a:rPr lang="en-US" sz="1500" u="none" strike="noStrike" dirty="0"/>
                        <a:t>)</a:t>
                      </a:r>
                      <a:r>
                        <a:rPr lang="en-US" sz="1500" u="none" strike="noStrike" baseline="30000" dirty="0"/>
                        <a:t>2</a:t>
                      </a:r>
                      <a:endParaRPr lang="en-US" sz="1500" b="0" i="0" u="none" strike="noStrike" baseline="300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42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46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48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52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54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58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60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78781" y="1266825"/>
          <a:ext cx="5834063" cy="3449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8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9257" y="950913"/>
            <a:ext cx="7312025" cy="3241675"/>
          </a:xfrm>
        </p:spPr>
        <p:txBody>
          <a:bodyPr/>
          <a:lstStyle/>
          <a:p>
            <a:r>
              <a:rPr lang="en-US" sz="2800" dirty="0" smtClean="0"/>
              <a:t>Dari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/</a:t>
            </a:r>
            <a:r>
              <a:rPr lang="en-US" sz="2800" dirty="0" err="1" smtClean="0"/>
              <a:t>individu</a:t>
            </a:r>
            <a:r>
              <a:rPr lang="en-US" sz="2800" dirty="0" smtClean="0"/>
              <a:t>/</a:t>
            </a:r>
            <a:r>
              <a:rPr lang="en-US" sz="2800" dirty="0" err="1" smtClean="0"/>
              <a:t>tempat</a:t>
            </a:r>
            <a:r>
              <a:rPr lang="en-US" sz="2800" dirty="0" smtClean="0"/>
              <a:t>/</a:t>
            </a:r>
            <a:r>
              <a:rPr lang="en-US" sz="2800" dirty="0" err="1" smtClean="0"/>
              <a:t>dll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diukur</a:t>
            </a:r>
            <a:r>
              <a:rPr lang="en-US" sz="2800" dirty="0" smtClean="0"/>
              <a:t>/</a:t>
            </a:r>
            <a:r>
              <a:rPr lang="en-US" sz="2800" dirty="0" err="1" smtClean="0"/>
              <a:t>dicatat</a:t>
            </a:r>
            <a:r>
              <a:rPr lang="en-US" sz="2800" dirty="0" smtClean="0"/>
              <a:t>/</a:t>
            </a:r>
            <a:r>
              <a:rPr lang="en-US" sz="2800" dirty="0" err="1" smtClean="0"/>
              <a:t>diamati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bebas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lain</a:t>
            </a:r>
          </a:p>
          <a:p>
            <a:pPr lvl="1"/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lain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13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1" y="1841555"/>
            <a:ext cx="4160881" cy="2926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507999" y="516046"/>
            <a:ext cx="62919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 err="1">
                <a:latin typeface="Lucida Console" panose="020B0609040504020204" pitchFamily="49" charset="0"/>
              </a:rPr>
              <a:t>membaca</a:t>
            </a:r>
            <a:r>
              <a:rPr lang="en-US" dirty="0">
                <a:latin typeface="Lucida Console" panose="020B0609040504020204" pitchFamily="49" charset="0"/>
              </a:rPr>
              <a:t> data</a:t>
            </a:r>
          </a:p>
          <a:p>
            <a:r>
              <a:rPr lang="en-US" dirty="0">
                <a:latin typeface="Lucida Console" panose="020B0609040504020204" pitchFamily="49" charset="0"/>
              </a:rPr>
              <a:t>data &lt;- read.csv("D:/reg 01.csv")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head(data)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#scatter plot</a:t>
            </a:r>
          </a:p>
          <a:p>
            <a:r>
              <a:rPr lang="en-US" dirty="0">
                <a:latin typeface="Lucida Console" panose="020B0609040504020204" pitchFamily="49" charset="0"/>
              </a:rPr>
              <a:t>plot(</a:t>
            </a:r>
            <a:r>
              <a:rPr lang="en-US" dirty="0" err="1">
                <a:latin typeface="Lucida Console" panose="020B0609040504020204" pitchFamily="49" charset="0"/>
              </a:rPr>
              <a:t>data$adv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data$sales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cex</a:t>
            </a:r>
            <a:r>
              <a:rPr lang="en-US" dirty="0">
                <a:latin typeface="Lucida Console" panose="020B0609040504020204" pitchFamily="49" charset="0"/>
              </a:rPr>
              <a:t>=2, </a:t>
            </a:r>
            <a:r>
              <a:rPr lang="en-US" dirty="0" err="1">
                <a:latin typeface="Lucida Console" panose="020B0609040504020204" pitchFamily="49" charset="0"/>
              </a:rPr>
              <a:t>pch</a:t>
            </a:r>
            <a:r>
              <a:rPr lang="en-US" dirty="0">
                <a:latin typeface="Lucida Console" panose="020B0609040504020204" pitchFamily="49" charset="0"/>
              </a:rPr>
              <a:t>=19, col="coral")</a:t>
            </a:r>
          </a:p>
        </p:txBody>
      </p:sp>
    </p:spTree>
    <p:extLst>
      <p:ext uri="{BB962C8B-B14F-4D97-AF65-F5344CB8AC3E}">
        <p14:creationId xmlns:p14="http://schemas.microsoft.com/office/powerpoint/2010/main" val="65423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SESSION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487715" y="1226800"/>
            <a:ext cx="66620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latin typeface="Lucida Console" panose="020B0609040504020204" pitchFamily="49" charset="0"/>
              </a:rPr>
              <a:t>membaca</a:t>
            </a:r>
            <a:r>
              <a:rPr lang="en-US" sz="1600" dirty="0">
                <a:latin typeface="Lucida Console" panose="020B0609040504020204" pitchFamily="49" charset="0"/>
              </a:rPr>
              <a:t> data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data &lt;- read.csv("D:/reg 01.csv")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head(data)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latin typeface="Lucida Console" panose="020B0609040504020204" pitchFamily="49" charset="0"/>
              </a:rPr>
              <a:t>menghasilkan</a:t>
            </a:r>
            <a:r>
              <a:rPr lang="en-US" sz="1600" dirty="0">
                <a:latin typeface="Lucida Console" panose="020B0609040504020204" pitchFamily="49" charset="0"/>
              </a:rPr>
              <a:t> model </a:t>
            </a:r>
            <a:r>
              <a:rPr lang="en-US" sz="1600" dirty="0" err="1">
                <a:latin typeface="Lucida Console" panose="020B0609040504020204" pitchFamily="49" charset="0"/>
              </a:rPr>
              <a:t>regresi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model.adv</a:t>
            </a:r>
            <a:r>
              <a:rPr lang="en-US" sz="1600" dirty="0">
                <a:latin typeface="Lucida Console" panose="020B0609040504020204" pitchFamily="49" charset="0"/>
              </a:rPr>
              <a:t> &lt;- lm(sales ~ </a:t>
            </a:r>
            <a:r>
              <a:rPr lang="en-US" sz="1600" dirty="0" err="1">
                <a:latin typeface="Lucida Console" panose="020B0609040504020204" pitchFamily="49" charset="0"/>
              </a:rPr>
              <a:t>adv</a:t>
            </a:r>
            <a:r>
              <a:rPr lang="en-US" sz="1600" dirty="0">
                <a:latin typeface="Lucida Console" panose="020B0609040504020204" pitchFamily="49" charset="0"/>
              </a:rPr>
              <a:t>, data=data)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latin typeface="Lucida Console" panose="020B0609040504020204" pitchFamily="49" charset="0"/>
              </a:rPr>
              <a:t>menampilkan</a:t>
            </a:r>
            <a:r>
              <a:rPr lang="en-US" sz="1600" dirty="0">
                <a:latin typeface="Lucida Console" panose="020B0609040504020204" pitchFamily="49" charset="0"/>
              </a:rPr>
              <a:t> model </a:t>
            </a:r>
            <a:r>
              <a:rPr lang="en-US" sz="1600" dirty="0" err="1">
                <a:latin typeface="Lucida Console" panose="020B0609040504020204" pitchFamily="49" charset="0"/>
              </a:rPr>
              <a:t>regresi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model.adv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latin typeface="Lucida Console" panose="020B0609040504020204" pitchFamily="49" charset="0"/>
              </a:rPr>
              <a:t>menampilkan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hasil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pengujian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summary(</a:t>
            </a:r>
            <a:r>
              <a:rPr lang="en-US" sz="1600" dirty="0" err="1">
                <a:latin typeface="Lucida Console" panose="020B0609040504020204" pitchFamily="49" charset="0"/>
              </a:rPr>
              <a:t>model.adv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609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857828" y="1176556"/>
            <a:ext cx="6117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model.adv</a:t>
            </a:r>
            <a:endParaRPr lang="en-US" sz="1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lm(formula = sales ~ </a:t>
            </a:r>
            <a:r>
              <a:rPr lang="en-US" sz="1800" dirty="0" err="1">
                <a:latin typeface="Lucida Console" panose="020B0609040504020204" pitchFamily="49" charset="0"/>
              </a:rPr>
              <a:t>adv</a:t>
            </a:r>
            <a:r>
              <a:rPr lang="en-US" sz="1800" dirty="0">
                <a:latin typeface="Lucida Console" panose="020B0609040504020204" pitchFamily="49" charset="0"/>
              </a:rPr>
              <a:t>, data = data)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(Intercept)          </a:t>
            </a:r>
            <a:r>
              <a:rPr lang="en-US" sz="1800" dirty="0" err="1">
                <a:latin typeface="Lucida Console" panose="020B0609040504020204" pitchFamily="49" charset="0"/>
              </a:rPr>
              <a:t>adv</a:t>
            </a:r>
            <a:r>
              <a:rPr lang="en-US" sz="1800" dirty="0">
                <a:latin typeface="Lucida Console" panose="020B0609040504020204" pitchFamily="49" charset="0"/>
              </a:rPr>
              <a:t>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7.600        3.533  </a:t>
            </a:r>
          </a:p>
        </p:txBody>
      </p:sp>
    </p:spTree>
    <p:extLst>
      <p:ext uri="{BB962C8B-B14F-4D97-AF65-F5344CB8AC3E}">
        <p14:creationId xmlns:p14="http://schemas.microsoft.com/office/powerpoint/2010/main" val="280635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3143" y="62537"/>
            <a:ext cx="5232400" cy="733800"/>
          </a:xfrm>
        </p:spPr>
        <p:txBody>
          <a:bodyPr>
            <a:noAutofit/>
          </a:bodyPr>
          <a:lstStyle/>
          <a:p>
            <a:r>
              <a:rPr lang="en-US" sz="1800" dirty="0" err="1"/>
              <a:t>Interpretasi</a:t>
            </a:r>
            <a:r>
              <a:rPr lang="en-US" sz="1800" dirty="0"/>
              <a:t> a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/>
              <a:t>b</a:t>
            </a:r>
            <a:br>
              <a:rPr lang="en-US" sz="1800" dirty="0"/>
            </a:br>
            <a:r>
              <a:rPr lang="en-US" sz="1800" dirty="0"/>
              <a:t>Y = 7.6 + 3.53 X</a:t>
            </a:r>
            <a:br>
              <a:rPr lang="en-US" sz="1800" dirty="0"/>
            </a:br>
            <a:r>
              <a:rPr lang="en-US" sz="1800" dirty="0" err="1"/>
              <a:t>Penerimaan</a:t>
            </a:r>
            <a:r>
              <a:rPr lang="en-US" sz="1800" dirty="0"/>
              <a:t> = 7.6 + 3.53 </a:t>
            </a:r>
            <a:r>
              <a:rPr lang="en-US" sz="1800" dirty="0" err="1"/>
              <a:t>Belanja</a:t>
            </a:r>
            <a:r>
              <a:rPr lang="en-US" sz="1800" dirty="0"/>
              <a:t> </a:t>
            </a:r>
            <a:r>
              <a:rPr lang="en-US" sz="1800" dirty="0" err="1"/>
              <a:t>Iklan</a:t>
            </a:r>
            <a:endParaRPr lang="en-US" sz="18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142" y="1226685"/>
            <a:ext cx="7312025" cy="32416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a </a:t>
            </a:r>
            <a:r>
              <a:rPr lang="en-US" sz="2100" dirty="0"/>
              <a:t>= </a:t>
            </a:r>
            <a:r>
              <a:rPr lang="en-US" sz="2100" dirty="0" err="1"/>
              <a:t>intersep</a:t>
            </a:r>
            <a:r>
              <a:rPr lang="en-US" sz="2100" dirty="0"/>
              <a:t>/intercept = </a:t>
            </a:r>
            <a:r>
              <a:rPr lang="en-US" sz="2100" dirty="0" err="1"/>
              <a:t>besarnya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Y </a:t>
            </a:r>
            <a:r>
              <a:rPr lang="en-US" sz="2100" dirty="0" err="1"/>
              <a:t>ketika</a:t>
            </a:r>
            <a:r>
              <a:rPr lang="en-US" sz="2100" dirty="0"/>
              <a:t> X </a:t>
            </a:r>
            <a:r>
              <a:rPr lang="en-US" sz="2100" dirty="0" err="1"/>
              <a:t>sebesar</a:t>
            </a:r>
            <a:r>
              <a:rPr lang="en-US" sz="2100" dirty="0"/>
              <a:t> </a:t>
            </a:r>
            <a:r>
              <a:rPr lang="en-US" sz="2100" dirty="0"/>
              <a:t>0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100" dirty="0"/>
              <a:t>b = </a:t>
            </a:r>
            <a:r>
              <a:rPr lang="en-US" sz="2100" dirty="0"/>
              <a:t>gradient/slope = </a:t>
            </a:r>
            <a:r>
              <a:rPr lang="en-US" sz="2100" dirty="0" err="1"/>
              <a:t>besarnya</a:t>
            </a:r>
            <a:r>
              <a:rPr lang="en-US" sz="2100" dirty="0"/>
              <a:t> </a:t>
            </a:r>
            <a:r>
              <a:rPr lang="en-US" sz="2100" dirty="0" err="1"/>
              <a:t>perubahan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Y </a:t>
            </a:r>
            <a:r>
              <a:rPr lang="en-US" sz="2100" dirty="0" err="1"/>
              <a:t>ketika</a:t>
            </a:r>
            <a:r>
              <a:rPr lang="en-US" sz="2100" dirty="0"/>
              <a:t> X </a:t>
            </a:r>
            <a:r>
              <a:rPr lang="en-US" sz="2100" dirty="0" err="1"/>
              <a:t>berubah</a:t>
            </a:r>
            <a:r>
              <a:rPr lang="en-US" sz="2100" dirty="0"/>
              <a:t> </a:t>
            </a:r>
            <a:r>
              <a:rPr lang="en-US" sz="2100" dirty="0" err="1"/>
              <a:t>satu</a:t>
            </a:r>
            <a:r>
              <a:rPr lang="en-US" sz="2100" dirty="0"/>
              <a:t> </a:t>
            </a:r>
            <a:r>
              <a:rPr lang="en-US" sz="2100" dirty="0" err="1"/>
              <a:t>satuan</a:t>
            </a:r>
            <a:r>
              <a:rPr lang="en-US" sz="2100" dirty="0"/>
              <a:t>.  </a:t>
            </a:r>
            <a:r>
              <a:rPr lang="en-US" sz="2100" dirty="0" err="1"/>
              <a:t>Tanda</a:t>
            </a:r>
            <a:r>
              <a:rPr lang="en-US" sz="2100" dirty="0"/>
              <a:t> </a:t>
            </a:r>
            <a:r>
              <a:rPr lang="en-US" sz="2100" dirty="0" err="1"/>
              <a:t>koefisien</a:t>
            </a:r>
            <a:r>
              <a:rPr lang="en-US" sz="2100" dirty="0"/>
              <a:t> b </a:t>
            </a:r>
            <a:r>
              <a:rPr lang="en-US" sz="2100" dirty="0" err="1"/>
              <a:t>menunjukkan</a:t>
            </a:r>
            <a:r>
              <a:rPr lang="en-US" sz="2100" dirty="0"/>
              <a:t> </a:t>
            </a:r>
            <a:r>
              <a:rPr lang="en-US" sz="2100" dirty="0" err="1"/>
              <a:t>arah</a:t>
            </a:r>
            <a:r>
              <a:rPr lang="en-US" sz="2100" dirty="0"/>
              <a:t> </a:t>
            </a:r>
            <a:r>
              <a:rPr lang="en-US" sz="2100" dirty="0" err="1"/>
              <a:t>hubungan</a:t>
            </a:r>
            <a:r>
              <a:rPr lang="en-US" sz="2100" dirty="0"/>
              <a:t> X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/>
              <a:t>Y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kasus</a:t>
            </a:r>
            <a:r>
              <a:rPr lang="en-US" sz="2100" dirty="0"/>
              <a:t> </a:t>
            </a:r>
            <a:r>
              <a:rPr lang="en-US" sz="2100" dirty="0" err="1"/>
              <a:t>ilustrasi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a = 7.6 </a:t>
            </a:r>
            <a:r>
              <a:rPr lang="en-US" sz="2100" dirty="0">
                <a:sym typeface="Wingdings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besarnya</a:t>
            </a:r>
            <a:r>
              <a:rPr lang="en-US" sz="2100" dirty="0"/>
              <a:t> </a:t>
            </a:r>
            <a:r>
              <a:rPr lang="en-US" sz="2100" dirty="0"/>
              <a:t>sales revenue </a:t>
            </a:r>
            <a:r>
              <a:rPr lang="en-US" sz="2100" dirty="0" err="1"/>
              <a:t>jika</a:t>
            </a:r>
            <a:r>
              <a:rPr lang="en-US" sz="2100" dirty="0"/>
              <a:t>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 </a:t>
            </a:r>
            <a:r>
              <a:rPr lang="en-US" sz="2100" dirty="0" err="1"/>
              <a:t>belanja</a:t>
            </a:r>
            <a:r>
              <a:rPr lang="en-US" sz="2100" dirty="0"/>
              <a:t> </a:t>
            </a:r>
            <a:r>
              <a:rPr lang="en-US" sz="2100" dirty="0" err="1"/>
              <a:t>iklan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/>
              <a:t>7.6 </a:t>
            </a:r>
            <a:r>
              <a:rPr lang="en-US" sz="2100" dirty="0" err="1"/>
              <a:t>juta</a:t>
            </a:r>
            <a:r>
              <a:rPr lang="en-US" sz="2100" dirty="0"/>
              <a:t> </a:t>
            </a:r>
            <a:r>
              <a:rPr lang="en-US" sz="2100" dirty="0" err="1"/>
              <a:t>dolar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b = 3.533 </a:t>
            </a:r>
            <a:r>
              <a:rPr lang="en-US" sz="2100" dirty="0">
                <a:sym typeface="Wingdings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jika</a:t>
            </a:r>
            <a:r>
              <a:rPr lang="en-US" sz="2100" dirty="0"/>
              <a:t> </a:t>
            </a:r>
            <a:r>
              <a:rPr lang="en-US" sz="2100" dirty="0" err="1"/>
              <a:t>belanja</a:t>
            </a:r>
            <a:r>
              <a:rPr lang="en-US" sz="2100" dirty="0"/>
              <a:t> </a:t>
            </a:r>
            <a:r>
              <a:rPr lang="en-US" sz="2100" dirty="0" err="1"/>
              <a:t>iklan</a:t>
            </a:r>
            <a:r>
              <a:rPr lang="en-US" sz="2100" dirty="0"/>
              <a:t> </a:t>
            </a:r>
            <a:r>
              <a:rPr lang="en-US" sz="2100" dirty="0" err="1"/>
              <a:t>dinaikkan</a:t>
            </a:r>
            <a:r>
              <a:rPr lang="en-US" sz="2100" dirty="0"/>
              <a:t> 1 </a:t>
            </a:r>
            <a:r>
              <a:rPr lang="en-US" sz="2100" dirty="0" err="1"/>
              <a:t>juta</a:t>
            </a:r>
            <a:r>
              <a:rPr lang="en-US" sz="2100" dirty="0"/>
              <a:t> </a:t>
            </a:r>
            <a:r>
              <a:rPr lang="en-US" sz="2100" dirty="0" err="1"/>
              <a:t>dolar</a:t>
            </a:r>
            <a:r>
              <a:rPr lang="en-US" sz="2100" dirty="0"/>
              <a:t> </a:t>
            </a:r>
            <a:r>
              <a:rPr lang="en-US" sz="2100" dirty="0" err="1"/>
              <a:t>maka</a:t>
            </a:r>
            <a:r>
              <a:rPr lang="en-US" sz="2100" dirty="0"/>
              <a:t> sales revenue </a:t>
            </a:r>
            <a:r>
              <a:rPr lang="en-US" sz="2100" dirty="0" err="1"/>
              <a:t>naik</a:t>
            </a:r>
            <a:r>
              <a:rPr lang="en-US" sz="2100" dirty="0"/>
              <a:t> 3.533 </a:t>
            </a:r>
            <a:r>
              <a:rPr lang="en-US" sz="2100" dirty="0" err="1"/>
              <a:t>juta</a:t>
            </a:r>
            <a:r>
              <a:rPr lang="en-US" sz="2100" dirty="0"/>
              <a:t> </a:t>
            </a:r>
            <a:r>
              <a:rPr lang="en-US" sz="2100" dirty="0" err="1"/>
              <a:t>dolar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983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Uji Signifikasi Koefisien b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171700" y="2571750"/>
          <a:ext cx="1265634" cy="117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761760" imgH="711000" progId="Equation.3">
                  <p:embed/>
                </p:oleObj>
              </mc:Choice>
              <mc:Fallback>
                <p:oleObj name="Equation" r:id="rId3" imgW="761760" imgH="71100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571750"/>
                        <a:ext cx="1265634" cy="1179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331494" y="2332435"/>
          <a:ext cx="2909888" cy="160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1612800" imgH="888840" progId="Equation.3">
                  <p:embed/>
                </p:oleObj>
              </mc:Choice>
              <mc:Fallback>
                <p:oleObj name="Equation" r:id="rId5" imgW="1612800" imgH="88884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494" y="2332435"/>
                        <a:ext cx="2909888" cy="1603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28750" y="1371600"/>
            <a:ext cx="5829300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dirty="0">
                <a:latin typeface="Trebuchet MS" pitchFamily="34" charset="0"/>
              </a:rPr>
              <a:t>H</a:t>
            </a:r>
            <a:r>
              <a:rPr lang="en-US" sz="2100" baseline="-25000" dirty="0">
                <a:latin typeface="Trebuchet MS" pitchFamily="34" charset="0"/>
              </a:rPr>
              <a:t>0</a:t>
            </a:r>
            <a:r>
              <a:rPr lang="en-US" sz="2100" dirty="0">
                <a:latin typeface="Trebuchet MS" pitchFamily="34" charset="0"/>
              </a:rPr>
              <a:t> : b = 0 (</a:t>
            </a:r>
            <a:r>
              <a:rPr lang="en-US" sz="2100" dirty="0" err="1">
                <a:latin typeface="Trebuchet MS" pitchFamily="34" charset="0"/>
              </a:rPr>
              <a:t>artinya</a:t>
            </a:r>
            <a:r>
              <a:rPr lang="en-US" sz="2100" dirty="0">
                <a:latin typeface="Trebuchet MS" pitchFamily="34" charset="0"/>
              </a:rPr>
              <a:t> X </a:t>
            </a:r>
            <a:r>
              <a:rPr lang="en-US" sz="2100" dirty="0" err="1">
                <a:latin typeface="Trebuchet MS" pitchFamily="34" charset="0"/>
              </a:rPr>
              <a:t>tidak</a:t>
            </a:r>
            <a:r>
              <a:rPr lang="en-US" sz="2100" dirty="0">
                <a:latin typeface="Trebuchet MS" pitchFamily="34" charset="0"/>
              </a:rPr>
              <a:t> </a:t>
            </a:r>
            <a:r>
              <a:rPr lang="en-US" sz="2100" dirty="0" err="1">
                <a:latin typeface="Trebuchet MS" pitchFamily="34" charset="0"/>
              </a:rPr>
              <a:t>mempengaruhi</a:t>
            </a:r>
            <a:r>
              <a:rPr lang="en-US" sz="2100" dirty="0">
                <a:latin typeface="Trebuchet MS" pitchFamily="34" charset="0"/>
              </a:rPr>
              <a:t> Y)</a:t>
            </a:r>
          </a:p>
          <a:p>
            <a:pPr algn="ctr">
              <a:spcBef>
                <a:spcPct val="50000"/>
              </a:spcBef>
            </a:pPr>
            <a:r>
              <a:rPr lang="en-US" sz="2100" dirty="0">
                <a:latin typeface="Trebuchet MS" pitchFamily="34" charset="0"/>
              </a:rPr>
              <a:t>H</a:t>
            </a:r>
            <a:r>
              <a:rPr lang="en-US" sz="2100" baseline="-25000" dirty="0">
                <a:latin typeface="Trebuchet MS" pitchFamily="34" charset="0"/>
              </a:rPr>
              <a:t>1</a:t>
            </a:r>
            <a:r>
              <a:rPr lang="en-US" sz="2100" dirty="0">
                <a:latin typeface="Trebuchet MS" pitchFamily="34" charset="0"/>
              </a:rPr>
              <a:t> : b </a:t>
            </a:r>
            <a:r>
              <a:rPr lang="en-US" sz="2100" dirty="0">
                <a:latin typeface="Trebuchet MS" pitchFamily="34" charset="0"/>
                <a:sym typeface="Symbol" pitchFamily="18" charset="2"/>
              </a:rPr>
              <a:t> 0 (</a:t>
            </a:r>
            <a:r>
              <a:rPr lang="en-US" sz="2100" dirty="0" err="1">
                <a:latin typeface="Trebuchet MS" pitchFamily="34" charset="0"/>
                <a:sym typeface="Symbol" pitchFamily="18" charset="2"/>
              </a:rPr>
              <a:t>artinya</a:t>
            </a:r>
            <a:r>
              <a:rPr lang="en-US" sz="2100" dirty="0">
                <a:latin typeface="Trebuchet MS" pitchFamily="34" charset="0"/>
                <a:sym typeface="Symbol" pitchFamily="18" charset="2"/>
              </a:rPr>
              <a:t> X </a:t>
            </a:r>
            <a:r>
              <a:rPr lang="en-US" sz="2100" dirty="0" err="1">
                <a:latin typeface="Trebuchet MS" pitchFamily="34" charset="0"/>
                <a:sym typeface="Symbol" pitchFamily="18" charset="2"/>
              </a:rPr>
              <a:t>mempengaruhi</a:t>
            </a:r>
            <a:r>
              <a:rPr lang="en-US" sz="2100" dirty="0">
                <a:latin typeface="Trebuchet MS" pitchFamily="34" charset="0"/>
                <a:sym typeface="Symbol" pitchFamily="18" charset="2"/>
              </a:rPr>
              <a:t> Y)</a:t>
            </a:r>
            <a:endParaRPr lang="en-US" sz="2100" dirty="0">
              <a:latin typeface="Trebuchet MS" pitchFamily="34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57290" y="4125527"/>
            <a:ext cx="65151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950" dirty="0" err="1">
                <a:latin typeface="Trebuchet MS" pitchFamily="34" charset="0"/>
              </a:rPr>
              <a:t>Tolak</a:t>
            </a:r>
            <a:r>
              <a:rPr lang="en-US" sz="1950" dirty="0">
                <a:latin typeface="Trebuchet MS" pitchFamily="34" charset="0"/>
              </a:rPr>
              <a:t> H</a:t>
            </a:r>
            <a:r>
              <a:rPr lang="en-US" sz="1950" baseline="-25000" dirty="0">
                <a:latin typeface="Trebuchet MS" pitchFamily="34" charset="0"/>
              </a:rPr>
              <a:t>0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jika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nilai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>
                <a:latin typeface="Trebuchet MS" pitchFamily="34" charset="0"/>
              </a:rPr>
              <a:t>|t| </a:t>
            </a:r>
            <a:r>
              <a:rPr lang="en-US" sz="1950" dirty="0" err="1">
                <a:latin typeface="Trebuchet MS" pitchFamily="34" charset="0"/>
              </a:rPr>
              <a:t>melebihi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nilai</a:t>
            </a:r>
            <a:r>
              <a:rPr lang="en-US" sz="1950" dirty="0">
                <a:latin typeface="Trebuchet MS" pitchFamily="34" charset="0"/>
              </a:rPr>
              <a:t> t </a:t>
            </a:r>
            <a:r>
              <a:rPr lang="en-US" sz="1950" dirty="0" err="1">
                <a:latin typeface="Trebuchet MS" pitchFamily="34" charset="0"/>
              </a:rPr>
              <a:t>pada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tabel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dengan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derajat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bebas</a:t>
            </a:r>
            <a:r>
              <a:rPr lang="en-US" sz="1950" dirty="0">
                <a:latin typeface="Trebuchet MS" pitchFamily="34" charset="0"/>
              </a:rPr>
              <a:t> (n-2) </a:t>
            </a:r>
            <a:r>
              <a:rPr lang="en-US" sz="1950" dirty="0" err="1">
                <a:latin typeface="Trebuchet MS" pitchFamily="34" charset="0"/>
              </a:rPr>
              <a:t>dengan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tingkat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kesalahan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>
                <a:latin typeface="Trebuchet MS" pitchFamily="34" charset="0"/>
                <a:sym typeface="Symbol" pitchFamily="18" charset="2"/>
              </a:rPr>
              <a:t>/2</a:t>
            </a:r>
            <a:endParaRPr lang="en-US" sz="195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Uji signifikansi koefisien 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4572" y="958170"/>
            <a:ext cx="7312025" cy="32416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b</a:t>
            </a:r>
            <a:r>
              <a:rPr lang="en-US" dirty="0"/>
              <a:t> = </a:t>
            </a:r>
            <a:r>
              <a:rPr lang="en-US" dirty="0" smtClean="0">
                <a:sym typeface="Symbol"/>
              </a:rPr>
              <a:t> (65.47 / (8)(30)) = </a:t>
            </a:r>
            <a:r>
              <a:rPr lang="en-US" dirty="0" smtClean="0"/>
              <a:t>0.52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Nilai</a:t>
            </a:r>
            <a:r>
              <a:rPr lang="en-US" dirty="0"/>
              <a:t> t = </a:t>
            </a:r>
            <a:r>
              <a:rPr lang="en-US" dirty="0" smtClean="0"/>
              <a:t>3.53 / 0.52 = 6.79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(db = 8, </a:t>
            </a:r>
            <a:r>
              <a:rPr lang="en-US" dirty="0">
                <a:sym typeface="Symbol" pitchFamily="18" charset="2"/>
              </a:rPr>
              <a:t> = 5%) = 2.306</a:t>
            </a:r>
          </a:p>
          <a:p>
            <a:pPr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Kesimpulan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dirty="0" err="1">
                <a:sym typeface="Symbol" pitchFamily="18" charset="2"/>
              </a:rPr>
              <a:t>Tolak</a:t>
            </a:r>
            <a:r>
              <a:rPr lang="en-US" dirty="0">
                <a:sym typeface="Symbol" pitchFamily="18" charset="2"/>
              </a:rPr>
              <a:t> H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, data </a:t>
            </a:r>
            <a:r>
              <a:rPr lang="en-US" dirty="0" err="1">
                <a:sym typeface="Symbol" pitchFamily="18" charset="2"/>
              </a:rPr>
              <a:t>mendukung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kesimpulan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adanya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pengaruh</a:t>
            </a:r>
            <a:r>
              <a:rPr lang="en-US" dirty="0">
                <a:sym typeface="Symbol" pitchFamily="18" charset="2"/>
              </a:rPr>
              <a:t> ads expenditure </a:t>
            </a:r>
            <a:r>
              <a:rPr lang="en-US" dirty="0" err="1">
                <a:sym typeface="Symbol" pitchFamily="18" charset="2"/>
              </a:rPr>
              <a:t>terhadap</a:t>
            </a:r>
            <a:r>
              <a:rPr lang="en-US" dirty="0">
                <a:sym typeface="Symbol" pitchFamily="18" charset="2"/>
              </a:rPr>
              <a:t> sales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Ukuran Kebaikan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987" y="825366"/>
            <a:ext cx="7312025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(R</a:t>
            </a:r>
            <a:r>
              <a:rPr lang="en-US" baseline="30000" dirty="0"/>
              <a:t>2</a:t>
            </a:r>
            <a:r>
              <a:rPr lang="en-US" dirty="0"/>
              <a:t>, R-squared)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0 s/d 1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keragaman</a:t>
            </a:r>
            <a:r>
              <a:rPr lang="en-US" dirty="0"/>
              <a:t> data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diterangkan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model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indikasi</a:t>
            </a:r>
            <a:r>
              <a:rPr lang="en-US" dirty="0"/>
              <a:t> model yang </a:t>
            </a:r>
            <a:r>
              <a:rPr lang="en-US" dirty="0" err="1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Model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278856" y="1714500"/>
          <a:ext cx="4473179" cy="117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2082600" imgH="545760" progId="Equation.3">
                  <p:embed/>
                </p:oleObj>
              </mc:Choice>
              <mc:Fallback>
                <p:oleObj name="Equation" r:id="rId3" imgW="2082600" imgH="545760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856" y="1714500"/>
                        <a:ext cx="4473179" cy="1172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657350" y="3371850"/>
            <a:ext cx="5829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rebuchet MS" pitchFamily="34" charset="0"/>
              </a:rPr>
              <a:t>Model </a:t>
            </a:r>
            <a:r>
              <a:rPr lang="en-US" sz="2400" dirty="0" err="1">
                <a:latin typeface="Trebuchet MS" pitchFamily="34" charset="0"/>
              </a:rPr>
              <a:t>dalam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ilustrasi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bisa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ditunjukkan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memiliki</a:t>
            </a:r>
            <a:r>
              <a:rPr lang="en-US" sz="2400" dirty="0">
                <a:latin typeface="Trebuchet MS" pitchFamily="34" charset="0"/>
              </a:rPr>
              <a:t> R-squared 0.85 </a:t>
            </a:r>
            <a:r>
              <a:rPr lang="en-US" sz="2400" dirty="0" err="1">
                <a:latin typeface="Trebuchet MS" pitchFamily="34" charset="0"/>
              </a:rPr>
              <a:t>atau</a:t>
            </a:r>
            <a:r>
              <a:rPr lang="en-US" sz="2400" dirty="0">
                <a:latin typeface="Trebuchet MS" pitchFamily="34" charset="0"/>
              </a:rPr>
              <a:t> 85%</a:t>
            </a:r>
          </a:p>
        </p:txBody>
      </p:sp>
    </p:spTree>
    <p:extLst>
      <p:ext uri="{BB962C8B-B14F-4D97-AF65-F5344CB8AC3E}">
        <p14:creationId xmlns:p14="http://schemas.microsoft.com/office/powerpoint/2010/main" val="28143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573313" y="682760"/>
            <a:ext cx="717731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&gt; #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menampilkan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hasil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pengujian</a:t>
            </a:r>
            <a:endParaRPr lang="en-US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&gt; summary(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model.adv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lm(formula = sales ~ </a:t>
            </a:r>
            <a:r>
              <a:rPr lang="en-US" sz="1200" dirty="0" err="1">
                <a:latin typeface="Lucida Console" panose="020B0609040504020204" pitchFamily="49" charset="0"/>
              </a:rPr>
              <a:t>adv</a:t>
            </a:r>
            <a:r>
              <a:rPr lang="en-US" sz="1200" dirty="0">
                <a:latin typeface="Lucida Console" panose="020B0609040504020204" pitchFamily="49" charset="0"/>
              </a:rPr>
              <a:t>, data = data)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Residuals: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Min      1Q  Median      3Q     Max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-4.4667 -0.9500  0.5333  1.4167  4.4667 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Estimate Std. Error t </a:t>
            </a:r>
            <a:r>
              <a:rPr lang="en-US" sz="1200" dirty="0" smtClean="0">
                <a:latin typeface="Lucida Console" panose="020B0609040504020204" pitchFamily="49" charset="0"/>
              </a:rPr>
              <a:t>value	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Pr</a:t>
            </a:r>
            <a:r>
              <a:rPr lang="en-US" sz="1200" dirty="0">
                <a:latin typeface="Lucida Console" panose="020B0609040504020204" pitchFamily="49" charset="0"/>
              </a:rPr>
              <a:t>(&gt;|t|)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(Intercept)   7.6000     6.3323   </a:t>
            </a:r>
            <a:r>
              <a:rPr lang="en-US" sz="1200" dirty="0" smtClean="0">
                <a:latin typeface="Lucida Console" panose="020B0609040504020204" pitchFamily="49" charset="0"/>
              </a:rPr>
              <a:t>1.200	</a:t>
            </a:r>
            <a:r>
              <a:rPr lang="en-US" sz="1200" dirty="0">
                <a:latin typeface="Lucida Console" panose="020B0609040504020204" pitchFamily="49" charset="0"/>
              </a:rPr>
              <a:t> 0.264397 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adv</a:t>
            </a:r>
            <a:r>
              <a:rPr lang="en-US" sz="1200" dirty="0">
                <a:latin typeface="Lucida Console" panose="020B0609040504020204" pitchFamily="49" charset="0"/>
              </a:rPr>
              <a:t>           3.5333     0.5223   </a:t>
            </a:r>
            <a:r>
              <a:rPr lang="en-US" sz="1200" dirty="0" smtClean="0">
                <a:latin typeface="Lucida Console" panose="020B0609040504020204" pitchFamily="49" charset="0"/>
              </a:rPr>
              <a:t>6.765	 0.000143 </a:t>
            </a:r>
            <a:r>
              <a:rPr lang="en-US" sz="1200" dirty="0">
                <a:latin typeface="Lucida Console" panose="020B0609040504020204" pitchFamily="49" charset="0"/>
              </a:rPr>
              <a:t>***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Signif</a:t>
            </a:r>
            <a:r>
              <a:rPr lang="en-US" sz="1200" dirty="0">
                <a:latin typeface="Lucida Console" panose="020B0609040504020204" pitchFamily="49" charset="0"/>
              </a:rPr>
              <a:t>. codes: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0 ‘***’ 0.001 ‘**’ 0.01 ‘*’ 0.05 ‘.’ </a:t>
            </a:r>
            <a:r>
              <a:rPr lang="en-US" sz="1200" dirty="0" smtClean="0">
                <a:latin typeface="Lucida Console" panose="020B0609040504020204" pitchFamily="49" charset="0"/>
              </a:rPr>
              <a:t>0.1    ‘ </a:t>
            </a:r>
            <a:r>
              <a:rPr lang="en-US" sz="1200" dirty="0">
                <a:latin typeface="Lucida Console" panose="020B0609040504020204" pitchFamily="49" charset="0"/>
              </a:rPr>
              <a:t>’ 1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Residual standard error: 2.861 on 8 degrees of freedom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Multiple R-squared:  0.8512,	Adjusted R-squared:  0.8326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F-statistic: 45.77 on 1 and 8 DF,  p-value: 0.0001428</a:t>
            </a:r>
          </a:p>
        </p:txBody>
      </p:sp>
    </p:spTree>
    <p:extLst>
      <p:ext uri="{BB962C8B-B14F-4D97-AF65-F5344CB8AC3E}">
        <p14:creationId xmlns:p14="http://schemas.microsoft.com/office/powerpoint/2010/main" val="2508570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79975"/>
            <a:ext cx="7772400" cy="1101725"/>
          </a:xfrm>
        </p:spPr>
        <p:txBody>
          <a:bodyPr/>
          <a:lstStyle/>
          <a:p>
            <a:r>
              <a:rPr lang="en-US" sz="3200" dirty="0" err="1" smtClean="0"/>
              <a:t>Regresi</a:t>
            </a:r>
            <a:r>
              <a:rPr lang="en-US" sz="3200" dirty="0" smtClean="0"/>
              <a:t> Linear </a:t>
            </a:r>
            <a:r>
              <a:rPr lang="en-US" sz="3200" dirty="0" err="1" smtClean="0"/>
              <a:t>Berganda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(multiple linear regression)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10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endParaRPr lang="en-US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771650" y="1085851"/>
          <a:ext cx="2400300" cy="191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143500" y="2343151"/>
          <a:ext cx="2400300" cy="191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4550" y="2971800"/>
            <a:ext cx="171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tinggi</a:t>
            </a:r>
            <a:r>
              <a:rPr lang="en-US" sz="1050" dirty="0"/>
              <a:t> </a:t>
            </a:r>
            <a:r>
              <a:rPr lang="en-US" sz="1050" dirty="0" err="1"/>
              <a:t>badan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085850"/>
            <a:ext cx="628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/>
              <a:t>berat</a:t>
            </a:r>
            <a:endParaRPr lang="en-US" sz="1050" dirty="0"/>
          </a:p>
          <a:p>
            <a:pPr algn="r"/>
            <a:r>
              <a:rPr lang="en-US" sz="1050" dirty="0" err="1"/>
              <a:t>badan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4229100"/>
            <a:ext cx="171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ketinggian</a:t>
            </a:r>
            <a:r>
              <a:rPr lang="en-US" sz="1050" dirty="0"/>
              <a:t> </a:t>
            </a:r>
            <a:r>
              <a:rPr lang="en-US" sz="1050" dirty="0" err="1"/>
              <a:t>tempat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400550" y="2343150"/>
            <a:ext cx="800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/>
              <a:t>suhu</a:t>
            </a:r>
            <a:r>
              <a:rPr lang="en-US" sz="1050" dirty="0"/>
              <a:t> rata-rata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015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/>
              <a:t>Simple Linear Regression (</a:t>
            </a:r>
            <a:r>
              <a:rPr lang="en-US" sz="2100" dirty="0" err="1"/>
              <a:t>regresi</a:t>
            </a:r>
            <a:r>
              <a:rPr lang="en-US" sz="2100" dirty="0"/>
              <a:t> linear </a:t>
            </a:r>
            <a:r>
              <a:rPr lang="en-US" sz="2100" dirty="0" err="1"/>
              <a:t>sederhana</a:t>
            </a:r>
            <a:r>
              <a:rPr lang="en-US" sz="2100" dirty="0"/>
              <a:t>): </a:t>
            </a:r>
            <a:r>
              <a:rPr lang="en-US" sz="2100" dirty="0" err="1"/>
              <a:t>hanya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 1 </a:t>
            </a:r>
            <a:r>
              <a:rPr lang="en-US" sz="2100" dirty="0" err="1"/>
              <a:t>peubah</a:t>
            </a:r>
            <a:r>
              <a:rPr lang="en-US" sz="2100" dirty="0"/>
              <a:t> </a:t>
            </a:r>
            <a:r>
              <a:rPr lang="en-US" sz="2100" dirty="0" err="1"/>
              <a:t>penjelas</a:t>
            </a:r>
            <a:r>
              <a:rPr lang="en-US" sz="2100" dirty="0"/>
              <a:t>.  </a:t>
            </a:r>
            <a:r>
              <a:rPr lang="en-US" sz="2100" dirty="0" err="1"/>
              <a:t>Modelnya</a:t>
            </a:r>
            <a:r>
              <a:rPr lang="en-US" sz="2100" dirty="0"/>
              <a:t>:</a:t>
            </a:r>
          </a:p>
          <a:p>
            <a:endParaRPr lang="en-US" sz="2100" dirty="0"/>
          </a:p>
          <a:p>
            <a:pPr algn="ctr">
              <a:buNone/>
            </a:pPr>
            <a:r>
              <a:rPr lang="en-US" sz="2100" dirty="0"/>
              <a:t>	Y = </a:t>
            </a:r>
            <a:r>
              <a:rPr lang="en-US" sz="2100" dirty="0">
                <a:sym typeface="Symbol"/>
              </a:rPr>
              <a:t></a:t>
            </a:r>
            <a:r>
              <a:rPr lang="en-US" sz="2100" baseline="-25000" dirty="0">
                <a:sym typeface="Symbol"/>
              </a:rPr>
              <a:t>0</a:t>
            </a:r>
            <a:r>
              <a:rPr lang="en-US" sz="2100" dirty="0">
                <a:sym typeface="Symbol"/>
              </a:rPr>
              <a:t> + </a:t>
            </a:r>
            <a:r>
              <a:rPr lang="en-US" sz="2100" baseline="-25000" dirty="0">
                <a:sym typeface="Symbol"/>
              </a:rPr>
              <a:t>1</a:t>
            </a:r>
            <a:r>
              <a:rPr lang="en-US" sz="2100" dirty="0">
                <a:sym typeface="Symbol"/>
              </a:rPr>
              <a:t> X + 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Multiple Linear Regression (</a:t>
            </a:r>
            <a:r>
              <a:rPr lang="en-US" sz="2100" dirty="0" err="1"/>
              <a:t>regresi</a:t>
            </a:r>
            <a:r>
              <a:rPr lang="en-US" sz="2100" dirty="0"/>
              <a:t> linear </a:t>
            </a:r>
            <a:r>
              <a:rPr lang="en-US" sz="2100" dirty="0" err="1"/>
              <a:t>berganda</a:t>
            </a:r>
            <a:r>
              <a:rPr lang="en-US" sz="2100" dirty="0"/>
              <a:t>): </a:t>
            </a:r>
            <a:r>
              <a:rPr lang="en-US" sz="2100" dirty="0" err="1"/>
              <a:t>melibatkan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satu</a:t>
            </a:r>
            <a:r>
              <a:rPr lang="en-US" sz="2100" dirty="0"/>
              <a:t> </a:t>
            </a:r>
            <a:r>
              <a:rPr lang="en-US" sz="2100" dirty="0" err="1"/>
              <a:t>peubah</a:t>
            </a:r>
            <a:r>
              <a:rPr lang="en-US" sz="2100" dirty="0"/>
              <a:t> </a:t>
            </a:r>
            <a:r>
              <a:rPr lang="en-US" sz="2100" dirty="0" err="1"/>
              <a:t>penjelas</a:t>
            </a:r>
            <a:r>
              <a:rPr lang="en-US" sz="2100" dirty="0"/>
              <a:t>.  </a:t>
            </a:r>
            <a:r>
              <a:rPr lang="en-US" sz="2100" dirty="0" err="1"/>
              <a:t>Modelnya</a:t>
            </a:r>
            <a:r>
              <a:rPr lang="en-US" sz="2100" dirty="0"/>
              <a:t>:</a:t>
            </a:r>
          </a:p>
          <a:p>
            <a:pPr>
              <a:buNone/>
            </a:pPr>
            <a:r>
              <a:rPr lang="en-US" sz="2100" dirty="0"/>
              <a:t>	</a:t>
            </a:r>
            <a:endParaRPr lang="en-US" sz="2100" dirty="0"/>
          </a:p>
          <a:p>
            <a:pPr algn="ctr">
              <a:buNone/>
            </a:pPr>
            <a:r>
              <a:rPr lang="en-US" sz="2100" dirty="0"/>
              <a:t>	</a:t>
            </a:r>
            <a:r>
              <a:rPr lang="en-US" sz="2100" dirty="0"/>
              <a:t>Y = </a:t>
            </a:r>
            <a:r>
              <a:rPr lang="en-US" sz="2100" dirty="0">
                <a:sym typeface="Symbol"/>
              </a:rPr>
              <a:t></a:t>
            </a:r>
            <a:r>
              <a:rPr lang="en-US" sz="2100" baseline="-25000" dirty="0">
                <a:sym typeface="Symbol"/>
              </a:rPr>
              <a:t>0</a:t>
            </a:r>
            <a:r>
              <a:rPr lang="en-US" sz="2100" dirty="0">
                <a:sym typeface="Symbol"/>
              </a:rPr>
              <a:t> + </a:t>
            </a:r>
            <a:r>
              <a:rPr lang="en-US" sz="2100" baseline="-25000" dirty="0">
                <a:sym typeface="Symbol"/>
              </a:rPr>
              <a:t>1</a:t>
            </a:r>
            <a:r>
              <a:rPr lang="en-US" sz="2100" dirty="0">
                <a:sym typeface="Symbol"/>
              </a:rPr>
              <a:t> X</a:t>
            </a:r>
            <a:r>
              <a:rPr lang="en-US" sz="2100" baseline="-25000" dirty="0">
                <a:sym typeface="Symbol"/>
              </a:rPr>
              <a:t>1</a:t>
            </a:r>
            <a:r>
              <a:rPr lang="en-US" sz="2100" dirty="0">
                <a:sym typeface="Symbol"/>
              </a:rPr>
              <a:t> + </a:t>
            </a:r>
            <a:r>
              <a:rPr lang="en-US" sz="2100" baseline="-25000" dirty="0">
                <a:sym typeface="Symbol"/>
              </a:rPr>
              <a:t>2</a:t>
            </a:r>
            <a:r>
              <a:rPr lang="en-US" sz="2100" dirty="0">
                <a:sym typeface="Symbol"/>
              </a:rPr>
              <a:t> X</a:t>
            </a:r>
            <a:r>
              <a:rPr lang="en-US" sz="2100" baseline="-25000" dirty="0">
                <a:sym typeface="Symbol"/>
              </a:rPr>
              <a:t>2</a:t>
            </a:r>
            <a:r>
              <a:rPr lang="en-US" sz="2100" dirty="0">
                <a:sym typeface="Symbol"/>
              </a:rPr>
              <a:t> + … + </a:t>
            </a:r>
            <a:r>
              <a:rPr lang="en-US" sz="2100" baseline="-25000" dirty="0">
                <a:sym typeface="Symbol"/>
              </a:rPr>
              <a:t>k</a:t>
            </a:r>
            <a:r>
              <a:rPr lang="en-US" sz="2100" dirty="0">
                <a:sym typeface="Symbol"/>
              </a:rPr>
              <a:t> </a:t>
            </a:r>
            <a:r>
              <a:rPr lang="en-US" sz="2100" dirty="0" err="1">
                <a:sym typeface="Symbol"/>
              </a:rPr>
              <a:t>X</a:t>
            </a:r>
            <a:r>
              <a:rPr lang="en-US" sz="2100" baseline="-25000" dirty="0" err="1">
                <a:sym typeface="Symbol"/>
              </a:rPr>
              <a:t>k</a:t>
            </a:r>
            <a:r>
              <a:rPr lang="en-US" sz="2100" dirty="0">
                <a:sym typeface="Symbol"/>
              </a:rPr>
              <a:t> + </a:t>
            </a:r>
            <a:endParaRPr lang="en-US" sz="2100" dirty="0"/>
          </a:p>
          <a:p>
            <a:pPr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48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 (1)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(2)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(3)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raya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smtClean="0"/>
              <a:t>(1)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, (2) </a:t>
            </a:r>
            <a:r>
              <a:rPr lang="en-US" dirty="0" err="1" smtClean="0"/>
              <a:t>dosis</a:t>
            </a:r>
            <a:r>
              <a:rPr lang="en-US" dirty="0" smtClean="0"/>
              <a:t> </a:t>
            </a:r>
            <a:r>
              <a:rPr lang="en-US" dirty="0" err="1" smtClean="0"/>
              <a:t>pupuk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, (3) </a:t>
            </a:r>
            <a:r>
              <a:rPr lang="en-US" dirty="0" err="1" smtClean="0"/>
              <a:t>kandungan</a:t>
            </a:r>
            <a:r>
              <a:rPr lang="en-US" dirty="0" smtClean="0"/>
              <a:t> </a:t>
            </a:r>
            <a:r>
              <a:rPr lang="en-US" dirty="0" err="1" smtClean="0"/>
              <a:t>hara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(4) </a:t>
            </a:r>
            <a:r>
              <a:rPr lang="en-US" dirty="0" err="1" smtClean="0"/>
              <a:t>curah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penanaman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94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4650" y="1143000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Y = </a:t>
            </a:r>
            <a:r>
              <a:rPr lang="en-US" sz="1800" dirty="0">
                <a:sym typeface="Symbol"/>
              </a:rPr>
              <a:t></a:t>
            </a:r>
            <a:r>
              <a:rPr lang="en-US" sz="1800" baseline="-25000" dirty="0">
                <a:sym typeface="Symbol"/>
              </a:rPr>
              <a:t>0</a:t>
            </a:r>
            <a:r>
              <a:rPr lang="en-US" sz="1800" dirty="0">
                <a:sym typeface="Symbol"/>
              </a:rPr>
              <a:t> + 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X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+ 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X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+ … + </a:t>
            </a:r>
            <a:r>
              <a:rPr lang="en-US" sz="1800" baseline="-25000" dirty="0">
                <a:sym typeface="Symbol"/>
              </a:rPr>
              <a:t>k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err="1">
                <a:sym typeface="Symbol"/>
              </a:rPr>
              <a:t>X</a:t>
            </a:r>
            <a:r>
              <a:rPr lang="en-US" sz="1800" baseline="-25000" dirty="0" err="1">
                <a:sym typeface="Symbol"/>
              </a:rPr>
              <a:t>k</a:t>
            </a:r>
            <a:r>
              <a:rPr lang="en-US" sz="1800" dirty="0">
                <a:sym typeface="Symbol"/>
              </a:rPr>
              <a:t> + </a:t>
            </a:r>
            <a:endParaRPr lang="en-US" sz="18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943350" y="3771900"/>
          <a:ext cx="1577579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672840" imgH="203040" progId="Equation.3">
                  <p:embed/>
                </p:oleObj>
              </mc:Choice>
              <mc:Fallback>
                <p:oleObj name="Equation" r:id="rId3" imgW="672840" imgH="2030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771900"/>
                        <a:ext cx="1577579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28900" y="1885950"/>
          <a:ext cx="3978876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2336760" imgH="939600" progId="Equation.3">
                  <p:embed/>
                </p:oleObj>
              </mc:Choice>
              <mc:Fallback>
                <p:oleObj name="Equation" r:id="rId5" imgW="2336760" imgH="939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885950"/>
                        <a:ext cx="3978876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8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Penduga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(least square estimator)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1750" y="1428750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Penduga</a:t>
            </a:r>
            <a:r>
              <a:rPr lang="en-US" sz="1800" dirty="0"/>
              <a:t> OLS (ordinary least squares)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b="1" dirty="0">
                <a:sym typeface="Symbol"/>
              </a:rPr>
              <a:t>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err="1">
                <a:sym typeface="Symbol"/>
              </a:rPr>
              <a:t>adalah</a:t>
            </a:r>
            <a:endParaRPr lang="en-US" sz="1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3300" y="2057400"/>
          <a:ext cx="211705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1041120" imgH="241200" progId="Equation.3">
                  <p:embed/>
                </p:oleObj>
              </mc:Choice>
              <mc:Fallback>
                <p:oleObj name="Equation" r:id="rId3" imgW="1041120" imgH="24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057400"/>
                        <a:ext cx="2117057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7350" y="257175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bersifat</a:t>
            </a:r>
            <a:r>
              <a:rPr lang="en-US" sz="1800" dirty="0"/>
              <a:t> BLUE (best linear unbiased estimator) </a:t>
            </a:r>
            <a:r>
              <a:rPr lang="en-US" sz="1800" dirty="0" err="1"/>
              <a:t>jika</a:t>
            </a:r>
            <a:endParaRPr lang="en-US" sz="1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3250" y="3143250"/>
          <a:ext cx="30861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E(</a:t>
                      </a:r>
                      <a:r>
                        <a:rPr lang="en-US" sz="1800" dirty="0" smtClean="0">
                          <a:sym typeface="Symbol"/>
                        </a:rPr>
                        <a:t>) = 0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var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smtClean="0">
                          <a:sym typeface="Symbol"/>
                        </a:rPr>
                        <a:t>) = </a:t>
                      </a:r>
                      <a:r>
                        <a:rPr lang="en-US" sz="1800" baseline="30000" dirty="0" smtClean="0">
                          <a:sym typeface="Symbol"/>
                        </a:rPr>
                        <a:t>2</a:t>
                      </a:r>
                      <a:endParaRPr lang="en-US" sz="1800" baseline="30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cov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smtClean="0">
                          <a:sym typeface="Symbol"/>
                        </a:rPr>
                        <a:t></a:t>
                      </a:r>
                      <a:r>
                        <a:rPr lang="en-US" sz="18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800" dirty="0" smtClean="0">
                          <a:sym typeface="Symbol"/>
                        </a:rPr>
                        <a:t>, </a:t>
                      </a:r>
                      <a:r>
                        <a:rPr lang="en-US" sz="1800" baseline="-25000" dirty="0" smtClean="0">
                          <a:sym typeface="Symbol"/>
                        </a:rPr>
                        <a:t>j</a:t>
                      </a:r>
                      <a:r>
                        <a:rPr lang="en-US" sz="1800" dirty="0" smtClean="0">
                          <a:sym typeface="Symbol"/>
                        </a:rPr>
                        <a:t>) = 0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Symbol"/>
                        </a:rPr>
                        <a:t> </a:t>
                      </a:r>
                      <a:r>
                        <a:rPr lang="en-US" sz="1800" dirty="0" err="1" smtClean="0">
                          <a:sym typeface="Symbol"/>
                        </a:rPr>
                        <a:t>menyebar</a:t>
                      </a:r>
                      <a:r>
                        <a:rPr lang="en-US" sz="1800" dirty="0" smtClean="0">
                          <a:sym typeface="Symbol"/>
                        </a:rPr>
                        <a:t> normal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8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/>
              <a:t>Uji</a:t>
            </a:r>
            <a:r>
              <a:rPr lang="en-US" sz="2100" dirty="0"/>
              <a:t> </a:t>
            </a:r>
            <a:r>
              <a:rPr lang="en-US" sz="2100" dirty="0" err="1"/>
              <a:t>Simultan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ANOVA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menguji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simultan</a:t>
            </a:r>
            <a:r>
              <a:rPr lang="en-US" sz="1800" dirty="0"/>
              <a:t> </a:t>
            </a:r>
            <a:r>
              <a:rPr lang="en-US" sz="1800" dirty="0" err="1"/>
              <a:t>pengaruh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X </a:t>
            </a:r>
            <a:r>
              <a:rPr lang="en-US" sz="1800" dirty="0" err="1"/>
              <a:t>terhadap</a:t>
            </a:r>
            <a:r>
              <a:rPr lang="en-US" sz="1800" dirty="0"/>
              <a:t> Y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</a:t>
            </a:r>
            <a:r>
              <a:rPr lang="en-US" sz="1500" baseline="-25000" dirty="0"/>
              <a:t>0</a:t>
            </a:r>
            <a:r>
              <a:rPr lang="en-US" sz="1500" dirty="0"/>
              <a:t>: </a:t>
            </a:r>
            <a:r>
              <a:rPr lang="en-US" sz="1500" dirty="0" err="1"/>
              <a:t>semua</a:t>
            </a:r>
            <a:r>
              <a:rPr lang="en-US" sz="1500" dirty="0"/>
              <a:t> b</a:t>
            </a:r>
            <a:r>
              <a:rPr lang="en-US" sz="1500" baseline="-25000" dirty="0"/>
              <a:t>i</a:t>
            </a:r>
            <a:r>
              <a:rPr lang="en-US" sz="1500" dirty="0"/>
              <a:t> = 0 (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ada</a:t>
            </a:r>
            <a:r>
              <a:rPr lang="en-US" sz="1500" dirty="0"/>
              <a:t> X yang </a:t>
            </a:r>
            <a:r>
              <a:rPr lang="en-US" sz="1500" dirty="0" err="1"/>
              <a:t>berpengaruh</a:t>
            </a:r>
            <a:r>
              <a:rPr lang="en-US" sz="1500" dirty="0"/>
              <a:t> </a:t>
            </a:r>
            <a:r>
              <a:rPr lang="en-US" sz="1500" dirty="0" err="1"/>
              <a:t>terhadap</a:t>
            </a:r>
            <a:r>
              <a:rPr lang="en-US" sz="1500" dirty="0"/>
              <a:t> Y)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</a:t>
            </a:r>
            <a:r>
              <a:rPr lang="en-US" sz="1500" baseline="-25000" dirty="0"/>
              <a:t>1</a:t>
            </a:r>
            <a:r>
              <a:rPr lang="en-US" sz="1500" dirty="0"/>
              <a:t>: </a:t>
            </a:r>
            <a:r>
              <a:rPr lang="en-US" sz="1500" dirty="0" err="1"/>
              <a:t>ada</a:t>
            </a:r>
            <a:r>
              <a:rPr lang="en-US" sz="1500" dirty="0"/>
              <a:t> b</a:t>
            </a:r>
            <a:r>
              <a:rPr lang="en-US" sz="1500" baseline="-25000" dirty="0"/>
              <a:t>i</a:t>
            </a:r>
            <a:r>
              <a:rPr lang="en-US" sz="1500" dirty="0"/>
              <a:t> </a:t>
            </a:r>
            <a:r>
              <a:rPr lang="en-US" sz="1500" dirty="0">
                <a:sym typeface="Symbol" pitchFamily="18" charset="2"/>
              </a:rPr>
              <a:t> 0 (</a:t>
            </a:r>
            <a:r>
              <a:rPr lang="en-US" sz="1500" dirty="0" err="1">
                <a:sym typeface="Symbol" pitchFamily="18" charset="2"/>
              </a:rPr>
              <a:t>ada</a:t>
            </a:r>
            <a:r>
              <a:rPr lang="en-US" sz="1500" dirty="0">
                <a:sym typeface="Symbol" pitchFamily="18" charset="2"/>
              </a:rPr>
              <a:t> X yang </a:t>
            </a:r>
            <a:r>
              <a:rPr lang="en-US" sz="1500" dirty="0" err="1">
                <a:sym typeface="Symbol" pitchFamily="18" charset="2"/>
              </a:rPr>
              <a:t>berpengaruh</a:t>
            </a:r>
            <a:r>
              <a:rPr lang="en-US" sz="1500" dirty="0">
                <a:sym typeface="Symbol" pitchFamily="18" charset="2"/>
              </a:rPr>
              <a:t> </a:t>
            </a:r>
            <a:r>
              <a:rPr lang="en-US" sz="1500" dirty="0" err="1">
                <a:sym typeface="Symbol" pitchFamily="18" charset="2"/>
              </a:rPr>
              <a:t>terhadap</a:t>
            </a:r>
            <a:r>
              <a:rPr lang="en-US" sz="1500" dirty="0"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endParaRPr lang="en-US" sz="21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 dirty="0" err="1">
                <a:sym typeface="Symbol" pitchFamily="18" charset="2"/>
              </a:rPr>
              <a:t>Jika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nilai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sym typeface="Symbol" pitchFamily="18" charset="2"/>
              </a:rPr>
              <a:t>p-value </a:t>
            </a:r>
            <a:r>
              <a:rPr lang="en-US" sz="2100" dirty="0" err="1">
                <a:sym typeface="Symbol" pitchFamily="18" charset="2"/>
              </a:rPr>
              <a:t>kecil</a:t>
            </a:r>
            <a:r>
              <a:rPr lang="en-US" sz="2100" dirty="0">
                <a:sym typeface="Symbol" pitchFamily="18" charset="2"/>
              </a:rPr>
              <a:t>, </a:t>
            </a:r>
            <a:r>
              <a:rPr lang="en-US" sz="2100" dirty="0" err="1">
                <a:sym typeface="Symbol" pitchFamily="18" charset="2"/>
              </a:rPr>
              <a:t>disimpulkan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tolak</a:t>
            </a:r>
            <a:r>
              <a:rPr lang="en-US" sz="2100" dirty="0">
                <a:sym typeface="Symbol" pitchFamily="18" charset="2"/>
              </a:rPr>
              <a:t> H</a:t>
            </a:r>
            <a:r>
              <a:rPr lang="en-US" sz="2100" baseline="-25000" dirty="0">
                <a:sym typeface="Symbol" pitchFamily="18" charset="2"/>
              </a:rPr>
              <a:t>0</a:t>
            </a:r>
            <a:r>
              <a:rPr lang="en-US" sz="2100" dirty="0">
                <a:sym typeface="Symbol" pitchFamily="18" charset="2"/>
              </a:rPr>
              <a:t>. </a:t>
            </a:r>
            <a:r>
              <a:rPr lang="en-US" sz="2100" dirty="0" err="1">
                <a:sym typeface="Symbol" pitchFamily="18" charset="2"/>
              </a:rPr>
              <a:t>dengan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kata</a:t>
            </a:r>
            <a:r>
              <a:rPr lang="en-US" sz="2100" dirty="0">
                <a:sym typeface="Symbol" pitchFamily="18" charset="2"/>
              </a:rPr>
              <a:t> lain, </a:t>
            </a:r>
            <a:r>
              <a:rPr lang="en-US" sz="2100" dirty="0" err="1">
                <a:sym typeface="Symbol" pitchFamily="18" charset="2"/>
              </a:rPr>
              <a:t>jika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nilai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sym typeface="Symbol" pitchFamily="18" charset="2"/>
              </a:rPr>
              <a:t>p-value </a:t>
            </a:r>
            <a:r>
              <a:rPr lang="en-US" sz="2100" dirty="0" err="1">
                <a:sym typeface="Symbol" pitchFamily="18" charset="2"/>
              </a:rPr>
              <a:t>kecil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berarti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ada</a:t>
            </a:r>
            <a:r>
              <a:rPr lang="en-US" sz="2100" dirty="0">
                <a:sym typeface="Symbol" pitchFamily="18" charset="2"/>
              </a:rPr>
              <a:t> X yang </a:t>
            </a:r>
            <a:r>
              <a:rPr lang="en-US" sz="2100" dirty="0" err="1">
                <a:sym typeface="Symbol" pitchFamily="18" charset="2"/>
              </a:rPr>
              <a:t>berpengaruh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terhadap</a:t>
            </a:r>
            <a:r>
              <a:rPr lang="en-US" sz="2100" dirty="0">
                <a:sym typeface="Symbol" pitchFamily="18" charset="2"/>
              </a:rPr>
              <a:t> Y. </a:t>
            </a:r>
          </a:p>
          <a:p>
            <a:pPr eaLnBrk="1" hangingPunct="1">
              <a:lnSpc>
                <a:spcPct val="90000"/>
              </a:lnSpc>
            </a:pPr>
            <a:endParaRPr lang="en-US" sz="21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 dirty="0" err="1">
                <a:sym typeface="Symbol" pitchFamily="18" charset="2"/>
              </a:rPr>
              <a:t>Sebaliknya</a:t>
            </a:r>
            <a:r>
              <a:rPr lang="en-US" sz="2100" dirty="0">
                <a:sym typeface="Symbol" pitchFamily="18" charset="2"/>
              </a:rPr>
              <a:t>, </a:t>
            </a:r>
            <a:r>
              <a:rPr lang="en-US" sz="2100" dirty="0" err="1">
                <a:sym typeface="Symbol" pitchFamily="18" charset="2"/>
              </a:rPr>
              <a:t>jika</a:t>
            </a:r>
            <a:r>
              <a:rPr lang="en-US" sz="2100" dirty="0">
                <a:sym typeface="Symbol" pitchFamily="18" charset="2"/>
              </a:rPr>
              <a:t> p-value </a:t>
            </a:r>
            <a:r>
              <a:rPr lang="en-US" sz="2100" dirty="0" err="1">
                <a:sym typeface="Symbol" pitchFamily="18" charset="2"/>
              </a:rPr>
              <a:t>besar</a:t>
            </a:r>
            <a:r>
              <a:rPr lang="en-US" sz="2100" dirty="0">
                <a:sym typeface="Symbol" pitchFamily="18" charset="2"/>
              </a:rPr>
              <a:t>, </a:t>
            </a:r>
            <a:r>
              <a:rPr lang="en-US" sz="2100" dirty="0" err="1">
                <a:sym typeface="Symbol" pitchFamily="18" charset="2"/>
              </a:rPr>
              <a:t>maka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tidak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ada</a:t>
            </a:r>
            <a:r>
              <a:rPr lang="en-US" sz="2100" dirty="0">
                <a:sym typeface="Symbol" pitchFamily="18" charset="2"/>
              </a:rPr>
              <a:t> X yang </a:t>
            </a:r>
            <a:r>
              <a:rPr lang="en-US" sz="2100" dirty="0" err="1">
                <a:sym typeface="Symbol" pitchFamily="18" charset="2"/>
              </a:rPr>
              <a:t>pengaruhnya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signifikan</a:t>
            </a:r>
            <a:r>
              <a:rPr lang="en-US" sz="21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8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uji</a:t>
            </a:r>
            <a:r>
              <a:rPr lang="en-US" dirty="0" smtClean="0">
                <a:sym typeface="Wingdings" pitchFamily="2" charset="2"/>
              </a:rPr>
              <a:t> 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persatu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simultan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tolak</a:t>
            </a:r>
            <a:r>
              <a:rPr lang="en-US" dirty="0" smtClean="0"/>
              <a:t> H</a:t>
            </a:r>
            <a:r>
              <a:rPr lang="en-US" baseline="-25000" dirty="0" smtClean="0"/>
              <a:t>0</a:t>
            </a:r>
            <a:r>
              <a:rPr lang="en-US" dirty="0" smtClean="0"/>
              <a:t> (</a:t>
            </a:r>
            <a:r>
              <a:rPr lang="en-US" dirty="0" err="1" smtClean="0"/>
              <a:t>signifikan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962243"/>
              </p:ext>
            </p:extLst>
          </p:nvPr>
        </p:nvGraphicFramePr>
        <p:xfrm>
          <a:off x="4215323" y="950850"/>
          <a:ext cx="1265635" cy="117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761760" imgH="711000" progId="Equation.3">
                  <p:embed/>
                </p:oleObj>
              </mc:Choice>
              <mc:Fallback>
                <p:oleObj name="Equation" r:id="rId3" imgW="761760" imgH="7110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323" y="950850"/>
                        <a:ext cx="1265635" cy="1179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5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Kebaikan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100" dirty="0" err="1"/>
              <a:t>Dilihat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</a:t>
            </a:r>
            <a:r>
              <a:rPr lang="en-US" sz="2100" dirty="0" err="1"/>
              <a:t>koefisien</a:t>
            </a:r>
            <a:r>
              <a:rPr lang="en-US" sz="2100" dirty="0"/>
              <a:t> </a:t>
            </a:r>
            <a:r>
              <a:rPr lang="en-US" sz="2100" dirty="0" err="1"/>
              <a:t>determinasi</a:t>
            </a:r>
            <a:r>
              <a:rPr lang="en-US" sz="2100" dirty="0"/>
              <a:t> (R</a:t>
            </a:r>
            <a:r>
              <a:rPr lang="en-US" sz="2100" baseline="30000" dirty="0"/>
              <a:t>2</a:t>
            </a:r>
            <a:r>
              <a:rPr lang="en-US" sz="2100" dirty="0"/>
              <a:t>) </a:t>
            </a:r>
            <a:r>
              <a:rPr lang="en-US" sz="2100" dirty="0">
                <a:sym typeface="Wingdings" pitchFamily="2" charset="2"/>
              </a:rPr>
              <a:t> </a:t>
            </a:r>
            <a:r>
              <a:rPr lang="en-US" sz="2100" dirty="0" err="1">
                <a:sym typeface="Wingdings" pitchFamily="2" charset="2"/>
              </a:rPr>
              <a:t>merupakan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ukuran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seberapa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besar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keragaman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dari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respon</a:t>
            </a:r>
            <a:r>
              <a:rPr lang="en-US" sz="2100" dirty="0">
                <a:sym typeface="Wingdings" pitchFamily="2" charset="2"/>
              </a:rPr>
              <a:t> (y) </a:t>
            </a:r>
            <a:r>
              <a:rPr lang="en-US" sz="2100" dirty="0" err="1">
                <a:sym typeface="Wingdings" pitchFamily="2" charset="2"/>
              </a:rPr>
              <a:t>dapat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dijelaskan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oleh</a:t>
            </a:r>
            <a:r>
              <a:rPr lang="en-US" sz="2100" dirty="0">
                <a:sym typeface="Wingdings" pitchFamily="2" charset="2"/>
              </a:rPr>
              <a:t> model (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penjelas</a:t>
            </a:r>
            <a:r>
              <a:rPr lang="en-US" sz="2100" dirty="0">
                <a:sym typeface="Wingdings" pitchFamily="2" charset="2"/>
              </a:rPr>
              <a:t> (x))</a:t>
            </a:r>
          </a:p>
          <a:p>
            <a:endParaRPr lang="en-US" sz="2100" dirty="0">
              <a:sym typeface="Wingdings" pitchFamily="2" charset="2"/>
            </a:endParaRPr>
          </a:p>
          <a:p>
            <a:r>
              <a:rPr lang="en-US" sz="2100" dirty="0" err="1">
                <a:sym typeface="Wingdings" pitchFamily="2" charset="2"/>
              </a:rPr>
              <a:t>Nilainya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antara</a:t>
            </a:r>
            <a:r>
              <a:rPr lang="en-US" sz="2100" dirty="0">
                <a:sym typeface="Wingdings" pitchFamily="2" charset="2"/>
              </a:rPr>
              <a:t> 0-100%, </a:t>
            </a:r>
            <a:r>
              <a:rPr lang="en-US" sz="2100" dirty="0" err="1">
                <a:sym typeface="Wingdings" pitchFamily="2" charset="2"/>
              </a:rPr>
              <a:t>semakin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mendekati</a:t>
            </a:r>
            <a:r>
              <a:rPr lang="en-US" sz="2100" dirty="0">
                <a:sym typeface="Wingdings" pitchFamily="2" charset="2"/>
              </a:rPr>
              <a:t> 100% </a:t>
            </a:r>
            <a:r>
              <a:rPr lang="en-US" sz="2100" dirty="0" err="1">
                <a:sym typeface="Wingdings" pitchFamily="2" charset="2"/>
              </a:rPr>
              <a:t>maka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semakin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bagus</a:t>
            </a:r>
            <a:endParaRPr lang="en-US" sz="2100" dirty="0">
              <a:sym typeface="Wingdings" pitchFamily="2" charset="2"/>
            </a:endParaRPr>
          </a:p>
          <a:p>
            <a:endParaRPr lang="en-US" sz="21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43101" y="3600450"/>
          <a:ext cx="1240631" cy="73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1" y="3600450"/>
                        <a:ext cx="1240631" cy="739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829050" y="3580210"/>
          <a:ext cx="3579019" cy="78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1904760" imgH="419040" progId="Equation.3">
                  <p:embed/>
                </p:oleObj>
              </mc:Choice>
              <mc:Fallback>
                <p:oleObj name="Equation" r:id="rId5" imgW="1904760" imgH="419040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580210"/>
                        <a:ext cx="3579019" cy="787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8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: </a:t>
            </a:r>
            <a:r>
              <a:rPr lang="en-US" dirty="0" err="1" smtClean="0"/>
              <a:t>Harga</a:t>
            </a:r>
            <a:r>
              <a:rPr lang="en-US" dirty="0" smtClean="0"/>
              <a:t> (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juta</a:t>
            </a:r>
            <a:r>
              <a:rPr lang="en-US" dirty="0" smtClean="0"/>
              <a:t> rupiah)</a:t>
            </a:r>
          </a:p>
          <a:p>
            <a:pPr lvl="1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Luasbangunan</a:t>
            </a:r>
            <a:r>
              <a:rPr lang="en-US" dirty="0" smtClean="0"/>
              <a:t> (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meter </a:t>
            </a:r>
            <a:r>
              <a:rPr lang="en-US" dirty="0" err="1" smtClean="0"/>
              <a:t>persegi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Umur</a:t>
            </a:r>
            <a:r>
              <a:rPr lang="en-US" dirty="0" smtClean="0"/>
              <a:t> (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Kamarmandi</a:t>
            </a:r>
            <a:r>
              <a:rPr lang="en-US" dirty="0" smtClean="0"/>
              <a:t> (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mandi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Linear, yang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berujung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error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space</a:t>
            </a:r>
          </a:p>
          <a:p>
            <a:endParaRPr lang="en-US" dirty="0" smtClean="0"/>
          </a:p>
          <a:p>
            <a:r>
              <a:rPr lang="en-US" dirty="0" err="1" smtClean="0"/>
              <a:t>Heteroskedastic</a:t>
            </a:r>
            <a:r>
              <a:rPr lang="en-US" dirty="0" smtClean="0"/>
              <a:t> (variance error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homogen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menyebar</a:t>
            </a:r>
            <a:r>
              <a:rPr lang="en-US" dirty="0" smtClean="0"/>
              <a:t> normal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Diagnostic Plots</a:t>
            </a:r>
          </a:p>
          <a:p>
            <a:pPr lvl="1"/>
            <a:r>
              <a:rPr lang="en-US" dirty="0" smtClean="0"/>
              <a:t>Plot </a:t>
            </a:r>
            <a:r>
              <a:rPr lang="en-US" dirty="0" err="1" smtClean="0"/>
              <a:t>antara</a:t>
            </a:r>
            <a:r>
              <a:rPr lang="en-US" dirty="0" smtClean="0"/>
              <a:t> Standardized Residuals </a:t>
            </a:r>
            <a:r>
              <a:rPr lang="en-US" dirty="0" err="1" smtClean="0"/>
              <a:t>vs</a:t>
            </a:r>
            <a:r>
              <a:rPr lang="en-US" dirty="0" smtClean="0"/>
              <a:t> Predicted Values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Plot </a:t>
            </a:r>
            <a:r>
              <a:rPr lang="en-US" dirty="0" err="1" smtClean="0"/>
              <a:t>Peluang</a:t>
            </a:r>
            <a:r>
              <a:rPr lang="en-US" dirty="0" smtClean="0"/>
              <a:t> Normal (normal probability plot) </a:t>
            </a:r>
            <a:r>
              <a:rPr lang="en-US" dirty="0" err="1" smtClean="0"/>
              <a:t>dari</a:t>
            </a:r>
            <a:r>
              <a:rPr lang="en-US" dirty="0" smtClean="0"/>
              <a:t> Residual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Histogram Residual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data time series, auto-</a:t>
            </a:r>
            <a:r>
              <a:rPr lang="en-US" dirty="0" err="1" smtClean="0"/>
              <a:t>correlogram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ACF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5987" y="1001713"/>
            <a:ext cx="7312025" cy="3241675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mencirikan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keeratan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Koefisien</a:t>
            </a:r>
            <a:r>
              <a:rPr lang="en-US" sz="2400" dirty="0" smtClean="0"/>
              <a:t> </a:t>
            </a:r>
            <a:r>
              <a:rPr lang="en-US" sz="2400" dirty="0" err="1" smtClean="0"/>
              <a:t>Korelasi</a:t>
            </a:r>
            <a:r>
              <a:rPr lang="en-US" sz="2400" dirty="0" smtClean="0"/>
              <a:t> (</a:t>
            </a:r>
            <a:r>
              <a:rPr lang="en-US" sz="2400" dirty="0" smtClean="0">
                <a:sym typeface="Symbol"/>
              </a:rPr>
              <a:t> ; </a:t>
            </a:r>
            <a:r>
              <a:rPr lang="en-US" sz="2400" dirty="0" err="1" smtClean="0">
                <a:sym typeface="Symbol"/>
              </a:rPr>
              <a:t>baca</a:t>
            </a:r>
            <a:r>
              <a:rPr lang="en-US" sz="2400" dirty="0" smtClean="0">
                <a:sym typeface="Symbol"/>
              </a:rPr>
              <a:t>: rho)</a:t>
            </a:r>
            <a:endParaRPr lang="en-US" sz="2400" dirty="0" smtClean="0"/>
          </a:p>
          <a:p>
            <a:pPr lvl="1"/>
            <a:r>
              <a:rPr lang="en-US" sz="1800" dirty="0" err="1" smtClean="0"/>
              <a:t>nilainya</a:t>
            </a:r>
            <a:r>
              <a:rPr lang="en-US" sz="1800" dirty="0" smtClean="0"/>
              <a:t>:  -1 </a:t>
            </a:r>
            <a:r>
              <a:rPr lang="en-US" sz="1800" dirty="0" smtClean="0">
                <a:sym typeface="Symbol"/>
              </a:rPr>
              <a:t>   1</a:t>
            </a:r>
          </a:p>
          <a:p>
            <a:pPr lvl="1"/>
            <a:r>
              <a:rPr lang="en-US" sz="1800" dirty="0" err="1" smtClean="0">
                <a:sym typeface="Symbol"/>
              </a:rPr>
              <a:t>tanda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menunjukkan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arah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hubungan</a:t>
            </a:r>
            <a:endParaRPr lang="en-US" sz="1800" dirty="0" smtClean="0">
              <a:sym typeface="Symbol"/>
            </a:endParaRPr>
          </a:p>
          <a:p>
            <a:pPr lvl="1"/>
            <a:r>
              <a:rPr lang="en-US" sz="1800" dirty="0" err="1" smtClean="0">
                <a:sym typeface="Symbol"/>
              </a:rPr>
              <a:t>besar</a:t>
            </a:r>
            <a:r>
              <a:rPr lang="en-US" sz="1800" dirty="0" smtClean="0">
                <a:sym typeface="Symbol"/>
              </a:rPr>
              <a:t>/magnitude </a:t>
            </a:r>
            <a:r>
              <a:rPr lang="en-US" sz="1800" dirty="0" err="1" smtClean="0">
                <a:sym typeface="Symbol"/>
              </a:rPr>
              <a:t>menunjukkan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kekuatan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hubungan</a:t>
            </a:r>
            <a:endParaRPr lang="en-US" sz="1800" dirty="0" smtClean="0">
              <a:sym typeface="Symbol"/>
            </a:endParaRPr>
          </a:p>
          <a:p>
            <a:pPr lvl="1"/>
            <a:r>
              <a:rPr lang="en-US" sz="1800" dirty="0" err="1" smtClean="0">
                <a:sym typeface="Symbol"/>
              </a:rPr>
              <a:t>koefisien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korelasi</a:t>
            </a:r>
            <a:r>
              <a:rPr lang="en-US" sz="1800" dirty="0" smtClean="0">
                <a:sym typeface="Symbol"/>
              </a:rPr>
              <a:t> data </a:t>
            </a:r>
            <a:r>
              <a:rPr lang="en-US" sz="1800" dirty="0" err="1" smtClean="0">
                <a:sym typeface="Symbol"/>
              </a:rPr>
              <a:t>contoh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dinotasikan</a:t>
            </a:r>
            <a:r>
              <a:rPr lang="en-US" sz="1800" dirty="0" smtClean="0">
                <a:sym typeface="Symbol"/>
              </a:rPr>
              <a:t> 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56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3" y="40767"/>
            <a:ext cx="4833257" cy="7338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1800" dirty="0"/>
              <a:t>Diagnostic Plots: </a:t>
            </a:r>
            <a:br>
              <a:rPr lang="en-US" sz="1800" dirty="0"/>
            </a:br>
            <a:r>
              <a:rPr lang="en-US" sz="1800" dirty="0"/>
              <a:t>Plot </a:t>
            </a:r>
            <a:r>
              <a:rPr lang="en-US" sz="1800" dirty="0" err="1"/>
              <a:t>antara</a:t>
            </a:r>
            <a:r>
              <a:rPr lang="en-US" sz="1800" dirty="0"/>
              <a:t> Standardized Residuals </a:t>
            </a:r>
            <a:r>
              <a:rPr lang="en-US" sz="1800" dirty="0" err="1"/>
              <a:t>vs</a:t>
            </a:r>
            <a:r>
              <a:rPr lang="en-US" sz="1800" dirty="0"/>
              <a:t> Predicted Values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5386" y="1003721"/>
            <a:ext cx="3875314" cy="183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4286" y="3052849"/>
            <a:ext cx="3837252" cy="180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86500" y="1657350"/>
            <a:ext cx="142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Heteroskedastic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286500" y="3829050"/>
            <a:ext cx="142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Homoskedastic</a:t>
            </a:r>
            <a:endParaRPr lang="en-US" sz="1050" dirty="0"/>
          </a:p>
        </p:txBody>
      </p:sp>
      <p:sp>
        <p:nvSpPr>
          <p:cNvPr id="10" name="Freeform 9"/>
          <p:cNvSpPr/>
          <p:nvPr/>
        </p:nvSpPr>
        <p:spPr>
          <a:xfrm rot="21363945">
            <a:off x="4090917" y="1828800"/>
            <a:ext cx="1338334" cy="678976"/>
          </a:xfrm>
          <a:custGeom>
            <a:avLst/>
            <a:gdLst>
              <a:gd name="connsiteX0" fmla="*/ 0 w 1665027"/>
              <a:gd name="connsiteY0" fmla="*/ 0 h 887104"/>
              <a:gd name="connsiteX1" fmla="*/ 791570 w 1665027"/>
              <a:gd name="connsiteY1" fmla="*/ 327546 h 887104"/>
              <a:gd name="connsiteX2" fmla="*/ 1665027 w 1665027"/>
              <a:gd name="connsiteY2" fmla="*/ 887104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5027" h="887104">
                <a:moveTo>
                  <a:pt x="0" y="0"/>
                </a:moveTo>
                <a:cubicBezTo>
                  <a:pt x="257033" y="89847"/>
                  <a:pt x="514066" y="179695"/>
                  <a:pt x="791570" y="327546"/>
                </a:cubicBezTo>
                <a:cubicBezTo>
                  <a:pt x="1069075" y="475397"/>
                  <a:pt x="1367051" y="681250"/>
                  <a:pt x="1665027" y="887104"/>
                </a:cubicBez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reeform 10"/>
          <p:cNvSpPr/>
          <p:nvPr/>
        </p:nvSpPr>
        <p:spPr>
          <a:xfrm rot="8071018">
            <a:off x="4105997" y="947179"/>
            <a:ext cx="1338334" cy="678976"/>
          </a:xfrm>
          <a:custGeom>
            <a:avLst/>
            <a:gdLst>
              <a:gd name="connsiteX0" fmla="*/ 0 w 1665027"/>
              <a:gd name="connsiteY0" fmla="*/ 0 h 887104"/>
              <a:gd name="connsiteX1" fmla="*/ 791570 w 1665027"/>
              <a:gd name="connsiteY1" fmla="*/ 327546 h 887104"/>
              <a:gd name="connsiteX2" fmla="*/ 1665027 w 1665027"/>
              <a:gd name="connsiteY2" fmla="*/ 887104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5027" h="887104">
                <a:moveTo>
                  <a:pt x="0" y="0"/>
                </a:moveTo>
                <a:cubicBezTo>
                  <a:pt x="257033" y="89847"/>
                  <a:pt x="514066" y="179695"/>
                  <a:pt x="791570" y="327546"/>
                </a:cubicBezTo>
                <a:cubicBezTo>
                  <a:pt x="1069075" y="475397"/>
                  <a:pt x="1367051" y="681250"/>
                  <a:pt x="1665027" y="887104"/>
                </a:cubicBez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57650" y="3220872"/>
            <a:ext cx="1543050" cy="11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09868" y="4354286"/>
            <a:ext cx="1543050" cy="11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885" y="0"/>
            <a:ext cx="4180115" cy="733800"/>
          </a:xfrm>
        </p:spPr>
        <p:txBody>
          <a:bodyPr>
            <a:noAutofit/>
          </a:bodyPr>
          <a:lstStyle/>
          <a:p>
            <a:r>
              <a:rPr lang="en-US" sz="1800" dirty="0"/>
              <a:t>Diagnostic Plots: </a:t>
            </a:r>
            <a:br>
              <a:rPr lang="en-US" sz="1800" dirty="0"/>
            </a:br>
            <a:r>
              <a:rPr lang="en-US" sz="1800" dirty="0"/>
              <a:t>Plot </a:t>
            </a:r>
            <a:r>
              <a:rPr lang="en-US" sz="1800" dirty="0" err="1"/>
              <a:t>antara</a:t>
            </a:r>
            <a:r>
              <a:rPr lang="en-US" sz="1800" dirty="0"/>
              <a:t> Standardized Residuals </a:t>
            </a:r>
            <a:r>
              <a:rPr lang="en-US" sz="1800" dirty="0" err="1"/>
              <a:t>vs</a:t>
            </a:r>
            <a:r>
              <a:rPr lang="en-US" sz="1800" dirty="0"/>
              <a:t> Predicted Values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746" y="1028700"/>
            <a:ext cx="4015825" cy="188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746" y="2915654"/>
            <a:ext cx="4034971" cy="189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86500" y="1657350"/>
            <a:ext cx="1428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Masih</a:t>
            </a:r>
            <a:r>
              <a:rPr lang="en-US" sz="1050" dirty="0"/>
              <a:t> </a:t>
            </a:r>
            <a:r>
              <a:rPr lang="en-US" sz="1050" dirty="0" err="1"/>
              <a:t>terlihat</a:t>
            </a:r>
            <a:r>
              <a:rPr lang="en-US" sz="1050" dirty="0"/>
              <a:t> </a:t>
            </a:r>
            <a:r>
              <a:rPr lang="en-US" sz="1050" dirty="0" err="1"/>
              <a:t>pola</a:t>
            </a:r>
            <a:r>
              <a:rPr lang="en-US" sz="1050" dirty="0"/>
              <a:t>, </a:t>
            </a:r>
            <a:r>
              <a:rPr lang="en-US" sz="1050" dirty="0" err="1"/>
              <a:t>tidak</a:t>
            </a:r>
            <a:r>
              <a:rPr lang="en-US" sz="1050" dirty="0"/>
              <a:t> linear?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286500" y="3449851"/>
            <a:ext cx="1428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Tampak</a:t>
            </a:r>
            <a:r>
              <a:rPr lang="en-US" sz="1050" dirty="0"/>
              <a:t> </a:t>
            </a:r>
            <a:r>
              <a:rPr lang="en-US" sz="1050" dirty="0" err="1"/>
              <a:t>acak</a:t>
            </a:r>
            <a:r>
              <a:rPr lang="en-US" sz="1050" dirty="0"/>
              <a:t> </a:t>
            </a:r>
            <a:r>
              <a:rPr lang="en-US" sz="1050" dirty="0" err="1"/>
              <a:t>residualnya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589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743" y="66300"/>
            <a:ext cx="3585029" cy="733800"/>
          </a:xfrm>
        </p:spPr>
        <p:txBody>
          <a:bodyPr>
            <a:noAutofit/>
          </a:bodyPr>
          <a:lstStyle/>
          <a:p>
            <a:r>
              <a:rPr lang="en-US" sz="1400" dirty="0"/>
              <a:t>Diagnostic Plots:</a:t>
            </a:r>
            <a:br>
              <a:rPr lang="en-US" sz="1400" dirty="0"/>
            </a:br>
            <a:r>
              <a:rPr lang="en-US" sz="1400" dirty="0"/>
              <a:t>Plot </a:t>
            </a:r>
            <a:r>
              <a:rPr lang="en-US" sz="1400" dirty="0" err="1"/>
              <a:t>Peluang</a:t>
            </a:r>
            <a:r>
              <a:rPr lang="en-US" sz="1400" dirty="0"/>
              <a:t> Normal </a:t>
            </a:r>
            <a:r>
              <a:rPr lang="en-US" sz="1400" dirty="0" err="1"/>
              <a:t>dan</a:t>
            </a:r>
            <a:r>
              <a:rPr lang="en-US" sz="1400" dirty="0"/>
              <a:t> Histogram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5057" y="2740926"/>
            <a:ext cx="3926114" cy="188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5057" y="839674"/>
            <a:ext cx="4009572" cy="190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86500" y="1657350"/>
            <a:ext cx="142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Tidak</a:t>
            </a:r>
            <a:r>
              <a:rPr lang="en-US" sz="1050" dirty="0"/>
              <a:t> normal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286500" y="3657600"/>
            <a:ext cx="142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Normal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902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Kenormalan</a:t>
            </a:r>
            <a:r>
              <a:rPr lang="en-US" dirty="0" smtClean="0"/>
              <a:t> Residual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71714" y="884579"/>
            <a:ext cx="60306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 Normality of Residuals</a:t>
            </a:r>
          </a:p>
          <a:p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qq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plot for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studentized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resid</a:t>
            </a: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library(car)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qqPlot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model.rumah</a:t>
            </a:r>
            <a:r>
              <a:rPr lang="en-US" dirty="0">
                <a:latin typeface="Lucida Console" panose="020B0609040504020204" pitchFamily="49" charset="0"/>
              </a:rPr>
              <a:t>, main="QQ Plot</a:t>
            </a:r>
            <a:r>
              <a:rPr lang="en-US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55" y="1924749"/>
            <a:ext cx="2963744" cy="2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87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Kenormalan</a:t>
            </a:r>
            <a:r>
              <a:rPr lang="en-US" dirty="0" smtClean="0"/>
              <a:t> Residual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71714" y="884579"/>
            <a:ext cx="76998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 Normality of Residuals</a:t>
            </a:r>
          </a:p>
          <a:p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distribution of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studentized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residuals</a:t>
            </a:r>
          </a:p>
          <a:p>
            <a:r>
              <a:rPr lang="en-US" dirty="0">
                <a:latin typeface="Lucida Console" panose="020B0609040504020204" pitchFamily="49" charset="0"/>
              </a:rPr>
              <a:t>library(MASS)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sresid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latin typeface="Lucida Console" panose="020B0609040504020204" pitchFamily="49" charset="0"/>
              </a:rPr>
              <a:t>studres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model.rumah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hist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sresid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freq</a:t>
            </a:r>
            <a:r>
              <a:rPr lang="en-US" dirty="0">
                <a:latin typeface="Lucida Console" panose="020B0609040504020204" pitchFamily="49" charset="0"/>
              </a:rPr>
              <a:t>=FALSE, </a:t>
            </a:r>
            <a:r>
              <a:rPr lang="en-US" dirty="0" smtClean="0">
                <a:latin typeface="Lucida Console" panose="020B0609040504020204" pitchFamily="49" charset="0"/>
              </a:rPr>
              <a:t>main</a:t>
            </a:r>
            <a:r>
              <a:rPr lang="en-US" dirty="0">
                <a:latin typeface="Lucida Console" panose="020B0609040504020204" pitchFamily="49" charset="0"/>
              </a:rPr>
              <a:t>="Distribution of </a:t>
            </a:r>
            <a:r>
              <a:rPr lang="en-US" dirty="0" err="1">
                <a:latin typeface="Lucida Console" panose="020B0609040504020204" pitchFamily="49" charset="0"/>
              </a:rPr>
              <a:t>Studentized</a:t>
            </a:r>
            <a:r>
              <a:rPr lang="en-US" dirty="0">
                <a:latin typeface="Lucida Console" panose="020B0609040504020204" pitchFamily="49" charset="0"/>
              </a:rPr>
              <a:t> Residuals")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xfit</a:t>
            </a:r>
            <a:r>
              <a:rPr lang="en-US" dirty="0">
                <a:latin typeface="Lucida Console" panose="020B0609040504020204" pitchFamily="49" charset="0"/>
              </a:rPr>
              <a:t>&lt;-</a:t>
            </a:r>
            <a:r>
              <a:rPr lang="en-US" dirty="0" err="1">
                <a:latin typeface="Lucida Console" panose="020B0609040504020204" pitchFamily="49" charset="0"/>
              </a:rPr>
              <a:t>seq</a:t>
            </a:r>
            <a:r>
              <a:rPr lang="en-US" dirty="0">
                <a:latin typeface="Lucida Console" panose="020B0609040504020204" pitchFamily="49" charset="0"/>
              </a:rPr>
              <a:t>(min(</a:t>
            </a:r>
            <a:r>
              <a:rPr lang="en-US" dirty="0" err="1">
                <a:latin typeface="Lucida Console" panose="020B0609040504020204" pitchFamily="49" charset="0"/>
              </a:rPr>
              <a:t>sresid</a:t>
            </a:r>
            <a:r>
              <a:rPr lang="en-US" dirty="0">
                <a:latin typeface="Lucida Console" panose="020B0609040504020204" pitchFamily="49" charset="0"/>
              </a:rPr>
              <a:t>),max(</a:t>
            </a:r>
            <a:r>
              <a:rPr lang="en-US" dirty="0" err="1">
                <a:latin typeface="Lucida Console" panose="020B0609040504020204" pitchFamily="49" charset="0"/>
              </a:rPr>
              <a:t>sresid</a:t>
            </a:r>
            <a:r>
              <a:rPr lang="en-US" dirty="0">
                <a:latin typeface="Lucida Console" panose="020B0609040504020204" pitchFamily="49" charset="0"/>
              </a:rPr>
              <a:t>),length=40)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yfit</a:t>
            </a:r>
            <a:r>
              <a:rPr lang="en-US" dirty="0">
                <a:latin typeface="Lucida Console" panose="020B0609040504020204" pitchFamily="49" charset="0"/>
              </a:rPr>
              <a:t>&lt;-</a:t>
            </a:r>
            <a:r>
              <a:rPr lang="en-US" dirty="0" err="1">
                <a:latin typeface="Lucida Console" panose="020B0609040504020204" pitchFamily="49" charset="0"/>
              </a:rPr>
              <a:t>dnorm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xfit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dirty="0">
                <a:latin typeface="Lucida Console" panose="020B0609040504020204" pitchFamily="49" charset="0"/>
              </a:rPr>
              <a:t>lines(</a:t>
            </a:r>
            <a:r>
              <a:rPr lang="en-US" dirty="0" err="1">
                <a:latin typeface="Lucida Console" panose="020B0609040504020204" pitchFamily="49" charset="0"/>
              </a:rPr>
              <a:t>xfit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yfit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46" y="2198914"/>
            <a:ext cx="3583040" cy="25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47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Kenormalan</a:t>
            </a:r>
            <a:r>
              <a:rPr lang="en-US" dirty="0" smtClean="0"/>
              <a:t> Residual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57828" y="1250152"/>
            <a:ext cx="624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&gt; #</a:t>
            </a:r>
            <a:r>
              <a:rPr 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kolmogorov-smirnov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 test</a:t>
            </a:r>
          </a:p>
          <a:p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ks.test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sresid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pnorm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	One-sample Kolmogorov-Smirnov test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data:  </a:t>
            </a:r>
            <a:r>
              <a:rPr lang="en-US" sz="1800" dirty="0" err="1">
                <a:latin typeface="Lucida Console" panose="020B0609040504020204" pitchFamily="49" charset="0"/>
              </a:rPr>
              <a:t>sresid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D = 0.0703, p-value = 0.8979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alternative hypothesis: two-sided</a:t>
            </a:r>
          </a:p>
        </p:txBody>
      </p:sp>
    </p:spTree>
    <p:extLst>
      <p:ext uri="{BB962C8B-B14F-4D97-AF65-F5344CB8AC3E}">
        <p14:creationId xmlns:p14="http://schemas.microsoft.com/office/powerpoint/2010/main" val="3743826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30" y="1573039"/>
            <a:ext cx="4439013" cy="3121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49249" y="709718"/>
            <a:ext cx="6214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 Evaluate homoscedasticity</a:t>
            </a:r>
          </a:p>
          <a:p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 plot </a:t>
            </a:r>
            <a:r>
              <a:rPr lang="en-US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studentized</a:t>
            </a: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residuals vs. fitted values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sresid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studres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model.rumah</a:t>
            </a:r>
            <a:r>
              <a:rPr lang="en-US" sz="16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fitvalue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fitted.values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model.rumah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plot(</a:t>
            </a:r>
            <a:r>
              <a:rPr lang="en-US" sz="1600" dirty="0" err="1">
                <a:latin typeface="Lucida Console" panose="020B0609040504020204" pitchFamily="49" charset="0"/>
              </a:rPr>
              <a:t>fitvalue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sresid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068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85800" y="2060575"/>
            <a:ext cx="7772400" cy="1022350"/>
          </a:xfrm>
        </p:spPr>
        <p:txBody>
          <a:bodyPr/>
          <a:lstStyle/>
          <a:p>
            <a:r>
              <a:rPr lang="en-US" sz="4000" dirty="0" err="1" smtClean="0"/>
              <a:t>Terima</a:t>
            </a:r>
            <a:r>
              <a:rPr lang="en-US" sz="4000" dirty="0" smtClean="0"/>
              <a:t> </a:t>
            </a:r>
            <a:r>
              <a:rPr lang="en-US" sz="4000" dirty="0" err="1" smtClean="0"/>
              <a:t>kasih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64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19625" y="968550"/>
            <a:ext cx="3535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9E00"/>
                </a:solidFill>
                <a:latin typeface="Droid Serif"/>
                <a:ea typeface="Droid Serif"/>
                <a:cs typeface="Droid Serif"/>
                <a:sym typeface="Droid Serif"/>
              </a:rPr>
              <a:t>EDIT IN GOOGLE SLIDES</a:t>
            </a:r>
            <a:endParaRPr sz="1200">
              <a:solidFill>
                <a:srgbClr val="FF9E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Click on the button under the presentation preview that says "Use as Google Slides Theme".</a:t>
            </a: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You will get a copy of this document on your Google Drive and will be able to edit, add or delete slides.</a:t>
            </a: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You have to be signed in to your Google account.</a:t>
            </a: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733943" y="968550"/>
            <a:ext cx="3690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9E00"/>
                </a:solidFill>
                <a:latin typeface="Droid Serif"/>
                <a:ea typeface="Droid Serif"/>
                <a:cs typeface="Droid Serif"/>
                <a:sym typeface="Droid Serif"/>
              </a:rPr>
              <a:t>EDIT IN POWERPOINT®</a:t>
            </a:r>
            <a:endParaRPr sz="1200">
              <a:solidFill>
                <a:srgbClr val="FF9E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19625" y="3601125"/>
            <a:ext cx="7704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More info on how to use this template at </a:t>
            </a:r>
            <a:r>
              <a:rPr lang="en" sz="1200" b="1" u="sng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www.slidescarnival.com/help-use-presentation-template</a:t>
            </a:r>
            <a:endParaRPr sz="1200" b="1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This template is free to use under </a:t>
            </a:r>
            <a:r>
              <a:rPr lang="en" sz="1200" u="sng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Creative Commons Attribution license</a:t>
            </a:r>
            <a:r>
              <a:rPr lang="en" sz="1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 You can keep the Credits slide or mention SlidesCarnival and other resources used in a slide footer.</a:t>
            </a: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(Pearson)</a:t>
            </a:r>
            <a:endParaRPr lang="en-US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63029"/>
              </p:ext>
            </p:extLst>
          </p:nvPr>
        </p:nvGraphicFramePr>
        <p:xfrm>
          <a:off x="1891393" y="1498521"/>
          <a:ext cx="5237409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692080" imgH="1409400" progId="Equation.3">
                  <p:embed/>
                </p:oleObj>
              </mc:Choice>
              <mc:Fallback>
                <p:oleObj name="Equation" r:id="rId3" imgW="2692080" imgH="14094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93" y="1498521"/>
                        <a:ext cx="5237409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6543" y="764721"/>
            <a:ext cx="7275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Jika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 </a:t>
            </a:r>
            <a:r>
              <a:rPr lang="en-US" sz="2100" dirty="0" err="1"/>
              <a:t>dua</a:t>
            </a:r>
            <a:r>
              <a:rPr lang="en-US" sz="2100" dirty="0"/>
              <a:t> </a:t>
            </a:r>
            <a:r>
              <a:rPr lang="en-US" sz="2100" dirty="0" err="1"/>
              <a:t>peubah</a:t>
            </a:r>
            <a:r>
              <a:rPr lang="en-US" sz="2100" dirty="0"/>
              <a:t> X </a:t>
            </a:r>
            <a:r>
              <a:rPr lang="en-US" sz="2100" dirty="0" err="1"/>
              <a:t>dan</a:t>
            </a:r>
            <a:r>
              <a:rPr lang="en-US" sz="2100" dirty="0"/>
              <a:t> Y, </a:t>
            </a:r>
            <a:r>
              <a:rPr lang="en-US" sz="2100" dirty="0" err="1"/>
              <a:t>korelasi</a:t>
            </a:r>
            <a:r>
              <a:rPr lang="en-US" sz="2100" dirty="0"/>
              <a:t> </a:t>
            </a:r>
            <a:r>
              <a:rPr lang="en-US" sz="2100" dirty="0" err="1"/>
              <a:t>antara</a:t>
            </a:r>
            <a:r>
              <a:rPr lang="en-US" sz="2100" dirty="0"/>
              <a:t> </a:t>
            </a:r>
            <a:r>
              <a:rPr lang="en-US" sz="2100" dirty="0" err="1"/>
              <a:t>keduanya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760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913025" y="323388"/>
            <a:ext cx="1317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HELLO!</a:t>
            </a:r>
            <a:endParaRPr sz="180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294967295"/>
          </p:nvPr>
        </p:nvSpPr>
        <p:spPr>
          <a:xfrm>
            <a:off x="127515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1275150" y="2310000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E00"/>
                </a:solidFill>
              </a:rPr>
              <a:t>BIG CONCEPT</a:t>
            </a:r>
            <a:endParaRPr sz="4800">
              <a:solidFill>
                <a:srgbClr val="FF9E00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294967295"/>
          </p:nvPr>
        </p:nvSpPr>
        <p:spPr>
          <a:xfrm>
            <a:off x="1603800" y="2488801"/>
            <a:ext cx="5936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840975" y="11846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</a:t>
            </a:r>
            <a:br>
              <a:rPr lang="en"/>
            </a:br>
            <a:r>
              <a:rPr lang="en"/>
              <a:t>YOUR CONTENT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681053" y="11846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pic>
        <p:nvPicPr>
          <p:cNvPr id="133" name="Google Shape;133;p21" descr="beach.jpg"/>
          <p:cNvPicPr preferRelativeResize="0"/>
          <p:nvPr/>
        </p:nvPicPr>
        <p:blipFill rotWithShape="1">
          <a:blip r:embed="rId3">
            <a:alphaModFix/>
          </a:blip>
          <a:srcRect t="36368" b="14763"/>
          <a:stretch/>
        </p:blipFill>
        <p:spPr>
          <a:xfrm>
            <a:off x="1143000" y="1151347"/>
            <a:ext cx="6857999" cy="251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1569450" y="3672222"/>
            <a:ext cx="60051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 idx="4294967295"/>
          </p:nvPr>
        </p:nvSpPr>
        <p:spPr>
          <a:xfrm>
            <a:off x="3906250" y="244245"/>
            <a:ext cx="135210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WANT BIG IMPACT?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627600" y="1987650"/>
            <a:ext cx="7888800" cy="11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Use big image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IDEAS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3357200" y="1720250"/>
            <a:ext cx="2429600" cy="1394550"/>
          </a:xfrm>
          <a:prstGeom prst="flowChartPreparation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Gray</a:t>
            </a:r>
            <a:endParaRPr b="1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376000" y="1720250"/>
            <a:ext cx="2429600" cy="139455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White</a:t>
            </a:r>
            <a:endParaRPr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338400" y="1720250"/>
            <a:ext cx="2429600" cy="139455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Black</a:t>
            </a:r>
            <a:endParaRPr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314700" y="2571751"/>
          <a:ext cx="2400300" cy="1907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Koefisien Korelasi (+)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371600" y="1200150"/>
          <a:ext cx="2400300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257800" y="1226344"/>
          <a:ext cx="2400300" cy="191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534" name="Freeform 6"/>
          <p:cNvSpPr>
            <a:spLocks/>
          </p:cNvSpPr>
          <p:nvPr/>
        </p:nvSpPr>
        <p:spPr bwMode="auto">
          <a:xfrm>
            <a:off x="1838325" y="2743200"/>
            <a:ext cx="333375" cy="742950"/>
          </a:xfrm>
          <a:custGeom>
            <a:avLst/>
            <a:gdLst/>
            <a:ahLst/>
            <a:cxnLst>
              <a:cxn ang="0">
                <a:pos x="40" y="624"/>
              </a:cxn>
              <a:cxn ang="0">
                <a:pos x="40" y="288"/>
              </a:cxn>
              <a:cxn ang="0">
                <a:pos x="280" y="0"/>
              </a:cxn>
            </a:cxnLst>
            <a:rect l="0" t="0" r="r" b="b"/>
            <a:pathLst>
              <a:path w="280" h="624">
                <a:moveTo>
                  <a:pt x="40" y="624"/>
                </a:moveTo>
                <a:cubicBezTo>
                  <a:pt x="20" y="508"/>
                  <a:pt x="0" y="392"/>
                  <a:pt x="40" y="288"/>
                </a:cubicBezTo>
                <a:cubicBezTo>
                  <a:pt x="80" y="184"/>
                  <a:pt x="240" y="48"/>
                  <a:pt x="28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85900" y="34861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0.58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114800" y="15430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0.70</a:t>
            </a:r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5200650" y="1504950"/>
            <a:ext cx="742950" cy="32385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336" y="32"/>
              </a:cxn>
              <a:cxn ang="0">
                <a:pos x="624" y="272"/>
              </a:cxn>
            </a:cxnLst>
            <a:rect l="0" t="0" r="r" b="b"/>
            <a:pathLst>
              <a:path w="624" h="272">
                <a:moveTo>
                  <a:pt x="0" y="80"/>
                </a:moveTo>
                <a:cubicBezTo>
                  <a:pt x="116" y="40"/>
                  <a:pt x="232" y="0"/>
                  <a:pt x="336" y="32"/>
                </a:cubicBezTo>
                <a:cubicBezTo>
                  <a:pt x="440" y="64"/>
                  <a:pt x="532" y="168"/>
                  <a:pt x="624" y="272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829300" y="38290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0.95</a:t>
            </a:r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4857750" y="3657600"/>
            <a:ext cx="971550" cy="409575"/>
          </a:xfrm>
          <a:custGeom>
            <a:avLst/>
            <a:gdLst/>
            <a:ahLst/>
            <a:cxnLst>
              <a:cxn ang="0">
                <a:pos x="816" y="336"/>
              </a:cxn>
              <a:cxn ang="0">
                <a:pos x="336" y="288"/>
              </a:cxn>
              <a:cxn ang="0">
                <a:pos x="0" y="0"/>
              </a:cxn>
            </a:cxnLst>
            <a:rect l="0" t="0" r="r" b="b"/>
            <a:pathLst>
              <a:path w="816" h="344">
                <a:moveTo>
                  <a:pt x="816" y="336"/>
                </a:moveTo>
                <a:cubicBezTo>
                  <a:pt x="644" y="340"/>
                  <a:pt x="472" y="344"/>
                  <a:pt x="336" y="288"/>
                </a:cubicBezTo>
                <a:cubicBezTo>
                  <a:pt x="200" y="232"/>
                  <a:pt x="56" y="56"/>
                  <a:pt x="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2342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DATA</a:t>
            </a:r>
            <a:endParaRPr/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952500" y="1569700"/>
          <a:ext cx="7239000" cy="2004100"/>
        </p:xfrm>
        <a:graphic>
          <a:graphicData uri="http://schemas.openxmlformats.org/drawingml/2006/table">
            <a:tbl>
              <a:tblPr>
                <a:noFill/>
                <a:tableStyleId>{6A720D61-3A62-49D0-8329-BC7A563ABF4D}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Yellow</a:t>
                      </a:r>
                      <a:endParaRPr sz="1100">
                        <a:solidFill>
                          <a:srgbClr val="999999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Blue</a:t>
                      </a:r>
                      <a:endParaRPr sz="1100">
                        <a:solidFill>
                          <a:srgbClr val="999999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Orange</a:t>
                      </a:r>
                      <a:endParaRPr sz="1100">
                        <a:solidFill>
                          <a:srgbClr val="999999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1143000" y="838962"/>
            <a:ext cx="6858000" cy="34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2348100" y="169165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1795400" y="200220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158650" y="3048125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3945700" y="174750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4549025" y="346985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839225" y="3563775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6240050" y="220470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 idx="4294967295"/>
          </p:nvPr>
        </p:nvSpPr>
        <p:spPr>
          <a:xfrm>
            <a:off x="1741650" y="1659550"/>
            <a:ext cx="5660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E00"/>
                </a:solidFill>
              </a:rPr>
              <a:t>89,526,124</a:t>
            </a:r>
            <a:endParaRPr sz="7200">
              <a:solidFill>
                <a:srgbClr val="FF9E00"/>
              </a:solidFill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4294967295"/>
          </p:nvPr>
        </p:nvSpPr>
        <p:spPr>
          <a:xfrm>
            <a:off x="1741650" y="2763854"/>
            <a:ext cx="5660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179" name="Google Shape;179;p26"/>
          <p:cNvGrpSpPr/>
          <p:nvPr/>
        </p:nvGrpSpPr>
        <p:grpSpPr>
          <a:xfrm>
            <a:off x="4355034" y="428165"/>
            <a:ext cx="433931" cy="318157"/>
            <a:chOff x="3936375" y="3703750"/>
            <a:chExt cx="453050" cy="332175"/>
          </a:xfrm>
        </p:grpSpPr>
        <p:sp>
          <p:nvSpPr>
            <p:cNvPr id="180" name="Google Shape;180;p2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105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E00"/>
                </a:solidFill>
              </a:rPr>
              <a:t>89,526,124$</a:t>
            </a:r>
            <a:endParaRPr sz="3000">
              <a:solidFill>
                <a:srgbClr val="FF9E00"/>
              </a:solidFill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92" name="Google Shape;19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E00"/>
                </a:solidFill>
              </a:rPr>
              <a:t>100%</a:t>
            </a:r>
            <a:endParaRPr sz="3000">
              <a:solidFill>
                <a:srgbClr val="FF9E00"/>
              </a:solidFill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92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94" name="Google Shape;194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E00"/>
                </a:solidFill>
              </a:rPr>
              <a:t>185,244 users</a:t>
            </a:r>
            <a:endParaRPr sz="3000">
              <a:solidFill>
                <a:srgbClr val="FF9E00"/>
              </a:solidFill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196" name="Google Shape;196;p27"/>
          <p:cNvGrpSpPr/>
          <p:nvPr/>
        </p:nvGrpSpPr>
        <p:grpSpPr>
          <a:xfrm>
            <a:off x="4355034" y="428165"/>
            <a:ext cx="433931" cy="318157"/>
            <a:chOff x="3936375" y="3703750"/>
            <a:chExt cx="453050" cy="332175"/>
          </a:xfrm>
        </p:grpSpPr>
        <p:sp>
          <p:nvSpPr>
            <p:cNvPr id="197" name="Google Shape;197;p2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02" name="Google Shape;202;p27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1379824" y="1909200"/>
            <a:ext cx="2288400" cy="1325100"/>
          </a:xfrm>
          <a:prstGeom prst="homePlate">
            <a:avLst>
              <a:gd name="adj" fmla="val 30129"/>
            </a:avLst>
          </a:prstGeom>
          <a:noFill/>
          <a:ln w="76200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Droid Serif"/>
                <a:ea typeface="Droid Serif"/>
                <a:cs typeface="Droid Serif"/>
                <a:sym typeface="Droid Serif"/>
              </a:rPr>
              <a:t>first</a:t>
            </a:r>
            <a:endParaRPr>
              <a:solidFill>
                <a:srgbClr val="B7B7B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3360551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second</a:t>
            </a:r>
            <a:endParaRPr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5383738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43434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last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CONCEPTS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>
            <a:off x="1158650" y="105247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2"/>
          </p:nvPr>
        </p:nvSpPr>
        <p:spPr>
          <a:xfrm>
            <a:off x="3749567" y="105247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3"/>
          </p:nvPr>
        </p:nvSpPr>
        <p:spPr>
          <a:xfrm>
            <a:off x="6340483" y="105247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1158650" y="286222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2"/>
          </p:nvPr>
        </p:nvSpPr>
        <p:spPr>
          <a:xfrm>
            <a:off x="3749567" y="286222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3"/>
          </p:nvPr>
        </p:nvSpPr>
        <p:spPr>
          <a:xfrm>
            <a:off x="6340483" y="2862225"/>
            <a:ext cx="2102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23" name="Google Shape;223;p29"/>
          <p:cNvGrpSpPr/>
          <p:nvPr/>
        </p:nvGrpSpPr>
        <p:grpSpPr>
          <a:xfrm>
            <a:off x="6025749" y="1222404"/>
            <a:ext cx="314715" cy="335327"/>
            <a:chOff x="5970800" y="1619250"/>
            <a:chExt cx="428650" cy="456725"/>
          </a:xfrm>
        </p:grpSpPr>
        <p:sp>
          <p:nvSpPr>
            <p:cNvPr id="224" name="Google Shape;224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29" name="Google Shape;229;p29"/>
          <p:cNvSpPr/>
          <p:nvPr/>
        </p:nvSpPr>
        <p:spPr>
          <a:xfrm>
            <a:off x="3468939" y="1242114"/>
            <a:ext cx="280648" cy="29588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30" name="Google Shape;230;p29"/>
          <p:cNvGrpSpPr/>
          <p:nvPr/>
        </p:nvGrpSpPr>
        <p:grpSpPr>
          <a:xfrm>
            <a:off x="3418757" y="3084655"/>
            <a:ext cx="285127" cy="297681"/>
            <a:chOff x="3294650" y="3652450"/>
            <a:chExt cx="388350" cy="405450"/>
          </a:xfrm>
        </p:grpSpPr>
        <p:sp>
          <p:nvSpPr>
            <p:cNvPr id="231" name="Google Shape;231;p2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34" name="Google Shape;234;p29"/>
          <p:cNvGrpSpPr/>
          <p:nvPr/>
        </p:nvGrpSpPr>
        <p:grpSpPr>
          <a:xfrm>
            <a:off x="6032932" y="3083296"/>
            <a:ext cx="300361" cy="300380"/>
            <a:chOff x="6654650" y="3665275"/>
            <a:chExt cx="409100" cy="409125"/>
          </a:xfrm>
        </p:grpSpPr>
        <p:sp>
          <p:nvSpPr>
            <p:cNvPr id="235" name="Google Shape;235;p2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37" name="Google Shape;237;p29"/>
          <p:cNvSpPr/>
          <p:nvPr/>
        </p:nvSpPr>
        <p:spPr>
          <a:xfrm>
            <a:off x="765975" y="3083307"/>
            <a:ext cx="408839" cy="241203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822906" y="1282882"/>
            <a:ext cx="295002" cy="29498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400" y="363025"/>
            <a:ext cx="4791200" cy="39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body" idx="4294967295"/>
          </p:nvPr>
        </p:nvSpPr>
        <p:spPr>
          <a:xfrm>
            <a:off x="1148082" y="1295400"/>
            <a:ext cx="19839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your web, app or software projects...</a:t>
            </a:r>
            <a:endParaRPr sz="1800"/>
          </a:p>
        </p:txBody>
      </p:sp>
      <p:sp>
        <p:nvSpPr>
          <p:cNvPr id="252" name="Google Shape;252;p31"/>
          <p:cNvSpPr/>
          <p:nvPr/>
        </p:nvSpPr>
        <p:spPr>
          <a:xfrm>
            <a:off x="3729600" y="1469025"/>
            <a:ext cx="1718400" cy="307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4294967295"/>
          </p:nvPr>
        </p:nvSpPr>
        <p:spPr>
          <a:xfrm>
            <a:off x="6032232" y="1295400"/>
            <a:ext cx="19839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...using these gadget templates.</a:t>
            </a:r>
            <a:endParaRPr sz="1800"/>
          </a:p>
        </p:txBody>
      </p:sp>
      <p:sp>
        <p:nvSpPr>
          <p:cNvPr id="255" name="Google Shape;255;p31"/>
          <p:cNvSpPr/>
          <p:nvPr/>
        </p:nvSpPr>
        <p:spPr>
          <a:xfrm>
            <a:off x="3633138" y="1148101"/>
            <a:ext cx="1914245" cy="384109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body" idx="4294967295"/>
          </p:nvPr>
        </p:nvSpPr>
        <p:spPr>
          <a:xfrm>
            <a:off x="1148082" y="1295400"/>
            <a:ext cx="19839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your web, app or software projects...</a:t>
            </a:r>
            <a:endParaRPr sz="1800"/>
          </a:p>
        </p:txBody>
      </p:sp>
      <p:sp>
        <p:nvSpPr>
          <p:cNvPr id="262" name="Google Shape;262;p32"/>
          <p:cNvSpPr/>
          <p:nvPr/>
        </p:nvSpPr>
        <p:spPr>
          <a:xfrm>
            <a:off x="3799550" y="1686850"/>
            <a:ext cx="1580100" cy="279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4294967295"/>
          </p:nvPr>
        </p:nvSpPr>
        <p:spPr>
          <a:xfrm>
            <a:off x="6032232" y="1295400"/>
            <a:ext cx="19839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...using these gadget templates.</a:t>
            </a:r>
            <a:endParaRPr sz="1800"/>
          </a:p>
        </p:txBody>
      </p:sp>
      <p:sp>
        <p:nvSpPr>
          <p:cNvPr id="264" name="Google Shape;264;p32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3656383" y="1124675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body" idx="4294967295"/>
          </p:nvPr>
        </p:nvSpPr>
        <p:spPr>
          <a:xfrm>
            <a:off x="1148082" y="1295400"/>
            <a:ext cx="19839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your web, app or software projects...</a:t>
            </a:r>
            <a:endParaRPr sz="1800"/>
          </a:p>
        </p:txBody>
      </p:sp>
      <p:sp>
        <p:nvSpPr>
          <p:cNvPr id="272" name="Google Shape;272;p33"/>
          <p:cNvSpPr/>
          <p:nvPr/>
        </p:nvSpPr>
        <p:spPr>
          <a:xfrm>
            <a:off x="3403849" y="1436325"/>
            <a:ext cx="2336400" cy="310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4294967295"/>
          </p:nvPr>
        </p:nvSpPr>
        <p:spPr>
          <a:xfrm>
            <a:off x="6032232" y="1295400"/>
            <a:ext cx="19839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...using these gadget templates.</a:t>
            </a:r>
            <a:endParaRPr sz="1800"/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3236150" y="1090515"/>
            <a:ext cx="2691905" cy="3807034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ldNum" idx="12"/>
          </p:nvPr>
        </p:nvSpPr>
        <p:spPr>
          <a:xfrm>
            <a:off x="-125" y="4623750"/>
            <a:ext cx="9144000" cy="1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314700" y="2571751"/>
          <a:ext cx="2400300" cy="1907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Koefisien Korelasi (-)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371600" y="1200150"/>
          <a:ext cx="2400300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257800" y="1200151"/>
          <a:ext cx="2400300" cy="191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558" name="Freeform 6"/>
          <p:cNvSpPr>
            <a:spLocks/>
          </p:cNvSpPr>
          <p:nvPr/>
        </p:nvSpPr>
        <p:spPr bwMode="auto">
          <a:xfrm>
            <a:off x="1838325" y="2743200"/>
            <a:ext cx="333375" cy="742950"/>
          </a:xfrm>
          <a:custGeom>
            <a:avLst/>
            <a:gdLst/>
            <a:ahLst/>
            <a:cxnLst>
              <a:cxn ang="0">
                <a:pos x="40" y="624"/>
              </a:cxn>
              <a:cxn ang="0">
                <a:pos x="40" y="288"/>
              </a:cxn>
              <a:cxn ang="0">
                <a:pos x="280" y="0"/>
              </a:cxn>
            </a:cxnLst>
            <a:rect l="0" t="0" r="r" b="b"/>
            <a:pathLst>
              <a:path w="280" h="624">
                <a:moveTo>
                  <a:pt x="40" y="624"/>
                </a:moveTo>
                <a:cubicBezTo>
                  <a:pt x="20" y="508"/>
                  <a:pt x="0" y="392"/>
                  <a:pt x="40" y="288"/>
                </a:cubicBezTo>
                <a:cubicBezTo>
                  <a:pt x="80" y="184"/>
                  <a:pt x="240" y="48"/>
                  <a:pt x="28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485900" y="34861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-0.58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114800" y="15430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-0.68</a:t>
            </a:r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5200650" y="1504950"/>
            <a:ext cx="742950" cy="32385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336" y="32"/>
              </a:cxn>
              <a:cxn ang="0">
                <a:pos x="624" y="272"/>
              </a:cxn>
            </a:cxnLst>
            <a:rect l="0" t="0" r="r" b="b"/>
            <a:pathLst>
              <a:path w="624" h="272">
                <a:moveTo>
                  <a:pt x="0" y="80"/>
                </a:moveTo>
                <a:cubicBezTo>
                  <a:pt x="116" y="40"/>
                  <a:pt x="232" y="0"/>
                  <a:pt x="336" y="32"/>
                </a:cubicBezTo>
                <a:cubicBezTo>
                  <a:pt x="440" y="64"/>
                  <a:pt x="532" y="168"/>
                  <a:pt x="624" y="272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829300" y="38290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-0.90</a:t>
            </a:r>
          </a:p>
        </p:txBody>
      </p:sp>
      <p:sp>
        <p:nvSpPr>
          <p:cNvPr id="23563" name="Freeform 11"/>
          <p:cNvSpPr>
            <a:spLocks/>
          </p:cNvSpPr>
          <p:nvPr/>
        </p:nvSpPr>
        <p:spPr bwMode="auto">
          <a:xfrm>
            <a:off x="4857750" y="3657600"/>
            <a:ext cx="971550" cy="409575"/>
          </a:xfrm>
          <a:custGeom>
            <a:avLst/>
            <a:gdLst/>
            <a:ahLst/>
            <a:cxnLst>
              <a:cxn ang="0">
                <a:pos x="816" y="336"/>
              </a:cxn>
              <a:cxn ang="0">
                <a:pos x="336" y="288"/>
              </a:cxn>
              <a:cxn ang="0">
                <a:pos x="0" y="0"/>
              </a:cxn>
            </a:cxnLst>
            <a:rect l="0" t="0" r="r" b="b"/>
            <a:pathLst>
              <a:path w="816" h="344">
                <a:moveTo>
                  <a:pt x="816" y="336"/>
                </a:moveTo>
                <a:cubicBezTo>
                  <a:pt x="644" y="340"/>
                  <a:pt x="472" y="344"/>
                  <a:pt x="336" y="288"/>
                </a:cubicBezTo>
                <a:cubicBezTo>
                  <a:pt x="200" y="232"/>
                  <a:pt x="56" y="56"/>
                  <a:pt x="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89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>
            <a:off x="2307013" y="1141848"/>
            <a:ext cx="4517812" cy="351716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body" idx="4294967295"/>
          </p:nvPr>
        </p:nvSpPr>
        <p:spPr>
          <a:xfrm>
            <a:off x="767077" y="1295400"/>
            <a:ext cx="14124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your web, app or software projects...</a:t>
            </a:r>
            <a:endParaRPr sz="1400"/>
          </a:p>
        </p:txBody>
      </p:sp>
      <p:sp>
        <p:nvSpPr>
          <p:cNvPr id="283" name="Google Shape;283;p34"/>
          <p:cNvSpPr/>
          <p:nvPr/>
        </p:nvSpPr>
        <p:spPr>
          <a:xfrm>
            <a:off x="2509300" y="1334020"/>
            <a:ext cx="4121400" cy="261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body" idx="4294967295"/>
          </p:nvPr>
        </p:nvSpPr>
        <p:spPr>
          <a:xfrm>
            <a:off x="6964525" y="1295400"/>
            <a:ext cx="1432500" cy="25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...using these gadget templates.</a:t>
            </a:r>
            <a:endParaRPr sz="1400"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ctrTitle" idx="4294967295"/>
          </p:nvPr>
        </p:nvSpPr>
        <p:spPr>
          <a:xfrm>
            <a:off x="3913025" y="323388"/>
            <a:ext cx="1317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THANKS!</a:t>
            </a:r>
            <a:endParaRPr sz="1800"/>
          </a:p>
        </p:txBody>
      </p:sp>
      <p:sp>
        <p:nvSpPr>
          <p:cNvPr id="292" name="Google Shape;292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15637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4294967295"/>
          </p:nvPr>
        </p:nvSpPr>
        <p:spPr>
          <a:xfrm>
            <a:off x="1275150" y="2233800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294" name="Google Shape;294;p35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body" idx="1"/>
          </p:nvPr>
        </p:nvSpPr>
        <p:spPr>
          <a:xfrm>
            <a:off x="916650" y="1690200"/>
            <a:ext cx="7310700" cy="17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⊡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⊡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301" name="Google Shape;301;p3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8775" y="895350"/>
            <a:ext cx="7106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Titles: </a:t>
            </a:r>
            <a:r>
              <a:rPr lang="en" sz="1400" b="1"/>
              <a:t>Montserrat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Body copy: </a:t>
            </a:r>
            <a:r>
              <a:rPr lang="en" sz="1400" b="1"/>
              <a:t>Droid serif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9E00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FF9E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9E00"/>
                </a:solidFill>
                <a:hlinkClick r:id="rId4"/>
              </a:rPr>
              <a:t>https://www.fontsquirrel.com/fonts/droid-serif</a:t>
            </a:r>
            <a:endParaRPr sz="1400">
              <a:solidFill>
                <a:srgbClr val="FF9E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Orange </a:t>
            </a:r>
            <a:r>
              <a:rPr lang="en" sz="1400" b="1">
                <a:solidFill>
                  <a:srgbClr val="FF9E00"/>
                </a:solidFill>
              </a:rPr>
              <a:t>#ff9e00</a:t>
            </a:r>
            <a:endParaRPr sz="1400" b="1">
              <a:solidFill>
                <a:srgbClr val="FF9E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Dark gray </a:t>
            </a:r>
            <a:r>
              <a:rPr lang="en" sz="1400" b="1"/>
              <a:t>#434343</a:t>
            </a:r>
            <a:endParaRPr sz="1400" b="1"/>
          </a:p>
        </p:txBody>
      </p:sp>
      <p:sp>
        <p:nvSpPr>
          <p:cNvPr id="308" name="Google Shape;308;p37"/>
          <p:cNvSpPr txBox="1"/>
          <p:nvPr/>
        </p:nvSpPr>
        <p:spPr>
          <a:xfrm>
            <a:off x="1049430" y="3980625"/>
            <a:ext cx="707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09" name="Google Shape;309;p3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15" name="Google Shape;315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1" name="Google Shape;321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22" name="Google Shape;322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4" name="Google Shape;324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25" name="Google Shape;325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27" name="Google Shape;327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29" name="Google Shape;329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30" name="Google Shape;330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3" name="Google Shape;333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34" name="Google Shape;334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8" name="Google Shape;338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39" name="Google Shape;339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40" name="Google Shape;340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0" name="Google Shape;360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61" name="Google Shape;361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3" name="Google Shape;363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64" name="Google Shape;364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7" name="Google Shape;367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68" name="Google Shape;368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1" name="Google Shape;371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72" name="Google Shape;372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76" name="Google Shape;376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80" name="Google Shape;380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81" name="Google Shape;381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3" name="Google Shape;383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84" name="Google Shape;384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87" name="Google Shape;387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9" name="Google Shape;389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90" name="Google Shape;390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2" name="Google Shape;392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393" name="Google Shape;393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398" name="Google Shape;39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01" name="Google Shape;401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4" name="Google Shape;404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5" name="Google Shape;405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06" name="Google Shape;406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8" name="Google Shape;408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09" name="Google Shape;409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15" name="Google Shape;415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18" name="Google Shape;418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24" name="Google Shape;424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30" name="Google Shape;430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4" name="Google Shape;434;p3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7" name="Google Shape;437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38" name="Google Shape;438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41" name="Google Shape;441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44" name="Google Shape;444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6" name="Google Shape;446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47" name="Google Shape;447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48" name="Google Shape;448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0" name="Google Shape;450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1" name="Google Shape;451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6" name="Google Shape;456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7" name="Google Shape;457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59" name="Google Shape;459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60" name="Google Shape;460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61" name="Google Shape;461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62" name="Google Shape;462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65" name="Google Shape;465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67" name="Google Shape;467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68" name="Google Shape;468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69" name="Google Shape;469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72" name="Google Shape;472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75" name="Google Shape;475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77" name="Google Shape;477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78" name="Google Shape;478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81" name="Google Shape;481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86" name="Google Shape;486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90" name="Google Shape;490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2" name="Google Shape;492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93" name="Google Shape;493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6" name="Google Shape;496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97" name="Google Shape;497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03" name="Google Shape;503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06" name="Google Shape;506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11" name="Google Shape;511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12" name="Google Shape;512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13" name="Google Shape;513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5" name="Google Shape;515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16" name="Google Shape;516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0" name="Google Shape;520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22" name="Google Shape;522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26" name="Google Shape;526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9" name="Google Shape;529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32" name="Google Shape;532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33" name="Google Shape;533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6" name="Google Shape;536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37" name="Google Shape;537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38" name="Google Shape;538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43" name="Google Shape;543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49" name="Google Shape;549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2" name="Google Shape;552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53" name="Google Shape;553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57" name="Google Shape;557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2" name="Google Shape;562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63" name="Google Shape;563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69" name="Google Shape;569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72" name="Google Shape;57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8" name="Google Shape;578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9" name="Google Shape;579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80" name="Google Shape;580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86" name="Google Shape;58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8" name="Google Shape;588;p3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90" name="Google Shape;59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594" name="Google Shape;594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 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This means that you can: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Droid Serif"/>
              <a:buChar char="●"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Resize them without losing quality.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Droid Serif"/>
              <a:buChar char="●"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Change fill color and opacity.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Droid Serif"/>
              <a:buChar char="●"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Change line color, width and style.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Isn’t that nice? :)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Examples:</a:t>
            </a: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98" name="Google Shape;598;p38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 txBox="1"/>
          <p:nvPr/>
        </p:nvSpPr>
        <p:spPr>
          <a:xfrm>
            <a:off x="20876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Now you can use any emoji as an icon!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04" name="Google Shape;604;p39"/>
          <p:cNvSpPr txBox="1"/>
          <p:nvPr/>
        </p:nvSpPr>
        <p:spPr>
          <a:xfrm>
            <a:off x="731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  <a:latin typeface="Droid Serif"/>
                <a:ea typeface="Droid Serif"/>
                <a:cs typeface="Droid Serif"/>
                <a:sym typeface="Droid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34343"/>
              </a:highlight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05" name="Google Shape;605;p39"/>
          <p:cNvSpPr txBox="1"/>
          <p:nvPr/>
        </p:nvSpPr>
        <p:spPr>
          <a:xfrm>
            <a:off x="5727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606" name="Google Shape;606;p39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1476134"/>
              </p:ext>
            </p:extLst>
          </p:nvPr>
        </p:nvGraphicFramePr>
        <p:xfrm>
          <a:off x="1059542" y="1155700"/>
          <a:ext cx="291465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Tinggi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Badan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Berat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Badan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165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49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159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166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173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179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164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163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53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154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51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170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158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44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40708630"/>
              </p:ext>
            </p:extLst>
          </p:nvPr>
        </p:nvGraphicFramePr>
        <p:xfrm>
          <a:off x="4841422" y="1266190"/>
          <a:ext cx="325755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8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971550"/>
          <a:ext cx="5600700" cy="29546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x-</a:t>
                      </a:r>
                      <a:r>
                        <a:rPr lang="en-US" sz="1400" u="none" strike="noStrike" dirty="0" err="1">
                          <a:latin typeface="+mn-lt"/>
                        </a:rPr>
                        <a:t>xbar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latin typeface="+mn-lt"/>
                        </a:rPr>
                        <a:t>y-</a:t>
                      </a:r>
                      <a:r>
                        <a:rPr lang="en-US" sz="1400" u="none" strike="noStrike" dirty="0" err="1" smtClean="0">
                          <a:latin typeface="+mn-lt"/>
                        </a:rPr>
                        <a:t>ybar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(x-</a:t>
                      </a:r>
                      <a:r>
                        <a:rPr lang="en-US" sz="1400" u="none" strike="noStrike" dirty="0" err="1">
                          <a:latin typeface="+mn-lt"/>
                        </a:rPr>
                        <a:t>xbar</a:t>
                      </a:r>
                      <a:r>
                        <a:rPr lang="en-US" sz="1400" u="none" strike="noStrike" dirty="0">
                          <a:latin typeface="+mn-lt"/>
                        </a:rPr>
                        <a:t>)</a:t>
                      </a:r>
                      <a:r>
                        <a:rPr lang="en-US" sz="1400" u="none" strike="noStrike" baseline="30000" dirty="0">
                          <a:latin typeface="+mn-lt"/>
                        </a:rPr>
                        <a:t>2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(y-</a:t>
                      </a:r>
                      <a:r>
                        <a:rPr lang="en-US" sz="1400" u="none" strike="noStrike" dirty="0" err="1">
                          <a:latin typeface="+mn-lt"/>
                        </a:rPr>
                        <a:t>ybar</a:t>
                      </a:r>
                      <a:r>
                        <a:rPr lang="en-US" sz="1400" u="none" strike="noStrike" dirty="0">
                          <a:latin typeface="+mn-lt"/>
                        </a:rPr>
                        <a:t>)</a:t>
                      </a:r>
                      <a:r>
                        <a:rPr lang="en-US" sz="1400" u="none" strike="noStrike" baseline="30000" dirty="0">
                          <a:latin typeface="+mn-lt"/>
                        </a:rPr>
                        <a:t>2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(x-</a:t>
                      </a:r>
                      <a:r>
                        <a:rPr lang="en-US" sz="1400" u="none" strike="noStrike" dirty="0" err="1">
                          <a:latin typeface="+mn-lt"/>
                        </a:rPr>
                        <a:t>xbar</a:t>
                      </a:r>
                      <a:r>
                        <a:rPr lang="en-US" sz="1400" u="none" strike="noStrike" dirty="0">
                          <a:latin typeface="+mn-lt"/>
                        </a:rPr>
                        <a:t>)(y-</a:t>
                      </a:r>
                      <a:r>
                        <a:rPr lang="en-US" sz="1400" u="none" strike="noStrike" dirty="0" err="1">
                          <a:latin typeface="+mn-lt"/>
                        </a:rPr>
                        <a:t>ybar</a:t>
                      </a:r>
                      <a:r>
                        <a:rPr lang="en-US" sz="1400" u="none" strike="noStrike" dirty="0"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latin typeface="+mn-lt"/>
                        </a:rPr>
                        <a:t>165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-0.1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-7.7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0.01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59.29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0.77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latin typeface="+mn-lt"/>
                        </a:rPr>
                        <a:t>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-6.1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37.21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-7.93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0.9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3.3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0.81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10.89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2.97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7.9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10.3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62.41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106.09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81.37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12.3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193.21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151.29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170.97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-1.1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0.49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0.77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-3.7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4.41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13.69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7.77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-11.1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-5.7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123.21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32.49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63.27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4.9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3.3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24.01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10.89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16.17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-7.1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-12.7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50.41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161.29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90.17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165.1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56.7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atin typeface="+mn-lt"/>
                        </a:rPr>
                        <a:t>jumlah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496.9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548.1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426.3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71850" y="4057650"/>
          <a:ext cx="2800351" cy="65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803240" imgH="419040" progId="Equation.3">
                  <p:embed/>
                </p:oleObj>
              </mc:Choice>
              <mc:Fallback>
                <p:oleObj name="Equation" r:id="rId3" imgW="1803240" imgH="419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057650"/>
                        <a:ext cx="2800351" cy="650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8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2639</Words>
  <Application>Microsoft Office PowerPoint</Application>
  <PresentationFormat>On-screen Show (16:9)</PresentationFormat>
  <Paragraphs>673</Paragraphs>
  <Slides>75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Montserrat</vt:lpstr>
      <vt:lpstr>Calibri</vt:lpstr>
      <vt:lpstr>Verdana</vt:lpstr>
      <vt:lpstr>Droid Serif</vt:lpstr>
      <vt:lpstr>Trebuchet MS</vt:lpstr>
      <vt:lpstr>Arial</vt:lpstr>
      <vt:lpstr>Symbol</vt:lpstr>
      <vt:lpstr>Lucida Console</vt:lpstr>
      <vt:lpstr>Wingdings</vt:lpstr>
      <vt:lpstr>Perdita template</vt:lpstr>
      <vt:lpstr>Equation</vt:lpstr>
      <vt:lpstr>Microsoft Equation 3.0</vt:lpstr>
      <vt:lpstr>Analisis Regresi Linear</vt:lpstr>
      <vt:lpstr>Hubungan Antar Peubah</vt:lpstr>
      <vt:lpstr>Hubungan antar Peubah</vt:lpstr>
      <vt:lpstr>Koefisien Korelasi</vt:lpstr>
      <vt:lpstr>Koefisien Korelasi (Pearson)</vt:lpstr>
      <vt:lpstr>Koefisien Korelasi (+)</vt:lpstr>
      <vt:lpstr>Koefisien Korelasi (-)</vt:lpstr>
      <vt:lpstr>Ilustrasi</vt:lpstr>
      <vt:lpstr>Ilustrasi</vt:lpstr>
      <vt:lpstr>R SESSION</vt:lpstr>
      <vt:lpstr>R SESSION</vt:lpstr>
      <vt:lpstr>Regresi Linear: Pengantar</vt:lpstr>
      <vt:lpstr>Pengantar</vt:lpstr>
      <vt:lpstr>Pengantar</vt:lpstr>
      <vt:lpstr>Pengantar</vt:lpstr>
      <vt:lpstr>Bagaimana mendapatkan a dan b?</vt:lpstr>
      <vt:lpstr>Bagaimana mendapatkan a dan b?</vt:lpstr>
      <vt:lpstr>Ilustrasi Perhitungan</vt:lpstr>
      <vt:lpstr>PowerPoint Presentation</vt:lpstr>
      <vt:lpstr>PowerPoint Presentation</vt:lpstr>
      <vt:lpstr>R SESSION</vt:lpstr>
      <vt:lpstr>PowerPoint Presentation</vt:lpstr>
      <vt:lpstr>Interpretasi a dan b Y = 7.6 + 3.53 X Penerimaan = 7.6 + 3.53 Belanja Iklan</vt:lpstr>
      <vt:lpstr>Uji Signifikasi Koefisien b</vt:lpstr>
      <vt:lpstr>Uji signifikansi koefisien b</vt:lpstr>
      <vt:lpstr>Ukuran Kebaikan Model</vt:lpstr>
      <vt:lpstr>Ukuran Kebaikan Model</vt:lpstr>
      <vt:lpstr>PowerPoint Presentation</vt:lpstr>
      <vt:lpstr>Regresi Linear Berganda (multiple linear regression)</vt:lpstr>
      <vt:lpstr>Pengantar</vt:lpstr>
      <vt:lpstr>Pengantar</vt:lpstr>
      <vt:lpstr>Notasi Matriks Model Regresi</vt:lpstr>
      <vt:lpstr>Penduga Kuadrat Terkecil  (least square estimator)</vt:lpstr>
      <vt:lpstr>Pengujian Pengaruh Variabel Penjelas</vt:lpstr>
      <vt:lpstr>Pengujian Pengaruh Variabel Penjelas</vt:lpstr>
      <vt:lpstr>Kebaikan model regresi</vt:lpstr>
      <vt:lpstr>Ilustrasi</vt:lpstr>
      <vt:lpstr>Kemungkinan Pelanggaran Asumsi</vt:lpstr>
      <vt:lpstr>Pemeriksaan Pelanggaran Asumsi</vt:lpstr>
      <vt:lpstr>Diagnostic Plots:  Plot antara Standardized Residuals vs Predicted Values</vt:lpstr>
      <vt:lpstr>Diagnostic Plots:  Plot antara Standardized Residuals vs Predicted Values</vt:lpstr>
      <vt:lpstr>Diagnostic Plots: Plot Peluang Normal dan Histogram</vt:lpstr>
      <vt:lpstr>Memeriksa Kenormalan Residual</vt:lpstr>
      <vt:lpstr>Memeriksa Kenormalan Residual</vt:lpstr>
      <vt:lpstr>Memeriksa Kenormalan Residual</vt:lpstr>
      <vt:lpstr>PowerPoint Presentation</vt:lpstr>
      <vt:lpstr>Terima kasih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Software R</dc:title>
  <dc:creator>bagusco</dc:creator>
  <cp:lastModifiedBy>Bagus Sartono</cp:lastModifiedBy>
  <cp:revision>17</cp:revision>
  <dcterms:modified xsi:type="dcterms:W3CDTF">2019-08-06T05:51:45Z</dcterms:modified>
</cp:coreProperties>
</file>