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304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00"/>
    <a:srgbClr val="DE7400"/>
    <a:srgbClr val="4E863A"/>
    <a:srgbClr val="6BA42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>
        <p:scale>
          <a:sx n="70" d="100"/>
          <a:sy n="70" d="100"/>
        </p:scale>
        <p:origin x="-1302" y="-24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theory behind fixed effects, please see http://dss.princeton.edu/training/Panel101.pdf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818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032000"/>
            <a:ext cx="6096000" cy="952500"/>
          </a:xfrm>
        </p:spPr>
        <p:txBody>
          <a:bodyPr>
            <a:no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7254" y="2984500"/>
            <a:ext cx="4409492" cy="381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42"/>
            <a:ext cx="8229600" cy="9525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8229600" cy="3771636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9835" y="123442"/>
            <a:ext cx="7306964" cy="9525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71600" y="1203196"/>
            <a:ext cx="7306964" cy="4067304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42"/>
            <a:ext cx="8229600" cy="9525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3196"/>
            <a:ext cx="4040188" cy="53313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28081"/>
            <a:ext cx="4040188" cy="3165486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03196"/>
            <a:ext cx="4041775" cy="53313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28081"/>
            <a:ext cx="4041775" cy="3165486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2000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14500"/>
            <a:ext cx="3008313" cy="33906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>
              <a:lumMod val="85000"/>
              <a:lumOff val="1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032000"/>
            <a:ext cx="8686800" cy="952500"/>
          </a:xfrm>
        </p:spPr>
        <p:txBody>
          <a:bodyPr/>
          <a:lstStyle/>
          <a:p>
            <a:r>
              <a:rPr lang="id-ID" dirty="0" smtClean="0"/>
              <a:t>Pemodelan Data Panel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67254" y="3467100"/>
            <a:ext cx="4409492" cy="381000"/>
          </a:xfrm>
        </p:spPr>
        <p:txBody>
          <a:bodyPr/>
          <a:lstStyle/>
          <a:p>
            <a:r>
              <a:rPr lang="id-ID" dirty="0" smtClean="0"/>
              <a:t>Farit Mochamad Afendi</a:t>
            </a:r>
          </a:p>
          <a:p>
            <a:r>
              <a:rPr lang="id-ID" dirty="0" smtClean="0"/>
              <a:t>08128592194 – fmafendi@apps.ipb.ac.id</a:t>
            </a:r>
            <a:endParaRPr lang="en-US" dirty="0"/>
          </a:p>
        </p:txBody>
      </p:sp>
      <p:pic>
        <p:nvPicPr>
          <p:cNvPr id="15362" name="Picture 2" descr="Otoritas Jasa Keuang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064" y="4768188"/>
            <a:ext cx="2009775" cy="762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633423" y="4686300"/>
            <a:ext cx="35961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Disampaikan pada:</a:t>
            </a:r>
          </a:p>
          <a:p>
            <a:r>
              <a:rPr lang="id-ID" sz="1400" dirty="0" smtClean="0"/>
              <a:t>Workshop “Analisis Statistik dengan Aplikasi R”</a:t>
            </a:r>
          </a:p>
          <a:p>
            <a:r>
              <a:rPr lang="id-ID" sz="1400" dirty="0" smtClean="0"/>
              <a:t>The Westin Hotel Jakarta</a:t>
            </a:r>
          </a:p>
          <a:p>
            <a:r>
              <a:rPr lang="id-ID" sz="1400" dirty="0" smtClean="0"/>
              <a:t>7-9 Agustus 2019</a:t>
            </a:r>
            <a:endParaRPr lang="id-ID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Least squares dummy variable </a:t>
            </a:r>
            <a:r>
              <a:rPr lang="en-US" dirty="0" smtClean="0">
                <a:effectLst/>
              </a:rPr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794"/>
            <a:ext cx="822960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err="1">
                <a:latin typeface="Lucida Console" panose="020B0609040504020204" pitchFamily="49" charset="0"/>
              </a:rPr>
              <a:t>yhat</a:t>
            </a:r>
            <a:r>
              <a:rPr lang="en-US" sz="1100" dirty="0">
                <a:latin typeface="Lucida Console" panose="020B0609040504020204" pitchFamily="49" charset="0"/>
              </a:rPr>
              <a:t> &lt;- </a:t>
            </a:r>
            <a:r>
              <a:rPr lang="en-US" sz="1100" dirty="0" err="1">
                <a:latin typeface="Lucida Console" panose="020B0609040504020204" pitchFamily="49" charset="0"/>
              </a:rPr>
              <a:t>fixed.dum$fitted</a:t>
            </a: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library(car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scatterplot(yhat~Panel$x1|Panel$country</a:t>
            </a:r>
            <a:r>
              <a:rPr lang="en-US" sz="1100" dirty="0">
                <a:latin typeface="Lucida Console" panose="020B0609040504020204" pitchFamily="49" charset="0"/>
              </a:rPr>
              <a:t>, boxplots=FALSE, </a:t>
            </a:r>
            <a:r>
              <a:rPr lang="en-US" sz="1100" dirty="0" err="1">
                <a:latin typeface="Lucida Console" panose="020B0609040504020204" pitchFamily="49" charset="0"/>
              </a:rPr>
              <a:t>xlab</a:t>
            </a:r>
            <a:r>
              <a:rPr lang="en-US" sz="1100" dirty="0">
                <a:latin typeface="Lucida Console" panose="020B0609040504020204" pitchFamily="49" charset="0"/>
              </a:rPr>
              <a:t>="x1", </a:t>
            </a:r>
            <a:r>
              <a:rPr lang="en-US" sz="1100" dirty="0" err="1">
                <a:latin typeface="Lucida Console" panose="020B0609040504020204" pitchFamily="49" charset="0"/>
              </a:rPr>
              <a:t>ylab</a:t>
            </a:r>
            <a:r>
              <a:rPr lang="en-US" sz="1100" dirty="0">
                <a:latin typeface="Lucida Console" panose="020B0609040504020204" pitchFamily="49" charset="0"/>
              </a:rPr>
              <a:t>="</a:t>
            </a:r>
            <a:r>
              <a:rPr lang="en-US" sz="1100" dirty="0" err="1">
                <a:latin typeface="Lucida Console" panose="020B0609040504020204" pitchFamily="49" charset="0"/>
              </a:rPr>
              <a:t>yhat</a:t>
            </a:r>
            <a:r>
              <a:rPr lang="en-US" sz="1100" dirty="0">
                <a:latin typeface="Lucida Console" panose="020B0609040504020204" pitchFamily="49" charset="0"/>
              </a:rPr>
              <a:t>",smooth=FALSE)</a:t>
            </a: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	</a:t>
            </a:r>
            <a:r>
              <a:rPr lang="en-US" sz="1100" dirty="0" err="1" smtClean="0">
                <a:latin typeface="Lucida Console" panose="020B0609040504020204" pitchFamily="49" charset="0"/>
              </a:rPr>
              <a:t>abline</a:t>
            </a:r>
            <a:r>
              <a:rPr lang="en-US" sz="1100" dirty="0" smtClean="0">
                <a:latin typeface="Lucida Console" panose="020B0609040504020204" pitchFamily="49" charset="0"/>
              </a:rPr>
              <a:t>(lm(Panel$y~Panel$x1</a:t>
            </a:r>
            <a:r>
              <a:rPr lang="en-US" sz="1100" dirty="0">
                <a:latin typeface="Lucida Console" panose="020B0609040504020204" pitchFamily="49" charset="0"/>
              </a:rPr>
              <a:t>),</a:t>
            </a:r>
            <a:r>
              <a:rPr lang="en-US" sz="1100" dirty="0" err="1">
                <a:latin typeface="Lucida Console" panose="020B0609040504020204" pitchFamily="49" charset="0"/>
              </a:rPr>
              <a:t>lwd</a:t>
            </a:r>
            <a:r>
              <a:rPr lang="en-US" sz="1100" dirty="0">
                <a:latin typeface="Lucida Console" panose="020B0609040504020204" pitchFamily="49" charset="0"/>
              </a:rPr>
              <a:t>=3, col="red")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965" y="2247900"/>
            <a:ext cx="5966158" cy="2726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123" y="2249557"/>
            <a:ext cx="1465706" cy="69540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5638800" y="3467100"/>
            <a:ext cx="1524000" cy="1066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47976" y="4390163"/>
            <a:ext cx="1371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OLS regression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653123" y="3467100"/>
            <a:ext cx="1524000" cy="1066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62299" y="4390163"/>
            <a:ext cx="1371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OLS regression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715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Comparing OLS vs LSDV </a:t>
            </a:r>
            <a:r>
              <a:rPr lang="en-US" dirty="0" smtClean="0">
                <a:effectLst/>
              </a:rPr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76300"/>
            <a:ext cx="8915400" cy="4648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Each component of the factor variable (country) is absorbing the effects particular to </a:t>
            </a:r>
            <a:r>
              <a:rPr lang="en-US" sz="1600" dirty="0" smtClean="0">
                <a:latin typeface="+mj-lt"/>
              </a:rPr>
              <a:t>each country</a:t>
            </a:r>
            <a:r>
              <a:rPr lang="en-US" sz="1600" dirty="0">
                <a:latin typeface="+mj-lt"/>
              </a:rPr>
              <a:t>. Predictor </a:t>
            </a:r>
            <a:r>
              <a:rPr lang="en-US" sz="1600" i="1" dirty="0">
                <a:latin typeface="+mj-lt"/>
              </a:rPr>
              <a:t>x1 </a:t>
            </a:r>
            <a:r>
              <a:rPr lang="en-US" sz="1600" dirty="0">
                <a:latin typeface="+mj-lt"/>
              </a:rPr>
              <a:t>was not significant in the OLS model, once controlling for differences </a:t>
            </a:r>
            <a:r>
              <a:rPr lang="en-US" sz="1600" dirty="0" smtClean="0">
                <a:latin typeface="+mj-lt"/>
              </a:rPr>
              <a:t>across countries</a:t>
            </a:r>
            <a:r>
              <a:rPr lang="en-US" sz="1600" dirty="0">
                <a:latin typeface="+mj-lt"/>
              </a:rPr>
              <a:t>, </a:t>
            </a:r>
            <a:r>
              <a:rPr lang="en-US" sz="1600" i="1" dirty="0" smtClean="0">
                <a:latin typeface="+mj-lt"/>
              </a:rPr>
              <a:t>x1 </a:t>
            </a:r>
            <a:r>
              <a:rPr lang="en-US" sz="1600" dirty="0" smtClean="0">
                <a:latin typeface="+mj-lt"/>
              </a:rPr>
              <a:t>became </a:t>
            </a:r>
            <a:r>
              <a:rPr lang="en-US" sz="1600" dirty="0">
                <a:latin typeface="+mj-lt"/>
              </a:rPr>
              <a:t>significant in the OLS_DUM (i.e. LSDV model</a:t>
            </a:r>
            <a:r>
              <a:rPr lang="en-US" sz="1600" dirty="0" smtClean="0">
                <a:latin typeface="+mj-lt"/>
              </a:rPr>
              <a:t>).</a:t>
            </a:r>
            <a:endParaRPr lang="en-US" sz="105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library(</a:t>
            </a:r>
            <a:r>
              <a:rPr lang="en-US" sz="1100" dirty="0" err="1">
                <a:latin typeface="Lucida Console" panose="020B0609040504020204" pitchFamily="49" charset="0"/>
              </a:rPr>
              <a:t>apsrtable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 err="1" smtClean="0">
                <a:latin typeface="Lucida Console" panose="020B0609040504020204" pitchFamily="49" charset="0"/>
              </a:rPr>
              <a:t>apsrtable</a:t>
            </a:r>
            <a:r>
              <a:rPr lang="en-US" sz="1100" dirty="0" smtClean="0">
                <a:latin typeface="Lucida Console" panose="020B0609040504020204" pitchFamily="49" charset="0"/>
              </a:rPr>
              <a:t>(</a:t>
            </a:r>
            <a:r>
              <a:rPr lang="en-US" sz="1100" dirty="0" err="1" smtClean="0">
                <a:latin typeface="Lucida Console" panose="020B0609040504020204" pitchFamily="49" charset="0"/>
              </a:rPr>
              <a:t>ols,fixed.dum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model.names</a:t>
            </a:r>
            <a:r>
              <a:rPr lang="en-US" sz="1100" dirty="0">
                <a:latin typeface="Lucida Console" panose="020B0609040504020204" pitchFamily="49" charset="0"/>
              </a:rPr>
              <a:t> = c("OLS", "OLS_DUM")) # Displays a table in Latex form</a:t>
            </a:r>
            <a:br>
              <a:rPr lang="en-US" sz="1100" dirty="0">
                <a:latin typeface="Lucida Console" panose="020B0609040504020204" pitchFamily="49" charset="0"/>
              </a:rPr>
            </a:b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170180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\multicolumn{ 1 }{ c }{ OLS } &amp; \multicolumn{ 1 }{ c }{ OLS_DUM } \\ \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hline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                &amp; OLS              &amp; OLS_DUM      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&amp; 1524319070.05 ^* &amp;              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(621072623.86)   &amp;              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     &amp; 494988913.90     &amp; 2475617827.10 ^*\\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(778861260.95)   &amp; (1106675593.60)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factor(country)A &amp;                  &amp; 880542403.99 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                 &amp; (961807052.24)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factor(country)B &amp;                  &amp; -1057858363.16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                 &amp; (1051067684.19)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factor(country)C &amp;                  &amp; -1722810754.55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                 &amp; (1631513751.40)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factor(country)D &amp;                  &amp; 3162826897.32 ^*\\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                 &amp; (909459149.66)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factor(country)E &amp;                  &amp; -602622000.33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                 &amp; (1064291684.41)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factor(country)F &amp;                  &amp; 2010731793.24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                 &amp; (1122809097.35)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factor(country)G &amp;                  &amp; -984717493.45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                 &amp; (1492723118.24)  \\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$N$              &amp; 70               &amp; 70           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$R^2$            &amp; 0.01             &amp; 0.44         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adj. $R^2$       &amp; -0.01            &amp; 0.37            \\ </a:t>
            </a:r>
          </a:p>
          <a:p>
            <a:pPr marL="170180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&amp; 3028276248.26    &amp; 2795552570.60    \\ \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hline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\multicolumn{3}{l}{\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footnotesize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{Standard errors in parentheses}}\\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\multicolumn{3}{l}{\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footnotesize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{$^*$ indicates significance at $p&lt; 0.05 $}}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\end{tabular}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\end{table}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257800" y="2323570"/>
            <a:ext cx="1691224" cy="10586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934200" y="2552699"/>
            <a:ext cx="1371600" cy="15823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The coefficient of </a:t>
            </a:r>
            <a:r>
              <a:rPr lang="en-US" sz="900" i="1" dirty="0">
                <a:solidFill>
                  <a:srgbClr val="C00000"/>
                </a:solidFill>
              </a:rPr>
              <a:t>x1 </a:t>
            </a:r>
            <a:r>
              <a:rPr lang="en-US" sz="900" dirty="0">
                <a:solidFill>
                  <a:srgbClr val="C00000"/>
                </a:solidFill>
              </a:rPr>
              <a:t>indicates how</a:t>
            </a:r>
            <a:br>
              <a:rPr lang="en-US" sz="900" dirty="0">
                <a:solidFill>
                  <a:srgbClr val="C00000"/>
                </a:solidFill>
              </a:rPr>
            </a:br>
            <a:r>
              <a:rPr lang="en-US" sz="900" dirty="0">
                <a:solidFill>
                  <a:srgbClr val="C00000"/>
                </a:solidFill>
              </a:rPr>
              <a:t>much </a:t>
            </a:r>
            <a:r>
              <a:rPr lang="en-US" sz="900" i="1" dirty="0">
                <a:solidFill>
                  <a:srgbClr val="C00000"/>
                </a:solidFill>
              </a:rPr>
              <a:t>Y </a:t>
            </a:r>
            <a:r>
              <a:rPr lang="en-US" sz="900" dirty="0">
                <a:solidFill>
                  <a:srgbClr val="C00000"/>
                </a:solidFill>
              </a:rPr>
              <a:t>changes overtime, controlling</a:t>
            </a:r>
            <a:br>
              <a:rPr lang="en-US" sz="900" dirty="0">
                <a:solidFill>
                  <a:srgbClr val="C00000"/>
                </a:solidFill>
              </a:rPr>
            </a:br>
            <a:r>
              <a:rPr lang="en-US" sz="900" dirty="0">
                <a:solidFill>
                  <a:srgbClr val="C00000"/>
                </a:solidFill>
              </a:rPr>
              <a:t>by differences in countries, when </a:t>
            </a:r>
            <a:r>
              <a:rPr lang="en-US" sz="900" i="1" dirty="0">
                <a:solidFill>
                  <a:srgbClr val="C00000"/>
                </a:solidFill>
              </a:rPr>
              <a:t>X</a:t>
            </a:r>
            <a:r>
              <a:rPr lang="en-US" sz="900" dirty="0">
                <a:solidFill>
                  <a:srgbClr val="C00000"/>
                </a:solidFill>
              </a:rPr>
              <a:t/>
            </a:r>
            <a:br>
              <a:rPr lang="en-US" sz="900" dirty="0">
                <a:solidFill>
                  <a:srgbClr val="C00000"/>
                </a:solidFill>
              </a:rPr>
            </a:br>
            <a:r>
              <a:rPr lang="en-US" sz="900" dirty="0">
                <a:solidFill>
                  <a:srgbClr val="C00000"/>
                </a:solidFill>
              </a:rPr>
              <a:t>increases by one unit. Notice </a:t>
            </a:r>
            <a:r>
              <a:rPr lang="en-US" sz="900" i="1" dirty="0">
                <a:solidFill>
                  <a:srgbClr val="C00000"/>
                </a:solidFill>
              </a:rPr>
              <a:t>x1 </a:t>
            </a:r>
            <a:r>
              <a:rPr lang="en-US" sz="900" dirty="0">
                <a:solidFill>
                  <a:srgbClr val="C00000"/>
                </a:solidFill>
              </a:rPr>
              <a:t>is</a:t>
            </a:r>
            <a:br>
              <a:rPr lang="en-US" sz="900" dirty="0">
                <a:solidFill>
                  <a:srgbClr val="C00000"/>
                </a:solidFill>
              </a:rPr>
            </a:br>
            <a:r>
              <a:rPr lang="en-US" sz="900" dirty="0" smtClean="0">
                <a:solidFill>
                  <a:srgbClr val="C00000"/>
                </a:solidFill>
              </a:rPr>
              <a:t>significant </a:t>
            </a:r>
            <a:r>
              <a:rPr lang="en-US" sz="900" dirty="0">
                <a:solidFill>
                  <a:srgbClr val="C00000"/>
                </a:solidFill>
              </a:rPr>
              <a:t>in the LSDV </a:t>
            </a:r>
            <a:r>
              <a:rPr lang="en-US" sz="900" dirty="0" smtClean="0">
                <a:solidFill>
                  <a:srgbClr val="C00000"/>
                </a:solidFill>
              </a:rPr>
              <a:t>model</a:t>
            </a:r>
            <a:endParaRPr lang="en-US" sz="9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00200" y="2323570"/>
            <a:ext cx="280592" cy="457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" y="2323570"/>
            <a:ext cx="1371600" cy="9149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C00000"/>
                </a:solidFill>
              </a:rPr>
              <a:t>The </a:t>
            </a:r>
            <a:r>
              <a:rPr lang="en-US" sz="900" dirty="0">
                <a:solidFill>
                  <a:srgbClr val="C00000"/>
                </a:solidFill>
              </a:rPr>
              <a:t>coefficient </a:t>
            </a:r>
            <a:r>
              <a:rPr lang="en-US" sz="900" dirty="0" smtClean="0">
                <a:solidFill>
                  <a:srgbClr val="C00000"/>
                </a:solidFill>
              </a:rPr>
              <a:t>of much </a:t>
            </a:r>
            <a:r>
              <a:rPr lang="en-US" sz="900" i="1" dirty="0">
                <a:solidFill>
                  <a:srgbClr val="C00000"/>
                </a:solidFill>
              </a:rPr>
              <a:t>Y </a:t>
            </a:r>
            <a:r>
              <a:rPr lang="en-US" sz="900" dirty="0">
                <a:solidFill>
                  <a:srgbClr val="C00000"/>
                </a:solidFill>
              </a:rPr>
              <a:t>changes </a:t>
            </a:r>
            <a:r>
              <a:rPr lang="en-US" sz="900" dirty="0" smtClean="0">
                <a:solidFill>
                  <a:srgbClr val="C00000"/>
                </a:solidFill>
              </a:rPr>
              <a:t>when </a:t>
            </a:r>
            <a:r>
              <a:rPr lang="en-US" sz="900" i="1" dirty="0" smtClean="0">
                <a:solidFill>
                  <a:srgbClr val="C00000"/>
                </a:solidFill>
              </a:rPr>
              <a:t>x1 </a:t>
            </a:r>
            <a:r>
              <a:rPr lang="en-US" sz="900" dirty="0">
                <a:solidFill>
                  <a:srgbClr val="C00000"/>
                </a:solidFill>
              </a:rPr>
              <a:t>indicates </a:t>
            </a:r>
            <a:r>
              <a:rPr lang="en-US" sz="900" dirty="0" smtClean="0">
                <a:solidFill>
                  <a:srgbClr val="C00000"/>
                </a:solidFill>
              </a:rPr>
              <a:t>how </a:t>
            </a:r>
            <a:r>
              <a:rPr lang="en-US" sz="900" i="1" dirty="0" smtClean="0">
                <a:solidFill>
                  <a:srgbClr val="C00000"/>
                </a:solidFill>
              </a:rPr>
              <a:t>X </a:t>
            </a:r>
            <a:r>
              <a:rPr lang="en-US" sz="900" dirty="0">
                <a:solidFill>
                  <a:srgbClr val="C00000"/>
                </a:solidFill>
              </a:rPr>
              <a:t>increases by one unit. Notice x1 is not significant in</a:t>
            </a:r>
          </a:p>
          <a:p>
            <a:pPr algn="ctr"/>
            <a:r>
              <a:rPr lang="en-US" sz="900" dirty="0">
                <a:solidFill>
                  <a:srgbClr val="C00000"/>
                </a:solidFill>
              </a:rPr>
              <a:t>the OLS </a:t>
            </a:r>
            <a:r>
              <a:rPr lang="en-US" sz="900" dirty="0" smtClean="0">
                <a:solidFill>
                  <a:srgbClr val="C00000"/>
                </a:solidFill>
              </a:rPr>
              <a:t>model</a:t>
            </a:r>
            <a:endParaRPr 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454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Fixed effects: </a:t>
            </a:r>
            <a:r>
              <a:rPr lang="en-US" sz="2400" i="1" dirty="0">
                <a:effectLst/>
              </a:rPr>
              <a:t>n </a:t>
            </a:r>
            <a:r>
              <a:rPr lang="en-US" sz="2400" dirty="0">
                <a:effectLst/>
              </a:rPr>
              <a:t>entity-specific intercepts (using </a:t>
            </a:r>
            <a:r>
              <a:rPr lang="en-US" sz="2400" dirty="0" err="1">
                <a:effectLst/>
              </a:rPr>
              <a:t>plm</a:t>
            </a:r>
            <a:r>
              <a:rPr lang="en-US" sz="2400" dirty="0" smtClean="0">
                <a:effectLst/>
              </a:rPr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8229600" cy="42451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library(</a:t>
            </a:r>
            <a:r>
              <a:rPr lang="en-US" sz="1100" dirty="0" err="1">
                <a:latin typeface="Lucida Console" panose="020B0609040504020204" pitchFamily="49" charset="0"/>
              </a:rPr>
              <a:t>plm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fixed </a:t>
            </a:r>
            <a:r>
              <a:rPr lang="en-US" sz="1100" dirty="0">
                <a:latin typeface="Lucida Console" panose="020B0609040504020204" pitchFamily="49" charset="0"/>
              </a:rPr>
              <a:t>&lt;- </a:t>
            </a:r>
            <a:r>
              <a:rPr lang="en-US" sz="1100" dirty="0" err="1">
                <a:latin typeface="Lucida Console" panose="020B0609040504020204" pitchFamily="49" charset="0"/>
              </a:rPr>
              <a:t>plm</a:t>
            </a:r>
            <a:r>
              <a:rPr lang="en-US" sz="1100" dirty="0">
                <a:latin typeface="Lucida Console" panose="020B0609040504020204" pitchFamily="49" charset="0"/>
              </a:rPr>
              <a:t>(y ~ x1, data=Panel, index=c("country", "year"), model="within")</a:t>
            </a:r>
          </a:p>
          <a:p>
            <a:pPr marL="0" indent="0"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summary(fixed)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1884363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Oneway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(individual) effect Within Model</a:t>
            </a:r>
          </a:p>
          <a:p>
            <a:pPr marL="1884363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1884363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y ~ x1, data = Panel, model = "within", index = c("country", 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"year"))</a:t>
            </a:r>
          </a:p>
          <a:p>
            <a:pPr marL="1884363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Balanced Panel: n = 7, T = 10, N = 70</a:t>
            </a:r>
          </a:p>
          <a:p>
            <a:pPr marL="1884363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Min.   1st Qu.    Median      Mean   3rd Qu.      Max. 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-8.63e+09 -9.70e+08  5.40e+08  0.00e+00  1.39e+09  5.61e+09 </a:t>
            </a:r>
          </a:p>
          <a:p>
            <a:pPr marL="1884363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Estimate Std. Error t-value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2475617827 1106675594   2.237  0.02889 *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1884363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 marL="1884363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Total Sum of Squares:    5.2364e+20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Sum of Squares: 4.8454e+20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R-Squared:      0.074684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Adj. R-Squared: -0.029788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5.00411 on 1 and 62 DF, p-value: 0.028892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600200" y="1057158"/>
            <a:ext cx="457200" cy="352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57400" y="843232"/>
            <a:ext cx="838200" cy="3599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C00000"/>
                </a:solidFill>
              </a:rPr>
              <a:t>Outcome Variable</a:t>
            </a:r>
            <a:endParaRPr lang="en-US" sz="9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24000" y="1565476"/>
            <a:ext cx="381000" cy="3237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5800" y="1805374"/>
            <a:ext cx="838200" cy="3599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Predictor</a:t>
            </a:r>
          </a:p>
          <a:p>
            <a:pPr algn="ctr"/>
            <a:r>
              <a:rPr lang="en-US" sz="900" dirty="0">
                <a:solidFill>
                  <a:srgbClr val="C00000"/>
                </a:solidFill>
              </a:rPr>
              <a:t>variable(s)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114800" y="1056457"/>
            <a:ext cx="457200" cy="352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72000" y="842531"/>
            <a:ext cx="838200" cy="3599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C00000"/>
                </a:solidFill>
              </a:rPr>
              <a:t>Panel setting</a:t>
            </a:r>
            <a:endParaRPr lang="en-US" sz="9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753100" y="1047805"/>
            <a:ext cx="457200" cy="352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210300" y="833879"/>
            <a:ext cx="1257300" cy="3599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Fixed effects option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334002" y="2757178"/>
            <a:ext cx="528099" cy="59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62098" y="2628900"/>
            <a:ext cx="3053302" cy="274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n = # of groups/panels, T = # years, N = total # of observations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715000" y="3648052"/>
            <a:ext cx="304804" cy="314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019800" y="3519774"/>
            <a:ext cx="3053302" cy="8091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C00000"/>
                </a:solidFill>
              </a:rPr>
              <a:t>Pr</a:t>
            </a:r>
            <a:r>
              <a:rPr lang="en-US" sz="900" dirty="0">
                <a:solidFill>
                  <a:srgbClr val="C00000"/>
                </a:solidFill>
              </a:rPr>
              <a:t>(&gt;|t|)= Two-tail p-values test the hypothesis that each </a:t>
            </a:r>
            <a:r>
              <a:rPr lang="en-US" sz="900" dirty="0" smtClean="0">
                <a:solidFill>
                  <a:srgbClr val="C00000"/>
                </a:solidFill>
              </a:rPr>
              <a:t>coefficient is </a:t>
            </a:r>
            <a:r>
              <a:rPr lang="en-US" sz="900" dirty="0">
                <a:solidFill>
                  <a:srgbClr val="C00000"/>
                </a:solidFill>
              </a:rPr>
              <a:t>different from 0. To reject this, the p-value has to be lower </a:t>
            </a:r>
            <a:r>
              <a:rPr lang="en-US" sz="900" dirty="0" smtClean="0">
                <a:solidFill>
                  <a:srgbClr val="C00000"/>
                </a:solidFill>
              </a:rPr>
              <a:t>than 0.05 </a:t>
            </a:r>
            <a:r>
              <a:rPr lang="en-US" sz="900" dirty="0">
                <a:solidFill>
                  <a:srgbClr val="C00000"/>
                </a:solidFill>
              </a:rPr>
              <a:t>(95%, you could choose also an alpha of 0.10), if this is the </a:t>
            </a:r>
            <a:r>
              <a:rPr lang="en-US" sz="900" dirty="0" smtClean="0">
                <a:solidFill>
                  <a:srgbClr val="C00000"/>
                </a:solidFill>
              </a:rPr>
              <a:t>case then </a:t>
            </a:r>
            <a:r>
              <a:rPr lang="en-US" sz="900" dirty="0">
                <a:solidFill>
                  <a:srgbClr val="C00000"/>
                </a:solidFill>
              </a:rPr>
              <a:t>you can say that the variable has a significant influence </a:t>
            </a:r>
            <a:r>
              <a:rPr lang="en-US" sz="900" dirty="0" smtClean="0">
                <a:solidFill>
                  <a:srgbClr val="C00000"/>
                </a:solidFill>
              </a:rPr>
              <a:t>on your </a:t>
            </a:r>
            <a:r>
              <a:rPr lang="en-US" sz="900" dirty="0">
                <a:solidFill>
                  <a:srgbClr val="C00000"/>
                </a:solidFill>
              </a:rPr>
              <a:t>dependent variable (y)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553200" y="5062994"/>
            <a:ext cx="664100" cy="2339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38800" y="4688217"/>
            <a:ext cx="3393548" cy="3855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If the p-value is &lt; 0.05 then the fixed effects model is </a:t>
            </a:r>
            <a:r>
              <a:rPr lang="en-US" sz="900" dirty="0" smtClean="0">
                <a:solidFill>
                  <a:srgbClr val="C00000"/>
                </a:solidFill>
              </a:rPr>
              <a:t>a better </a:t>
            </a:r>
            <a:r>
              <a:rPr lang="en-US" sz="900" dirty="0">
                <a:solidFill>
                  <a:srgbClr val="C00000"/>
                </a:solidFill>
              </a:rPr>
              <a:t>choice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9783" y="3152752"/>
            <a:ext cx="1219200" cy="990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The </a:t>
            </a:r>
            <a:r>
              <a:rPr lang="en-US" sz="900" dirty="0" err="1">
                <a:solidFill>
                  <a:srgbClr val="C00000"/>
                </a:solidFill>
              </a:rPr>
              <a:t>coeff</a:t>
            </a:r>
            <a:r>
              <a:rPr lang="en-US" sz="900" dirty="0">
                <a:solidFill>
                  <a:srgbClr val="C00000"/>
                </a:solidFill>
              </a:rPr>
              <a:t> </a:t>
            </a:r>
            <a:r>
              <a:rPr lang="en-US" sz="900" dirty="0" smtClean="0">
                <a:solidFill>
                  <a:srgbClr val="C00000"/>
                </a:solidFill>
              </a:rPr>
              <a:t>of x1 indicates how </a:t>
            </a:r>
            <a:r>
              <a:rPr lang="en-US" sz="900" dirty="0">
                <a:solidFill>
                  <a:srgbClr val="C00000"/>
                </a:solidFill>
              </a:rPr>
              <a:t>much </a:t>
            </a:r>
            <a:r>
              <a:rPr lang="en-US" sz="900" dirty="0" smtClean="0">
                <a:solidFill>
                  <a:srgbClr val="C00000"/>
                </a:solidFill>
              </a:rPr>
              <a:t>Y changes overtime</a:t>
            </a:r>
            <a:r>
              <a:rPr lang="en-US" sz="900" dirty="0">
                <a:solidFill>
                  <a:srgbClr val="C00000"/>
                </a:solidFill>
              </a:rPr>
              <a:t>, </a:t>
            </a:r>
            <a:r>
              <a:rPr lang="en-US" sz="900" dirty="0" smtClean="0">
                <a:solidFill>
                  <a:srgbClr val="C00000"/>
                </a:solidFill>
              </a:rPr>
              <a:t>on average per country, when X increases by one unit</a:t>
            </a:r>
            <a:endParaRPr 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2168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Fixed effects: </a:t>
            </a:r>
            <a:r>
              <a:rPr lang="en-US" sz="2400" i="1" dirty="0">
                <a:effectLst/>
              </a:rPr>
              <a:t>n </a:t>
            </a:r>
            <a:r>
              <a:rPr lang="en-US" sz="2400" dirty="0">
                <a:effectLst/>
              </a:rPr>
              <a:t>entity-specific intercepts (using </a:t>
            </a:r>
            <a:r>
              <a:rPr lang="en-US" sz="2400" dirty="0" err="1">
                <a:effectLst/>
              </a:rPr>
              <a:t>plm</a:t>
            </a:r>
            <a:r>
              <a:rPr lang="en-US" sz="2400" dirty="0" smtClean="0">
                <a:effectLst/>
              </a:rPr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8229600" cy="42451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Lucida Console" panose="020B0609040504020204" pitchFamily="49" charset="0"/>
              </a:rPr>
              <a:t>fixef</a:t>
            </a:r>
            <a:r>
              <a:rPr lang="en-US" sz="1400" dirty="0">
                <a:latin typeface="Lucida Console" panose="020B0609040504020204" pitchFamily="49" charset="0"/>
              </a:rPr>
              <a:t>(fixed) # Display the fixed effects (constants for each country</a:t>
            </a:r>
            <a:r>
              <a:rPr lang="en-US" sz="14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628650" indent="0">
              <a:buNone/>
            </a:pPr>
            <a:r>
              <a:rPr lang="pt-BR" sz="1100" dirty="0">
                <a:latin typeface="Lucida Console" panose="020B0609040504020204" pitchFamily="49" charset="0"/>
              </a:rPr>
              <a:t> 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           B           C           D           E           F           G </a:t>
            </a:r>
          </a:p>
          <a:p>
            <a:pPr marL="628650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880542404 -1057858363 -1722810755  3162826897  -602622000  2010731793  -984717493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5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Lucida Console" panose="020B0609040504020204" pitchFamily="49" charset="0"/>
              </a:rPr>
              <a:t>pFtest</a:t>
            </a:r>
            <a:r>
              <a:rPr lang="en-US" sz="1400" dirty="0" smtClean="0">
                <a:latin typeface="Lucida Console" panose="020B0609040504020204" pitchFamily="49" charset="0"/>
              </a:rPr>
              <a:t>(fixed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ols</a:t>
            </a:r>
            <a:r>
              <a:rPr lang="en-US" sz="1400" dirty="0">
                <a:latin typeface="Lucida Console" panose="020B0609040504020204" pitchFamily="49" charset="0"/>
              </a:rPr>
              <a:t>) # Testing for fixed effects, null: OLS better than </a:t>
            </a:r>
            <a:r>
              <a:rPr lang="en-US" sz="1400" dirty="0" smtClean="0">
                <a:latin typeface="Lucida Console" panose="020B0609040504020204" pitchFamily="49" charset="0"/>
              </a:rPr>
              <a:t>fixed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15271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 test for individual effects</a:t>
            </a:r>
          </a:p>
          <a:p>
            <a:pPr marL="1527175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71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</a:t>
            </a:r>
          </a:p>
          <a:p>
            <a:pPr marL="15271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 = 2.9655, df1 = 6, df2 = 62, p-value = 0.01307</a:t>
            </a:r>
          </a:p>
          <a:p>
            <a:pPr marL="15271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significant effects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096000" y="3848100"/>
            <a:ext cx="832900" cy="6337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24400" y="4481822"/>
            <a:ext cx="4038598" cy="3568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If the p-value is &lt; 0.05 then the fixed effects model is </a:t>
            </a:r>
            <a:r>
              <a:rPr lang="en-US" sz="900" dirty="0" smtClean="0">
                <a:solidFill>
                  <a:srgbClr val="C00000"/>
                </a:solidFill>
              </a:rPr>
              <a:t>a better </a:t>
            </a:r>
            <a:r>
              <a:rPr lang="en-US" sz="900" dirty="0">
                <a:solidFill>
                  <a:srgbClr val="C00000"/>
                </a:solidFill>
              </a:rPr>
              <a:t>choice</a:t>
            </a:r>
          </a:p>
        </p:txBody>
      </p:sp>
    </p:spTree>
    <p:extLst>
      <p:ext uri="{BB962C8B-B14F-4D97-AF65-F5344CB8AC3E}">
        <p14:creationId xmlns:p14="http://schemas.microsoft.com/office/powerpoint/2010/main" xmlns="" val="354045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42"/>
            <a:ext cx="8229600" cy="716746"/>
          </a:xfrm>
        </p:spPr>
        <p:txBody>
          <a:bodyPr>
            <a:normAutofit fontScale="90000"/>
          </a:bodyPr>
          <a:lstStyle/>
          <a:p>
            <a:r>
              <a:rPr lang="en-US" sz="2400" i="1" dirty="0">
                <a:effectLst/>
              </a:rPr>
              <a:t>RANDOM-EFFECTS MODEL</a:t>
            </a:r>
            <a:r>
              <a:rPr lang="en-US" sz="2400" dirty="0">
                <a:effectLst/>
              </a:rPr>
              <a:t/>
            </a:r>
            <a:br>
              <a:rPr lang="en-US" sz="2400" dirty="0">
                <a:effectLst/>
              </a:rPr>
            </a:br>
            <a:r>
              <a:rPr lang="en-US" sz="2400" i="1" dirty="0">
                <a:effectLst/>
              </a:rPr>
              <a:t>(Random Intercept, Partial Pooling Model)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379" y="794249"/>
            <a:ext cx="8458200" cy="42179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Lucida Console" panose="020B0609040504020204" pitchFamily="49" charset="0"/>
              </a:rPr>
              <a:t>random &lt;- </a:t>
            </a:r>
            <a:r>
              <a:rPr lang="en-US" sz="900" dirty="0" err="1">
                <a:latin typeface="Lucida Console" panose="020B0609040504020204" pitchFamily="49" charset="0"/>
              </a:rPr>
              <a:t>plm</a:t>
            </a:r>
            <a:r>
              <a:rPr lang="en-US" sz="900" dirty="0">
                <a:latin typeface="Lucida Console" panose="020B0609040504020204" pitchFamily="49" charset="0"/>
              </a:rPr>
              <a:t>(y ~ x1, data=Panel, index=c("country", "year"), model="random")</a:t>
            </a:r>
          </a:p>
          <a:p>
            <a:pPr marL="0" indent="0">
              <a:buNone/>
            </a:pPr>
            <a:r>
              <a:rPr lang="en-US" sz="900" dirty="0">
                <a:latin typeface="Lucida Console" panose="020B0609040504020204" pitchFamily="49" charset="0"/>
              </a:rPr>
              <a:t>summary(random)</a:t>
            </a:r>
          </a:p>
          <a:p>
            <a:pPr marL="0" indent="0">
              <a:buNone/>
            </a:pPr>
            <a:endParaRPr lang="en-US" sz="800" dirty="0">
              <a:latin typeface="Lucida Console" panose="020B0609040504020204" pitchFamily="49" charset="0"/>
            </a:endParaRPr>
          </a:p>
          <a:p>
            <a:pPr marL="1884363" indent="0">
              <a:buNone/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Oneway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(individual) effect Random Effect Model 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-Arora's transformation)</a:t>
            </a:r>
          </a:p>
          <a:p>
            <a:pPr marL="1884363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1884363" indent="0">
              <a:buNone/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y ~ x1, data = Panel, model = "random", index = c("country", 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"year"))</a:t>
            </a:r>
          </a:p>
          <a:p>
            <a:pPr marL="1884363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Balanced Panel: n = 7, T = 10, N = 70</a:t>
            </a:r>
          </a:p>
          <a:p>
            <a:pPr marL="1884363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Effects: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std.dev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share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idiosyncratic 7.815e+18 2.796e+09 0.873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individual    1.133e+18 1.065e+09 0.127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theta: 0.3611</a:t>
            </a:r>
          </a:p>
          <a:p>
            <a:pPr marL="1884363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Min.   1st Qu.    Median      Mean   3rd Qu.      Max. 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-8.94e+09 -1.51e+09  2.82e+08  0.00e+00  1.56e+09  6.63e+09 </a:t>
            </a:r>
          </a:p>
          <a:p>
            <a:pPr marL="1884363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Estimate Std. Error z-value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1037014284  790626206  1.3116   0.1896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1247001782  902145601  1.3823   0.1669</a:t>
            </a:r>
          </a:p>
          <a:p>
            <a:pPr marL="1884363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Total Sum of Squares:    5.6595e+20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Sum of Squares: 5.5048e+20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R-Squared:      0.02733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Adj. R-Squared: 0.013026</a:t>
            </a:r>
          </a:p>
          <a:p>
            <a:pPr marL="1884363" indent="0">
              <a:buNone/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1.91065 on 1 DF, p-value: 0.16689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5400" y="963895"/>
            <a:ext cx="1104900" cy="839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210300" y="833879"/>
            <a:ext cx="1257300" cy="3599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C00000"/>
                </a:solidFill>
              </a:rPr>
              <a:t>random </a:t>
            </a:r>
            <a:r>
              <a:rPr lang="en-US" sz="900" dirty="0">
                <a:solidFill>
                  <a:srgbClr val="C00000"/>
                </a:solidFill>
              </a:rPr>
              <a:t>effects option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05904" y="2274909"/>
            <a:ext cx="528099" cy="59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34000" y="2146631"/>
            <a:ext cx="3053302" cy="274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n = # of groups/panels, T = # years, N = total # of observations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528301" y="4512073"/>
            <a:ext cx="469795" cy="614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98096" y="4011526"/>
            <a:ext cx="3053302" cy="8091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C00000"/>
                </a:solidFill>
              </a:rPr>
              <a:t>Pr</a:t>
            </a:r>
            <a:r>
              <a:rPr lang="en-US" sz="900" dirty="0">
                <a:solidFill>
                  <a:srgbClr val="C00000"/>
                </a:solidFill>
              </a:rPr>
              <a:t>(&gt;|t|)= Two-tail p-values test the hypothesis that each </a:t>
            </a:r>
            <a:r>
              <a:rPr lang="en-US" sz="900" dirty="0" smtClean="0">
                <a:solidFill>
                  <a:srgbClr val="C00000"/>
                </a:solidFill>
              </a:rPr>
              <a:t>coefficient is </a:t>
            </a:r>
            <a:r>
              <a:rPr lang="en-US" sz="900" dirty="0">
                <a:solidFill>
                  <a:srgbClr val="C00000"/>
                </a:solidFill>
              </a:rPr>
              <a:t>different from 0. To reject this, the p-value has to be lower </a:t>
            </a:r>
            <a:r>
              <a:rPr lang="en-US" sz="900" dirty="0" smtClean="0">
                <a:solidFill>
                  <a:srgbClr val="C00000"/>
                </a:solidFill>
              </a:rPr>
              <a:t>than 0.05 </a:t>
            </a:r>
            <a:r>
              <a:rPr lang="en-US" sz="900" dirty="0">
                <a:solidFill>
                  <a:srgbClr val="C00000"/>
                </a:solidFill>
              </a:rPr>
              <a:t>(95%, you could choose also an alpha of 0.10), if this is the </a:t>
            </a:r>
            <a:r>
              <a:rPr lang="en-US" sz="900" dirty="0" smtClean="0">
                <a:solidFill>
                  <a:srgbClr val="C00000"/>
                </a:solidFill>
              </a:rPr>
              <a:t>case then </a:t>
            </a:r>
            <a:r>
              <a:rPr lang="en-US" sz="900" dirty="0">
                <a:solidFill>
                  <a:srgbClr val="C00000"/>
                </a:solidFill>
              </a:rPr>
              <a:t>you can say that the variable has a significant influence </a:t>
            </a:r>
            <a:r>
              <a:rPr lang="en-US" sz="900" dirty="0" smtClean="0">
                <a:solidFill>
                  <a:srgbClr val="C00000"/>
                </a:solidFill>
              </a:rPr>
              <a:t>on your </a:t>
            </a:r>
            <a:r>
              <a:rPr lang="en-US" sz="900" dirty="0">
                <a:solidFill>
                  <a:srgbClr val="C00000"/>
                </a:solidFill>
              </a:rPr>
              <a:t>dependent variable (y)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001950" y="5179976"/>
            <a:ext cx="664100" cy="2339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57850" y="4988466"/>
            <a:ext cx="3393548" cy="5001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If this number is &lt; 0.05 then your model is ok. This is a test</a:t>
            </a:r>
          </a:p>
          <a:p>
            <a:pPr algn="ctr"/>
            <a:r>
              <a:rPr lang="en-US" sz="900" dirty="0">
                <a:solidFill>
                  <a:srgbClr val="C00000"/>
                </a:solidFill>
              </a:rPr>
              <a:t>(F) to see whether all the coefficients in the model </a:t>
            </a:r>
            <a:r>
              <a:rPr lang="en-US" sz="900" dirty="0" smtClean="0">
                <a:solidFill>
                  <a:srgbClr val="C00000"/>
                </a:solidFill>
              </a:rPr>
              <a:t>are different than zero</a:t>
            </a:r>
            <a:r>
              <a:rPr lang="en-US" sz="9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11652" y="3238500"/>
            <a:ext cx="2098148" cy="10904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Interpretation of </a:t>
            </a:r>
            <a:r>
              <a:rPr lang="en-US" sz="900" dirty="0" smtClean="0">
                <a:solidFill>
                  <a:srgbClr val="C00000"/>
                </a:solidFill>
              </a:rPr>
              <a:t>the coefficients </a:t>
            </a:r>
            <a:r>
              <a:rPr lang="en-US" sz="900" dirty="0">
                <a:solidFill>
                  <a:srgbClr val="C00000"/>
                </a:solidFill>
              </a:rPr>
              <a:t>is </a:t>
            </a:r>
            <a:r>
              <a:rPr lang="en-US" sz="900" dirty="0" smtClean="0">
                <a:solidFill>
                  <a:srgbClr val="C00000"/>
                </a:solidFill>
              </a:rPr>
              <a:t>tricky since </a:t>
            </a:r>
            <a:r>
              <a:rPr lang="en-US" sz="900" dirty="0">
                <a:solidFill>
                  <a:srgbClr val="C00000"/>
                </a:solidFill>
              </a:rPr>
              <a:t>they include </a:t>
            </a:r>
            <a:r>
              <a:rPr lang="en-US" sz="900" dirty="0" smtClean="0">
                <a:solidFill>
                  <a:srgbClr val="C00000"/>
                </a:solidFill>
              </a:rPr>
              <a:t>both the within-entity and</a:t>
            </a:r>
            <a:r>
              <a:rPr lang="en-US" sz="900" dirty="0">
                <a:solidFill>
                  <a:srgbClr val="C00000"/>
                </a:solidFill>
              </a:rPr>
              <a:t> </a:t>
            </a:r>
            <a:r>
              <a:rPr lang="en-US" sz="900" dirty="0" smtClean="0">
                <a:solidFill>
                  <a:srgbClr val="C00000"/>
                </a:solidFill>
              </a:rPr>
              <a:t>between-entity effects. In </a:t>
            </a:r>
            <a:r>
              <a:rPr lang="en-US" sz="900" dirty="0">
                <a:solidFill>
                  <a:srgbClr val="C00000"/>
                </a:solidFill>
              </a:rPr>
              <a:t>the </a:t>
            </a:r>
            <a:r>
              <a:rPr lang="en-US" sz="900" dirty="0" smtClean="0">
                <a:solidFill>
                  <a:srgbClr val="C00000"/>
                </a:solidFill>
              </a:rPr>
              <a:t>case of </a:t>
            </a:r>
            <a:r>
              <a:rPr lang="en-US" sz="900" dirty="0">
                <a:solidFill>
                  <a:srgbClr val="C00000"/>
                </a:solidFill>
              </a:rPr>
              <a:t>TSCS </a:t>
            </a:r>
            <a:r>
              <a:rPr lang="en-US" sz="900" dirty="0" smtClean="0">
                <a:solidFill>
                  <a:srgbClr val="C00000"/>
                </a:solidFill>
              </a:rPr>
              <a:t>data represents </a:t>
            </a:r>
            <a:r>
              <a:rPr lang="en-US" sz="900" dirty="0">
                <a:solidFill>
                  <a:srgbClr val="C00000"/>
                </a:solidFill>
              </a:rPr>
              <a:t>the </a:t>
            </a:r>
            <a:r>
              <a:rPr lang="en-US" sz="900" dirty="0" smtClean="0">
                <a:solidFill>
                  <a:srgbClr val="C00000"/>
                </a:solidFill>
              </a:rPr>
              <a:t>average effect </a:t>
            </a:r>
            <a:r>
              <a:rPr lang="en-US" sz="900" dirty="0">
                <a:solidFill>
                  <a:srgbClr val="C00000"/>
                </a:solidFill>
              </a:rPr>
              <a:t>of </a:t>
            </a:r>
            <a:r>
              <a:rPr lang="en-US" sz="900" i="1" dirty="0">
                <a:solidFill>
                  <a:srgbClr val="C00000"/>
                </a:solidFill>
              </a:rPr>
              <a:t>X </a:t>
            </a:r>
            <a:r>
              <a:rPr lang="en-US" sz="900" dirty="0">
                <a:solidFill>
                  <a:srgbClr val="C00000"/>
                </a:solidFill>
              </a:rPr>
              <a:t>over </a:t>
            </a:r>
            <a:r>
              <a:rPr lang="en-US" sz="900" i="1" dirty="0">
                <a:solidFill>
                  <a:srgbClr val="C00000"/>
                </a:solidFill>
              </a:rPr>
              <a:t>Y </a:t>
            </a:r>
            <a:r>
              <a:rPr lang="en-US" sz="900" dirty="0" smtClean="0">
                <a:solidFill>
                  <a:srgbClr val="C00000"/>
                </a:solidFill>
              </a:rPr>
              <a:t>when </a:t>
            </a:r>
            <a:r>
              <a:rPr lang="en-US" sz="900" i="1" dirty="0" smtClean="0">
                <a:solidFill>
                  <a:srgbClr val="C00000"/>
                </a:solidFill>
              </a:rPr>
              <a:t>X </a:t>
            </a:r>
            <a:r>
              <a:rPr lang="en-US" sz="900" dirty="0">
                <a:solidFill>
                  <a:srgbClr val="C00000"/>
                </a:solidFill>
              </a:rPr>
              <a:t>changes </a:t>
            </a:r>
            <a:r>
              <a:rPr lang="en-US" sz="900" dirty="0" smtClean="0">
                <a:solidFill>
                  <a:srgbClr val="C00000"/>
                </a:solidFill>
              </a:rPr>
              <a:t>across time</a:t>
            </a:r>
            <a:r>
              <a:rPr lang="en-US" sz="900" dirty="0">
                <a:solidFill>
                  <a:srgbClr val="C00000"/>
                </a:solidFill>
              </a:rPr>
              <a:t> </a:t>
            </a:r>
            <a:r>
              <a:rPr lang="en-US" sz="900" dirty="0" smtClean="0">
                <a:solidFill>
                  <a:srgbClr val="C00000"/>
                </a:solidFill>
              </a:rPr>
              <a:t>and between countries</a:t>
            </a:r>
            <a:r>
              <a:rPr lang="en-US" sz="900" dirty="0">
                <a:solidFill>
                  <a:srgbClr val="C00000"/>
                </a:solidFill>
              </a:rPr>
              <a:t> </a:t>
            </a:r>
            <a:r>
              <a:rPr lang="en-US" sz="900" dirty="0" smtClean="0">
                <a:solidFill>
                  <a:srgbClr val="C00000"/>
                </a:solidFill>
              </a:rPr>
              <a:t>by </a:t>
            </a:r>
            <a:r>
              <a:rPr lang="en-US" sz="900" dirty="0">
                <a:solidFill>
                  <a:srgbClr val="C00000"/>
                </a:solidFill>
              </a:rPr>
              <a:t>one unit</a:t>
            </a:r>
            <a:r>
              <a:rPr lang="en-US" sz="900" dirty="0" smtClean="0">
                <a:solidFill>
                  <a:srgbClr val="C00000"/>
                </a:solidFill>
              </a:rPr>
              <a:t>.</a:t>
            </a:r>
            <a:endParaRPr 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5138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effectLst/>
              </a:rPr>
              <a:t>RANDOM-EFFECTS MODEL</a:t>
            </a:r>
            <a:r>
              <a:rPr lang="en-US" sz="2400" dirty="0">
                <a:effectLst/>
              </a:rPr>
              <a:t/>
            </a:r>
            <a:br>
              <a:rPr lang="en-US" sz="2400" dirty="0">
                <a:effectLst/>
              </a:rPr>
            </a:br>
            <a:r>
              <a:rPr lang="en-US" sz="2400" i="1" dirty="0">
                <a:effectLst/>
              </a:rPr>
              <a:t>(Random Intercept, Partial Pooling Model)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591"/>
            <a:ext cx="3657600" cy="4639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>
                <a:latin typeface="Lucida Console" panose="020B0609040504020204" pitchFamily="49" charset="0"/>
              </a:rPr>
              <a:t># Setting as panel data (an alternative way to run the above model</a:t>
            </a:r>
          </a:p>
          <a:p>
            <a:pPr marL="0" indent="0">
              <a:buNone/>
            </a:pPr>
            <a:r>
              <a:rPr lang="en-US" sz="1050" dirty="0" err="1">
                <a:latin typeface="Lucida Console" panose="020B0609040504020204" pitchFamily="49" charset="0"/>
              </a:rPr>
              <a:t>Panel.set</a:t>
            </a:r>
            <a:r>
              <a:rPr lang="en-US" sz="1050" dirty="0">
                <a:latin typeface="Lucida Console" panose="020B0609040504020204" pitchFamily="49" charset="0"/>
              </a:rPr>
              <a:t> &lt;- </a:t>
            </a:r>
            <a:r>
              <a:rPr lang="en-US" sz="1050" dirty="0" err="1">
                <a:latin typeface="Lucida Console" panose="020B0609040504020204" pitchFamily="49" charset="0"/>
              </a:rPr>
              <a:t>plm.data</a:t>
            </a:r>
            <a:r>
              <a:rPr lang="en-US" sz="1050" dirty="0">
                <a:latin typeface="Lucida Console" panose="020B0609040504020204" pitchFamily="49" charset="0"/>
              </a:rPr>
              <a:t>(Panel, index = </a:t>
            </a:r>
            <a:r>
              <a:rPr lang="en-US" sz="1050" dirty="0" smtClean="0">
                <a:latin typeface="Lucida Console" panose="020B0609040504020204" pitchFamily="49" charset="0"/>
              </a:rPr>
              <a:t>	c</a:t>
            </a:r>
            <a:r>
              <a:rPr lang="en-US" sz="1050" dirty="0">
                <a:latin typeface="Lucida Console" panose="020B0609040504020204" pitchFamily="49" charset="0"/>
              </a:rPr>
              <a:t>("country", "year</a:t>
            </a:r>
            <a:r>
              <a:rPr lang="en-US" sz="1050" dirty="0" smtClean="0">
                <a:latin typeface="Lucida Console" panose="020B0609040504020204" pitchFamily="49" charset="0"/>
              </a:rPr>
              <a:t>"))</a:t>
            </a:r>
          </a:p>
          <a:p>
            <a:pPr marL="0" indent="0">
              <a:buNone/>
            </a:pPr>
            <a:endParaRPr lang="en-US" sz="105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Lucida Console" panose="020B0609040504020204" pitchFamily="49" charset="0"/>
              </a:rPr>
              <a:t># Random effects using panel setting (same output as above)</a:t>
            </a:r>
          </a:p>
          <a:p>
            <a:pPr marL="0" indent="0">
              <a:buNone/>
            </a:pPr>
            <a:r>
              <a:rPr lang="en-US" sz="1050" dirty="0" err="1">
                <a:latin typeface="Lucida Console" panose="020B0609040504020204" pitchFamily="49" charset="0"/>
              </a:rPr>
              <a:t>random.set</a:t>
            </a:r>
            <a:r>
              <a:rPr lang="en-US" sz="1050" dirty="0">
                <a:latin typeface="Lucida Console" panose="020B0609040504020204" pitchFamily="49" charset="0"/>
              </a:rPr>
              <a:t> &lt;- </a:t>
            </a:r>
            <a:r>
              <a:rPr lang="en-US" sz="1050" dirty="0" err="1">
                <a:latin typeface="Lucida Console" panose="020B0609040504020204" pitchFamily="49" charset="0"/>
              </a:rPr>
              <a:t>plm</a:t>
            </a:r>
            <a:r>
              <a:rPr lang="en-US" sz="1050" dirty="0">
                <a:latin typeface="Lucida Console" panose="020B0609040504020204" pitchFamily="49" charset="0"/>
              </a:rPr>
              <a:t>(y ~ x1, data = </a:t>
            </a:r>
            <a:r>
              <a:rPr lang="en-US" sz="1050" dirty="0" smtClean="0">
                <a:latin typeface="Lucida Console" panose="020B0609040504020204" pitchFamily="49" charset="0"/>
              </a:rPr>
              <a:t>	</a:t>
            </a:r>
            <a:r>
              <a:rPr lang="en-US" sz="1050" dirty="0" err="1" smtClean="0">
                <a:latin typeface="Lucida Console" panose="020B0609040504020204" pitchFamily="49" charset="0"/>
              </a:rPr>
              <a:t>Panel.set</a:t>
            </a:r>
            <a:r>
              <a:rPr lang="en-US" sz="1050" dirty="0">
                <a:latin typeface="Lucida Console" panose="020B0609040504020204" pitchFamily="49" charset="0"/>
              </a:rPr>
              <a:t>, model="random</a:t>
            </a:r>
            <a:r>
              <a:rPr lang="en-US" sz="1050" dirty="0" smtClean="0">
                <a:latin typeface="Lucida Console" panose="020B0609040504020204" pitchFamily="49" charset="0"/>
              </a:rPr>
              <a:t>")</a:t>
            </a:r>
          </a:p>
          <a:p>
            <a:pPr marL="0" indent="0">
              <a:buNone/>
            </a:pPr>
            <a:endParaRPr lang="en-US" sz="105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Lucida Console" panose="020B0609040504020204" pitchFamily="49" charset="0"/>
              </a:rPr>
              <a:t>summary(</a:t>
            </a:r>
            <a:r>
              <a:rPr lang="en-US" sz="1050" dirty="0" err="1">
                <a:latin typeface="Lucida Console" panose="020B0609040504020204" pitchFamily="49" charset="0"/>
              </a:rPr>
              <a:t>random.set</a:t>
            </a:r>
            <a:r>
              <a:rPr lang="en-US" sz="1050" dirty="0" smtClean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19600" y="1075942"/>
            <a:ext cx="4876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Oneway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(individual) effect Random Effect Model 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Swamy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-Arora's transformation)</a:t>
            </a:r>
          </a:p>
          <a:p>
            <a:pPr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y ~ x1, data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Panel.set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model = "random")</a:t>
            </a:r>
          </a:p>
          <a:p>
            <a:pPr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Balanced Panel: n = 7, T = 10, N = 70</a:t>
            </a:r>
          </a:p>
          <a:p>
            <a:pPr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Effects: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std.dev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share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idiosyncratic 7.815e+18 2.796e+09 0.873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individual    1.133e+18 1.065e+09 0.127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theta: 0.3611</a:t>
            </a:r>
          </a:p>
          <a:p>
            <a:pPr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Min.   1st Qu.    Median      Mean   3rd Qu.      Max. 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-8.94e+09 -1.51e+09  2.82e+08  0.00e+00  1.56e+09  6.63e+09 </a:t>
            </a:r>
          </a:p>
          <a:p>
            <a:pPr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Estimate Std. Error z-value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1037014284  790626206  1.3116   0.1896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1247001782  902145601  1.3823   0.1669</a:t>
            </a:r>
          </a:p>
          <a:p>
            <a:pPr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Total Sum of Squares:    5.6595e+20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Sum of Squares: 5.5048e+20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R-Squared:      0.02733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Adj. R-Squared: 0.013026</a:t>
            </a:r>
          </a:p>
          <a:p>
            <a:pPr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1.91065 on 1 DF, p-value: 0.16689</a:t>
            </a:r>
          </a:p>
        </p:txBody>
      </p:sp>
    </p:spTree>
    <p:extLst>
      <p:ext uri="{BB962C8B-B14F-4D97-AF65-F5344CB8AC3E}">
        <p14:creationId xmlns:p14="http://schemas.microsoft.com/office/powerpoint/2010/main" xmlns="" val="1932557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Fixed or Random: </a:t>
            </a:r>
            <a:r>
              <a:rPr lang="en-US" dirty="0" err="1">
                <a:effectLst/>
              </a:rPr>
              <a:t>Hausman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8229600" cy="43980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To decide between fixed or random effects you can run a </a:t>
            </a:r>
            <a:r>
              <a:rPr lang="en-US" dirty="0" err="1">
                <a:latin typeface="+mj-lt"/>
              </a:rPr>
              <a:t>Hausman</a:t>
            </a:r>
            <a:r>
              <a:rPr lang="en-US" dirty="0">
                <a:latin typeface="+mj-lt"/>
              </a:rPr>
              <a:t> test where the null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hypothesis is that the preferred model is random effects vs. the alternative the fixed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effects (see Green, 2008, chapter 9). It basically tests whether the unique errors (</a:t>
            </a:r>
            <a:r>
              <a:rPr lang="en-US" i="1" dirty="0" err="1">
                <a:latin typeface="+mj-lt"/>
              </a:rPr>
              <a:t>ui</a:t>
            </a:r>
            <a:r>
              <a:rPr lang="en-US" dirty="0">
                <a:latin typeface="+mj-lt"/>
              </a:rPr>
              <a:t>) </a:t>
            </a:r>
            <a:r>
              <a:rPr lang="en-US" dirty="0" smtClean="0">
                <a:latin typeface="+mj-lt"/>
              </a:rPr>
              <a:t>are correlated </a:t>
            </a:r>
            <a:r>
              <a:rPr lang="en-US" dirty="0">
                <a:latin typeface="+mj-lt"/>
              </a:rPr>
              <a:t>with the </a:t>
            </a:r>
            <a:r>
              <a:rPr lang="en-US" dirty="0" err="1">
                <a:latin typeface="+mj-lt"/>
              </a:rPr>
              <a:t>regressors</a:t>
            </a:r>
            <a:r>
              <a:rPr lang="en-US" dirty="0">
                <a:latin typeface="+mj-lt"/>
              </a:rPr>
              <a:t>, the null hypothesis is they are not.</a:t>
            </a:r>
            <a:br>
              <a:rPr lang="en-US" dirty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Run </a:t>
            </a:r>
            <a:r>
              <a:rPr lang="en-US" dirty="0">
                <a:latin typeface="+mj-lt"/>
              </a:rPr>
              <a:t>a fixed effects model and save the estimates, then run a random model and save </a:t>
            </a:r>
            <a:r>
              <a:rPr lang="en-US" dirty="0" smtClean="0">
                <a:latin typeface="+mj-lt"/>
              </a:rPr>
              <a:t>the estimates</a:t>
            </a:r>
            <a:r>
              <a:rPr lang="en-US" dirty="0">
                <a:latin typeface="+mj-lt"/>
              </a:rPr>
              <a:t>, then perform the test. If the p-value is significant (for example &lt;0.05) then </a:t>
            </a:r>
            <a:r>
              <a:rPr lang="en-US" dirty="0" smtClean="0">
                <a:latin typeface="+mj-lt"/>
              </a:rPr>
              <a:t>use fixed </a:t>
            </a:r>
            <a:r>
              <a:rPr lang="en-US" dirty="0">
                <a:latin typeface="+mj-lt"/>
              </a:rPr>
              <a:t>effects, if not use random effects.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latin typeface="Lucida Console" panose="020B0609040504020204" pitchFamily="49" charset="0"/>
              </a:rPr>
              <a:t>&gt; </a:t>
            </a:r>
            <a:r>
              <a:rPr lang="en-US" sz="2600" dirty="0" err="1" smtClean="0">
                <a:latin typeface="Lucida Console" panose="020B0609040504020204" pitchFamily="49" charset="0"/>
              </a:rPr>
              <a:t>phtest</a:t>
            </a:r>
            <a:r>
              <a:rPr lang="en-US" sz="2600" dirty="0" smtClean="0">
                <a:latin typeface="Lucida Console" panose="020B0609040504020204" pitchFamily="49" charset="0"/>
              </a:rPr>
              <a:t>(fixed</a:t>
            </a:r>
            <a:r>
              <a:rPr lang="en-US" sz="2600" dirty="0">
                <a:latin typeface="Lucida Console" panose="020B0609040504020204" pitchFamily="49" charset="0"/>
              </a:rPr>
              <a:t>, random</a:t>
            </a:r>
            <a:r>
              <a:rPr lang="en-US" sz="26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1611313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Hausman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</a:p>
          <a:p>
            <a:pPr marL="1611313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11313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</a:t>
            </a:r>
          </a:p>
          <a:p>
            <a:pPr marL="1611313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3.674,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1, p-value = 0.05527</a:t>
            </a:r>
          </a:p>
          <a:p>
            <a:pPr marL="1611313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one model is inconsistent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7401" y="3994138"/>
            <a:ext cx="457199" cy="4384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81096" y="3719822"/>
            <a:ext cx="3053302" cy="274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If this number is &lt; 0.05 then use fixed effects</a:t>
            </a:r>
          </a:p>
        </p:txBody>
      </p:sp>
    </p:spTree>
    <p:extLst>
      <p:ext uri="{BB962C8B-B14F-4D97-AF65-F5344CB8AC3E}">
        <p14:creationId xmlns:p14="http://schemas.microsoft.com/office/powerpoint/2010/main" xmlns="" val="1576070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Testing for time-fixed </a:t>
            </a:r>
            <a:r>
              <a:rPr lang="en-US" dirty="0" smtClean="0">
                <a:effectLst/>
              </a:rPr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682" y="876300"/>
            <a:ext cx="8542635" cy="48387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Lucida Console" panose="020B0609040504020204" pitchFamily="49" charset="0"/>
              </a:rPr>
              <a:t>fixed </a:t>
            </a:r>
            <a:r>
              <a:rPr lang="en-US" sz="1000" dirty="0">
                <a:latin typeface="Lucida Console" panose="020B0609040504020204" pitchFamily="49" charset="0"/>
              </a:rPr>
              <a:t>&lt;- </a:t>
            </a:r>
            <a:r>
              <a:rPr lang="en-US" sz="1000" dirty="0" err="1">
                <a:latin typeface="Lucida Console" panose="020B0609040504020204" pitchFamily="49" charset="0"/>
              </a:rPr>
              <a:t>plm</a:t>
            </a:r>
            <a:r>
              <a:rPr lang="en-US" sz="1000" dirty="0">
                <a:latin typeface="Lucida Console" panose="020B0609040504020204" pitchFamily="49" charset="0"/>
              </a:rPr>
              <a:t>(y ~ x1, data=Panel, index=c("country", "year</a:t>
            </a:r>
            <a:r>
              <a:rPr lang="en-US" sz="1000" dirty="0" smtClean="0">
                <a:latin typeface="Lucida Console" panose="020B0609040504020204" pitchFamily="49" charset="0"/>
              </a:rPr>
              <a:t>"), model</a:t>
            </a:r>
            <a:r>
              <a:rPr lang="en-US" sz="1000" dirty="0">
                <a:latin typeface="Lucida Console" panose="020B0609040504020204" pitchFamily="49" charset="0"/>
              </a:rPr>
              <a:t>="within")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err="1" smtClean="0">
                <a:latin typeface="Lucida Console" panose="020B0609040504020204" pitchFamily="49" charset="0"/>
              </a:rPr>
              <a:t>fixed.time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>
                <a:latin typeface="Lucida Console" panose="020B0609040504020204" pitchFamily="49" charset="0"/>
              </a:rPr>
              <a:t>&lt;- </a:t>
            </a:r>
            <a:r>
              <a:rPr lang="en-US" sz="1000" dirty="0" err="1">
                <a:latin typeface="Lucida Console" panose="020B0609040504020204" pitchFamily="49" charset="0"/>
              </a:rPr>
              <a:t>plm</a:t>
            </a:r>
            <a:r>
              <a:rPr lang="en-US" sz="1000" dirty="0">
                <a:latin typeface="Lucida Console" panose="020B0609040504020204" pitchFamily="49" charset="0"/>
              </a:rPr>
              <a:t>(y ~ x1 + factor(year), data=Panel, index=c("country</a:t>
            </a:r>
            <a:r>
              <a:rPr lang="en-US" sz="1000" dirty="0" smtClean="0">
                <a:latin typeface="Lucida Console" panose="020B0609040504020204" pitchFamily="49" charset="0"/>
              </a:rPr>
              <a:t>", "</a:t>
            </a:r>
            <a:r>
              <a:rPr lang="en-US" sz="1000" dirty="0">
                <a:latin typeface="Lucida Console" panose="020B0609040504020204" pitchFamily="49" charset="0"/>
              </a:rPr>
              <a:t>year"), model="within")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Lucida Console" panose="020B0609040504020204" pitchFamily="49" charset="0"/>
              </a:rPr>
              <a:t>summary(</a:t>
            </a:r>
            <a:r>
              <a:rPr lang="en-US" sz="1000" dirty="0" err="1" smtClean="0">
                <a:latin typeface="Lucida Console" panose="020B0609040504020204" pitchFamily="49" charset="0"/>
              </a:rPr>
              <a:t>fixed.time</a:t>
            </a:r>
            <a:r>
              <a:rPr lang="en-US" sz="10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Oneway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(individual) effect Within Model</a:t>
            </a:r>
          </a:p>
          <a:p>
            <a:pPr marL="1614488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y ~ x1 + factor(year), data = Panel, model = "within",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index = c("country", "year"))</a:t>
            </a:r>
          </a:p>
          <a:p>
            <a:pPr marL="1614488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Balanced Panel: n = 7, T = 10, N = 70</a:t>
            </a:r>
          </a:p>
          <a:p>
            <a:pPr marL="1614488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Min.   1st Qu.    Median      Mean   3rd Qu.      Max.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-7.92e+09 -1.05e+09 -1.40e+08  0.00e+00  1.63e+09  5.49e+09 </a:t>
            </a:r>
          </a:p>
          <a:p>
            <a:pPr marL="1614488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Estimate Std. Error t-value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     1389050354 1319849567  1.0524  0.29738 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factor(year)1991  296381559 1503368528  0.1971  0.84447 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factor(year)1992  145369666 1547226548  0.0940  0.92550 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factor(year)1993 2874386795 1503862554  1.9113  0.06138 .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factor(year)1994 2848156288 1661498927  1.7142  0.09233 .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factor(year)1995  973941306 1567245748  0.6214  0.53698 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factor(year)1996 1672812557 1631539254  1.0253  0.30988 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factor(year)1997 2991770063 1627062032  1.8388  0.07156 .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factor(year)1998  367463593 1587924445  0.2314  0.81789 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factor(year)1999 1258751933 1512397632  0.8323  0.40898 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 marL="1614488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Total Sum of Squares:    5.2364e+20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Sum of Squares: 4.0201e+20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R-Squared:      0.23229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Adj. R-Squared: 0.00052851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1.60365 on 10 and 53 DF, p-value: 0.13113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9918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Testing for time-fixed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203196"/>
            <a:ext cx="8542635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# Testing time-fixed effects. The null is that no </a:t>
            </a:r>
            <a:r>
              <a:rPr lang="en-US" sz="1100" dirty="0" smtClean="0">
                <a:latin typeface="Lucida Console" panose="020B0609040504020204" pitchFamily="49" charset="0"/>
              </a:rPr>
              <a:t>time-fixed effects </a:t>
            </a:r>
            <a:r>
              <a:rPr lang="en-US" sz="1100" dirty="0">
                <a:latin typeface="Lucida Console" panose="020B0609040504020204" pitchFamily="49" charset="0"/>
              </a:rPr>
              <a:t>needed</a:t>
            </a:r>
          </a:p>
          <a:p>
            <a:pPr marL="0" indent="0">
              <a:buNone/>
            </a:pPr>
            <a:r>
              <a:rPr lang="en-US" sz="1100" dirty="0" err="1" smtClean="0">
                <a:latin typeface="Lucida Console" panose="020B0609040504020204" pitchFamily="49" charset="0"/>
              </a:rPr>
              <a:t>pFtest</a:t>
            </a:r>
            <a:r>
              <a:rPr lang="en-US" sz="1100" dirty="0" smtClean="0">
                <a:latin typeface="Lucida Console" panose="020B0609040504020204" pitchFamily="49" charset="0"/>
              </a:rPr>
              <a:t>(</a:t>
            </a:r>
            <a:r>
              <a:rPr lang="en-US" sz="1100" dirty="0" err="1" smtClean="0">
                <a:latin typeface="Lucida Console" panose="020B0609040504020204" pitchFamily="49" charset="0"/>
              </a:rPr>
              <a:t>fixed.time</a:t>
            </a:r>
            <a:r>
              <a:rPr lang="en-US" sz="1100" dirty="0">
                <a:latin typeface="Lucida Console" panose="020B0609040504020204" pitchFamily="49" charset="0"/>
              </a:rPr>
              <a:t>, fixed</a:t>
            </a:r>
            <a:r>
              <a:rPr lang="en-US" sz="11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107315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test for individual effects</a:t>
            </a:r>
          </a:p>
          <a:p>
            <a:pPr marL="107315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 + factor(year)</a:t>
            </a:r>
          </a:p>
          <a:p>
            <a:pPr marL="107315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 = 1.209, df1 = 9, df2 = 53, p-value = 0.3094</a:t>
            </a:r>
          </a:p>
          <a:p>
            <a:pPr marL="107315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significant effects</a:t>
            </a: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 err="1" smtClean="0">
                <a:latin typeface="Lucida Console" panose="020B0609040504020204" pitchFamily="49" charset="0"/>
              </a:rPr>
              <a:t>plmtest</a:t>
            </a:r>
            <a:r>
              <a:rPr lang="en-US" sz="1100" dirty="0" smtClean="0">
                <a:latin typeface="Lucida Console" panose="020B0609040504020204" pitchFamily="49" charset="0"/>
              </a:rPr>
              <a:t>(fixed</a:t>
            </a:r>
            <a:r>
              <a:rPr lang="en-US" sz="1100" dirty="0">
                <a:latin typeface="Lucida Console" panose="020B0609040504020204" pitchFamily="49" charset="0"/>
              </a:rPr>
              <a:t>, c("time"), type=("</a:t>
            </a:r>
            <a:r>
              <a:rPr lang="en-US" sz="1100" dirty="0" err="1">
                <a:latin typeface="Lucida Console" panose="020B0609040504020204" pitchFamily="49" charset="0"/>
              </a:rPr>
              <a:t>bp</a:t>
            </a:r>
            <a:r>
              <a:rPr lang="en-US" sz="1100" dirty="0" smtClean="0">
                <a:latin typeface="Lucida Console" panose="020B0609040504020204" pitchFamily="49" charset="0"/>
              </a:rPr>
              <a:t>"))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985838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Lagrange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Multiplier Test - time effects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Breusch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-Pagan) for balanced panels</a:t>
            </a:r>
          </a:p>
          <a:p>
            <a:pPr marL="985838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858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</a:t>
            </a:r>
          </a:p>
          <a:p>
            <a:pPr marL="985838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0.16532,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1, p-value = 0.6843</a:t>
            </a:r>
          </a:p>
          <a:p>
            <a:pPr marL="9858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significant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29201" y="3009900"/>
            <a:ext cx="829586" cy="12004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58787" y="2145554"/>
            <a:ext cx="3053302" cy="12702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If this number is &lt; 0.05 then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use time-fixed effects. In this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example, no need to use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time-fixed effects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endParaRPr lang="en-US" sz="10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486400" y="2552700"/>
            <a:ext cx="372387" cy="4905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8563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Testing for random effects: </a:t>
            </a:r>
            <a:r>
              <a:rPr lang="en-US" dirty="0" err="1">
                <a:effectLst/>
              </a:rPr>
              <a:t>Breusch</a:t>
            </a:r>
            <a:r>
              <a:rPr lang="en-US" dirty="0">
                <a:effectLst/>
              </a:rPr>
              <a:t>-Pagan Lagrange multiplier (LM</a:t>
            </a:r>
            <a:r>
              <a:rPr lang="en-US" dirty="0" smtClean="0">
                <a:effectLst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8229600" cy="43213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# Regular OLS (pooling model) using </a:t>
            </a:r>
            <a:r>
              <a:rPr lang="en-US" sz="1700" dirty="0" err="1" smtClean="0">
                <a:latin typeface="Lucida Console" panose="020B0609040504020204" pitchFamily="49" charset="0"/>
              </a:rPr>
              <a:t>plm</a:t>
            </a:r>
            <a:endParaRPr lang="en-US" sz="17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Lucida Console" panose="020B0609040504020204" pitchFamily="49" charset="0"/>
              </a:rPr>
              <a:t>pool </a:t>
            </a:r>
            <a:r>
              <a:rPr lang="en-US" sz="1700" dirty="0">
                <a:latin typeface="Lucida Console" panose="020B0609040504020204" pitchFamily="49" charset="0"/>
              </a:rPr>
              <a:t>&lt;- </a:t>
            </a:r>
            <a:r>
              <a:rPr lang="en-US" sz="1700" dirty="0" err="1">
                <a:latin typeface="Lucida Console" panose="020B0609040504020204" pitchFamily="49" charset="0"/>
              </a:rPr>
              <a:t>plm</a:t>
            </a:r>
            <a:r>
              <a:rPr lang="en-US" sz="1700" dirty="0">
                <a:latin typeface="Lucida Console" panose="020B0609040504020204" pitchFamily="49" charset="0"/>
              </a:rPr>
              <a:t>(y ~ x1, data=Panel, index=c("country", "year"), model="pooling")</a:t>
            </a:r>
          </a:p>
          <a:p>
            <a:pPr marL="0" indent="0">
              <a:buNone/>
            </a:pPr>
            <a:r>
              <a:rPr lang="en-US" sz="1700" dirty="0" smtClean="0">
                <a:latin typeface="Lucida Console" panose="020B0609040504020204" pitchFamily="49" charset="0"/>
              </a:rPr>
              <a:t>summary(pool)</a:t>
            </a:r>
          </a:p>
          <a:p>
            <a:pPr marL="0" indent="0">
              <a:buNone/>
            </a:pPr>
            <a:endParaRPr lang="en-US" sz="1700" dirty="0" smtClean="0">
              <a:latin typeface="Lucida Console" panose="020B0609040504020204" pitchFamily="49" charset="0"/>
            </a:endParaRP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Pooling Model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y ~ x1, data = Panel, model = "pooling", 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index = c("country", "year"))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Balanced Panel: n = 7, T = 10, N = 70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Min.   1st Qu.    Median      Mean   3rd Qu.      Max. 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-9.55e+09 -1.58e+09  1.55e+08  0.00e+00  1.42e+09  7.18e+09 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Estimate Std. Error t-value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1524319070  621072624  2.4543  0.01668 *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 494988914  778861261  0.6355  0.52722  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Total Sum of Squares:    6.2729e+20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Sum of Squares: 6.2359e+20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R-Squared:      0.0059046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Adj. R-Squared: -0.0087145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0.403897 on 1 and 68 DF, p-value: 0.52722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05600" y="1866900"/>
            <a:ext cx="2291302" cy="21336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The LM test helps you </a:t>
            </a:r>
            <a:r>
              <a:rPr lang="en-US" sz="1400" dirty="0" smtClean="0">
                <a:solidFill>
                  <a:srgbClr val="C00000"/>
                </a:solidFill>
              </a:rPr>
              <a:t>decide between a random effects regression </a:t>
            </a:r>
            <a:r>
              <a:rPr lang="en-US" sz="1400" dirty="0">
                <a:solidFill>
                  <a:srgbClr val="C00000"/>
                </a:solidFill>
              </a:rPr>
              <a:t>and a simple </a:t>
            </a:r>
            <a:r>
              <a:rPr lang="en-US" sz="1400" dirty="0" smtClean="0">
                <a:solidFill>
                  <a:srgbClr val="C00000"/>
                </a:solidFill>
              </a:rPr>
              <a:t>OLS regression. The null hypothesis </a:t>
            </a:r>
            <a:r>
              <a:rPr lang="en-US" sz="1400" dirty="0">
                <a:solidFill>
                  <a:srgbClr val="C00000"/>
                </a:solidFill>
              </a:rPr>
              <a:t>in the LM test </a:t>
            </a:r>
            <a:r>
              <a:rPr lang="en-US" sz="1400" dirty="0" smtClean="0">
                <a:solidFill>
                  <a:srgbClr val="C00000"/>
                </a:solidFill>
              </a:rPr>
              <a:t>is that variances </a:t>
            </a:r>
            <a:r>
              <a:rPr lang="en-US" sz="1400" dirty="0">
                <a:solidFill>
                  <a:srgbClr val="C00000"/>
                </a:solidFill>
              </a:rPr>
              <a:t>across </a:t>
            </a:r>
            <a:r>
              <a:rPr lang="en-US" sz="1400" dirty="0" smtClean="0">
                <a:solidFill>
                  <a:srgbClr val="C00000"/>
                </a:solidFill>
              </a:rPr>
              <a:t>entities is </a:t>
            </a:r>
            <a:r>
              <a:rPr lang="en-US" sz="1400" dirty="0">
                <a:solidFill>
                  <a:srgbClr val="C00000"/>
                </a:solidFill>
              </a:rPr>
              <a:t>zero. This is, </a:t>
            </a:r>
            <a:r>
              <a:rPr lang="en-US" sz="1400" dirty="0" smtClean="0">
                <a:solidFill>
                  <a:srgbClr val="C00000"/>
                </a:solidFill>
              </a:rPr>
              <a:t>no significant difference </a:t>
            </a:r>
            <a:r>
              <a:rPr lang="en-US" sz="1400" dirty="0">
                <a:solidFill>
                  <a:srgbClr val="C00000"/>
                </a:solidFill>
              </a:rPr>
              <a:t>across units (</a:t>
            </a:r>
            <a:r>
              <a:rPr lang="en-US" sz="1400" dirty="0" smtClean="0">
                <a:solidFill>
                  <a:srgbClr val="C00000"/>
                </a:solidFill>
              </a:rPr>
              <a:t>i.e. no panel effect</a:t>
            </a:r>
            <a:r>
              <a:rPr lang="en-US" sz="1400" dirty="0">
                <a:solidFill>
                  <a:srgbClr val="C00000"/>
                </a:solidFill>
              </a:rPr>
              <a:t>)</a:t>
            </a:r>
            <a:endParaRPr lang="en-US" sz="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310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Panel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4351635" cy="3771636"/>
          </a:xfrm>
        </p:spPr>
        <p:txBody>
          <a:bodyPr>
            <a:normAutofit/>
          </a:bodyPr>
          <a:lstStyle/>
          <a:p>
            <a:r>
              <a:rPr lang="id-ID" sz="2400" dirty="0" smtClean="0"/>
              <a:t>Data yang diperoleh pada beberapa periode waktu dari beberapa amatan sekaligus</a:t>
            </a:r>
          </a:p>
          <a:p>
            <a:r>
              <a:rPr lang="id-ID" sz="2400" dirty="0" smtClean="0"/>
              <a:t>Perlu penanganan khusus disebabkan keragaman perilaku antar amatan dan atau antar waktu yang harus diakomodir dalam analisis</a:t>
            </a:r>
            <a:endParaRPr lang="id-ID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24400" y="800101"/>
          <a:ext cx="4191000" cy="342899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13833"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 dirty="0"/>
                        <a:t>country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 dirty="0"/>
                        <a:t>year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Y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X1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X2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X3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796"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2000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6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7.8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5.8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1.3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796"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2001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4.6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0.6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7.9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7.8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796"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2002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9.4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2.1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5.4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1.1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796"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2000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9.1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1.3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6.7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4.1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796"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2001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8.3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 dirty="0"/>
                        <a:t>0.9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 dirty="0"/>
                        <a:t>6.6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5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796"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2002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0.6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9.8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 dirty="0"/>
                        <a:t>0.4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 dirty="0"/>
                        <a:t>7.2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796"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3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2000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9.1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0.2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2.6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 dirty="0"/>
                        <a:t>6.4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796"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3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2001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4.8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5.9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3.2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 dirty="0"/>
                        <a:t>6.4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796"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3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2002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9.1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5.2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6.9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 dirty="0"/>
                        <a:t>2.1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Testing for random effects: </a:t>
            </a:r>
            <a:r>
              <a:rPr lang="en-US" dirty="0" err="1">
                <a:effectLst/>
              </a:rPr>
              <a:t>Breusch</a:t>
            </a:r>
            <a:r>
              <a:rPr lang="en-US" dirty="0">
                <a:effectLst/>
              </a:rPr>
              <a:t>-Pagan Lagrange multiplier (LM)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203196"/>
            <a:ext cx="8542635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# </a:t>
            </a:r>
            <a:r>
              <a:rPr lang="en-US" sz="1100" dirty="0" err="1">
                <a:latin typeface="Lucida Console" panose="020B0609040504020204" pitchFamily="49" charset="0"/>
              </a:rPr>
              <a:t>Breusch</a:t>
            </a:r>
            <a:r>
              <a:rPr lang="en-US" sz="1100" dirty="0">
                <a:latin typeface="Lucida Console" panose="020B0609040504020204" pitchFamily="49" charset="0"/>
              </a:rPr>
              <a:t>-Pagan Lagrange Multiplier for random effects. Null is no panel effect (i.e. </a:t>
            </a:r>
            <a:r>
              <a:rPr lang="en-US" sz="1100" dirty="0" smtClean="0">
                <a:latin typeface="Lucida Console" panose="020B0609040504020204" pitchFamily="49" charset="0"/>
              </a:rPr>
              <a:t>OLS better</a:t>
            </a:r>
            <a:r>
              <a:rPr lang="en-US" sz="1100" dirty="0">
                <a:latin typeface="Lucida Console" panose="020B0609040504020204" pitchFamily="49" charset="0"/>
              </a:rPr>
              <a:t>) </a:t>
            </a:r>
            <a:r>
              <a:rPr lang="en-US" sz="1100" dirty="0" err="1" smtClean="0">
                <a:latin typeface="Lucida Console" panose="020B0609040504020204" pitchFamily="49" charset="0"/>
              </a:rPr>
              <a:t>plmtest</a:t>
            </a:r>
            <a:r>
              <a:rPr lang="en-US" sz="1100" dirty="0" smtClean="0">
                <a:latin typeface="Lucida Console" panose="020B0609040504020204" pitchFamily="49" charset="0"/>
              </a:rPr>
              <a:t>(pool</a:t>
            </a:r>
            <a:r>
              <a:rPr lang="en-US" sz="1100" dirty="0">
                <a:latin typeface="Lucida Console" panose="020B0609040504020204" pitchFamily="49" charset="0"/>
              </a:rPr>
              <a:t>, type=c("</a:t>
            </a:r>
            <a:r>
              <a:rPr lang="en-US" sz="1100" dirty="0" err="1">
                <a:latin typeface="Lucida Console" panose="020B0609040504020204" pitchFamily="49" charset="0"/>
              </a:rPr>
              <a:t>bp</a:t>
            </a:r>
            <a:r>
              <a:rPr lang="en-US" sz="1100" dirty="0">
                <a:latin typeface="Lucida Console" panose="020B0609040504020204" pitchFamily="49" charset="0"/>
              </a:rPr>
              <a:t>") </a:t>
            </a: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1431925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Lagrange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Multiplier Test -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Breusch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-Pagan) for balanced panels</a:t>
            </a:r>
          </a:p>
          <a:p>
            <a:pPr marL="1431925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31925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</a:t>
            </a:r>
          </a:p>
          <a:p>
            <a:pPr marL="1431925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2.6692,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1, p-value = 0.1023</a:t>
            </a:r>
          </a:p>
          <a:p>
            <a:pPr marL="1431925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significant effects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3619500"/>
            <a:ext cx="6787102" cy="8130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Here we failed to reject the null and conclude that random effects </a:t>
            </a:r>
            <a:r>
              <a:rPr lang="en-US" sz="1400" dirty="0" smtClean="0">
                <a:solidFill>
                  <a:srgbClr val="C00000"/>
                </a:solidFill>
              </a:rPr>
              <a:t>is not </a:t>
            </a:r>
            <a:r>
              <a:rPr lang="en-US" sz="1400" dirty="0">
                <a:solidFill>
                  <a:srgbClr val="C00000"/>
                </a:solidFill>
              </a:rPr>
              <a:t>appropriate. This is, </a:t>
            </a:r>
            <a:r>
              <a:rPr lang="en-US" sz="1400" dirty="0" smtClean="0">
                <a:solidFill>
                  <a:srgbClr val="C00000"/>
                </a:solidFill>
              </a:rPr>
              <a:t>no evidence </a:t>
            </a:r>
            <a:r>
              <a:rPr lang="en-US" sz="1400" dirty="0">
                <a:solidFill>
                  <a:srgbClr val="C00000"/>
                </a:solidFill>
              </a:rPr>
              <a:t>of significant differences </a:t>
            </a:r>
            <a:r>
              <a:rPr lang="en-US" sz="1400" dirty="0" smtClean="0">
                <a:solidFill>
                  <a:srgbClr val="C00000"/>
                </a:solidFill>
              </a:rPr>
              <a:t>across countries</a:t>
            </a:r>
            <a:r>
              <a:rPr lang="en-US" sz="1400" dirty="0">
                <a:solidFill>
                  <a:srgbClr val="C00000"/>
                </a:solidFill>
              </a:rPr>
              <a:t>, therefore you can run a simple OLS regression.</a:t>
            </a:r>
            <a:endParaRPr lang="en-US" sz="8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867400" y="3009900"/>
            <a:ext cx="685802" cy="6417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747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effectLst/>
              </a:rPr>
              <a:t>Testing for cross-sectional dependence/contemporaneous </a:t>
            </a:r>
            <a:r>
              <a:rPr lang="en-US" sz="2000" dirty="0" smtClean="0">
                <a:effectLst/>
              </a:rPr>
              <a:t>correlation: using </a:t>
            </a:r>
            <a:r>
              <a:rPr lang="en-US" sz="2000" dirty="0" err="1">
                <a:effectLst/>
              </a:rPr>
              <a:t>Breusch</a:t>
            </a:r>
            <a:r>
              <a:rPr lang="en-US" sz="2000" dirty="0">
                <a:effectLst/>
              </a:rPr>
              <a:t>-Pagan LM test of independence and </a:t>
            </a:r>
            <a:r>
              <a:rPr lang="en-US" sz="2000" dirty="0" err="1">
                <a:effectLst/>
              </a:rPr>
              <a:t>Pasaran</a:t>
            </a:r>
            <a:r>
              <a:rPr lang="en-US" sz="2000" dirty="0">
                <a:effectLst/>
              </a:rPr>
              <a:t> CD </a:t>
            </a:r>
            <a:r>
              <a:rPr lang="en-US" sz="2000" dirty="0" smtClean="0">
                <a:effectLst/>
              </a:rPr>
              <a:t>test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8229600" cy="4930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According to </a:t>
            </a:r>
            <a:r>
              <a:rPr lang="en-US" sz="1600" dirty="0" err="1">
                <a:latin typeface="+mj-lt"/>
              </a:rPr>
              <a:t>Baltagi</a:t>
            </a:r>
            <a:r>
              <a:rPr lang="en-US" sz="1600" dirty="0">
                <a:latin typeface="+mj-lt"/>
              </a:rPr>
              <a:t>, cross-sectional dependence is a problem in macro panels with long time </a:t>
            </a:r>
            <a:r>
              <a:rPr lang="en-US" sz="1600" dirty="0" smtClean="0">
                <a:latin typeface="+mj-lt"/>
              </a:rPr>
              <a:t>series. This </a:t>
            </a:r>
            <a:r>
              <a:rPr lang="en-US" sz="1600" dirty="0">
                <a:latin typeface="+mj-lt"/>
              </a:rPr>
              <a:t>is not much of a problem in micro panels (few years and large number of cases</a:t>
            </a:r>
            <a:r>
              <a:rPr lang="en-US" sz="1600" dirty="0" smtClean="0">
                <a:latin typeface="+mj-lt"/>
              </a:rPr>
              <a:t>). </a:t>
            </a: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 smtClean="0">
                <a:latin typeface="+mj-lt"/>
              </a:rPr>
              <a:t>The </a:t>
            </a:r>
            <a:r>
              <a:rPr lang="en-US" sz="1600" dirty="0">
                <a:latin typeface="+mj-lt"/>
              </a:rPr>
              <a:t>null hypothesis in the B-P/LM </a:t>
            </a:r>
            <a:r>
              <a:rPr lang="en-US" sz="1600" dirty="0" smtClean="0">
                <a:latin typeface="+mj-lt"/>
              </a:rPr>
              <a:t>and </a:t>
            </a:r>
            <a:r>
              <a:rPr lang="en-US" sz="1600" dirty="0" err="1" smtClean="0">
                <a:latin typeface="+mj-lt"/>
              </a:rPr>
              <a:t>Pasaran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CD tests of independence is that residuals </a:t>
            </a:r>
            <a:r>
              <a:rPr lang="en-US" sz="1600" dirty="0" smtClean="0">
                <a:latin typeface="+mj-lt"/>
              </a:rPr>
              <a:t>across entities </a:t>
            </a:r>
            <a:r>
              <a:rPr lang="en-US" sz="1600" dirty="0">
                <a:latin typeface="+mj-lt"/>
              </a:rPr>
              <a:t>are not correlated. B-P/LM and </a:t>
            </a:r>
            <a:r>
              <a:rPr lang="en-US" sz="1600" dirty="0" err="1">
                <a:latin typeface="+mj-lt"/>
              </a:rPr>
              <a:t>Pasaran</a:t>
            </a:r>
            <a:r>
              <a:rPr lang="en-US" sz="1600" dirty="0">
                <a:latin typeface="+mj-lt"/>
              </a:rPr>
              <a:t> CD (cross-sectional dependence) tests are used to </a:t>
            </a:r>
            <a:r>
              <a:rPr lang="en-US" sz="1600" dirty="0" smtClean="0">
                <a:latin typeface="+mj-lt"/>
              </a:rPr>
              <a:t>test whether </a:t>
            </a:r>
            <a:r>
              <a:rPr lang="en-US" sz="1600" dirty="0">
                <a:latin typeface="+mj-lt"/>
              </a:rPr>
              <a:t>the residuals are correlated across entities*. </a:t>
            </a:r>
            <a:r>
              <a:rPr lang="en-US" sz="1600" dirty="0" smtClean="0">
                <a:latin typeface="+mj-lt"/>
              </a:rPr>
              <a:t>Cross sectional </a:t>
            </a:r>
            <a:r>
              <a:rPr lang="en-US" sz="1600" dirty="0">
                <a:latin typeface="+mj-lt"/>
              </a:rPr>
              <a:t>dependence can lead to bias </a:t>
            </a:r>
            <a:r>
              <a:rPr lang="en-US" sz="1600" dirty="0" smtClean="0">
                <a:latin typeface="+mj-lt"/>
              </a:rPr>
              <a:t>in tests </a:t>
            </a:r>
            <a:r>
              <a:rPr lang="en-US" sz="1600" dirty="0">
                <a:latin typeface="+mj-lt"/>
              </a:rPr>
              <a:t>results (also called contemporaneous correlation</a:t>
            </a:r>
            <a:r>
              <a:rPr lang="en-US" sz="1600" dirty="0" smtClean="0">
                <a:latin typeface="+mj-lt"/>
              </a:rPr>
              <a:t>).</a:t>
            </a:r>
            <a:endParaRPr lang="en-US" sz="6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900" b="1" dirty="0">
                <a:latin typeface="Lucida Console" panose="020B0609040504020204" pitchFamily="49" charset="0"/>
              </a:rPr>
              <a:t>fixed &lt;- </a:t>
            </a:r>
            <a:r>
              <a:rPr lang="en-US" sz="900" b="1" dirty="0" err="1">
                <a:latin typeface="Lucida Console" panose="020B0609040504020204" pitchFamily="49" charset="0"/>
              </a:rPr>
              <a:t>plm</a:t>
            </a:r>
            <a:r>
              <a:rPr lang="en-US" sz="900" b="1" dirty="0">
                <a:latin typeface="Lucida Console" panose="020B0609040504020204" pitchFamily="49" charset="0"/>
              </a:rPr>
              <a:t>(y ~ x1, data=Panel, index=c("country", "year"), model="within")</a:t>
            </a:r>
          </a:p>
          <a:p>
            <a:pPr marL="0" indent="0">
              <a:buNone/>
            </a:pPr>
            <a:r>
              <a:rPr lang="en-US" sz="900" b="1" dirty="0" err="1" smtClean="0">
                <a:latin typeface="Lucida Console" panose="020B0609040504020204" pitchFamily="49" charset="0"/>
              </a:rPr>
              <a:t>pcdtest</a:t>
            </a:r>
            <a:r>
              <a:rPr lang="en-US" sz="900" b="1" dirty="0" smtClean="0">
                <a:latin typeface="Lucida Console" panose="020B0609040504020204" pitchFamily="49" charset="0"/>
              </a:rPr>
              <a:t>(fixed</a:t>
            </a:r>
            <a:r>
              <a:rPr lang="en-US" sz="900" b="1" dirty="0">
                <a:latin typeface="Lucida Console" panose="020B0609040504020204" pitchFamily="49" charset="0"/>
              </a:rPr>
              <a:t>, test = c("lm</a:t>
            </a:r>
            <a:r>
              <a:rPr lang="en-US" sz="900" b="1" dirty="0" smtClean="0">
                <a:latin typeface="Lucida Console" panose="020B0609040504020204" pitchFamily="49" charset="0"/>
              </a:rPr>
              <a:t>"))</a:t>
            </a:r>
          </a:p>
          <a:p>
            <a:pPr marL="0" indent="0">
              <a:buNone/>
            </a:pPr>
            <a:endParaRPr lang="en-US" sz="900" dirty="0" smtClean="0">
              <a:latin typeface="Lucida Console" panose="020B0609040504020204" pitchFamily="49" charset="0"/>
            </a:endParaRPr>
          </a:p>
          <a:p>
            <a:pPr marL="1431925" indent="0">
              <a:buNone/>
            </a:pPr>
            <a:r>
              <a:rPr lang="en-US" sz="900" dirty="0" smtClean="0">
                <a:latin typeface="Lucida Console" panose="020B0609040504020204" pitchFamily="49" charset="0"/>
              </a:rPr>
              <a:t>	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Breusch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-Pagan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LM test for cross-sectional dependence in panels</a:t>
            </a:r>
          </a:p>
          <a:p>
            <a:pPr marL="1431925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31925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</a:t>
            </a:r>
          </a:p>
          <a:p>
            <a:pPr marL="1431925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28.914,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21, p-value = 0.1161</a:t>
            </a:r>
          </a:p>
          <a:p>
            <a:pPr marL="1431925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cross-sectional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dependence</a:t>
            </a:r>
          </a:p>
          <a:p>
            <a:pPr marL="0" indent="0">
              <a:buNone/>
            </a:pPr>
            <a:endParaRPr lang="en-US" sz="9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900" b="1" dirty="0" err="1">
                <a:latin typeface="Lucida Console" panose="020B0609040504020204" pitchFamily="49" charset="0"/>
              </a:rPr>
              <a:t>pcdtest</a:t>
            </a:r>
            <a:r>
              <a:rPr lang="en-US" sz="900" b="1" dirty="0">
                <a:latin typeface="Lucida Console" panose="020B0609040504020204" pitchFamily="49" charset="0"/>
              </a:rPr>
              <a:t>(fixed, test = c("cd"))</a:t>
            </a:r>
            <a:r>
              <a:rPr lang="en-US" sz="900" dirty="0">
                <a:latin typeface="Lucida Console" panose="020B0609040504020204" pitchFamily="49" charset="0"/>
              </a:rPr>
              <a:t/>
            </a:r>
            <a:br>
              <a:rPr lang="en-US" sz="900" dirty="0">
                <a:latin typeface="Lucida Console" panose="020B0609040504020204" pitchFamily="49" charset="0"/>
              </a:rPr>
            </a:br>
            <a:r>
              <a:rPr lang="en-US" sz="900" dirty="0" smtClean="0">
                <a:latin typeface="Lucida Console" panose="020B0609040504020204" pitchFamily="49" charset="0"/>
              </a:rPr>
              <a:t>		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Pesaran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CD test for cross-sectional dependence in panels</a:t>
            </a:r>
          </a:p>
          <a:p>
            <a:pPr marL="1431925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31925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</a:t>
            </a:r>
          </a:p>
          <a:p>
            <a:pPr marL="1431925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z = 1.1554, p-value = 0.2479</a:t>
            </a:r>
          </a:p>
          <a:p>
            <a:pPr marL="1431925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cross-sectional dependence</a:t>
            </a:r>
            <a:r>
              <a:rPr lang="en-US" sz="800" dirty="0">
                <a:latin typeface="Lucida Console" panose="020B0609040504020204" pitchFamily="49" charset="0"/>
              </a:rPr>
              <a:t/>
            </a:r>
            <a:br>
              <a:rPr lang="en-US" sz="800" dirty="0">
                <a:latin typeface="Lucida Console" panose="020B0609040504020204" pitchFamily="49" charset="0"/>
              </a:rPr>
            </a:br>
            <a:endParaRPr lang="en-US" sz="8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10000" y="4712446"/>
            <a:ext cx="2209800" cy="2786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19800" y="4457700"/>
            <a:ext cx="3053302" cy="6606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No cross-sectional </a:t>
            </a:r>
            <a:r>
              <a:rPr lang="en-US" dirty="0" smtClean="0">
                <a:solidFill>
                  <a:srgbClr val="C00000"/>
                </a:solidFill>
              </a:rPr>
              <a:t>dependence</a:t>
            </a:r>
            <a:endParaRPr lang="en-US" sz="10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724400" y="4076700"/>
            <a:ext cx="1295402" cy="6691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022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Testing for serial </a:t>
            </a:r>
            <a:r>
              <a:rPr lang="en-US" dirty="0" smtClean="0">
                <a:effectLst/>
              </a:rPr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Serial correlation tests apply to macro panels with long time series. Not a problem in </a:t>
            </a:r>
            <a:r>
              <a:rPr lang="en-US" sz="2400" dirty="0" smtClean="0">
                <a:latin typeface="+mj-lt"/>
              </a:rPr>
              <a:t>micro panels </a:t>
            </a:r>
            <a:r>
              <a:rPr lang="en-US" sz="2400" dirty="0">
                <a:latin typeface="+mj-lt"/>
              </a:rPr>
              <a:t>(with very few years). The null is that there is not serial correlation.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&gt; </a:t>
            </a:r>
            <a:r>
              <a:rPr lang="en-US" sz="1600" b="1" dirty="0" err="1" smtClean="0">
                <a:latin typeface="Lucida Console" panose="020B0609040504020204" pitchFamily="49" charset="0"/>
              </a:rPr>
              <a:t>pbgtest</a:t>
            </a:r>
            <a:r>
              <a:rPr lang="en-US" sz="1600" b="1" dirty="0" smtClean="0">
                <a:latin typeface="Lucida Console" panose="020B0609040504020204" pitchFamily="49" charset="0"/>
              </a:rPr>
              <a:t>(fixed)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1435100" indent="0"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Breusch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-Godfrey/Wooldridge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test for serial correlation in panel models</a:t>
            </a:r>
          </a:p>
          <a:p>
            <a:pPr marL="143510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351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</a:t>
            </a:r>
          </a:p>
          <a:p>
            <a:pPr marL="143510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14.137,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10, p-value = 0.1668</a:t>
            </a:r>
          </a:p>
          <a:p>
            <a:pPr marL="14351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serial correlation in idiosyncratic errors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endParaRPr lang="en-US" sz="11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4763348"/>
            <a:ext cx="3053302" cy="3725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No serial correlation</a:t>
            </a:r>
            <a:endParaRPr lang="en-US" sz="10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715000" y="4152900"/>
            <a:ext cx="304802" cy="5929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2837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Testing for unit </a:t>
            </a:r>
            <a:r>
              <a:rPr lang="en-US" dirty="0" smtClean="0">
                <a:effectLst/>
              </a:rPr>
              <a:t>roots/stationarity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The Dickey-Fuller test to check for stochastic trends. The null hypothesis is that </a:t>
            </a:r>
            <a:r>
              <a:rPr lang="en-US" sz="2000" dirty="0" smtClean="0">
                <a:latin typeface="+mj-lt"/>
              </a:rPr>
              <a:t>the series </a:t>
            </a:r>
            <a:r>
              <a:rPr lang="en-US" sz="2000" dirty="0">
                <a:latin typeface="+mj-lt"/>
              </a:rPr>
              <a:t>has a unit root (i.e. non-stationary). If unit root is present you can take the </a:t>
            </a:r>
            <a:r>
              <a:rPr lang="en-US" sz="2000" dirty="0" smtClean="0">
                <a:latin typeface="+mj-lt"/>
              </a:rPr>
              <a:t>first difference </a:t>
            </a:r>
            <a:r>
              <a:rPr lang="en-US" sz="2000" dirty="0">
                <a:latin typeface="+mj-lt"/>
              </a:rPr>
              <a:t>of the variable.</a:t>
            </a:r>
            <a:r>
              <a:rPr lang="en-US" dirty="0"/>
              <a:t/>
            </a:r>
            <a:br>
              <a:rPr lang="en-US" dirty="0"/>
            </a:b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Lucida Console" panose="020B0609040504020204" pitchFamily="49" charset="0"/>
              </a:rPr>
              <a:t>Panel.set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</a:rPr>
              <a:t>&lt;- </a:t>
            </a:r>
            <a:r>
              <a:rPr lang="en-US" sz="1400" dirty="0" err="1">
                <a:latin typeface="Lucida Console" panose="020B0609040504020204" pitchFamily="49" charset="0"/>
              </a:rPr>
              <a:t>plm.data</a:t>
            </a:r>
            <a:r>
              <a:rPr lang="en-US" sz="1400" dirty="0">
                <a:latin typeface="Lucida Console" panose="020B0609040504020204" pitchFamily="49" charset="0"/>
              </a:rPr>
              <a:t>(Panel, index = c("country", "year"))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library(</a:t>
            </a:r>
            <a:r>
              <a:rPr lang="en-US" sz="1400" dirty="0" err="1" smtClean="0">
                <a:latin typeface="Lucida Console" panose="020B0609040504020204" pitchFamily="49" charset="0"/>
              </a:rPr>
              <a:t>tseries</a:t>
            </a:r>
            <a:r>
              <a:rPr lang="en-US" sz="14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 smtClean="0">
                <a:latin typeface="Lucida Console" panose="020B0609040504020204" pitchFamily="49" charset="0"/>
              </a:rPr>
              <a:t>adf.test</a:t>
            </a:r>
            <a:r>
              <a:rPr lang="en-US" sz="1400" dirty="0" smtClean="0">
                <a:latin typeface="Lucida Console" panose="020B0609040504020204" pitchFamily="49" charset="0"/>
              </a:rPr>
              <a:t>(</a:t>
            </a:r>
            <a:r>
              <a:rPr lang="en-US" sz="1400" dirty="0" err="1" smtClean="0">
                <a:latin typeface="Lucida Console" panose="020B0609040504020204" pitchFamily="49" charset="0"/>
              </a:rPr>
              <a:t>Panel.set$y</a:t>
            </a:r>
            <a:r>
              <a:rPr lang="en-US" sz="1400" dirty="0">
                <a:latin typeface="Lucida Console" panose="020B0609040504020204" pitchFamily="49" charset="0"/>
              </a:rPr>
              <a:t>, k=2)</a:t>
            </a: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endParaRPr lang="en-US" sz="1100" dirty="0" smtClean="0">
              <a:latin typeface="Lucida Console" panose="020B0609040504020204" pitchFamily="49" charset="0"/>
            </a:endParaRPr>
          </a:p>
          <a:p>
            <a:pPr marL="1073150" indent="0"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Augmented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Dickey-Fuller Test</a:t>
            </a:r>
          </a:p>
          <a:p>
            <a:pPr marL="107315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Panel.set$y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Dickey-Fuller = -3.9051, Lag order = 2, p-value = 0.0191</a:t>
            </a:r>
          </a:p>
          <a:p>
            <a:pPr marL="107315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stationary</a:t>
            </a: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endParaRPr lang="en-US" sz="11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4297" y="4762354"/>
            <a:ext cx="4729703" cy="4573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If p-value &lt; 0.05 then no unit roots present.</a:t>
            </a:r>
            <a:endParaRPr lang="en-US" sz="10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019800" y="4152900"/>
            <a:ext cx="2" cy="5929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0366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Testing for </a:t>
            </a:r>
            <a:r>
              <a:rPr lang="en-US" dirty="0" err="1" smtClean="0">
                <a:effectLst/>
              </a:rPr>
              <a:t>heteroskedasticity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The null hypothesis for the </a:t>
            </a:r>
            <a:r>
              <a:rPr lang="en-US" sz="2000" dirty="0" err="1">
                <a:latin typeface="+mj-lt"/>
              </a:rPr>
              <a:t>Breusch</a:t>
            </a:r>
            <a:r>
              <a:rPr lang="en-US" sz="2000" dirty="0">
                <a:latin typeface="+mj-lt"/>
              </a:rPr>
              <a:t>-Pagan test is </a:t>
            </a:r>
            <a:r>
              <a:rPr lang="en-US" sz="2000" dirty="0" err="1">
                <a:latin typeface="+mj-lt"/>
              </a:rPr>
              <a:t>homoskedasticity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If </a:t>
            </a:r>
            <a:r>
              <a:rPr lang="en-US" sz="2000" dirty="0" err="1">
                <a:latin typeface="+mj-lt"/>
              </a:rPr>
              <a:t>hetersokedaticity</a:t>
            </a:r>
            <a:r>
              <a:rPr lang="en-US" sz="2000" dirty="0">
                <a:latin typeface="+mj-lt"/>
              </a:rPr>
              <a:t> is detected you can use robust covariance matrix to account for it. </a:t>
            </a:r>
            <a:r>
              <a:rPr lang="en-US" sz="2000" dirty="0" smtClean="0">
                <a:latin typeface="+mj-lt"/>
              </a:rPr>
              <a:t>See the </a:t>
            </a:r>
            <a:r>
              <a:rPr lang="en-US" sz="2000" dirty="0">
                <a:latin typeface="+mj-lt"/>
              </a:rPr>
              <a:t>following pages.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library(</a:t>
            </a:r>
            <a:r>
              <a:rPr lang="en-US" sz="1400" dirty="0" err="1" smtClean="0">
                <a:latin typeface="Lucida Console" panose="020B0609040504020204" pitchFamily="49" charset="0"/>
              </a:rPr>
              <a:t>lmtest</a:t>
            </a:r>
            <a:r>
              <a:rPr lang="en-US" sz="14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 smtClean="0">
                <a:latin typeface="Lucida Console" panose="020B0609040504020204" pitchFamily="49" charset="0"/>
              </a:rPr>
              <a:t>bptest</a:t>
            </a:r>
            <a:r>
              <a:rPr lang="en-US" sz="1400" dirty="0" smtClean="0">
                <a:latin typeface="Lucida Console" panose="020B0609040504020204" pitchFamily="49" charset="0"/>
              </a:rPr>
              <a:t>(y </a:t>
            </a:r>
            <a:r>
              <a:rPr lang="en-US" sz="1400" dirty="0">
                <a:latin typeface="Lucida Console" panose="020B0609040504020204" pitchFamily="49" charset="0"/>
              </a:rPr>
              <a:t>~ x1 + factor(country), data = Panel, </a:t>
            </a:r>
            <a:r>
              <a:rPr lang="en-US" sz="1400" dirty="0" err="1">
                <a:latin typeface="Lucida Console" panose="020B0609040504020204" pitchFamily="49" charset="0"/>
              </a:rPr>
              <a:t>studentize</a:t>
            </a:r>
            <a:r>
              <a:rPr lang="en-US" sz="1400" dirty="0">
                <a:latin typeface="Lucida Console" panose="020B0609040504020204" pitchFamily="49" charset="0"/>
              </a:rPr>
              <a:t>=F)</a:t>
            </a: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 smtClean="0">
                <a:latin typeface="Lucida Console" panose="020B0609040504020204" pitchFamily="49" charset="0"/>
              </a:rPr>
              <a:t>		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Breusch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-Pagan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  <a:p>
            <a:pPr marL="1169988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699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 + factor(country)</a:t>
            </a:r>
          </a:p>
          <a:p>
            <a:pPr marL="11699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BP = 14.606,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7, p-value = 0.04139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8199" y="4438429"/>
            <a:ext cx="3815303" cy="3530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Presence of </a:t>
            </a:r>
            <a:r>
              <a:rPr lang="en-US" dirty="0" err="1">
                <a:solidFill>
                  <a:srgbClr val="C00000"/>
                </a:solidFill>
              </a:rPr>
              <a:t>heteroskedasticity</a:t>
            </a:r>
            <a:endParaRPr lang="en-US" sz="10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648199" y="3845495"/>
            <a:ext cx="762002" cy="5929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12507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effectLst/>
              </a:rPr>
              <a:t>Controlling for </a:t>
            </a:r>
            <a:r>
              <a:rPr lang="en-US" sz="2400" dirty="0" err="1">
                <a:effectLst/>
              </a:rPr>
              <a:t>heteroskedasticity</a:t>
            </a:r>
            <a:r>
              <a:rPr lang="en-US" sz="2400" dirty="0">
                <a:effectLst/>
              </a:rPr>
              <a:t>: Robust covariance matrix estimation (Sandwich estimator</a:t>
            </a:r>
            <a:r>
              <a:rPr lang="en-US" sz="2400" dirty="0" smtClean="0">
                <a:effectLst/>
              </a:rPr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The --</a:t>
            </a:r>
            <a:r>
              <a:rPr lang="en-US" sz="1600" dirty="0" err="1">
                <a:latin typeface="+mj-lt"/>
              </a:rPr>
              <a:t>vcovHC</a:t>
            </a:r>
            <a:r>
              <a:rPr lang="en-US" sz="1600" dirty="0">
                <a:latin typeface="+mj-lt"/>
              </a:rPr>
              <a:t>– function estimates three </a:t>
            </a:r>
            <a:r>
              <a:rPr lang="en-US" sz="1600" dirty="0" err="1">
                <a:latin typeface="+mj-lt"/>
              </a:rPr>
              <a:t>heteroskedasticity</a:t>
            </a:r>
            <a:r>
              <a:rPr lang="en-US" sz="1600" dirty="0">
                <a:latin typeface="+mj-lt"/>
              </a:rPr>
              <a:t>-consistent </a:t>
            </a:r>
            <a:r>
              <a:rPr lang="en-US" sz="1600" dirty="0" smtClean="0">
                <a:latin typeface="+mj-lt"/>
              </a:rPr>
              <a:t>covariance estimators</a:t>
            </a:r>
            <a:r>
              <a:rPr lang="en-US" sz="1600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• "white1" - for general </a:t>
            </a:r>
            <a:r>
              <a:rPr lang="en-US" sz="1600" dirty="0" err="1">
                <a:latin typeface="+mj-lt"/>
              </a:rPr>
              <a:t>heteroskedasticity</a:t>
            </a:r>
            <a:r>
              <a:rPr lang="en-US" sz="1600" dirty="0">
                <a:latin typeface="+mj-lt"/>
              </a:rPr>
              <a:t> but no serial correlation. Recommended </a:t>
            </a:r>
            <a:r>
              <a:rPr lang="en-US" sz="1600" dirty="0" smtClean="0">
                <a:latin typeface="+mj-lt"/>
              </a:rPr>
              <a:t>for random </a:t>
            </a:r>
            <a:r>
              <a:rPr lang="en-US" sz="1600" dirty="0">
                <a:latin typeface="+mj-lt"/>
              </a:rPr>
              <a:t>effects.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• "white2" - is "white1" restricted to a common variance within groups. </a:t>
            </a:r>
            <a:r>
              <a:rPr lang="en-US" sz="1600" dirty="0" smtClean="0">
                <a:latin typeface="+mj-lt"/>
              </a:rPr>
              <a:t>Recommended for </a:t>
            </a:r>
            <a:r>
              <a:rPr lang="en-US" sz="1600" dirty="0">
                <a:latin typeface="+mj-lt"/>
              </a:rPr>
              <a:t>random effects.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• "</a:t>
            </a:r>
            <a:r>
              <a:rPr lang="en-US" sz="1600" dirty="0" err="1">
                <a:latin typeface="+mj-lt"/>
              </a:rPr>
              <a:t>arellano</a:t>
            </a:r>
            <a:r>
              <a:rPr lang="en-US" sz="1600" dirty="0">
                <a:latin typeface="+mj-lt"/>
              </a:rPr>
              <a:t>" - both </a:t>
            </a:r>
            <a:r>
              <a:rPr lang="en-US" sz="1600" dirty="0" err="1">
                <a:latin typeface="+mj-lt"/>
              </a:rPr>
              <a:t>heteroskedasticity</a:t>
            </a:r>
            <a:r>
              <a:rPr lang="en-US" sz="1600" dirty="0">
                <a:latin typeface="+mj-lt"/>
              </a:rPr>
              <a:t> and serial correlation. Recommended for </a:t>
            </a:r>
            <a:r>
              <a:rPr lang="en-US" sz="1600" dirty="0" smtClean="0">
                <a:latin typeface="+mj-lt"/>
              </a:rPr>
              <a:t>fixed effects.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The following options apply*: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• HC0 - </a:t>
            </a:r>
            <a:r>
              <a:rPr lang="en-US" sz="1600" dirty="0" err="1">
                <a:latin typeface="+mj-lt"/>
              </a:rPr>
              <a:t>heteroskedasticity</a:t>
            </a:r>
            <a:r>
              <a:rPr lang="en-US" sz="1600" dirty="0">
                <a:latin typeface="+mj-lt"/>
              </a:rPr>
              <a:t> consistent. The default.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• HC1,HC2, HC3 – Recommended for small samples. HC3 gives less weight to </a:t>
            </a:r>
            <a:r>
              <a:rPr lang="en-US" sz="1600" dirty="0" smtClean="0">
                <a:latin typeface="+mj-lt"/>
              </a:rPr>
              <a:t>influential observations</a:t>
            </a:r>
            <a:r>
              <a:rPr lang="en-US" sz="16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• HC4 - small samples with influential observations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• HAC - </a:t>
            </a:r>
            <a:r>
              <a:rPr lang="en-US" sz="1600" dirty="0" err="1">
                <a:latin typeface="+mj-lt"/>
              </a:rPr>
              <a:t>heteroskedasticity</a:t>
            </a:r>
            <a:r>
              <a:rPr lang="en-US" sz="1600" dirty="0">
                <a:latin typeface="+mj-lt"/>
              </a:rPr>
              <a:t> and autocorrelation consistent (type ?</a:t>
            </a:r>
            <a:r>
              <a:rPr lang="en-US" sz="1600" dirty="0" err="1">
                <a:latin typeface="+mj-lt"/>
              </a:rPr>
              <a:t>vcovHAC</a:t>
            </a:r>
            <a:r>
              <a:rPr lang="en-US" sz="1600" dirty="0">
                <a:latin typeface="+mj-lt"/>
              </a:rPr>
              <a:t> for </a:t>
            </a:r>
            <a:r>
              <a:rPr lang="en-US" sz="1600" dirty="0" smtClean="0">
                <a:latin typeface="+mj-lt"/>
              </a:rPr>
              <a:t>more details</a:t>
            </a:r>
            <a:r>
              <a:rPr lang="en-US" sz="1600" dirty="0">
                <a:latin typeface="+mj-lt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623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Controlling for </a:t>
            </a:r>
            <a:r>
              <a:rPr lang="en-US" dirty="0" err="1">
                <a:effectLst/>
              </a:rPr>
              <a:t>heteroskedasticity</a:t>
            </a:r>
            <a:r>
              <a:rPr lang="en-US" dirty="0">
                <a:effectLst/>
              </a:rPr>
              <a:t>: Random </a:t>
            </a:r>
            <a:r>
              <a:rPr lang="en-US" dirty="0" smtClean="0">
                <a:effectLst/>
              </a:rPr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8229600" cy="43980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100" b="1" dirty="0">
                <a:latin typeface="Lucida Console" panose="020B0609040504020204" pitchFamily="49" charset="0"/>
              </a:rPr>
              <a:t>random &lt;- </a:t>
            </a:r>
            <a:r>
              <a:rPr lang="en-US" sz="1100" b="1" dirty="0" err="1">
                <a:latin typeface="Lucida Console" panose="020B0609040504020204" pitchFamily="49" charset="0"/>
              </a:rPr>
              <a:t>plm</a:t>
            </a:r>
            <a:r>
              <a:rPr lang="en-US" sz="1100" b="1" dirty="0">
                <a:latin typeface="Lucida Console" panose="020B0609040504020204" pitchFamily="49" charset="0"/>
              </a:rPr>
              <a:t>(y ~ x1, data=Panel, index=c("country", "year"), model="random")</a:t>
            </a:r>
          </a:p>
          <a:p>
            <a:pPr marL="0" indent="0">
              <a:buNone/>
            </a:pPr>
            <a:r>
              <a:rPr lang="en-US" sz="1100" b="1" dirty="0" err="1" smtClean="0">
                <a:latin typeface="Lucida Console" panose="020B0609040504020204" pitchFamily="49" charset="0"/>
              </a:rPr>
              <a:t>coeftest</a:t>
            </a:r>
            <a:r>
              <a:rPr lang="en-US" sz="1100" b="1" dirty="0" smtClean="0">
                <a:latin typeface="Lucida Console" panose="020B0609040504020204" pitchFamily="49" charset="0"/>
              </a:rPr>
              <a:t>(random</a:t>
            </a:r>
            <a:r>
              <a:rPr lang="en-US" sz="1100" b="1" dirty="0">
                <a:latin typeface="Lucida Console" panose="020B0609040504020204" pitchFamily="49" charset="0"/>
              </a:rPr>
              <a:t>) # Original </a:t>
            </a:r>
            <a:r>
              <a:rPr lang="en-US" sz="1100" b="1" dirty="0" smtClean="0">
                <a:latin typeface="Lucida Console" panose="020B0609040504020204" pitchFamily="49" charset="0"/>
              </a:rPr>
              <a:t>coefficients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8937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 test of coefficients:</a:t>
            </a:r>
          </a:p>
          <a:p>
            <a:pPr marL="893763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37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Estimate Std. Error t 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</a:t>
            </a:r>
          </a:p>
          <a:p>
            <a:pPr marL="8937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1037014284  790626206  1.3116   0.1941</a:t>
            </a:r>
          </a:p>
          <a:p>
            <a:pPr marL="8937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1247001782  902145601  1.3823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0.1714</a:t>
            </a:r>
          </a:p>
          <a:p>
            <a:pPr marL="893763" indent="0">
              <a:buNone/>
            </a:pPr>
            <a:endParaRPr lang="en-US" sz="1100" b="1" dirty="0">
              <a:latin typeface="Lucida Console" panose="020B0609040504020204" pitchFamily="49" charset="0"/>
            </a:endParaRPr>
          </a:p>
          <a:p>
            <a:pPr marL="0" indent="0" defTabSz="196850">
              <a:buNone/>
            </a:pPr>
            <a:r>
              <a:rPr lang="en-US" sz="1100" b="1" dirty="0" err="1">
                <a:latin typeface="Lucida Console" panose="020B0609040504020204" pitchFamily="49" charset="0"/>
              </a:rPr>
              <a:t>coeftest</a:t>
            </a:r>
            <a:r>
              <a:rPr lang="en-US" sz="1100" b="1" dirty="0">
                <a:latin typeface="Lucida Console" panose="020B0609040504020204" pitchFamily="49" charset="0"/>
              </a:rPr>
              <a:t>(random, </a:t>
            </a:r>
            <a:r>
              <a:rPr lang="en-US" sz="1100" b="1" dirty="0" err="1">
                <a:latin typeface="Lucida Console" panose="020B0609040504020204" pitchFamily="49" charset="0"/>
              </a:rPr>
              <a:t>vcovHC</a:t>
            </a:r>
            <a:r>
              <a:rPr lang="en-US" sz="1100" b="1" dirty="0">
                <a:latin typeface="Lucida Console" panose="020B0609040504020204" pitchFamily="49" charset="0"/>
              </a:rPr>
              <a:t>) # </a:t>
            </a:r>
            <a:r>
              <a:rPr lang="en-US" sz="1100" b="1" dirty="0" err="1">
                <a:latin typeface="Lucida Console" panose="020B0609040504020204" pitchFamily="49" charset="0"/>
              </a:rPr>
              <a:t>Heteroskedasticity</a:t>
            </a:r>
            <a:r>
              <a:rPr lang="en-US" sz="1100" b="1" dirty="0">
                <a:latin typeface="Lucida Console" panose="020B0609040504020204" pitchFamily="49" charset="0"/>
              </a:rPr>
              <a:t> consistent </a:t>
            </a:r>
            <a:r>
              <a:rPr lang="en-US" sz="1100" b="1" dirty="0" smtClean="0">
                <a:latin typeface="Lucida Console" panose="020B0609040504020204" pitchFamily="49" charset="0"/>
              </a:rPr>
              <a:t>coefficients</a:t>
            </a:r>
          </a:p>
          <a:p>
            <a:pPr marL="808038" indent="0" defTabSz="19685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808038" indent="0" defTabSz="19685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test of coefficients:</a:t>
            </a:r>
          </a:p>
          <a:p>
            <a:pPr marL="808038" indent="0" defTabSz="19685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8038" indent="0" defTabSz="19685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Estimate Std. Error t 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</a:t>
            </a:r>
          </a:p>
          <a:p>
            <a:pPr marL="808038" indent="0" defTabSz="19685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1037014284  907983029  1.1421   0.2574</a:t>
            </a:r>
          </a:p>
          <a:p>
            <a:pPr marL="808038" indent="0" defTabSz="19685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1247001782  828970247  1.5043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0.1371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9685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 defTabSz="196850">
              <a:buNone/>
            </a:pPr>
            <a:r>
              <a:rPr lang="en-US" sz="1100" b="1" dirty="0" err="1">
                <a:latin typeface="Lucida Console" panose="020B0609040504020204" pitchFamily="49" charset="0"/>
              </a:rPr>
              <a:t>coeftest</a:t>
            </a:r>
            <a:r>
              <a:rPr lang="en-US" sz="1100" b="1" dirty="0">
                <a:latin typeface="Lucida Console" panose="020B0609040504020204" pitchFamily="49" charset="0"/>
              </a:rPr>
              <a:t>(random, </a:t>
            </a:r>
            <a:r>
              <a:rPr lang="en-US" sz="1100" b="1" dirty="0" err="1">
                <a:latin typeface="Lucida Console" panose="020B0609040504020204" pitchFamily="49" charset="0"/>
              </a:rPr>
              <a:t>vcovHC</a:t>
            </a:r>
            <a:r>
              <a:rPr lang="en-US" sz="1100" b="1" dirty="0">
                <a:latin typeface="Lucida Console" panose="020B0609040504020204" pitchFamily="49" charset="0"/>
              </a:rPr>
              <a:t>(random, type = "HC3")) # </a:t>
            </a:r>
            <a:r>
              <a:rPr lang="en-US" sz="1100" b="1" dirty="0" err="1">
                <a:latin typeface="Lucida Console" panose="020B0609040504020204" pitchFamily="49" charset="0"/>
              </a:rPr>
              <a:t>Heteroskedasticity</a:t>
            </a:r>
            <a:r>
              <a:rPr lang="en-US" sz="1100" b="1" dirty="0">
                <a:latin typeface="Lucida Console" panose="020B0609040504020204" pitchFamily="49" charset="0"/>
              </a:rPr>
              <a:t> consistent coefficients, type </a:t>
            </a:r>
            <a:r>
              <a:rPr lang="en-US" sz="1100" b="1" dirty="0" smtClean="0">
                <a:latin typeface="Lucida Console" panose="020B0609040504020204" pitchFamily="49" charset="0"/>
              </a:rPr>
              <a:t>3</a:t>
            </a:r>
          </a:p>
          <a:p>
            <a:pPr marL="808038" indent="0" defTabSz="19685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808038" indent="0" defTabSz="19685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 test of coefficients:</a:t>
            </a:r>
          </a:p>
          <a:p>
            <a:pPr marL="808038" indent="0" defTabSz="19685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8038" indent="0" defTabSz="19685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Estimate Std. Error t 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</a:t>
            </a:r>
          </a:p>
          <a:p>
            <a:pPr marL="808038" indent="0" defTabSz="19685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1037014284  943438284  1.0992   0.2756</a:t>
            </a:r>
          </a:p>
          <a:p>
            <a:pPr marL="808038" indent="0" defTabSz="19685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1247001782  867137585  1.4381   0.1550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7977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Controlling for </a:t>
            </a:r>
            <a:r>
              <a:rPr lang="en-US" dirty="0" err="1">
                <a:effectLst/>
              </a:rPr>
              <a:t>heteroskedasticity</a:t>
            </a:r>
            <a:r>
              <a:rPr lang="en-US" dirty="0">
                <a:effectLst/>
              </a:rPr>
              <a:t>: Random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682" y="1266076"/>
            <a:ext cx="8542635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# The following shows the HC standard errors of the coefficients</a:t>
            </a:r>
          </a:p>
          <a:p>
            <a:pPr marL="0" indent="0"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t(</a:t>
            </a:r>
            <a:r>
              <a:rPr lang="en-US" sz="1100" dirty="0" err="1" smtClean="0">
                <a:latin typeface="Lucida Console" panose="020B0609040504020204" pitchFamily="49" charset="0"/>
              </a:rPr>
              <a:t>sapply</a:t>
            </a:r>
            <a:r>
              <a:rPr lang="en-US" sz="1100" dirty="0" smtClean="0">
                <a:latin typeface="Lucida Console" panose="020B0609040504020204" pitchFamily="49" charset="0"/>
              </a:rPr>
              <a:t>(c</a:t>
            </a:r>
            <a:r>
              <a:rPr lang="en-US" sz="1100" dirty="0">
                <a:latin typeface="Lucida Console" panose="020B0609040504020204" pitchFamily="49" charset="0"/>
              </a:rPr>
              <a:t>("HC0", "</a:t>
            </a:r>
            <a:r>
              <a:rPr lang="en-US" sz="1100" dirty="0" smtClean="0">
                <a:latin typeface="Lucida Console" panose="020B0609040504020204" pitchFamily="49" charset="0"/>
              </a:rPr>
              <a:t>HC1</a:t>
            </a:r>
            <a:r>
              <a:rPr lang="en-US" sz="1100" dirty="0">
                <a:latin typeface="Lucida Console" panose="020B0609040504020204" pitchFamily="49" charset="0"/>
              </a:rPr>
              <a:t>", "HC2", "HC3", "HC4"), function(x) </a:t>
            </a:r>
            <a:r>
              <a:rPr lang="en-US" sz="1100" dirty="0" err="1">
                <a:latin typeface="Lucida Console" panose="020B0609040504020204" pitchFamily="49" charset="0"/>
              </a:rPr>
              <a:t>sqrt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diag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vcovHC</a:t>
            </a:r>
            <a:r>
              <a:rPr lang="en-US" sz="1100" dirty="0">
                <a:latin typeface="Lucida Console" panose="020B0609040504020204" pitchFamily="49" charset="0"/>
              </a:rPr>
              <a:t>(random, type = x</a:t>
            </a:r>
            <a:r>
              <a:rPr lang="en-US" sz="1100" dirty="0" smtClean="0">
                <a:latin typeface="Lucida Console" panose="020B0609040504020204" pitchFamily="49" charset="0"/>
              </a:rPr>
              <a:t>)))))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16160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 x1</a:t>
            </a:r>
          </a:p>
          <a:p>
            <a:pPr marL="16160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HC0   907983029 828970247</a:t>
            </a:r>
          </a:p>
          <a:p>
            <a:pPr marL="16160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HC1   921238957 841072643</a:t>
            </a:r>
          </a:p>
          <a:p>
            <a:pPr marL="16160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HC2   925403820 847733474</a:t>
            </a:r>
          </a:p>
          <a:p>
            <a:pPr marL="16160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HC3   943438284 867137584</a:t>
            </a:r>
          </a:p>
          <a:p>
            <a:pPr marL="16160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HC4   941376033 866024033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0" y="3848100"/>
            <a:ext cx="46482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Standard errors given different types of HC.</a:t>
            </a:r>
            <a:endParaRPr lang="en-US" sz="10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810000" y="3255166"/>
            <a:ext cx="762002" cy="5929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35576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Controlling for </a:t>
            </a:r>
            <a:r>
              <a:rPr lang="en-US" dirty="0" err="1">
                <a:effectLst/>
              </a:rPr>
              <a:t>heteroskedasticity</a:t>
            </a:r>
            <a:r>
              <a:rPr lang="en-US" dirty="0">
                <a:effectLst/>
              </a:rPr>
              <a:t>: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Fixed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Lucida Console" panose="020B0609040504020204" pitchFamily="49" charset="0"/>
              </a:rPr>
              <a:t>fixed &lt;- </a:t>
            </a:r>
            <a:r>
              <a:rPr lang="en-US" sz="1200" b="1" dirty="0" err="1">
                <a:latin typeface="Lucida Console" panose="020B0609040504020204" pitchFamily="49" charset="0"/>
              </a:rPr>
              <a:t>plm</a:t>
            </a:r>
            <a:r>
              <a:rPr lang="en-US" sz="1200" b="1" dirty="0">
                <a:latin typeface="Lucida Console" panose="020B0609040504020204" pitchFamily="49" charset="0"/>
              </a:rPr>
              <a:t>(y ~ x1, data=Panel, index=c("country", "year"), model="within")</a:t>
            </a:r>
          </a:p>
          <a:p>
            <a:pPr marL="0" indent="0">
              <a:buNone/>
            </a:pPr>
            <a:r>
              <a:rPr lang="en-US" sz="1200" b="1" dirty="0" err="1" smtClean="0">
                <a:latin typeface="Lucida Console" panose="020B0609040504020204" pitchFamily="49" charset="0"/>
              </a:rPr>
              <a:t>coeftest</a:t>
            </a:r>
            <a:r>
              <a:rPr lang="en-US" sz="1200" b="1" dirty="0" smtClean="0">
                <a:latin typeface="Lucida Console" panose="020B0609040504020204" pitchFamily="49" charset="0"/>
              </a:rPr>
              <a:t>(fixed</a:t>
            </a:r>
            <a:r>
              <a:rPr lang="en-US" sz="1200" b="1" dirty="0">
                <a:latin typeface="Lucida Console" panose="020B0609040504020204" pitchFamily="49" charset="0"/>
              </a:rPr>
              <a:t>) # Original </a:t>
            </a:r>
            <a:r>
              <a:rPr lang="en-US" sz="1200" b="1" dirty="0" smtClean="0">
                <a:latin typeface="Lucida Console" panose="020B0609040504020204" pitchFamily="49" charset="0"/>
              </a:rPr>
              <a:t>coefficients</a:t>
            </a: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8080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 test of coefficients:</a:t>
            </a:r>
          </a:p>
          <a:p>
            <a:pPr marL="808038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80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Estimate Std. Error t 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pPr marL="8080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2475617827 1106675594   2.237  0.02889 *</a:t>
            </a:r>
          </a:p>
          <a:p>
            <a:pPr marL="8080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808038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808038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Lucida Console" panose="020B0609040504020204" pitchFamily="49" charset="0"/>
              </a:rPr>
              <a:t>coeftest</a:t>
            </a:r>
            <a:r>
              <a:rPr lang="en-US" sz="1200" b="1" dirty="0">
                <a:latin typeface="Lucida Console" panose="020B0609040504020204" pitchFamily="49" charset="0"/>
              </a:rPr>
              <a:t>(fixed, </a:t>
            </a:r>
            <a:r>
              <a:rPr lang="en-US" sz="1200" b="1" dirty="0" err="1">
                <a:latin typeface="Lucida Console" panose="020B0609040504020204" pitchFamily="49" charset="0"/>
              </a:rPr>
              <a:t>vcovHC</a:t>
            </a:r>
            <a:r>
              <a:rPr lang="en-US" sz="1200" b="1" dirty="0">
                <a:latin typeface="Lucida Console" panose="020B0609040504020204" pitchFamily="49" charset="0"/>
              </a:rPr>
              <a:t>) # </a:t>
            </a:r>
            <a:r>
              <a:rPr lang="en-US" sz="1200" b="1" dirty="0" err="1">
                <a:latin typeface="Lucida Console" panose="020B0609040504020204" pitchFamily="49" charset="0"/>
              </a:rPr>
              <a:t>Heteroskedasticity</a:t>
            </a:r>
            <a:r>
              <a:rPr lang="en-US" sz="1200" b="1" dirty="0">
                <a:latin typeface="Lucida Console" panose="020B0609040504020204" pitchFamily="49" charset="0"/>
              </a:rPr>
              <a:t> consistent coefficients</a:t>
            </a: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8080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 test of coefficients:</a:t>
            </a:r>
          </a:p>
          <a:p>
            <a:pPr marL="808038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80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Estimate Std. Error t 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pPr marL="8080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2475617827 1358388942  1.8225  0.07321 .</a:t>
            </a:r>
          </a:p>
          <a:p>
            <a:pPr marL="8080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808038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2337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Controlling for </a:t>
            </a:r>
            <a:r>
              <a:rPr lang="en-US" sz="2400" dirty="0" err="1" smtClean="0">
                <a:effectLst/>
              </a:rPr>
              <a:t>heteroskedasticity</a:t>
            </a:r>
            <a:r>
              <a:rPr lang="en-US" sz="2400" dirty="0" smtClean="0">
                <a:effectLst/>
              </a:rPr>
              <a:t>: Fixed effects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22" y="723900"/>
            <a:ext cx="8991599" cy="4877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latin typeface="Lucida Console" panose="020B0609040504020204" pitchFamily="49" charset="0"/>
              </a:rPr>
              <a:t>Heteroskedasticity</a:t>
            </a:r>
            <a:r>
              <a:rPr lang="en-US" sz="1400" dirty="0">
                <a:latin typeface="Lucida Console" panose="020B0609040504020204" pitchFamily="49" charset="0"/>
              </a:rPr>
              <a:t> consistent coefficients (Arellano</a:t>
            </a:r>
            <a:r>
              <a:rPr lang="en-US" sz="14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 smtClean="0">
                <a:latin typeface="Lucida Console" panose="020B0609040504020204" pitchFamily="49" charset="0"/>
              </a:rPr>
              <a:t>coeftest</a:t>
            </a:r>
            <a:r>
              <a:rPr lang="en-US" sz="1400" dirty="0" smtClean="0">
                <a:latin typeface="Lucida Console" panose="020B0609040504020204" pitchFamily="49" charset="0"/>
              </a:rPr>
              <a:t>(fixed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vcovHC</a:t>
            </a:r>
            <a:r>
              <a:rPr lang="en-US" sz="1400" dirty="0">
                <a:latin typeface="Lucida Console" panose="020B0609040504020204" pitchFamily="49" charset="0"/>
              </a:rPr>
              <a:t>(fixed, method = "</a:t>
            </a:r>
            <a:r>
              <a:rPr lang="en-US" sz="1400" dirty="0" err="1">
                <a:latin typeface="Lucida Console" panose="020B0609040504020204" pitchFamily="49" charset="0"/>
              </a:rPr>
              <a:t>arellano</a:t>
            </a:r>
            <a:r>
              <a:rPr lang="en-US" sz="1400" dirty="0" smtClean="0">
                <a:latin typeface="Lucida Console" panose="020B0609040504020204" pitchFamily="49" charset="0"/>
              </a:rPr>
              <a:t>"))</a:t>
            </a:r>
          </a:p>
          <a:p>
            <a:pPr marL="7127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 test of coefficients:</a:t>
            </a:r>
          </a:p>
          <a:p>
            <a:pPr marL="712788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Estimate Std. Error t 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pPr marL="7127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2475617827 1358388942  1.8225  0.07321 .</a:t>
            </a:r>
          </a:p>
          <a:p>
            <a:pPr marL="7127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712788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</a:t>
            </a:r>
            <a:r>
              <a:rPr lang="en-US" sz="1100" dirty="0" smtClean="0">
                <a:latin typeface="Lucida Console" panose="020B0609040504020204" pitchFamily="49" charset="0"/>
              </a:rPr>
              <a:t>1</a:t>
            </a:r>
          </a:p>
          <a:p>
            <a:pPr marL="712788" indent="0"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latin typeface="Lucida Console" panose="020B0609040504020204" pitchFamily="49" charset="0"/>
              </a:rPr>
              <a:t>Heteroskedasticity</a:t>
            </a:r>
            <a:r>
              <a:rPr lang="en-US" sz="1400" dirty="0">
                <a:latin typeface="Lucida Console" panose="020B0609040504020204" pitchFamily="49" charset="0"/>
              </a:rPr>
              <a:t> consistent coefficients, type </a:t>
            </a:r>
            <a:r>
              <a:rPr lang="en-US" sz="1400" dirty="0" smtClean="0">
                <a:latin typeface="Lucida Console" panose="020B06090405040202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1400" dirty="0" err="1" smtClean="0">
                <a:latin typeface="Lucida Console" panose="020B0609040504020204" pitchFamily="49" charset="0"/>
              </a:rPr>
              <a:t>coeftest</a:t>
            </a:r>
            <a:r>
              <a:rPr lang="en-US" sz="1400" dirty="0" smtClean="0">
                <a:latin typeface="Lucida Console" panose="020B0609040504020204" pitchFamily="49" charset="0"/>
              </a:rPr>
              <a:t>(fixed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vcovHC</a:t>
            </a:r>
            <a:r>
              <a:rPr lang="en-US" sz="1400" dirty="0">
                <a:latin typeface="Lucida Console" panose="020B0609040504020204" pitchFamily="49" charset="0"/>
              </a:rPr>
              <a:t>(fixed, type = "HC3</a:t>
            </a:r>
            <a:r>
              <a:rPr lang="en-US" sz="1400" dirty="0" smtClean="0">
                <a:latin typeface="Lucida Console" panose="020B0609040504020204" pitchFamily="49" charset="0"/>
              </a:rPr>
              <a:t>"))</a:t>
            </a:r>
          </a:p>
          <a:p>
            <a:pPr marL="71278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 test of coefficients:</a:t>
            </a:r>
          </a:p>
          <a:p>
            <a:pPr marL="712788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Estimate Std. Error t value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pPr marL="71278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x1 2475617827 1439083523  1.7203  0.09037 .</a:t>
            </a:r>
          </a:p>
          <a:p>
            <a:pPr marL="71278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712788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# The following shows the HC standard errors of the coefficients</a:t>
            </a:r>
          </a:p>
          <a:p>
            <a:pPr marL="0" indent="0"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t(</a:t>
            </a:r>
            <a:r>
              <a:rPr lang="en-US" sz="1200" dirty="0" err="1" smtClean="0">
                <a:latin typeface="Lucida Console" panose="020B0609040504020204" pitchFamily="49" charset="0"/>
              </a:rPr>
              <a:t>sapply</a:t>
            </a:r>
            <a:r>
              <a:rPr lang="en-US" sz="1200" dirty="0" smtClean="0">
                <a:latin typeface="Lucida Console" panose="020B0609040504020204" pitchFamily="49" charset="0"/>
              </a:rPr>
              <a:t>(c</a:t>
            </a:r>
            <a:r>
              <a:rPr lang="en-US" sz="1200" dirty="0">
                <a:latin typeface="Lucida Console" panose="020B0609040504020204" pitchFamily="49" charset="0"/>
              </a:rPr>
              <a:t>("HC0", "HC1", "HC2", "HC3", "HC4"), function(x) </a:t>
            </a:r>
            <a:r>
              <a:rPr lang="en-US" sz="1200" dirty="0" err="1">
                <a:latin typeface="Lucida Console" panose="020B0609040504020204" pitchFamily="49" charset="0"/>
              </a:rPr>
              <a:t>sqrt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diag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vcovHC</a:t>
            </a:r>
            <a:r>
              <a:rPr lang="en-US" sz="1200" dirty="0">
                <a:latin typeface="Lucida Console" panose="020B0609040504020204" pitchFamily="49" charset="0"/>
              </a:rPr>
              <a:t>(fixed, type </a:t>
            </a:r>
            <a:r>
              <a:rPr lang="en-US" sz="1200" dirty="0" smtClean="0">
                <a:latin typeface="Lucida Console" panose="020B0609040504020204" pitchFamily="49" charset="0"/>
              </a:rPr>
              <a:t>= )))))</a:t>
            </a:r>
            <a:endParaRPr lang="en-US" sz="1200" dirty="0">
              <a:latin typeface="Lucida Console" panose="020B0609040504020204" pitchFamily="49" charset="0"/>
            </a:endParaRPr>
          </a:p>
          <a:p>
            <a:pPr marL="712788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HC0.x1     HC1.x1     HC2.x1     HC3.x1     HC4.x1</a:t>
            </a:r>
          </a:p>
          <a:p>
            <a:pPr marL="712788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[1,] 1358388942 1358388942 1358388942 1358388942 1358388942</a:t>
            </a:r>
          </a:p>
          <a:p>
            <a:pPr marL="712788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8516" y="5012867"/>
            <a:ext cx="2434856" cy="5883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Standard errors given different types of HC.</a:t>
            </a:r>
            <a:endParaRPr lang="en-US" sz="7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19800" y="5296959"/>
            <a:ext cx="525426" cy="100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089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Eksplorasi data panel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104900"/>
            <a:ext cx="723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setwd("D:/FMA/2019/OJK")</a:t>
            </a:r>
          </a:p>
          <a:p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Panel &lt;- read.csv("Data Panel.csv")</a:t>
            </a:r>
          </a:p>
          <a:p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coplot(y ~ year|country, type="l", data=Panel) # Lines</a:t>
            </a:r>
          </a:p>
          <a:p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coplot(y ~ year|country, type="b", data=Panel) # Points and lines</a:t>
            </a:r>
            <a:endParaRPr lang="id-ID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171700"/>
            <a:ext cx="302396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id-ID" sz="4000" dirty="0" smtClean="0"/>
          </a:p>
          <a:p>
            <a:pPr algn="ctr">
              <a:buNone/>
            </a:pPr>
            <a:endParaRPr lang="id-ID" sz="4000" dirty="0" smtClean="0"/>
          </a:p>
          <a:p>
            <a:pPr algn="ctr">
              <a:buNone/>
            </a:pPr>
            <a:r>
              <a:rPr lang="id-ID" sz="4000" dirty="0" smtClean="0"/>
              <a:t>TERIMA KASIH</a:t>
            </a:r>
            <a:endParaRPr lang="id-ID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Eksplorasi data panel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952500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library(car)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scatterplot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y~year|country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boxplots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=FALSE, smooth=TRUE,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reg.line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=FALSE, data=Panel)</a:t>
            </a:r>
            <a:endParaRPr lang="id-ID" sz="12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790700"/>
            <a:ext cx="34671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2782094"/>
            <a:ext cx="8001000" cy="2667000"/>
          </a:xfrm>
        </p:spPr>
        <p:txBody>
          <a:bodyPr/>
          <a:lstStyle/>
          <a:p>
            <a:r>
              <a:rPr lang="en-US" sz="3200" b="1" i="1" dirty="0"/>
              <a:t>FIXED-EFFECTS MODEL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i="1" dirty="0"/>
              <a:t>(Covariance Model, Within Estimator,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i="1" dirty="0"/>
              <a:t>Individual Dummy Variable Model, Least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i="1" dirty="0"/>
              <a:t>Squares Dummy Variable </a:t>
            </a:r>
            <a:r>
              <a:rPr lang="en-US" sz="2400" b="1" i="1" dirty="0" smtClean="0"/>
              <a:t>Model</a:t>
            </a:r>
            <a:r>
              <a:rPr lang="en-US" sz="2400" b="1" i="1" dirty="0"/>
              <a:t>)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313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Fixed effects: Heterogeneity across countries (or entities)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library(</a:t>
            </a:r>
            <a:r>
              <a:rPr lang="en-US" sz="1100" dirty="0" err="1" smtClean="0">
                <a:latin typeface="Lucida Console" panose="020B0609040504020204" pitchFamily="49" charset="0"/>
              </a:rPr>
              <a:t>gplots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 err="1">
                <a:latin typeface="Lucida Console" panose="020B0609040504020204" pitchFamily="49" charset="0"/>
              </a:rPr>
              <a:t>plotmeans</a:t>
            </a:r>
            <a:r>
              <a:rPr lang="en-US" sz="1100" dirty="0">
                <a:latin typeface="Lucida Console" panose="020B0609040504020204" pitchFamily="49" charset="0"/>
              </a:rPr>
              <a:t>(y ~ country, main="</a:t>
            </a:r>
            <a:r>
              <a:rPr lang="en-US" sz="1100" dirty="0" err="1">
                <a:latin typeface="Lucida Console" panose="020B0609040504020204" pitchFamily="49" charset="0"/>
              </a:rPr>
              <a:t>Heterogeineity</a:t>
            </a:r>
            <a:r>
              <a:rPr lang="en-US" sz="1100" dirty="0">
                <a:latin typeface="Lucida Console" panose="020B0609040504020204" pitchFamily="49" charset="0"/>
              </a:rPr>
              <a:t> across countries", data=Panel</a:t>
            </a:r>
            <a:r>
              <a:rPr lang="en-US" sz="11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+mj-lt"/>
              </a:rPr>
              <a:t>Heterogeneity: unobserved variables that do not change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47900"/>
            <a:ext cx="5896131" cy="304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302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Fixed effects: Heterogeneity across </a:t>
            </a:r>
            <a:r>
              <a:rPr lang="en-US" dirty="0" smtClean="0">
                <a:effectLst/>
              </a:rPr>
              <a:t>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err="1" smtClean="0">
                <a:latin typeface="Lucida Console" panose="020B0609040504020204" pitchFamily="49" charset="0"/>
              </a:rPr>
              <a:t>plotmeans</a:t>
            </a:r>
            <a:r>
              <a:rPr lang="en-US" sz="1100" dirty="0" smtClean="0">
                <a:latin typeface="Lucida Console" panose="020B0609040504020204" pitchFamily="49" charset="0"/>
              </a:rPr>
              <a:t>(y </a:t>
            </a:r>
            <a:r>
              <a:rPr lang="en-US" sz="1100" dirty="0">
                <a:latin typeface="Lucida Console" panose="020B0609040504020204" pitchFamily="49" charset="0"/>
              </a:rPr>
              <a:t>~ year, main="</a:t>
            </a:r>
            <a:r>
              <a:rPr lang="en-US" sz="1100" dirty="0" err="1">
                <a:latin typeface="Lucida Console" panose="020B0609040504020204" pitchFamily="49" charset="0"/>
              </a:rPr>
              <a:t>Heterogeineity</a:t>
            </a:r>
            <a:r>
              <a:rPr lang="en-US" sz="1100" dirty="0">
                <a:latin typeface="Lucida Console" panose="020B0609040504020204" pitchFamily="49" charset="0"/>
              </a:rPr>
              <a:t> across years", data=Panel</a:t>
            </a:r>
            <a:r>
              <a:rPr lang="en-US" sz="11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+mj-lt"/>
              </a:rPr>
              <a:t>Heterogeneity: unobserved variables that do not change over time</a:t>
            </a:r>
          </a:p>
          <a:p>
            <a:pPr marL="0" indent="0">
              <a:buNone/>
            </a:pPr>
            <a:endParaRPr lang="en-US" sz="11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19300"/>
            <a:ext cx="6314624" cy="315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8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OLS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3771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 smtClean="0">
                <a:latin typeface="Lucida Console" panose="020B0609040504020204" pitchFamily="49" charset="0"/>
              </a:rPr>
              <a:t>ols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>
                <a:latin typeface="Lucida Console" panose="020B0609040504020204" pitchFamily="49" charset="0"/>
              </a:rPr>
              <a:t>&lt;-lm(y ~ x1, data=Panel)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 smtClean="0">
                <a:latin typeface="Lucida Console" panose="020B0609040504020204" pitchFamily="49" charset="0"/>
              </a:rPr>
              <a:t>summary(</a:t>
            </a:r>
            <a:r>
              <a:rPr lang="en-US" sz="1100" dirty="0" err="1" smtClean="0">
                <a:latin typeface="Lucida Console" panose="020B0609040504020204" pitchFamily="49" charset="0"/>
              </a:rPr>
              <a:t>ols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 err="1" smtClean="0">
                <a:latin typeface="Lucida Console" panose="020B0609040504020204" pitchFamily="49" charset="0"/>
              </a:rPr>
              <a:t>yhat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>
                <a:latin typeface="Lucida Console" panose="020B0609040504020204" pitchFamily="49" charset="0"/>
              </a:rPr>
              <a:t>&lt;- </a:t>
            </a:r>
            <a:r>
              <a:rPr lang="en-US" sz="1100" dirty="0" err="1">
                <a:latin typeface="Lucida Console" panose="020B0609040504020204" pitchFamily="49" charset="0"/>
              </a:rPr>
              <a:t>ols$fitted</a:t>
            </a: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 smtClean="0">
                <a:latin typeface="Lucida Console" panose="020B0609040504020204" pitchFamily="49" charset="0"/>
              </a:rPr>
              <a:t>plot(Panel$x1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Panel$y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pch</a:t>
            </a:r>
            <a:r>
              <a:rPr lang="en-US" sz="1100" dirty="0">
                <a:latin typeface="Lucida Console" panose="020B0609040504020204" pitchFamily="49" charset="0"/>
              </a:rPr>
              <a:t>=19, </a:t>
            </a:r>
            <a:r>
              <a:rPr lang="en-US" sz="1100" dirty="0" err="1">
                <a:latin typeface="Lucida Console" panose="020B0609040504020204" pitchFamily="49" charset="0"/>
              </a:rPr>
              <a:t>xlab</a:t>
            </a:r>
            <a:r>
              <a:rPr lang="en-US" sz="1100" dirty="0">
                <a:latin typeface="Lucida Console" panose="020B0609040504020204" pitchFamily="49" charset="0"/>
              </a:rPr>
              <a:t>="x1", </a:t>
            </a:r>
            <a:r>
              <a:rPr lang="en-US" sz="1100" dirty="0" err="1">
                <a:latin typeface="Lucida Console" panose="020B0609040504020204" pitchFamily="49" charset="0"/>
              </a:rPr>
              <a:t>ylab</a:t>
            </a:r>
            <a:r>
              <a:rPr lang="en-US" sz="1100" dirty="0">
                <a:latin typeface="Lucida Console" panose="020B0609040504020204" pitchFamily="49" charset="0"/>
              </a:rPr>
              <a:t>="y")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 err="1" smtClean="0">
                <a:latin typeface="Lucida Console" panose="020B0609040504020204" pitchFamily="49" charset="0"/>
              </a:rPr>
              <a:t>abline</a:t>
            </a:r>
            <a:r>
              <a:rPr lang="en-US" sz="1100" dirty="0" smtClean="0">
                <a:latin typeface="Lucida Console" panose="020B0609040504020204" pitchFamily="49" charset="0"/>
              </a:rPr>
              <a:t>(lm(Panel$y~Panel$x1</a:t>
            </a:r>
            <a:r>
              <a:rPr lang="en-US" sz="1100" dirty="0">
                <a:latin typeface="Lucida Console" panose="020B0609040504020204" pitchFamily="49" charset="0"/>
              </a:rPr>
              <a:t>),</a:t>
            </a:r>
            <a:r>
              <a:rPr lang="en-US" sz="1100" dirty="0" err="1">
                <a:latin typeface="Lucida Console" panose="020B0609040504020204" pitchFamily="49" charset="0"/>
              </a:rPr>
              <a:t>lwd</a:t>
            </a:r>
            <a:r>
              <a:rPr lang="en-US" sz="1100" dirty="0">
                <a:latin typeface="Lucida Console" panose="020B0609040504020204" pitchFamily="49" charset="0"/>
              </a:rPr>
              <a:t>=3, col="red</a:t>
            </a:r>
            <a:r>
              <a:rPr lang="en-US" sz="1100" dirty="0" smtClean="0">
                <a:latin typeface="Lucida Console" panose="020B0609040504020204" pitchFamily="49" charset="0"/>
              </a:rPr>
              <a:t>")</a:t>
            </a: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+mj-lt"/>
              </a:rPr>
              <a:t>Regular OLS regression </a:t>
            </a:r>
            <a:r>
              <a:rPr lang="en-US" sz="1100" dirty="0" smtClean="0">
                <a:solidFill>
                  <a:srgbClr val="FF0000"/>
                </a:solidFill>
                <a:latin typeface="+mj-lt"/>
              </a:rPr>
              <a:t>does not </a:t>
            </a:r>
            <a:r>
              <a:rPr lang="en-US" sz="1100" dirty="0">
                <a:solidFill>
                  <a:srgbClr val="FF0000"/>
                </a:solidFill>
                <a:latin typeface="+mj-lt"/>
              </a:rPr>
              <a:t>consider </a:t>
            </a:r>
            <a:r>
              <a:rPr lang="en-US" sz="1100" dirty="0" smtClean="0">
                <a:solidFill>
                  <a:srgbClr val="FF0000"/>
                </a:solidFill>
                <a:latin typeface="+mj-lt"/>
              </a:rPr>
              <a:t>heterogeneity across </a:t>
            </a:r>
            <a:r>
              <a:rPr lang="en-US" sz="1100" dirty="0">
                <a:solidFill>
                  <a:srgbClr val="FF0000"/>
                </a:solidFill>
                <a:latin typeface="+mj-lt"/>
              </a:rPr>
              <a:t>groups or time</a:t>
            </a: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300" dirty="0" smtClean="0">
                <a:latin typeface="Lucida Console" panose="020B0609040504020204" pitchFamily="49" charset="0"/>
              </a:rPr>
              <a:t/>
            </a:r>
            <a:br>
              <a:rPr lang="en-US" sz="300" dirty="0" smtClean="0">
                <a:latin typeface="Lucida Console" panose="020B0609040504020204" pitchFamily="49" charset="0"/>
              </a:rPr>
            </a:br>
            <a:r>
              <a:rPr lang="en-US" sz="300" dirty="0" smtClean="0">
                <a:latin typeface="Lucida Console" panose="020B0609040504020204" pitchFamily="49" charset="0"/>
              </a:rPr>
              <a:t/>
            </a:r>
            <a:br>
              <a:rPr lang="en-US" sz="300" dirty="0" smtClean="0">
                <a:latin typeface="Lucida Console" panose="020B0609040504020204" pitchFamily="49" charset="0"/>
              </a:rPr>
            </a:br>
            <a:endParaRPr lang="en-US" sz="3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574757"/>
            <a:ext cx="3981359" cy="2102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759704"/>
            <a:ext cx="5684108" cy="268859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620000" y="1714500"/>
            <a:ext cx="457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902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Fixed effects using Least squares dummy variable </a:t>
            </a:r>
            <a:r>
              <a:rPr lang="en-US" dirty="0" smtClean="0">
                <a:effectLst/>
              </a:rPr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100" dirty="0" err="1" smtClean="0">
                <a:latin typeface="Lucida Console" panose="020B0609040504020204" pitchFamily="49" charset="0"/>
              </a:rPr>
              <a:t>fixed.dum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>
                <a:latin typeface="Lucida Console" panose="020B0609040504020204" pitchFamily="49" charset="0"/>
              </a:rPr>
              <a:t>&lt;-lm(y ~ x1 + factor(country) - 1, data=Panel)</a:t>
            </a:r>
          </a:p>
          <a:p>
            <a:pPr marL="0" indent="0"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summary(</a:t>
            </a:r>
            <a:r>
              <a:rPr lang="en-US" sz="1100" dirty="0" err="1" smtClean="0">
                <a:latin typeface="Lucida Console" panose="020B0609040504020204" pitchFamily="49" charset="0"/>
              </a:rPr>
              <a:t>fixed.dum</a:t>
            </a:r>
            <a:r>
              <a:rPr lang="en-US" sz="11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lm(formula = y ~ x1 + factor(country) - 1, data = Panel)</a:t>
            </a:r>
          </a:p>
          <a:p>
            <a:pPr marL="631825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Min         1Q     Median         3Q        Max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-8.634e+09 -9.697e+08  5.405e+08  1.386e+09  5.612e+09 </a:t>
            </a:r>
          </a:p>
          <a:p>
            <a:pPr marL="631825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Estimate Std. Error t 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      2.476e+09  1.107e+09   2.237  0.02889 * 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factor(country)A  8.805e+08  9.618e+08   0.916  0.36347   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factor(country)B -1.058e+09  1.051e+09  -1.006  0.31811   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factor(country)C -1.723e+09  1.632e+09  -1.056  0.29508   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factor(country)D  3.163e+09  9.095e+08   3.478  0.00093 ***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factor(country)E -6.026e+08  1.064e+09  -0.566  0.57329   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factor(country)F  2.011e+09  1.123e+09   1.791  0.07821 . 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factor(country)G -9.847e+08  1.493e+09  -0.660  0.51190   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631825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 marL="631825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2.796e+09 on 62 degrees of freedom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0.4402,	Adjusted R-squared:  0.368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6.095 on 8 and 62 DF,  p-value: 8.892e-06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3400" y="2857500"/>
            <a:ext cx="762000" cy="166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377050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20035-paypal-with-logo-ppt-template.potx" id="{C9DE8078-FA16-4BD2-9A16-05D99515D4F9}" vid="{DFD0B7A1-D5FE-4CD5-B704-397146701D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</Template>
  <TotalTime>0</TotalTime>
  <Words>3006</Words>
  <Application>Microsoft Office PowerPoint</Application>
  <PresentationFormat>On-screen Show (16:10)</PresentationFormat>
  <Paragraphs>575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Template PPT</vt:lpstr>
      <vt:lpstr>Pemodelan Data Panel</vt:lpstr>
      <vt:lpstr>Data Panel</vt:lpstr>
      <vt:lpstr>Eksplorasi data panel</vt:lpstr>
      <vt:lpstr>Eksplorasi data panel</vt:lpstr>
      <vt:lpstr>Slide 5</vt:lpstr>
      <vt:lpstr>Fixed effects: Heterogeneity across countries (or entities)</vt:lpstr>
      <vt:lpstr>Fixed effects: Heterogeneity across years</vt:lpstr>
      <vt:lpstr>OLS Regression</vt:lpstr>
      <vt:lpstr>Fixed effects using Least squares dummy variable model</vt:lpstr>
      <vt:lpstr>Least squares dummy variable model</vt:lpstr>
      <vt:lpstr>Comparing OLS vs LSDV model</vt:lpstr>
      <vt:lpstr>Fixed effects: n entity-specific intercepts (using plm)</vt:lpstr>
      <vt:lpstr>Fixed effects: n entity-specific intercepts (using plm)</vt:lpstr>
      <vt:lpstr>RANDOM-EFFECTS MODEL (Random Intercept, Partial Pooling Model)</vt:lpstr>
      <vt:lpstr>RANDOM-EFFECTS MODEL (Random Intercept, Partial Pooling Model)</vt:lpstr>
      <vt:lpstr>Fixed or Random: Hausman test</vt:lpstr>
      <vt:lpstr>Testing for time-fixed effects</vt:lpstr>
      <vt:lpstr>Testing for time-fixed effects</vt:lpstr>
      <vt:lpstr>Testing for random effects: Breusch-Pagan Lagrange multiplier (LM)</vt:lpstr>
      <vt:lpstr>Testing for random effects: Breusch-Pagan Lagrange multiplier (LM)</vt:lpstr>
      <vt:lpstr>Testing for cross-sectional dependence/contemporaneous correlation: using Breusch-Pagan LM test of independence and Pasaran CD test</vt:lpstr>
      <vt:lpstr>Testing for serial correlation</vt:lpstr>
      <vt:lpstr>Testing for unit roots/stationarity</vt:lpstr>
      <vt:lpstr>Testing for heteroskedasticity</vt:lpstr>
      <vt:lpstr>Controlling for heteroskedasticity: Robust covariance matrix estimation (Sandwich estimator)</vt:lpstr>
      <vt:lpstr>Controlling for heteroskedasticity: Random effects</vt:lpstr>
      <vt:lpstr>Controlling for heteroskedasticity: Random effects</vt:lpstr>
      <vt:lpstr>Controlling for heteroskedasticity: Fixed effects</vt:lpstr>
      <vt:lpstr>Controlling for heteroskedasticity: Fixed effects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2017-06-07T04:37:39Z</dcterms:created>
  <dcterms:modified xsi:type="dcterms:W3CDTF">2019-08-06T14:02:35Z</dcterms:modified>
</cp:coreProperties>
</file>