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304" r:id="rId2"/>
    <p:sldId id="307" r:id="rId3"/>
    <p:sldId id="308" r:id="rId4"/>
    <p:sldId id="309" r:id="rId5"/>
    <p:sldId id="310" r:id="rId6"/>
    <p:sldId id="311" r:id="rId7"/>
    <p:sldId id="312" r:id="rId8"/>
    <p:sldId id="313" r:id="rId9"/>
    <p:sldId id="306" r:id="rId10"/>
    <p:sldId id="314" r:id="rId11"/>
    <p:sldId id="315" r:id="rId12"/>
    <p:sldId id="316" r:id="rId13"/>
    <p:sldId id="317" r:id="rId14"/>
    <p:sldId id="318" r:id="rId15"/>
    <p:sldId id="319" r:id="rId16"/>
    <p:sldId id="320" r:id="rId17"/>
    <p:sldId id="321" r:id="rId18"/>
    <p:sldId id="323" r:id="rId19"/>
    <p:sldId id="322" r:id="rId20"/>
    <p:sldId id="324" r:id="rId21"/>
    <p:sldId id="325" r:id="rId22"/>
    <p:sldId id="326" r:id="rId23"/>
    <p:sldId id="327"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E00"/>
    <a:srgbClr val="DE7400"/>
    <a:srgbClr val="4E863A"/>
    <a:srgbClr val="6BA4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0" d="100"/>
          <a:sy n="70" d="100"/>
        </p:scale>
        <p:origin x="-1302" y="-246"/>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pPr/>
              <a:t>8/6/2019</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pPr/>
              <a:t>‹#›</a:t>
            </a:fld>
            <a:endParaRPr lang="en-US"/>
          </a:p>
        </p:txBody>
      </p:sp>
    </p:spTree>
    <p:extLst>
      <p:ext uri="{BB962C8B-B14F-4D97-AF65-F5344CB8AC3E}">
        <p14:creationId xmlns:p14="http://schemas.microsoft.com/office/powerpoint/2010/main" xmlns=""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98232EE-1845-421F-A675-977906CDB414}" type="slidenum">
              <a:rPr lang="en-US" smtClean="0"/>
              <a:pPr/>
              <a:t>2</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z="1300" dirty="0" err="1" smtClean="0"/>
              <a:t>Pada</a:t>
            </a:r>
            <a:r>
              <a:rPr lang="en-US" sz="1300" dirty="0" smtClean="0"/>
              <a:t> </a:t>
            </a:r>
            <a:r>
              <a:rPr lang="en-US" sz="1300" dirty="0" err="1" smtClean="0"/>
              <a:t>pemodelan</a:t>
            </a:r>
            <a:r>
              <a:rPr lang="en-US" sz="1300" dirty="0" smtClean="0"/>
              <a:t> </a:t>
            </a:r>
            <a:r>
              <a:rPr lang="en-US" sz="1300" dirty="0" err="1" smtClean="0"/>
              <a:t>menggunakan</a:t>
            </a:r>
            <a:r>
              <a:rPr lang="en-US" sz="1300" dirty="0" smtClean="0"/>
              <a:t> </a:t>
            </a:r>
            <a:r>
              <a:rPr lang="en-US" sz="1300" dirty="0" err="1" smtClean="0"/>
              <a:t>metode</a:t>
            </a:r>
            <a:r>
              <a:rPr lang="en-US" sz="1300" dirty="0" smtClean="0"/>
              <a:t> LS (least squares) </a:t>
            </a:r>
            <a:r>
              <a:rPr lang="en-US" sz="1300" dirty="0" err="1" smtClean="0"/>
              <a:t>asumsi</a:t>
            </a:r>
            <a:r>
              <a:rPr lang="en-US" sz="1300" dirty="0" smtClean="0"/>
              <a:t> </a:t>
            </a:r>
            <a:r>
              <a:rPr lang="en-US" sz="1300" dirty="0" err="1" smtClean="0"/>
              <a:t>kehomogenan</a:t>
            </a:r>
            <a:r>
              <a:rPr lang="en-US" sz="1300" dirty="0" smtClean="0"/>
              <a:t> variance </a:t>
            </a:r>
            <a:r>
              <a:rPr lang="en-US" sz="1300" dirty="0" err="1" smtClean="0"/>
              <a:t>dapat</a:t>
            </a:r>
            <a:r>
              <a:rPr lang="en-US" sz="1300" dirty="0" smtClean="0"/>
              <a:t> </a:t>
            </a:r>
            <a:r>
              <a:rPr lang="en-US" sz="1300" dirty="0" err="1" smtClean="0"/>
              <a:t>dilihat</a:t>
            </a:r>
            <a:r>
              <a:rPr lang="en-US" sz="1300" dirty="0" smtClean="0"/>
              <a:t> </a:t>
            </a:r>
            <a:r>
              <a:rPr lang="en-US" sz="1300" dirty="0" err="1" smtClean="0"/>
              <a:t>menggunakan</a:t>
            </a:r>
            <a:r>
              <a:rPr lang="en-US" sz="1300" dirty="0" smtClean="0"/>
              <a:t> time series plot </a:t>
            </a:r>
            <a:r>
              <a:rPr lang="en-US" sz="1300" dirty="0" err="1" smtClean="0"/>
              <a:t>antara</a:t>
            </a:r>
            <a:r>
              <a:rPr lang="en-US" sz="1300" dirty="0" smtClean="0"/>
              <a:t> residual </a:t>
            </a:r>
            <a:r>
              <a:rPr lang="en-US" sz="1300" dirty="0" err="1" smtClean="0"/>
              <a:t>dengan</a:t>
            </a:r>
            <a:r>
              <a:rPr lang="en-US" sz="1300" dirty="0" smtClean="0"/>
              <a:t> </a:t>
            </a:r>
            <a:r>
              <a:rPr lang="en-US" sz="1300" dirty="0" err="1" smtClean="0"/>
              <a:t>waktu</a:t>
            </a:r>
            <a:r>
              <a:rPr lang="en-US" sz="1300" dirty="0" smtClean="0"/>
              <a:t>.  Plot yang </a:t>
            </a:r>
            <a:r>
              <a:rPr lang="en-US" sz="1300" dirty="0" err="1" smtClean="0"/>
              <a:t>membentuk</a:t>
            </a:r>
            <a:r>
              <a:rPr lang="en-US" sz="1300" dirty="0" smtClean="0"/>
              <a:t> </a:t>
            </a:r>
            <a:r>
              <a:rPr lang="en-US" sz="1300" dirty="0" err="1" smtClean="0"/>
              <a:t>pola</a:t>
            </a:r>
            <a:r>
              <a:rPr lang="en-US" sz="1300" dirty="0" smtClean="0"/>
              <a:t> </a:t>
            </a:r>
            <a:r>
              <a:rPr lang="en-US" sz="1300" dirty="0" err="1" smtClean="0"/>
              <a:t>mendatar</a:t>
            </a:r>
            <a:r>
              <a:rPr lang="en-US" sz="1300" dirty="0" smtClean="0"/>
              <a:t> </a:t>
            </a:r>
            <a:r>
              <a:rPr lang="en-US" sz="1300" dirty="0" err="1" smtClean="0"/>
              <a:t>dengan</a:t>
            </a:r>
            <a:r>
              <a:rPr lang="en-US" sz="1300" dirty="0" smtClean="0"/>
              <a:t> </a:t>
            </a:r>
            <a:r>
              <a:rPr lang="en-US" sz="1300" dirty="0" err="1" smtClean="0"/>
              <a:t>lebar</a:t>
            </a:r>
            <a:r>
              <a:rPr lang="en-US" sz="1300" dirty="0" smtClean="0"/>
              <a:t> yang </a:t>
            </a:r>
            <a:r>
              <a:rPr lang="en-US" sz="1300" dirty="0" err="1" smtClean="0"/>
              <a:t>stabil</a:t>
            </a:r>
            <a:r>
              <a:rPr lang="en-US" sz="1300" dirty="0" smtClean="0"/>
              <a:t> (</a:t>
            </a:r>
            <a:r>
              <a:rPr lang="en-US" sz="1300" dirty="0" err="1" smtClean="0"/>
              <a:t>seperti</a:t>
            </a:r>
            <a:r>
              <a:rPr lang="en-US" sz="1300" dirty="0" smtClean="0"/>
              <a:t> pita) </a:t>
            </a:r>
            <a:r>
              <a:rPr lang="en-US" sz="1300" dirty="0" err="1" smtClean="0"/>
              <a:t>merupakan</a:t>
            </a:r>
            <a:r>
              <a:rPr lang="en-US" sz="1300" dirty="0" smtClean="0"/>
              <a:t> </a:t>
            </a:r>
            <a:r>
              <a:rPr lang="en-US" sz="1300" dirty="0" err="1" smtClean="0"/>
              <a:t>indikasi</a:t>
            </a:r>
            <a:r>
              <a:rPr lang="en-US" sz="1300" dirty="0" smtClean="0"/>
              <a:t> </a:t>
            </a:r>
            <a:r>
              <a:rPr lang="en-US" sz="1300" dirty="0" err="1" smtClean="0"/>
              <a:t>kehomogenan</a:t>
            </a:r>
            <a:r>
              <a:rPr lang="en-US" sz="1300" dirty="0" smtClean="0"/>
              <a:t> variance.</a:t>
            </a:r>
          </a:p>
          <a:p>
            <a:pPr eaLnBrk="1" hangingPunct="1"/>
            <a:endParaRPr lang="en-US" sz="1300" dirty="0" smtClean="0"/>
          </a:p>
          <a:p>
            <a:pPr eaLnBrk="1" hangingPunct="1"/>
            <a:r>
              <a:rPr lang="en-US" sz="1300" dirty="0" smtClean="0"/>
              <a:t>Variance yang </a:t>
            </a:r>
            <a:r>
              <a:rPr lang="en-US" sz="1300" dirty="0" err="1" smtClean="0"/>
              <a:t>tidak</a:t>
            </a:r>
            <a:r>
              <a:rPr lang="en-US" sz="1300" dirty="0" smtClean="0"/>
              <a:t> </a:t>
            </a:r>
            <a:r>
              <a:rPr lang="en-US" sz="1300" dirty="0" err="1" smtClean="0"/>
              <a:t>konstan</a:t>
            </a:r>
            <a:r>
              <a:rPr lang="en-US" sz="1300" dirty="0" smtClean="0"/>
              <a:t> </a:t>
            </a:r>
            <a:r>
              <a:rPr lang="en-US" sz="1300" dirty="0" err="1" smtClean="0"/>
              <a:t>menyebabkan</a:t>
            </a:r>
            <a:r>
              <a:rPr lang="en-US" sz="1300" dirty="0" smtClean="0"/>
              <a:t> </a:t>
            </a:r>
            <a:r>
              <a:rPr lang="en-US" sz="1300" dirty="0" err="1" smtClean="0"/>
              <a:t>pendugaan</a:t>
            </a:r>
            <a:r>
              <a:rPr lang="en-US" sz="1300" dirty="0" smtClean="0"/>
              <a:t> parameter model </a:t>
            </a:r>
            <a:r>
              <a:rPr lang="en-US" sz="1300" dirty="0" err="1" smtClean="0"/>
              <a:t>tidak</a:t>
            </a:r>
            <a:r>
              <a:rPr lang="en-US" sz="1300" dirty="0" smtClean="0"/>
              <a:t> </a:t>
            </a:r>
            <a:r>
              <a:rPr lang="en-US" sz="1300" dirty="0" err="1" smtClean="0"/>
              <a:t>efisien</a:t>
            </a:r>
            <a:r>
              <a:rPr lang="en-US" sz="1300" dirty="0" smtClean="0"/>
              <a:t>, </a:t>
            </a:r>
            <a:r>
              <a:rPr lang="en-US" sz="1300" dirty="0" err="1" smtClean="0"/>
              <a:t>dalam</a:t>
            </a:r>
            <a:r>
              <a:rPr lang="en-US" sz="1300" dirty="0" smtClean="0"/>
              <a:t> </a:t>
            </a:r>
            <a:r>
              <a:rPr lang="en-US" sz="1300" dirty="0" err="1" smtClean="0"/>
              <a:t>pengertian</a:t>
            </a:r>
            <a:r>
              <a:rPr lang="en-US" sz="1300" dirty="0" smtClean="0"/>
              <a:t> standard error-</a:t>
            </a:r>
            <a:r>
              <a:rPr lang="en-US" sz="1300" dirty="0" err="1" smtClean="0"/>
              <a:t>nya</a:t>
            </a:r>
            <a:r>
              <a:rPr lang="en-US" sz="1300" dirty="0" smtClean="0"/>
              <a:t> </a:t>
            </a:r>
            <a:r>
              <a:rPr lang="en-US" sz="1300" dirty="0" err="1" smtClean="0"/>
              <a:t>menjadi</a:t>
            </a:r>
            <a:r>
              <a:rPr lang="en-US" sz="1300" dirty="0" smtClean="0"/>
              <a:t> </a:t>
            </a:r>
            <a:r>
              <a:rPr lang="en-US" sz="1300" dirty="0" err="1" smtClean="0"/>
              <a:t>besar</a:t>
            </a:r>
            <a:r>
              <a:rPr lang="en-US" sz="1300" dirty="0" smtClean="0"/>
              <a:t>.  </a:t>
            </a:r>
            <a:r>
              <a:rPr lang="en-US" sz="1300" dirty="0" err="1" smtClean="0"/>
              <a:t>Terkait</a:t>
            </a:r>
            <a:r>
              <a:rPr lang="en-US" sz="1300" dirty="0" smtClean="0"/>
              <a:t> </a:t>
            </a:r>
            <a:r>
              <a:rPr lang="en-US" sz="1300" dirty="0" err="1" smtClean="0"/>
              <a:t>dengan</a:t>
            </a:r>
            <a:r>
              <a:rPr lang="en-US" sz="1300" dirty="0" smtClean="0"/>
              <a:t> </a:t>
            </a:r>
            <a:r>
              <a:rPr lang="en-US" sz="1300" dirty="0" err="1" smtClean="0"/>
              <a:t>hal</a:t>
            </a:r>
            <a:r>
              <a:rPr lang="en-US" sz="1300" dirty="0" smtClean="0"/>
              <a:t> </a:t>
            </a:r>
            <a:r>
              <a:rPr lang="en-US" sz="1300" dirty="0" err="1" smtClean="0"/>
              <a:t>tersebut</a:t>
            </a:r>
            <a:r>
              <a:rPr lang="en-US" sz="1300" dirty="0" smtClean="0"/>
              <a:t>, </a:t>
            </a:r>
            <a:r>
              <a:rPr lang="en-US" sz="1300" dirty="0" err="1" smtClean="0"/>
              <a:t>regressor</a:t>
            </a:r>
            <a:r>
              <a:rPr lang="en-US" sz="1300" dirty="0" smtClean="0"/>
              <a:t> (explanatory variables) yang </a:t>
            </a:r>
            <a:r>
              <a:rPr lang="en-US" sz="1300" dirty="0" err="1" smtClean="0"/>
              <a:t>mestinya</a:t>
            </a:r>
            <a:r>
              <a:rPr lang="en-US" sz="1300" dirty="0" smtClean="0"/>
              <a:t> </a:t>
            </a:r>
            <a:r>
              <a:rPr lang="en-US" sz="1300" dirty="0" err="1" smtClean="0"/>
              <a:t>signifikan</a:t>
            </a:r>
            <a:r>
              <a:rPr lang="en-US" sz="1300" dirty="0" smtClean="0"/>
              <a:t> </a:t>
            </a:r>
            <a:r>
              <a:rPr lang="en-US" sz="1300" dirty="0" err="1" smtClean="0"/>
              <a:t>menjadi</a:t>
            </a:r>
            <a:r>
              <a:rPr lang="en-US" sz="1300" dirty="0" smtClean="0"/>
              <a:t> </a:t>
            </a:r>
            <a:r>
              <a:rPr lang="en-US" sz="1300" dirty="0" err="1" smtClean="0"/>
              <a:t>dinyatakan</a:t>
            </a:r>
            <a:r>
              <a:rPr lang="en-US" sz="1300" dirty="0" smtClean="0"/>
              <a:t> </a:t>
            </a:r>
            <a:r>
              <a:rPr lang="en-US" sz="1300" dirty="0" err="1" smtClean="0"/>
              <a:t>tidak</a:t>
            </a:r>
            <a:r>
              <a:rPr lang="en-US" sz="1300" dirty="0" smtClean="0"/>
              <a:t> </a:t>
            </a:r>
            <a:r>
              <a:rPr lang="en-US" sz="1300" dirty="0" err="1" smtClean="0"/>
              <a:t>signifikan</a:t>
            </a:r>
            <a:r>
              <a:rPr lang="en-US" sz="1300"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3CCD665-BBE4-4966-986B-25D6485E54E5}" type="slidenum">
              <a:rPr lang="en-US" smtClean="0"/>
              <a:pPr/>
              <a:t>3</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z="1300" dirty="0" err="1" smtClean="0"/>
              <a:t>Seandainya</a:t>
            </a:r>
            <a:r>
              <a:rPr lang="en-US" sz="1300" dirty="0" smtClean="0"/>
              <a:t> </a:t>
            </a:r>
            <a:r>
              <a:rPr lang="en-US" sz="1300" dirty="0" err="1" smtClean="0"/>
              <a:t>kita</a:t>
            </a:r>
            <a:r>
              <a:rPr lang="en-US" sz="1300" dirty="0" smtClean="0"/>
              <a:t> </a:t>
            </a:r>
            <a:r>
              <a:rPr lang="en-US" sz="1300" dirty="0" err="1" smtClean="0"/>
              <a:t>memiliki</a:t>
            </a:r>
            <a:r>
              <a:rPr lang="en-US" sz="1300" dirty="0" smtClean="0"/>
              <a:t> data </a:t>
            </a:r>
            <a:r>
              <a:rPr lang="en-US" sz="1300" dirty="0" err="1" smtClean="0"/>
              <a:t>seperti</a:t>
            </a:r>
            <a:r>
              <a:rPr lang="en-US" sz="1300" dirty="0" smtClean="0"/>
              <a:t> yang </a:t>
            </a:r>
            <a:r>
              <a:rPr lang="en-US" sz="1300" dirty="0" err="1" smtClean="0"/>
              <a:t>ada</a:t>
            </a:r>
            <a:r>
              <a:rPr lang="en-US" sz="1300" dirty="0" smtClean="0"/>
              <a:t> </a:t>
            </a:r>
            <a:r>
              <a:rPr lang="en-US" sz="1300" dirty="0" err="1" smtClean="0"/>
              <a:t>pada</a:t>
            </a:r>
            <a:r>
              <a:rPr lang="en-US" sz="1300" dirty="0" smtClean="0"/>
              <a:t> </a:t>
            </a:r>
            <a:r>
              <a:rPr lang="en-US" sz="1300" dirty="0" err="1" smtClean="0"/>
              <a:t>Gambar</a:t>
            </a:r>
            <a:r>
              <a:rPr lang="en-US" sz="1300" dirty="0" smtClean="0"/>
              <a:t> </a:t>
            </a:r>
            <a:r>
              <a:rPr lang="en-US" sz="1300" dirty="0" err="1" smtClean="0"/>
              <a:t>di</a:t>
            </a:r>
            <a:r>
              <a:rPr lang="en-US" sz="1300" dirty="0" smtClean="0"/>
              <a:t> </a:t>
            </a:r>
            <a:r>
              <a:rPr lang="en-US" sz="1300" dirty="0" err="1" smtClean="0"/>
              <a:t>atas</a:t>
            </a:r>
            <a:r>
              <a:rPr lang="en-US" sz="1300" dirty="0" smtClean="0"/>
              <a:t>, </a:t>
            </a:r>
            <a:r>
              <a:rPr lang="en-US" sz="1300" dirty="0" err="1" smtClean="0"/>
              <a:t>terlihat</a:t>
            </a:r>
            <a:r>
              <a:rPr lang="en-US" sz="1300" dirty="0" smtClean="0"/>
              <a:t> </a:t>
            </a:r>
            <a:r>
              <a:rPr lang="en-US" sz="1300" dirty="0" err="1" smtClean="0"/>
              <a:t>bahwa</a:t>
            </a:r>
            <a:r>
              <a:rPr lang="en-US" sz="1300" dirty="0" smtClean="0"/>
              <a:t> </a:t>
            </a:r>
            <a:r>
              <a:rPr lang="en-US" sz="1300" dirty="0" err="1" smtClean="0"/>
              <a:t>ada</a:t>
            </a:r>
            <a:r>
              <a:rPr lang="en-US" sz="1300" dirty="0" smtClean="0"/>
              <a:t> trend </a:t>
            </a:r>
            <a:r>
              <a:rPr lang="en-US" sz="1300" dirty="0" err="1" smtClean="0"/>
              <a:t>naik</a:t>
            </a:r>
            <a:r>
              <a:rPr lang="en-US" sz="1300" dirty="0" smtClean="0"/>
              <a:t>.  </a:t>
            </a:r>
            <a:r>
              <a:rPr lang="en-US" sz="1300" dirty="0" err="1" smtClean="0"/>
              <a:t>Pemodelan</a:t>
            </a:r>
            <a:r>
              <a:rPr lang="en-US" sz="1300" dirty="0" smtClean="0"/>
              <a:t> </a:t>
            </a:r>
            <a:r>
              <a:rPr lang="en-US" sz="1300" dirty="0" err="1" smtClean="0"/>
              <a:t>regresi</a:t>
            </a:r>
            <a:r>
              <a:rPr lang="en-US" sz="1300" dirty="0" smtClean="0"/>
              <a:t> </a:t>
            </a:r>
            <a:r>
              <a:rPr lang="en-US" sz="1300" dirty="0" err="1" smtClean="0"/>
              <a:t>dengan</a:t>
            </a:r>
            <a:r>
              <a:rPr lang="en-US" sz="1300" dirty="0" smtClean="0"/>
              <a:t> </a:t>
            </a:r>
            <a:r>
              <a:rPr lang="en-US" sz="1300" dirty="0" err="1" smtClean="0"/>
              <a:t>regressor</a:t>
            </a:r>
            <a:r>
              <a:rPr lang="en-US" sz="1300" dirty="0" smtClean="0"/>
              <a:t> </a:t>
            </a:r>
            <a:r>
              <a:rPr lang="en-US" sz="1300" dirty="0" err="1" smtClean="0"/>
              <a:t>adalah</a:t>
            </a:r>
            <a:r>
              <a:rPr lang="en-US" sz="1300" dirty="0" smtClean="0"/>
              <a:t> </a:t>
            </a:r>
            <a:r>
              <a:rPr lang="en-US" sz="1300" dirty="0" err="1" smtClean="0"/>
              <a:t>waktu</a:t>
            </a:r>
            <a:r>
              <a:rPr lang="en-US" sz="1300" dirty="0" smtClean="0"/>
              <a:t> </a:t>
            </a:r>
            <a:r>
              <a:rPr lang="en-US" sz="1300" dirty="0" err="1" smtClean="0"/>
              <a:t>dengan</a:t>
            </a:r>
            <a:r>
              <a:rPr lang="en-US" sz="1300" dirty="0" smtClean="0"/>
              <a:t> </a:t>
            </a:r>
            <a:r>
              <a:rPr lang="en-US" sz="1300" dirty="0" err="1" smtClean="0"/>
              <a:t>metode</a:t>
            </a:r>
            <a:r>
              <a:rPr lang="en-US" sz="1300" dirty="0" smtClean="0"/>
              <a:t> LS </a:t>
            </a:r>
            <a:r>
              <a:rPr lang="en-US" sz="1300" dirty="0" err="1" smtClean="0"/>
              <a:t>menghasilkan</a:t>
            </a:r>
            <a:r>
              <a:rPr lang="en-US" sz="1300" dirty="0" smtClean="0"/>
              <a:t> </a:t>
            </a:r>
            <a:r>
              <a:rPr lang="en-US" sz="1300" dirty="0" err="1" smtClean="0"/>
              <a:t>dugaan</a:t>
            </a:r>
            <a:r>
              <a:rPr lang="en-US" sz="1300" dirty="0" smtClean="0"/>
              <a:t> model trend Y = 9.222 + 0.502 T.  Plot residual </a:t>
            </a:r>
            <a:r>
              <a:rPr lang="en-US" sz="1300" dirty="0" err="1" smtClean="0"/>
              <a:t>diberikan</a:t>
            </a:r>
            <a:r>
              <a:rPr lang="en-US" sz="1300" dirty="0" smtClean="0"/>
              <a:t> </a:t>
            </a:r>
            <a:r>
              <a:rPr lang="en-US" sz="1300" dirty="0" err="1" smtClean="0"/>
              <a:t>pada</a:t>
            </a:r>
            <a:r>
              <a:rPr lang="en-US" sz="1300" dirty="0" smtClean="0"/>
              <a:t> </a:t>
            </a:r>
            <a:r>
              <a:rPr lang="en-US" sz="1300" dirty="0" err="1" smtClean="0"/>
              <a:t>Gambar</a:t>
            </a:r>
            <a:r>
              <a:rPr lang="en-US" sz="1300" dirty="0" smtClean="0"/>
              <a:t> </a:t>
            </a:r>
            <a:r>
              <a:rPr lang="en-US" sz="1300" dirty="0" err="1" smtClean="0"/>
              <a:t>di</a:t>
            </a:r>
            <a:r>
              <a:rPr lang="en-US" sz="1300" dirty="0" smtClean="0"/>
              <a:t> </a:t>
            </a:r>
            <a:r>
              <a:rPr lang="en-US" sz="1300" dirty="0" err="1" smtClean="0"/>
              <a:t>bawahnya</a:t>
            </a:r>
            <a:r>
              <a:rPr lang="en-US" sz="1300" dirty="0" smtClean="0"/>
              <a:t>.</a:t>
            </a:r>
          </a:p>
          <a:p>
            <a:pPr eaLnBrk="1" hangingPunct="1"/>
            <a:endParaRPr lang="en-US" sz="1300" dirty="0" smtClean="0"/>
          </a:p>
          <a:p>
            <a:pPr eaLnBrk="1" hangingPunct="1"/>
            <a:r>
              <a:rPr lang="en-US" sz="1300" dirty="0" err="1" smtClean="0"/>
              <a:t>Pada</a:t>
            </a:r>
            <a:r>
              <a:rPr lang="en-US" sz="1300" dirty="0" smtClean="0"/>
              <a:t> </a:t>
            </a:r>
            <a:r>
              <a:rPr lang="en-US" sz="1300" dirty="0" err="1" smtClean="0"/>
              <a:t>waktu-waktu</a:t>
            </a:r>
            <a:r>
              <a:rPr lang="en-US" sz="1300" dirty="0" smtClean="0"/>
              <a:t> </a:t>
            </a:r>
            <a:r>
              <a:rPr lang="en-US" sz="1300" dirty="0" err="1" smtClean="0"/>
              <a:t>awal</a:t>
            </a:r>
            <a:r>
              <a:rPr lang="en-US" sz="1300" dirty="0" smtClean="0"/>
              <a:t> </a:t>
            </a:r>
            <a:r>
              <a:rPr lang="en-US" sz="1300" dirty="0" err="1" smtClean="0"/>
              <a:t>terlihat</a:t>
            </a:r>
            <a:r>
              <a:rPr lang="en-US" sz="1300" dirty="0" smtClean="0"/>
              <a:t> </a:t>
            </a:r>
            <a:r>
              <a:rPr lang="en-US" sz="1300" dirty="0" err="1" smtClean="0"/>
              <a:t>bahwa</a:t>
            </a:r>
            <a:r>
              <a:rPr lang="en-US" sz="1300" dirty="0" smtClean="0"/>
              <a:t> variance </a:t>
            </a:r>
            <a:r>
              <a:rPr lang="en-US" sz="1300" dirty="0" err="1" smtClean="0"/>
              <a:t>dari</a:t>
            </a:r>
            <a:r>
              <a:rPr lang="en-US" sz="1300" dirty="0" smtClean="0"/>
              <a:t> residual </a:t>
            </a:r>
            <a:r>
              <a:rPr lang="en-US" sz="1300" dirty="0" err="1" smtClean="0"/>
              <a:t>cenderung</a:t>
            </a:r>
            <a:r>
              <a:rPr lang="en-US" sz="1300" dirty="0" smtClean="0"/>
              <a:t> </a:t>
            </a:r>
            <a:r>
              <a:rPr lang="en-US" sz="1300" dirty="0" err="1" smtClean="0"/>
              <a:t>kecil</a:t>
            </a:r>
            <a:r>
              <a:rPr lang="en-US" sz="1300" dirty="0" smtClean="0"/>
              <a:t>, </a:t>
            </a:r>
            <a:r>
              <a:rPr lang="en-US" sz="1300" dirty="0" err="1" smtClean="0"/>
              <a:t>ditunjukkan</a:t>
            </a:r>
            <a:r>
              <a:rPr lang="en-US" sz="1300" dirty="0" smtClean="0"/>
              <a:t> </a:t>
            </a:r>
            <a:r>
              <a:rPr lang="en-US" sz="1300" dirty="0" err="1" smtClean="0"/>
              <a:t>dengan</a:t>
            </a:r>
            <a:r>
              <a:rPr lang="en-US" sz="1300" dirty="0" smtClean="0"/>
              <a:t> </a:t>
            </a:r>
            <a:r>
              <a:rPr lang="en-US" sz="1300" dirty="0" err="1" smtClean="0"/>
              <a:t>lebar</a:t>
            </a:r>
            <a:r>
              <a:rPr lang="en-US" sz="1300" dirty="0" smtClean="0"/>
              <a:t>/</a:t>
            </a:r>
            <a:r>
              <a:rPr lang="en-US" sz="1300" dirty="0" err="1" smtClean="0"/>
              <a:t>amplitudo</a:t>
            </a:r>
            <a:r>
              <a:rPr lang="en-US" sz="1300" dirty="0" smtClean="0"/>
              <a:t> </a:t>
            </a:r>
            <a:r>
              <a:rPr lang="en-US" sz="1300" dirty="0" err="1" smtClean="0"/>
              <a:t>pada</a:t>
            </a:r>
            <a:r>
              <a:rPr lang="en-US" sz="1300" dirty="0" smtClean="0"/>
              <a:t> plot.  </a:t>
            </a:r>
            <a:r>
              <a:rPr lang="en-US" sz="1300" dirty="0" err="1" smtClean="0"/>
              <a:t>Namun</a:t>
            </a:r>
            <a:r>
              <a:rPr lang="en-US" sz="1300" dirty="0" smtClean="0"/>
              <a:t> </a:t>
            </a:r>
            <a:r>
              <a:rPr lang="en-US" sz="1300" dirty="0" err="1" smtClean="0"/>
              <a:t>pada</a:t>
            </a:r>
            <a:r>
              <a:rPr lang="en-US" sz="1300" dirty="0" smtClean="0"/>
              <a:t> </a:t>
            </a:r>
            <a:r>
              <a:rPr lang="en-US" sz="1300" dirty="0" err="1" smtClean="0"/>
              <a:t>pertengahan</a:t>
            </a:r>
            <a:r>
              <a:rPr lang="en-US" sz="1300" dirty="0" smtClean="0"/>
              <a:t> </a:t>
            </a:r>
            <a:r>
              <a:rPr lang="en-US" sz="1300" dirty="0" err="1" smtClean="0"/>
              <a:t>rentang</a:t>
            </a:r>
            <a:r>
              <a:rPr lang="en-US" sz="1300" dirty="0" smtClean="0"/>
              <a:t> </a:t>
            </a:r>
            <a:r>
              <a:rPr lang="en-US" sz="1300" dirty="0" err="1" smtClean="0"/>
              <a:t>waktu</a:t>
            </a:r>
            <a:r>
              <a:rPr lang="en-US" sz="1300" dirty="0" smtClean="0"/>
              <a:t> </a:t>
            </a:r>
            <a:r>
              <a:rPr lang="en-US" sz="1300" dirty="0" err="1" smtClean="0"/>
              <a:t>terjadi</a:t>
            </a:r>
            <a:r>
              <a:rPr lang="en-US" sz="1300" dirty="0" smtClean="0"/>
              <a:t> </a:t>
            </a:r>
            <a:r>
              <a:rPr lang="en-US" sz="1300" dirty="0" err="1" smtClean="0"/>
              <a:t>amplitudo</a:t>
            </a:r>
            <a:r>
              <a:rPr lang="en-US" sz="1300" dirty="0" smtClean="0"/>
              <a:t> yang </a:t>
            </a:r>
            <a:r>
              <a:rPr lang="en-US" sz="1300" dirty="0" err="1" smtClean="0"/>
              <a:t>lebih</a:t>
            </a:r>
            <a:r>
              <a:rPr lang="en-US" sz="1300" dirty="0" smtClean="0"/>
              <a:t> </a:t>
            </a:r>
            <a:r>
              <a:rPr lang="en-US" sz="1300" dirty="0" err="1" smtClean="0"/>
              <a:t>besar</a:t>
            </a:r>
            <a:r>
              <a:rPr lang="en-US" sz="1300" dirty="0" smtClean="0"/>
              <a:t>, </a:t>
            </a:r>
            <a:r>
              <a:rPr lang="en-US" sz="1300" dirty="0" err="1" smtClean="0"/>
              <a:t>dan</a:t>
            </a:r>
            <a:r>
              <a:rPr lang="en-US" sz="1300" dirty="0" smtClean="0"/>
              <a:t> </a:t>
            </a:r>
            <a:r>
              <a:rPr lang="en-US" sz="1300" dirty="0" err="1" smtClean="0"/>
              <a:t>selanjutnya</a:t>
            </a:r>
            <a:r>
              <a:rPr lang="en-US" sz="1300" dirty="0" smtClean="0"/>
              <a:t> </a:t>
            </a:r>
            <a:r>
              <a:rPr lang="en-US" sz="1300" dirty="0" err="1" smtClean="0"/>
              <a:t>mengecil</a:t>
            </a:r>
            <a:r>
              <a:rPr lang="en-US" sz="1300" dirty="0" smtClean="0"/>
              <a:t> </a:t>
            </a:r>
            <a:r>
              <a:rPr lang="en-US" sz="1300" dirty="0" err="1" smtClean="0"/>
              <a:t>kembali</a:t>
            </a:r>
            <a:r>
              <a:rPr lang="en-US" sz="1300" dirty="0" smtClean="0"/>
              <a:t>.  Plot </a:t>
            </a:r>
            <a:r>
              <a:rPr lang="en-US" sz="1300" dirty="0" err="1" smtClean="0"/>
              <a:t>tersebut</a:t>
            </a:r>
            <a:r>
              <a:rPr lang="en-US" sz="1300" dirty="0" smtClean="0"/>
              <a:t> </a:t>
            </a:r>
            <a:r>
              <a:rPr lang="en-US" sz="1300" dirty="0" err="1" smtClean="0"/>
              <a:t>mengindikasikan</a:t>
            </a:r>
            <a:r>
              <a:rPr lang="en-US" sz="1300" dirty="0" smtClean="0"/>
              <a:t> </a:t>
            </a:r>
            <a:r>
              <a:rPr lang="en-US" sz="1300" dirty="0" err="1" smtClean="0"/>
              <a:t>keberadaan</a:t>
            </a:r>
            <a:r>
              <a:rPr lang="en-US" sz="1300" dirty="0" smtClean="0"/>
              <a:t> variance yang </a:t>
            </a:r>
            <a:r>
              <a:rPr lang="en-US" sz="1300" dirty="0" err="1" smtClean="0"/>
              <a:t>tidak</a:t>
            </a:r>
            <a:r>
              <a:rPr lang="en-US" sz="1300" dirty="0" smtClean="0"/>
              <a:t> </a:t>
            </a:r>
            <a:r>
              <a:rPr lang="en-US" sz="1300" dirty="0" err="1" smtClean="0"/>
              <a:t>homogen</a:t>
            </a:r>
            <a:r>
              <a:rPr lang="en-US" sz="1300" dirty="0" smtClean="0"/>
              <a:t>.</a:t>
            </a:r>
          </a:p>
          <a:p>
            <a:pPr eaLnBrk="1" hangingPunct="1"/>
            <a:endParaRPr lang="en-US" sz="1300" dirty="0" smtClean="0"/>
          </a:p>
          <a:p>
            <a:pPr eaLnBrk="1" hangingPunct="1"/>
            <a:r>
              <a:rPr lang="en-US" sz="1300" dirty="0" err="1" smtClean="0"/>
              <a:t>Pada</a:t>
            </a:r>
            <a:r>
              <a:rPr lang="en-US" sz="1300" dirty="0" smtClean="0"/>
              <a:t> </a:t>
            </a:r>
            <a:r>
              <a:rPr lang="en-US" sz="1300" dirty="0" err="1" smtClean="0"/>
              <a:t>kasus</a:t>
            </a:r>
            <a:r>
              <a:rPr lang="en-US" sz="1300" dirty="0" smtClean="0"/>
              <a:t> </a:t>
            </a:r>
            <a:r>
              <a:rPr lang="en-US" sz="1300" dirty="0" err="1" smtClean="0"/>
              <a:t>ini</a:t>
            </a:r>
            <a:r>
              <a:rPr lang="en-US" sz="1300" dirty="0" smtClean="0"/>
              <a:t>, </a:t>
            </a:r>
            <a:r>
              <a:rPr lang="en-US" sz="1300" dirty="0" err="1" smtClean="0"/>
              <a:t>jelas</a:t>
            </a:r>
            <a:r>
              <a:rPr lang="en-US" sz="1300" dirty="0" smtClean="0"/>
              <a:t> </a:t>
            </a:r>
            <a:r>
              <a:rPr lang="en-US" sz="1300" dirty="0" err="1" smtClean="0"/>
              <a:t>bahwa</a:t>
            </a:r>
            <a:r>
              <a:rPr lang="en-US" sz="1300" dirty="0" smtClean="0"/>
              <a:t> </a:t>
            </a:r>
            <a:r>
              <a:rPr lang="en-US" sz="1300" dirty="0" err="1" smtClean="0"/>
              <a:t>penggunaan</a:t>
            </a:r>
            <a:r>
              <a:rPr lang="en-US" sz="1300" dirty="0" smtClean="0"/>
              <a:t> LS </a:t>
            </a:r>
            <a:r>
              <a:rPr lang="en-US" sz="1300" dirty="0" err="1" smtClean="0"/>
              <a:t>menjadi</a:t>
            </a:r>
            <a:r>
              <a:rPr lang="en-US" sz="1300" dirty="0" smtClean="0"/>
              <a:t> </a:t>
            </a:r>
            <a:r>
              <a:rPr lang="en-US" sz="1300" dirty="0" err="1" smtClean="0"/>
              <a:t>kurang</a:t>
            </a:r>
            <a:r>
              <a:rPr lang="en-US" sz="1300" dirty="0" smtClean="0"/>
              <a:t> </a:t>
            </a:r>
            <a:r>
              <a:rPr lang="en-US" sz="1300" dirty="0" err="1" smtClean="0"/>
              <a:t>sesuai</a:t>
            </a:r>
            <a:r>
              <a:rPr lang="en-US" sz="1300" dirty="0" smtClean="0"/>
              <a:t>.  Model ARCH/GARCH </a:t>
            </a:r>
            <a:r>
              <a:rPr lang="en-US" sz="1300" dirty="0" err="1" smtClean="0"/>
              <a:t>diperlukan</a:t>
            </a:r>
            <a:r>
              <a:rPr lang="en-US" sz="1300" dirty="0" smtClean="0"/>
              <a:t> </a:t>
            </a:r>
            <a:r>
              <a:rPr lang="en-US" sz="1300" dirty="0" err="1" smtClean="0"/>
              <a:t>pada</a:t>
            </a:r>
            <a:r>
              <a:rPr lang="en-US" sz="1300" dirty="0" smtClean="0"/>
              <a:t> </a:t>
            </a:r>
            <a:r>
              <a:rPr lang="en-US" sz="1300" dirty="0" err="1" smtClean="0"/>
              <a:t>kondisi-kondisi</a:t>
            </a:r>
            <a:r>
              <a:rPr lang="en-US" sz="1300" dirty="0" smtClean="0"/>
              <a:t> </a:t>
            </a:r>
            <a:r>
              <a:rPr lang="en-US" sz="1300" dirty="0" err="1" smtClean="0"/>
              <a:t>seperti</a:t>
            </a:r>
            <a:r>
              <a:rPr lang="en-US" sz="1300" dirty="0" smtClean="0"/>
              <a:t> </a:t>
            </a:r>
            <a:r>
              <a:rPr lang="en-US" sz="1300" dirty="0" err="1" smtClean="0"/>
              <a:t>ini</a:t>
            </a:r>
            <a:r>
              <a:rPr lang="en-US" sz="1300" dirty="0"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5D4BFD7-C136-4BCE-AC8B-6F296FF5CD27}" type="slidenum">
              <a:rPr lang="en-US" smtClean="0"/>
              <a:pPr/>
              <a:t>4</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z="1300" dirty="0" smtClean="0"/>
              <a:t>Model </a:t>
            </a:r>
            <a:r>
              <a:rPr lang="en-US" sz="1300" dirty="0" err="1" smtClean="0"/>
              <a:t>dengan</a:t>
            </a:r>
            <a:r>
              <a:rPr lang="en-US" sz="1300" dirty="0" smtClean="0"/>
              <a:t> </a:t>
            </a:r>
            <a:r>
              <a:rPr lang="en-US" sz="1300" dirty="0" err="1" smtClean="0"/>
              <a:t>memasukkan</a:t>
            </a:r>
            <a:r>
              <a:rPr lang="en-US" sz="1300" dirty="0" smtClean="0"/>
              <a:t> </a:t>
            </a:r>
            <a:r>
              <a:rPr lang="en-US" sz="1300" dirty="0" err="1" smtClean="0"/>
              <a:t>kondisi</a:t>
            </a:r>
            <a:r>
              <a:rPr lang="en-US" sz="1300" dirty="0" smtClean="0"/>
              <a:t> </a:t>
            </a:r>
            <a:r>
              <a:rPr lang="en-US" sz="1300" dirty="0" err="1" smtClean="0"/>
              <a:t>bahwa</a:t>
            </a:r>
            <a:r>
              <a:rPr lang="en-US" sz="1300" dirty="0" smtClean="0"/>
              <a:t> variance </a:t>
            </a:r>
            <a:r>
              <a:rPr lang="en-US" sz="1300" dirty="0" err="1" smtClean="0"/>
              <a:t>tidak</a:t>
            </a:r>
            <a:r>
              <a:rPr lang="en-US" sz="1300" dirty="0" smtClean="0"/>
              <a:t> </a:t>
            </a:r>
            <a:r>
              <a:rPr lang="en-US" sz="1300" dirty="0" err="1" smtClean="0"/>
              <a:t>homogen</a:t>
            </a:r>
            <a:r>
              <a:rPr lang="en-US" sz="1300" dirty="0" smtClean="0"/>
              <a:t> </a:t>
            </a:r>
            <a:r>
              <a:rPr lang="en-US" sz="1300" dirty="0" err="1" smtClean="0"/>
              <a:t>dan</a:t>
            </a:r>
            <a:r>
              <a:rPr lang="en-US" sz="1300" dirty="0" smtClean="0"/>
              <a:t> </a:t>
            </a:r>
            <a:r>
              <a:rPr lang="en-US" sz="1300" dirty="0" err="1" smtClean="0"/>
              <a:t>berubah-ubah</a:t>
            </a:r>
            <a:r>
              <a:rPr lang="en-US" sz="1300" dirty="0" smtClean="0"/>
              <a:t> </a:t>
            </a:r>
            <a:r>
              <a:rPr lang="en-US" sz="1300" dirty="0" err="1" smtClean="0"/>
              <a:t>setiap</a:t>
            </a:r>
            <a:r>
              <a:rPr lang="en-US" sz="1300" dirty="0" smtClean="0"/>
              <a:t> </a:t>
            </a:r>
            <a:r>
              <a:rPr lang="en-US" sz="1300" dirty="0" err="1" smtClean="0"/>
              <a:t>saat</a:t>
            </a:r>
            <a:r>
              <a:rPr lang="en-US" sz="1300" dirty="0" smtClean="0"/>
              <a:t> </a:t>
            </a:r>
            <a:r>
              <a:rPr lang="en-US" sz="1300" dirty="0" err="1" smtClean="0"/>
              <a:t>disusun</a:t>
            </a:r>
            <a:r>
              <a:rPr lang="en-US" sz="1300" dirty="0" smtClean="0"/>
              <a:t> </a:t>
            </a:r>
            <a:r>
              <a:rPr lang="en-US" sz="1300" dirty="0" err="1" smtClean="0"/>
              <a:t>seperti</a:t>
            </a:r>
            <a:r>
              <a:rPr lang="en-US" sz="1300" dirty="0" smtClean="0"/>
              <a:t> </a:t>
            </a:r>
            <a:r>
              <a:rPr lang="en-US" sz="1300" dirty="0" err="1" smtClean="0"/>
              <a:t>di</a:t>
            </a:r>
            <a:r>
              <a:rPr lang="en-US" sz="1300" dirty="0" smtClean="0"/>
              <a:t> </a:t>
            </a:r>
            <a:r>
              <a:rPr lang="en-US" sz="1300" dirty="0" err="1" smtClean="0"/>
              <a:t>atas</a:t>
            </a:r>
            <a:r>
              <a:rPr lang="en-US" sz="1300" dirty="0" smtClean="0"/>
              <a:t>.  </a:t>
            </a:r>
            <a:r>
              <a:rPr lang="en-US" sz="1300" dirty="0" err="1" smtClean="0"/>
              <a:t>Ada</a:t>
            </a:r>
            <a:r>
              <a:rPr lang="en-US" sz="1300" dirty="0" smtClean="0"/>
              <a:t> </a:t>
            </a:r>
            <a:r>
              <a:rPr lang="en-US" sz="1300" dirty="0" err="1" smtClean="0"/>
              <a:t>dua</a:t>
            </a:r>
            <a:r>
              <a:rPr lang="en-US" sz="1300" dirty="0" smtClean="0"/>
              <a:t> model yang </a:t>
            </a:r>
            <a:r>
              <a:rPr lang="en-US" sz="1300" dirty="0" err="1" smtClean="0"/>
              <a:t>disusun</a:t>
            </a:r>
            <a:r>
              <a:rPr lang="en-US" sz="1300" dirty="0" smtClean="0"/>
              <a:t>, </a:t>
            </a:r>
            <a:r>
              <a:rPr lang="en-US" sz="1300" dirty="0" err="1" smtClean="0"/>
              <a:t>yaitu</a:t>
            </a:r>
            <a:r>
              <a:rPr lang="en-US" sz="1300" dirty="0" smtClean="0"/>
              <a:t> ‘mean model’ </a:t>
            </a:r>
            <a:r>
              <a:rPr lang="en-US" sz="1300" dirty="0" err="1" smtClean="0"/>
              <a:t>dan</a:t>
            </a:r>
            <a:r>
              <a:rPr lang="en-US" sz="1300" dirty="0" smtClean="0"/>
              <a:t> ‘variance model’.  Mean model </a:t>
            </a:r>
            <a:r>
              <a:rPr lang="en-US" sz="1300" dirty="0" err="1" smtClean="0"/>
              <a:t>disusun</a:t>
            </a:r>
            <a:r>
              <a:rPr lang="en-US" sz="1300" dirty="0" smtClean="0"/>
              <a:t> </a:t>
            </a:r>
            <a:r>
              <a:rPr lang="en-US" sz="1300" dirty="0" err="1" smtClean="0"/>
              <a:t>berdasarkan</a:t>
            </a:r>
            <a:r>
              <a:rPr lang="en-US" sz="1300" dirty="0" smtClean="0"/>
              <a:t> </a:t>
            </a:r>
            <a:r>
              <a:rPr lang="en-US" sz="1300" dirty="0" err="1" smtClean="0"/>
              <a:t>identifikasi</a:t>
            </a:r>
            <a:r>
              <a:rPr lang="en-US" sz="1300" dirty="0" smtClean="0"/>
              <a:t> </a:t>
            </a:r>
            <a:r>
              <a:rPr lang="en-US" sz="1300" dirty="0" err="1" smtClean="0"/>
              <a:t>awal</a:t>
            </a:r>
            <a:r>
              <a:rPr lang="en-US" sz="1300" dirty="0" smtClean="0"/>
              <a:t>.  </a:t>
            </a:r>
            <a:r>
              <a:rPr lang="en-US" sz="1300" dirty="0" err="1" smtClean="0"/>
              <a:t>Bentuk</a:t>
            </a:r>
            <a:r>
              <a:rPr lang="en-US" sz="1300" dirty="0" smtClean="0"/>
              <a:t> mean model </a:t>
            </a:r>
            <a:r>
              <a:rPr lang="en-US" sz="1300" dirty="0" err="1" smtClean="0"/>
              <a:t>dapat</a:t>
            </a:r>
            <a:r>
              <a:rPr lang="en-US" sz="1300" dirty="0" smtClean="0"/>
              <a:t> </a:t>
            </a:r>
            <a:r>
              <a:rPr lang="en-US" sz="1300" dirty="0" err="1" smtClean="0"/>
              <a:t>saja</a:t>
            </a:r>
            <a:r>
              <a:rPr lang="en-US" sz="1300" dirty="0" smtClean="0"/>
              <a:t> </a:t>
            </a:r>
            <a:r>
              <a:rPr lang="en-US" sz="1300" dirty="0" err="1" smtClean="0"/>
              <a:t>berupa</a:t>
            </a:r>
            <a:r>
              <a:rPr lang="en-US" sz="1300" dirty="0" smtClean="0"/>
              <a:t> model </a:t>
            </a:r>
            <a:r>
              <a:rPr lang="en-US" sz="1300" dirty="0" err="1" smtClean="0"/>
              <a:t>regresi</a:t>
            </a:r>
            <a:r>
              <a:rPr lang="en-US" sz="1300" dirty="0" smtClean="0"/>
              <a:t>, model AR, model ARIMA, </a:t>
            </a:r>
            <a:r>
              <a:rPr lang="en-US" sz="1300" dirty="0" err="1" smtClean="0"/>
              <a:t>konstanta</a:t>
            </a:r>
            <a:r>
              <a:rPr lang="en-US" sz="1300" dirty="0" smtClean="0"/>
              <a:t>, </a:t>
            </a:r>
            <a:r>
              <a:rPr lang="en-US" sz="1300" dirty="0" err="1" smtClean="0"/>
              <a:t>dan</a:t>
            </a:r>
            <a:r>
              <a:rPr lang="en-US" sz="1300" dirty="0" smtClean="0"/>
              <a:t> </a:t>
            </a:r>
            <a:r>
              <a:rPr lang="en-US" sz="1300" dirty="0" err="1" smtClean="0"/>
              <a:t>sebagainya</a:t>
            </a:r>
            <a:r>
              <a:rPr lang="en-US" sz="1300" dirty="0" smtClean="0"/>
              <a:t>.</a:t>
            </a:r>
          </a:p>
          <a:p>
            <a:pPr eaLnBrk="1" hangingPunct="1"/>
            <a:endParaRPr lang="en-US" sz="1300" dirty="0" smtClean="0"/>
          </a:p>
          <a:p>
            <a:pPr eaLnBrk="1" hangingPunct="1"/>
            <a:r>
              <a:rPr lang="en-US" sz="1300" dirty="0" smtClean="0"/>
              <a:t>Variance model </a:t>
            </a:r>
            <a:r>
              <a:rPr lang="en-US" sz="1300" dirty="0" err="1" smtClean="0"/>
              <a:t>menyatakan</a:t>
            </a:r>
            <a:r>
              <a:rPr lang="en-US" sz="1300" dirty="0" smtClean="0"/>
              <a:t> </a:t>
            </a:r>
            <a:r>
              <a:rPr lang="en-US" sz="1300" dirty="0" err="1" smtClean="0"/>
              <a:t>hubungan</a:t>
            </a:r>
            <a:r>
              <a:rPr lang="en-US" sz="1300" dirty="0" smtClean="0"/>
              <a:t> </a:t>
            </a:r>
            <a:r>
              <a:rPr lang="en-US" sz="1300" dirty="0" err="1" smtClean="0"/>
              <a:t>antara</a:t>
            </a:r>
            <a:r>
              <a:rPr lang="en-US" sz="1300" dirty="0" smtClean="0"/>
              <a:t> variance error </a:t>
            </a:r>
            <a:r>
              <a:rPr lang="en-US" sz="1300" dirty="0" err="1" smtClean="0"/>
              <a:t>pada</a:t>
            </a:r>
            <a:r>
              <a:rPr lang="en-US" sz="1300" dirty="0" smtClean="0"/>
              <a:t> </a:t>
            </a:r>
            <a:r>
              <a:rPr lang="en-US" sz="1300" dirty="0" err="1" smtClean="0"/>
              <a:t>waktu</a:t>
            </a:r>
            <a:r>
              <a:rPr lang="en-US" sz="1300" dirty="0" smtClean="0"/>
              <a:t> t </a:t>
            </a:r>
            <a:r>
              <a:rPr lang="en-US" sz="1300" dirty="0" err="1" smtClean="0"/>
              <a:t>dengan</a:t>
            </a:r>
            <a:r>
              <a:rPr lang="en-US" sz="1300" dirty="0" smtClean="0"/>
              <a:t> </a:t>
            </a:r>
            <a:r>
              <a:rPr lang="en-US" sz="1300" dirty="0" err="1" smtClean="0"/>
              <a:t>besarnya</a:t>
            </a:r>
            <a:r>
              <a:rPr lang="en-US" sz="1300" dirty="0" smtClean="0"/>
              <a:t> </a:t>
            </a:r>
            <a:r>
              <a:rPr lang="en-US" sz="1300" dirty="0" err="1" smtClean="0"/>
              <a:t>kuadrat</a:t>
            </a:r>
            <a:r>
              <a:rPr lang="en-US" sz="1300" dirty="0" smtClean="0"/>
              <a:t> error </a:t>
            </a:r>
            <a:r>
              <a:rPr lang="en-US" sz="1300" dirty="0" err="1" smtClean="0"/>
              <a:t>pada</a:t>
            </a:r>
            <a:r>
              <a:rPr lang="en-US" sz="1300" dirty="0" smtClean="0"/>
              <a:t> </a:t>
            </a:r>
            <a:r>
              <a:rPr lang="en-US" sz="1300" dirty="0" err="1" smtClean="0"/>
              <a:t>waktu</a:t>
            </a:r>
            <a:r>
              <a:rPr lang="en-US" sz="1300" dirty="0" smtClean="0"/>
              <a:t> </a:t>
            </a:r>
            <a:r>
              <a:rPr lang="en-US" sz="1300" dirty="0" err="1" smtClean="0"/>
              <a:t>sebelumnya</a:t>
            </a:r>
            <a:r>
              <a:rPr lang="en-US" sz="1300" dirty="0" smtClean="0"/>
              <a:t> </a:t>
            </a:r>
            <a:r>
              <a:rPr lang="en-US" sz="1300" dirty="0" err="1" smtClean="0"/>
              <a:t>dan</a:t>
            </a:r>
            <a:r>
              <a:rPr lang="en-US" sz="1300" dirty="0" smtClean="0"/>
              <a:t> variance error </a:t>
            </a:r>
            <a:r>
              <a:rPr lang="en-US" sz="1300" dirty="0" err="1" smtClean="0"/>
              <a:t>pada</a:t>
            </a:r>
            <a:r>
              <a:rPr lang="en-US" sz="1300" dirty="0" smtClean="0"/>
              <a:t> </a:t>
            </a:r>
            <a:r>
              <a:rPr lang="en-US" sz="1300" dirty="0" err="1" smtClean="0"/>
              <a:t>waktu</a:t>
            </a:r>
            <a:r>
              <a:rPr lang="en-US" sz="1300" dirty="0" smtClean="0"/>
              <a:t> </a:t>
            </a:r>
            <a:r>
              <a:rPr lang="en-US" sz="1300" dirty="0" err="1" smtClean="0"/>
              <a:t>sebelumnya</a:t>
            </a:r>
            <a:r>
              <a:rPr lang="en-US" sz="1300" dirty="0" smtClean="0"/>
              <a:t>.  </a:t>
            </a:r>
            <a:r>
              <a:rPr lang="en-US" sz="1300" dirty="0" err="1" smtClean="0"/>
              <a:t>Jika</a:t>
            </a:r>
            <a:r>
              <a:rPr lang="en-US" sz="1300" dirty="0" smtClean="0"/>
              <a:t> model variance </a:t>
            </a:r>
            <a:r>
              <a:rPr lang="en-US" sz="1300" dirty="0" err="1" smtClean="0"/>
              <a:t>hanya</a:t>
            </a:r>
            <a:r>
              <a:rPr lang="en-US" sz="1300" dirty="0" smtClean="0"/>
              <a:t> </a:t>
            </a:r>
            <a:r>
              <a:rPr lang="en-US" sz="1300" dirty="0" err="1" smtClean="0"/>
              <a:t>memasukkan</a:t>
            </a:r>
            <a:r>
              <a:rPr lang="en-US" sz="1300" dirty="0" smtClean="0"/>
              <a:t> </a:t>
            </a:r>
            <a:r>
              <a:rPr lang="en-US" sz="1300" dirty="0" err="1" smtClean="0"/>
              <a:t>kuadrat</a:t>
            </a:r>
            <a:r>
              <a:rPr lang="en-US" sz="1300" dirty="0" smtClean="0"/>
              <a:t> </a:t>
            </a:r>
            <a:r>
              <a:rPr lang="en-US" sz="1300" dirty="0" err="1" smtClean="0"/>
              <a:t>errror</a:t>
            </a:r>
            <a:r>
              <a:rPr lang="en-US" sz="1300" dirty="0" smtClean="0"/>
              <a:t> </a:t>
            </a:r>
            <a:r>
              <a:rPr lang="en-US" sz="1300" dirty="0" err="1" smtClean="0"/>
              <a:t>maka</a:t>
            </a:r>
            <a:r>
              <a:rPr lang="en-US" sz="1300" dirty="0" smtClean="0"/>
              <a:t> </a:t>
            </a:r>
            <a:r>
              <a:rPr lang="en-US" sz="1300" dirty="0" err="1" smtClean="0"/>
              <a:t>disebut</a:t>
            </a:r>
            <a:r>
              <a:rPr lang="en-US" sz="1300" dirty="0" smtClean="0"/>
              <a:t> </a:t>
            </a:r>
            <a:r>
              <a:rPr lang="en-US" sz="1300" dirty="0" err="1" smtClean="0"/>
              <a:t>sebagai</a:t>
            </a:r>
            <a:r>
              <a:rPr lang="en-US" sz="1300" dirty="0" smtClean="0"/>
              <a:t> model ARCH.  </a:t>
            </a:r>
            <a:r>
              <a:rPr lang="en-US" sz="1300" dirty="0" err="1" smtClean="0"/>
              <a:t>Namun</a:t>
            </a:r>
            <a:r>
              <a:rPr lang="en-US" sz="1300" dirty="0" smtClean="0"/>
              <a:t> </a:t>
            </a:r>
            <a:r>
              <a:rPr lang="en-US" sz="1300" dirty="0" err="1" smtClean="0"/>
              <a:t>jika</a:t>
            </a:r>
            <a:r>
              <a:rPr lang="en-US" sz="1300" dirty="0" smtClean="0"/>
              <a:t> </a:t>
            </a:r>
            <a:r>
              <a:rPr lang="en-US" sz="1300" dirty="0" err="1" smtClean="0"/>
              <a:t>memasukkan</a:t>
            </a:r>
            <a:r>
              <a:rPr lang="en-US" sz="1300" dirty="0" smtClean="0"/>
              <a:t> </a:t>
            </a:r>
            <a:r>
              <a:rPr lang="en-US" sz="1300" dirty="0" err="1" smtClean="0"/>
              <a:t>juga</a:t>
            </a:r>
            <a:r>
              <a:rPr lang="en-US" sz="1300" dirty="0" smtClean="0"/>
              <a:t> </a:t>
            </a:r>
            <a:r>
              <a:rPr lang="en-US" sz="1300" dirty="0" err="1" smtClean="0"/>
              <a:t>besarnya</a:t>
            </a:r>
            <a:r>
              <a:rPr lang="en-US" sz="1300" dirty="0" smtClean="0"/>
              <a:t> variance error </a:t>
            </a:r>
            <a:r>
              <a:rPr lang="en-US" sz="1300" dirty="0" err="1" smtClean="0"/>
              <a:t>waktu</a:t>
            </a:r>
            <a:r>
              <a:rPr lang="en-US" sz="1300" dirty="0" smtClean="0"/>
              <a:t> </a:t>
            </a:r>
            <a:r>
              <a:rPr lang="en-US" sz="1300" dirty="0" err="1" smtClean="0"/>
              <a:t>sebelumnya</a:t>
            </a:r>
            <a:r>
              <a:rPr lang="en-US" sz="1300" dirty="0" smtClean="0"/>
              <a:t>, </a:t>
            </a:r>
            <a:r>
              <a:rPr lang="en-US" sz="1300" dirty="0" err="1" smtClean="0"/>
              <a:t>disebut</a:t>
            </a:r>
            <a:r>
              <a:rPr lang="en-US" sz="1300" dirty="0" smtClean="0"/>
              <a:t> </a:t>
            </a:r>
            <a:r>
              <a:rPr lang="en-US" sz="1300" dirty="0" err="1" smtClean="0"/>
              <a:t>sebagai</a:t>
            </a:r>
            <a:r>
              <a:rPr lang="en-US" sz="1300" dirty="0" smtClean="0"/>
              <a:t> GARCH.  ARCH = auto regressive conditional </a:t>
            </a:r>
            <a:r>
              <a:rPr lang="en-US" sz="1300" dirty="0" err="1" smtClean="0"/>
              <a:t>heteroskedasticity</a:t>
            </a:r>
            <a:r>
              <a:rPr lang="en-US" sz="1300" dirty="0" smtClean="0"/>
              <a:t>.</a:t>
            </a:r>
          </a:p>
          <a:p>
            <a:pPr eaLnBrk="1" hangingPunct="1"/>
            <a:endParaRPr lang="en-US" sz="1300" dirty="0" smtClean="0"/>
          </a:p>
          <a:p>
            <a:pPr eaLnBrk="1" hangingPunct="1"/>
            <a:r>
              <a:rPr lang="en-US" sz="1300" dirty="0" err="1" smtClean="0"/>
              <a:t>Penjelasan</a:t>
            </a:r>
            <a:r>
              <a:rPr lang="en-US" sz="1300" dirty="0" smtClean="0"/>
              <a:t> </a:t>
            </a:r>
            <a:r>
              <a:rPr lang="en-US" sz="1300" dirty="0" err="1" smtClean="0"/>
              <a:t>mengenai</a:t>
            </a:r>
            <a:r>
              <a:rPr lang="en-US" sz="1300" dirty="0" smtClean="0"/>
              <a:t> </a:t>
            </a:r>
            <a:r>
              <a:rPr lang="en-US" sz="1300" dirty="0" err="1" smtClean="0"/>
              <a:t>perbedaan</a:t>
            </a:r>
            <a:r>
              <a:rPr lang="en-US" sz="1300" dirty="0" smtClean="0"/>
              <a:t> ARCH </a:t>
            </a:r>
            <a:r>
              <a:rPr lang="en-US" sz="1300" dirty="0" err="1" smtClean="0"/>
              <a:t>dan</a:t>
            </a:r>
            <a:r>
              <a:rPr lang="en-US" sz="1300" dirty="0" smtClean="0"/>
              <a:t> GARCH </a:t>
            </a:r>
            <a:r>
              <a:rPr lang="en-US" sz="1300" dirty="0" err="1" smtClean="0"/>
              <a:t>akan</a:t>
            </a:r>
            <a:r>
              <a:rPr lang="en-US" sz="1300" dirty="0" smtClean="0"/>
              <a:t> </a:t>
            </a:r>
            <a:r>
              <a:rPr lang="en-US" sz="1300" dirty="0" err="1" smtClean="0"/>
              <a:t>diberikan</a:t>
            </a:r>
            <a:r>
              <a:rPr lang="en-US" sz="1300" dirty="0" smtClean="0"/>
              <a:t> </a:t>
            </a:r>
            <a:r>
              <a:rPr lang="en-US" sz="1300" dirty="0" err="1" smtClean="0"/>
              <a:t>pada</a:t>
            </a:r>
            <a:r>
              <a:rPr lang="en-US" sz="1300" dirty="0" smtClean="0"/>
              <a:t> slide </a:t>
            </a:r>
            <a:r>
              <a:rPr lang="en-US" sz="1300" dirty="0" err="1" smtClean="0"/>
              <a:t>berikutnya</a:t>
            </a:r>
            <a:r>
              <a:rPr lang="en-US" sz="1300" dirty="0"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2349A3F-7759-4AF7-B96F-7F50FF105A30}" type="slidenum">
              <a:rPr lang="en-US" smtClean="0"/>
              <a:pPr/>
              <a:t>5</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z="1300" dirty="0" smtClean="0"/>
              <a:t>Model ARCH(q) </a:t>
            </a:r>
            <a:r>
              <a:rPr lang="en-US" sz="1300" dirty="0" err="1" smtClean="0"/>
              <a:t>menghilangkan</a:t>
            </a:r>
            <a:r>
              <a:rPr lang="en-US" sz="1300" dirty="0" smtClean="0"/>
              <a:t> </a:t>
            </a:r>
            <a:r>
              <a:rPr lang="en-US" sz="1300" dirty="0" err="1" smtClean="0"/>
              <a:t>suku</a:t>
            </a:r>
            <a:r>
              <a:rPr lang="en-US" sz="1300" dirty="0" smtClean="0"/>
              <a:t> yang </a:t>
            </a:r>
            <a:r>
              <a:rPr lang="en-US" sz="1300" dirty="0" err="1" smtClean="0"/>
              <a:t>melibatkan</a:t>
            </a:r>
            <a:r>
              <a:rPr lang="en-US" sz="1300" dirty="0" smtClean="0"/>
              <a:t> </a:t>
            </a:r>
            <a:r>
              <a:rPr lang="en-US" sz="1300" dirty="0" err="1" smtClean="0"/>
              <a:t>nilai</a:t>
            </a:r>
            <a:r>
              <a:rPr lang="en-US" sz="1300" dirty="0" smtClean="0"/>
              <a:t> variance error </a:t>
            </a:r>
            <a:r>
              <a:rPr lang="en-US" sz="1300" dirty="0" err="1" smtClean="0"/>
              <a:t>waktu</a:t>
            </a:r>
            <a:r>
              <a:rPr lang="en-US" sz="1300" dirty="0" smtClean="0"/>
              <a:t> </a:t>
            </a:r>
            <a:r>
              <a:rPr lang="en-US" sz="1300" dirty="0" err="1" smtClean="0"/>
              <a:t>sebelumnya</a:t>
            </a:r>
            <a:r>
              <a:rPr lang="en-US" sz="1300" dirty="0"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5C89B4B-0F56-473D-BE40-A74737AEB43E}"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z="1300" dirty="0" smtClean="0"/>
              <a:t>Model variance GARCH </a:t>
            </a:r>
            <a:r>
              <a:rPr lang="en-US" sz="1300" dirty="0" err="1" smtClean="0"/>
              <a:t>dapat</a:t>
            </a:r>
            <a:r>
              <a:rPr lang="en-US" sz="1300" dirty="0" smtClean="0"/>
              <a:t> </a:t>
            </a:r>
            <a:r>
              <a:rPr lang="en-US" sz="1300" dirty="0" err="1" smtClean="0"/>
              <a:t>dinyatakan</a:t>
            </a:r>
            <a:r>
              <a:rPr lang="en-US" sz="1300" dirty="0" smtClean="0"/>
              <a:t> </a:t>
            </a:r>
            <a:r>
              <a:rPr lang="en-US" sz="1300" dirty="0" err="1" smtClean="0"/>
              <a:t>dalam</a:t>
            </a:r>
            <a:r>
              <a:rPr lang="en-US" sz="1300" dirty="0" smtClean="0"/>
              <a:t> </a:t>
            </a:r>
            <a:r>
              <a:rPr lang="en-US" sz="1300" dirty="0" err="1" smtClean="0"/>
              <a:t>bentuk</a:t>
            </a:r>
            <a:r>
              <a:rPr lang="en-US" sz="1300" dirty="0" smtClean="0"/>
              <a:t> </a:t>
            </a:r>
            <a:r>
              <a:rPr lang="en-US" sz="1300" dirty="0" err="1" smtClean="0"/>
              <a:t>fungsi</a:t>
            </a:r>
            <a:r>
              <a:rPr lang="en-US" sz="1300" dirty="0" smtClean="0"/>
              <a:t> </a:t>
            </a:r>
            <a:r>
              <a:rPr lang="en-US" sz="1300" dirty="0" err="1" smtClean="0"/>
              <a:t>antara</a:t>
            </a:r>
            <a:r>
              <a:rPr lang="en-US" sz="1300" dirty="0" smtClean="0"/>
              <a:t> </a:t>
            </a:r>
            <a:r>
              <a:rPr lang="en-US" sz="1300" dirty="0" err="1" smtClean="0"/>
              <a:t>nilai</a:t>
            </a:r>
            <a:r>
              <a:rPr lang="en-US" sz="1300" dirty="0" smtClean="0"/>
              <a:t> variance error </a:t>
            </a:r>
            <a:r>
              <a:rPr lang="en-US" sz="1300" dirty="0" err="1" smtClean="0"/>
              <a:t>dengan</a:t>
            </a:r>
            <a:r>
              <a:rPr lang="en-US" sz="1300" dirty="0" smtClean="0"/>
              <a:t> </a:t>
            </a:r>
            <a:r>
              <a:rPr lang="en-US" sz="1300" dirty="0" err="1" smtClean="0"/>
              <a:t>nilai</a:t>
            </a:r>
            <a:r>
              <a:rPr lang="en-US" sz="1300" dirty="0" smtClean="0"/>
              <a:t> </a:t>
            </a:r>
            <a:r>
              <a:rPr lang="en-US" sz="1300" dirty="0" err="1" smtClean="0"/>
              <a:t>kuadrat</a:t>
            </a:r>
            <a:r>
              <a:rPr lang="en-US" sz="1300" dirty="0" smtClean="0"/>
              <a:t> error </a:t>
            </a:r>
            <a:r>
              <a:rPr lang="en-US" sz="1300" dirty="0" err="1" smtClean="0"/>
              <a:t>waktu-waktu</a:t>
            </a:r>
            <a:r>
              <a:rPr lang="en-US" sz="1300" dirty="0" smtClean="0"/>
              <a:t> </a:t>
            </a:r>
            <a:r>
              <a:rPr lang="en-US" sz="1300" dirty="0" err="1" smtClean="0"/>
              <a:t>sebelumnya</a:t>
            </a:r>
            <a:r>
              <a:rPr lang="en-US" sz="1300" dirty="0" smtClean="0"/>
              <a:t>.  </a:t>
            </a:r>
            <a:r>
              <a:rPr lang="en-US" sz="1300" dirty="0" err="1" smtClean="0"/>
              <a:t>Dalam</a:t>
            </a:r>
            <a:r>
              <a:rPr lang="en-US" sz="1300" dirty="0" smtClean="0"/>
              <a:t> </a:t>
            </a:r>
            <a:r>
              <a:rPr lang="en-US" sz="1300" dirty="0" err="1" smtClean="0"/>
              <a:t>hal</a:t>
            </a:r>
            <a:r>
              <a:rPr lang="en-US" sz="1300" dirty="0" smtClean="0"/>
              <a:t> </a:t>
            </a:r>
            <a:r>
              <a:rPr lang="en-US" sz="1300" dirty="0" err="1" smtClean="0"/>
              <a:t>ini</a:t>
            </a:r>
            <a:r>
              <a:rPr lang="en-US" sz="1300" dirty="0" smtClean="0"/>
              <a:t>, model GARCH </a:t>
            </a:r>
            <a:r>
              <a:rPr lang="en-US" sz="1300" dirty="0" err="1" smtClean="0"/>
              <a:t>menghasilkan</a:t>
            </a:r>
            <a:r>
              <a:rPr lang="en-US" sz="1300" dirty="0" smtClean="0"/>
              <a:t> model </a:t>
            </a:r>
            <a:r>
              <a:rPr lang="en-US" sz="1300" dirty="0" err="1" smtClean="0"/>
              <a:t>bahwa</a:t>
            </a:r>
            <a:r>
              <a:rPr lang="en-US" sz="1300" dirty="0" smtClean="0"/>
              <a:t> variance error </a:t>
            </a:r>
            <a:r>
              <a:rPr lang="en-US" sz="1300" dirty="0" err="1" smtClean="0"/>
              <a:t>adalah</a:t>
            </a:r>
            <a:r>
              <a:rPr lang="en-US" sz="1300" dirty="0" smtClean="0"/>
              <a:t> </a:t>
            </a:r>
            <a:r>
              <a:rPr lang="en-US" sz="1300" dirty="0" err="1" smtClean="0"/>
              <a:t>fungsi</a:t>
            </a:r>
            <a:r>
              <a:rPr lang="en-US" sz="1300" dirty="0" smtClean="0"/>
              <a:t> </a:t>
            </a:r>
            <a:r>
              <a:rPr lang="en-US" sz="1300" dirty="0" err="1" smtClean="0"/>
              <a:t>dari</a:t>
            </a:r>
            <a:r>
              <a:rPr lang="en-US" sz="1300" dirty="0" smtClean="0"/>
              <a:t> </a:t>
            </a:r>
            <a:r>
              <a:rPr lang="en-US" sz="1300" dirty="0" err="1" smtClean="0"/>
              <a:t>kuadrat</a:t>
            </a:r>
            <a:r>
              <a:rPr lang="en-US" sz="1300" dirty="0" smtClean="0"/>
              <a:t> error </a:t>
            </a:r>
            <a:r>
              <a:rPr lang="en-US" sz="1300" dirty="0" err="1" smtClean="0"/>
              <a:t>dari</a:t>
            </a:r>
            <a:r>
              <a:rPr lang="en-US" sz="1300" dirty="0" smtClean="0"/>
              <a:t> lag time yang </a:t>
            </a:r>
            <a:r>
              <a:rPr lang="en-US" sz="1300" dirty="0" err="1" smtClean="0"/>
              <a:t>sangat</a:t>
            </a:r>
            <a:r>
              <a:rPr lang="en-US" sz="1300" dirty="0" smtClean="0"/>
              <a:t> </a:t>
            </a:r>
            <a:r>
              <a:rPr lang="en-US" sz="1300" dirty="0" err="1" smtClean="0"/>
              <a:t>panjang</a:t>
            </a:r>
            <a:r>
              <a:rPr lang="en-US" sz="1300" dirty="0" smtClean="0"/>
              <a:t>.  </a:t>
            </a:r>
            <a:r>
              <a:rPr lang="en-US" sz="1300" dirty="0" err="1" smtClean="0"/>
              <a:t>Perhatikan</a:t>
            </a:r>
            <a:r>
              <a:rPr lang="en-US" sz="1300" dirty="0" smtClean="0"/>
              <a:t> </a:t>
            </a:r>
            <a:r>
              <a:rPr lang="en-US" sz="1300" dirty="0" err="1" smtClean="0"/>
              <a:t>bedanya</a:t>
            </a:r>
            <a:r>
              <a:rPr lang="en-US" sz="1300" dirty="0" smtClean="0"/>
              <a:t> </a:t>
            </a:r>
            <a:r>
              <a:rPr lang="en-US" sz="1300" dirty="0" err="1" smtClean="0"/>
              <a:t>dengan</a:t>
            </a:r>
            <a:r>
              <a:rPr lang="en-US" sz="1300" dirty="0" smtClean="0"/>
              <a:t> model ARCH yang </a:t>
            </a:r>
            <a:r>
              <a:rPr lang="en-US" sz="1300" dirty="0" err="1" smtClean="0"/>
              <a:t>hanya</a:t>
            </a:r>
            <a:r>
              <a:rPr lang="en-US" sz="1300" dirty="0" smtClean="0"/>
              <a:t> </a:t>
            </a:r>
            <a:r>
              <a:rPr lang="en-US" sz="1300" dirty="0" err="1" smtClean="0"/>
              <a:t>melibatkan</a:t>
            </a:r>
            <a:r>
              <a:rPr lang="en-US" sz="1300" dirty="0" smtClean="0"/>
              <a:t> </a:t>
            </a:r>
            <a:r>
              <a:rPr lang="en-US" sz="1300" dirty="0" err="1" smtClean="0"/>
              <a:t>fungsi</a:t>
            </a:r>
            <a:r>
              <a:rPr lang="en-US" sz="1300" dirty="0" smtClean="0"/>
              <a:t> </a:t>
            </a:r>
            <a:r>
              <a:rPr lang="en-US" sz="1300" dirty="0" err="1" smtClean="0"/>
              <a:t>dari</a:t>
            </a:r>
            <a:r>
              <a:rPr lang="en-US" sz="1300" dirty="0" smtClean="0"/>
              <a:t> </a:t>
            </a:r>
            <a:r>
              <a:rPr lang="en-US" sz="1300" dirty="0" err="1" smtClean="0"/>
              <a:t>kuadrat</a:t>
            </a:r>
            <a:r>
              <a:rPr lang="en-US" sz="1300" dirty="0" smtClean="0"/>
              <a:t> error </a:t>
            </a:r>
            <a:r>
              <a:rPr lang="en-US" sz="1300" dirty="0" err="1" smtClean="0"/>
              <a:t>pada</a:t>
            </a:r>
            <a:r>
              <a:rPr lang="en-US" sz="1300" dirty="0" smtClean="0"/>
              <a:t> lag-lag </a:t>
            </a:r>
            <a:r>
              <a:rPr lang="en-US" sz="1300" dirty="0" err="1" smtClean="0"/>
              <a:t>awal</a:t>
            </a:r>
            <a:r>
              <a:rPr lang="en-US" sz="1300" dirty="0" smtClean="0"/>
              <a:t> </a:t>
            </a:r>
            <a:r>
              <a:rPr lang="en-US" sz="1300" dirty="0" err="1" smtClean="0"/>
              <a:t>saja</a:t>
            </a:r>
            <a:r>
              <a:rPr lang="en-US" sz="1300"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784A9BF-7648-4CB6-8954-B7F1660F629B}" type="slidenum">
              <a:rPr lang="en-US" smtClean="0"/>
              <a:pPr/>
              <a:t>7</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z="1300" dirty="0" smtClean="0"/>
              <a:t>Short </a:t>
            </a:r>
            <a:r>
              <a:rPr lang="en-US" sz="1300" dirty="0" err="1" smtClean="0"/>
              <a:t>dan</a:t>
            </a:r>
            <a:r>
              <a:rPr lang="en-US" sz="1300" dirty="0" smtClean="0"/>
              <a:t> long memory </a:t>
            </a:r>
            <a:r>
              <a:rPr lang="en-US" sz="1300" dirty="0" err="1" smtClean="0"/>
              <a:t>dinyatakan</a:t>
            </a:r>
            <a:r>
              <a:rPr lang="en-US" sz="1300" dirty="0" smtClean="0"/>
              <a:t> </a:t>
            </a:r>
            <a:r>
              <a:rPr lang="en-US" sz="1300" dirty="0" err="1" smtClean="0"/>
              <a:t>oleh</a:t>
            </a:r>
            <a:r>
              <a:rPr lang="en-US" sz="1300" dirty="0" smtClean="0"/>
              <a:t> </a:t>
            </a:r>
            <a:r>
              <a:rPr lang="en-US" sz="1300" dirty="0" err="1" smtClean="0"/>
              <a:t>berapa</a:t>
            </a:r>
            <a:r>
              <a:rPr lang="en-US" sz="1300" dirty="0" smtClean="0"/>
              <a:t> </a:t>
            </a:r>
            <a:r>
              <a:rPr lang="en-US" sz="1300" dirty="0" err="1" smtClean="0"/>
              <a:t>banyak</a:t>
            </a:r>
            <a:r>
              <a:rPr lang="en-US" sz="1300" dirty="0" smtClean="0"/>
              <a:t> lag </a:t>
            </a:r>
            <a:r>
              <a:rPr lang="en-US" sz="1300" dirty="0" err="1" smtClean="0"/>
              <a:t>kuadrat</a:t>
            </a:r>
            <a:r>
              <a:rPr lang="en-US" sz="1300" dirty="0" smtClean="0"/>
              <a:t> error yang </a:t>
            </a:r>
            <a:r>
              <a:rPr lang="en-US" sz="1300" dirty="0" err="1" smtClean="0"/>
              <a:t>signifikan</a:t>
            </a:r>
            <a:r>
              <a:rPr lang="en-US" sz="1300" dirty="0" smtClean="0"/>
              <a:t> </a:t>
            </a:r>
            <a:r>
              <a:rPr lang="en-US" sz="1300" dirty="0" err="1" smtClean="0"/>
              <a:t>kontribusinya</a:t>
            </a:r>
            <a:r>
              <a:rPr lang="en-US" sz="1300" dirty="0" smtClean="0"/>
              <a:t> </a:t>
            </a:r>
            <a:r>
              <a:rPr lang="en-US" sz="1300" dirty="0" err="1" smtClean="0"/>
              <a:t>terhadap</a:t>
            </a:r>
            <a:r>
              <a:rPr lang="en-US" sz="1300" dirty="0" smtClean="0"/>
              <a:t> </a:t>
            </a:r>
            <a:r>
              <a:rPr lang="en-US" sz="1300" dirty="0" err="1" smtClean="0"/>
              <a:t>nilai</a:t>
            </a:r>
            <a:r>
              <a:rPr lang="en-US" sz="1300" dirty="0" smtClean="0"/>
              <a:t> variance error.  </a:t>
            </a:r>
          </a:p>
          <a:p>
            <a:pPr eaLnBrk="1" hangingPunct="1"/>
            <a:endParaRPr lang="en-US" sz="1300" dirty="0" smtClean="0"/>
          </a:p>
          <a:p>
            <a:pPr eaLnBrk="1" hangingPunct="1"/>
            <a:r>
              <a:rPr lang="en-US" sz="1300" dirty="0" err="1" smtClean="0"/>
              <a:t>Dengan</a:t>
            </a:r>
            <a:r>
              <a:rPr lang="en-US" sz="1300" dirty="0" smtClean="0"/>
              <a:t> </a:t>
            </a:r>
            <a:r>
              <a:rPr lang="en-US" sz="1300" dirty="0" err="1" smtClean="0"/>
              <a:t>demikian</a:t>
            </a:r>
            <a:r>
              <a:rPr lang="en-US" sz="1300" dirty="0" smtClean="0"/>
              <a:t> LM Test </a:t>
            </a:r>
            <a:r>
              <a:rPr lang="en-US" sz="1300" dirty="0" err="1" smtClean="0"/>
              <a:t>dapat</a:t>
            </a:r>
            <a:r>
              <a:rPr lang="en-US" sz="1300" dirty="0" smtClean="0"/>
              <a:t> </a:t>
            </a:r>
            <a:r>
              <a:rPr lang="en-US" sz="1300" dirty="0" err="1" smtClean="0"/>
              <a:t>diterapkan</a:t>
            </a:r>
            <a:r>
              <a:rPr lang="en-US" sz="1300" dirty="0" smtClean="0"/>
              <a:t> </a:t>
            </a:r>
            <a:r>
              <a:rPr lang="en-US" sz="1300" dirty="0" err="1" smtClean="0"/>
              <a:t>dengan</a:t>
            </a:r>
            <a:r>
              <a:rPr lang="en-US" sz="1300" dirty="0" smtClean="0"/>
              <a:t> </a:t>
            </a:r>
            <a:r>
              <a:rPr lang="en-US" sz="1300" dirty="0" err="1" smtClean="0"/>
              <a:t>melihat</a:t>
            </a:r>
            <a:r>
              <a:rPr lang="en-US" sz="1300" dirty="0" smtClean="0"/>
              <a:t> </a:t>
            </a:r>
            <a:r>
              <a:rPr lang="en-US" sz="1300" dirty="0" err="1" smtClean="0"/>
              <a:t>hubungan</a:t>
            </a:r>
            <a:r>
              <a:rPr lang="en-US" sz="1300" dirty="0" smtClean="0"/>
              <a:t> </a:t>
            </a:r>
            <a:r>
              <a:rPr lang="en-US" sz="1300" dirty="0" err="1" smtClean="0"/>
              <a:t>antara</a:t>
            </a:r>
            <a:r>
              <a:rPr lang="en-US" sz="1300" dirty="0" smtClean="0"/>
              <a:t> variance error </a:t>
            </a:r>
            <a:r>
              <a:rPr lang="en-US" sz="1300" dirty="0" err="1" smtClean="0"/>
              <a:t>dan</a:t>
            </a:r>
            <a:r>
              <a:rPr lang="en-US" sz="1300" dirty="0" smtClean="0"/>
              <a:t> </a:t>
            </a:r>
            <a:r>
              <a:rPr lang="en-US" sz="1300" dirty="0" err="1" smtClean="0"/>
              <a:t>kuadrat</a:t>
            </a:r>
            <a:r>
              <a:rPr lang="en-US" sz="1300" dirty="0" smtClean="0"/>
              <a:t> error </a:t>
            </a:r>
            <a:r>
              <a:rPr lang="en-US" sz="1300" dirty="0" err="1" smtClean="0"/>
              <a:t>pada</a:t>
            </a:r>
            <a:r>
              <a:rPr lang="en-US" sz="1300" dirty="0" smtClean="0"/>
              <a:t> </a:t>
            </a:r>
            <a:r>
              <a:rPr lang="en-US" sz="1300" dirty="0" err="1" smtClean="0"/>
              <a:t>berbagai</a:t>
            </a:r>
            <a:r>
              <a:rPr lang="en-US" sz="1300" dirty="0" smtClean="0"/>
              <a:t> lag time.  </a:t>
            </a:r>
            <a:r>
              <a:rPr lang="en-US" sz="1300" dirty="0" err="1" smtClean="0"/>
              <a:t>Jika</a:t>
            </a:r>
            <a:r>
              <a:rPr lang="en-US" sz="1300" dirty="0" smtClean="0"/>
              <a:t> yang </a:t>
            </a:r>
            <a:r>
              <a:rPr lang="en-US" sz="1300" dirty="0" err="1" smtClean="0"/>
              <a:t>signifikan</a:t>
            </a:r>
            <a:r>
              <a:rPr lang="en-US" sz="1300" dirty="0" smtClean="0"/>
              <a:t> </a:t>
            </a:r>
            <a:r>
              <a:rPr lang="en-US" sz="1300" dirty="0" err="1" smtClean="0"/>
              <a:t>hanya</a:t>
            </a:r>
            <a:r>
              <a:rPr lang="en-US" sz="1300" dirty="0" smtClean="0"/>
              <a:t> </a:t>
            </a:r>
            <a:r>
              <a:rPr lang="en-US" sz="1300" dirty="0" err="1" smtClean="0"/>
              <a:t>pada</a:t>
            </a:r>
            <a:r>
              <a:rPr lang="en-US" sz="1300" dirty="0" smtClean="0"/>
              <a:t> lag-lag </a:t>
            </a:r>
            <a:r>
              <a:rPr lang="en-US" sz="1300" dirty="0" err="1" smtClean="0"/>
              <a:t>awal</a:t>
            </a:r>
            <a:r>
              <a:rPr lang="en-US" sz="1300" dirty="0" smtClean="0"/>
              <a:t> </a:t>
            </a:r>
            <a:r>
              <a:rPr lang="en-US" sz="1300" dirty="0" err="1" smtClean="0"/>
              <a:t>saja</a:t>
            </a:r>
            <a:r>
              <a:rPr lang="en-US" sz="1300" dirty="0" smtClean="0"/>
              <a:t>, </a:t>
            </a:r>
            <a:r>
              <a:rPr lang="en-US" sz="1300" dirty="0" err="1" smtClean="0"/>
              <a:t>maka</a:t>
            </a:r>
            <a:r>
              <a:rPr lang="en-US" sz="1300" dirty="0" smtClean="0"/>
              <a:t> model yang </a:t>
            </a:r>
            <a:r>
              <a:rPr lang="en-US" sz="1300" dirty="0" err="1" smtClean="0"/>
              <a:t>sesuai</a:t>
            </a:r>
            <a:r>
              <a:rPr lang="en-US" sz="1300" dirty="0" smtClean="0"/>
              <a:t> </a:t>
            </a:r>
            <a:r>
              <a:rPr lang="en-US" sz="1300" dirty="0" err="1" smtClean="0"/>
              <a:t>adalah</a:t>
            </a:r>
            <a:r>
              <a:rPr lang="en-US" sz="1300" dirty="0" smtClean="0"/>
              <a:t> ARCH.  </a:t>
            </a:r>
            <a:r>
              <a:rPr lang="en-US" sz="1300" dirty="0" err="1" smtClean="0"/>
              <a:t>Namun</a:t>
            </a:r>
            <a:r>
              <a:rPr lang="en-US" sz="1300" dirty="0" smtClean="0"/>
              <a:t> </a:t>
            </a:r>
            <a:r>
              <a:rPr lang="en-US" sz="1300" dirty="0" err="1" smtClean="0"/>
              <a:t>jika</a:t>
            </a:r>
            <a:r>
              <a:rPr lang="en-US" sz="1300" dirty="0" smtClean="0"/>
              <a:t> </a:t>
            </a:r>
            <a:r>
              <a:rPr lang="en-US" sz="1300" dirty="0" err="1" smtClean="0"/>
              <a:t>signifikan</a:t>
            </a:r>
            <a:r>
              <a:rPr lang="en-US" sz="1300" dirty="0" smtClean="0"/>
              <a:t> </a:t>
            </a:r>
            <a:r>
              <a:rPr lang="en-US" sz="1300" dirty="0" err="1" smtClean="0"/>
              <a:t>sampai</a:t>
            </a:r>
            <a:r>
              <a:rPr lang="en-US" sz="1300" dirty="0" smtClean="0"/>
              <a:t> lag yang </a:t>
            </a:r>
            <a:r>
              <a:rPr lang="en-US" sz="1300" dirty="0" err="1" smtClean="0"/>
              <a:t>panjang</a:t>
            </a:r>
            <a:r>
              <a:rPr lang="en-US" sz="1300" dirty="0" smtClean="0"/>
              <a:t>, </a:t>
            </a:r>
            <a:r>
              <a:rPr lang="en-US" sz="1300" dirty="0" err="1" smtClean="0"/>
              <a:t>maka</a:t>
            </a:r>
            <a:r>
              <a:rPr lang="en-US" sz="1300" dirty="0" smtClean="0"/>
              <a:t> model yang </a:t>
            </a:r>
            <a:r>
              <a:rPr lang="en-US" sz="1300" dirty="0" err="1" smtClean="0"/>
              <a:t>sesuai</a:t>
            </a:r>
            <a:r>
              <a:rPr lang="en-US" sz="1300" dirty="0" smtClean="0"/>
              <a:t> </a:t>
            </a:r>
            <a:r>
              <a:rPr lang="en-US" sz="1300" dirty="0" err="1" smtClean="0"/>
              <a:t>adalah</a:t>
            </a:r>
            <a:r>
              <a:rPr lang="en-US" sz="1300" dirty="0" smtClean="0"/>
              <a:t> GARCH.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032000"/>
            <a:ext cx="6096000" cy="952500"/>
          </a:xfrm>
        </p:spPr>
        <p:txBody>
          <a:bodyPr>
            <a:noAutofit/>
          </a:bodyPr>
          <a:lstStyle>
            <a:lvl1pPr algn="ctr">
              <a:defRPr sz="4800" baseline="0">
                <a:solidFill>
                  <a:schemeClr val="bg1"/>
                </a:solidFill>
              </a:defRPr>
            </a:lvl1pPr>
          </a:lstStyle>
          <a:p>
            <a:r>
              <a:rPr lang="en-US" dirty="0" smtClean="0"/>
              <a:t>Your Master Title</a:t>
            </a:r>
            <a:endParaRPr lang="en-US" dirty="0"/>
          </a:p>
        </p:txBody>
      </p:sp>
      <p:sp>
        <p:nvSpPr>
          <p:cNvPr id="3" name="Subtitle 2"/>
          <p:cNvSpPr>
            <a:spLocks noGrp="1"/>
          </p:cNvSpPr>
          <p:nvPr>
            <p:ph type="subTitle" idx="1"/>
          </p:nvPr>
        </p:nvSpPr>
        <p:spPr>
          <a:xfrm>
            <a:off x="2367254" y="2984500"/>
            <a:ext cx="4409492" cy="381000"/>
          </a:xfrm>
        </p:spPr>
        <p:txBody>
          <a:bodyPr>
            <a:noAutofit/>
          </a:bodyPr>
          <a:lstStyle>
            <a:lvl1pPr marL="0" indent="0" algn="ctr">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28865"/>
            <a:ext cx="8229600" cy="9525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333500"/>
            <a:ext cx="4038600" cy="18216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33500"/>
            <a:ext cx="4038600" cy="18216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282157"/>
            <a:ext cx="4038600" cy="18229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282157"/>
            <a:ext cx="4038600" cy="18229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20BB23D-3B5D-466A-9E5F-7BB92D58820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33500"/>
            <a:ext cx="4038600" cy="18216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282157"/>
            <a:ext cx="4038600" cy="18229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420FA142-A827-444F-9DFC-F846851085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42"/>
            <a:ext cx="8229600" cy="952500"/>
          </a:xfrm>
        </p:spPr>
        <p:txBody>
          <a:bodyPr>
            <a:normAutofit/>
          </a:bodyPr>
          <a:lstStyle>
            <a:lvl1pPr algn="l">
              <a:defRPr sz="360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203196"/>
            <a:ext cx="8229600" cy="3771636"/>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Title 1"/>
          <p:cNvSpPr>
            <a:spLocks noGrp="1"/>
          </p:cNvSpPr>
          <p:nvPr>
            <p:ph type="title"/>
          </p:nvPr>
        </p:nvSpPr>
        <p:spPr>
          <a:xfrm>
            <a:off x="1379835" y="123442"/>
            <a:ext cx="7306964" cy="952500"/>
          </a:xfrm>
        </p:spPr>
        <p:txBody>
          <a:bodyPr>
            <a:normAutofit/>
          </a:bodyPr>
          <a:lstStyle>
            <a:lvl1pPr algn="l">
              <a:defRPr sz="3600">
                <a:solidFill>
                  <a:schemeClr val="tx1">
                    <a:lumMod val="85000"/>
                    <a:lumOff val="15000"/>
                  </a:schemeClr>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1371600" y="1203196"/>
            <a:ext cx="7306964" cy="4067304"/>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33500"/>
            <a:ext cx="4038600" cy="37716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42"/>
            <a:ext cx="8229600" cy="952500"/>
          </a:xfrm>
        </p:spPr>
        <p:txBody>
          <a:bodyPr>
            <a:normAutofit/>
          </a:bodyPr>
          <a:lstStyle>
            <a:lvl1pPr algn="l">
              <a:defRPr sz="360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03196"/>
            <a:ext cx="4040188" cy="533135"/>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28081"/>
            <a:ext cx="4040188" cy="3165486"/>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203196"/>
            <a:ext cx="4041775" cy="533135"/>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728081"/>
            <a:ext cx="4041775" cy="3165486"/>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62000"/>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714500"/>
            <a:ext cx="3008313" cy="3390636"/>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hdr="0" ftr="0" dt="0"/>
  <p:txStyles>
    <p:titleStyle>
      <a:lvl1pPr algn="ctr" defTabSz="914400" rtl="0" eaLnBrk="1" latinLnBrk="0" hangingPunct="1">
        <a:spcBef>
          <a:spcPct val="0"/>
        </a:spcBef>
        <a:buNone/>
        <a:defRPr sz="4000" b="1" kern="1200">
          <a:solidFill>
            <a:schemeClr val="tx1">
              <a:lumMod val="85000"/>
              <a:lumOff val="15000"/>
            </a:schemeClr>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75000"/>
              <a:lumOff val="25000"/>
            </a:schemeClr>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75000"/>
              <a:lumOff val="25000"/>
            </a:schemeClr>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5.xml"/><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32000"/>
            <a:ext cx="8686800" cy="952500"/>
          </a:xfrm>
        </p:spPr>
        <p:txBody>
          <a:bodyPr/>
          <a:lstStyle/>
          <a:p>
            <a:r>
              <a:rPr lang="id-ID" dirty="0" smtClean="0"/>
              <a:t>Model ARCH/GARCH</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
        <p:nvSpPr>
          <p:cNvPr id="8" name="Subtitle 2"/>
          <p:cNvSpPr>
            <a:spLocks noGrp="1"/>
          </p:cNvSpPr>
          <p:nvPr>
            <p:ph type="subTitle" idx="1"/>
          </p:nvPr>
        </p:nvSpPr>
        <p:spPr>
          <a:xfrm>
            <a:off x="2367254" y="3467100"/>
            <a:ext cx="4409492" cy="381000"/>
          </a:xfrm>
        </p:spPr>
        <p:txBody>
          <a:bodyPr/>
          <a:lstStyle/>
          <a:p>
            <a:r>
              <a:rPr lang="id-ID" dirty="0" smtClean="0"/>
              <a:t>Farit Mochamad Afendi</a:t>
            </a:r>
          </a:p>
          <a:p>
            <a:r>
              <a:rPr lang="id-ID" dirty="0" smtClean="0"/>
              <a:t>08128592194 – fmafendi@apps.ipb.ac.id</a:t>
            </a:r>
            <a:endParaRPr lang="en-US" dirty="0"/>
          </a:p>
        </p:txBody>
      </p:sp>
      <p:pic>
        <p:nvPicPr>
          <p:cNvPr id="15362" name="Picture 2" descr="Otoritas Jasa Keuangan"/>
          <p:cNvPicPr>
            <a:picLocks noChangeAspect="1" noChangeArrowheads="1"/>
          </p:cNvPicPr>
          <p:nvPr/>
        </p:nvPicPr>
        <p:blipFill>
          <a:blip r:embed="rId2"/>
          <a:srcRect/>
          <a:stretch>
            <a:fillRect/>
          </a:stretch>
        </p:blipFill>
        <p:spPr bwMode="auto">
          <a:xfrm>
            <a:off x="133064" y="4768188"/>
            <a:ext cx="2009775" cy="762000"/>
          </a:xfrm>
          <a:prstGeom prst="rect">
            <a:avLst/>
          </a:prstGeom>
          <a:noFill/>
        </p:spPr>
      </p:pic>
      <p:sp>
        <p:nvSpPr>
          <p:cNvPr id="6" name="TextBox 5"/>
          <p:cNvSpPr txBox="1"/>
          <p:nvPr/>
        </p:nvSpPr>
        <p:spPr>
          <a:xfrm>
            <a:off x="4633423" y="4686300"/>
            <a:ext cx="3596177" cy="954107"/>
          </a:xfrm>
          <a:prstGeom prst="rect">
            <a:avLst/>
          </a:prstGeom>
          <a:noFill/>
        </p:spPr>
        <p:txBody>
          <a:bodyPr wrap="none" rtlCol="0">
            <a:spAutoFit/>
          </a:bodyPr>
          <a:lstStyle/>
          <a:p>
            <a:r>
              <a:rPr lang="id-ID" sz="1400" dirty="0" smtClean="0"/>
              <a:t>Disampaikan pada:</a:t>
            </a:r>
          </a:p>
          <a:p>
            <a:r>
              <a:rPr lang="id-ID" sz="1400" dirty="0" smtClean="0"/>
              <a:t>Workshop “Analisis Statistik dengan Aplikasi R”</a:t>
            </a:r>
          </a:p>
          <a:p>
            <a:r>
              <a:rPr lang="id-ID" sz="1400" dirty="0" smtClean="0"/>
              <a:t>The Westin Hotel Jakarta</a:t>
            </a:r>
          </a:p>
          <a:p>
            <a:r>
              <a:rPr lang="id-ID" sz="1400" dirty="0" smtClean="0"/>
              <a:t>7-9 Agustus 2019</a:t>
            </a:r>
            <a:endParaRPr lang="id-ID"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Evaluasi perilaku data</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10</a:t>
            </a:fld>
            <a:endParaRPr lang="en-US"/>
          </a:p>
        </p:txBody>
      </p:sp>
      <p:pic>
        <p:nvPicPr>
          <p:cNvPr id="6147" name="Picture 3"/>
          <p:cNvPicPr>
            <a:picLocks noChangeAspect="1" noChangeArrowheads="1"/>
          </p:cNvPicPr>
          <p:nvPr/>
        </p:nvPicPr>
        <p:blipFill>
          <a:blip r:embed="rId2"/>
          <a:srcRect/>
          <a:stretch>
            <a:fillRect/>
          </a:stretch>
        </p:blipFill>
        <p:spPr bwMode="auto">
          <a:xfrm>
            <a:off x="1486950" y="2295525"/>
            <a:ext cx="3085050" cy="30765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759656" y="2295525"/>
            <a:ext cx="3085050" cy="3076575"/>
          </a:xfrm>
          <a:prstGeom prst="rect">
            <a:avLst/>
          </a:prstGeom>
          <a:noFill/>
          <a:ln w="9525">
            <a:noFill/>
            <a:miter lim="800000"/>
            <a:headEnd/>
            <a:tailEnd/>
          </a:ln>
          <a:effectLst/>
        </p:spPr>
      </p:pic>
      <p:sp>
        <p:nvSpPr>
          <p:cNvPr id="8" name="Rectangle 7"/>
          <p:cNvSpPr/>
          <p:nvPr/>
        </p:nvSpPr>
        <p:spPr>
          <a:xfrm>
            <a:off x="457200" y="1104900"/>
            <a:ext cx="7239000" cy="1077218"/>
          </a:xfrm>
          <a:prstGeom prst="rect">
            <a:avLst/>
          </a:prstGeom>
        </p:spPr>
        <p:txBody>
          <a:bodyPr wrap="square">
            <a:spAutoFit/>
          </a:bodyPr>
          <a:lstStyle/>
          <a:p>
            <a:r>
              <a:rPr lang="id-ID" sz="1600" dirty="0" smtClean="0">
                <a:solidFill>
                  <a:srgbClr val="0070C0"/>
                </a:solidFill>
              </a:rPr>
              <a:t>load("D:/FMA/2019/OJK/Data Illustration/byd.rda")</a:t>
            </a:r>
          </a:p>
          <a:p>
            <a:r>
              <a:rPr lang="id-ID" sz="1600" dirty="0" smtClean="0">
                <a:solidFill>
                  <a:srgbClr val="0070C0"/>
                </a:solidFill>
              </a:rPr>
              <a:t>rTS &lt;- ts(byd$r)</a:t>
            </a:r>
          </a:p>
          <a:p>
            <a:r>
              <a:rPr lang="id-ID" sz="1600" dirty="0" smtClean="0">
                <a:solidFill>
                  <a:srgbClr val="0070C0"/>
                </a:solidFill>
              </a:rPr>
              <a:t>plot.ts(rTS)</a:t>
            </a:r>
          </a:p>
          <a:p>
            <a:r>
              <a:rPr lang="id-ID" sz="1600" dirty="0" smtClean="0">
                <a:solidFill>
                  <a:srgbClr val="0070C0"/>
                </a:solidFill>
              </a:rPr>
              <a:t>hist(rTS, main="", breaks=20, freq=FALSE, col="grey")</a:t>
            </a:r>
            <a:endParaRPr lang="id-ID" sz="1600"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mean model</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
        <p:nvSpPr>
          <p:cNvPr id="6" name="Rectangle 5"/>
          <p:cNvSpPr/>
          <p:nvPr/>
        </p:nvSpPr>
        <p:spPr>
          <a:xfrm>
            <a:off x="457200" y="1028700"/>
            <a:ext cx="4572000" cy="861774"/>
          </a:xfrm>
          <a:prstGeom prst="rect">
            <a:avLst/>
          </a:prstGeom>
        </p:spPr>
        <p:txBody>
          <a:bodyPr>
            <a:spAutoFit/>
          </a:bodyPr>
          <a:lstStyle/>
          <a:p>
            <a:r>
              <a:rPr lang="id-ID" sz="1600" dirty="0" smtClean="0">
                <a:solidFill>
                  <a:srgbClr val="0070C0"/>
                </a:solidFill>
                <a:latin typeface="Lucida Console" pitchFamily="49" charset="0"/>
              </a:rPr>
              <a:t>Library(dynlm)</a:t>
            </a:r>
          </a:p>
          <a:p>
            <a:r>
              <a:rPr lang="id-ID" sz="1600" dirty="0" smtClean="0">
                <a:solidFill>
                  <a:srgbClr val="0070C0"/>
                </a:solidFill>
                <a:latin typeface="Lucida Console" pitchFamily="49" charset="0"/>
              </a:rPr>
              <a:t>byd.mean &lt;- dynlm(rTS~1)</a:t>
            </a:r>
          </a:p>
          <a:p>
            <a:r>
              <a:rPr lang="id-ID" sz="1600" dirty="0" smtClean="0">
                <a:solidFill>
                  <a:srgbClr val="0070C0"/>
                </a:solidFill>
                <a:latin typeface="Lucida Console" pitchFamily="49" charset="0"/>
              </a:rPr>
              <a:t>summary(byd.mean)</a:t>
            </a:r>
            <a:endParaRPr lang="id-ID" sz="1600" dirty="0">
              <a:solidFill>
                <a:srgbClr val="0070C0"/>
              </a:solidFill>
              <a:latin typeface="Lucida Console" pitchFamily="49" charset="0"/>
            </a:endParaRPr>
          </a:p>
        </p:txBody>
      </p:sp>
      <p:sp>
        <p:nvSpPr>
          <p:cNvPr id="8" name="Rectangle 7"/>
          <p:cNvSpPr/>
          <p:nvPr/>
        </p:nvSpPr>
        <p:spPr>
          <a:xfrm>
            <a:off x="2819400" y="1988046"/>
            <a:ext cx="6477000" cy="3231654"/>
          </a:xfrm>
          <a:prstGeom prst="rect">
            <a:avLst/>
          </a:prstGeom>
        </p:spPr>
        <p:txBody>
          <a:bodyPr wrap="square">
            <a:spAutoFit/>
          </a:bodyPr>
          <a:lstStyle/>
          <a:p>
            <a:r>
              <a:rPr lang="id-ID" sz="1200" dirty="0" smtClean="0">
                <a:latin typeface="Lucida Console" pitchFamily="49" charset="0"/>
              </a:rPr>
              <a:t>Time series regression with "ts" data:</a:t>
            </a:r>
          </a:p>
          <a:p>
            <a:r>
              <a:rPr lang="id-ID" sz="1200" dirty="0" smtClean="0">
                <a:latin typeface="Lucida Console" pitchFamily="49" charset="0"/>
              </a:rPr>
              <a:t>Start = 1, End = 500</a:t>
            </a:r>
          </a:p>
          <a:p>
            <a:endParaRPr lang="id-ID" sz="1200" dirty="0" smtClean="0">
              <a:latin typeface="Lucida Console" pitchFamily="49" charset="0"/>
            </a:endParaRPr>
          </a:p>
          <a:p>
            <a:r>
              <a:rPr lang="id-ID" sz="1200" dirty="0" smtClean="0">
                <a:latin typeface="Lucida Console" pitchFamily="49" charset="0"/>
              </a:rPr>
              <a:t>Call:</a:t>
            </a:r>
          </a:p>
          <a:p>
            <a:r>
              <a:rPr lang="id-ID" sz="1200" dirty="0" smtClean="0">
                <a:latin typeface="Lucida Console" pitchFamily="49" charset="0"/>
              </a:rPr>
              <a:t>dynlm(formula = rTS ~ 1)</a:t>
            </a:r>
          </a:p>
          <a:p>
            <a:endParaRPr lang="id-ID" sz="1200" dirty="0" smtClean="0">
              <a:latin typeface="Lucida Console" pitchFamily="49" charset="0"/>
            </a:endParaRPr>
          </a:p>
          <a:p>
            <a:r>
              <a:rPr lang="id-ID" sz="1200" dirty="0" smtClean="0">
                <a:latin typeface="Lucida Console" pitchFamily="49" charset="0"/>
              </a:rPr>
              <a:t>Residuals:</a:t>
            </a:r>
          </a:p>
          <a:p>
            <a:r>
              <a:rPr lang="id-ID" sz="1200" dirty="0" smtClean="0">
                <a:latin typeface="Lucida Console" pitchFamily="49" charset="0"/>
              </a:rPr>
              <a:t>    Min      1Q  Median      3Q     Max </a:t>
            </a:r>
          </a:p>
          <a:p>
            <a:r>
              <a:rPr lang="id-ID" sz="1200" dirty="0" smtClean="0">
                <a:latin typeface="Lucida Console" pitchFamily="49" charset="0"/>
              </a:rPr>
              <a:t>-3.8469 -0.7228 -0.0490  0.6691  5.9306 </a:t>
            </a:r>
          </a:p>
          <a:p>
            <a:endParaRPr lang="id-ID" sz="1200" dirty="0" smtClean="0">
              <a:latin typeface="Lucida Console" pitchFamily="49" charset="0"/>
            </a:endParaRPr>
          </a:p>
          <a:p>
            <a:r>
              <a:rPr lang="id-ID" sz="1200" dirty="0" smtClean="0">
                <a:latin typeface="Lucida Console" pitchFamily="49" charset="0"/>
              </a:rPr>
              <a:t>Coefficients:</a:t>
            </a:r>
          </a:p>
          <a:p>
            <a:r>
              <a:rPr lang="id-ID" sz="1200" dirty="0" smtClean="0">
                <a:latin typeface="Lucida Console" pitchFamily="49" charset="0"/>
              </a:rPr>
              <a:t>            Estimate Std. Error t value Pr(&gt;|t|)    </a:t>
            </a:r>
          </a:p>
          <a:p>
            <a:r>
              <a:rPr lang="id-ID" sz="1200" dirty="0" smtClean="0">
                <a:latin typeface="Lucida Console" pitchFamily="49" charset="0"/>
              </a:rPr>
              <a:t>(Intercept)    1.078      0.053   20.35   &lt;2e-16 ***</a:t>
            </a:r>
          </a:p>
          <a:p>
            <a:r>
              <a:rPr lang="id-ID" sz="1200" dirty="0" smtClean="0">
                <a:latin typeface="Lucida Console" pitchFamily="49" charset="0"/>
              </a:rPr>
              <a:t>---</a:t>
            </a:r>
          </a:p>
          <a:p>
            <a:r>
              <a:rPr lang="id-ID" sz="1200" dirty="0" smtClean="0">
                <a:latin typeface="Lucida Console" pitchFamily="49" charset="0"/>
              </a:rPr>
              <a:t>Signif. codes:  0 ‘***’ 0.001 ‘**’ 0.01 ‘*’ 0.05 ‘.’ 0.1 ‘ ’ 1</a:t>
            </a:r>
          </a:p>
          <a:p>
            <a:endParaRPr lang="id-ID" sz="1200" dirty="0" smtClean="0">
              <a:latin typeface="Lucida Console" pitchFamily="49" charset="0"/>
            </a:endParaRPr>
          </a:p>
          <a:p>
            <a:r>
              <a:rPr lang="id-ID" sz="1200" dirty="0" smtClean="0">
                <a:latin typeface="Lucida Console" pitchFamily="49" charset="0"/>
              </a:rPr>
              <a:t>Residual standard error: 1.185 on 499 degrees of freedom</a:t>
            </a:r>
            <a:endParaRPr lang="id-ID" sz="1200" dirty="0">
              <a:latin typeface="Lucida Console" pitchFamily="49" charset="0"/>
            </a:endParaRPr>
          </a:p>
        </p:txBody>
      </p:sp>
      <p:cxnSp>
        <p:nvCxnSpPr>
          <p:cNvPr id="10" name="Straight Arrow Connector 9"/>
          <p:cNvCxnSpPr/>
          <p:nvPr/>
        </p:nvCxnSpPr>
        <p:spPr>
          <a:xfrm rot="5400000">
            <a:off x="1866900" y="1752600"/>
            <a:ext cx="10668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2781300"/>
            <a:ext cx="2362200" cy="1200329"/>
          </a:xfrm>
          <a:prstGeom prst="rect">
            <a:avLst/>
          </a:prstGeom>
          <a:noFill/>
        </p:spPr>
        <p:txBody>
          <a:bodyPr wrap="square" rtlCol="0">
            <a:spAutoFit/>
          </a:bodyPr>
          <a:lstStyle/>
          <a:p>
            <a:r>
              <a:rPr lang="id-ID" dirty="0" smtClean="0">
                <a:solidFill>
                  <a:srgbClr val="FF0000"/>
                </a:solidFill>
              </a:rPr>
              <a:t>Regresi dengan melibatkan intersep saja, sesuai data yang berpola konstan</a:t>
            </a:r>
            <a:endParaRPr lang="id-ID" dirty="0">
              <a:solidFill>
                <a:srgbClr val="FF0000"/>
              </a:solidFill>
            </a:endParaRPr>
          </a:p>
        </p:txBody>
      </p:sp>
      <p:cxnSp>
        <p:nvCxnSpPr>
          <p:cNvPr id="13" name="Straight Arrow Connector 12"/>
          <p:cNvCxnSpPr/>
          <p:nvPr/>
        </p:nvCxnSpPr>
        <p:spPr>
          <a:xfrm rot="16200000" flipV="1">
            <a:off x="2400300" y="3886200"/>
            <a:ext cx="609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5600" y="4215452"/>
            <a:ext cx="1905000" cy="24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variance model</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12</a:t>
            </a:fld>
            <a:endParaRPr lang="en-US"/>
          </a:p>
        </p:txBody>
      </p:sp>
      <p:sp>
        <p:nvSpPr>
          <p:cNvPr id="5" name="Rectangle 4"/>
          <p:cNvSpPr/>
          <p:nvPr/>
        </p:nvSpPr>
        <p:spPr>
          <a:xfrm>
            <a:off x="228600" y="928926"/>
            <a:ext cx="5638800" cy="861774"/>
          </a:xfrm>
          <a:prstGeom prst="rect">
            <a:avLst/>
          </a:prstGeom>
        </p:spPr>
        <p:txBody>
          <a:bodyPr wrap="square">
            <a:spAutoFit/>
          </a:bodyPr>
          <a:lstStyle/>
          <a:p>
            <a:r>
              <a:rPr lang="id-ID" sz="1600" dirty="0" smtClean="0">
                <a:solidFill>
                  <a:srgbClr val="0070C0"/>
                </a:solidFill>
                <a:latin typeface="Lucida Console" pitchFamily="49" charset="0"/>
              </a:rPr>
              <a:t>ehatsq &lt;- ts(resid(byd.mean)^2)</a:t>
            </a:r>
          </a:p>
          <a:p>
            <a:r>
              <a:rPr lang="id-ID" sz="1600" dirty="0" smtClean="0">
                <a:solidFill>
                  <a:srgbClr val="0070C0"/>
                </a:solidFill>
                <a:latin typeface="Lucida Console" pitchFamily="49" charset="0"/>
              </a:rPr>
              <a:t>byd.ARCH &lt;- dynlm(ehatsq~L(ehatsq))</a:t>
            </a:r>
          </a:p>
          <a:p>
            <a:r>
              <a:rPr lang="id-ID" sz="1600" dirty="0" smtClean="0">
                <a:solidFill>
                  <a:srgbClr val="0070C0"/>
                </a:solidFill>
                <a:latin typeface="Lucida Console" pitchFamily="49" charset="0"/>
              </a:rPr>
              <a:t>summary(byd.ARCH)</a:t>
            </a:r>
            <a:endParaRPr lang="id-ID" sz="1600" dirty="0">
              <a:solidFill>
                <a:srgbClr val="0070C0"/>
              </a:solidFill>
              <a:latin typeface="Lucida Console" pitchFamily="49" charset="0"/>
            </a:endParaRPr>
          </a:p>
        </p:txBody>
      </p:sp>
      <p:sp>
        <p:nvSpPr>
          <p:cNvPr id="6" name="Rectangle 5"/>
          <p:cNvSpPr/>
          <p:nvPr/>
        </p:nvSpPr>
        <p:spPr>
          <a:xfrm>
            <a:off x="2819400" y="1562100"/>
            <a:ext cx="6553200" cy="3785652"/>
          </a:xfrm>
          <a:prstGeom prst="rect">
            <a:avLst/>
          </a:prstGeom>
        </p:spPr>
        <p:txBody>
          <a:bodyPr wrap="square">
            <a:spAutoFit/>
          </a:bodyPr>
          <a:lstStyle/>
          <a:p>
            <a:r>
              <a:rPr lang="id-ID" sz="1200" dirty="0" smtClean="0">
                <a:latin typeface="Lucida Console" pitchFamily="49" charset="0"/>
              </a:rPr>
              <a:t>Time series regression with "ts" data:</a:t>
            </a:r>
          </a:p>
          <a:p>
            <a:r>
              <a:rPr lang="id-ID" sz="1200" dirty="0" smtClean="0">
                <a:latin typeface="Lucida Console" pitchFamily="49" charset="0"/>
              </a:rPr>
              <a:t>Start = 2, End = 500</a:t>
            </a:r>
          </a:p>
          <a:p>
            <a:endParaRPr lang="id-ID" sz="1200" dirty="0" smtClean="0">
              <a:latin typeface="Lucida Console" pitchFamily="49" charset="0"/>
            </a:endParaRPr>
          </a:p>
          <a:p>
            <a:r>
              <a:rPr lang="id-ID" sz="1200" dirty="0" smtClean="0">
                <a:latin typeface="Lucida Console" pitchFamily="49" charset="0"/>
              </a:rPr>
              <a:t>Call:</a:t>
            </a:r>
          </a:p>
          <a:p>
            <a:r>
              <a:rPr lang="id-ID" sz="1200" dirty="0" smtClean="0">
                <a:latin typeface="Lucida Console" pitchFamily="49" charset="0"/>
              </a:rPr>
              <a:t>dynlm(formula = ehatsq ~ L(ehatsq))</a:t>
            </a:r>
          </a:p>
          <a:p>
            <a:endParaRPr lang="id-ID" sz="1200" dirty="0" smtClean="0">
              <a:latin typeface="Lucida Console" pitchFamily="49" charset="0"/>
            </a:endParaRPr>
          </a:p>
          <a:p>
            <a:r>
              <a:rPr lang="id-ID" sz="1200" dirty="0" smtClean="0">
                <a:latin typeface="Lucida Console" pitchFamily="49" charset="0"/>
              </a:rPr>
              <a:t>Residuals:</a:t>
            </a:r>
          </a:p>
          <a:p>
            <a:r>
              <a:rPr lang="id-ID" sz="1200" dirty="0" smtClean="0">
                <a:latin typeface="Lucida Console" pitchFamily="49" charset="0"/>
              </a:rPr>
              <a:t>     Min       1Q   Median       3Q      Max </a:t>
            </a:r>
          </a:p>
          <a:p>
            <a:r>
              <a:rPr lang="id-ID" sz="1200" dirty="0" smtClean="0">
                <a:latin typeface="Lucida Console" pitchFamily="49" charset="0"/>
              </a:rPr>
              <a:t>-10.8023  -0.9496  -0.7055   0.3204  31.3468 </a:t>
            </a:r>
          </a:p>
          <a:p>
            <a:endParaRPr lang="id-ID" sz="1200" dirty="0" smtClean="0">
              <a:latin typeface="Lucida Console" pitchFamily="49" charset="0"/>
            </a:endParaRPr>
          </a:p>
          <a:p>
            <a:r>
              <a:rPr lang="id-ID" sz="1200" dirty="0" smtClean="0">
                <a:latin typeface="Lucida Console" pitchFamily="49" charset="0"/>
              </a:rPr>
              <a:t>Coefficients:</a:t>
            </a:r>
          </a:p>
          <a:p>
            <a:r>
              <a:rPr lang="id-ID" sz="1200" dirty="0" smtClean="0">
                <a:latin typeface="Lucida Console" pitchFamily="49" charset="0"/>
              </a:rPr>
              <a:t>            Estimate Std. Error t value Pr(&gt;|t|)    </a:t>
            </a:r>
          </a:p>
          <a:p>
            <a:r>
              <a:rPr lang="id-ID" sz="1200" dirty="0" smtClean="0">
                <a:latin typeface="Lucida Console" pitchFamily="49" charset="0"/>
              </a:rPr>
              <a:t>(Intercept)  0.90826    0.12440   7.301 1.14e-12 ***</a:t>
            </a:r>
          </a:p>
          <a:p>
            <a:r>
              <a:rPr lang="id-ID" sz="1200" dirty="0" smtClean="0">
                <a:latin typeface="Lucida Console" pitchFamily="49" charset="0"/>
              </a:rPr>
              <a:t>L(ehatsq)    0.35307    0.04198   8.410 4.39e-16 ***</a:t>
            </a:r>
          </a:p>
          <a:p>
            <a:r>
              <a:rPr lang="id-ID" sz="1200" dirty="0" smtClean="0">
                <a:latin typeface="Lucida Console" pitchFamily="49" charset="0"/>
              </a:rPr>
              <a:t>---</a:t>
            </a:r>
          </a:p>
          <a:p>
            <a:r>
              <a:rPr lang="id-ID" sz="1200" dirty="0" smtClean="0">
                <a:latin typeface="Lucida Console" pitchFamily="49" charset="0"/>
              </a:rPr>
              <a:t>Signif. codes:  0 ‘***’ 0.001 ‘**’ 0.01 ‘*’ 0.05 ‘.’ 0.1 ‘ ’ 1</a:t>
            </a:r>
          </a:p>
          <a:p>
            <a:endParaRPr lang="id-ID" sz="1200" dirty="0" smtClean="0">
              <a:latin typeface="Lucida Console" pitchFamily="49" charset="0"/>
            </a:endParaRPr>
          </a:p>
          <a:p>
            <a:r>
              <a:rPr lang="id-ID" sz="1200" dirty="0" smtClean="0">
                <a:latin typeface="Lucida Console" pitchFamily="49" charset="0"/>
              </a:rPr>
              <a:t>Residual standard error: 2.45 on 497 degrees of freedom</a:t>
            </a:r>
          </a:p>
          <a:p>
            <a:r>
              <a:rPr lang="id-ID" sz="1200" dirty="0" smtClean="0">
                <a:latin typeface="Lucida Console" pitchFamily="49" charset="0"/>
              </a:rPr>
              <a:t>Multiple R-squared:  0.1246,	Adjusted R-squared:  0.1228 </a:t>
            </a:r>
          </a:p>
          <a:p>
            <a:r>
              <a:rPr lang="id-ID" sz="1200" dirty="0" smtClean="0">
                <a:latin typeface="Lucida Console" pitchFamily="49" charset="0"/>
              </a:rPr>
              <a:t>F-statistic: 70.72 on 1 and 497 DF,  p-value: 4.387e-16</a:t>
            </a:r>
            <a:endParaRPr lang="id-ID" sz="1200" dirty="0">
              <a:latin typeface="Lucida Console" pitchFamily="49" charset="0"/>
            </a:endParaRPr>
          </a:p>
        </p:txBody>
      </p:sp>
      <p:cxnSp>
        <p:nvCxnSpPr>
          <p:cNvPr id="7" name="Straight Arrow Connector 6"/>
          <p:cNvCxnSpPr/>
          <p:nvPr/>
        </p:nvCxnSpPr>
        <p:spPr>
          <a:xfrm rot="5400000">
            <a:off x="1866900" y="1600200"/>
            <a:ext cx="10668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000" y="2628900"/>
            <a:ext cx="2362200" cy="1477328"/>
          </a:xfrm>
          <a:prstGeom prst="rect">
            <a:avLst/>
          </a:prstGeom>
          <a:noFill/>
        </p:spPr>
        <p:txBody>
          <a:bodyPr wrap="square" rtlCol="0">
            <a:spAutoFit/>
          </a:bodyPr>
          <a:lstStyle/>
          <a:p>
            <a:r>
              <a:rPr lang="id-ID" dirty="0" smtClean="0">
                <a:solidFill>
                  <a:srgbClr val="FF0000"/>
                </a:solidFill>
              </a:rPr>
              <a:t>Regresi dengan sisaan kuadrat sebagai respon dan sisaan kuadrat 1 lag sebelumnya sebagai penjelas</a:t>
            </a:r>
            <a:endParaRPr lang="id-ID" dirty="0">
              <a:solidFill>
                <a:srgbClr val="FF0000"/>
              </a:solidFill>
            </a:endParaRPr>
          </a:p>
        </p:txBody>
      </p:sp>
      <p:cxnSp>
        <p:nvCxnSpPr>
          <p:cNvPr id="9" name="Straight Arrow Connector 8"/>
          <p:cNvCxnSpPr/>
          <p:nvPr/>
        </p:nvCxnSpPr>
        <p:spPr>
          <a:xfrm rot="10800000">
            <a:off x="2286000" y="3619500"/>
            <a:ext cx="533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819400" y="3771900"/>
            <a:ext cx="1981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Evaluasi perilaku volatilitas – LM Test</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sp>
        <p:nvSpPr>
          <p:cNvPr id="5" name="Rectangle 4"/>
          <p:cNvSpPr/>
          <p:nvPr/>
        </p:nvSpPr>
        <p:spPr>
          <a:xfrm>
            <a:off x="304800" y="1257300"/>
            <a:ext cx="4572000" cy="1600438"/>
          </a:xfrm>
          <a:prstGeom prst="rect">
            <a:avLst/>
          </a:prstGeom>
        </p:spPr>
        <p:txBody>
          <a:bodyPr>
            <a:spAutoFit/>
          </a:bodyPr>
          <a:lstStyle/>
          <a:p>
            <a:r>
              <a:rPr lang="id-ID" sz="1400" dirty="0" smtClean="0">
                <a:solidFill>
                  <a:srgbClr val="0070C0"/>
                </a:solidFill>
                <a:latin typeface="Lucida Console" pitchFamily="49" charset="0"/>
              </a:rPr>
              <a:t>Library(broom)</a:t>
            </a:r>
          </a:p>
          <a:p>
            <a:r>
              <a:rPr lang="id-ID" sz="1400" dirty="0" smtClean="0">
                <a:solidFill>
                  <a:srgbClr val="0070C0"/>
                </a:solidFill>
                <a:latin typeface="Lucida Console" pitchFamily="49" charset="0"/>
              </a:rPr>
              <a:t>T &lt;- nobs(byd.mean)</a:t>
            </a:r>
          </a:p>
          <a:p>
            <a:r>
              <a:rPr lang="id-ID" sz="1400" dirty="0" smtClean="0">
                <a:solidFill>
                  <a:srgbClr val="0070C0"/>
                </a:solidFill>
                <a:latin typeface="Lucida Console" pitchFamily="49" charset="0"/>
              </a:rPr>
              <a:t>q &lt;- length(coef(byd.ARCH))-1</a:t>
            </a:r>
          </a:p>
          <a:p>
            <a:r>
              <a:rPr lang="id-ID" sz="1400" dirty="0" smtClean="0">
                <a:solidFill>
                  <a:srgbClr val="0070C0"/>
                </a:solidFill>
                <a:latin typeface="Lucida Console" pitchFamily="49" charset="0"/>
              </a:rPr>
              <a:t>Rsq &lt;- glance(byd.ARCH)[[1]]</a:t>
            </a:r>
          </a:p>
          <a:p>
            <a:r>
              <a:rPr lang="id-ID" sz="1400" dirty="0" smtClean="0">
                <a:solidFill>
                  <a:srgbClr val="0070C0"/>
                </a:solidFill>
                <a:latin typeface="Lucida Console" pitchFamily="49" charset="0"/>
              </a:rPr>
              <a:t>LM &lt;- (T-q)*Rsq</a:t>
            </a:r>
          </a:p>
          <a:p>
            <a:r>
              <a:rPr lang="id-ID" sz="1400" dirty="0" smtClean="0">
                <a:solidFill>
                  <a:srgbClr val="0070C0"/>
                </a:solidFill>
                <a:latin typeface="Lucida Console" pitchFamily="49" charset="0"/>
              </a:rPr>
              <a:t>alpha &lt;- 0.05</a:t>
            </a:r>
          </a:p>
          <a:p>
            <a:r>
              <a:rPr lang="id-ID" sz="1400" dirty="0" smtClean="0">
                <a:solidFill>
                  <a:srgbClr val="0070C0"/>
                </a:solidFill>
                <a:latin typeface="Lucida Console" pitchFamily="49" charset="0"/>
              </a:rPr>
              <a:t>Chicr &lt;- qchisq(1-alpha, q)</a:t>
            </a:r>
            <a:endParaRPr lang="id-ID" sz="1400" dirty="0">
              <a:solidFill>
                <a:srgbClr val="0070C0"/>
              </a:solidFill>
              <a:latin typeface="Lucida Console" pitchFamily="49" charset="0"/>
            </a:endParaRPr>
          </a:p>
        </p:txBody>
      </p:sp>
      <p:sp>
        <p:nvSpPr>
          <p:cNvPr id="6" name="Rectangle 5"/>
          <p:cNvSpPr/>
          <p:nvPr/>
        </p:nvSpPr>
        <p:spPr>
          <a:xfrm>
            <a:off x="3733800" y="3086100"/>
            <a:ext cx="4572000" cy="1200329"/>
          </a:xfrm>
          <a:prstGeom prst="rect">
            <a:avLst/>
          </a:prstGeom>
        </p:spPr>
        <p:txBody>
          <a:bodyPr>
            <a:spAutoFit/>
          </a:bodyPr>
          <a:lstStyle/>
          <a:p>
            <a:r>
              <a:rPr lang="id-ID" dirty="0" smtClean="0">
                <a:latin typeface="Lucida Console" pitchFamily="49" charset="0"/>
              </a:rPr>
              <a:t>&gt; LM</a:t>
            </a:r>
          </a:p>
          <a:p>
            <a:r>
              <a:rPr lang="id-ID" dirty="0" smtClean="0">
                <a:latin typeface="Lucida Console" pitchFamily="49" charset="0"/>
              </a:rPr>
              <a:t>[1] 62.1595</a:t>
            </a:r>
          </a:p>
          <a:p>
            <a:r>
              <a:rPr lang="id-ID" dirty="0" smtClean="0">
                <a:latin typeface="Lucida Console" pitchFamily="49" charset="0"/>
              </a:rPr>
              <a:t>&gt; Chicr</a:t>
            </a:r>
          </a:p>
          <a:p>
            <a:r>
              <a:rPr lang="id-ID" dirty="0" smtClean="0">
                <a:latin typeface="Lucida Console" pitchFamily="49" charset="0"/>
              </a:rPr>
              <a:t>[1] 3.841459</a:t>
            </a:r>
            <a:endParaRPr lang="id-ID" dirty="0">
              <a:latin typeface="Lucida Console" pitchFamily="49" charset="0"/>
            </a:endParaRPr>
          </a:p>
        </p:txBody>
      </p:sp>
      <p:sp>
        <p:nvSpPr>
          <p:cNvPr id="7" name="TextBox 6"/>
          <p:cNvSpPr txBox="1"/>
          <p:nvPr/>
        </p:nvSpPr>
        <p:spPr>
          <a:xfrm>
            <a:off x="381000" y="3056572"/>
            <a:ext cx="2362200" cy="2031325"/>
          </a:xfrm>
          <a:prstGeom prst="rect">
            <a:avLst/>
          </a:prstGeom>
          <a:noFill/>
        </p:spPr>
        <p:txBody>
          <a:bodyPr wrap="square" rtlCol="0">
            <a:spAutoFit/>
          </a:bodyPr>
          <a:lstStyle/>
          <a:p>
            <a:r>
              <a:rPr lang="id-ID" dirty="0" smtClean="0">
                <a:solidFill>
                  <a:srgbClr val="FF0000"/>
                </a:solidFill>
              </a:rPr>
              <a:t>Penghitungan statistik LM untuk ARCH ordo 1.</a:t>
            </a:r>
          </a:p>
          <a:p>
            <a:r>
              <a:rPr lang="id-ID" dirty="0" smtClean="0">
                <a:solidFill>
                  <a:srgbClr val="FF0000"/>
                </a:solidFill>
              </a:rPr>
              <a:t>Diperoleh statistik LM = 62.1595, titik kritis 3.84. Disimpulkan komponen ARCH(1) signifikan.</a:t>
            </a:r>
            <a:endParaRPr lang="id-ID" dirty="0">
              <a:solidFill>
                <a:srgbClr val="FF0000"/>
              </a:solidFill>
            </a:endParaRPr>
          </a:p>
        </p:txBody>
      </p:sp>
      <p:cxnSp>
        <p:nvCxnSpPr>
          <p:cNvPr id="8" name="Straight Arrow Connector 7"/>
          <p:cNvCxnSpPr/>
          <p:nvPr/>
        </p:nvCxnSpPr>
        <p:spPr>
          <a:xfrm rot="5400000" flipH="1" flipV="1">
            <a:off x="1638300" y="2743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ARCH Test</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
        <p:nvSpPr>
          <p:cNvPr id="5" name="Rectangle 4"/>
          <p:cNvSpPr/>
          <p:nvPr/>
        </p:nvSpPr>
        <p:spPr>
          <a:xfrm>
            <a:off x="381000" y="1257300"/>
            <a:ext cx="7467600" cy="830997"/>
          </a:xfrm>
          <a:prstGeom prst="rect">
            <a:avLst/>
          </a:prstGeom>
        </p:spPr>
        <p:txBody>
          <a:bodyPr wrap="square">
            <a:spAutoFit/>
          </a:bodyPr>
          <a:lstStyle/>
          <a:p>
            <a:r>
              <a:rPr lang="id-ID" sz="1600" dirty="0" smtClean="0">
                <a:solidFill>
                  <a:srgbClr val="0070C0"/>
                </a:solidFill>
                <a:latin typeface="Lucida Console" pitchFamily="49" charset="0"/>
              </a:rPr>
              <a:t>library(FinTS)</a:t>
            </a:r>
          </a:p>
          <a:p>
            <a:r>
              <a:rPr lang="id-ID" sz="1600" dirty="0" smtClean="0">
                <a:solidFill>
                  <a:srgbClr val="0070C0"/>
                </a:solidFill>
                <a:latin typeface="Lucida Console" pitchFamily="49" charset="0"/>
              </a:rPr>
              <a:t>bydArchTest &lt;- ArchTest(byd, lags=1, demean=TRUE)</a:t>
            </a:r>
          </a:p>
          <a:p>
            <a:r>
              <a:rPr lang="id-ID" sz="1600" dirty="0" smtClean="0">
                <a:solidFill>
                  <a:srgbClr val="0070C0"/>
                </a:solidFill>
                <a:latin typeface="Lucida Console" pitchFamily="49" charset="0"/>
              </a:rPr>
              <a:t>bydArchTest</a:t>
            </a:r>
            <a:endParaRPr lang="id-ID" sz="1600" dirty="0">
              <a:solidFill>
                <a:srgbClr val="0070C0"/>
              </a:solidFill>
              <a:latin typeface="Lucida Console" pitchFamily="49" charset="0"/>
            </a:endParaRPr>
          </a:p>
        </p:txBody>
      </p:sp>
      <p:sp>
        <p:nvSpPr>
          <p:cNvPr id="6" name="Rectangle 5"/>
          <p:cNvSpPr/>
          <p:nvPr/>
        </p:nvSpPr>
        <p:spPr>
          <a:xfrm>
            <a:off x="1905000" y="2476500"/>
            <a:ext cx="7239000" cy="1077218"/>
          </a:xfrm>
          <a:prstGeom prst="rect">
            <a:avLst/>
          </a:prstGeom>
        </p:spPr>
        <p:txBody>
          <a:bodyPr wrap="square">
            <a:spAutoFit/>
          </a:bodyPr>
          <a:lstStyle/>
          <a:p>
            <a:r>
              <a:rPr lang="en-US" sz="1600" dirty="0" smtClean="0">
                <a:latin typeface="Lucida Console" pitchFamily="49" charset="0"/>
              </a:rPr>
              <a:t>	ARCH LM-test; Null hypothesis: no ARCH effects</a:t>
            </a:r>
          </a:p>
          <a:p>
            <a:endParaRPr lang="en-US" sz="1600" dirty="0" smtClean="0">
              <a:latin typeface="Lucida Console" pitchFamily="49" charset="0"/>
            </a:endParaRPr>
          </a:p>
          <a:p>
            <a:r>
              <a:rPr lang="en-US" sz="1600" dirty="0" smtClean="0">
                <a:latin typeface="Lucida Console" pitchFamily="49" charset="0"/>
              </a:rPr>
              <a:t>data:  </a:t>
            </a:r>
            <a:r>
              <a:rPr lang="en-US" sz="1600" dirty="0" err="1" smtClean="0">
                <a:latin typeface="Lucida Console" pitchFamily="49" charset="0"/>
              </a:rPr>
              <a:t>byd</a:t>
            </a:r>
            <a:endParaRPr lang="en-US" sz="1600" dirty="0" smtClean="0">
              <a:latin typeface="Lucida Console" pitchFamily="49" charset="0"/>
            </a:endParaRPr>
          </a:p>
          <a:p>
            <a:r>
              <a:rPr lang="en-US" sz="1600" dirty="0" smtClean="0">
                <a:latin typeface="Lucida Console" pitchFamily="49" charset="0"/>
              </a:rPr>
              <a:t>Chi-squared = 62.16, </a:t>
            </a:r>
            <a:r>
              <a:rPr lang="en-US" sz="1600" dirty="0" err="1" smtClean="0">
                <a:latin typeface="Lucida Console" pitchFamily="49" charset="0"/>
              </a:rPr>
              <a:t>df</a:t>
            </a:r>
            <a:r>
              <a:rPr lang="en-US" sz="1600" dirty="0" smtClean="0">
                <a:latin typeface="Lucida Console" pitchFamily="49" charset="0"/>
              </a:rPr>
              <a:t> = 1, p-value = 3.167e-15</a:t>
            </a:r>
            <a:endParaRPr lang="id-ID" sz="1600" dirty="0">
              <a:latin typeface="Lucida Console" pitchFamily="49" charset="0"/>
            </a:endParaRPr>
          </a:p>
        </p:txBody>
      </p:sp>
      <p:sp>
        <p:nvSpPr>
          <p:cNvPr id="7" name="TextBox 6"/>
          <p:cNvSpPr txBox="1"/>
          <p:nvPr/>
        </p:nvSpPr>
        <p:spPr>
          <a:xfrm>
            <a:off x="304800" y="3695700"/>
            <a:ext cx="2362200" cy="1200329"/>
          </a:xfrm>
          <a:prstGeom prst="rect">
            <a:avLst/>
          </a:prstGeom>
          <a:noFill/>
        </p:spPr>
        <p:txBody>
          <a:bodyPr wrap="square" rtlCol="0">
            <a:spAutoFit/>
          </a:bodyPr>
          <a:lstStyle/>
          <a:p>
            <a:r>
              <a:rPr lang="id-ID" dirty="0" smtClean="0">
                <a:solidFill>
                  <a:srgbClr val="FF0000"/>
                </a:solidFill>
              </a:rPr>
              <a:t>Pengujian LM untuk ARCH ordo 1.</a:t>
            </a:r>
          </a:p>
          <a:p>
            <a:r>
              <a:rPr lang="id-ID" dirty="0" smtClean="0">
                <a:solidFill>
                  <a:srgbClr val="FF0000"/>
                </a:solidFill>
              </a:rPr>
              <a:t>Diperoleh hasil seperti langkah-langkah di atas</a:t>
            </a:r>
            <a:endParaRPr lang="id-ID" dirty="0">
              <a:solidFill>
                <a:srgbClr val="FF0000"/>
              </a:solidFill>
            </a:endParaRPr>
          </a:p>
        </p:txBody>
      </p:sp>
      <p:cxnSp>
        <p:nvCxnSpPr>
          <p:cNvPr id="8" name="Straight Arrow Connector 7"/>
          <p:cNvCxnSpPr/>
          <p:nvPr/>
        </p:nvCxnSpPr>
        <p:spPr>
          <a:xfrm flipV="1">
            <a:off x="990600" y="1866900"/>
            <a:ext cx="2286000" cy="1905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2362200" y="3695700"/>
            <a:ext cx="457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981200" y="3183908"/>
            <a:ext cx="6019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ordo ARCH</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Ilustrasi sebelumnya untuk ARCH ordo 1.</a:t>
            </a:r>
          </a:p>
          <a:p>
            <a:r>
              <a:rPr lang="id-ID" dirty="0" smtClean="0"/>
              <a:t>Penelusuran ARCH ordo lebih tinggi dilakukan dengan mengganti nilai di opsi lags sesuai ordo yang diinginkan.</a:t>
            </a:r>
          </a:p>
          <a:p>
            <a:r>
              <a:rPr lang="id-ID" dirty="0" smtClean="0"/>
              <a:t>Prosedur pengujiannya dilakukan dengan mencoba beberapa ordo ARCH hingga didapati tidak nyata.</a:t>
            </a:r>
          </a:p>
          <a:p>
            <a:r>
              <a:rPr lang="id-ID" dirty="0" smtClean="0"/>
              <a:t>Bila ordo yang nyata:</a:t>
            </a:r>
          </a:p>
          <a:p>
            <a:pPr lvl="1"/>
            <a:r>
              <a:rPr lang="id-ID" dirty="0" smtClean="0"/>
              <a:t>singkat (&lt;= 5) </a:t>
            </a:r>
            <a:r>
              <a:rPr lang="id-ID" dirty="0" smtClean="0">
                <a:sym typeface="Wingdings" pitchFamily="2" charset="2"/>
              </a:rPr>
              <a:t> ARCH</a:t>
            </a:r>
          </a:p>
          <a:p>
            <a:pPr lvl="1"/>
            <a:r>
              <a:rPr lang="id-ID" dirty="0" smtClean="0">
                <a:sym typeface="Wingdings" pitchFamily="2" charset="2"/>
              </a:rPr>
              <a:t>Lama (&gt; 5)  GARCH</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model ragam</a:t>
            </a:r>
            <a:endParaRPr lang="id-ID" dirty="0"/>
          </a:p>
        </p:txBody>
      </p:sp>
      <p:sp>
        <p:nvSpPr>
          <p:cNvPr id="3" name="Content Placeholder 2"/>
          <p:cNvSpPr>
            <a:spLocks noGrp="1"/>
          </p:cNvSpPr>
          <p:nvPr>
            <p:ph idx="1"/>
          </p:nvPr>
        </p:nvSpPr>
        <p:spPr/>
        <p:txBody>
          <a:bodyPr/>
          <a:lstStyle/>
          <a:p>
            <a:r>
              <a:rPr lang="id-ID" dirty="0" smtClean="0"/>
              <a:t>Misalkan disimpulkan ordo ARCH(1)</a:t>
            </a:r>
          </a:p>
          <a:p>
            <a:r>
              <a:rPr lang="id-ID" dirty="0" smtClean="0"/>
              <a:t>Pendugaan model ragam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sp>
        <p:nvSpPr>
          <p:cNvPr id="5" name="Rectangle 4"/>
          <p:cNvSpPr/>
          <p:nvPr/>
        </p:nvSpPr>
        <p:spPr>
          <a:xfrm>
            <a:off x="762000" y="2400300"/>
            <a:ext cx="4572000" cy="646331"/>
          </a:xfrm>
          <a:prstGeom prst="rect">
            <a:avLst/>
          </a:prstGeom>
        </p:spPr>
        <p:txBody>
          <a:bodyPr>
            <a:spAutoFit/>
          </a:bodyPr>
          <a:lstStyle/>
          <a:p>
            <a:r>
              <a:rPr lang="id-ID" dirty="0" smtClean="0">
                <a:solidFill>
                  <a:srgbClr val="0070C0"/>
                </a:solidFill>
                <a:latin typeface="Lucida Console" pitchFamily="49" charset="0"/>
              </a:rPr>
              <a:t>library(tseries)</a:t>
            </a:r>
          </a:p>
          <a:p>
            <a:r>
              <a:rPr lang="id-ID" dirty="0" smtClean="0">
                <a:solidFill>
                  <a:srgbClr val="0070C0"/>
                </a:solidFill>
                <a:latin typeface="Lucida Console" pitchFamily="49" charset="0"/>
              </a:rPr>
              <a:t>byd.arch &lt;- garch(rTS,c(0,1))</a:t>
            </a:r>
            <a:endParaRPr lang="id-ID" dirty="0">
              <a:solidFill>
                <a:srgbClr val="0070C0"/>
              </a:solidFill>
              <a:latin typeface="Lucida Console"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model ragam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17</a:t>
            </a:fld>
            <a:endParaRPr lang="en-US"/>
          </a:p>
        </p:txBody>
      </p:sp>
      <p:sp>
        <p:nvSpPr>
          <p:cNvPr id="5" name="Rectangle 4"/>
          <p:cNvSpPr/>
          <p:nvPr/>
        </p:nvSpPr>
        <p:spPr>
          <a:xfrm>
            <a:off x="914400" y="1333500"/>
            <a:ext cx="7467600" cy="3970318"/>
          </a:xfrm>
          <a:prstGeom prst="rect">
            <a:avLst/>
          </a:prstGeom>
        </p:spPr>
        <p:txBody>
          <a:bodyPr wrap="square">
            <a:spAutoFit/>
          </a:bodyPr>
          <a:lstStyle/>
          <a:p>
            <a:r>
              <a:rPr lang="id-ID" sz="1200" dirty="0" smtClean="0">
                <a:latin typeface="Lucida Console" pitchFamily="49" charset="0"/>
              </a:rPr>
              <a:t> ***** ESTIMATION WITH ANALYTICAL GRADIENT ***** </a:t>
            </a:r>
          </a:p>
          <a:p>
            <a:endParaRPr lang="id-ID" sz="1200" dirty="0" smtClean="0">
              <a:latin typeface="Lucida Console" pitchFamily="49" charset="0"/>
            </a:endParaRPr>
          </a:p>
          <a:p>
            <a:endParaRPr lang="id-ID" sz="1200" dirty="0" smtClean="0">
              <a:latin typeface="Lucida Console" pitchFamily="49" charset="0"/>
            </a:endParaRPr>
          </a:p>
          <a:p>
            <a:r>
              <a:rPr lang="id-ID" sz="1200" dirty="0" smtClean="0">
                <a:latin typeface="Lucida Console" pitchFamily="49" charset="0"/>
              </a:rPr>
              <a:t>     I     INITIAL X(I)        D(I)</a:t>
            </a:r>
          </a:p>
          <a:p>
            <a:endParaRPr lang="id-ID" sz="1200" dirty="0" smtClean="0">
              <a:latin typeface="Lucida Console" pitchFamily="49" charset="0"/>
            </a:endParaRPr>
          </a:p>
          <a:p>
            <a:r>
              <a:rPr lang="id-ID" sz="1200" dirty="0" smtClean="0">
                <a:latin typeface="Lucida Console" pitchFamily="49" charset="0"/>
              </a:rPr>
              <a:t>     1     1.334069e+00     1.000e+00</a:t>
            </a:r>
          </a:p>
          <a:p>
            <a:r>
              <a:rPr lang="id-ID" sz="1200" dirty="0" smtClean="0">
                <a:latin typeface="Lucida Console" pitchFamily="49" charset="0"/>
              </a:rPr>
              <a:t>     2     5.000000e-02     1.000e+00</a:t>
            </a:r>
          </a:p>
          <a:p>
            <a:endParaRPr lang="id-ID" sz="1200" dirty="0" smtClean="0">
              <a:latin typeface="Lucida Console" pitchFamily="49" charset="0"/>
            </a:endParaRPr>
          </a:p>
          <a:p>
            <a:r>
              <a:rPr lang="id-ID" sz="1200" dirty="0" smtClean="0">
                <a:latin typeface="Lucida Console" pitchFamily="49" charset="0"/>
              </a:rPr>
              <a:t>    IT   NF      F         RELDF    PRELDF    RELDX   STPPAR   D*STEP   NPRELDF</a:t>
            </a:r>
          </a:p>
          <a:p>
            <a:r>
              <a:rPr lang="id-ID" sz="1200" dirty="0" smtClean="0">
                <a:latin typeface="Lucida Console" pitchFamily="49" charset="0"/>
              </a:rPr>
              <a:t>     0    1  5.255e+02</a:t>
            </a:r>
          </a:p>
          <a:p>
            <a:r>
              <a:rPr lang="id-ID" sz="1200" dirty="0" smtClean="0">
                <a:latin typeface="Lucida Console" pitchFamily="49" charset="0"/>
              </a:rPr>
              <a:t>     1    2  5.087e+02  3.20e-02  7.13e-01  3.1e-01  3.8e+02  1.0e+00  1.34e+02</a:t>
            </a:r>
          </a:p>
          <a:p>
            <a:r>
              <a:rPr lang="id-ID" sz="1200" dirty="0" smtClean="0">
                <a:latin typeface="Lucida Console" pitchFamily="49" charset="0"/>
              </a:rPr>
              <a:t>     2    3  5.004e+02  1.62e-02  1.78e-02  1.2e-01  1.9e+00  5.0e-01  2.11e-01</a:t>
            </a:r>
          </a:p>
          <a:p>
            <a:r>
              <a:rPr lang="id-ID" sz="1200" dirty="0" smtClean="0">
                <a:latin typeface="Lucida Console" pitchFamily="49" charset="0"/>
              </a:rPr>
              <a:t>     3    5  4.803e+02  4.03e-02  4.07e-02  1.2e-01  2.1e+00  5.0e-01  1.42e-01</a:t>
            </a:r>
          </a:p>
          <a:p>
            <a:r>
              <a:rPr lang="id-ID" sz="1200" dirty="0" smtClean="0">
                <a:latin typeface="Lucida Console" pitchFamily="49" charset="0"/>
              </a:rPr>
              <a:t>     4    7  4.795e+02  1.60e-03  1.99e-03  1.3e-02  9.7e+00  5.0e-02  1.36e-02</a:t>
            </a:r>
          </a:p>
          <a:p>
            <a:r>
              <a:rPr lang="id-ID" sz="1200" dirty="0" smtClean="0">
                <a:latin typeface="Lucida Console" pitchFamily="49" charset="0"/>
              </a:rPr>
              <a:t>     5    8  4.793e+02  4.86e-04  6.54e-04  1.2e-02  2.3e+00  5.0e-02  2.31e-03</a:t>
            </a:r>
          </a:p>
          <a:p>
            <a:r>
              <a:rPr lang="id-ID" sz="1200" dirty="0" smtClean="0">
                <a:latin typeface="Lucida Console" pitchFamily="49" charset="0"/>
              </a:rPr>
              <a:t>     6    9  4.791e+02  4.16e-04  4.93e-04  1.2e-02  1.7e+00  5.0e-02  1.39e-03</a:t>
            </a:r>
          </a:p>
          <a:p>
            <a:r>
              <a:rPr lang="id-ID" sz="1200" dirty="0" smtClean="0">
                <a:latin typeface="Lucida Console" pitchFamily="49" charset="0"/>
              </a:rPr>
              <a:t>     7   10  4.789e+02  3.80e-04  4.95e-04  2.3e-02  4.6e-01  1.0e-01  5.36e-04</a:t>
            </a:r>
          </a:p>
          <a:p>
            <a:r>
              <a:rPr lang="id-ID" sz="1200" dirty="0" smtClean="0">
                <a:latin typeface="Lucida Console" pitchFamily="49" charset="0"/>
              </a:rPr>
              <a:t>     8   11  4.789e+02  6.55e-06  6.73e-06  9.0e-04  0.0e+00  5.1e-03  6.73e-06</a:t>
            </a:r>
          </a:p>
          <a:p>
            <a:r>
              <a:rPr lang="id-ID" sz="1200" dirty="0" smtClean="0">
                <a:latin typeface="Lucida Console" pitchFamily="49" charset="0"/>
              </a:rPr>
              <a:t>     9   12  4.789e+02  4.13e-08  3.97e-08  2.2e-04  0.0e+00  9.8e-04  3.97e-08</a:t>
            </a:r>
          </a:p>
          <a:p>
            <a:r>
              <a:rPr lang="id-ID" sz="1200" dirty="0" smtClean="0">
                <a:latin typeface="Lucida Console" pitchFamily="49" charset="0"/>
              </a:rPr>
              <a:t>    10   13  4.789e+02  6.67e-11  6.67e-11  9.3e-06  0.0e+00  4.2e-05  6.67e-11</a:t>
            </a:r>
          </a:p>
          <a:p>
            <a:endParaRPr lang="id-ID" sz="1200" dirty="0" smtClean="0">
              <a:latin typeface="Lucida Console"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model ragam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18</a:t>
            </a:fld>
            <a:endParaRPr lang="en-US"/>
          </a:p>
        </p:txBody>
      </p:sp>
      <p:sp>
        <p:nvSpPr>
          <p:cNvPr id="5" name="Rectangle 4"/>
          <p:cNvSpPr/>
          <p:nvPr/>
        </p:nvSpPr>
        <p:spPr>
          <a:xfrm>
            <a:off x="1676400" y="2476500"/>
            <a:ext cx="7467600" cy="1938992"/>
          </a:xfrm>
          <a:prstGeom prst="rect">
            <a:avLst/>
          </a:prstGeom>
        </p:spPr>
        <p:txBody>
          <a:bodyPr wrap="square">
            <a:spAutoFit/>
          </a:bodyPr>
          <a:lstStyle/>
          <a:p>
            <a:r>
              <a:rPr lang="id-ID" sz="1200" dirty="0" smtClean="0">
                <a:latin typeface="Lucida Console" pitchFamily="49" charset="0"/>
              </a:rPr>
              <a:t>***** RELATIVE FUNCTION CONVERGENCE *****</a:t>
            </a:r>
          </a:p>
          <a:p>
            <a:endParaRPr lang="id-ID" sz="1200" dirty="0" smtClean="0">
              <a:latin typeface="Lucida Console" pitchFamily="49" charset="0"/>
            </a:endParaRPr>
          </a:p>
          <a:p>
            <a:r>
              <a:rPr lang="id-ID" sz="1200" dirty="0" smtClean="0">
                <a:latin typeface="Lucida Console" pitchFamily="49" charset="0"/>
              </a:rPr>
              <a:t> FUNCTION     4.788831e+02   RELDX        9.327e-06</a:t>
            </a:r>
          </a:p>
          <a:p>
            <a:r>
              <a:rPr lang="id-ID" sz="1200" dirty="0" smtClean="0">
                <a:latin typeface="Lucida Console" pitchFamily="49" charset="0"/>
              </a:rPr>
              <a:t> FUNC. EVALS      13         GRAD. EVALS      11</a:t>
            </a:r>
          </a:p>
          <a:p>
            <a:r>
              <a:rPr lang="id-ID" sz="1200" dirty="0" smtClean="0">
                <a:latin typeface="Lucida Console" pitchFamily="49" charset="0"/>
              </a:rPr>
              <a:t> PRELDF       6.671e-11      NPRELDF      6.671e-11</a:t>
            </a:r>
          </a:p>
          <a:p>
            <a:endParaRPr lang="id-ID" sz="1200" dirty="0" smtClean="0">
              <a:latin typeface="Lucida Console" pitchFamily="49" charset="0"/>
            </a:endParaRPr>
          </a:p>
          <a:p>
            <a:r>
              <a:rPr lang="id-ID" sz="1200" dirty="0" smtClean="0">
                <a:latin typeface="Lucida Console" pitchFamily="49" charset="0"/>
              </a:rPr>
              <a:t>     I      FINAL X(I)        D(I)          G(I)</a:t>
            </a:r>
          </a:p>
          <a:p>
            <a:endParaRPr lang="id-ID" sz="1200" dirty="0" smtClean="0">
              <a:latin typeface="Lucida Console" pitchFamily="49" charset="0"/>
            </a:endParaRPr>
          </a:p>
          <a:p>
            <a:r>
              <a:rPr lang="id-ID" sz="1200" dirty="0" smtClean="0">
                <a:latin typeface="Lucida Console" pitchFamily="49" charset="0"/>
              </a:rPr>
              <a:t>     1    2.152304e+00     1.000e+00    -2.370e-06</a:t>
            </a:r>
          </a:p>
          <a:p>
            <a:r>
              <a:rPr lang="id-ID" sz="1200" dirty="0" smtClean="0">
                <a:latin typeface="Lucida Console" pitchFamily="49" charset="0"/>
              </a:rPr>
              <a:t>     2    1.592050e-01     1.000e+00    -7.896e-06</a:t>
            </a:r>
            <a:endParaRPr lang="id-ID" sz="1200" dirty="0">
              <a:latin typeface="Lucida Console"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model ragam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19</a:t>
            </a:fld>
            <a:endParaRPr lang="en-US"/>
          </a:p>
        </p:txBody>
      </p:sp>
      <p:sp>
        <p:nvSpPr>
          <p:cNvPr id="6" name="Rectangle 5"/>
          <p:cNvSpPr/>
          <p:nvPr/>
        </p:nvSpPr>
        <p:spPr>
          <a:xfrm>
            <a:off x="381000" y="1409700"/>
            <a:ext cx="4572000" cy="584775"/>
          </a:xfrm>
          <a:prstGeom prst="rect">
            <a:avLst/>
          </a:prstGeom>
        </p:spPr>
        <p:txBody>
          <a:bodyPr>
            <a:spAutoFit/>
          </a:bodyPr>
          <a:lstStyle/>
          <a:p>
            <a:r>
              <a:rPr lang="id-ID" sz="1600" dirty="0" smtClean="0">
                <a:solidFill>
                  <a:srgbClr val="0070C0"/>
                </a:solidFill>
                <a:latin typeface="Lucida Console" pitchFamily="49" charset="0"/>
              </a:rPr>
              <a:t>sbydarch &lt;- summary(byd.arch)</a:t>
            </a:r>
          </a:p>
          <a:p>
            <a:r>
              <a:rPr lang="id-ID" sz="1600" dirty="0" smtClean="0">
                <a:solidFill>
                  <a:srgbClr val="0070C0"/>
                </a:solidFill>
                <a:latin typeface="Lucida Console" pitchFamily="49" charset="0"/>
              </a:rPr>
              <a:t>sbydarch</a:t>
            </a:r>
            <a:endParaRPr lang="id-ID" sz="1600" dirty="0">
              <a:solidFill>
                <a:srgbClr val="0070C0"/>
              </a:solidFill>
              <a:latin typeface="Lucida Console" pitchFamily="49" charset="0"/>
            </a:endParaRPr>
          </a:p>
        </p:txBody>
      </p:sp>
      <p:sp>
        <p:nvSpPr>
          <p:cNvPr id="8" name="Rectangle 7"/>
          <p:cNvSpPr/>
          <p:nvPr/>
        </p:nvSpPr>
        <p:spPr>
          <a:xfrm>
            <a:off x="2286000" y="2171700"/>
            <a:ext cx="6705600" cy="3231654"/>
          </a:xfrm>
          <a:prstGeom prst="rect">
            <a:avLst/>
          </a:prstGeom>
        </p:spPr>
        <p:txBody>
          <a:bodyPr wrap="square">
            <a:spAutoFit/>
          </a:bodyPr>
          <a:lstStyle/>
          <a:p>
            <a:r>
              <a:rPr lang="id-ID" sz="1200" dirty="0" smtClean="0">
                <a:latin typeface="Lucida Console" pitchFamily="49" charset="0"/>
              </a:rPr>
              <a:t>Call:</a:t>
            </a:r>
          </a:p>
          <a:p>
            <a:r>
              <a:rPr lang="id-ID" sz="1200" dirty="0" smtClean="0">
                <a:latin typeface="Lucida Console" pitchFamily="49" charset="0"/>
              </a:rPr>
              <a:t>garch(x = rTS, order = c(0, 1))</a:t>
            </a:r>
          </a:p>
          <a:p>
            <a:endParaRPr lang="id-ID" sz="1200" dirty="0" smtClean="0">
              <a:latin typeface="Lucida Console" pitchFamily="49" charset="0"/>
            </a:endParaRPr>
          </a:p>
          <a:p>
            <a:r>
              <a:rPr lang="id-ID" sz="1200" dirty="0" smtClean="0">
                <a:latin typeface="Lucida Console" pitchFamily="49" charset="0"/>
              </a:rPr>
              <a:t>Model:</a:t>
            </a:r>
          </a:p>
          <a:p>
            <a:r>
              <a:rPr lang="id-ID" sz="1200" dirty="0" smtClean="0">
                <a:latin typeface="Lucida Console" pitchFamily="49" charset="0"/>
              </a:rPr>
              <a:t>GARCH(0,1)</a:t>
            </a:r>
          </a:p>
          <a:p>
            <a:endParaRPr lang="id-ID" sz="1200" dirty="0" smtClean="0">
              <a:latin typeface="Lucida Console" pitchFamily="49" charset="0"/>
            </a:endParaRPr>
          </a:p>
          <a:p>
            <a:r>
              <a:rPr lang="id-ID" sz="1200" dirty="0" smtClean="0">
                <a:latin typeface="Lucida Console" pitchFamily="49" charset="0"/>
              </a:rPr>
              <a:t>Residuals:</a:t>
            </a:r>
          </a:p>
          <a:p>
            <a:r>
              <a:rPr lang="id-ID" sz="1200" dirty="0" smtClean="0">
                <a:latin typeface="Lucida Console" pitchFamily="49" charset="0"/>
              </a:rPr>
              <a:t>    Min      1Q  Median      3Q     Max </a:t>
            </a:r>
          </a:p>
          <a:p>
            <a:r>
              <a:rPr lang="id-ID" sz="1200" dirty="0" smtClean="0">
                <a:latin typeface="Lucida Console" pitchFamily="49" charset="0"/>
              </a:rPr>
              <a:t>-1.4591  0.2200  0.6683  1.0790  4.2928 </a:t>
            </a:r>
          </a:p>
          <a:p>
            <a:endParaRPr lang="id-ID" sz="1200" dirty="0" smtClean="0">
              <a:latin typeface="Lucida Console" pitchFamily="49" charset="0"/>
            </a:endParaRPr>
          </a:p>
          <a:p>
            <a:r>
              <a:rPr lang="id-ID" sz="1200" dirty="0" smtClean="0">
                <a:latin typeface="Lucida Console" pitchFamily="49" charset="0"/>
              </a:rPr>
              <a:t>Coefficient(s):</a:t>
            </a:r>
          </a:p>
          <a:p>
            <a:r>
              <a:rPr lang="id-ID" sz="1200" dirty="0" smtClean="0">
                <a:latin typeface="Lucida Console" pitchFamily="49" charset="0"/>
              </a:rPr>
              <a:t>    Estimate  Std. Error  t value Pr(&gt;|t|)    </a:t>
            </a:r>
          </a:p>
          <a:p>
            <a:r>
              <a:rPr lang="id-ID" sz="1200" dirty="0" smtClean="0">
                <a:latin typeface="Lucida Console" pitchFamily="49" charset="0"/>
              </a:rPr>
              <a:t>a0   2.15230     0.18570   11.590   &lt;2e-16 ***</a:t>
            </a:r>
          </a:p>
          <a:p>
            <a:r>
              <a:rPr lang="id-ID" sz="1200" dirty="0" smtClean="0">
                <a:latin typeface="Lucida Console" pitchFamily="49" charset="0"/>
              </a:rPr>
              <a:t>a1   0.15920     0.06738    2.363   0.0181 *  </a:t>
            </a:r>
          </a:p>
          <a:p>
            <a:r>
              <a:rPr lang="id-ID" sz="1200" dirty="0" smtClean="0">
                <a:latin typeface="Lucida Console" pitchFamily="49" charset="0"/>
              </a:rPr>
              <a:t>---</a:t>
            </a:r>
          </a:p>
          <a:p>
            <a:r>
              <a:rPr lang="id-ID" sz="1200" dirty="0" smtClean="0">
                <a:latin typeface="Lucida Console" pitchFamily="49" charset="0"/>
              </a:rPr>
              <a:t>Signif. codes:  0 ‘***’ 0.001 ‘**’ 0.01 ‘*’ 0.05 ‘.’ 0.1 ‘ ’ 1</a:t>
            </a:r>
          </a:p>
          <a:p>
            <a:endParaRPr lang="id-ID" sz="1200" dirty="0" smtClean="0">
              <a:latin typeface="Lucida Console"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0"/>
          </p:nvPr>
        </p:nvSpPr>
        <p:spPr>
          <a:noFill/>
        </p:spPr>
        <p:txBody>
          <a:bodyPr/>
          <a:lstStyle/>
          <a:p>
            <a:fld id="{48269983-E24C-408A-B8C9-385A1C5E760B}" type="slidenum">
              <a:rPr lang="en-US" smtClean="0"/>
              <a:pPr/>
              <a:t>2</a:t>
            </a:fld>
            <a:endParaRPr lang="en-US" smtClean="0"/>
          </a:p>
        </p:txBody>
      </p:sp>
      <p:sp>
        <p:nvSpPr>
          <p:cNvPr id="21507" name="Rectangle 2"/>
          <p:cNvSpPr>
            <a:spLocks noGrp="1" noChangeArrowheads="1"/>
          </p:cNvSpPr>
          <p:nvPr>
            <p:ph type="title"/>
          </p:nvPr>
        </p:nvSpPr>
        <p:spPr/>
        <p:txBody>
          <a:bodyPr/>
          <a:lstStyle/>
          <a:p>
            <a:pPr eaLnBrk="1" hangingPunct="1"/>
            <a:r>
              <a:rPr lang="en-US" smtClean="0"/>
              <a:t>Pendahuluan</a:t>
            </a:r>
          </a:p>
        </p:txBody>
      </p:sp>
      <p:sp>
        <p:nvSpPr>
          <p:cNvPr id="21508" name="Rectangle 3"/>
          <p:cNvSpPr>
            <a:spLocks noGrp="1" noChangeArrowheads="1"/>
          </p:cNvSpPr>
          <p:nvPr>
            <p:ph type="body" idx="1"/>
          </p:nvPr>
        </p:nvSpPr>
        <p:spPr/>
        <p:txBody>
          <a:bodyPr>
            <a:normAutofit lnSpcReduction="10000"/>
          </a:bodyPr>
          <a:lstStyle/>
          <a:p>
            <a:pPr algn="just" eaLnBrk="1" hangingPunct="1">
              <a:lnSpc>
                <a:spcPct val="90000"/>
              </a:lnSpc>
            </a:pPr>
            <a:r>
              <a:rPr lang="en-US" sz="2400" smtClean="0"/>
              <a:t>Pemodelan regresi maupun ARIMA mengasumsikan bahwa variance dari error adalah konstan untuk seluruh observasi.  Ketika error memiliki variance yang tidak konstan maka data disebut mengalami masalah heteroskedastik, dan pendugaan menggunakan least square menjadi tidak efisien.</a:t>
            </a:r>
          </a:p>
          <a:p>
            <a:pPr algn="just" eaLnBrk="1" hangingPunct="1">
              <a:lnSpc>
                <a:spcPct val="90000"/>
              </a:lnSpc>
            </a:pPr>
            <a:endParaRPr lang="en-US" sz="2400" smtClean="0"/>
          </a:p>
          <a:p>
            <a:pPr algn="just" eaLnBrk="1" hangingPunct="1">
              <a:lnSpc>
                <a:spcPct val="90000"/>
              </a:lnSpc>
            </a:pPr>
            <a:r>
              <a:rPr lang="en-US" sz="2400" smtClean="0"/>
              <a:t>Heteroskedastik juga mempengaruhi akurasi selang kepercayaan peramalan.  Efisiensi dan akurasi pendugaan dapat dilakukan dengan menyusun model yang mempertimbangkan adanya heteroskedastik.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model ragam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20</a:t>
            </a:fld>
            <a:endParaRPr lang="en-US"/>
          </a:p>
        </p:txBody>
      </p:sp>
      <p:sp>
        <p:nvSpPr>
          <p:cNvPr id="8" name="Rectangle 7"/>
          <p:cNvSpPr/>
          <p:nvPr/>
        </p:nvSpPr>
        <p:spPr>
          <a:xfrm>
            <a:off x="1905000" y="2324100"/>
            <a:ext cx="6705600" cy="2123658"/>
          </a:xfrm>
          <a:prstGeom prst="rect">
            <a:avLst/>
          </a:prstGeom>
        </p:spPr>
        <p:txBody>
          <a:bodyPr wrap="square">
            <a:spAutoFit/>
          </a:bodyPr>
          <a:lstStyle/>
          <a:p>
            <a:r>
              <a:rPr lang="id-ID" sz="1200" dirty="0" smtClean="0">
                <a:latin typeface="Lucida Console" pitchFamily="49" charset="0"/>
              </a:rPr>
              <a:t>Diagnostic Tests:</a:t>
            </a:r>
          </a:p>
          <a:p>
            <a:r>
              <a:rPr lang="id-ID" sz="1200" dirty="0" smtClean="0">
                <a:latin typeface="Lucida Console" pitchFamily="49" charset="0"/>
              </a:rPr>
              <a:t>	Jarque Bera Test</a:t>
            </a:r>
          </a:p>
          <a:p>
            <a:endParaRPr lang="id-ID" sz="1200" dirty="0" smtClean="0">
              <a:latin typeface="Lucida Console" pitchFamily="49" charset="0"/>
            </a:endParaRPr>
          </a:p>
          <a:p>
            <a:r>
              <a:rPr lang="id-ID" sz="1200" dirty="0" smtClean="0">
                <a:latin typeface="Lucida Console" pitchFamily="49" charset="0"/>
              </a:rPr>
              <a:t>data:  Residuals</a:t>
            </a:r>
          </a:p>
          <a:p>
            <a:r>
              <a:rPr lang="id-ID" sz="1200" dirty="0" smtClean="0">
                <a:latin typeface="Lucida Console" pitchFamily="49" charset="0"/>
              </a:rPr>
              <a:t>X-squared = 48.565, df = 2, p-value = 2.846e-11</a:t>
            </a:r>
          </a:p>
          <a:p>
            <a:endParaRPr lang="id-ID" sz="1200" dirty="0" smtClean="0">
              <a:latin typeface="Lucida Console" pitchFamily="49" charset="0"/>
            </a:endParaRPr>
          </a:p>
          <a:p>
            <a:endParaRPr lang="id-ID" sz="1200" dirty="0" smtClean="0">
              <a:latin typeface="Lucida Console" pitchFamily="49" charset="0"/>
            </a:endParaRPr>
          </a:p>
          <a:p>
            <a:r>
              <a:rPr lang="id-ID" sz="1200" dirty="0" smtClean="0">
                <a:latin typeface="Lucida Console" pitchFamily="49" charset="0"/>
              </a:rPr>
              <a:t>	Box-Ljung test</a:t>
            </a:r>
          </a:p>
          <a:p>
            <a:endParaRPr lang="id-ID" sz="1200" dirty="0" smtClean="0">
              <a:latin typeface="Lucida Console" pitchFamily="49" charset="0"/>
            </a:endParaRPr>
          </a:p>
          <a:p>
            <a:r>
              <a:rPr lang="id-ID" sz="1200" dirty="0" smtClean="0">
                <a:latin typeface="Lucida Console" pitchFamily="49" charset="0"/>
              </a:rPr>
              <a:t>data:  Squared.Residuals</a:t>
            </a:r>
          </a:p>
          <a:p>
            <a:r>
              <a:rPr lang="id-ID" sz="1200" dirty="0" smtClean="0">
                <a:latin typeface="Lucida Console" pitchFamily="49" charset="0"/>
              </a:rPr>
              <a:t>X-squared = 0.12243, df = 1, p-value = 0.7264</a:t>
            </a:r>
            <a:endParaRPr lang="id-ID" sz="1200" dirty="0">
              <a:latin typeface="Lucida Console"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21</a:t>
            </a:fld>
            <a:endParaRPr lang="en-US"/>
          </a:p>
        </p:txBody>
      </p:sp>
      <p:sp>
        <p:nvSpPr>
          <p:cNvPr id="7" name="Rectangle 6"/>
          <p:cNvSpPr/>
          <p:nvPr/>
        </p:nvSpPr>
        <p:spPr>
          <a:xfrm>
            <a:off x="0" y="1257300"/>
            <a:ext cx="5562600" cy="584775"/>
          </a:xfrm>
          <a:prstGeom prst="rect">
            <a:avLst/>
          </a:prstGeom>
        </p:spPr>
        <p:txBody>
          <a:bodyPr wrap="square">
            <a:spAutoFit/>
          </a:bodyPr>
          <a:lstStyle/>
          <a:p>
            <a:r>
              <a:rPr lang="id-ID" sz="1600" dirty="0" smtClean="0">
                <a:solidFill>
                  <a:srgbClr val="0070C0"/>
                </a:solidFill>
                <a:latin typeface="Lucida Console" pitchFamily="49" charset="0"/>
              </a:rPr>
              <a:t>hhat &lt;- ts(2*byd.arch$fitted.values[-1,1]^2)</a:t>
            </a:r>
          </a:p>
          <a:p>
            <a:r>
              <a:rPr lang="id-ID" sz="1600" dirty="0" smtClean="0">
                <a:solidFill>
                  <a:srgbClr val="0070C0"/>
                </a:solidFill>
                <a:latin typeface="Lucida Console" pitchFamily="49" charset="0"/>
              </a:rPr>
              <a:t>plot.ts(hhat)</a:t>
            </a:r>
            <a:endParaRPr lang="id-ID" sz="1600" dirty="0">
              <a:solidFill>
                <a:srgbClr val="0070C0"/>
              </a:solidFill>
              <a:latin typeface="Lucida Console" pitchFamily="49" charset="0"/>
            </a:endParaRPr>
          </a:p>
        </p:txBody>
      </p:sp>
      <p:sp>
        <p:nvSpPr>
          <p:cNvPr id="9" name="Title 1"/>
          <p:cNvSpPr>
            <a:spLocks noGrp="1"/>
          </p:cNvSpPr>
          <p:nvPr>
            <p:ph type="title"/>
          </p:nvPr>
        </p:nvSpPr>
        <p:spPr>
          <a:xfrm>
            <a:off x="457200" y="123442"/>
            <a:ext cx="8229600" cy="952500"/>
          </a:xfrm>
        </p:spPr>
        <p:txBody>
          <a:bodyPr>
            <a:noAutofit/>
          </a:bodyPr>
          <a:lstStyle/>
          <a:p>
            <a:pPr algn="l"/>
            <a:r>
              <a:rPr lang="id-ID" sz="3200" dirty="0" smtClean="0"/>
              <a:t>Evaluasi perilaku volatilitas – model ragam</a:t>
            </a:r>
            <a:endParaRPr lang="id-ID" sz="3200" dirty="0"/>
          </a:p>
        </p:txBody>
      </p:sp>
      <p:pic>
        <p:nvPicPr>
          <p:cNvPr id="41986" name="Picture 2"/>
          <p:cNvPicPr>
            <a:picLocks noChangeAspect="1" noChangeArrowheads="1"/>
          </p:cNvPicPr>
          <p:nvPr/>
        </p:nvPicPr>
        <p:blipFill>
          <a:blip r:embed="rId2"/>
          <a:srcRect/>
          <a:stretch>
            <a:fillRect/>
          </a:stretch>
        </p:blipFill>
        <p:spPr bwMode="auto">
          <a:xfrm>
            <a:off x="4267200" y="1714500"/>
            <a:ext cx="3467100" cy="3457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id-ID" dirty="0" smtClean="0"/>
              <a:t>Evaluasi perilaku volatilitas – model GARCH</a:t>
            </a:r>
            <a:endParaRPr lang="id-ID"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22</a:t>
            </a:fld>
            <a:endParaRPr lang="en-US"/>
          </a:p>
        </p:txBody>
      </p:sp>
      <p:sp>
        <p:nvSpPr>
          <p:cNvPr id="6" name="Rectangle 5"/>
          <p:cNvSpPr/>
          <p:nvPr/>
        </p:nvSpPr>
        <p:spPr>
          <a:xfrm>
            <a:off x="609600" y="1562100"/>
            <a:ext cx="7848600" cy="2092881"/>
          </a:xfrm>
          <a:prstGeom prst="rect">
            <a:avLst/>
          </a:prstGeom>
        </p:spPr>
        <p:txBody>
          <a:bodyPr wrap="square">
            <a:spAutoFit/>
          </a:bodyPr>
          <a:lstStyle/>
          <a:p>
            <a:r>
              <a:rPr lang="id-ID" sz="1600" dirty="0" smtClean="0">
                <a:solidFill>
                  <a:srgbClr val="0070C0"/>
                </a:solidFill>
                <a:latin typeface="Lucida Console" pitchFamily="49" charset="0"/>
              </a:rPr>
              <a:t>library(rugarch)</a:t>
            </a:r>
          </a:p>
          <a:p>
            <a:r>
              <a:rPr lang="id-ID" sz="1600" dirty="0" smtClean="0">
                <a:solidFill>
                  <a:srgbClr val="0070C0"/>
                </a:solidFill>
                <a:latin typeface="Lucida Console" pitchFamily="49" charset="0"/>
              </a:rPr>
              <a:t>garchSpec &lt;- ugarchspec(</a:t>
            </a:r>
          </a:p>
          <a:p>
            <a:r>
              <a:rPr lang="id-ID" sz="1600" dirty="0" smtClean="0">
                <a:solidFill>
                  <a:srgbClr val="0070C0"/>
                </a:solidFill>
                <a:latin typeface="Lucida Console" pitchFamily="49" charset="0"/>
              </a:rPr>
              <a:t>variance.model=list(model="sGARCH",</a:t>
            </a:r>
          </a:p>
          <a:p>
            <a:r>
              <a:rPr lang="id-ID" sz="1600" dirty="0" smtClean="0">
                <a:solidFill>
                  <a:srgbClr val="0070C0"/>
                </a:solidFill>
                <a:latin typeface="Lucida Console" pitchFamily="49" charset="0"/>
              </a:rPr>
              <a:t>garchOrder=c(1,1)),</a:t>
            </a:r>
          </a:p>
          <a:p>
            <a:r>
              <a:rPr lang="id-ID" sz="1600" dirty="0" smtClean="0">
                <a:solidFill>
                  <a:srgbClr val="0070C0"/>
                </a:solidFill>
                <a:latin typeface="Lucida Console" pitchFamily="49" charset="0"/>
              </a:rPr>
              <a:t>mean.model=list(armaOrder=c(0,0)),</a:t>
            </a:r>
          </a:p>
          <a:p>
            <a:r>
              <a:rPr lang="id-ID" sz="1600" dirty="0" smtClean="0">
                <a:solidFill>
                  <a:srgbClr val="0070C0"/>
                </a:solidFill>
                <a:latin typeface="Lucida Console" pitchFamily="49" charset="0"/>
              </a:rPr>
              <a:t>distribution.model="std")</a:t>
            </a:r>
          </a:p>
          <a:p>
            <a:r>
              <a:rPr lang="id-ID" sz="1600" dirty="0" smtClean="0">
                <a:solidFill>
                  <a:srgbClr val="0070C0"/>
                </a:solidFill>
                <a:latin typeface="Lucida Console" pitchFamily="49" charset="0"/>
              </a:rPr>
              <a:t>garchFit &lt;- ugarchfit(spec=garchSpec, data=rTS)</a:t>
            </a:r>
          </a:p>
          <a:p>
            <a:r>
              <a:rPr lang="id-ID" sz="1600" dirty="0" smtClean="0">
                <a:solidFill>
                  <a:srgbClr val="0070C0"/>
                </a:solidFill>
                <a:latin typeface="Lucida Console" pitchFamily="49" charset="0"/>
              </a:rPr>
              <a:t>coef(garchFit)</a:t>
            </a:r>
            <a:endParaRPr lang="id-ID" sz="1600" dirty="0">
              <a:solidFill>
                <a:srgbClr val="0070C0"/>
              </a:solidFill>
              <a:latin typeface="Lucida Console" pitchFamily="49" charset="0"/>
            </a:endParaRPr>
          </a:p>
        </p:txBody>
      </p:sp>
      <p:sp>
        <p:nvSpPr>
          <p:cNvPr id="7" name="TextBox 6"/>
          <p:cNvSpPr txBox="1"/>
          <p:nvPr/>
        </p:nvSpPr>
        <p:spPr>
          <a:xfrm>
            <a:off x="6019800" y="952500"/>
            <a:ext cx="3124200" cy="646331"/>
          </a:xfrm>
          <a:prstGeom prst="rect">
            <a:avLst/>
          </a:prstGeom>
          <a:noFill/>
        </p:spPr>
        <p:txBody>
          <a:bodyPr wrap="square" rtlCol="0">
            <a:spAutoFit/>
          </a:bodyPr>
          <a:lstStyle/>
          <a:p>
            <a:r>
              <a:rPr lang="id-ID" dirty="0" smtClean="0">
                <a:solidFill>
                  <a:srgbClr val="FF0000"/>
                </a:solidFill>
              </a:rPr>
              <a:t>Model ragam: GARCH(1,1)</a:t>
            </a:r>
          </a:p>
          <a:p>
            <a:r>
              <a:rPr lang="id-ID" dirty="0" smtClean="0">
                <a:solidFill>
                  <a:srgbClr val="FF0000"/>
                </a:solidFill>
              </a:rPr>
              <a:t>Model rataan: intersep saja</a:t>
            </a:r>
            <a:endParaRPr lang="id-ID" dirty="0">
              <a:solidFill>
                <a:srgbClr val="FF0000"/>
              </a:solidFill>
            </a:endParaRPr>
          </a:p>
        </p:txBody>
      </p:sp>
      <p:cxnSp>
        <p:nvCxnSpPr>
          <p:cNvPr id="8" name="Straight Arrow Connector 7"/>
          <p:cNvCxnSpPr/>
          <p:nvPr/>
        </p:nvCxnSpPr>
        <p:spPr>
          <a:xfrm rot="10800000" flipV="1">
            <a:off x="5029200" y="1485900"/>
            <a:ext cx="9906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19200" y="4083903"/>
            <a:ext cx="7924800" cy="830997"/>
          </a:xfrm>
          <a:prstGeom prst="rect">
            <a:avLst/>
          </a:prstGeom>
        </p:spPr>
        <p:txBody>
          <a:bodyPr wrap="square">
            <a:spAutoFit/>
          </a:bodyPr>
          <a:lstStyle/>
          <a:p>
            <a:r>
              <a:rPr lang="id-ID" sz="1600" dirty="0" smtClean="0">
                <a:latin typeface="Lucida Console" pitchFamily="49" charset="0"/>
              </a:rPr>
              <a:t>&gt; coef(garchFit)</a:t>
            </a:r>
          </a:p>
          <a:p>
            <a:r>
              <a:rPr lang="id-ID" sz="1600" dirty="0" smtClean="0">
                <a:latin typeface="Lucida Console" pitchFamily="49" charset="0"/>
              </a:rPr>
              <a:t>        mu      omega     alpha1      beta1      shape </a:t>
            </a:r>
          </a:p>
          <a:p>
            <a:r>
              <a:rPr lang="id-ID" sz="1600" dirty="0" smtClean="0">
                <a:latin typeface="Lucida Console" pitchFamily="49" charset="0"/>
              </a:rPr>
              <a:t> 1.0492817  0.3966627  0.4951461  0.2407626 99.9990860 </a:t>
            </a:r>
            <a:endParaRPr lang="id-ID" sz="1600" dirty="0">
              <a:latin typeface="Lucida Console" pitchFamily="49" charset="0"/>
            </a:endParaRPr>
          </a:p>
        </p:txBody>
      </p:sp>
      <p:pic>
        <p:nvPicPr>
          <p:cNvPr id="43010" name="Picture 2"/>
          <p:cNvPicPr>
            <a:picLocks noChangeAspect="1" noChangeArrowheads="1"/>
          </p:cNvPicPr>
          <p:nvPr/>
        </p:nvPicPr>
        <p:blipFill>
          <a:blip r:embed="rId2"/>
          <a:srcRect/>
          <a:stretch>
            <a:fillRect/>
          </a:stretch>
        </p:blipFill>
        <p:spPr bwMode="auto">
          <a:xfrm>
            <a:off x="4495800" y="3390900"/>
            <a:ext cx="3771900" cy="8001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Evaluasi perilaku volatilitas – model GARCH</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
        <p:nvSpPr>
          <p:cNvPr id="5" name="Rectangle 4"/>
          <p:cNvSpPr/>
          <p:nvPr/>
        </p:nvSpPr>
        <p:spPr>
          <a:xfrm>
            <a:off x="533400" y="1181100"/>
            <a:ext cx="5105400" cy="1107996"/>
          </a:xfrm>
          <a:prstGeom prst="rect">
            <a:avLst/>
          </a:prstGeom>
        </p:spPr>
        <p:txBody>
          <a:bodyPr wrap="square">
            <a:spAutoFit/>
          </a:bodyPr>
          <a:lstStyle/>
          <a:p>
            <a:r>
              <a:rPr lang="id-ID" sz="1600" dirty="0" smtClean="0">
                <a:solidFill>
                  <a:srgbClr val="0070C0"/>
                </a:solidFill>
                <a:latin typeface="Lucida Console" pitchFamily="49" charset="0"/>
              </a:rPr>
              <a:t>rhat &lt;- garchFit@fit$fitted.values</a:t>
            </a:r>
          </a:p>
          <a:p>
            <a:r>
              <a:rPr lang="id-ID" sz="1600" dirty="0" smtClean="0">
                <a:solidFill>
                  <a:srgbClr val="0070C0"/>
                </a:solidFill>
                <a:latin typeface="Lucida Console" pitchFamily="49" charset="0"/>
              </a:rPr>
              <a:t>plot.ts(rhat)</a:t>
            </a:r>
          </a:p>
          <a:p>
            <a:r>
              <a:rPr lang="id-ID" sz="1600" dirty="0" smtClean="0">
                <a:solidFill>
                  <a:srgbClr val="0070C0"/>
                </a:solidFill>
                <a:latin typeface="Lucida Console" pitchFamily="49" charset="0"/>
              </a:rPr>
              <a:t>hhat &lt;- ts(garchFit@fit$sigma^2)</a:t>
            </a:r>
          </a:p>
          <a:p>
            <a:r>
              <a:rPr lang="id-ID" sz="1600" dirty="0" smtClean="0">
                <a:solidFill>
                  <a:srgbClr val="0070C0"/>
                </a:solidFill>
                <a:latin typeface="Lucida Console" pitchFamily="49" charset="0"/>
              </a:rPr>
              <a:t>plot.ts(hhat)</a:t>
            </a:r>
            <a:endParaRPr lang="id-ID" sz="1600" dirty="0">
              <a:solidFill>
                <a:srgbClr val="0070C0"/>
              </a:solidFill>
              <a:latin typeface="Lucida Console" pitchFamily="49" charset="0"/>
            </a:endParaRPr>
          </a:p>
        </p:txBody>
      </p:sp>
      <p:pic>
        <p:nvPicPr>
          <p:cNvPr id="44034" name="Picture 2"/>
          <p:cNvPicPr>
            <a:picLocks noChangeAspect="1" noChangeArrowheads="1"/>
          </p:cNvPicPr>
          <p:nvPr/>
        </p:nvPicPr>
        <p:blipFill>
          <a:blip r:embed="rId2"/>
          <a:srcRect/>
          <a:stretch>
            <a:fillRect/>
          </a:stretch>
        </p:blipFill>
        <p:spPr bwMode="auto">
          <a:xfrm>
            <a:off x="1411169" y="2371725"/>
            <a:ext cx="2932231" cy="2924175"/>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4763969" y="2371725"/>
            <a:ext cx="2932231" cy="29241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0"/>
          </p:nvPr>
        </p:nvSpPr>
        <p:spPr>
          <a:noFill/>
        </p:spPr>
        <p:txBody>
          <a:bodyPr/>
          <a:lstStyle/>
          <a:p>
            <a:fld id="{6A8F7C52-52B4-4B83-A1FC-7001DE2635D4}" type="slidenum">
              <a:rPr lang="en-US" smtClean="0"/>
              <a:pPr/>
              <a:t>3</a:t>
            </a:fld>
            <a:endParaRPr lang="en-US" smtClean="0"/>
          </a:p>
        </p:txBody>
      </p:sp>
      <p:sp>
        <p:nvSpPr>
          <p:cNvPr id="1029" name="Rectangle 2"/>
          <p:cNvSpPr>
            <a:spLocks noGrp="1" noChangeArrowheads="1"/>
          </p:cNvSpPr>
          <p:nvPr>
            <p:ph type="title"/>
          </p:nvPr>
        </p:nvSpPr>
        <p:spPr/>
        <p:txBody>
          <a:bodyPr/>
          <a:lstStyle/>
          <a:p>
            <a:pPr eaLnBrk="1" hangingPunct="1"/>
            <a:r>
              <a:rPr lang="en-US" smtClean="0"/>
              <a:t>Ilustrasi No 1</a:t>
            </a:r>
          </a:p>
        </p:txBody>
      </p:sp>
      <p:graphicFrame>
        <p:nvGraphicFramePr>
          <p:cNvPr id="1026" name="Object 4"/>
          <p:cNvGraphicFramePr>
            <a:graphicFrameLocks noChangeAspect="1"/>
          </p:cNvGraphicFramePr>
          <p:nvPr>
            <p:ph sz="half" idx="1"/>
          </p:nvPr>
        </p:nvGraphicFramePr>
        <p:xfrm>
          <a:off x="309563" y="889000"/>
          <a:ext cx="6051550" cy="1916907"/>
        </p:xfrm>
        <a:graphic>
          <a:graphicData uri="http://schemas.openxmlformats.org/presentationml/2006/ole">
            <p:oleObj spid="_x0000_s1026" name="Chart" r:id="rId4" imgW="6038847" imgH="2295515" progId="MSGraph.Chart.8">
              <p:embed followColorScheme="full"/>
            </p:oleObj>
          </a:graphicData>
        </a:graphic>
      </p:graphicFrame>
      <p:graphicFrame>
        <p:nvGraphicFramePr>
          <p:cNvPr id="1027" name="Object 6"/>
          <p:cNvGraphicFramePr>
            <a:graphicFrameLocks noChangeAspect="1"/>
          </p:cNvGraphicFramePr>
          <p:nvPr>
            <p:ph sz="half" idx="2"/>
          </p:nvPr>
        </p:nvGraphicFramePr>
        <p:xfrm>
          <a:off x="3886201" y="3042708"/>
          <a:ext cx="5002213" cy="2160323"/>
        </p:xfrm>
        <a:graphic>
          <a:graphicData uri="http://schemas.openxmlformats.org/presentationml/2006/ole">
            <p:oleObj spid="_x0000_s1027" name="Chart" r:id="rId5" imgW="6010234" imgH="3114764" progId="MSGraph.Chart.8">
              <p:embed followColorScheme="full"/>
            </p:oleObj>
          </a:graphicData>
        </a:graphic>
      </p:graphicFrame>
      <p:sp>
        <p:nvSpPr>
          <p:cNvPr id="1030" name="Text Box 8"/>
          <p:cNvSpPr txBox="1">
            <a:spLocks noChangeArrowheads="1"/>
          </p:cNvSpPr>
          <p:nvPr/>
        </p:nvSpPr>
        <p:spPr bwMode="auto">
          <a:xfrm>
            <a:off x="4495800" y="3106209"/>
            <a:ext cx="1143000" cy="369332"/>
          </a:xfrm>
          <a:prstGeom prst="rect">
            <a:avLst/>
          </a:prstGeom>
          <a:solidFill>
            <a:srgbClr val="FFFF00"/>
          </a:solidFill>
          <a:ln w="9525">
            <a:noFill/>
            <a:miter lim="800000"/>
            <a:headEnd/>
            <a:tailEnd/>
          </a:ln>
        </p:spPr>
        <p:txBody>
          <a:bodyPr>
            <a:spAutoFit/>
          </a:bodyPr>
          <a:lstStyle/>
          <a:p>
            <a:pPr>
              <a:spcBef>
                <a:spcPct val="50000"/>
              </a:spcBef>
            </a:pPr>
            <a:r>
              <a:rPr lang="en-US" b="1">
                <a:latin typeface="Century" pitchFamily="18" charset="0"/>
              </a:rPr>
              <a:t>residual</a:t>
            </a:r>
          </a:p>
        </p:txBody>
      </p:sp>
      <p:sp>
        <p:nvSpPr>
          <p:cNvPr id="1031" name="Line 9"/>
          <p:cNvSpPr>
            <a:spLocks noChangeShapeType="1"/>
          </p:cNvSpPr>
          <p:nvPr/>
        </p:nvSpPr>
        <p:spPr bwMode="auto">
          <a:xfrm>
            <a:off x="4572000" y="3677708"/>
            <a:ext cx="838200" cy="0"/>
          </a:xfrm>
          <a:prstGeom prst="line">
            <a:avLst/>
          </a:prstGeom>
          <a:noFill/>
          <a:ln w="28575">
            <a:solidFill>
              <a:srgbClr val="0066FF"/>
            </a:solidFill>
            <a:round/>
            <a:headEnd/>
            <a:tailEnd/>
          </a:ln>
        </p:spPr>
        <p:txBody>
          <a:bodyPr/>
          <a:lstStyle/>
          <a:p>
            <a:endParaRPr lang="id-ID"/>
          </a:p>
        </p:txBody>
      </p:sp>
      <p:sp>
        <p:nvSpPr>
          <p:cNvPr id="1032" name="Line 10"/>
          <p:cNvSpPr>
            <a:spLocks noChangeShapeType="1"/>
          </p:cNvSpPr>
          <p:nvPr/>
        </p:nvSpPr>
        <p:spPr bwMode="auto">
          <a:xfrm>
            <a:off x="4572000" y="4312708"/>
            <a:ext cx="838200" cy="0"/>
          </a:xfrm>
          <a:prstGeom prst="line">
            <a:avLst/>
          </a:prstGeom>
          <a:noFill/>
          <a:ln w="28575">
            <a:solidFill>
              <a:srgbClr val="0066FF"/>
            </a:solidFill>
            <a:round/>
            <a:headEnd/>
            <a:tailEnd/>
          </a:ln>
        </p:spPr>
        <p:txBody>
          <a:bodyPr/>
          <a:lstStyle/>
          <a:p>
            <a:endParaRPr lang="id-ID"/>
          </a:p>
        </p:txBody>
      </p:sp>
      <p:sp>
        <p:nvSpPr>
          <p:cNvPr id="1033" name="Line 11"/>
          <p:cNvSpPr>
            <a:spLocks noChangeShapeType="1"/>
          </p:cNvSpPr>
          <p:nvPr/>
        </p:nvSpPr>
        <p:spPr bwMode="auto">
          <a:xfrm>
            <a:off x="5867400" y="3423708"/>
            <a:ext cx="2057400" cy="0"/>
          </a:xfrm>
          <a:prstGeom prst="line">
            <a:avLst/>
          </a:prstGeom>
          <a:noFill/>
          <a:ln w="9525">
            <a:solidFill>
              <a:schemeClr val="tx1"/>
            </a:solidFill>
            <a:round/>
            <a:headEnd/>
            <a:tailEnd/>
          </a:ln>
        </p:spPr>
        <p:txBody>
          <a:bodyPr/>
          <a:lstStyle/>
          <a:p>
            <a:endParaRPr lang="id-ID"/>
          </a:p>
        </p:txBody>
      </p:sp>
      <p:sp>
        <p:nvSpPr>
          <p:cNvPr id="1034" name="Line 13"/>
          <p:cNvSpPr>
            <a:spLocks noChangeShapeType="1"/>
          </p:cNvSpPr>
          <p:nvPr/>
        </p:nvSpPr>
        <p:spPr bwMode="auto">
          <a:xfrm>
            <a:off x="5867400" y="3423708"/>
            <a:ext cx="2057400" cy="0"/>
          </a:xfrm>
          <a:prstGeom prst="line">
            <a:avLst/>
          </a:prstGeom>
          <a:noFill/>
          <a:ln w="28575">
            <a:solidFill>
              <a:srgbClr val="0066FF"/>
            </a:solidFill>
            <a:round/>
            <a:headEnd/>
            <a:tailEnd/>
          </a:ln>
        </p:spPr>
        <p:txBody>
          <a:bodyPr/>
          <a:lstStyle/>
          <a:p>
            <a:endParaRPr lang="id-ID"/>
          </a:p>
        </p:txBody>
      </p:sp>
      <p:sp>
        <p:nvSpPr>
          <p:cNvPr id="1035" name="Line 18"/>
          <p:cNvSpPr>
            <a:spLocks noChangeShapeType="1"/>
          </p:cNvSpPr>
          <p:nvPr/>
        </p:nvSpPr>
        <p:spPr bwMode="auto">
          <a:xfrm>
            <a:off x="5867400" y="4820708"/>
            <a:ext cx="2057400" cy="0"/>
          </a:xfrm>
          <a:prstGeom prst="line">
            <a:avLst/>
          </a:prstGeom>
          <a:noFill/>
          <a:ln w="28575">
            <a:solidFill>
              <a:srgbClr val="0066FF"/>
            </a:solidFill>
            <a:round/>
            <a:headEnd/>
            <a:tailEnd/>
          </a:ln>
        </p:spPr>
        <p:txBody>
          <a:bodyPr/>
          <a:lstStyle/>
          <a:p>
            <a:endParaRPr lang="id-ID"/>
          </a:p>
        </p:txBody>
      </p:sp>
      <p:sp>
        <p:nvSpPr>
          <p:cNvPr id="1036" name="Freeform 19"/>
          <p:cNvSpPr>
            <a:spLocks/>
          </p:cNvSpPr>
          <p:nvPr/>
        </p:nvSpPr>
        <p:spPr bwMode="auto">
          <a:xfrm>
            <a:off x="6019800" y="1391708"/>
            <a:ext cx="1079500" cy="2222500"/>
          </a:xfrm>
          <a:custGeom>
            <a:avLst/>
            <a:gdLst>
              <a:gd name="T0" fmla="*/ 0 w 680"/>
              <a:gd name="T1" fmla="*/ 0 h 1680"/>
              <a:gd name="T2" fmla="*/ 1066800 w 680"/>
              <a:gd name="T3" fmla="*/ 533400 h 1680"/>
              <a:gd name="T4" fmla="*/ 76200 w 680"/>
              <a:gd name="T5" fmla="*/ 2667000 h 1680"/>
              <a:gd name="T6" fmla="*/ 0 60000 65536"/>
              <a:gd name="T7" fmla="*/ 0 60000 65536"/>
              <a:gd name="T8" fmla="*/ 0 60000 65536"/>
              <a:gd name="T9" fmla="*/ 0 w 680"/>
              <a:gd name="T10" fmla="*/ 0 h 1680"/>
              <a:gd name="T11" fmla="*/ 680 w 680"/>
              <a:gd name="T12" fmla="*/ 1680 h 1680"/>
            </a:gdLst>
            <a:ahLst/>
            <a:cxnLst>
              <a:cxn ang="T6">
                <a:pos x="T0" y="T1"/>
              </a:cxn>
              <a:cxn ang="T7">
                <a:pos x="T2" y="T3"/>
              </a:cxn>
              <a:cxn ang="T8">
                <a:pos x="T4" y="T5"/>
              </a:cxn>
            </a:cxnLst>
            <a:rect l="T9" t="T10" r="T11" b="T12"/>
            <a:pathLst>
              <a:path w="680" h="1680">
                <a:moveTo>
                  <a:pt x="0" y="0"/>
                </a:moveTo>
                <a:cubicBezTo>
                  <a:pt x="332" y="28"/>
                  <a:pt x="664" y="56"/>
                  <a:pt x="672" y="336"/>
                </a:cubicBezTo>
                <a:cubicBezTo>
                  <a:pt x="680" y="616"/>
                  <a:pt x="364" y="1148"/>
                  <a:pt x="48" y="1680"/>
                </a:cubicBezTo>
              </a:path>
            </a:pathLst>
          </a:custGeom>
          <a:noFill/>
          <a:ln w="9525">
            <a:solidFill>
              <a:schemeClr val="tx1"/>
            </a:solidFill>
            <a:round/>
            <a:headEnd type="none" w="med" len="med"/>
            <a:tailEnd type="triangle" w="med" len="med"/>
          </a:ln>
        </p:spPr>
        <p:txBody>
          <a:bodyPr/>
          <a:lstStyle/>
          <a:p>
            <a:endParaRPr lang="id-ID"/>
          </a:p>
        </p:txBody>
      </p:sp>
      <p:sp>
        <p:nvSpPr>
          <p:cNvPr id="1037" name="Text Box 20"/>
          <p:cNvSpPr txBox="1">
            <a:spLocks noChangeArrowheads="1"/>
          </p:cNvSpPr>
          <p:nvPr/>
        </p:nvSpPr>
        <p:spPr bwMode="auto">
          <a:xfrm>
            <a:off x="762000" y="3804709"/>
            <a:ext cx="2819400" cy="369332"/>
          </a:xfrm>
          <a:prstGeom prst="rect">
            <a:avLst/>
          </a:prstGeom>
          <a:noFill/>
          <a:ln w="9525">
            <a:noFill/>
            <a:miter lim="800000"/>
            <a:headEnd/>
            <a:tailEnd/>
          </a:ln>
        </p:spPr>
        <p:txBody>
          <a:bodyPr>
            <a:spAutoFit/>
          </a:bodyPr>
          <a:lstStyle/>
          <a:p>
            <a:pPr>
              <a:spcBef>
                <a:spcPct val="50000"/>
              </a:spcBef>
            </a:pPr>
            <a:r>
              <a:rPr lang="en-US">
                <a:latin typeface="Century" pitchFamily="18" charset="0"/>
              </a:rPr>
              <a:t>variance tidak homogen</a:t>
            </a:r>
          </a:p>
        </p:txBody>
      </p:sp>
      <p:sp>
        <p:nvSpPr>
          <p:cNvPr id="1038" name="Freeform 21"/>
          <p:cNvSpPr>
            <a:spLocks/>
          </p:cNvSpPr>
          <p:nvPr/>
        </p:nvSpPr>
        <p:spPr bwMode="auto">
          <a:xfrm>
            <a:off x="2438400" y="4249208"/>
            <a:ext cx="2438400" cy="476250"/>
          </a:xfrm>
          <a:custGeom>
            <a:avLst/>
            <a:gdLst>
              <a:gd name="T0" fmla="*/ 0 w 1536"/>
              <a:gd name="T1" fmla="*/ 0 h 360"/>
              <a:gd name="T2" fmla="*/ 762000 w 1536"/>
              <a:gd name="T3" fmla="*/ 381000 h 360"/>
              <a:gd name="T4" fmla="*/ 2057400 w 1536"/>
              <a:gd name="T5" fmla="*/ 533400 h 360"/>
              <a:gd name="T6" fmla="*/ 2438400 w 1536"/>
              <a:gd name="T7" fmla="*/ 15240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0"/>
                </a:moveTo>
                <a:cubicBezTo>
                  <a:pt x="132" y="92"/>
                  <a:pt x="264" y="184"/>
                  <a:pt x="480" y="240"/>
                </a:cubicBezTo>
                <a:cubicBezTo>
                  <a:pt x="696" y="296"/>
                  <a:pt x="1120" y="360"/>
                  <a:pt x="1296" y="336"/>
                </a:cubicBezTo>
                <a:cubicBezTo>
                  <a:pt x="1472" y="312"/>
                  <a:pt x="1504" y="204"/>
                  <a:pt x="1536" y="96"/>
                </a:cubicBezTo>
              </a:path>
            </a:pathLst>
          </a:custGeom>
          <a:noFill/>
          <a:ln w="9525">
            <a:solidFill>
              <a:schemeClr val="tx1"/>
            </a:solidFill>
            <a:round/>
            <a:headEnd type="none" w="med" len="med"/>
            <a:tailEnd type="triangle" w="med" len="med"/>
          </a:ln>
        </p:spPr>
        <p:txBody>
          <a:bodyPr/>
          <a:lstStyle/>
          <a:p>
            <a:endParaRPr lang="id-ID"/>
          </a:p>
        </p:txBody>
      </p:sp>
      <p:sp>
        <p:nvSpPr>
          <p:cNvPr id="1039" name="Freeform 22"/>
          <p:cNvSpPr>
            <a:spLocks/>
          </p:cNvSpPr>
          <p:nvPr/>
        </p:nvSpPr>
        <p:spPr bwMode="auto">
          <a:xfrm>
            <a:off x="2057400" y="4249208"/>
            <a:ext cx="4800600" cy="910167"/>
          </a:xfrm>
          <a:custGeom>
            <a:avLst/>
            <a:gdLst>
              <a:gd name="T0" fmla="*/ 0 w 3024"/>
              <a:gd name="T1" fmla="*/ 0 h 688"/>
              <a:gd name="T2" fmla="*/ 1752600 w 3024"/>
              <a:gd name="T3" fmla="*/ 914400 h 688"/>
              <a:gd name="T4" fmla="*/ 4114800 w 3024"/>
              <a:gd name="T5" fmla="*/ 1066800 h 688"/>
              <a:gd name="T6" fmla="*/ 4800600 w 3024"/>
              <a:gd name="T7" fmla="*/ 762000 h 688"/>
              <a:gd name="T8" fmla="*/ 0 60000 65536"/>
              <a:gd name="T9" fmla="*/ 0 60000 65536"/>
              <a:gd name="T10" fmla="*/ 0 60000 65536"/>
              <a:gd name="T11" fmla="*/ 0 60000 65536"/>
              <a:gd name="T12" fmla="*/ 0 w 3024"/>
              <a:gd name="T13" fmla="*/ 0 h 688"/>
              <a:gd name="T14" fmla="*/ 3024 w 3024"/>
              <a:gd name="T15" fmla="*/ 688 h 688"/>
            </a:gdLst>
            <a:ahLst/>
            <a:cxnLst>
              <a:cxn ang="T8">
                <a:pos x="T0" y="T1"/>
              </a:cxn>
              <a:cxn ang="T9">
                <a:pos x="T2" y="T3"/>
              </a:cxn>
              <a:cxn ang="T10">
                <a:pos x="T4" y="T5"/>
              </a:cxn>
              <a:cxn ang="T11">
                <a:pos x="T6" y="T7"/>
              </a:cxn>
            </a:cxnLst>
            <a:rect l="T12" t="T13" r="T14" b="T15"/>
            <a:pathLst>
              <a:path w="3024" h="688">
                <a:moveTo>
                  <a:pt x="0" y="0"/>
                </a:moveTo>
                <a:cubicBezTo>
                  <a:pt x="336" y="232"/>
                  <a:pt x="672" y="464"/>
                  <a:pt x="1104" y="576"/>
                </a:cubicBezTo>
                <a:cubicBezTo>
                  <a:pt x="1536" y="688"/>
                  <a:pt x="2272" y="688"/>
                  <a:pt x="2592" y="672"/>
                </a:cubicBezTo>
                <a:cubicBezTo>
                  <a:pt x="2912" y="656"/>
                  <a:pt x="2968" y="568"/>
                  <a:pt x="3024" y="480"/>
                </a:cubicBezTo>
              </a:path>
            </a:pathLst>
          </a:custGeom>
          <a:noFill/>
          <a:ln w="9525">
            <a:solidFill>
              <a:schemeClr val="tx1"/>
            </a:solidFill>
            <a:round/>
            <a:headEnd type="none" w="med" len="med"/>
            <a:tailEnd type="triangle" w="med" len="med"/>
          </a:ln>
        </p:spPr>
        <p:txBody>
          <a:bodyPr/>
          <a:lstStyle/>
          <a:p>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lide Number Placeholder 7"/>
          <p:cNvSpPr>
            <a:spLocks noGrp="1"/>
          </p:cNvSpPr>
          <p:nvPr>
            <p:ph type="sldNum" sz="quarter" idx="10"/>
          </p:nvPr>
        </p:nvSpPr>
        <p:spPr>
          <a:noFill/>
        </p:spPr>
        <p:txBody>
          <a:bodyPr/>
          <a:lstStyle/>
          <a:p>
            <a:fld id="{7F3ED7A8-6F55-483D-ACD8-9AED4B151CDF}" type="slidenum">
              <a:rPr lang="en-US" smtClean="0"/>
              <a:pPr/>
              <a:t>4</a:t>
            </a:fld>
            <a:endParaRPr lang="en-US" smtClean="0"/>
          </a:p>
        </p:txBody>
      </p:sp>
      <p:sp>
        <p:nvSpPr>
          <p:cNvPr id="2055" name="Rectangle 10"/>
          <p:cNvSpPr>
            <a:spLocks noChangeArrowheads="1"/>
          </p:cNvSpPr>
          <p:nvPr/>
        </p:nvSpPr>
        <p:spPr bwMode="auto">
          <a:xfrm>
            <a:off x="228600" y="1397000"/>
            <a:ext cx="6400800" cy="444500"/>
          </a:xfrm>
          <a:prstGeom prst="rect">
            <a:avLst/>
          </a:prstGeom>
          <a:solidFill>
            <a:srgbClr val="FFFF00"/>
          </a:solidFill>
          <a:ln w="9525">
            <a:noFill/>
            <a:miter lim="800000"/>
            <a:headEnd/>
            <a:tailEnd/>
          </a:ln>
        </p:spPr>
        <p:txBody>
          <a:bodyPr wrap="none" anchor="ctr"/>
          <a:lstStyle/>
          <a:p>
            <a:endParaRPr lang="id-ID"/>
          </a:p>
        </p:txBody>
      </p:sp>
      <p:sp>
        <p:nvSpPr>
          <p:cNvPr id="2056" name="Rectangle 2"/>
          <p:cNvSpPr>
            <a:spLocks noGrp="1" noChangeArrowheads="1"/>
          </p:cNvSpPr>
          <p:nvPr>
            <p:ph type="title" sz="quarter"/>
          </p:nvPr>
        </p:nvSpPr>
        <p:spPr/>
        <p:txBody>
          <a:bodyPr/>
          <a:lstStyle/>
          <a:p>
            <a:pPr eaLnBrk="1" hangingPunct="1"/>
            <a:r>
              <a:rPr lang="en-US" smtClean="0"/>
              <a:t>Model GARCH (p, q)</a:t>
            </a:r>
          </a:p>
        </p:txBody>
      </p:sp>
      <p:graphicFrame>
        <p:nvGraphicFramePr>
          <p:cNvPr id="2050" name="Object 12"/>
          <p:cNvGraphicFramePr>
            <a:graphicFrameLocks noChangeAspect="1"/>
          </p:cNvGraphicFramePr>
          <p:nvPr>
            <p:ph sz="quarter" idx="2"/>
          </p:nvPr>
        </p:nvGraphicFramePr>
        <p:xfrm>
          <a:off x="838200" y="1460501"/>
          <a:ext cx="1828800" cy="369094"/>
        </p:xfrm>
        <a:graphic>
          <a:graphicData uri="http://schemas.openxmlformats.org/presentationml/2006/ole">
            <p:oleObj spid="_x0000_s2050" name="Equation" r:id="rId4" imgW="787320" imgH="190440" progId="Equation.3">
              <p:embed/>
            </p:oleObj>
          </a:graphicData>
        </a:graphic>
      </p:graphicFrame>
      <p:graphicFrame>
        <p:nvGraphicFramePr>
          <p:cNvPr id="2051" name="Object 14"/>
          <p:cNvGraphicFramePr>
            <a:graphicFrameLocks noChangeAspect="1"/>
          </p:cNvGraphicFramePr>
          <p:nvPr>
            <p:ph sz="quarter" idx="3"/>
          </p:nvPr>
        </p:nvGraphicFramePr>
        <p:xfrm>
          <a:off x="838200" y="1841500"/>
          <a:ext cx="1371600" cy="408782"/>
        </p:xfrm>
        <a:graphic>
          <a:graphicData uri="http://schemas.openxmlformats.org/presentationml/2006/ole">
            <p:oleObj spid="_x0000_s2051" name="Equation" r:id="rId5" imgW="533160" imgH="190440" progId="Equation.3">
              <p:embed/>
            </p:oleObj>
          </a:graphicData>
        </a:graphic>
      </p:graphicFrame>
      <p:sp>
        <p:nvSpPr>
          <p:cNvPr id="2057" name="Text Box 6"/>
          <p:cNvSpPr txBox="1">
            <a:spLocks noChangeArrowheads="1"/>
          </p:cNvSpPr>
          <p:nvPr/>
        </p:nvSpPr>
        <p:spPr bwMode="auto">
          <a:xfrm>
            <a:off x="1371600" y="4064001"/>
            <a:ext cx="6477000" cy="400110"/>
          </a:xfrm>
          <a:prstGeom prst="rect">
            <a:avLst/>
          </a:prstGeom>
          <a:noFill/>
          <a:ln w="9525">
            <a:noFill/>
            <a:miter lim="800000"/>
            <a:headEnd/>
            <a:tailEnd/>
          </a:ln>
        </p:spPr>
        <p:txBody>
          <a:bodyPr>
            <a:spAutoFit/>
          </a:bodyPr>
          <a:lstStyle/>
          <a:p>
            <a:pPr algn="ctr">
              <a:spcBef>
                <a:spcPct val="50000"/>
              </a:spcBef>
            </a:pPr>
            <a:r>
              <a:rPr lang="en-US" sz="2000">
                <a:latin typeface="Century" pitchFamily="18" charset="0"/>
              </a:rPr>
              <a:t>Jika p = 0, maka menjadi model ARCH (q)</a:t>
            </a:r>
          </a:p>
        </p:txBody>
      </p:sp>
      <p:sp>
        <p:nvSpPr>
          <p:cNvPr id="2058" name="Text Box 8"/>
          <p:cNvSpPr txBox="1">
            <a:spLocks noChangeArrowheads="1"/>
          </p:cNvSpPr>
          <p:nvPr/>
        </p:nvSpPr>
        <p:spPr bwMode="auto">
          <a:xfrm>
            <a:off x="6629400" y="1460501"/>
            <a:ext cx="2362200" cy="400110"/>
          </a:xfrm>
          <a:prstGeom prst="rect">
            <a:avLst/>
          </a:prstGeom>
          <a:noFill/>
          <a:ln w="9525">
            <a:noFill/>
            <a:miter lim="800000"/>
            <a:headEnd/>
            <a:tailEnd/>
          </a:ln>
        </p:spPr>
        <p:txBody>
          <a:bodyPr>
            <a:spAutoFit/>
          </a:bodyPr>
          <a:lstStyle/>
          <a:p>
            <a:pPr>
              <a:spcBef>
                <a:spcPct val="50000"/>
              </a:spcBef>
            </a:pPr>
            <a:r>
              <a:rPr lang="en-US" sz="2000">
                <a:latin typeface="Century" pitchFamily="18" charset="0"/>
              </a:rPr>
              <a:t>Mean Model</a:t>
            </a:r>
          </a:p>
        </p:txBody>
      </p:sp>
      <p:sp>
        <p:nvSpPr>
          <p:cNvPr id="2059" name="Text Box 9"/>
          <p:cNvSpPr txBox="1">
            <a:spLocks noChangeArrowheads="1"/>
          </p:cNvSpPr>
          <p:nvPr/>
        </p:nvSpPr>
        <p:spPr bwMode="auto">
          <a:xfrm>
            <a:off x="6629400" y="2476501"/>
            <a:ext cx="2362200" cy="400110"/>
          </a:xfrm>
          <a:prstGeom prst="rect">
            <a:avLst/>
          </a:prstGeom>
          <a:noFill/>
          <a:ln w="9525">
            <a:noFill/>
            <a:miter lim="800000"/>
            <a:headEnd/>
            <a:tailEnd/>
          </a:ln>
        </p:spPr>
        <p:txBody>
          <a:bodyPr>
            <a:spAutoFit/>
          </a:bodyPr>
          <a:lstStyle/>
          <a:p>
            <a:pPr>
              <a:spcBef>
                <a:spcPct val="50000"/>
              </a:spcBef>
            </a:pPr>
            <a:r>
              <a:rPr lang="en-US" sz="2000">
                <a:latin typeface="Century" pitchFamily="18" charset="0"/>
              </a:rPr>
              <a:t>Variance Model</a:t>
            </a:r>
          </a:p>
        </p:txBody>
      </p:sp>
      <p:sp>
        <p:nvSpPr>
          <p:cNvPr id="2060" name="Rectangle 11"/>
          <p:cNvSpPr>
            <a:spLocks noChangeArrowheads="1"/>
          </p:cNvSpPr>
          <p:nvPr/>
        </p:nvSpPr>
        <p:spPr bwMode="auto">
          <a:xfrm>
            <a:off x="228600" y="2222500"/>
            <a:ext cx="6400800" cy="889000"/>
          </a:xfrm>
          <a:prstGeom prst="rect">
            <a:avLst/>
          </a:prstGeom>
          <a:solidFill>
            <a:srgbClr val="FFFF00"/>
          </a:solidFill>
          <a:ln w="9525">
            <a:noFill/>
            <a:miter lim="800000"/>
            <a:headEnd/>
            <a:tailEnd/>
          </a:ln>
        </p:spPr>
        <p:txBody>
          <a:bodyPr wrap="none" anchor="ctr"/>
          <a:lstStyle/>
          <a:p>
            <a:endParaRPr lang="id-ID"/>
          </a:p>
        </p:txBody>
      </p:sp>
      <p:graphicFrame>
        <p:nvGraphicFramePr>
          <p:cNvPr id="2052" name="Object 16"/>
          <p:cNvGraphicFramePr>
            <a:graphicFrameLocks noChangeAspect="1"/>
          </p:cNvGraphicFramePr>
          <p:nvPr>
            <p:ph sz="quarter" idx="4"/>
          </p:nvPr>
        </p:nvGraphicFramePr>
        <p:xfrm>
          <a:off x="823913" y="2225146"/>
          <a:ext cx="3733800" cy="836083"/>
        </p:xfrm>
        <a:graphic>
          <a:graphicData uri="http://schemas.openxmlformats.org/presentationml/2006/ole">
            <p:oleObj spid="_x0000_s2052" name="Equation" r:id="rId6" imgW="1701720" imgH="457200" progId="Equation.3">
              <p:embed/>
            </p:oleObj>
          </a:graphicData>
        </a:graphic>
      </p:graphicFrame>
      <p:graphicFrame>
        <p:nvGraphicFramePr>
          <p:cNvPr id="2053" name="Object 21"/>
          <p:cNvGraphicFramePr>
            <a:graphicFrameLocks noChangeAspect="1"/>
          </p:cNvGraphicFramePr>
          <p:nvPr>
            <p:ph sz="quarter" idx="1"/>
          </p:nvPr>
        </p:nvGraphicFramePr>
        <p:xfrm>
          <a:off x="873126" y="3111501"/>
          <a:ext cx="1489075" cy="568854"/>
        </p:xfrm>
        <a:graphic>
          <a:graphicData uri="http://schemas.openxmlformats.org/presentationml/2006/ole">
            <p:oleObj spid="_x0000_s2053" name="Equation" r:id="rId7" imgW="609480" imgH="27936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6"/>
          <p:cNvSpPr>
            <a:spLocks noGrp="1"/>
          </p:cNvSpPr>
          <p:nvPr>
            <p:ph type="sldNum" sz="quarter" idx="10"/>
          </p:nvPr>
        </p:nvSpPr>
        <p:spPr>
          <a:noFill/>
        </p:spPr>
        <p:txBody>
          <a:bodyPr/>
          <a:lstStyle/>
          <a:p>
            <a:fld id="{9C35A7FB-750E-45C5-903F-18646CF3D202}" type="slidenum">
              <a:rPr lang="en-US" smtClean="0"/>
              <a:pPr/>
              <a:t>5</a:t>
            </a:fld>
            <a:endParaRPr lang="en-US" smtClean="0"/>
          </a:p>
        </p:txBody>
      </p:sp>
      <p:sp>
        <p:nvSpPr>
          <p:cNvPr id="3078" name="Rectangle 2"/>
          <p:cNvSpPr>
            <a:spLocks noGrp="1" noChangeArrowheads="1"/>
          </p:cNvSpPr>
          <p:nvPr>
            <p:ph type="title"/>
          </p:nvPr>
        </p:nvSpPr>
        <p:spPr/>
        <p:txBody>
          <a:bodyPr/>
          <a:lstStyle/>
          <a:p>
            <a:pPr eaLnBrk="1" hangingPunct="1"/>
            <a:r>
              <a:rPr lang="en-US" sz="4000" smtClean="0"/>
              <a:t>Perhatikan Variance Model ARCH(q)</a:t>
            </a:r>
          </a:p>
        </p:txBody>
      </p:sp>
      <p:graphicFrame>
        <p:nvGraphicFramePr>
          <p:cNvPr id="3074" name="Object 4"/>
          <p:cNvGraphicFramePr>
            <a:graphicFrameLocks noChangeAspect="1"/>
          </p:cNvGraphicFramePr>
          <p:nvPr>
            <p:ph sz="half" idx="1"/>
          </p:nvPr>
        </p:nvGraphicFramePr>
        <p:xfrm>
          <a:off x="2244726" y="2286000"/>
          <a:ext cx="5548313" cy="930011"/>
        </p:xfrm>
        <a:graphic>
          <a:graphicData uri="http://schemas.openxmlformats.org/presentationml/2006/ole">
            <p:oleObj spid="_x0000_s3074" name="Equation" r:id="rId4" imgW="2209680" imgH="444240" progId="Equation.3">
              <p:embed/>
            </p:oleObj>
          </a:graphicData>
        </a:graphic>
      </p:graphicFrame>
      <p:graphicFrame>
        <p:nvGraphicFramePr>
          <p:cNvPr id="3075" name="Object 6"/>
          <p:cNvGraphicFramePr>
            <a:graphicFrameLocks noChangeAspect="1"/>
          </p:cNvGraphicFramePr>
          <p:nvPr>
            <p:ph sz="quarter" idx="2"/>
          </p:nvPr>
        </p:nvGraphicFramePr>
        <p:xfrm>
          <a:off x="2244725" y="1460500"/>
          <a:ext cx="4332288" cy="922073"/>
        </p:xfrm>
        <a:graphic>
          <a:graphicData uri="http://schemas.openxmlformats.org/presentationml/2006/ole">
            <p:oleObj spid="_x0000_s3075" name="Equation" r:id="rId5" imgW="1739880" imgH="444240" progId="Equation.3">
              <p:embed/>
            </p:oleObj>
          </a:graphicData>
        </a:graphic>
      </p:graphicFrame>
      <p:graphicFrame>
        <p:nvGraphicFramePr>
          <p:cNvPr id="3076" name="Object 8"/>
          <p:cNvGraphicFramePr>
            <a:graphicFrameLocks noChangeAspect="1"/>
          </p:cNvGraphicFramePr>
          <p:nvPr>
            <p:ph sz="quarter" idx="3"/>
          </p:nvPr>
        </p:nvGraphicFramePr>
        <p:xfrm>
          <a:off x="2244726" y="3238500"/>
          <a:ext cx="6746875" cy="928688"/>
        </p:xfrm>
        <a:graphic>
          <a:graphicData uri="http://schemas.openxmlformats.org/presentationml/2006/ole">
            <p:oleObj spid="_x0000_s3076" name="Equation" r:id="rId6" imgW="2692080" imgH="444240" progId="Equation.3">
              <p:embed/>
            </p:oleObj>
          </a:graphicData>
        </a:graphic>
      </p:graphicFrame>
      <p:sp>
        <p:nvSpPr>
          <p:cNvPr id="3079" name="Text Box 10"/>
          <p:cNvSpPr txBox="1">
            <a:spLocks noChangeArrowheads="1"/>
          </p:cNvSpPr>
          <p:nvPr/>
        </p:nvSpPr>
        <p:spPr bwMode="auto">
          <a:xfrm>
            <a:off x="381000" y="1714500"/>
            <a:ext cx="1752600" cy="461665"/>
          </a:xfrm>
          <a:prstGeom prst="rect">
            <a:avLst/>
          </a:prstGeom>
          <a:noFill/>
          <a:ln w="9525">
            <a:noFill/>
            <a:miter lim="800000"/>
            <a:headEnd/>
            <a:tailEnd/>
          </a:ln>
        </p:spPr>
        <p:txBody>
          <a:bodyPr>
            <a:spAutoFit/>
          </a:bodyPr>
          <a:lstStyle/>
          <a:p>
            <a:pPr>
              <a:spcBef>
                <a:spcPct val="50000"/>
              </a:spcBef>
            </a:pPr>
            <a:r>
              <a:rPr lang="en-US" sz="2400">
                <a:latin typeface="Century" pitchFamily="18" charset="0"/>
              </a:rPr>
              <a:t>ARCH(1)</a:t>
            </a:r>
          </a:p>
        </p:txBody>
      </p:sp>
      <p:sp>
        <p:nvSpPr>
          <p:cNvPr id="3080" name="Text Box 11"/>
          <p:cNvSpPr txBox="1">
            <a:spLocks noChangeArrowheads="1"/>
          </p:cNvSpPr>
          <p:nvPr/>
        </p:nvSpPr>
        <p:spPr bwMode="auto">
          <a:xfrm>
            <a:off x="381000" y="2540000"/>
            <a:ext cx="1752600" cy="461665"/>
          </a:xfrm>
          <a:prstGeom prst="rect">
            <a:avLst/>
          </a:prstGeom>
          <a:noFill/>
          <a:ln w="9525">
            <a:noFill/>
            <a:miter lim="800000"/>
            <a:headEnd/>
            <a:tailEnd/>
          </a:ln>
        </p:spPr>
        <p:txBody>
          <a:bodyPr>
            <a:spAutoFit/>
          </a:bodyPr>
          <a:lstStyle/>
          <a:p>
            <a:pPr>
              <a:spcBef>
                <a:spcPct val="50000"/>
              </a:spcBef>
            </a:pPr>
            <a:r>
              <a:rPr lang="en-US" sz="2400">
                <a:latin typeface="Century" pitchFamily="18" charset="0"/>
              </a:rPr>
              <a:t>ARCH(2)</a:t>
            </a:r>
          </a:p>
        </p:txBody>
      </p:sp>
      <p:sp>
        <p:nvSpPr>
          <p:cNvPr id="3081" name="Text Box 12"/>
          <p:cNvSpPr txBox="1">
            <a:spLocks noChangeArrowheads="1"/>
          </p:cNvSpPr>
          <p:nvPr/>
        </p:nvSpPr>
        <p:spPr bwMode="auto">
          <a:xfrm>
            <a:off x="381000" y="3492500"/>
            <a:ext cx="1752600" cy="461665"/>
          </a:xfrm>
          <a:prstGeom prst="rect">
            <a:avLst/>
          </a:prstGeom>
          <a:noFill/>
          <a:ln w="9525">
            <a:noFill/>
            <a:miter lim="800000"/>
            <a:headEnd/>
            <a:tailEnd/>
          </a:ln>
        </p:spPr>
        <p:txBody>
          <a:bodyPr>
            <a:spAutoFit/>
          </a:bodyPr>
          <a:lstStyle/>
          <a:p>
            <a:pPr>
              <a:spcBef>
                <a:spcPct val="50000"/>
              </a:spcBef>
            </a:pPr>
            <a:r>
              <a:rPr lang="en-US" sz="2400">
                <a:latin typeface="Century" pitchFamily="18" charset="0"/>
              </a:rPr>
              <a:t>ARCH(3)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7"/>
          <p:cNvSpPr>
            <a:spLocks noGrp="1"/>
          </p:cNvSpPr>
          <p:nvPr>
            <p:ph type="sldNum" sz="quarter" idx="10"/>
          </p:nvPr>
        </p:nvSpPr>
        <p:spPr>
          <a:noFill/>
        </p:spPr>
        <p:txBody>
          <a:bodyPr/>
          <a:lstStyle/>
          <a:p>
            <a:fld id="{1AAB01D5-0D1E-4B51-B3AE-FD3C53181A65}" type="slidenum">
              <a:rPr lang="en-US" smtClean="0"/>
              <a:pPr/>
              <a:t>6</a:t>
            </a:fld>
            <a:endParaRPr lang="en-US" smtClean="0"/>
          </a:p>
        </p:txBody>
      </p:sp>
      <p:sp>
        <p:nvSpPr>
          <p:cNvPr id="4104" name="Rectangle 2"/>
          <p:cNvSpPr>
            <a:spLocks noGrp="1" noChangeArrowheads="1"/>
          </p:cNvSpPr>
          <p:nvPr>
            <p:ph type="title" sz="quarter"/>
          </p:nvPr>
        </p:nvSpPr>
        <p:spPr/>
        <p:txBody>
          <a:bodyPr/>
          <a:lstStyle/>
          <a:p>
            <a:pPr eaLnBrk="1" hangingPunct="1"/>
            <a:r>
              <a:rPr lang="en-US" sz="4000" smtClean="0"/>
              <a:t>Perhatikan Variance Model GARCH(1,1)</a:t>
            </a:r>
          </a:p>
        </p:txBody>
      </p:sp>
      <p:graphicFrame>
        <p:nvGraphicFramePr>
          <p:cNvPr id="4098" name="Object 4"/>
          <p:cNvGraphicFramePr>
            <a:graphicFrameLocks noChangeAspect="1"/>
          </p:cNvGraphicFramePr>
          <p:nvPr>
            <p:ph sz="quarter" idx="1"/>
          </p:nvPr>
        </p:nvGraphicFramePr>
        <p:xfrm>
          <a:off x="533401" y="1524001"/>
          <a:ext cx="3268663" cy="448469"/>
        </p:xfrm>
        <a:graphic>
          <a:graphicData uri="http://schemas.openxmlformats.org/presentationml/2006/ole">
            <p:oleObj spid="_x0000_s4098" name="Equation" r:id="rId4" imgW="1307880" imgH="215640" progId="Equation.3">
              <p:embed/>
            </p:oleObj>
          </a:graphicData>
        </a:graphic>
      </p:graphicFrame>
      <p:graphicFrame>
        <p:nvGraphicFramePr>
          <p:cNvPr id="4099" name="Object 6"/>
          <p:cNvGraphicFramePr>
            <a:graphicFrameLocks noChangeAspect="1"/>
          </p:cNvGraphicFramePr>
          <p:nvPr>
            <p:ph sz="quarter" idx="2"/>
          </p:nvPr>
        </p:nvGraphicFramePr>
        <p:xfrm>
          <a:off x="1600201" y="2091532"/>
          <a:ext cx="3522663" cy="448468"/>
        </p:xfrm>
        <a:graphic>
          <a:graphicData uri="http://schemas.openxmlformats.org/presentationml/2006/ole">
            <p:oleObj spid="_x0000_s4099" name="Equation" r:id="rId5" imgW="1409400" imgH="215640" progId="Equation.3">
              <p:embed/>
            </p:oleObj>
          </a:graphicData>
        </a:graphic>
      </p:graphicFrame>
      <p:graphicFrame>
        <p:nvGraphicFramePr>
          <p:cNvPr id="4100" name="Object 8"/>
          <p:cNvGraphicFramePr>
            <a:graphicFrameLocks noChangeAspect="1"/>
          </p:cNvGraphicFramePr>
          <p:nvPr>
            <p:ph sz="quarter" idx="3"/>
          </p:nvPr>
        </p:nvGraphicFramePr>
        <p:xfrm>
          <a:off x="547688" y="2667001"/>
          <a:ext cx="5395912" cy="448469"/>
        </p:xfrm>
        <a:graphic>
          <a:graphicData uri="http://schemas.openxmlformats.org/presentationml/2006/ole">
            <p:oleObj spid="_x0000_s4100" name="Equation" r:id="rId6" imgW="2158920" imgH="215640" progId="Equation.3">
              <p:embed/>
            </p:oleObj>
          </a:graphicData>
        </a:graphic>
      </p:graphicFrame>
      <p:graphicFrame>
        <p:nvGraphicFramePr>
          <p:cNvPr id="4101" name="Object 10"/>
          <p:cNvGraphicFramePr>
            <a:graphicFrameLocks noChangeAspect="1"/>
          </p:cNvGraphicFramePr>
          <p:nvPr>
            <p:ph sz="quarter" idx="4"/>
          </p:nvPr>
        </p:nvGraphicFramePr>
        <p:xfrm>
          <a:off x="561976" y="3302001"/>
          <a:ext cx="7458075" cy="448469"/>
        </p:xfrm>
        <a:graphic>
          <a:graphicData uri="http://schemas.openxmlformats.org/presentationml/2006/ole">
            <p:oleObj spid="_x0000_s4101" name="Equation" r:id="rId7" imgW="2984400" imgH="215640" progId="Equation.3">
              <p:embed/>
            </p:oleObj>
          </a:graphicData>
        </a:graphic>
      </p:graphicFrame>
      <p:graphicFrame>
        <p:nvGraphicFramePr>
          <p:cNvPr id="4102" name="Object 12"/>
          <p:cNvGraphicFramePr>
            <a:graphicFrameLocks noChangeAspect="1"/>
          </p:cNvGraphicFramePr>
          <p:nvPr/>
        </p:nvGraphicFramePr>
        <p:xfrm>
          <a:off x="609601" y="4318001"/>
          <a:ext cx="5332413" cy="448469"/>
        </p:xfrm>
        <a:graphic>
          <a:graphicData uri="http://schemas.openxmlformats.org/presentationml/2006/ole">
            <p:oleObj spid="_x0000_s4102" name="Equation" r:id="rId8" imgW="2133360" imgH="215640" progId="Equation.3">
              <p:embed/>
            </p:oleObj>
          </a:graphicData>
        </a:graphic>
      </p:graphicFrame>
      <p:sp>
        <p:nvSpPr>
          <p:cNvPr id="4105" name="Text Box 13"/>
          <p:cNvSpPr txBox="1">
            <a:spLocks noChangeArrowheads="1"/>
          </p:cNvSpPr>
          <p:nvPr/>
        </p:nvSpPr>
        <p:spPr bwMode="auto">
          <a:xfrm>
            <a:off x="533400" y="4064001"/>
            <a:ext cx="2514600" cy="369332"/>
          </a:xfrm>
          <a:prstGeom prst="rect">
            <a:avLst/>
          </a:prstGeom>
          <a:noFill/>
          <a:ln w="9525">
            <a:noFill/>
            <a:miter lim="800000"/>
            <a:headEnd/>
            <a:tailEnd/>
          </a:ln>
        </p:spPr>
        <p:txBody>
          <a:bodyPr>
            <a:spAutoFit/>
          </a:bodyPr>
          <a:lstStyle/>
          <a:p>
            <a:pPr>
              <a:spcBef>
                <a:spcPct val="50000"/>
              </a:spcBef>
            </a:pPr>
            <a:r>
              <a:rPr lang="en-US">
                <a:latin typeface="Century" pitchFamily="18" charset="0"/>
              </a:rPr>
              <a:t>dengan demikian</a:t>
            </a:r>
          </a:p>
        </p:txBody>
      </p:sp>
      <p:sp>
        <p:nvSpPr>
          <p:cNvPr id="4106" name="Text Box 14"/>
          <p:cNvSpPr txBox="1">
            <a:spLocks noChangeArrowheads="1"/>
          </p:cNvSpPr>
          <p:nvPr/>
        </p:nvSpPr>
        <p:spPr bwMode="auto">
          <a:xfrm>
            <a:off x="5195888" y="2170907"/>
            <a:ext cx="1600200" cy="369332"/>
          </a:xfrm>
          <a:prstGeom prst="rect">
            <a:avLst/>
          </a:prstGeom>
          <a:noFill/>
          <a:ln w="9525">
            <a:noFill/>
            <a:miter lim="800000"/>
            <a:headEnd/>
            <a:tailEnd/>
          </a:ln>
        </p:spPr>
        <p:txBody>
          <a:bodyPr>
            <a:spAutoFit/>
          </a:bodyPr>
          <a:lstStyle/>
          <a:p>
            <a:pPr>
              <a:spcBef>
                <a:spcPct val="50000"/>
              </a:spcBef>
            </a:pPr>
            <a:r>
              <a:rPr lang="en-US">
                <a:latin typeface="Century" pitchFamily="18" charset="0"/>
              </a:rPr>
              <a:t>sehingga</a:t>
            </a:r>
          </a:p>
        </p:txBody>
      </p:sp>
      <p:sp>
        <p:nvSpPr>
          <p:cNvPr id="4107" name="Text Box 15"/>
          <p:cNvSpPr txBox="1">
            <a:spLocks noChangeArrowheads="1"/>
          </p:cNvSpPr>
          <p:nvPr/>
        </p:nvSpPr>
        <p:spPr bwMode="auto">
          <a:xfrm>
            <a:off x="609600" y="2170907"/>
            <a:ext cx="1600200" cy="369332"/>
          </a:xfrm>
          <a:prstGeom prst="rect">
            <a:avLst/>
          </a:prstGeom>
          <a:noFill/>
          <a:ln w="9525">
            <a:noFill/>
            <a:miter lim="800000"/>
            <a:headEnd/>
            <a:tailEnd/>
          </a:ln>
        </p:spPr>
        <p:txBody>
          <a:bodyPr>
            <a:spAutoFit/>
          </a:bodyPr>
          <a:lstStyle/>
          <a:p>
            <a:pPr>
              <a:spcBef>
                <a:spcPct val="50000"/>
              </a:spcBef>
            </a:pPr>
            <a:r>
              <a:rPr lang="en-US">
                <a:latin typeface="Century" pitchFamily="18" charset="0"/>
              </a:rPr>
              <a:t>namun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noFill/>
        </p:spPr>
        <p:txBody>
          <a:bodyPr/>
          <a:lstStyle/>
          <a:p>
            <a:fld id="{64E273C6-0E91-4D5E-A415-F6F448657616}" type="slidenum">
              <a:rPr lang="en-US" smtClean="0"/>
              <a:pPr/>
              <a:t>7</a:t>
            </a:fld>
            <a:endParaRPr lang="en-US" smtClean="0"/>
          </a:p>
        </p:txBody>
      </p:sp>
      <p:sp>
        <p:nvSpPr>
          <p:cNvPr id="22531" name="Rectangle 2"/>
          <p:cNvSpPr>
            <a:spLocks noGrp="1" noChangeArrowheads="1"/>
          </p:cNvSpPr>
          <p:nvPr>
            <p:ph type="title"/>
          </p:nvPr>
        </p:nvSpPr>
        <p:spPr/>
        <p:txBody>
          <a:bodyPr/>
          <a:lstStyle/>
          <a:p>
            <a:pPr eaLnBrk="1" hangingPunct="1"/>
            <a:r>
              <a:rPr lang="en-US" smtClean="0"/>
              <a:t>Model GARCH (p, q)</a:t>
            </a:r>
          </a:p>
        </p:txBody>
      </p:sp>
      <p:sp>
        <p:nvSpPr>
          <p:cNvPr id="22532" name="Text Box 5"/>
          <p:cNvSpPr txBox="1">
            <a:spLocks noChangeArrowheads="1"/>
          </p:cNvSpPr>
          <p:nvPr/>
        </p:nvSpPr>
        <p:spPr bwMode="auto">
          <a:xfrm>
            <a:off x="304800" y="1270001"/>
            <a:ext cx="8458200" cy="1631216"/>
          </a:xfrm>
          <a:prstGeom prst="rect">
            <a:avLst/>
          </a:prstGeom>
          <a:noFill/>
          <a:ln w="9525">
            <a:noFill/>
            <a:miter lim="800000"/>
            <a:headEnd/>
            <a:tailEnd/>
          </a:ln>
        </p:spPr>
        <p:txBody>
          <a:bodyPr>
            <a:spAutoFit/>
          </a:bodyPr>
          <a:lstStyle/>
          <a:p>
            <a:pPr algn="just">
              <a:spcBef>
                <a:spcPct val="50000"/>
              </a:spcBef>
            </a:pPr>
            <a:r>
              <a:rPr lang="en-US" sz="2000" dirty="0">
                <a:latin typeface="Century" pitchFamily="18" charset="0"/>
              </a:rPr>
              <a:t>Model ARCH(q) </a:t>
            </a:r>
            <a:r>
              <a:rPr lang="en-US" sz="2000" dirty="0" err="1">
                <a:latin typeface="Century" pitchFamily="18" charset="0"/>
              </a:rPr>
              <a:t>merupakan</a:t>
            </a:r>
            <a:r>
              <a:rPr lang="en-US" sz="2000" dirty="0">
                <a:latin typeface="Century" pitchFamily="18" charset="0"/>
              </a:rPr>
              <a:t> </a:t>
            </a:r>
            <a:r>
              <a:rPr lang="en-US" sz="2000" dirty="0" err="1">
                <a:latin typeface="Century" pitchFamily="18" charset="0"/>
              </a:rPr>
              <a:t>proses</a:t>
            </a:r>
            <a:r>
              <a:rPr lang="en-US" sz="2000" dirty="0">
                <a:latin typeface="Century" pitchFamily="18" charset="0"/>
              </a:rPr>
              <a:t> ‘short memory’ </a:t>
            </a:r>
            <a:r>
              <a:rPr lang="en-US" sz="2000" dirty="0" err="1">
                <a:latin typeface="Century" pitchFamily="18" charset="0"/>
              </a:rPr>
              <a:t>yaitu</a:t>
            </a:r>
            <a:r>
              <a:rPr lang="en-US" sz="2000" dirty="0">
                <a:latin typeface="Century" pitchFamily="18" charset="0"/>
              </a:rPr>
              <a:t> </a:t>
            </a:r>
            <a:r>
              <a:rPr lang="en-US" sz="2000" dirty="0" err="1">
                <a:latin typeface="Century" pitchFamily="18" charset="0"/>
              </a:rPr>
              <a:t>hanya</a:t>
            </a:r>
            <a:r>
              <a:rPr lang="en-US" sz="2000" dirty="0">
                <a:latin typeface="Century" pitchFamily="18" charset="0"/>
              </a:rPr>
              <a:t> q </a:t>
            </a:r>
            <a:r>
              <a:rPr lang="en-US" sz="2000" dirty="0" err="1">
                <a:latin typeface="Century" pitchFamily="18" charset="0"/>
              </a:rPr>
              <a:t>buah</a:t>
            </a:r>
            <a:r>
              <a:rPr lang="en-US" sz="2000" dirty="0">
                <a:latin typeface="Century" pitchFamily="18" charset="0"/>
              </a:rPr>
              <a:t> </a:t>
            </a:r>
            <a:r>
              <a:rPr lang="en-US" sz="2000" dirty="0" err="1">
                <a:latin typeface="Century" pitchFamily="18" charset="0"/>
              </a:rPr>
              <a:t>kuadrat</a:t>
            </a:r>
            <a:r>
              <a:rPr lang="en-US" sz="2000" dirty="0">
                <a:latin typeface="Century" pitchFamily="18" charset="0"/>
              </a:rPr>
              <a:t> residual </a:t>
            </a:r>
            <a:r>
              <a:rPr lang="en-US" sz="2000" dirty="0" err="1">
                <a:latin typeface="Century" pitchFamily="18" charset="0"/>
              </a:rPr>
              <a:t>terbaru</a:t>
            </a:r>
            <a:r>
              <a:rPr lang="en-US" sz="2000" dirty="0">
                <a:latin typeface="Century" pitchFamily="18" charset="0"/>
              </a:rPr>
              <a:t> yang </a:t>
            </a:r>
            <a:r>
              <a:rPr lang="en-US" sz="2000" dirty="0" err="1">
                <a:latin typeface="Century" pitchFamily="18" charset="0"/>
              </a:rPr>
              <a:t>digunakan</a:t>
            </a:r>
            <a:r>
              <a:rPr lang="en-US" sz="2000" dirty="0">
                <a:latin typeface="Century" pitchFamily="18" charset="0"/>
              </a:rPr>
              <a:t> </a:t>
            </a:r>
            <a:r>
              <a:rPr lang="en-US" sz="2000" dirty="0" err="1">
                <a:latin typeface="Century" pitchFamily="18" charset="0"/>
              </a:rPr>
              <a:t>untuk</a:t>
            </a:r>
            <a:r>
              <a:rPr lang="en-US" sz="2000" dirty="0">
                <a:latin typeface="Century" pitchFamily="18" charset="0"/>
              </a:rPr>
              <a:t> </a:t>
            </a:r>
            <a:r>
              <a:rPr lang="en-US" sz="2000" dirty="0" err="1">
                <a:latin typeface="Century" pitchFamily="18" charset="0"/>
              </a:rPr>
              <a:t>menduga</a:t>
            </a:r>
            <a:r>
              <a:rPr lang="en-US" sz="2000" dirty="0">
                <a:latin typeface="Century" pitchFamily="18" charset="0"/>
              </a:rPr>
              <a:t> </a:t>
            </a:r>
            <a:r>
              <a:rPr lang="en-US" sz="2000" dirty="0" err="1">
                <a:latin typeface="Century" pitchFamily="18" charset="0"/>
              </a:rPr>
              <a:t>perubahan</a:t>
            </a:r>
            <a:r>
              <a:rPr lang="en-US" sz="2000" dirty="0">
                <a:latin typeface="Century" pitchFamily="18" charset="0"/>
              </a:rPr>
              <a:t> </a:t>
            </a:r>
            <a:r>
              <a:rPr lang="en-US" sz="2000" dirty="0" err="1">
                <a:latin typeface="Century" pitchFamily="18" charset="0"/>
              </a:rPr>
              <a:t>nilai</a:t>
            </a:r>
            <a:r>
              <a:rPr lang="en-US" sz="2000" dirty="0">
                <a:latin typeface="Century" pitchFamily="18" charset="0"/>
              </a:rPr>
              <a:t> variance.  Model GARCH </a:t>
            </a:r>
            <a:r>
              <a:rPr lang="en-US" sz="2000" dirty="0" err="1">
                <a:latin typeface="Century" pitchFamily="18" charset="0"/>
              </a:rPr>
              <a:t>memungkinkan</a:t>
            </a:r>
            <a:r>
              <a:rPr lang="en-US" sz="2000" dirty="0">
                <a:latin typeface="Century" pitchFamily="18" charset="0"/>
              </a:rPr>
              <a:t> </a:t>
            </a:r>
            <a:r>
              <a:rPr lang="en-US" sz="2000" dirty="0" err="1">
                <a:latin typeface="Century" pitchFamily="18" charset="0"/>
              </a:rPr>
              <a:t>proses</a:t>
            </a:r>
            <a:r>
              <a:rPr lang="en-US" sz="2000" dirty="0">
                <a:latin typeface="Century" pitchFamily="18" charset="0"/>
              </a:rPr>
              <a:t> ‘long memory’ yang </a:t>
            </a:r>
            <a:r>
              <a:rPr lang="en-US" sz="2000" dirty="0" err="1">
                <a:latin typeface="Century" pitchFamily="18" charset="0"/>
              </a:rPr>
              <a:t>menggunakan</a:t>
            </a:r>
            <a:r>
              <a:rPr lang="en-US" sz="2000" dirty="0">
                <a:latin typeface="Century" pitchFamily="18" charset="0"/>
              </a:rPr>
              <a:t> </a:t>
            </a:r>
            <a:r>
              <a:rPr lang="en-US" sz="2000" dirty="0" err="1">
                <a:latin typeface="Century" pitchFamily="18" charset="0"/>
              </a:rPr>
              <a:t>seluruh</a:t>
            </a:r>
            <a:r>
              <a:rPr lang="en-US" sz="2000" dirty="0">
                <a:latin typeface="Century" pitchFamily="18" charset="0"/>
              </a:rPr>
              <a:t> </a:t>
            </a:r>
            <a:r>
              <a:rPr lang="en-US" sz="2000" dirty="0" err="1">
                <a:latin typeface="Century" pitchFamily="18" charset="0"/>
              </a:rPr>
              <a:t>kuadrat</a:t>
            </a:r>
            <a:r>
              <a:rPr lang="en-US" sz="2000" dirty="0">
                <a:latin typeface="Century" pitchFamily="18" charset="0"/>
              </a:rPr>
              <a:t> residual </a:t>
            </a:r>
            <a:r>
              <a:rPr lang="en-US" sz="2000" dirty="0" err="1">
                <a:latin typeface="Century" pitchFamily="18" charset="0"/>
              </a:rPr>
              <a:t>untuk</a:t>
            </a:r>
            <a:r>
              <a:rPr lang="en-US" sz="2000" dirty="0">
                <a:latin typeface="Century" pitchFamily="18" charset="0"/>
              </a:rPr>
              <a:t> </a:t>
            </a:r>
            <a:r>
              <a:rPr lang="en-US" sz="2000" dirty="0" err="1">
                <a:latin typeface="Century" pitchFamily="18" charset="0"/>
              </a:rPr>
              <a:t>menduga</a:t>
            </a:r>
            <a:r>
              <a:rPr lang="en-US" sz="2000" dirty="0">
                <a:latin typeface="Century" pitchFamily="18" charset="0"/>
              </a:rPr>
              <a:t> </a:t>
            </a:r>
            <a:r>
              <a:rPr lang="en-US" sz="2000" dirty="0" err="1">
                <a:latin typeface="Century" pitchFamily="18" charset="0"/>
              </a:rPr>
              <a:t>nilai</a:t>
            </a:r>
            <a:r>
              <a:rPr lang="en-US" sz="2000" dirty="0">
                <a:latin typeface="Century" pitchFamily="18" charset="0"/>
              </a:rPr>
              <a:t> variance.</a:t>
            </a:r>
          </a:p>
        </p:txBody>
      </p:sp>
      <p:sp>
        <p:nvSpPr>
          <p:cNvPr id="22533" name="Rectangle 7"/>
          <p:cNvSpPr>
            <a:spLocks noChangeArrowheads="1"/>
          </p:cNvSpPr>
          <p:nvPr/>
        </p:nvSpPr>
        <p:spPr bwMode="auto">
          <a:xfrm>
            <a:off x="304800" y="2857500"/>
            <a:ext cx="8534400" cy="1841500"/>
          </a:xfrm>
          <a:prstGeom prst="rect">
            <a:avLst/>
          </a:prstGeom>
          <a:noFill/>
          <a:ln w="9525">
            <a:noFill/>
            <a:miter lim="800000"/>
            <a:headEnd/>
            <a:tailEnd/>
          </a:ln>
        </p:spPr>
        <p:txBody>
          <a:bodyPr/>
          <a:lstStyle/>
          <a:p>
            <a:pPr algn="just">
              <a:spcBef>
                <a:spcPct val="20000"/>
              </a:spcBef>
            </a:pPr>
            <a:r>
              <a:rPr lang="en-US" sz="2000" dirty="0" err="1">
                <a:latin typeface="Century" pitchFamily="18" charset="0"/>
              </a:rPr>
              <a:t>Keberadaan</a:t>
            </a:r>
            <a:r>
              <a:rPr lang="en-US" sz="2000" dirty="0">
                <a:latin typeface="Century" pitchFamily="18" charset="0"/>
              </a:rPr>
              <a:t> </a:t>
            </a:r>
            <a:r>
              <a:rPr lang="en-US" sz="2000" dirty="0" err="1">
                <a:latin typeface="Century" pitchFamily="18" charset="0"/>
              </a:rPr>
              <a:t>masalah</a:t>
            </a:r>
            <a:r>
              <a:rPr lang="en-US" sz="2000" dirty="0">
                <a:latin typeface="Century" pitchFamily="18" charset="0"/>
              </a:rPr>
              <a:t> </a:t>
            </a:r>
            <a:r>
              <a:rPr lang="en-US" sz="2000" dirty="0" err="1">
                <a:latin typeface="Century" pitchFamily="18" charset="0"/>
              </a:rPr>
              <a:t>heteroskedastik</a:t>
            </a:r>
            <a:r>
              <a:rPr lang="en-US" sz="2000" dirty="0">
                <a:latin typeface="Century" pitchFamily="18" charset="0"/>
              </a:rPr>
              <a:t> </a:t>
            </a:r>
            <a:r>
              <a:rPr lang="en-US" sz="2000" dirty="0" err="1">
                <a:latin typeface="Century" pitchFamily="18" charset="0"/>
              </a:rPr>
              <a:t>dapat</a:t>
            </a:r>
            <a:r>
              <a:rPr lang="en-US" sz="2000" dirty="0">
                <a:latin typeface="Century" pitchFamily="18" charset="0"/>
              </a:rPr>
              <a:t> </a:t>
            </a:r>
            <a:r>
              <a:rPr lang="en-US" sz="2000" dirty="0" err="1">
                <a:latin typeface="Century" pitchFamily="18" charset="0"/>
              </a:rPr>
              <a:t>diuji</a:t>
            </a:r>
            <a:r>
              <a:rPr lang="en-US" sz="2000" dirty="0">
                <a:latin typeface="Century" pitchFamily="18" charset="0"/>
              </a:rPr>
              <a:t> </a:t>
            </a:r>
            <a:r>
              <a:rPr lang="en-US" sz="2000" dirty="0" err="1">
                <a:latin typeface="Century" pitchFamily="18" charset="0"/>
              </a:rPr>
              <a:t>menggunakan</a:t>
            </a:r>
            <a:r>
              <a:rPr lang="en-US" sz="2000" dirty="0">
                <a:latin typeface="Century" pitchFamily="18" charset="0"/>
              </a:rPr>
              <a:t> the Portmanteau Q test </a:t>
            </a:r>
            <a:r>
              <a:rPr lang="en-US" sz="2000" dirty="0" err="1">
                <a:latin typeface="Century" pitchFamily="18" charset="0"/>
              </a:rPr>
              <a:t>atau</a:t>
            </a:r>
            <a:r>
              <a:rPr lang="en-US" sz="2000" dirty="0">
                <a:latin typeface="Century" pitchFamily="18" charset="0"/>
              </a:rPr>
              <a:t> Engle Lagrange Multiplier tests (LM Test</a:t>
            </a:r>
            <a:r>
              <a:rPr lang="en-US" sz="2000" dirty="0" smtClean="0">
                <a:latin typeface="Century" pitchFamily="18" charset="0"/>
              </a:rPr>
              <a:t>).</a:t>
            </a:r>
            <a:endParaRPr lang="en-US" sz="2000" dirty="0">
              <a:latin typeface="Century"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pPr eaLnBrk="1" hangingPunct="1"/>
            <a:r>
              <a:rPr lang="en-US" smtClean="0"/>
              <a:t>Uji LM</a:t>
            </a:r>
          </a:p>
        </p:txBody>
      </p:sp>
      <p:sp>
        <p:nvSpPr>
          <p:cNvPr id="5124" name="Content Placeholder 2"/>
          <p:cNvSpPr>
            <a:spLocks noGrp="1"/>
          </p:cNvSpPr>
          <p:nvPr>
            <p:ph idx="1"/>
          </p:nvPr>
        </p:nvSpPr>
        <p:spPr/>
        <p:txBody>
          <a:bodyPr>
            <a:normAutofit lnSpcReduction="10000"/>
          </a:bodyPr>
          <a:lstStyle/>
          <a:p>
            <a:pPr eaLnBrk="1" hangingPunct="1"/>
            <a:r>
              <a:rPr lang="en-US" smtClean="0"/>
              <a:t>ARCH(q)</a:t>
            </a:r>
          </a:p>
          <a:p>
            <a:pPr eaLnBrk="1" hangingPunct="1"/>
            <a:endParaRPr lang="en-US" smtClean="0"/>
          </a:p>
          <a:p>
            <a:pPr eaLnBrk="1" hangingPunct="1"/>
            <a:endParaRPr lang="en-US" smtClean="0"/>
          </a:p>
          <a:p>
            <a:pPr eaLnBrk="1" hangingPunct="1"/>
            <a:r>
              <a:rPr lang="en-US" smtClean="0"/>
              <a:t>Hipotesis: </a:t>
            </a:r>
          </a:p>
          <a:p>
            <a:pPr lvl="1" eaLnBrk="1" hangingPunct="1"/>
            <a:r>
              <a:rPr lang="en-US" smtClean="0"/>
              <a:t>H</a:t>
            </a:r>
            <a:r>
              <a:rPr lang="en-US" baseline="-25000" smtClean="0"/>
              <a:t>0</a:t>
            </a:r>
            <a:r>
              <a:rPr lang="en-US" smtClean="0"/>
              <a:t>: </a:t>
            </a:r>
            <a:r>
              <a:rPr lang="en-US" smtClean="0">
                <a:sym typeface="Symbol" pitchFamily="18" charset="2"/>
              </a:rPr>
              <a:t></a:t>
            </a:r>
            <a:r>
              <a:rPr lang="en-US" baseline="-25000" smtClean="0">
                <a:sym typeface="Symbol" pitchFamily="18" charset="2"/>
              </a:rPr>
              <a:t>1</a:t>
            </a:r>
            <a:r>
              <a:rPr lang="en-US" smtClean="0">
                <a:sym typeface="Symbol" pitchFamily="18" charset="2"/>
              </a:rPr>
              <a:t> = </a:t>
            </a:r>
            <a:r>
              <a:rPr lang="en-US" baseline="-25000" smtClean="0">
                <a:sym typeface="Symbol" pitchFamily="18" charset="2"/>
              </a:rPr>
              <a:t>2</a:t>
            </a:r>
            <a:r>
              <a:rPr lang="en-US" smtClean="0">
                <a:sym typeface="Symbol" pitchFamily="18" charset="2"/>
              </a:rPr>
              <a:t> = … = </a:t>
            </a:r>
            <a:r>
              <a:rPr lang="en-US" baseline="-25000" smtClean="0">
                <a:sym typeface="Symbol" pitchFamily="18" charset="2"/>
              </a:rPr>
              <a:t>q</a:t>
            </a:r>
            <a:r>
              <a:rPr lang="en-US" smtClean="0">
                <a:sym typeface="Symbol" pitchFamily="18" charset="2"/>
              </a:rPr>
              <a:t> = 0</a:t>
            </a:r>
          </a:p>
          <a:p>
            <a:pPr lvl="1" eaLnBrk="1" hangingPunct="1"/>
            <a:r>
              <a:rPr lang="en-US" smtClean="0">
                <a:sym typeface="Symbol" pitchFamily="18" charset="2"/>
              </a:rPr>
              <a:t>H</a:t>
            </a:r>
            <a:r>
              <a:rPr lang="en-US" baseline="-25000" smtClean="0">
                <a:sym typeface="Symbol" pitchFamily="18" charset="2"/>
              </a:rPr>
              <a:t>1</a:t>
            </a:r>
            <a:r>
              <a:rPr lang="en-US" smtClean="0">
                <a:sym typeface="Symbol" pitchFamily="18" charset="2"/>
              </a:rPr>
              <a:t>: ARCH(q)</a:t>
            </a:r>
          </a:p>
          <a:p>
            <a:pPr eaLnBrk="1" hangingPunct="1"/>
            <a:r>
              <a:rPr lang="en-US" smtClean="0"/>
              <a:t>Pada kondisi H</a:t>
            </a:r>
            <a:r>
              <a:rPr lang="en-US" baseline="-25000" smtClean="0"/>
              <a:t>1</a:t>
            </a:r>
            <a:r>
              <a:rPr lang="en-US" smtClean="0"/>
              <a:t>, regresi memiliki nilai T.R</a:t>
            </a:r>
            <a:r>
              <a:rPr lang="en-US" baseline="30000" smtClean="0"/>
              <a:t>2</a:t>
            </a:r>
            <a:r>
              <a:rPr lang="en-US" smtClean="0"/>
              <a:t>(~</a:t>
            </a:r>
            <a:r>
              <a:rPr lang="en-US" smtClean="0">
                <a:sym typeface="Symbol" pitchFamily="18" charset="2"/>
              </a:rPr>
              <a:t></a:t>
            </a:r>
            <a:r>
              <a:rPr lang="en-US" baseline="30000" smtClean="0">
                <a:sym typeface="Symbol" pitchFamily="18" charset="2"/>
              </a:rPr>
              <a:t>2</a:t>
            </a:r>
            <a:r>
              <a:rPr lang="en-US" baseline="-25000" smtClean="0">
                <a:sym typeface="Symbol" pitchFamily="18" charset="2"/>
              </a:rPr>
              <a:t>(q)</a:t>
            </a:r>
            <a:r>
              <a:rPr lang="en-US" smtClean="0">
                <a:sym typeface="Symbol" pitchFamily="18" charset="2"/>
              </a:rPr>
              <a:t>)</a:t>
            </a:r>
            <a:r>
              <a:rPr lang="en-US" smtClean="0"/>
              <a:t> yang besar</a:t>
            </a:r>
          </a:p>
        </p:txBody>
      </p:sp>
      <p:sp>
        <p:nvSpPr>
          <p:cNvPr id="5125" name="Slide Number Placeholder 4"/>
          <p:cNvSpPr>
            <a:spLocks noGrp="1"/>
          </p:cNvSpPr>
          <p:nvPr>
            <p:ph type="sldNum" sz="quarter" idx="10"/>
          </p:nvPr>
        </p:nvSpPr>
        <p:spPr>
          <a:noFill/>
        </p:spPr>
        <p:txBody>
          <a:bodyPr/>
          <a:lstStyle/>
          <a:p>
            <a:fld id="{C468AAD8-ED2B-448C-A841-DC9286C7C4E2}" type="slidenum">
              <a:rPr lang="en-US" smtClean="0"/>
              <a:pPr/>
              <a:t>8</a:t>
            </a:fld>
            <a:endParaRPr lang="en-US" smtClean="0"/>
          </a:p>
        </p:txBody>
      </p:sp>
      <p:graphicFrame>
        <p:nvGraphicFramePr>
          <p:cNvPr id="5122" name="Object 2"/>
          <p:cNvGraphicFramePr>
            <a:graphicFrameLocks noChangeAspect="1"/>
          </p:cNvGraphicFramePr>
          <p:nvPr/>
        </p:nvGraphicFramePr>
        <p:xfrm>
          <a:off x="2971800" y="1651000"/>
          <a:ext cx="2928938" cy="955146"/>
        </p:xfrm>
        <a:graphic>
          <a:graphicData uri="http://schemas.openxmlformats.org/presentationml/2006/ole">
            <p:oleObj spid="_x0000_s5122" name="Equation" r:id="rId3" imgW="1168200" imgH="45720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a:t>
            </a:r>
            <a:endParaRPr lang="id-ID" dirty="0"/>
          </a:p>
        </p:txBody>
      </p:sp>
      <p:sp>
        <p:nvSpPr>
          <p:cNvPr id="3" name="Content Placeholder 2"/>
          <p:cNvSpPr>
            <a:spLocks noGrp="1"/>
          </p:cNvSpPr>
          <p:nvPr>
            <p:ph idx="1"/>
          </p:nvPr>
        </p:nvSpPr>
        <p:spPr/>
        <p:txBody>
          <a:bodyPr/>
          <a:lstStyle/>
          <a:p>
            <a:r>
              <a:rPr lang="id-ID" dirty="0" smtClean="0"/>
              <a:t>Akan digunakan data hipotetik </a:t>
            </a:r>
            <a:r>
              <a:rPr lang="en-US" dirty="0" smtClean="0"/>
              <a:t>return</a:t>
            </a:r>
            <a:r>
              <a:rPr lang="id-ID" dirty="0" smtClean="0"/>
              <a:t> dari saham perusahaan </a:t>
            </a:r>
            <a:r>
              <a:rPr lang="en-US" dirty="0" err="1" smtClean="0"/>
              <a:t>BrightenYourDay</a:t>
            </a:r>
            <a:r>
              <a:rPr lang="en-US" dirty="0" smtClean="0"/>
              <a:t> (BYD) Lighting.</a:t>
            </a:r>
            <a:endParaRPr lang="id-ID" dirty="0" smtClean="0"/>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9</a:t>
            </a:fld>
            <a:endParaRPr lang="en-US"/>
          </a:p>
        </p:txBody>
      </p:sp>
    </p:spTree>
  </p:cSld>
  <p:clrMapOvr>
    <a:masterClrMapping/>
  </p:clrMapOvr>
</p:sld>
</file>

<file path=ppt/theme/theme1.xml><?xml version="1.0" encoding="utf-8"?>
<a:theme xmlns:a="http://schemas.openxmlformats.org/drawingml/2006/main" name="Templat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20035-paypal-with-logo-ppt-template.potx" id="{C9DE8078-FA16-4BD2-9A16-05D99515D4F9}" vid="{DFD0B7A1-D5FE-4CD5-B704-397146701D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Template>
  <TotalTime>0</TotalTime>
  <Words>1578</Words>
  <Application>Microsoft Office PowerPoint</Application>
  <PresentationFormat>On-screen Show (16:10)</PresentationFormat>
  <Paragraphs>259</Paragraphs>
  <Slides>23</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Template PPT</vt:lpstr>
      <vt:lpstr>Chart</vt:lpstr>
      <vt:lpstr>Equation</vt:lpstr>
      <vt:lpstr>Model ARCH/GARCH</vt:lpstr>
      <vt:lpstr>Pendahuluan</vt:lpstr>
      <vt:lpstr>Ilustrasi No 1</vt:lpstr>
      <vt:lpstr>Model GARCH (p, q)</vt:lpstr>
      <vt:lpstr>Perhatikan Variance Model ARCH(q)</vt:lpstr>
      <vt:lpstr>Perhatikan Variance Model GARCH(1,1)</vt:lpstr>
      <vt:lpstr>Model GARCH (p, q)</vt:lpstr>
      <vt:lpstr>Uji LM</vt:lpstr>
      <vt:lpstr>Ilustrasi</vt:lpstr>
      <vt:lpstr>Evaluasi perilaku data</vt:lpstr>
      <vt:lpstr>Evaluasi perilaku volatilitas – mean model</vt:lpstr>
      <vt:lpstr>Evaluasi perilaku volatilitas – variance model</vt:lpstr>
      <vt:lpstr>Evaluasi perilaku volatilitas – LM Test</vt:lpstr>
      <vt:lpstr>Evaluasi perilaku volatilitas – ARCH Test</vt:lpstr>
      <vt:lpstr>Evaluasi perilaku volatilitas – ordo ARCH</vt:lpstr>
      <vt:lpstr>Evaluasi perilaku volatilitas – model ragam</vt:lpstr>
      <vt:lpstr>Evaluasi perilaku volatilitas – model ragam</vt:lpstr>
      <vt:lpstr>Evaluasi perilaku volatilitas – model ragam</vt:lpstr>
      <vt:lpstr>Evaluasi perilaku volatilitas – model ragam</vt:lpstr>
      <vt:lpstr>Evaluasi perilaku volatilitas – model ragam</vt:lpstr>
      <vt:lpstr>Evaluasi perilaku volatilitas – model ragam</vt:lpstr>
      <vt:lpstr>Evaluasi perilaku volatilitas – model GARCH</vt:lpstr>
      <vt:lpstr>Evaluasi perilaku volatilitas – model GARCH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2017-06-07T04:37:39Z</dcterms:created>
  <dcterms:modified xsi:type="dcterms:W3CDTF">2019-08-06T14:00:05Z</dcterms:modified>
</cp:coreProperties>
</file>