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4"/>
  </p:notesMasterIdLst>
  <p:sldIdLst>
    <p:sldId id="304" r:id="rId2"/>
    <p:sldId id="309" r:id="rId3"/>
    <p:sldId id="338" r:id="rId4"/>
    <p:sldId id="339" r:id="rId5"/>
    <p:sldId id="340" r:id="rId6"/>
    <p:sldId id="341" r:id="rId7"/>
    <p:sldId id="342" r:id="rId8"/>
    <p:sldId id="343" r:id="rId9"/>
    <p:sldId id="345" r:id="rId10"/>
    <p:sldId id="344" r:id="rId11"/>
    <p:sldId id="346" r:id="rId12"/>
    <p:sldId id="347" r:id="rId13"/>
    <p:sldId id="348" r:id="rId14"/>
    <p:sldId id="349" r:id="rId15"/>
    <p:sldId id="310" r:id="rId16"/>
    <p:sldId id="311" r:id="rId17"/>
    <p:sldId id="312" r:id="rId18"/>
    <p:sldId id="319" r:id="rId19"/>
    <p:sldId id="320" r:id="rId20"/>
    <p:sldId id="321" r:id="rId21"/>
    <p:sldId id="357" r:id="rId22"/>
    <p:sldId id="358" r:id="rId23"/>
    <p:sldId id="359" r:id="rId24"/>
    <p:sldId id="360" r:id="rId25"/>
    <p:sldId id="361" r:id="rId26"/>
    <p:sldId id="367" r:id="rId27"/>
    <p:sldId id="362" r:id="rId28"/>
    <p:sldId id="368" r:id="rId29"/>
    <p:sldId id="363" r:id="rId30"/>
    <p:sldId id="364" r:id="rId31"/>
    <p:sldId id="328" r:id="rId32"/>
    <p:sldId id="350" r:id="rId33"/>
    <p:sldId id="327" r:id="rId34"/>
    <p:sldId id="351" r:id="rId35"/>
    <p:sldId id="334" r:id="rId36"/>
    <p:sldId id="335" r:id="rId37"/>
    <p:sldId id="353" r:id="rId38"/>
    <p:sldId id="354" r:id="rId39"/>
    <p:sldId id="355" r:id="rId40"/>
    <p:sldId id="352" r:id="rId41"/>
    <p:sldId id="356" r:id="rId42"/>
    <p:sldId id="366" r:id="rId43"/>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8E00"/>
    <a:srgbClr val="DE7400"/>
    <a:srgbClr val="4E863A"/>
    <a:srgbClr val="6BA42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p:scale>
          <a:sx n="70" d="100"/>
          <a:sy n="70" d="100"/>
        </p:scale>
        <p:origin x="-1302" y="-246"/>
      </p:cViewPr>
      <p:guideLst>
        <p:guide orient="horz" pos="1800"/>
        <p:guide pos="288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5B8DFF-3B96-41A0-9B28-6E55A2E48E01}" type="datetimeFigureOut">
              <a:rPr lang="en-US" smtClean="0"/>
              <a:pPr/>
              <a:t>8/6/2019</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DAC6CA-E053-4EC7-B801-A64BBB9841B3}" type="slidenum">
              <a:rPr lang="en-US" smtClean="0"/>
              <a:pPr/>
              <a:t>‹#›</a:t>
            </a:fld>
            <a:endParaRPr lang="en-US"/>
          </a:p>
        </p:txBody>
      </p:sp>
    </p:spTree>
    <p:extLst>
      <p:ext uri="{BB962C8B-B14F-4D97-AF65-F5344CB8AC3E}">
        <p14:creationId xmlns:p14="http://schemas.microsoft.com/office/powerpoint/2010/main" xmlns="" val="2932717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5DC740F0-9A32-49A7-83E2-6FEB1BD5BC78}" type="slidenum">
              <a:rPr lang="en-US" smtClean="0">
                <a:latin typeface="Arial" pitchFamily="34" charset="0"/>
              </a:rPr>
              <a:pPr/>
              <a:t>2</a:t>
            </a:fld>
            <a:endParaRPr lang="en-US" smtClean="0">
              <a:latin typeface="Arial"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en-US" sz="1400" smtClean="0">
                <a:latin typeface="Arial" pitchFamily="34" charset="0"/>
              </a:rPr>
              <a:t>Pergerakan data-data time series dapat saja terjadi bersamaan atau mengikuti pergerakan data time series lainnya.  Harga saham misalnya, dalam beberapa kasus mengikuti pergerakan tingkat suku bunga.  Ketika tingkat suku bunga tinggi, investor akan cenderung memilih penempatan dananya tidak pada saham.  Sehingga pada tingkat suku bunga yang tinggi, akan diikuti dengan penurunan harga saham. Dapat juga diperhatikan perubahan tingkat penjualan produk tertentu dengan tingkat inflasi.</a:t>
            </a:r>
          </a:p>
          <a:p>
            <a:pPr eaLnBrk="1" hangingPunct="1"/>
            <a:endParaRPr lang="en-US" sz="1400" smtClean="0">
              <a:latin typeface="Arial" pitchFamily="34" charset="0"/>
            </a:endParaRPr>
          </a:p>
          <a:p>
            <a:pPr eaLnBrk="1" hangingPunct="1"/>
            <a:r>
              <a:rPr lang="en-US" sz="1400" smtClean="0">
                <a:latin typeface="Arial" pitchFamily="34" charset="0"/>
              </a:rPr>
              <a:t>Memasukkan informasi perubahan atau tingkat/level series lain dalam meramal pergerakan series tertentu akan dapat meningkatkan ketepatan ramalan.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97D6CA47-EA9E-452A-94AB-1D7771DEBB56}" type="slidenum">
              <a:rPr lang="en-US" smtClean="0">
                <a:latin typeface="Arial" pitchFamily="34" charset="0"/>
              </a:rPr>
              <a:pPr/>
              <a:t>15</a:t>
            </a:fld>
            <a:endParaRPr lang="en-US" smtClean="0">
              <a:latin typeface="Arial"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marL="228600" indent="-228600" eaLnBrk="1" hangingPunct="1"/>
            <a:r>
              <a:rPr lang="en-US" sz="1400" smtClean="0">
                <a:latin typeface="Arial" pitchFamily="34" charset="0"/>
              </a:rPr>
              <a:t>Tujuan:</a:t>
            </a:r>
          </a:p>
          <a:p>
            <a:pPr marL="228600" indent="-228600" eaLnBrk="1" hangingPunct="1">
              <a:buFontTx/>
              <a:buAutoNum type="arabicPeriod"/>
            </a:pPr>
            <a:r>
              <a:rPr lang="en-US" sz="1400" smtClean="0">
                <a:latin typeface="Arial" pitchFamily="34" charset="0"/>
              </a:rPr>
              <a:t>Memahami model Vector Auto Regression</a:t>
            </a:r>
          </a:p>
          <a:p>
            <a:pPr marL="228600" indent="-228600" eaLnBrk="1" hangingPunct="1">
              <a:buFontTx/>
              <a:buAutoNum type="arabicPeriod"/>
            </a:pPr>
            <a:r>
              <a:rPr lang="en-US" sz="1400" smtClean="0">
                <a:latin typeface="Arial" pitchFamily="34" charset="0"/>
              </a:rPr>
              <a:t>Mempelajari cara penentuan ordo model VAR</a:t>
            </a:r>
          </a:p>
          <a:p>
            <a:pPr marL="228600" indent="-228600" eaLnBrk="1" hangingPunct="1">
              <a:buFontTx/>
              <a:buAutoNum type="arabicPeriod"/>
            </a:pPr>
            <a:r>
              <a:rPr lang="en-US" sz="1400" smtClean="0">
                <a:latin typeface="Arial" pitchFamily="34" charset="0"/>
              </a:rPr>
              <a:t>Memahami konsep impulse response</a:t>
            </a:r>
          </a:p>
          <a:p>
            <a:pPr marL="228600" indent="-228600" eaLnBrk="1" hangingPunct="1">
              <a:buFontTx/>
              <a:buAutoNum type="arabicPeriod"/>
            </a:pPr>
            <a:r>
              <a:rPr lang="en-US" sz="1400" smtClean="0">
                <a:latin typeface="Arial" pitchFamily="34" charset="0"/>
              </a:rPr>
              <a:t>Memahami konsep variance decomposition</a:t>
            </a:r>
          </a:p>
          <a:p>
            <a:pPr marL="228600" indent="-228600" eaLnBrk="1" hangingPunct="1">
              <a:buFontTx/>
              <a:buAutoNum type="arabicPeriod"/>
            </a:pPr>
            <a:r>
              <a:rPr lang="en-US" sz="1400" smtClean="0">
                <a:latin typeface="Arial" pitchFamily="34" charset="0"/>
              </a:rPr>
              <a:t>Mempelajari forecasting menggunakan model VAR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22B298C-FD4D-435B-880E-B4DFE582B4A5}" type="slidenum">
              <a:rPr lang="en-US" smtClean="0">
                <a:latin typeface="Arial" pitchFamily="34" charset="0"/>
              </a:rPr>
              <a:pPr/>
              <a:t>16</a:t>
            </a:fld>
            <a:endParaRPr lang="en-US" smtClean="0">
              <a:latin typeface="Arial"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r>
              <a:rPr lang="en-US" sz="1400" smtClean="0">
                <a:latin typeface="Arial" pitchFamily="34" charset="0"/>
              </a:rPr>
              <a:t>Model VAR umumnya digunakan untuk menyusun sistem peramalan dari data deret waktu yang saling terkait, dan untuk menganalisis efek/impact dinamis dari keberdaan faktor acak yang menganggu sistem tersebut.  Pendekatan VAR diterapkan jika struktur model yang ada membuat setiap variabel berfungsi sebagai variabel endogenous yang merupakan fungsi dari nilai-nilai lag seluruh variabel endogenous yang ada pada sistem.</a:t>
            </a:r>
          </a:p>
          <a:p>
            <a:pPr eaLnBrk="1" hangingPunct="1"/>
            <a:endParaRPr lang="en-US" sz="1400" smtClean="0">
              <a:latin typeface="Arial" pitchFamily="34" charset="0"/>
            </a:endParaRPr>
          </a:p>
          <a:p>
            <a:pPr eaLnBrk="1" hangingPunct="1"/>
            <a:r>
              <a:rPr lang="en-US" sz="1400" smtClean="0">
                <a:latin typeface="Arial" pitchFamily="34" charset="0"/>
              </a:rPr>
              <a:t>Model VAR mengasumsikan error dari setiap model saling bebas dengan error dari model variabel yang lain.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46A82BC6-6254-4A8B-A06B-A6C060EA80B9}" type="slidenum">
              <a:rPr lang="en-US" smtClean="0">
                <a:latin typeface="Arial" pitchFamily="34" charset="0"/>
              </a:rPr>
              <a:pPr/>
              <a:t>17</a:t>
            </a:fld>
            <a:endParaRPr lang="en-US" smtClean="0">
              <a:latin typeface="Arial"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en-US" sz="1400" smtClean="0">
                <a:latin typeface="Arial" pitchFamily="34" charset="0"/>
              </a:rPr>
              <a:t>VAR(p) dapat digeneralisasi dari model VAR(1) dengan memasukkan ke dalam model lag setiap variabel hingga p periode ke belakang.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E5CA1A6F-618B-4154-8B8D-0048F0AE5825}" type="slidenum">
              <a:rPr lang="en-US" smtClean="0">
                <a:latin typeface="Arial" pitchFamily="34" charset="0"/>
              </a:rPr>
              <a:pPr/>
              <a:t>18</a:t>
            </a:fld>
            <a:endParaRPr lang="en-US" smtClean="0">
              <a:latin typeface="Arial"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id-ID"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71ABD35A-D4B7-43A1-9BA7-738892AE110E}" type="slidenum">
              <a:rPr lang="en-US" smtClean="0">
                <a:latin typeface="Arial" pitchFamily="34" charset="0"/>
              </a:rPr>
              <a:pPr/>
              <a:t>19</a:t>
            </a:fld>
            <a:endParaRPr lang="en-US" smtClean="0">
              <a:latin typeface="Arial"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en-US" sz="1400" smtClean="0">
                <a:latin typeface="Arial" pitchFamily="34" charset="0"/>
              </a:rPr>
              <a:t>Ingat bahwa proses AR(p) yang stasioner dapat dinyatakan dalam bentuk MA(</a:t>
            </a:r>
            <a:r>
              <a:rPr lang="en-US" sz="1400" smtClean="0">
                <a:latin typeface="Arial" pitchFamily="34" charset="0"/>
                <a:sym typeface="Symbol" pitchFamily="18" charset="2"/>
              </a:rPr>
              <a:t>).</a:t>
            </a:r>
          </a:p>
          <a:p>
            <a:pPr eaLnBrk="1" hangingPunct="1"/>
            <a:endParaRPr lang="en-US" sz="1400" smtClean="0">
              <a:latin typeface="Arial" pitchFamily="34" charset="0"/>
              <a:sym typeface="Symbol" pitchFamily="18" charset="2"/>
            </a:endParaRPr>
          </a:p>
          <a:p>
            <a:pPr eaLnBrk="1" hangingPunct="1"/>
            <a:r>
              <a:rPr lang="en-US" sz="1400" smtClean="0">
                <a:latin typeface="Arial" pitchFamily="34" charset="0"/>
                <a:sym typeface="Symbol" pitchFamily="18" charset="2"/>
              </a:rPr>
              <a:t>Perhatikan model AR(1)</a:t>
            </a:r>
          </a:p>
          <a:p>
            <a:pPr eaLnBrk="1" hangingPunct="1"/>
            <a:r>
              <a:rPr lang="en-US" sz="1400" smtClean="0">
                <a:latin typeface="Arial" pitchFamily="34" charset="0"/>
                <a:sym typeface="Symbol" pitchFamily="18" charset="2"/>
              </a:rPr>
              <a:t>y</a:t>
            </a:r>
            <a:r>
              <a:rPr lang="en-US" sz="1400" baseline="-25000" smtClean="0">
                <a:latin typeface="Arial" pitchFamily="34" charset="0"/>
                <a:sym typeface="Symbol" pitchFamily="18" charset="2"/>
              </a:rPr>
              <a:t>t</a:t>
            </a:r>
            <a:r>
              <a:rPr lang="en-US" sz="1400" smtClean="0">
                <a:latin typeface="Arial" pitchFamily="34" charset="0"/>
                <a:sym typeface="Symbol" pitchFamily="18" charset="2"/>
              </a:rPr>
              <a:t> = a + b y</a:t>
            </a:r>
            <a:r>
              <a:rPr lang="en-US" sz="1400" baseline="-25000" smtClean="0">
                <a:latin typeface="Arial" pitchFamily="34" charset="0"/>
                <a:sym typeface="Symbol" pitchFamily="18" charset="2"/>
              </a:rPr>
              <a:t>t-1</a:t>
            </a:r>
            <a:r>
              <a:rPr lang="en-US" sz="1400" smtClean="0">
                <a:latin typeface="Arial" pitchFamily="34" charset="0"/>
                <a:sym typeface="Symbol" pitchFamily="18" charset="2"/>
              </a:rPr>
              <a:t> + </a:t>
            </a:r>
            <a:r>
              <a:rPr lang="en-US" sz="1400" baseline="-25000" smtClean="0">
                <a:latin typeface="Arial" pitchFamily="34" charset="0"/>
                <a:sym typeface="Symbol" pitchFamily="18" charset="2"/>
              </a:rPr>
              <a:t>t</a:t>
            </a:r>
            <a:endParaRPr lang="en-US" sz="1400" smtClean="0">
              <a:latin typeface="Arial" pitchFamily="34" charset="0"/>
              <a:sym typeface="Symbol" pitchFamily="18" charset="2"/>
            </a:endParaRPr>
          </a:p>
          <a:p>
            <a:pPr eaLnBrk="1" hangingPunct="1"/>
            <a:r>
              <a:rPr lang="en-US" sz="1400" smtClean="0">
                <a:latin typeface="Arial" pitchFamily="34" charset="0"/>
                <a:sym typeface="Symbol" pitchFamily="18" charset="2"/>
              </a:rPr>
              <a:t>padahal</a:t>
            </a:r>
          </a:p>
          <a:p>
            <a:pPr eaLnBrk="1" hangingPunct="1"/>
            <a:r>
              <a:rPr lang="en-US" sz="1400" smtClean="0">
                <a:latin typeface="Arial" pitchFamily="34" charset="0"/>
                <a:sym typeface="Symbol" pitchFamily="18" charset="2"/>
              </a:rPr>
              <a:t>y</a:t>
            </a:r>
            <a:r>
              <a:rPr lang="en-US" sz="1400" baseline="-25000" smtClean="0">
                <a:latin typeface="Arial" pitchFamily="34" charset="0"/>
                <a:sym typeface="Symbol" pitchFamily="18" charset="2"/>
              </a:rPr>
              <a:t>t-1</a:t>
            </a:r>
            <a:r>
              <a:rPr lang="en-US" sz="1400" smtClean="0">
                <a:latin typeface="Arial" pitchFamily="34" charset="0"/>
                <a:sym typeface="Symbol" pitchFamily="18" charset="2"/>
              </a:rPr>
              <a:t> = a + b y</a:t>
            </a:r>
            <a:r>
              <a:rPr lang="en-US" sz="1400" baseline="-25000" smtClean="0">
                <a:latin typeface="Arial" pitchFamily="34" charset="0"/>
                <a:sym typeface="Symbol" pitchFamily="18" charset="2"/>
              </a:rPr>
              <a:t>t-2</a:t>
            </a:r>
            <a:r>
              <a:rPr lang="en-US" sz="1400" smtClean="0">
                <a:latin typeface="Arial" pitchFamily="34" charset="0"/>
                <a:sym typeface="Symbol" pitchFamily="18" charset="2"/>
              </a:rPr>
              <a:t> + </a:t>
            </a:r>
            <a:r>
              <a:rPr lang="en-US" sz="1400" baseline="-25000" smtClean="0">
                <a:latin typeface="Arial" pitchFamily="34" charset="0"/>
                <a:sym typeface="Symbol" pitchFamily="18" charset="2"/>
              </a:rPr>
              <a:t>t-1</a:t>
            </a:r>
          </a:p>
          <a:p>
            <a:pPr eaLnBrk="1" hangingPunct="1"/>
            <a:r>
              <a:rPr lang="en-US" sz="1400" smtClean="0">
                <a:latin typeface="Arial" pitchFamily="34" charset="0"/>
                <a:sym typeface="Symbol" pitchFamily="18" charset="2"/>
              </a:rPr>
              <a:t>Sehingga y</a:t>
            </a:r>
            <a:r>
              <a:rPr lang="en-US" sz="1400" baseline="-25000" smtClean="0">
                <a:latin typeface="Arial" pitchFamily="34" charset="0"/>
                <a:sym typeface="Symbol" pitchFamily="18" charset="2"/>
              </a:rPr>
              <a:t>t</a:t>
            </a:r>
            <a:r>
              <a:rPr lang="en-US" sz="1400" smtClean="0">
                <a:latin typeface="Arial" pitchFamily="34" charset="0"/>
                <a:sym typeface="Symbol" pitchFamily="18" charset="2"/>
              </a:rPr>
              <a:t> = a + b y</a:t>
            </a:r>
            <a:r>
              <a:rPr lang="en-US" sz="1400" baseline="-25000" smtClean="0">
                <a:latin typeface="Arial" pitchFamily="34" charset="0"/>
                <a:sym typeface="Symbol" pitchFamily="18" charset="2"/>
              </a:rPr>
              <a:t>t-1</a:t>
            </a:r>
            <a:r>
              <a:rPr lang="en-US" sz="1400" smtClean="0">
                <a:latin typeface="Arial" pitchFamily="34" charset="0"/>
                <a:sym typeface="Symbol" pitchFamily="18" charset="2"/>
              </a:rPr>
              <a:t> + </a:t>
            </a:r>
            <a:r>
              <a:rPr lang="en-US" sz="1400" baseline="-25000" smtClean="0">
                <a:latin typeface="Arial" pitchFamily="34" charset="0"/>
                <a:sym typeface="Symbol" pitchFamily="18" charset="2"/>
              </a:rPr>
              <a:t>t</a:t>
            </a:r>
            <a:r>
              <a:rPr lang="en-US" sz="1400" smtClean="0">
                <a:latin typeface="Arial" pitchFamily="34" charset="0"/>
                <a:sym typeface="Symbol" pitchFamily="18" charset="2"/>
              </a:rPr>
              <a:t> = y</a:t>
            </a:r>
            <a:r>
              <a:rPr lang="en-US" sz="1400" baseline="-25000" smtClean="0">
                <a:latin typeface="Arial" pitchFamily="34" charset="0"/>
                <a:sym typeface="Symbol" pitchFamily="18" charset="2"/>
              </a:rPr>
              <a:t>t</a:t>
            </a:r>
            <a:r>
              <a:rPr lang="en-US" sz="1400" smtClean="0">
                <a:latin typeface="Arial" pitchFamily="34" charset="0"/>
                <a:sym typeface="Symbol" pitchFamily="18" charset="2"/>
              </a:rPr>
              <a:t> = a + b (a + b y</a:t>
            </a:r>
            <a:r>
              <a:rPr lang="en-US" sz="1400" baseline="-25000" smtClean="0">
                <a:latin typeface="Arial" pitchFamily="34" charset="0"/>
                <a:sym typeface="Symbol" pitchFamily="18" charset="2"/>
              </a:rPr>
              <a:t>t-2</a:t>
            </a:r>
            <a:r>
              <a:rPr lang="en-US" sz="1400" smtClean="0">
                <a:latin typeface="Arial" pitchFamily="34" charset="0"/>
                <a:sym typeface="Symbol" pitchFamily="18" charset="2"/>
              </a:rPr>
              <a:t> + </a:t>
            </a:r>
            <a:r>
              <a:rPr lang="en-US" sz="1400" baseline="-25000" smtClean="0">
                <a:latin typeface="Arial" pitchFamily="34" charset="0"/>
                <a:sym typeface="Symbol" pitchFamily="18" charset="2"/>
              </a:rPr>
              <a:t>t-1</a:t>
            </a:r>
            <a:r>
              <a:rPr lang="en-US" sz="1400" smtClean="0">
                <a:latin typeface="Arial" pitchFamily="34" charset="0"/>
                <a:sym typeface="Symbol" pitchFamily="18" charset="2"/>
              </a:rPr>
              <a:t>) + </a:t>
            </a:r>
            <a:r>
              <a:rPr lang="en-US" sz="1400" baseline="-25000" smtClean="0">
                <a:latin typeface="Arial" pitchFamily="34" charset="0"/>
                <a:sym typeface="Symbol" pitchFamily="18" charset="2"/>
              </a:rPr>
              <a:t>t</a:t>
            </a:r>
          </a:p>
          <a:p>
            <a:pPr eaLnBrk="1" hangingPunct="1"/>
            <a:r>
              <a:rPr lang="en-US" sz="1400" smtClean="0">
                <a:latin typeface="Arial" pitchFamily="34" charset="0"/>
                <a:sym typeface="Symbol" pitchFamily="18" charset="2"/>
              </a:rPr>
              <a:t>Jika disubsitusikan bahwa y</a:t>
            </a:r>
            <a:r>
              <a:rPr lang="en-US" sz="1400" baseline="-25000" smtClean="0">
                <a:latin typeface="Arial" pitchFamily="34" charset="0"/>
                <a:sym typeface="Symbol" pitchFamily="18" charset="2"/>
              </a:rPr>
              <a:t>t-2</a:t>
            </a:r>
            <a:r>
              <a:rPr lang="en-US" sz="1400" smtClean="0">
                <a:latin typeface="Arial" pitchFamily="34" charset="0"/>
                <a:sym typeface="Symbol" pitchFamily="18" charset="2"/>
              </a:rPr>
              <a:t> = a + b y</a:t>
            </a:r>
            <a:r>
              <a:rPr lang="en-US" sz="1400" baseline="-25000" smtClean="0">
                <a:latin typeface="Arial" pitchFamily="34" charset="0"/>
                <a:sym typeface="Symbol" pitchFamily="18" charset="2"/>
              </a:rPr>
              <a:t>t-3</a:t>
            </a:r>
            <a:r>
              <a:rPr lang="en-US" sz="1400" smtClean="0">
                <a:latin typeface="Arial" pitchFamily="34" charset="0"/>
                <a:sym typeface="Symbol" pitchFamily="18" charset="2"/>
              </a:rPr>
              <a:t> + </a:t>
            </a:r>
            <a:r>
              <a:rPr lang="en-US" sz="1400" baseline="-25000" smtClean="0">
                <a:latin typeface="Arial" pitchFamily="34" charset="0"/>
                <a:sym typeface="Symbol" pitchFamily="18" charset="2"/>
              </a:rPr>
              <a:t>t-2</a:t>
            </a:r>
            <a:r>
              <a:rPr lang="en-US" sz="1400" smtClean="0">
                <a:latin typeface="Arial" pitchFamily="34" charset="0"/>
                <a:sym typeface="Symbol" pitchFamily="18" charset="2"/>
              </a:rPr>
              <a:t> dan seterusnya, maka akan diperoleh</a:t>
            </a:r>
          </a:p>
          <a:p>
            <a:pPr eaLnBrk="1" hangingPunct="1"/>
            <a:r>
              <a:rPr lang="en-US" sz="1400" smtClean="0">
                <a:latin typeface="Arial" pitchFamily="34" charset="0"/>
                <a:sym typeface="Symbol" pitchFamily="18" charset="2"/>
              </a:rPr>
              <a:t>y</a:t>
            </a:r>
            <a:r>
              <a:rPr lang="en-US" sz="1400" baseline="-25000" smtClean="0">
                <a:latin typeface="Arial" pitchFamily="34" charset="0"/>
                <a:sym typeface="Symbol" pitchFamily="18" charset="2"/>
              </a:rPr>
              <a:t>t</a:t>
            </a:r>
            <a:r>
              <a:rPr lang="en-US" sz="1400" smtClean="0">
                <a:latin typeface="Arial" pitchFamily="34" charset="0"/>
                <a:sym typeface="Symbol" pitchFamily="18" charset="2"/>
              </a:rPr>
              <a:t> = a</a:t>
            </a:r>
            <a:r>
              <a:rPr lang="en-US" sz="1400" baseline="30000" smtClean="0">
                <a:latin typeface="Arial" pitchFamily="34" charset="0"/>
                <a:sym typeface="Symbol" pitchFamily="18" charset="2"/>
              </a:rPr>
              <a:t>*</a:t>
            </a:r>
            <a:r>
              <a:rPr lang="en-US" sz="1400" smtClean="0">
                <a:latin typeface="Arial" pitchFamily="34" charset="0"/>
                <a:sym typeface="Symbol" pitchFamily="18" charset="2"/>
              </a:rPr>
              <a:t> + b</a:t>
            </a:r>
            <a:r>
              <a:rPr lang="en-US" sz="1400" baseline="-25000" smtClean="0">
                <a:latin typeface="Arial" pitchFamily="34" charset="0"/>
                <a:sym typeface="Symbol" pitchFamily="18" charset="2"/>
              </a:rPr>
              <a:t>1 </a:t>
            </a:r>
            <a:r>
              <a:rPr lang="en-US" sz="1400" smtClean="0">
                <a:latin typeface="Arial" pitchFamily="34" charset="0"/>
                <a:sym typeface="Symbol" pitchFamily="18" charset="2"/>
              </a:rPr>
              <a:t></a:t>
            </a:r>
            <a:r>
              <a:rPr lang="en-US" sz="1400" baseline="-25000" smtClean="0">
                <a:latin typeface="Arial" pitchFamily="34" charset="0"/>
                <a:sym typeface="Symbol" pitchFamily="18" charset="2"/>
              </a:rPr>
              <a:t>t </a:t>
            </a:r>
            <a:r>
              <a:rPr lang="en-US" sz="1400" smtClean="0">
                <a:latin typeface="Arial" pitchFamily="34" charset="0"/>
                <a:sym typeface="Symbol" pitchFamily="18" charset="2"/>
              </a:rPr>
              <a:t>+ b</a:t>
            </a:r>
            <a:r>
              <a:rPr lang="en-US" sz="1400" baseline="-25000" smtClean="0">
                <a:latin typeface="Arial" pitchFamily="34" charset="0"/>
                <a:sym typeface="Symbol" pitchFamily="18" charset="2"/>
              </a:rPr>
              <a:t>2 </a:t>
            </a:r>
            <a:r>
              <a:rPr lang="en-US" sz="1400" smtClean="0">
                <a:latin typeface="Arial" pitchFamily="34" charset="0"/>
                <a:sym typeface="Symbol" pitchFamily="18" charset="2"/>
              </a:rPr>
              <a:t></a:t>
            </a:r>
            <a:r>
              <a:rPr lang="en-US" sz="1400" baseline="-25000" smtClean="0">
                <a:latin typeface="Arial" pitchFamily="34" charset="0"/>
                <a:sym typeface="Symbol" pitchFamily="18" charset="2"/>
              </a:rPr>
              <a:t>t-1</a:t>
            </a:r>
            <a:r>
              <a:rPr lang="en-US" sz="1400" smtClean="0">
                <a:latin typeface="Arial" pitchFamily="34" charset="0"/>
                <a:sym typeface="Symbol" pitchFamily="18" charset="2"/>
              </a:rPr>
              <a:t> + b</a:t>
            </a:r>
            <a:r>
              <a:rPr lang="en-US" sz="1400" baseline="-25000" smtClean="0">
                <a:latin typeface="Arial" pitchFamily="34" charset="0"/>
                <a:sym typeface="Symbol" pitchFamily="18" charset="2"/>
              </a:rPr>
              <a:t>3 </a:t>
            </a:r>
            <a:r>
              <a:rPr lang="en-US" sz="1400" smtClean="0">
                <a:latin typeface="Arial" pitchFamily="34" charset="0"/>
                <a:sym typeface="Symbol" pitchFamily="18" charset="2"/>
              </a:rPr>
              <a:t></a:t>
            </a:r>
            <a:r>
              <a:rPr lang="en-US" sz="1400" baseline="-25000" smtClean="0">
                <a:latin typeface="Arial" pitchFamily="34" charset="0"/>
                <a:sym typeface="Symbol" pitchFamily="18" charset="2"/>
              </a:rPr>
              <a:t>t-2</a:t>
            </a:r>
            <a:r>
              <a:rPr lang="en-US" sz="1400" smtClean="0">
                <a:latin typeface="Arial" pitchFamily="34" charset="0"/>
                <a:sym typeface="Symbol" pitchFamily="18" charset="2"/>
              </a:rPr>
              <a:t> + ….</a:t>
            </a:r>
          </a:p>
          <a:p>
            <a:pPr eaLnBrk="1" hangingPunct="1"/>
            <a:r>
              <a:rPr lang="en-US" sz="1400" smtClean="0">
                <a:latin typeface="Arial" pitchFamily="34" charset="0"/>
                <a:sym typeface="Symbol" pitchFamily="18" charset="2"/>
              </a:rPr>
              <a:t>yang tidak lain adalah proses MA().</a:t>
            </a:r>
          </a:p>
          <a:p>
            <a:pPr eaLnBrk="1" hangingPunct="1"/>
            <a:endParaRPr lang="en-US" sz="1400" smtClean="0">
              <a:latin typeface="Arial" pitchFamily="34" charset="0"/>
              <a:sym typeface="Symbol" pitchFamily="18" charset="2"/>
            </a:endParaRPr>
          </a:p>
          <a:p>
            <a:pPr eaLnBrk="1" hangingPunct="1"/>
            <a:endParaRPr lang="en-US" smtClean="0">
              <a:latin typeface="Arial" pitchFamily="34" charset="0"/>
              <a:sym typeface="Symbol" pitchFamily="18" charset="2"/>
            </a:endParaRPr>
          </a:p>
          <a:p>
            <a:pPr eaLnBrk="1" hangingPunct="1"/>
            <a:endParaRPr lang="en-US" smtClean="0">
              <a:latin typeface="Arial" pitchFamily="34" charset="0"/>
              <a:sym typeface="Symbol" pitchFamily="18" charset="2"/>
            </a:endParaRPr>
          </a:p>
          <a:p>
            <a:pPr eaLnBrk="1" hangingPunct="1"/>
            <a:endParaRPr lang="en-US" smtClean="0">
              <a:latin typeface="Arial" pitchFamily="34" charset="0"/>
              <a:sym typeface="Symbol" pitchFamily="18" charset="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FA217518-6148-451E-AC6B-941D756C398D}" type="slidenum">
              <a:rPr lang="en-US" smtClean="0">
                <a:latin typeface="Arial" pitchFamily="34" charset="0"/>
              </a:rPr>
              <a:pPr/>
              <a:t>31</a:t>
            </a:fld>
            <a:endParaRPr lang="en-US" smtClean="0">
              <a:latin typeface="Arial"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marL="228600" indent="-228600" eaLnBrk="1" hangingPunct="1"/>
            <a:r>
              <a:rPr lang="en-US" sz="1400" smtClean="0">
                <a:latin typeface="Arial" pitchFamily="34" charset="0"/>
              </a:rPr>
              <a:t>Tujuan:</a:t>
            </a:r>
          </a:p>
          <a:p>
            <a:pPr marL="228600" indent="-228600" eaLnBrk="1" hangingPunct="1">
              <a:buFontTx/>
              <a:buAutoNum type="arabicPeriod"/>
            </a:pPr>
            <a:r>
              <a:rPr lang="en-US" sz="1400" smtClean="0">
                <a:latin typeface="Arial" pitchFamily="34" charset="0"/>
              </a:rPr>
              <a:t>Memahami konsep cointegrasi</a:t>
            </a:r>
          </a:p>
          <a:p>
            <a:pPr marL="228600" indent="-228600" eaLnBrk="1" hangingPunct="1">
              <a:buFontTx/>
              <a:buAutoNum type="arabicPeriod"/>
            </a:pPr>
            <a:r>
              <a:rPr lang="en-US" sz="1400" smtClean="0">
                <a:latin typeface="Arial" pitchFamily="34" charset="0"/>
              </a:rPr>
              <a:t>Mempelajari pengujian cointegrasi pada grup series I(1)</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2032000"/>
            <a:ext cx="6096000" cy="952500"/>
          </a:xfrm>
        </p:spPr>
        <p:txBody>
          <a:bodyPr>
            <a:noAutofit/>
          </a:bodyPr>
          <a:lstStyle>
            <a:lvl1pPr algn="ctr">
              <a:defRPr sz="4800" baseline="0">
                <a:solidFill>
                  <a:schemeClr val="bg1"/>
                </a:solidFill>
              </a:defRPr>
            </a:lvl1pPr>
          </a:lstStyle>
          <a:p>
            <a:r>
              <a:rPr lang="en-US" dirty="0" smtClean="0"/>
              <a:t>Your Master Title</a:t>
            </a:r>
            <a:endParaRPr lang="en-US" dirty="0"/>
          </a:p>
        </p:txBody>
      </p:sp>
      <p:sp>
        <p:nvSpPr>
          <p:cNvPr id="3" name="Subtitle 2"/>
          <p:cNvSpPr>
            <a:spLocks noGrp="1"/>
          </p:cNvSpPr>
          <p:nvPr>
            <p:ph type="subTitle" idx="1"/>
          </p:nvPr>
        </p:nvSpPr>
        <p:spPr>
          <a:xfrm>
            <a:off x="2367254" y="2984500"/>
            <a:ext cx="4409492" cy="381000"/>
          </a:xfrm>
        </p:spPr>
        <p:txBody>
          <a:bodyPr>
            <a:noAutofit/>
          </a:bodyPr>
          <a:lstStyle>
            <a:lvl1pPr marL="0" indent="0" algn="ctr">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5"/>
            <a:ext cx="2057400" cy="487627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865"/>
            <a:ext cx="6019800" cy="4876271"/>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333500"/>
            <a:ext cx="8229600" cy="3771636"/>
          </a:xfrm>
        </p:spPr>
        <p:txBody>
          <a:bodyPr/>
          <a:lstStyle/>
          <a:p>
            <a:pPr lvl="0"/>
            <a:endParaRPr lang="en-US" noProof="0" smtClean="0"/>
          </a:p>
        </p:txBody>
      </p:sp>
      <p:sp>
        <p:nvSpPr>
          <p:cNvPr id="4" name="Rectangle 6"/>
          <p:cNvSpPr>
            <a:spLocks noGrp="1" noChangeArrowheads="1"/>
          </p:cNvSpPr>
          <p:nvPr>
            <p:ph type="sldNum" sz="quarter" idx="10"/>
          </p:nvPr>
        </p:nvSpPr>
        <p:spPr>
          <a:ln/>
        </p:spPr>
        <p:txBody>
          <a:bodyPr/>
          <a:lstStyle>
            <a:lvl1pPr>
              <a:defRPr/>
            </a:lvl1pPr>
          </a:lstStyle>
          <a:p>
            <a:pPr>
              <a:defRPr/>
            </a:pPr>
            <a:fld id="{219655A5-89F5-4EE9-9099-5583BE4485D7}"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333500"/>
            <a:ext cx="4044462" cy="37716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2338" y="1333500"/>
            <a:ext cx="4044462" cy="37716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995A2EE1-E63F-4F9B-B3B4-DFC27AC2167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3442"/>
            <a:ext cx="8229600" cy="952500"/>
          </a:xfrm>
        </p:spPr>
        <p:txBody>
          <a:bodyPr>
            <a:normAutofit/>
          </a:bodyPr>
          <a:lstStyle>
            <a:lvl1pPr algn="l">
              <a:defRPr sz="360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8965" y="1203196"/>
            <a:ext cx="8229600" cy="3771636"/>
          </a:xfrm>
        </p:spPr>
        <p:txBody>
          <a:bodyPr/>
          <a:lstStyle>
            <a:lvl1pPr>
              <a:defRPr sz="28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Title 1"/>
          <p:cNvSpPr>
            <a:spLocks noGrp="1"/>
          </p:cNvSpPr>
          <p:nvPr>
            <p:ph type="title"/>
          </p:nvPr>
        </p:nvSpPr>
        <p:spPr>
          <a:xfrm>
            <a:off x="1379835" y="123442"/>
            <a:ext cx="7306964" cy="952500"/>
          </a:xfrm>
        </p:spPr>
        <p:txBody>
          <a:bodyPr>
            <a:normAutofit/>
          </a:bodyPr>
          <a:lstStyle>
            <a:lvl1pPr algn="l">
              <a:defRPr sz="3600">
                <a:solidFill>
                  <a:schemeClr val="tx1">
                    <a:lumMod val="85000"/>
                    <a:lumOff val="15000"/>
                  </a:schemeClr>
                </a:solidFill>
              </a:defRPr>
            </a:lvl1pPr>
          </a:lstStyle>
          <a:p>
            <a:r>
              <a:rPr lang="en-US" smtClean="0"/>
              <a:t>Click to edit Master title style</a:t>
            </a:r>
            <a:endParaRPr lang="en-US" dirty="0"/>
          </a:p>
        </p:txBody>
      </p:sp>
      <p:sp>
        <p:nvSpPr>
          <p:cNvPr id="8" name="Content Placeholder 2"/>
          <p:cNvSpPr>
            <a:spLocks noGrp="1"/>
          </p:cNvSpPr>
          <p:nvPr>
            <p:ph idx="1"/>
          </p:nvPr>
        </p:nvSpPr>
        <p:spPr>
          <a:xfrm>
            <a:off x="1371600" y="1203196"/>
            <a:ext cx="7306964" cy="4067304"/>
          </a:xfrm>
        </p:spPr>
        <p:txBody>
          <a:bodyPr/>
          <a:lstStyle>
            <a:lvl1pPr>
              <a:defRPr sz="28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33500"/>
            <a:ext cx="4038600" cy="3771636"/>
          </a:xfrm>
        </p:spPr>
        <p:txBody>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333500"/>
            <a:ext cx="4038600" cy="3771636"/>
          </a:xfrm>
        </p:spPr>
        <p:txBody>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23442"/>
            <a:ext cx="8229600" cy="952500"/>
          </a:xfrm>
        </p:spPr>
        <p:txBody>
          <a:bodyPr>
            <a:normAutofit/>
          </a:bodyPr>
          <a:lstStyle>
            <a:lvl1pPr algn="l">
              <a:defRPr sz="360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203196"/>
            <a:ext cx="4040188" cy="533135"/>
          </a:xfrm>
        </p:spPr>
        <p:txBody>
          <a:bodyPr anchor="b"/>
          <a:lstStyle>
            <a:lvl1pPr marL="0" indent="0">
              <a:buNone/>
              <a:defRPr sz="2400" b="1">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728081"/>
            <a:ext cx="4040188" cy="3165486"/>
          </a:xfrm>
        </p:spPr>
        <p:txBody>
          <a:bodyPr/>
          <a:lstStyle>
            <a:lvl1pPr>
              <a:defRPr sz="2400">
                <a:solidFill>
                  <a:schemeClr val="tx1">
                    <a:lumMod val="75000"/>
                    <a:lumOff val="25000"/>
                  </a:schemeClr>
                </a:solidFill>
              </a:defRPr>
            </a:lvl1pPr>
            <a:lvl2pPr>
              <a:defRPr sz="2000">
                <a:solidFill>
                  <a:schemeClr val="tx1">
                    <a:lumMod val="75000"/>
                    <a:lumOff val="25000"/>
                  </a:schemeClr>
                </a:solidFill>
              </a:defRPr>
            </a:lvl2pPr>
            <a:lvl3pPr>
              <a:defRPr sz="18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6" y="1203196"/>
            <a:ext cx="4041775" cy="533135"/>
          </a:xfrm>
        </p:spPr>
        <p:txBody>
          <a:bodyPr anchor="b"/>
          <a:lstStyle>
            <a:lvl1pPr marL="0" indent="0">
              <a:buNone/>
              <a:defRPr sz="2400" b="1">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728081"/>
            <a:ext cx="4041775" cy="3165486"/>
          </a:xfrm>
        </p:spPr>
        <p:txBody>
          <a:bodyPr/>
          <a:lstStyle>
            <a:lvl1pPr>
              <a:defRPr sz="2400">
                <a:solidFill>
                  <a:schemeClr val="tx1">
                    <a:lumMod val="75000"/>
                    <a:lumOff val="25000"/>
                  </a:schemeClr>
                </a:solidFill>
              </a:defRPr>
            </a:lvl1pPr>
            <a:lvl2pPr>
              <a:defRPr sz="2000">
                <a:solidFill>
                  <a:schemeClr val="tx1">
                    <a:lumMod val="75000"/>
                    <a:lumOff val="25000"/>
                  </a:schemeClr>
                </a:solidFill>
              </a:defRPr>
            </a:lvl2pPr>
            <a:lvl3pPr>
              <a:defRPr sz="18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762000"/>
            <a:ext cx="3008313" cy="96837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27542"/>
            <a:ext cx="5111750" cy="4877594"/>
          </a:xfrm>
        </p:spPr>
        <p:txBody>
          <a:bodyPr/>
          <a:lstStyle>
            <a:lvl1pPr>
              <a:defRPr sz="3200">
                <a:solidFill>
                  <a:schemeClr val="tx1">
                    <a:lumMod val="75000"/>
                    <a:lumOff val="25000"/>
                  </a:schemeClr>
                </a:solidFill>
              </a:defRPr>
            </a:lvl1pPr>
            <a:lvl2pPr>
              <a:defRPr sz="2800">
                <a:solidFill>
                  <a:schemeClr val="tx1">
                    <a:lumMod val="75000"/>
                    <a:lumOff val="25000"/>
                  </a:schemeClr>
                </a:solidFill>
              </a:defRPr>
            </a:lvl2pPr>
            <a:lvl3pPr>
              <a:defRPr sz="2400">
                <a:solidFill>
                  <a:schemeClr val="tx1">
                    <a:lumMod val="75000"/>
                    <a:lumOff val="25000"/>
                  </a:schemeClr>
                </a:solidFill>
              </a:defRPr>
            </a:lvl3pPr>
            <a:lvl4pPr>
              <a:defRPr sz="2000">
                <a:solidFill>
                  <a:schemeClr val="tx1">
                    <a:lumMod val="75000"/>
                    <a:lumOff val="25000"/>
                  </a:schemeClr>
                </a:solidFill>
              </a:defRPr>
            </a:lvl4pPr>
            <a:lvl5pPr>
              <a:defRPr sz="2000">
                <a:solidFill>
                  <a:schemeClr val="tx1">
                    <a:lumMod val="75000"/>
                    <a:lumOff val="25000"/>
                  </a:schemeClr>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714500"/>
            <a:ext cx="3008313" cy="3390636"/>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 id="2147483662" r:id="rId14"/>
  </p:sldLayoutIdLst>
  <p:hf hdr="0" ftr="0" dt="0"/>
  <p:txStyles>
    <p:titleStyle>
      <a:lvl1pPr algn="ctr" defTabSz="914400" rtl="0" eaLnBrk="1" latinLnBrk="0" hangingPunct="1">
        <a:spcBef>
          <a:spcPct val="0"/>
        </a:spcBef>
        <a:buNone/>
        <a:defRPr sz="4000" b="1" kern="1200">
          <a:solidFill>
            <a:schemeClr val="tx1">
              <a:lumMod val="85000"/>
              <a:lumOff val="15000"/>
            </a:schemeClr>
          </a:solidFill>
          <a:effectLst>
            <a:outerShdw blurRad="38100" dist="38100" dir="2700000" algn="tl">
              <a:srgbClr val="000000">
                <a:alpha val="43137"/>
              </a:srgbClr>
            </a:outerShdw>
          </a:effectLst>
          <a:latin typeface="Microsoft New Tai Lue" pitchFamily="34" charset="0"/>
          <a:ea typeface="Microsoft Himalaya" pitchFamily="2" charset="0"/>
          <a:cs typeface="Microsoft New Tai Lue"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lumMod val="75000"/>
              <a:lumOff val="25000"/>
            </a:schemeClr>
          </a:solidFill>
          <a:latin typeface="Microsoft New Tai Lue" pitchFamily="34" charset="0"/>
          <a:ea typeface="+mn-ea"/>
          <a:cs typeface="Microsoft New Tai Lue"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lumMod val="75000"/>
              <a:lumOff val="25000"/>
            </a:schemeClr>
          </a:solidFill>
          <a:latin typeface="Microsoft New Tai Lue" pitchFamily="34" charset="0"/>
          <a:ea typeface="+mn-ea"/>
          <a:cs typeface="Microsoft New Tai Lue"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lumMod val="75000"/>
              <a:lumOff val="25000"/>
            </a:schemeClr>
          </a:solidFill>
          <a:latin typeface="Microsoft New Tai Lue" pitchFamily="34" charset="0"/>
          <a:ea typeface="+mn-ea"/>
          <a:cs typeface="Microsoft New Tai Lue"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lumMod val="75000"/>
              <a:lumOff val="25000"/>
            </a:schemeClr>
          </a:solidFill>
          <a:latin typeface="Microsoft New Tai Lue" pitchFamily="34" charset="0"/>
          <a:ea typeface="+mn-ea"/>
          <a:cs typeface="Microsoft New Tai Lue"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lumMod val="75000"/>
              <a:lumOff val="25000"/>
            </a:schemeClr>
          </a:solidFill>
          <a:latin typeface="Microsoft New Tai Lue" pitchFamily="34" charset="0"/>
          <a:ea typeface="+mn-ea"/>
          <a:cs typeface="Microsoft New Tai Lu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3.xml"/><Relationship Id="rId7" Type="http://schemas.openxmlformats.org/officeDocument/2006/relationships/oleObject" Target="../embeddings/oleObject5.bin"/><Relationship Id="rId2" Type="http://schemas.openxmlformats.org/officeDocument/2006/relationships/slideLayout" Target="../slideLayouts/slideLayout14.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032000"/>
            <a:ext cx="8686800" cy="952500"/>
          </a:xfrm>
        </p:spPr>
        <p:txBody>
          <a:bodyPr/>
          <a:lstStyle/>
          <a:p>
            <a:r>
              <a:rPr lang="id-ID" dirty="0" smtClean="0"/>
              <a:t>VAR/VECM Model</a:t>
            </a:r>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a:t>
            </a:fld>
            <a:endParaRPr lang="en-US"/>
          </a:p>
        </p:txBody>
      </p:sp>
      <p:sp>
        <p:nvSpPr>
          <p:cNvPr id="8" name="Subtitle 2"/>
          <p:cNvSpPr>
            <a:spLocks noGrp="1"/>
          </p:cNvSpPr>
          <p:nvPr>
            <p:ph type="subTitle" idx="1"/>
          </p:nvPr>
        </p:nvSpPr>
        <p:spPr>
          <a:xfrm>
            <a:off x="2367254" y="3467100"/>
            <a:ext cx="4409492" cy="381000"/>
          </a:xfrm>
        </p:spPr>
        <p:txBody>
          <a:bodyPr/>
          <a:lstStyle/>
          <a:p>
            <a:r>
              <a:rPr lang="id-ID" dirty="0" smtClean="0"/>
              <a:t>Farit Mochamad Afendi</a:t>
            </a:r>
          </a:p>
          <a:p>
            <a:r>
              <a:rPr lang="id-ID" dirty="0" smtClean="0"/>
              <a:t>08128592194 – fmafendi@apps.ipb.ac.id</a:t>
            </a:r>
            <a:endParaRPr lang="en-US" dirty="0"/>
          </a:p>
        </p:txBody>
      </p:sp>
      <p:pic>
        <p:nvPicPr>
          <p:cNvPr id="15362" name="Picture 2" descr="Otoritas Jasa Keuangan"/>
          <p:cNvPicPr>
            <a:picLocks noChangeAspect="1" noChangeArrowheads="1"/>
          </p:cNvPicPr>
          <p:nvPr/>
        </p:nvPicPr>
        <p:blipFill>
          <a:blip r:embed="rId2"/>
          <a:srcRect/>
          <a:stretch>
            <a:fillRect/>
          </a:stretch>
        </p:blipFill>
        <p:spPr bwMode="auto">
          <a:xfrm>
            <a:off x="133064" y="4768188"/>
            <a:ext cx="2009775" cy="762000"/>
          </a:xfrm>
          <a:prstGeom prst="rect">
            <a:avLst/>
          </a:prstGeom>
          <a:noFill/>
        </p:spPr>
      </p:pic>
      <p:sp>
        <p:nvSpPr>
          <p:cNvPr id="6" name="TextBox 5"/>
          <p:cNvSpPr txBox="1"/>
          <p:nvPr/>
        </p:nvSpPr>
        <p:spPr>
          <a:xfrm>
            <a:off x="4633423" y="4686300"/>
            <a:ext cx="3596177" cy="954107"/>
          </a:xfrm>
          <a:prstGeom prst="rect">
            <a:avLst/>
          </a:prstGeom>
          <a:noFill/>
        </p:spPr>
        <p:txBody>
          <a:bodyPr wrap="none" rtlCol="0">
            <a:spAutoFit/>
          </a:bodyPr>
          <a:lstStyle/>
          <a:p>
            <a:r>
              <a:rPr lang="id-ID" sz="1400" dirty="0" smtClean="0"/>
              <a:t>Disampaikan pada:</a:t>
            </a:r>
          </a:p>
          <a:p>
            <a:r>
              <a:rPr lang="id-ID" sz="1400" dirty="0" smtClean="0"/>
              <a:t>Workshop “Analisis Statistik dengan Aplikasi R”</a:t>
            </a:r>
          </a:p>
          <a:p>
            <a:r>
              <a:rPr lang="id-ID" sz="1400" dirty="0" smtClean="0"/>
              <a:t>The Westin Hotel Jakarta</a:t>
            </a:r>
          </a:p>
          <a:p>
            <a:r>
              <a:rPr lang="id-ID" sz="1400" dirty="0" smtClean="0"/>
              <a:t>7-9 Agustus 2019</a:t>
            </a:r>
            <a:endParaRPr lang="id-ID"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Spurious Relationship</a:t>
            </a:r>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10</a:t>
            </a:fld>
            <a:endParaRPr lang="en-US"/>
          </a:p>
        </p:txBody>
      </p:sp>
      <p:sp>
        <p:nvSpPr>
          <p:cNvPr id="5" name="Rectangle 4"/>
          <p:cNvSpPr/>
          <p:nvPr/>
        </p:nvSpPr>
        <p:spPr>
          <a:xfrm>
            <a:off x="533400" y="1333500"/>
            <a:ext cx="4647426" cy="369332"/>
          </a:xfrm>
          <a:prstGeom prst="rect">
            <a:avLst/>
          </a:prstGeom>
        </p:spPr>
        <p:txBody>
          <a:bodyPr wrap="none">
            <a:spAutoFit/>
          </a:bodyPr>
          <a:lstStyle/>
          <a:p>
            <a:r>
              <a:rPr lang="id-ID" dirty="0" smtClean="0">
                <a:solidFill>
                  <a:srgbClr val="0070C0"/>
                </a:solidFill>
                <a:latin typeface="Lucida Console" pitchFamily="49" charset="0"/>
              </a:rPr>
              <a:t>plot(x, y, type="p", col="grey")</a:t>
            </a:r>
            <a:endParaRPr lang="id-ID" dirty="0">
              <a:solidFill>
                <a:srgbClr val="0070C0"/>
              </a:solidFill>
              <a:latin typeface="Lucida Console" pitchFamily="49" charset="0"/>
            </a:endParaRPr>
          </a:p>
        </p:txBody>
      </p:sp>
      <p:pic>
        <p:nvPicPr>
          <p:cNvPr id="94210" name="Picture 2"/>
          <p:cNvPicPr>
            <a:picLocks noChangeAspect="1" noChangeArrowheads="1"/>
          </p:cNvPicPr>
          <p:nvPr/>
        </p:nvPicPr>
        <p:blipFill>
          <a:blip r:embed="rId2"/>
          <a:srcRect/>
          <a:stretch>
            <a:fillRect/>
          </a:stretch>
        </p:blipFill>
        <p:spPr bwMode="auto">
          <a:xfrm>
            <a:off x="2667000" y="1790700"/>
            <a:ext cx="3467100" cy="345757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Pemeriksaan kestasioneran</a:t>
            </a:r>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11</a:t>
            </a:fld>
            <a:endParaRPr lang="en-US"/>
          </a:p>
        </p:txBody>
      </p:sp>
      <p:sp>
        <p:nvSpPr>
          <p:cNvPr id="5" name="Rectangle 4"/>
          <p:cNvSpPr/>
          <p:nvPr/>
        </p:nvSpPr>
        <p:spPr>
          <a:xfrm>
            <a:off x="228600" y="1333500"/>
            <a:ext cx="4572000" cy="861774"/>
          </a:xfrm>
          <a:prstGeom prst="rect">
            <a:avLst/>
          </a:prstGeom>
        </p:spPr>
        <p:txBody>
          <a:bodyPr>
            <a:spAutoFit/>
          </a:bodyPr>
          <a:lstStyle/>
          <a:p>
            <a:r>
              <a:rPr lang="id-ID" sz="1600" dirty="0" smtClean="0">
                <a:solidFill>
                  <a:srgbClr val="0070C0"/>
                </a:solidFill>
                <a:latin typeface="Lucida Console" pitchFamily="49" charset="0"/>
              </a:rPr>
              <a:t>library(tseries)</a:t>
            </a:r>
          </a:p>
          <a:p>
            <a:r>
              <a:rPr lang="id-ID" sz="1600" dirty="0" smtClean="0">
                <a:solidFill>
                  <a:srgbClr val="0070C0"/>
                </a:solidFill>
                <a:latin typeface="Lucida Console" pitchFamily="49" charset="0"/>
              </a:rPr>
              <a:t>adf.test(x)</a:t>
            </a:r>
          </a:p>
          <a:p>
            <a:r>
              <a:rPr lang="id-ID" sz="1600" dirty="0" smtClean="0">
                <a:solidFill>
                  <a:srgbClr val="0070C0"/>
                </a:solidFill>
                <a:latin typeface="Lucida Console" pitchFamily="49" charset="0"/>
              </a:rPr>
              <a:t>adf.test(y)</a:t>
            </a:r>
            <a:endParaRPr lang="id-ID" sz="1600" dirty="0">
              <a:solidFill>
                <a:srgbClr val="0070C0"/>
              </a:solidFill>
              <a:latin typeface="Lucida Console" pitchFamily="49" charset="0"/>
            </a:endParaRPr>
          </a:p>
        </p:txBody>
      </p:sp>
      <p:sp>
        <p:nvSpPr>
          <p:cNvPr id="6" name="Rectangle 5"/>
          <p:cNvSpPr/>
          <p:nvPr/>
        </p:nvSpPr>
        <p:spPr>
          <a:xfrm>
            <a:off x="609600" y="2182624"/>
            <a:ext cx="7924800" cy="1323439"/>
          </a:xfrm>
          <a:prstGeom prst="rect">
            <a:avLst/>
          </a:prstGeom>
        </p:spPr>
        <p:txBody>
          <a:bodyPr wrap="square">
            <a:spAutoFit/>
          </a:bodyPr>
          <a:lstStyle/>
          <a:p>
            <a:r>
              <a:rPr lang="en-US" sz="1600" dirty="0" smtClean="0">
                <a:latin typeface="Lucida Console" pitchFamily="49" charset="0"/>
              </a:rPr>
              <a:t>	Augmented Dickey-Fuller Test</a:t>
            </a:r>
          </a:p>
          <a:p>
            <a:endParaRPr lang="en-US" sz="1600" dirty="0" smtClean="0">
              <a:latin typeface="Lucida Console" pitchFamily="49" charset="0"/>
            </a:endParaRPr>
          </a:p>
          <a:p>
            <a:r>
              <a:rPr lang="en-US" sz="1600" dirty="0" smtClean="0">
                <a:latin typeface="Lucida Console" pitchFamily="49" charset="0"/>
              </a:rPr>
              <a:t>data:  x</a:t>
            </a:r>
          </a:p>
          <a:p>
            <a:r>
              <a:rPr lang="en-US" sz="1600" dirty="0" smtClean="0">
                <a:latin typeface="Lucida Console" pitchFamily="49" charset="0"/>
              </a:rPr>
              <a:t>Dickey-Fuller = -2.2797, Lag order = 8, p-value = 0.4599</a:t>
            </a:r>
          </a:p>
          <a:p>
            <a:r>
              <a:rPr lang="en-US" sz="1600" dirty="0" smtClean="0">
                <a:latin typeface="Lucida Console" pitchFamily="49" charset="0"/>
              </a:rPr>
              <a:t>alternative hypothesis: stationary</a:t>
            </a:r>
            <a:endParaRPr lang="id-ID" sz="1600" dirty="0">
              <a:latin typeface="Lucida Console" pitchFamily="49" charset="0"/>
            </a:endParaRPr>
          </a:p>
        </p:txBody>
      </p:sp>
      <p:sp>
        <p:nvSpPr>
          <p:cNvPr id="7" name="Rectangle 6"/>
          <p:cNvSpPr/>
          <p:nvPr/>
        </p:nvSpPr>
        <p:spPr>
          <a:xfrm>
            <a:off x="609600" y="3972461"/>
            <a:ext cx="7924800" cy="1323439"/>
          </a:xfrm>
          <a:prstGeom prst="rect">
            <a:avLst/>
          </a:prstGeom>
        </p:spPr>
        <p:txBody>
          <a:bodyPr wrap="square">
            <a:spAutoFit/>
          </a:bodyPr>
          <a:lstStyle/>
          <a:p>
            <a:r>
              <a:rPr lang="en-US" sz="1600" dirty="0" smtClean="0">
                <a:latin typeface="Lucida Console" pitchFamily="49" charset="0"/>
              </a:rPr>
              <a:t>	Augmented Dickey-Fuller Test</a:t>
            </a:r>
          </a:p>
          <a:p>
            <a:endParaRPr lang="en-US" sz="1600" dirty="0" smtClean="0">
              <a:latin typeface="Lucida Console" pitchFamily="49" charset="0"/>
            </a:endParaRPr>
          </a:p>
          <a:p>
            <a:r>
              <a:rPr lang="en-US" sz="1600" dirty="0" smtClean="0">
                <a:latin typeface="Lucida Console" pitchFamily="49" charset="0"/>
              </a:rPr>
              <a:t>data:  y</a:t>
            </a:r>
          </a:p>
          <a:p>
            <a:r>
              <a:rPr lang="en-US" sz="1600" dirty="0" smtClean="0">
                <a:latin typeface="Lucida Console" pitchFamily="49" charset="0"/>
              </a:rPr>
              <a:t>Dickey-Fuller = -0.9113, Lag order = 8, p-value = 0.9517</a:t>
            </a:r>
          </a:p>
          <a:p>
            <a:r>
              <a:rPr lang="en-US" sz="1600" dirty="0" smtClean="0">
                <a:latin typeface="Lucida Console" pitchFamily="49" charset="0"/>
              </a:rPr>
              <a:t>alternative hypothesis: stationary</a:t>
            </a:r>
            <a:endParaRPr lang="id-ID" sz="1600" dirty="0">
              <a:latin typeface="Lucida Console" pitchFamily="49" charset="0"/>
            </a:endParaRPr>
          </a:p>
        </p:txBody>
      </p:sp>
      <p:sp>
        <p:nvSpPr>
          <p:cNvPr id="8" name="Rectangle 7"/>
          <p:cNvSpPr/>
          <p:nvPr/>
        </p:nvSpPr>
        <p:spPr>
          <a:xfrm>
            <a:off x="5410200" y="2705100"/>
            <a:ext cx="2438400" cy="2438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TextBox 8"/>
          <p:cNvSpPr txBox="1"/>
          <p:nvPr/>
        </p:nvSpPr>
        <p:spPr>
          <a:xfrm>
            <a:off x="6096000" y="2019300"/>
            <a:ext cx="1593128" cy="369332"/>
          </a:xfrm>
          <a:prstGeom prst="rect">
            <a:avLst/>
          </a:prstGeom>
          <a:noFill/>
        </p:spPr>
        <p:txBody>
          <a:bodyPr wrap="none" rtlCol="0">
            <a:spAutoFit/>
          </a:bodyPr>
          <a:lstStyle/>
          <a:p>
            <a:r>
              <a:rPr lang="id-ID" dirty="0" smtClean="0">
                <a:solidFill>
                  <a:srgbClr val="FF0000"/>
                </a:solidFill>
              </a:rPr>
              <a:t>Tidak stasioner</a:t>
            </a:r>
            <a:endParaRPr lang="id-ID"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Integration</a:t>
            </a:r>
            <a:endParaRPr lang="id-ID" dirty="0"/>
          </a:p>
        </p:txBody>
      </p:sp>
      <p:sp>
        <p:nvSpPr>
          <p:cNvPr id="3" name="Content Placeholder 2"/>
          <p:cNvSpPr>
            <a:spLocks noGrp="1"/>
          </p:cNvSpPr>
          <p:nvPr>
            <p:ph idx="1"/>
          </p:nvPr>
        </p:nvSpPr>
        <p:spPr/>
        <p:txBody>
          <a:bodyPr/>
          <a:lstStyle/>
          <a:p>
            <a:r>
              <a:rPr lang="id-ID" dirty="0" smtClean="0"/>
              <a:t>Data deret waktu yang tidak stasioner dalam rataan, dapat distasionerkan dengan proses </a:t>
            </a:r>
            <a:r>
              <a:rPr lang="id-ID" i="1" dirty="0" smtClean="0"/>
              <a:t>differencing</a:t>
            </a:r>
            <a:r>
              <a:rPr lang="id-ID" dirty="0" smtClean="0"/>
              <a:t> : penghitungan selisih dengan data di periode sebelumnya (X</a:t>
            </a:r>
            <a:r>
              <a:rPr lang="id-ID" baseline="-25000" dirty="0" smtClean="0"/>
              <a:t>t</a:t>
            </a:r>
            <a:r>
              <a:rPr lang="id-ID" dirty="0" smtClean="0"/>
              <a:t> – X</a:t>
            </a:r>
            <a:r>
              <a:rPr lang="id-ID" baseline="-25000" dirty="0" smtClean="0"/>
              <a:t>t-1</a:t>
            </a:r>
            <a:r>
              <a:rPr lang="id-ID" dirty="0" smtClean="0"/>
              <a:t>)</a:t>
            </a:r>
          </a:p>
          <a:p>
            <a:r>
              <a:rPr lang="id-ID" dirty="0" smtClean="0"/>
              <a:t>Deret waktu yang perlu differencing sekali agar stasioner disebut </a:t>
            </a:r>
            <a:r>
              <a:rPr lang="id-ID" i="1" dirty="0" smtClean="0"/>
              <a:t>integrated</a:t>
            </a:r>
            <a:r>
              <a:rPr lang="id-ID" dirty="0" smtClean="0"/>
              <a:t> pada ordo 1 I(1)</a:t>
            </a:r>
          </a:p>
          <a:p>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Cointegration</a:t>
            </a:r>
            <a:endParaRPr lang="id-ID" dirty="0"/>
          </a:p>
        </p:txBody>
      </p:sp>
      <p:sp>
        <p:nvSpPr>
          <p:cNvPr id="3" name="Content Placeholder 2"/>
          <p:cNvSpPr>
            <a:spLocks noGrp="1"/>
          </p:cNvSpPr>
          <p:nvPr>
            <p:ph idx="1"/>
          </p:nvPr>
        </p:nvSpPr>
        <p:spPr/>
        <p:txBody>
          <a:bodyPr/>
          <a:lstStyle/>
          <a:p>
            <a:r>
              <a:rPr lang="id-ID" dirty="0" smtClean="0"/>
              <a:t>Bila Yt dan Xt masing-masing I(1), maka kombinasi linier keduanya (et) harusnya juga I(1)</a:t>
            </a:r>
          </a:p>
          <a:p>
            <a:endParaRPr lang="id-ID" dirty="0" smtClean="0"/>
          </a:p>
          <a:p>
            <a:r>
              <a:rPr lang="id-ID" dirty="0" smtClean="0"/>
              <a:t>Namun bila et ternyata stasioner (I(0)) maka Yt dan Xt disebut deret yang cointegrated</a:t>
            </a:r>
          </a:p>
          <a:p>
            <a:pPr lvl="1"/>
            <a:r>
              <a:rPr lang="id-ID" dirty="0" smtClean="0"/>
              <a:t>Keduanya memiliki perilaku stokastik yang serupa</a:t>
            </a:r>
          </a:p>
          <a:p>
            <a:pPr lvl="1"/>
            <a:r>
              <a:rPr lang="id-ID" dirty="0" smtClean="0"/>
              <a:t>Memiliki keseimbangan jangka panjang</a:t>
            </a:r>
          </a:p>
          <a:p>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13</a:t>
            </a:fld>
            <a:endParaRPr lang="en-US"/>
          </a:p>
        </p:txBody>
      </p:sp>
      <p:pic>
        <p:nvPicPr>
          <p:cNvPr id="95234" name="Picture 2"/>
          <p:cNvPicPr>
            <a:picLocks noChangeAspect="1" noChangeArrowheads="1"/>
          </p:cNvPicPr>
          <p:nvPr/>
        </p:nvPicPr>
        <p:blipFill>
          <a:blip r:embed="rId2"/>
          <a:srcRect/>
          <a:stretch>
            <a:fillRect/>
          </a:stretch>
        </p:blipFill>
        <p:spPr bwMode="auto">
          <a:xfrm>
            <a:off x="2514600" y="2324100"/>
            <a:ext cx="1657350" cy="2476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Ilustrasi pemeriksaan cointegrasi</a:t>
            </a:r>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14</a:t>
            </a:fld>
            <a:endParaRPr lang="en-US"/>
          </a:p>
        </p:txBody>
      </p:sp>
      <p:sp>
        <p:nvSpPr>
          <p:cNvPr id="5" name="Rectangle 4"/>
          <p:cNvSpPr/>
          <p:nvPr/>
        </p:nvSpPr>
        <p:spPr>
          <a:xfrm>
            <a:off x="457200" y="1181100"/>
            <a:ext cx="4572000" cy="861774"/>
          </a:xfrm>
          <a:prstGeom prst="rect">
            <a:avLst/>
          </a:prstGeom>
        </p:spPr>
        <p:txBody>
          <a:bodyPr>
            <a:spAutoFit/>
          </a:bodyPr>
          <a:lstStyle/>
          <a:p>
            <a:r>
              <a:rPr lang="id-ID" sz="1600" dirty="0" smtClean="0">
                <a:solidFill>
                  <a:srgbClr val="0070C0"/>
                </a:solidFill>
                <a:latin typeface="Lucida Console" pitchFamily="49" charset="0"/>
              </a:rPr>
              <a:t>xy.dyn &lt;- dynlm(y~x)</a:t>
            </a:r>
          </a:p>
          <a:p>
            <a:r>
              <a:rPr lang="id-ID" sz="1600" dirty="0" smtClean="0">
                <a:solidFill>
                  <a:srgbClr val="0070C0"/>
                </a:solidFill>
                <a:latin typeface="Lucida Console" pitchFamily="49" charset="0"/>
              </a:rPr>
              <a:t>ehat.xy &lt;- resid(xy.dyn)</a:t>
            </a:r>
          </a:p>
          <a:p>
            <a:r>
              <a:rPr lang="id-ID" sz="1600" dirty="0" smtClean="0">
                <a:solidFill>
                  <a:srgbClr val="0070C0"/>
                </a:solidFill>
                <a:latin typeface="Lucida Console" pitchFamily="49" charset="0"/>
              </a:rPr>
              <a:t>adf.test(ehat.xy)</a:t>
            </a:r>
            <a:endParaRPr lang="id-ID" sz="1600" dirty="0">
              <a:solidFill>
                <a:srgbClr val="0070C0"/>
              </a:solidFill>
              <a:latin typeface="Lucida Console" pitchFamily="49" charset="0"/>
            </a:endParaRPr>
          </a:p>
        </p:txBody>
      </p:sp>
      <p:sp>
        <p:nvSpPr>
          <p:cNvPr id="6" name="Rectangle 5"/>
          <p:cNvSpPr/>
          <p:nvPr/>
        </p:nvSpPr>
        <p:spPr>
          <a:xfrm>
            <a:off x="914400" y="2324100"/>
            <a:ext cx="7696200" cy="1354217"/>
          </a:xfrm>
          <a:prstGeom prst="rect">
            <a:avLst/>
          </a:prstGeom>
        </p:spPr>
        <p:txBody>
          <a:bodyPr wrap="square">
            <a:spAutoFit/>
          </a:bodyPr>
          <a:lstStyle/>
          <a:p>
            <a:r>
              <a:rPr lang="en-US" sz="1600" dirty="0" smtClean="0">
                <a:latin typeface="Lucida Console" pitchFamily="49" charset="0"/>
              </a:rPr>
              <a:t>	Augmented Dickey-Fuller Test</a:t>
            </a:r>
          </a:p>
          <a:p>
            <a:endParaRPr lang="en-US" sz="1600" dirty="0" smtClean="0">
              <a:latin typeface="Lucida Console" pitchFamily="49" charset="0"/>
            </a:endParaRPr>
          </a:p>
          <a:p>
            <a:r>
              <a:rPr lang="en-US" sz="1600" dirty="0" smtClean="0">
                <a:latin typeface="Lucida Console" pitchFamily="49" charset="0"/>
              </a:rPr>
              <a:t>data:  </a:t>
            </a:r>
            <a:r>
              <a:rPr lang="en-US" sz="1600" dirty="0" err="1" smtClean="0">
                <a:latin typeface="Lucida Console" pitchFamily="49" charset="0"/>
              </a:rPr>
              <a:t>ehat.xy</a:t>
            </a:r>
            <a:endParaRPr lang="en-US" sz="1600" dirty="0" smtClean="0">
              <a:latin typeface="Lucida Console" pitchFamily="49" charset="0"/>
            </a:endParaRPr>
          </a:p>
          <a:p>
            <a:r>
              <a:rPr lang="en-US" sz="1600" dirty="0" smtClean="0">
                <a:latin typeface="Lucida Console" pitchFamily="49" charset="0"/>
              </a:rPr>
              <a:t>Dickey-Fuller = -0.76816, Lag order = 8, p-value = 0.9645</a:t>
            </a:r>
          </a:p>
          <a:p>
            <a:r>
              <a:rPr lang="en-US" sz="1600" dirty="0" smtClean="0">
                <a:latin typeface="Lucida Console" pitchFamily="49" charset="0"/>
              </a:rPr>
              <a:t>alternative hypothesis: stationary</a:t>
            </a:r>
            <a:endParaRPr lang="id-ID" sz="1600" dirty="0">
              <a:latin typeface="Lucida Console" pitchFamily="49" charset="0"/>
            </a:endParaRPr>
          </a:p>
        </p:txBody>
      </p:sp>
      <p:sp>
        <p:nvSpPr>
          <p:cNvPr id="7" name="Rectangle 6"/>
          <p:cNvSpPr/>
          <p:nvPr/>
        </p:nvSpPr>
        <p:spPr>
          <a:xfrm>
            <a:off x="5867400" y="2857500"/>
            <a:ext cx="2438400" cy="83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9" name="Straight Arrow Connector 8"/>
          <p:cNvCxnSpPr/>
          <p:nvPr/>
        </p:nvCxnSpPr>
        <p:spPr>
          <a:xfrm rot="5400000">
            <a:off x="6324600" y="3924300"/>
            <a:ext cx="685800"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724400" y="4381500"/>
            <a:ext cx="3188437" cy="923330"/>
          </a:xfrm>
          <a:prstGeom prst="rect">
            <a:avLst/>
          </a:prstGeom>
          <a:noFill/>
        </p:spPr>
        <p:txBody>
          <a:bodyPr wrap="none" rtlCol="0">
            <a:spAutoFit/>
          </a:bodyPr>
          <a:lstStyle/>
          <a:p>
            <a:pPr marL="231775" indent="-231775">
              <a:buFont typeface="Wingdings" pitchFamily="2" charset="2"/>
              <a:buChar char="§"/>
            </a:pPr>
            <a:r>
              <a:rPr lang="id-ID" dirty="0" smtClean="0">
                <a:solidFill>
                  <a:srgbClr val="FF0000"/>
                </a:solidFill>
              </a:rPr>
              <a:t>Tidak stasioner</a:t>
            </a:r>
          </a:p>
          <a:p>
            <a:pPr marL="231775" indent="-231775">
              <a:buFont typeface="Wingdings" pitchFamily="2" charset="2"/>
              <a:buChar char="§"/>
            </a:pPr>
            <a:r>
              <a:rPr lang="id-ID" dirty="0" smtClean="0">
                <a:solidFill>
                  <a:srgbClr val="FF0000"/>
                </a:solidFill>
              </a:rPr>
              <a:t>X dan Y tidak cointegrasi</a:t>
            </a:r>
          </a:p>
          <a:p>
            <a:pPr marL="231775" indent="-231775">
              <a:buFont typeface="Wingdings" pitchFamily="2" charset="2"/>
              <a:buChar char="§"/>
            </a:pPr>
            <a:r>
              <a:rPr lang="id-ID" dirty="0" smtClean="0">
                <a:solidFill>
                  <a:srgbClr val="FF0000"/>
                </a:solidFill>
              </a:rPr>
              <a:t>Hubungan keduanya </a:t>
            </a:r>
            <a:r>
              <a:rPr lang="id-ID" i="1" dirty="0" smtClean="0">
                <a:solidFill>
                  <a:srgbClr val="FF0000"/>
                </a:solidFill>
              </a:rPr>
              <a:t>spurious</a:t>
            </a:r>
            <a:endParaRPr lang="id-ID" i="1"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0"/>
          </p:nvPr>
        </p:nvSpPr>
        <p:spPr/>
        <p:txBody>
          <a:bodyPr/>
          <a:lstStyle/>
          <a:p>
            <a:pPr>
              <a:defRPr/>
            </a:pPr>
            <a:fld id="{8E68A0E6-7A84-4974-8B09-659F7AB6C0D0}" type="slidenum">
              <a:rPr lang="en-US"/>
              <a:pPr>
                <a:defRPr/>
              </a:pPr>
              <a:t>15</a:t>
            </a:fld>
            <a:endParaRPr lang="en-US"/>
          </a:p>
        </p:txBody>
      </p:sp>
      <p:sp>
        <p:nvSpPr>
          <p:cNvPr id="23555" name="Rectangle 4"/>
          <p:cNvSpPr>
            <a:spLocks noGrp="1" noChangeArrowheads="1"/>
          </p:cNvSpPr>
          <p:nvPr>
            <p:ph type="ctrTitle"/>
          </p:nvPr>
        </p:nvSpPr>
        <p:spPr/>
        <p:txBody>
          <a:bodyPr/>
          <a:lstStyle/>
          <a:p>
            <a:pPr eaLnBrk="1" hangingPunct="1"/>
            <a:r>
              <a:rPr lang="en-US" smtClean="0"/>
              <a:t>Vector Auto Regression (VAR)</a:t>
            </a:r>
          </a:p>
        </p:txBody>
      </p:sp>
      <p:sp>
        <p:nvSpPr>
          <p:cNvPr id="23556" name="Rectangle 5"/>
          <p:cNvSpPr>
            <a:spLocks noGrp="1" noChangeArrowheads="1"/>
          </p:cNvSpPr>
          <p:nvPr>
            <p:ph type="subTitle" idx="1"/>
          </p:nvPr>
        </p:nvSpPr>
        <p:spPr/>
        <p:txBody>
          <a:bodyPr/>
          <a:lstStyle/>
          <a:p>
            <a:pPr eaLnBrk="1" hangingPunct="1"/>
            <a:endParaRPr lang="id-ID"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0"/>
          </p:nvPr>
        </p:nvSpPr>
        <p:spPr/>
        <p:txBody>
          <a:bodyPr/>
          <a:lstStyle/>
          <a:p>
            <a:pPr>
              <a:defRPr/>
            </a:pPr>
            <a:fld id="{364623AE-1405-4C86-A5AC-45DC3EBAE765}" type="slidenum">
              <a:rPr lang="en-US"/>
              <a:pPr>
                <a:defRPr/>
              </a:pPr>
              <a:t>16</a:t>
            </a:fld>
            <a:endParaRPr lang="en-US"/>
          </a:p>
        </p:txBody>
      </p:sp>
      <p:sp>
        <p:nvSpPr>
          <p:cNvPr id="2056" name="Rectangle 2"/>
          <p:cNvSpPr>
            <a:spLocks noGrp="1" noChangeArrowheads="1"/>
          </p:cNvSpPr>
          <p:nvPr>
            <p:ph type="title"/>
          </p:nvPr>
        </p:nvSpPr>
        <p:spPr/>
        <p:txBody>
          <a:bodyPr/>
          <a:lstStyle/>
          <a:p>
            <a:pPr eaLnBrk="1" hangingPunct="1"/>
            <a:r>
              <a:rPr lang="en-US" sz="3500" dirty="0" smtClean="0"/>
              <a:t>Model VAR </a:t>
            </a:r>
            <a:br>
              <a:rPr lang="en-US" sz="3500" dirty="0" smtClean="0"/>
            </a:br>
            <a:r>
              <a:rPr lang="en-US" sz="3500" dirty="0" smtClean="0"/>
              <a:t>(vector auto regressive)</a:t>
            </a:r>
          </a:p>
        </p:txBody>
      </p:sp>
      <p:sp>
        <p:nvSpPr>
          <p:cNvPr id="2057" name="Rectangle 3"/>
          <p:cNvSpPr>
            <a:spLocks noGrp="1" noChangeArrowheads="1"/>
          </p:cNvSpPr>
          <p:nvPr>
            <p:ph type="body" sz="half" idx="1"/>
          </p:nvPr>
        </p:nvSpPr>
        <p:spPr>
          <a:xfrm>
            <a:off x="457200" y="1333500"/>
            <a:ext cx="8153400" cy="1016000"/>
          </a:xfrm>
        </p:spPr>
        <p:txBody>
          <a:bodyPr>
            <a:normAutofit lnSpcReduction="10000"/>
          </a:bodyPr>
          <a:lstStyle/>
          <a:p>
            <a:pPr eaLnBrk="1" hangingPunct="1">
              <a:lnSpc>
                <a:spcPct val="80000"/>
              </a:lnSpc>
            </a:pPr>
            <a:r>
              <a:rPr lang="en-US" sz="1800" dirty="0" smtClean="0"/>
              <a:t>Model VAR </a:t>
            </a:r>
            <a:r>
              <a:rPr lang="en-US" sz="1800" dirty="0" err="1" smtClean="0"/>
              <a:t>berlaku</a:t>
            </a:r>
            <a:r>
              <a:rPr lang="en-US" sz="1800" dirty="0" smtClean="0"/>
              <a:t> </a:t>
            </a:r>
            <a:r>
              <a:rPr lang="en-US" sz="1800" dirty="0" err="1" smtClean="0"/>
              <a:t>pada</a:t>
            </a:r>
            <a:r>
              <a:rPr lang="en-US" sz="1800" dirty="0" smtClean="0"/>
              <a:t> </a:t>
            </a:r>
            <a:r>
              <a:rPr lang="en-US" sz="1800" dirty="0" err="1" smtClean="0"/>
              <a:t>saat</a:t>
            </a:r>
            <a:r>
              <a:rPr lang="en-US" sz="1800" dirty="0" smtClean="0"/>
              <a:t> </a:t>
            </a:r>
            <a:r>
              <a:rPr lang="en-US" sz="1800" dirty="0" err="1" smtClean="0"/>
              <a:t>nilai</a:t>
            </a:r>
            <a:r>
              <a:rPr lang="en-US" sz="1800" dirty="0" smtClean="0"/>
              <a:t> </a:t>
            </a:r>
            <a:r>
              <a:rPr lang="en-US" sz="1800" dirty="0" err="1" smtClean="0"/>
              <a:t>setiap</a:t>
            </a:r>
            <a:r>
              <a:rPr lang="en-US" sz="1800" dirty="0" smtClean="0"/>
              <a:t> </a:t>
            </a:r>
            <a:r>
              <a:rPr lang="en-US" sz="1800" dirty="0" err="1" smtClean="0"/>
              <a:t>variabel</a:t>
            </a:r>
            <a:r>
              <a:rPr lang="en-US" sz="1800" dirty="0" smtClean="0"/>
              <a:t> </a:t>
            </a:r>
            <a:r>
              <a:rPr lang="en-US" sz="1800" dirty="0" err="1" smtClean="0"/>
              <a:t>dalam</a:t>
            </a:r>
            <a:r>
              <a:rPr lang="en-US" sz="1800" dirty="0" smtClean="0"/>
              <a:t> </a:t>
            </a:r>
            <a:r>
              <a:rPr lang="en-US" sz="1800" dirty="0" err="1" smtClean="0"/>
              <a:t>sebuah</a:t>
            </a:r>
            <a:r>
              <a:rPr lang="en-US" sz="1800" dirty="0" smtClean="0"/>
              <a:t> </a:t>
            </a:r>
            <a:r>
              <a:rPr lang="en-US" sz="1800" dirty="0" err="1" smtClean="0"/>
              <a:t>sistem</a:t>
            </a:r>
            <a:r>
              <a:rPr lang="en-US" sz="1800" dirty="0" smtClean="0"/>
              <a:t> </a:t>
            </a:r>
            <a:r>
              <a:rPr lang="en-US" sz="1800" dirty="0" err="1" smtClean="0"/>
              <a:t>tidak</a:t>
            </a:r>
            <a:r>
              <a:rPr lang="en-US" sz="1800" dirty="0" smtClean="0"/>
              <a:t> </a:t>
            </a:r>
            <a:r>
              <a:rPr lang="en-US" sz="1800" dirty="0" err="1" smtClean="0"/>
              <a:t>hanya</a:t>
            </a:r>
            <a:r>
              <a:rPr lang="en-US" sz="1800" dirty="0" smtClean="0"/>
              <a:t> </a:t>
            </a:r>
            <a:r>
              <a:rPr lang="en-US" sz="1800" dirty="0" err="1" smtClean="0"/>
              <a:t>tergantung</a:t>
            </a:r>
            <a:r>
              <a:rPr lang="en-US" sz="1800" dirty="0" smtClean="0"/>
              <a:t> </a:t>
            </a:r>
            <a:r>
              <a:rPr lang="en-US" sz="1800" dirty="0" err="1" smtClean="0"/>
              <a:t>pada</a:t>
            </a:r>
            <a:r>
              <a:rPr lang="en-US" sz="1800" dirty="0" smtClean="0"/>
              <a:t> lag-</a:t>
            </a:r>
            <a:r>
              <a:rPr lang="en-US" sz="1800" dirty="0" err="1" smtClean="0"/>
              <a:t>nya</a:t>
            </a:r>
            <a:r>
              <a:rPr lang="en-US" sz="1800" dirty="0" smtClean="0"/>
              <a:t> </a:t>
            </a:r>
            <a:r>
              <a:rPr lang="en-US" sz="1800" dirty="0" err="1" smtClean="0"/>
              <a:t>sendiri</a:t>
            </a:r>
            <a:r>
              <a:rPr lang="en-US" sz="1800" dirty="0" smtClean="0"/>
              <a:t>, </a:t>
            </a:r>
            <a:r>
              <a:rPr lang="en-US" sz="1800" dirty="0" err="1" smtClean="0"/>
              <a:t>namun</a:t>
            </a:r>
            <a:r>
              <a:rPr lang="en-US" sz="1800" dirty="0" smtClean="0"/>
              <a:t> </a:t>
            </a:r>
            <a:r>
              <a:rPr lang="en-US" sz="1800" dirty="0" err="1" smtClean="0"/>
              <a:t>juga</a:t>
            </a:r>
            <a:r>
              <a:rPr lang="en-US" sz="1800" dirty="0" smtClean="0"/>
              <a:t> </a:t>
            </a:r>
            <a:r>
              <a:rPr lang="en-US" sz="1800" dirty="0" err="1" smtClean="0"/>
              <a:t>pada</a:t>
            </a:r>
            <a:r>
              <a:rPr lang="en-US" sz="1800" dirty="0" smtClean="0"/>
              <a:t> </a:t>
            </a:r>
            <a:r>
              <a:rPr lang="en-US" sz="1800" dirty="0" err="1" smtClean="0"/>
              <a:t>nilai</a:t>
            </a:r>
            <a:r>
              <a:rPr lang="en-US" sz="1800" dirty="0" smtClean="0"/>
              <a:t> lag </a:t>
            </a:r>
            <a:r>
              <a:rPr lang="en-US" sz="1800" dirty="0" err="1" smtClean="0"/>
              <a:t>variabel</a:t>
            </a:r>
            <a:r>
              <a:rPr lang="en-US" sz="1800" dirty="0" smtClean="0"/>
              <a:t> lain</a:t>
            </a:r>
          </a:p>
          <a:p>
            <a:pPr eaLnBrk="1" hangingPunct="1">
              <a:lnSpc>
                <a:spcPct val="80000"/>
              </a:lnSpc>
            </a:pPr>
            <a:r>
              <a:rPr lang="en-US" sz="1800" dirty="0" err="1" smtClean="0"/>
              <a:t>Contoh</a:t>
            </a:r>
            <a:r>
              <a:rPr lang="en-US" sz="1800" dirty="0" smtClean="0"/>
              <a:t> model VAR yang </a:t>
            </a:r>
            <a:r>
              <a:rPr lang="en-US" sz="1800" dirty="0" err="1" smtClean="0"/>
              <a:t>sederhana</a:t>
            </a:r>
            <a:r>
              <a:rPr lang="en-US" sz="1800" dirty="0" smtClean="0"/>
              <a:t> </a:t>
            </a:r>
            <a:r>
              <a:rPr lang="en-US" sz="1800" dirty="0" err="1" smtClean="0"/>
              <a:t>adalah</a:t>
            </a:r>
            <a:endParaRPr lang="en-US" sz="1800" dirty="0" smtClean="0"/>
          </a:p>
        </p:txBody>
      </p:sp>
      <p:sp>
        <p:nvSpPr>
          <p:cNvPr id="2058" name="Rectangle 4"/>
          <p:cNvSpPr>
            <a:spLocks noChangeArrowheads="1"/>
          </p:cNvSpPr>
          <p:nvPr/>
        </p:nvSpPr>
        <p:spPr bwMode="auto">
          <a:xfrm>
            <a:off x="2438400" y="2286000"/>
            <a:ext cx="4572000" cy="574278"/>
          </a:xfrm>
          <a:prstGeom prst="rect">
            <a:avLst/>
          </a:prstGeom>
          <a:noFill/>
          <a:ln w="9525">
            <a:noFill/>
            <a:miter lim="800000"/>
            <a:headEnd/>
            <a:tailEnd/>
          </a:ln>
        </p:spPr>
        <p:txBody>
          <a:bodyPr lIns="81043" tIns="40522" rIns="81043" bIns="40522">
            <a:spAutoFit/>
          </a:bodyPr>
          <a:lstStyle/>
          <a:p>
            <a:r>
              <a:rPr lang="en-US" sz="1600" dirty="0"/>
              <a:t>x</a:t>
            </a:r>
            <a:r>
              <a:rPr lang="en-US" sz="1600" baseline="-25000" dirty="0"/>
              <a:t>1t</a:t>
            </a:r>
            <a:r>
              <a:rPr lang="en-US" sz="1600" dirty="0"/>
              <a:t> = </a:t>
            </a:r>
            <a:r>
              <a:rPr lang="en-US" sz="1600" dirty="0">
                <a:sym typeface="Symbol" pitchFamily="18" charset="2"/>
              </a:rPr>
              <a:t></a:t>
            </a:r>
            <a:r>
              <a:rPr lang="en-US" sz="1600" baseline="-25000" dirty="0"/>
              <a:t>10</a:t>
            </a:r>
            <a:r>
              <a:rPr lang="en-US" sz="1600" dirty="0"/>
              <a:t> + </a:t>
            </a:r>
            <a:r>
              <a:rPr lang="en-US" sz="1600" dirty="0">
                <a:sym typeface="Symbol" pitchFamily="18" charset="2"/>
              </a:rPr>
              <a:t></a:t>
            </a:r>
            <a:r>
              <a:rPr lang="en-US" sz="1600" baseline="-25000" dirty="0"/>
              <a:t>11</a:t>
            </a:r>
            <a:r>
              <a:rPr lang="en-US" sz="1600" dirty="0"/>
              <a:t>x</a:t>
            </a:r>
            <a:r>
              <a:rPr lang="en-US" sz="1600" baseline="-25000" dirty="0"/>
              <a:t>1,t−1</a:t>
            </a:r>
            <a:r>
              <a:rPr lang="en-US" sz="1600" dirty="0"/>
              <a:t> + </a:t>
            </a:r>
            <a:r>
              <a:rPr lang="en-US" sz="1600" dirty="0">
                <a:sym typeface="Symbol" pitchFamily="18" charset="2"/>
              </a:rPr>
              <a:t></a:t>
            </a:r>
            <a:r>
              <a:rPr lang="en-US" sz="1600" baseline="-25000" dirty="0"/>
              <a:t>12</a:t>
            </a:r>
            <a:r>
              <a:rPr lang="en-US" sz="1600" dirty="0"/>
              <a:t>x</a:t>
            </a:r>
            <a:r>
              <a:rPr lang="en-US" sz="1600" baseline="-25000" dirty="0"/>
              <a:t>2,t−1 </a:t>
            </a:r>
            <a:r>
              <a:rPr lang="en-US" sz="1600" dirty="0"/>
              <a:t>+ </a:t>
            </a:r>
            <a:r>
              <a:rPr lang="en-US" sz="1600" dirty="0">
                <a:sym typeface="Symbol" pitchFamily="18" charset="2"/>
              </a:rPr>
              <a:t></a:t>
            </a:r>
            <a:r>
              <a:rPr lang="en-US" sz="1600" baseline="-25000" dirty="0"/>
              <a:t>1t</a:t>
            </a:r>
          </a:p>
          <a:p>
            <a:r>
              <a:rPr lang="en-US" sz="1600" dirty="0"/>
              <a:t>x</a:t>
            </a:r>
            <a:r>
              <a:rPr lang="en-US" sz="1600" baseline="-25000" dirty="0"/>
              <a:t>2t</a:t>
            </a:r>
            <a:r>
              <a:rPr lang="en-US" sz="1600" dirty="0"/>
              <a:t> = </a:t>
            </a:r>
            <a:r>
              <a:rPr lang="en-US" sz="1600" dirty="0">
                <a:sym typeface="Symbol" pitchFamily="18" charset="2"/>
              </a:rPr>
              <a:t></a:t>
            </a:r>
            <a:r>
              <a:rPr lang="en-US" sz="1600" baseline="-25000" dirty="0"/>
              <a:t>20</a:t>
            </a:r>
            <a:r>
              <a:rPr lang="en-US" sz="1600" dirty="0"/>
              <a:t> + </a:t>
            </a:r>
            <a:r>
              <a:rPr lang="en-US" sz="1600" dirty="0">
                <a:sym typeface="Symbol" pitchFamily="18" charset="2"/>
              </a:rPr>
              <a:t></a:t>
            </a:r>
            <a:r>
              <a:rPr lang="en-US" sz="1600" baseline="-25000" dirty="0"/>
              <a:t>21</a:t>
            </a:r>
            <a:r>
              <a:rPr lang="en-US" sz="1600" dirty="0"/>
              <a:t>x</a:t>
            </a:r>
            <a:r>
              <a:rPr lang="en-US" sz="1600" baseline="-25000" dirty="0"/>
              <a:t>1,t−1</a:t>
            </a:r>
            <a:r>
              <a:rPr lang="en-US" sz="1600" dirty="0"/>
              <a:t> + </a:t>
            </a:r>
            <a:r>
              <a:rPr lang="en-US" sz="1600" dirty="0">
                <a:sym typeface="Symbol" pitchFamily="18" charset="2"/>
              </a:rPr>
              <a:t></a:t>
            </a:r>
            <a:r>
              <a:rPr lang="en-US" sz="1600" baseline="-25000" dirty="0"/>
              <a:t>22</a:t>
            </a:r>
            <a:r>
              <a:rPr lang="en-US" sz="1600" dirty="0"/>
              <a:t>x</a:t>
            </a:r>
            <a:r>
              <a:rPr lang="en-US" sz="1600" baseline="-25000" dirty="0"/>
              <a:t>2,t−1</a:t>
            </a:r>
            <a:r>
              <a:rPr lang="en-US" sz="1600" dirty="0"/>
              <a:t> + </a:t>
            </a:r>
            <a:r>
              <a:rPr lang="en-US" sz="1600" dirty="0">
                <a:sym typeface="Symbol" pitchFamily="18" charset="2"/>
              </a:rPr>
              <a:t></a:t>
            </a:r>
            <a:r>
              <a:rPr lang="en-US" sz="1600" baseline="-25000" dirty="0"/>
              <a:t>2t</a:t>
            </a:r>
          </a:p>
        </p:txBody>
      </p:sp>
      <p:sp>
        <p:nvSpPr>
          <p:cNvPr id="2059" name="Rectangle 5"/>
          <p:cNvSpPr>
            <a:spLocks noChangeArrowheads="1"/>
          </p:cNvSpPr>
          <p:nvPr/>
        </p:nvSpPr>
        <p:spPr bwMode="auto">
          <a:xfrm>
            <a:off x="457200" y="2857500"/>
            <a:ext cx="8229600" cy="381000"/>
          </a:xfrm>
          <a:prstGeom prst="rect">
            <a:avLst/>
          </a:prstGeom>
          <a:noFill/>
          <a:ln w="9525">
            <a:noFill/>
            <a:miter lim="800000"/>
            <a:headEnd/>
            <a:tailEnd/>
          </a:ln>
        </p:spPr>
        <p:txBody>
          <a:bodyPr lIns="81043" tIns="40522" rIns="81043" bIns="40522"/>
          <a:lstStyle/>
          <a:p>
            <a:pPr marL="303912" indent="-303912">
              <a:lnSpc>
                <a:spcPct val="80000"/>
              </a:lnSpc>
              <a:spcBef>
                <a:spcPct val="20000"/>
              </a:spcBef>
              <a:buFontTx/>
              <a:buChar char="•"/>
            </a:pPr>
            <a:r>
              <a:rPr lang="en-US" dirty="0" err="1">
                <a:latin typeface="Century" pitchFamily="18" charset="0"/>
              </a:rPr>
              <a:t>Notasi</a:t>
            </a:r>
            <a:r>
              <a:rPr lang="en-US" dirty="0">
                <a:latin typeface="Century" pitchFamily="18" charset="0"/>
              </a:rPr>
              <a:t> </a:t>
            </a:r>
            <a:r>
              <a:rPr lang="en-US" dirty="0" err="1">
                <a:latin typeface="Century" pitchFamily="18" charset="0"/>
              </a:rPr>
              <a:t>matriksnya</a:t>
            </a:r>
            <a:endParaRPr lang="en-US" dirty="0">
              <a:latin typeface="Century" pitchFamily="18" charset="0"/>
            </a:endParaRPr>
          </a:p>
        </p:txBody>
      </p:sp>
      <p:graphicFrame>
        <p:nvGraphicFramePr>
          <p:cNvPr id="2050" name="Object 6"/>
          <p:cNvGraphicFramePr>
            <a:graphicFrameLocks noChangeAspect="1"/>
          </p:cNvGraphicFramePr>
          <p:nvPr>
            <p:ph sz="half" idx="2"/>
          </p:nvPr>
        </p:nvGraphicFramePr>
        <p:xfrm>
          <a:off x="2593731" y="3111500"/>
          <a:ext cx="3727938" cy="620448"/>
        </p:xfrm>
        <a:graphic>
          <a:graphicData uri="http://schemas.openxmlformats.org/presentationml/2006/ole">
            <p:oleObj spid="_x0000_s33794" name="Equation" r:id="rId4" imgW="2273040" imgH="419040" progId="Equation.3">
              <p:embed/>
            </p:oleObj>
          </a:graphicData>
        </a:graphic>
      </p:graphicFrame>
      <p:sp>
        <p:nvSpPr>
          <p:cNvPr id="2060" name="Rectangle 7"/>
          <p:cNvSpPr>
            <a:spLocks noChangeArrowheads="1"/>
          </p:cNvSpPr>
          <p:nvPr/>
        </p:nvSpPr>
        <p:spPr bwMode="auto">
          <a:xfrm>
            <a:off x="381000" y="3810000"/>
            <a:ext cx="8229600" cy="381000"/>
          </a:xfrm>
          <a:prstGeom prst="rect">
            <a:avLst/>
          </a:prstGeom>
          <a:noFill/>
          <a:ln w="9525">
            <a:noFill/>
            <a:miter lim="800000"/>
            <a:headEnd/>
            <a:tailEnd/>
          </a:ln>
        </p:spPr>
        <p:txBody>
          <a:bodyPr lIns="81043" tIns="40522" rIns="81043" bIns="40522"/>
          <a:lstStyle/>
          <a:p>
            <a:pPr marL="303912" indent="-303912">
              <a:lnSpc>
                <a:spcPct val="80000"/>
              </a:lnSpc>
              <a:spcBef>
                <a:spcPct val="20000"/>
              </a:spcBef>
              <a:buFontTx/>
              <a:buChar char="•"/>
            </a:pPr>
            <a:r>
              <a:rPr lang="en-US" dirty="0" err="1">
                <a:latin typeface="Century" pitchFamily="18" charset="0"/>
              </a:rPr>
              <a:t>atau</a:t>
            </a:r>
            <a:r>
              <a:rPr lang="en-US" dirty="0">
                <a:latin typeface="Century" pitchFamily="18" charset="0"/>
              </a:rPr>
              <a:t> </a:t>
            </a:r>
            <a:r>
              <a:rPr lang="en-US" dirty="0" err="1">
                <a:latin typeface="Century" pitchFamily="18" charset="0"/>
              </a:rPr>
              <a:t>dituliskan</a:t>
            </a:r>
            <a:endParaRPr lang="en-US" dirty="0">
              <a:latin typeface="Century" pitchFamily="18" charset="0"/>
            </a:endParaRPr>
          </a:p>
        </p:txBody>
      </p:sp>
      <p:graphicFrame>
        <p:nvGraphicFramePr>
          <p:cNvPr id="2051" name="Object 8"/>
          <p:cNvGraphicFramePr>
            <a:graphicFrameLocks noChangeAspect="1"/>
          </p:cNvGraphicFramePr>
          <p:nvPr/>
        </p:nvGraphicFramePr>
        <p:xfrm>
          <a:off x="2687515" y="4127500"/>
          <a:ext cx="2322635" cy="334698"/>
        </p:xfrm>
        <a:graphic>
          <a:graphicData uri="http://schemas.openxmlformats.org/presentationml/2006/ole">
            <p:oleObj spid="_x0000_s33795" name="Equation" r:id="rId5" imgW="1193760" imgH="190440" progId="Equation.3">
              <p:embed/>
            </p:oleObj>
          </a:graphicData>
        </a:graphic>
      </p:graphicFrame>
      <p:sp>
        <p:nvSpPr>
          <p:cNvPr id="2061" name="Rectangle 9"/>
          <p:cNvSpPr>
            <a:spLocks noChangeArrowheads="1"/>
          </p:cNvSpPr>
          <p:nvPr/>
        </p:nvSpPr>
        <p:spPr bwMode="auto">
          <a:xfrm>
            <a:off x="381000" y="4508500"/>
            <a:ext cx="8229600" cy="381000"/>
          </a:xfrm>
          <a:prstGeom prst="rect">
            <a:avLst/>
          </a:prstGeom>
          <a:noFill/>
          <a:ln w="9525">
            <a:noFill/>
            <a:miter lim="800000"/>
            <a:headEnd/>
            <a:tailEnd/>
          </a:ln>
        </p:spPr>
        <p:txBody>
          <a:bodyPr lIns="81043" tIns="40522" rIns="81043" bIns="40522"/>
          <a:lstStyle/>
          <a:p>
            <a:pPr marL="303912" indent="-303912">
              <a:lnSpc>
                <a:spcPct val="80000"/>
              </a:lnSpc>
              <a:spcBef>
                <a:spcPct val="20000"/>
              </a:spcBef>
              <a:buFontTx/>
              <a:buChar char="•"/>
            </a:pPr>
            <a:r>
              <a:rPr lang="en-US" dirty="0" err="1">
                <a:latin typeface="Century" pitchFamily="18" charset="0"/>
              </a:rPr>
              <a:t>dengan</a:t>
            </a:r>
            <a:endParaRPr lang="en-US" dirty="0">
              <a:latin typeface="Century" pitchFamily="18" charset="0"/>
            </a:endParaRPr>
          </a:p>
        </p:txBody>
      </p:sp>
      <p:graphicFrame>
        <p:nvGraphicFramePr>
          <p:cNvPr id="2052" name="Object 10"/>
          <p:cNvGraphicFramePr>
            <a:graphicFrameLocks noChangeAspect="1"/>
          </p:cNvGraphicFramePr>
          <p:nvPr/>
        </p:nvGraphicFramePr>
        <p:xfrm>
          <a:off x="1261697" y="4826000"/>
          <a:ext cx="1037492" cy="334698"/>
        </p:xfrm>
        <a:graphic>
          <a:graphicData uri="http://schemas.openxmlformats.org/presentationml/2006/ole">
            <p:oleObj spid="_x0000_s33796" name="Equation" r:id="rId6" imgW="533160" imgH="190440" progId="Equation.3">
              <p:embed/>
            </p:oleObj>
          </a:graphicData>
        </a:graphic>
      </p:graphicFrame>
      <p:graphicFrame>
        <p:nvGraphicFramePr>
          <p:cNvPr id="2053" name="Object 11"/>
          <p:cNvGraphicFramePr>
            <a:graphicFrameLocks noChangeAspect="1"/>
          </p:cNvGraphicFramePr>
          <p:nvPr/>
        </p:nvGraphicFramePr>
        <p:xfrm>
          <a:off x="3012831" y="4762500"/>
          <a:ext cx="2844312" cy="357188"/>
        </p:xfrm>
        <a:graphic>
          <a:graphicData uri="http://schemas.openxmlformats.org/presentationml/2006/ole">
            <p:oleObj spid="_x0000_s33797" name="Equation" r:id="rId7" imgW="1460160" imgH="203040" progId="Equation.3">
              <p:embed/>
            </p:oleObj>
          </a:graphicData>
        </a:graphic>
      </p:graphicFrame>
      <p:graphicFrame>
        <p:nvGraphicFramePr>
          <p:cNvPr id="2054" name="Object 12"/>
          <p:cNvGraphicFramePr>
            <a:graphicFrameLocks noChangeAspect="1"/>
          </p:cNvGraphicFramePr>
          <p:nvPr/>
        </p:nvGraphicFramePr>
        <p:xfrm>
          <a:off x="6701205" y="4762500"/>
          <a:ext cx="1730619" cy="357188"/>
        </p:xfrm>
        <a:graphic>
          <a:graphicData uri="http://schemas.openxmlformats.org/presentationml/2006/ole">
            <p:oleObj spid="_x0000_s33798" name="Equation" r:id="rId8" imgW="888840" imgH="203040" progId="Equation.3">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0"/>
          </p:nvPr>
        </p:nvSpPr>
        <p:spPr/>
        <p:txBody>
          <a:bodyPr/>
          <a:lstStyle/>
          <a:p>
            <a:pPr>
              <a:defRPr/>
            </a:pPr>
            <a:fld id="{4DDAE8D1-1FC4-4CE6-AE27-C76A38CB8153}" type="slidenum">
              <a:rPr lang="en-US"/>
              <a:pPr>
                <a:defRPr/>
              </a:pPr>
              <a:t>17</a:t>
            </a:fld>
            <a:endParaRPr lang="en-US"/>
          </a:p>
        </p:txBody>
      </p:sp>
      <p:sp>
        <p:nvSpPr>
          <p:cNvPr id="3077" name="Rectangle 2"/>
          <p:cNvSpPr>
            <a:spLocks noGrp="1" noChangeArrowheads="1"/>
          </p:cNvSpPr>
          <p:nvPr>
            <p:ph type="title"/>
          </p:nvPr>
        </p:nvSpPr>
        <p:spPr/>
        <p:txBody>
          <a:bodyPr/>
          <a:lstStyle/>
          <a:p>
            <a:pPr eaLnBrk="1" hangingPunct="1"/>
            <a:r>
              <a:rPr lang="en-US" smtClean="0"/>
              <a:t>VAR(p)</a:t>
            </a:r>
          </a:p>
        </p:txBody>
      </p:sp>
      <p:sp>
        <p:nvSpPr>
          <p:cNvPr id="3078" name="Rectangle 3"/>
          <p:cNvSpPr>
            <a:spLocks noChangeArrowheads="1"/>
          </p:cNvSpPr>
          <p:nvPr/>
        </p:nvSpPr>
        <p:spPr bwMode="auto">
          <a:xfrm>
            <a:off x="533400" y="1587500"/>
            <a:ext cx="4572000" cy="574278"/>
          </a:xfrm>
          <a:prstGeom prst="rect">
            <a:avLst/>
          </a:prstGeom>
          <a:noFill/>
          <a:ln w="9525">
            <a:noFill/>
            <a:miter lim="800000"/>
            <a:headEnd/>
            <a:tailEnd/>
          </a:ln>
        </p:spPr>
        <p:txBody>
          <a:bodyPr lIns="81043" tIns="40522" rIns="81043" bIns="40522">
            <a:spAutoFit/>
          </a:bodyPr>
          <a:lstStyle/>
          <a:p>
            <a:r>
              <a:rPr lang="en-US" sz="1600" dirty="0"/>
              <a:t>x</a:t>
            </a:r>
            <a:r>
              <a:rPr lang="en-US" sz="1600" baseline="-25000" dirty="0"/>
              <a:t>1t</a:t>
            </a:r>
            <a:r>
              <a:rPr lang="en-US" sz="1600" dirty="0"/>
              <a:t> = </a:t>
            </a:r>
            <a:r>
              <a:rPr lang="en-US" sz="1600" dirty="0">
                <a:sym typeface="Symbol" pitchFamily="18" charset="2"/>
              </a:rPr>
              <a:t></a:t>
            </a:r>
            <a:r>
              <a:rPr lang="en-US" sz="1600" baseline="-25000" dirty="0"/>
              <a:t>10</a:t>
            </a:r>
            <a:r>
              <a:rPr lang="en-US" sz="1600" dirty="0"/>
              <a:t> + </a:t>
            </a:r>
            <a:r>
              <a:rPr lang="en-US" sz="1600" dirty="0">
                <a:sym typeface="Symbol" pitchFamily="18" charset="2"/>
              </a:rPr>
              <a:t></a:t>
            </a:r>
            <a:r>
              <a:rPr lang="en-US" sz="1600" baseline="-25000" dirty="0"/>
              <a:t>11</a:t>
            </a:r>
            <a:r>
              <a:rPr lang="en-US" sz="1600" dirty="0"/>
              <a:t>x</a:t>
            </a:r>
            <a:r>
              <a:rPr lang="en-US" sz="1600" baseline="-25000" dirty="0"/>
              <a:t>1,t−1</a:t>
            </a:r>
            <a:r>
              <a:rPr lang="en-US" sz="1600" dirty="0"/>
              <a:t> + </a:t>
            </a:r>
            <a:r>
              <a:rPr lang="en-US" sz="1600" dirty="0">
                <a:sym typeface="Symbol" pitchFamily="18" charset="2"/>
              </a:rPr>
              <a:t></a:t>
            </a:r>
            <a:r>
              <a:rPr lang="en-US" sz="1600" baseline="-25000" dirty="0"/>
              <a:t>12</a:t>
            </a:r>
            <a:r>
              <a:rPr lang="en-US" sz="1600" dirty="0"/>
              <a:t>x</a:t>
            </a:r>
            <a:r>
              <a:rPr lang="en-US" sz="1600" baseline="-25000" dirty="0"/>
              <a:t>2,t−1 </a:t>
            </a:r>
            <a:r>
              <a:rPr lang="en-US" sz="1600" dirty="0"/>
              <a:t>+ </a:t>
            </a:r>
            <a:r>
              <a:rPr lang="en-US" sz="1600" dirty="0">
                <a:sym typeface="Symbol" pitchFamily="18" charset="2"/>
              </a:rPr>
              <a:t></a:t>
            </a:r>
            <a:r>
              <a:rPr lang="en-US" sz="1600" baseline="-25000" dirty="0"/>
              <a:t>1t</a:t>
            </a:r>
          </a:p>
          <a:p>
            <a:r>
              <a:rPr lang="en-US" sz="1600" dirty="0"/>
              <a:t>x</a:t>
            </a:r>
            <a:r>
              <a:rPr lang="en-US" sz="1600" baseline="-25000" dirty="0"/>
              <a:t>2t</a:t>
            </a:r>
            <a:r>
              <a:rPr lang="en-US" sz="1600" dirty="0"/>
              <a:t> = </a:t>
            </a:r>
            <a:r>
              <a:rPr lang="en-US" sz="1600" dirty="0">
                <a:sym typeface="Symbol" pitchFamily="18" charset="2"/>
              </a:rPr>
              <a:t></a:t>
            </a:r>
            <a:r>
              <a:rPr lang="en-US" sz="1600" baseline="-25000" dirty="0"/>
              <a:t>20</a:t>
            </a:r>
            <a:r>
              <a:rPr lang="en-US" sz="1600" dirty="0"/>
              <a:t> + </a:t>
            </a:r>
            <a:r>
              <a:rPr lang="en-US" sz="1600" dirty="0">
                <a:sym typeface="Symbol" pitchFamily="18" charset="2"/>
              </a:rPr>
              <a:t></a:t>
            </a:r>
            <a:r>
              <a:rPr lang="en-US" sz="1600" baseline="-25000" dirty="0"/>
              <a:t>21</a:t>
            </a:r>
            <a:r>
              <a:rPr lang="en-US" sz="1600" dirty="0"/>
              <a:t>x</a:t>
            </a:r>
            <a:r>
              <a:rPr lang="en-US" sz="1600" baseline="-25000" dirty="0"/>
              <a:t>1,t−1</a:t>
            </a:r>
            <a:r>
              <a:rPr lang="en-US" sz="1600" dirty="0"/>
              <a:t> + </a:t>
            </a:r>
            <a:r>
              <a:rPr lang="en-US" sz="1600" dirty="0">
                <a:sym typeface="Symbol" pitchFamily="18" charset="2"/>
              </a:rPr>
              <a:t></a:t>
            </a:r>
            <a:r>
              <a:rPr lang="en-US" sz="1600" baseline="-25000" dirty="0"/>
              <a:t>22</a:t>
            </a:r>
            <a:r>
              <a:rPr lang="en-US" sz="1600" dirty="0"/>
              <a:t>x</a:t>
            </a:r>
            <a:r>
              <a:rPr lang="en-US" sz="1600" baseline="-25000" dirty="0"/>
              <a:t>2,t−1</a:t>
            </a:r>
            <a:r>
              <a:rPr lang="en-US" sz="1600" dirty="0"/>
              <a:t> + </a:t>
            </a:r>
            <a:r>
              <a:rPr lang="en-US" sz="1600" dirty="0">
                <a:sym typeface="Symbol" pitchFamily="18" charset="2"/>
              </a:rPr>
              <a:t></a:t>
            </a:r>
            <a:r>
              <a:rPr lang="en-US" sz="1600" baseline="-25000" dirty="0"/>
              <a:t>2t</a:t>
            </a:r>
          </a:p>
        </p:txBody>
      </p:sp>
      <p:graphicFrame>
        <p:nvGraphicFramePr>
          <p:cNvPr id="3074" name="Object 4"/>
          <p:cNvGraphicFramePr>
            <a:graphicFrameLocks noChangeAspect="1"/>
          </p:cNvGraphicFramePr>
          <p:nvPr/>
        </p:nvGraphicFramePr>
        <p:xfrm>
          <a:off x="706315" y="2540000"/>
          <a:ext cx="2322635" cy="334698"/>
        </p:xfrm>
        <a:graphic>
          <a:graphicData uri="http://schemas.openxmlformats.org/presentationml/2006/ole">
            <p:oleObj spid="_x0000_s34818" name="Equation" r:id="rId4" imgW="1193760" imgH="190440" progId="Equation.3">
              <p:embed/>
            </p:oleObj>
          </a:graphicData>
        </a:graphic>
      </p:graphicFrame>
      <p:sp>
        <p:nvSpPr>
          <p:cNvPr id="3079" name="Line 5"/>
          <p:cNvSpPr>
            <a:spLocks noChangeShapeType="1"/>
          </p:cNvSpPr>
          <p:nvPr/>
        </p:nvSpPr>
        <p:spPr bwMode="auto">
          <a:xfrm>
            <a:off x="1600200" y="2222500"/>
            <a:ext cx="0" cy="254000"/>
          </a:xfrm>
          <a:prstGeom prst="line">
            <a:avLst/>
          </a:prstGeom>
          <a:noFill/>
          <a:ln w="9525">
            <a:solidFill>
              <a:schemeClr val="tx1"/>
            </a:solidFill>
            <a:round/>
            <a:headEnd/>
            <a:tailEnd type="triangle" w="med" len="med"/>
          </a:ln>
        </p:spPr>
        <p:txBody>
          <a:bodyPr lIns="81043" tIns="40522" rIns="81043" bIns="40522"/>
          <a:lstStyle/>
          <a:p>
            <a:endParaRPr lang="id-ID"/>
          </a:p>
        </p:txBody>
      </p:sp>
      <p:sp>
        <p:nvSpPr>
          <p:cNvPr id="3080" name="Text Box 6"/>
          <p:cNvSpPr txBox="1">
            <a:spLocks noChangeArrowheads="1"/>
          </p:cNvSpPr>
          <p:nvPr/>
        </p:nvSpPr>
        <p:spPr bwMode="auto">
          <a:xfrm>
            <a:off x="5410200" y="2032001"/>
            <a:ext cx="2819400" cy="328057"/>
          </a:xfrm>
          <a:prstGeom prst="rect">
            <a:avLst/>
          </a:prstGeom>
          <a:noFill/>
          <a:ln w="9525">
            <a:noFill/>
            <a:miter lim="800000"/>
            <a:headEnd/>
            <a:tailEnd/>
          </a:ln>
        </p:spPr>
        <p:txBody>
          <a:bodyPr lIns="81043" tIns="40522" rIns="81043" bIns="40522">
            <a:spAutoFit/>
          </a:bodyPr>
          <a:lstStyle/>
          <a:p>
            <a:pPr>
              <a:spcBef>
                <a:spcPct val="50000"/>
              </a:spcBef>
            </a:pPr>
            <a:r>
              <a:rPr lang="en-US" sz="1600" dirty="0"/>
              <a:t>VAR(1)</a:t>
            </a:r>
          </a:p>
        </p:txBody>
      </p:sp>
      <p:sp>
        <p:nvSpPr>
          <p:cNvPr id="3081" name="Line 7"/>
          <p:cNvSpPr>
            <a:spLocks noChangeShapeType="1"/>
          </p:cNvSpPr>
          <p:nvPr/>
        </p:nvSpPr>
        <p:spPr bwMode="auto">
          <a:xfrm>
            <a:off x="4495800" y="2222500"/>
            <a:ext cx="762000" cy="0"/>
          </a:xfrm>
          <a:prstGeom prst="line">
            <a:avLst/>
          </a:prstGeom>
          <a:noFill/>
          <a:ln w="9525">
            <a:solidFill>
              <a:schemeClr val="tx1"/>
            </a:solidFill>
            <a:round/>
            <a:headEnd/>
            <a:tailEnd type="triangle" w="med" len="med"/>
          </a:ln>
        </p:spPr>
        <p:txBody>
          <a:bodyPr lIns="81043" tIns="40522" rIns="81043" bIns="40522"/>
          <a:lstStyle/>
          <a:p>
            <a:endParaRPr lang="id-ID"/>
          </a:p>
        </p:txBody>
      </p:sp>
      <p:sp>
        <p:nvSpPr>
          <p:cNvPr id="3082" name="AutoShape 8"/>
          <p:cNvSpPr>
            <a:spLocks/>
          </p:cNvSpPr>
          <p:nvPr/>
        </p:nvSpPr>
        <p:spPr bwMode="auto">
          <a:xfrm>
            <a:off x="4038600" y="1714500"/>
            <a:ext cx="304800" cy="1079500"/>
          </a:xfrm>
          <a:prstGeom prst="rightBrace">
            <a:avLst>
              <a:gd name="adj1" fmla="val 32692"/>
              <a:gd name="adj2" fmla="val 50000"/>
            </a:avLst>
          </a:prstGeom>
          <a:noFill/>
          <a:ln w="9525">
            <a:solidFill>
              <a:schemeClr val="tx1"/>
            </a:solidFill>
            <a:round/>
            <a:headEnd/>
            <a:tailEnd/>
          </a:ln>
        </p:spPr>
        <p:txBody>
          <a:bodyPr wrap="none" lIns="81043" tIns="40522" rIns="81043" bIns="40522" anchor="ctr"/>
          <a:lstStyle/>
          <a:p>
            <a:endParaRPr lang="id-ID"/>
          </a:p>
        </p:txBody>
      </p:sp>
      <p:graphicFrame>
        <p:nvGraphicFramePr>
          <p:cNvPr id="3075" name="Object 9"/>
          <p:cNvGraphicFramePr>
            <a:graphicFrameLocks noChangeAspect="1"/>
          </p:cNvGraphicFramePr>
          <p:nvPr/>
        </p:nvGraphicFramePr>
        <p:xfrm>
          <a:off x="845528" y="3302000"/>
          <a:ext cx="3855426" cy="1137708"/>
        </p:xfrm>
        <a:graphic>
          <a:graphicData uri="http://schemas.openxmlformats.org/presentationml/2006/ole">
            <p:oleObj spid="_x0000_s34819" name="Equation" r:id="rId5" imgW="1981080" imgH="647640" progId="Equation.3">
              <p:embed/>
            </p:oleObj>
          </a:graphicData>
        </a:graphic>
      </p:graphicFrame>
      <p:sp>
        <p:nvSpPr>
          <p:cNvPr id="3083" name="Text Box 10"/>
          <p:cNvSpPr txBox="1">
            <a:spLocks noChangeArrowheads="1"/>
          </p:cNvSpPr>
          <p:nvPr/>
        </p:nvSpPr>
        <p:spPr bwMode="auto">
          <a:xfrm>
            <a:off x="6096000" y="3567907"/>
            <a:ext cx="2819400" cy="328057"/>
          </a:xfrm>
          <a:prstGeom prst="rect">
            <a:avLst/>
          </a:prstGeom>
          <a:noFill/>
          <a:ln w="9525">
            <a:noFill/>
            <a:miter lim="800000"/>
            <a:headEnd/>
            <a:tailEnd/>
          </a:ln>
        </p:spPr>
        <p:txBody>
          <a:bodyPr lIns="81043" tIns="40522" rIns="81043" bIns="40522">
            <a:spAutoFit/>
          </a:bodyPr>
          <a:lstStyle/>
          <a:p>
            <a:pPr>
              <a:spcBef>
                <a:spcPct val="50000"/>
              </a:spcBef>
            </a:pPr>
            <a:r>
              <a:rPr lang="en-US" sz="1600" dirty="0"/>
              <a:t>VAR(p)</a:t>
            </a:r>
          </a:p>
        </p:txBody>
      </p:sp>
      <p:sp>
        <p:nvSpPr>
          <p:cNvPr id="3084" name="Line 11"/>
          <p:cNvSpPr>
            <a:spLocks noChangeShapeType="1"/>
          </p:cNvSpPr>
          <p:nvPr/>
        </p:nvSpPr>
        <p:spPr bwMode="auto">
          <a:xfrm>
            <a:off x="5181600" y="3758407"/>
            <a:ext cx="762000" cy="0"/>
          </a:xfrm>
          <a:prstGeom prst="line">
            <a:avLst/>
          </a:prstGeom>
          <a:noFill/>
          <a:ln w="9525">
            <a:solidFill>
              <a:schemeClr val="tx1"/>
            </a:solidFill>
            <a:round/>
            <a:headEnd/>
            <a:tailEnd type="triangle" w="med" len="med"/>
          </a:ln>
        </p:spPr>
        <p:txBody>
          <a:bodyPr lIns="81043" tIns="40522" rIns="81043" bIns="40522"/>
          <a:lstStyle/>
          <a:p>
            <a:endParaRPr lang="id-ID"/>
          </a:p>
        </p:txBody>
      </p:sp>
      <p:sp>
        <p:nvSpPr>
          <p:cNvPr id="3085" name="AutoShape 12"/>
          <p:cNvSpPr>
            <a:spLocks/>
          </p:cNvSpPr>
          <p:nvPr/>
        </p:nvSpPr>
        <p:spPr bwMode="auto">
          <a:xfrm>
            <a:off x="4876800" y="3365500"/>
            <a:ext cx="228600" cy="825500"/>
          </a:xfrm>
          <a:prstGeom prst="rightBrace">
            <a:avLst>
              <a:gd name="adj1" fmla="val 33333"/>
              <a:gd name="adj2" fmla="val 50000"/>
            </a:avLst>
          </a:prstGeom>
          <a:noFill/>
          <a:ln w="9525">
            <a:solidFill>
              <a:schemeClr val="tx1"/>
            </a:solidFill>
            <a:round/>
            <a:headEnd/>
            <a:tailEnd/>
          </a:ln>
        </p:spPr>
        <p:txBody>
          <a:bodyPr wrap="none" lIns="81043" tIns="40522" rIns="81043" bIns="40522" anchor="ctr"/>
          <a:lstStyle/>
          <a:p>
            <a:endParaRPr lang="id-ID"/>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fld id="{0507DF25-D66D-425F-99B6-62EA1050EFA6}" type="slidenum">
              <a:rPr lang="en-US"/>
              <a:pPr>
                <a:defRPr/>
              </a:pPr>
              <a:t>18</a:t>
            </a:fld>
            <a:endParaRPr lang="en-US"/>
          </a:p>
        </p:txBody>
      </p:sp>
      <p:sp>
        <p:nvSpPr>
          <p:cNvPr id="26627" name="Rectangle 2"/>
          <p:cNvSpPr>
            <a:spLocks noGrp="1" noChangeArrowheads="1"/>
          </p:cNvSpPr>
          <p:nvPr>
            <p:ph type="title"/>
          </p:nvPr>
        </p:nvSpPr>
        <p:spPr/>
        <p:txBody>
          <a:bodyPr/>
          <a:lstStyle/>
          <a:p>
            <a:pPr eaLnBrk="1" hangingPunct="1"/>
            <a:r>
              <a:rPr lang="en-US" smtClean="0"/>
              <a:t>Impulse Response Function</a:t>
            </a:r>
          </a:p>
        </p:txBody>
      </p:sp>
      <p:sp>
        <p:nvSpPr>
          <p:cNvPr id="26628" name="Rectangle 3"/>
          <p:cNvSpPr>
            <a:spLocks noGrp="1" noChangeArrowheads="1"/>
          </p:cNvSpPr>
          <p:nvPr>
            <p:ph type="body" idx="1"/>
          </p:nvPr>
        </p:nvSpPr>
        <p:spPr/>
        <p:txBody>
          <a:bodyPr/>
          <a:lstStyle/>
          <a:p>
            <a:pPr eaLnBrk="1" hangingPunct="1">
              <a:lnSpc>
                <a:spcPct val="90000"/>
              </a:lnSpc>
            </a:pPr>
            <a:r>
              <a:rPr lang="en-US" sz="2100" dirty="0" err="1" smtClean="0"/>
              <a:t>Bentuk</a:t>
            </a:r>
            <a:r>
              <a:rPr lang="en-US" sz="2100" dirty="0" smtClean="0"/>
              <a:t> model </a:t>
            </a:r>
            <a:r>
              <a:rPr lang="en-US" sz="2100" dirty="0" err="1" smtClean="0"/>
              <a:t>dinamik</a:t>
            </a:r>
            <a:r>
              <a:rPr lang="en-US" sz="2100" dirty="0" smtClean="0"/>
              <a:t> VAR yang </a:t>
            </a:r>
            <a:r>
              <a:rPr lang="en-US" sz="2100" dirty="0" err="1" smtClean="0"/>
              <a:t>semakin</a:t>
            </a:r>
            <a:r>
              <a:rPr lang="en-US" sz="2100" dirty="0" smtClean="0"/>
              <a:t> </a:t>
            </a:r>
            <a:r>
              <a:rPr lang="en-US" sz="2100" dirty="0" err="1" smtClean="0"/>
              <a:t>rumit</a:t>
            </a:r>
            <a:r>
              <a:rPr lang="en-US" sz="2100" dirty="0" smtClean="0"/>
              <a:t> </a:t>
            </a:r>
            <a:r>
              <a:rPr lang="en-US" sz="2100" dirty="0" err="1" smtClean="0"/>
              <a:t>akan</a:t>
            </a:r>
            <a:r>
              <a:rPr lang="en-US" sz="2100" dirty="0" smtClean="0"/>
              <a:t> </a:t>
            </a:r>
            <a:r>
              <a:rPr lang="en-US" sz="2100" dirty="0" err="1" smtClean="0"/>
              <a:t>menyebabkan</a:t>
            </a:r>
            <a:r>
              <a:rPr lang="en-US" sz="2100" dirty="0" smtClean="0"/>
              <a:t> </a:t>
            </a:r>
            <a:r>
              <a:rPr lang="en-US" sz="2100" dirty="0" err="1" smtClean="0"/>
              <a:t>sulitnya</a:t>
            </a:r>
            <a:r>
              <a:rPr lang="en-US" sz="2100" dirty="0" smtClean="0"/>
              <a:t> </a:t>
            </a:r>
            <a:r>
              <a:rPr lang="en-US" sz="2100" dirty="0" err="1" smtClean="0"/>
              <a:t>memberikan</a:t>
            </a:r>
            <a:r>
              <a:rPr lang="en-US" sz="2100" dirty="0" smtClean="0"/>
              <a:t> </a:t>
            </a:r>
            <a:r>
              <a:rPr lang="en-US" sz="2100" dirty="0" err="1" smtClean="0"/>
              <a:t>interpretasi</a:t>
            </a:r>
            <a:r>
              <a:rPr lang="en-US" sz="2100" dirty="0" smtClean="0"/>
              <a:t> </a:t>
            </a:r>
            <a:r>
              <a:rPr lang="en-US" sz="2100" dirty="0" err="1" smtClean="0"/>
              <a:t>terhadap</a:t>
            </a:r>
            <a:r>
              <a:rPr lang="en-US" sz="2100" dirty="0" smtClean="0"/>
              <a:t> </a:t>
            </a:r>
            <a:r>
              <a:rPr lang="en-US" sz="2100" dirty="0" err="1" smtClean="0"/>
              <a:t>setiap</a:t>
            </a:r>
            <a:r>
              <a:rPr lang="en-US" sz="2100" dirty="0" smtClean="0"/>
              <a:t> </a:t>
            </a:r>
            <a:r>
              <a:rPr lang="en-US" sz="2100" dirty="0" err="1" smtClean="0"/>
              <a:t>nilai</a:t>
            </a:r>
            <a:r>
              <a:rPr lang="en-US" sz="2100" dirty="0" smtClean="0"/>
              <a:t> </a:t>
            </a:r>
            <a:r>
              <a:rPr lang="en-US" sz="2100" dirty="0" err="1" smtClean="0"/>
              <a:t>koefisien</a:t>
            </a:r>
            <a:r>
              <a:rPr lang="en-US" sz="2100" dirty="0" smtClean="0"/>
              <a:t>.</a:t>
            </a:r>
          </a:p>
          <a:p>
            <a:pPr eaLnBrk="1" hangingPunct="1">
              <a:lnSpc>
                <a:spcPct val="90000"/>
              </a:lnSpc>
            </a:pPr>
            <a:endParaRPr lang="en-US" sz="2100" dirty="0" smtClean="0"/>
          </a:p>
          <a:p>
            <a:pPr eaLnBrk="1" hangingPunct="1">
              <a:lnSpc>
                <a:spcPct val="90000"/>
              </a:lnSpc>
            </a:pPr>
            <a:r>
              <a:rPr lang="en-US" sz="2100" dirty="0" err="1" smtClean="0"/>
              <a:t>Kerumitan</a:t>
            </a:r>
            <a:r>
              <a:rPr lang="en-US" sz="2100" dirty="0" smtClean="0"/>
              <a:t> </a:t>
            </a:r>
            <a:r>
              <a:rPr lang="en-US" sz="2100" dirty="0" err="1" smtClean="0"/>
              <a:t>ini</a:t>
            </a:r>
            <a:r>
              <a:rPr lang="en-US" sz="2100" dirty="0" smtClean="0"/>
              <a:t> </a:t>
            </a:r>
            <a:r>
              <a:rPr lang="en-US" sz="2100" dirty="0" err="1" smtClean="0"/>
              <a:t>dapat</a:t>
            </a:r>
            <a:r>
              <a:rPr lang="en-US" sz="2100" dirty="0" smtClean="0"/>
              <a:t> </a:t>
            </a:r>
            <a:r>
              <a:rPr lang="en-US" sz="2100" dirty="0" err="1" smtClean="0"/>
              <a:t>diatasi</a:t>
            </a:r>
            <a:r>
              <a:rPr lang="en-US" sz="2100" dirty="0" smtClean="0"/>
              <a:t> </a:t>
            </a:r>
            <a:r>
              <a:rPr lang="en-US" sz="2100" dirty="0" err="1" smtClean="0"/>
              <a:t>dengan</a:t>
            </a:r>
            <a:r>
              <a:rPr lang="en-US" sz="2100" dirty="0" smtClean="0"/>
              <a:t> “impulse response”</a:t>
            </a:r>
          </a:p>
          <a:p>
            <a:pPr eaLnBrk="1" hangingPunct="1">
              <a:lnSpc>
                <a:spcPct val="90000"/>
              </a:lnSpc>
            </a:pPr>
            <a:endParaRPr lang="en-US" sz="2100" dirty="0" smtClean="0"/>
          </a:p>
          <a:p>
            <a:pPr eaLnBrk="1" hangingPunct="1">
              <a:lnSpc>
                <a:spcPct val="90000"/>
              </a:lnSpc>
            </a:pPr>
            <a:r>
              <a:rPr lang="en-US" sz="2100" dirty="0" smtClean="0"/>
              <a:t>Impulse Response Function </a:t>
            </a:r>
            <a:r>
              <a:rPr lang="en-US" sz="2100" dirty="0" err="1" smtClean="0"/>
              <a:t>dari</a:t>
            </a:r>
            <a:r>
              <a:rPr lang="en-US" sz="2100" dirty="0" smtClean="0"/>
              <a:t> </a:t>
            </a:r>
            <a:r>
              <a:rPr lang="en-US" sz="2100" dirty="0" err="1" smtClean="0"/>
              <a:t>variabel</a:t>
            </a:r>
            <a:r>
              <a:rPr lang="en-US" sz="2100" dirty="0" smtClean="0"/>
              <a:t> x</a:t>
            </a:r>
            <a:r>
              <a:rPr lang="en-US" sz="2100" baseline="-25000" dirty="0" smtClean="0"/>
              <a:t>i</a:t>
            </a:r>
            <a:r>
              <a:rPr lang="en-US" sz="2100" dirty="0" smtClean="0"/>
              <a:t> </a:t>
            </a:r>
            <a:r>
              <a:rPr lang="en-US" sz="2100" dirty="0" err="1" smtClean="0"/>
              <a:t>terhadap</a:t>
            </a:r>
            <a:r>
              <a:rPr lang="en-US" sz="2100" dirty="0" smtClean="0"/>
              <a:t> </a:t>
            </a:r>
            <a:r>
              <a:rPr lang="en-US" sz="2100" dirty="0" err="1" smtClean="0"/>
              <a:t>kejutan</a:t>
            </a:r>
            <a:r>
              <a:rPr lang="en-US" sz="2100" dirty="0" smtClean="0"/>
              <a:t> (shock) </a:t>
            </a:r>
            <a:r>
              <a:rPr lang="en-US" sz="2100" dirty="0" err="1" smtClean="0"/>
              <a:t>pada</a:t>
            </a:r>
            <a:r>
              <a:rPr lang="en-US" sz="2100" dirty="0" smtClean="0"/>
              <a:t> </a:t>
            </a:r>
            <a:r>
              <a:rPr lang="en-US" sz="2100" dirty="0" smtClean="0">
                <a:sym typeface="Symbol" pitchFamily="18" charset="2"/>
              </a:rPr>
              <a:t></a:t>
            </a:r>
            <a:r>
              <a:rPr lang="en-US" sz="2100" baseline="-25000" dirty="0" smtClean="0">
                <a:sym typeface="Symbol" pitchFamily="18" charset="2"/>
              </a:rPr>
              <a:t>j</a:t>
            </a:r>
            <a:r>
              <a:rPr lang="en-US" sz="2100" dirty="0" smtClean="0">
                <a:sym typeface="Symbol" pitchFamily="18" charset="2"/>
              </a:rPr>
              <a:t> </a:t>
            </a:r>
            <a:r>
              <a:rPr lang="en-US" sz="2100" dirty="0" err="1" smtClean="0">
                <a:sym typeface="Symbol" pitchFamily="18" charset="2"/>
              </a:rPr>
              <a:t>untuk</a:t>
            </a:r>
            <a:r>
              <a:rPr lang="en-US" sz="2100" dirty="0" smtClean="0">
                <a:sym typeface="Symbol" pitchFamily="18" charset="2"/>
              </a:rPr>
              <a:t> </a:t>
            </a:r>
            <a:r>
              <a:rPr lang="en-US" sz="2100" dirty="0" err="1" smtClean="0">
                <a:sym typeface="Symbol" pitchFamily="18" charset="2"/>
              </a:rPr>
              <a:t>setiap</a:t>
            </a:r>
            <a:r>
              <a:rPr lang="en-US" sz="2100" dirty="0" smtClean="0">
                <a:sym typeface="Symbol" pitchFamily="18" charset="2"/>
              </a:rPr>
              <a:t> j </a:t>
            </a:r>
            <a:r>
              <a:rPr lang="en-US" sz="2100" dirty="0" err="1" smtClean="0">
                <a:sym typeface="Symbol" pitchFamily="18" charset="2"/>
              </a:rPr>
              <a:t>dan</a:t>
            </a:r>
            <a:r>
              <a:rPr lang="en-US" sz="2100" dirty="0" smtClean="0">
                <a:sym typeface="Symbol" pitchFamily="18" charset="2"/>
              </a:rPr>
              <a:t> </a:t>
            </a:r>
            <a:r>
              <a:rPr lang="en-US" sz="2100" dirty="0" err="1" smtClean="0">
                <a:sym typeface="Symbol" pitchFamily="18" charset="2"/>
              </a:rPr>
              <a:t>i</a:t>
            </a:r>
            <a:r>
              <a:rPr lang="en-US" sz="2100" dirty="0" smtClean="0">
                <a:sym typeface="Symbol" pitchFamily="18" charset="2"/>
              </a:rPr>
              <a:t>, </a:t>
            </a:r>
            <a:r>
              <a:rPr lang="en-US" sz="2100" dirty="0" err="1" smtClean="0">
                <a:sym typeface="Symbol" pitchFamily="18" charset="2"/>
              </a:rPr>
              <a:t>didefinisikan</a:t>
            </a:r>
            <a:r>
              <a:rPr lang="en-US" sz="2100" dirty="0" smtClean="0">
                <a:sym typeface="Symbol" pitchFamily="18" charset="2"/>
              </a:rPr>
              <a:t> </a:t>
            </a:r>
            <a:r>
              <a:rPr lang="en-US" sz="2100" dirty="0" err="1" smtClean="0">
                <a:sym typeface="Symbol" pitchFamily="18" charset="2"/>
              </a:rPr>
              <a:t>sebagai</a:t>
            </a:r>
            <a:r>
              <a:rPr lang="en-US" sz="2100" dirty="0" smtClean="0">
                <a:sym typeface="Symbol" pitchFamily="18" charset="2"/>
              </a:rPr>
              <a:t> </a:t>
            </a:r>
            <a:r>
              <a:rPr lang="en-US" sz="2100" dirty="0" err="1" smtClean="0">
                <a:sym typeface="Symbol" pitchFamily="18" charset="2"/>
              </a:rPr>
              <a:t>perubahan</a:t>
            </a:r>
            <a:r>
              <a:rPr lang="en-US" sz="2100" dirty="0" smtClean="0">
                <a:sym typeface="Symbol" pitchFamily="18" charset="2"/>
              </a:rPr>
              <a:t> </a:t>
            </a:r>
            <a:r>
              <a:rPr lang="en-US" sz="2100" dirty="0" err="1" smtClean="0">
                <a:sym typeface="Symbol" pitchFamily="18" charset="2"/>
              </a:rPr>
              <a:t>pada</a:t>
            </a:r>
            <a:r>
              <a:rPr lang="en-US" sz="2100" dirty="0" smtClean="0">
                <a:sym typeface="Symbol" pitchFamily="18" charset="2"/>
              </a:rPr>
              <a:t> </a:t>
            </a:r>
            <a:r>
              <a:rPr lang="en-US" sz="2100" dirty="0" err="1" smtClean="0">
                <a:sym typeface="Symbol" pitchFamily="18" charset="2"/>
              </a:rPr>
              <a:t>x</a:t>
            </a:r>
            <a:r>
              <a:rPr lang="en-US" sz="2100" baseline="-25000" dirty="0" err="1" smtClean="0">
                <a:sym typeface="Symbol" pitchFamily="18" charset="2"/>
              </a:rPr>
              <a:t>i,t+s</a:t>
            </a:r>
            <a:r>
              <a:rPr lang="en-US" sz="2100" dirty="0" smtClean="0">
                <a:sym typeface="Symbol" pitchFamily="18" charset="2"/>
              </a:rPr>
              <a:t>, s </a:t>
            </a:r>
            <a:r>
              <a:rPr lang="en-US" sz="2100" dirty="0" smtClean="0"/>
              <a:t>≥ 0, </a:t>
            </a:r>
            <a:r>
              <a:rPr lang="en-US" sz="2100" dirty="0" err="1" smtClean="0"/>
              <a:t>untuk</a:t>
            </a:r>
            <a:r>
              <a:rPr lang="en-US" sz="2100" dirty="0" smtClean="0"/>
              <a:t> </a:t>
            </a:r>
            <a:r>
              <a:rPr lang="en-US" sz="2100" dirty="0" err="1" smtClean="0"/>
              <a:t>setiap</a:t>
            </a:r>
            <a:r>
              <a:rPr lang="en-US" sz="2100" dirty="0" smtClean="0"/>
              <a:t> </a:t>
            </a:r>
            <a:r>
              <a:rPr lang="en-US" sz="2100" dirty="0" err="1" smtClean="0"/>
              <a:t>perubahan</a:t>
            </a:r>
            <a:r>
              <a:rPr lang="en-US" sz="2100" dirty="0" smtClean="0"/>
              <a:t> </a:t>
            </a:r>
            <a:r>
              <a:rPr lang="en-US" sz="2100" dirty="0" err="1" smtClean="0"/>
              <a:t>satu</a:t>
            </a:r>
            <a:r>
              <a:rPr lang="en-US" sz="2100" dirty="0" smtClean="0"/>
              <a:t> unit </a:t>
            </a:r>
            <a:r>
              <a:rPr lang="en-US" sz="2100" dirty="0" err="1" smtClean="0"/>
              <a:t>pada</a:t>
            </a:r>
            <a:r>
              <a:rPr lang="en-US" sz="2100" dirty="0" smtClean="0"/>
              <a:t> </a:t>
            </a:r>
            <a:r>
              <a:rPr lang="en-US" sz="2100" dirty="0" smtClean="0">
                <a:sym typeface="Symbol" pitchFamily="18" charset="2"/>
              </a:rPr>
              <a:t></a:t>
            </a:r>
            <a:r>
              <a:rPr lang="en-US" sz="2100" baseline="-25000" dirty="0" smtClean="0">
                <a:sym typeface="Symbol" pitchFamily="18" charset="2"/>
              </a:rPr>
              <a:t>j.</a:t>
            </a:r>
            <a:endParaRPr lang="en-US" sz="21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fld id="{F999CE88-C29A-4910-A4E8-24F9BD412D99}" type="slidenum">
              <a:rPr lang="en-US"/>
              <a:pPr>
                <a:defRPr/>
              </a:pPr>
              <a:t>19</a:t>
            </a:fld>
            <a:endParaRPr lang="en-US"/>
          </a:p>
        </p:txBody>
      </p:sp>
      <p:sp>
        <p:nvSpPr>
          <p:cNvPr id="27651" name="Rectangle 2"/>
          <p:cNvSpPr>
            <a:spLocks noGrp="1" noChangeArrowheads="1"/>
          </p:cNvSpPr>
          <p:nvPr>
            <p:ph type="title"/>
          </p:nvPr>
        </p:nvSpPr>
        <p:spPr/>
        <p:txBody>
          <a:bodyPr/>
          <a:lstStyle/>
          <a:p>
            <a:pPr eaLnBrk="1" hangingPunct="1"/>
            <a:r>
              <a:rPr lang="en-US" smtClean="0"/>
              <a:t>Impulse Response Function</a:t>
            </a:r>
          </a:p>
        </p:txBody>
      </p:sp>
      <p:sp>
        <p:nvSpPr>
          <p:cNvPr id="27652" name="Rectangle 3"/>
          <p:cNvSpPr>
            <a:spLocks noGrp="1" noChangeArrowheads="1"/>
          </p:cNvSpPr>
          <p:nvPr>
            <p:ph type="body" idx="1"/>
          </p:nvPr>
        </p:nvSpPr>
        <p:spPr/>
        <p:txBody>
          <a:bodyPr/>
          <a:lstStyle/>
          <a:p>
            <a:pPr eaLnBrk="1" hangingPunct="1"/>
            <a:r>
              <a:rPr lang="en-US" smtClean="0"/>
              <a:t>Selama vektor </a:t>
            </a:r>
            <a:r>
              <a:rPr lang="en-US" b="1" smtClean="0"/>
              <a:t>x</a:t>
            </a:r>
            <a:r>
              <a:rPr lang="en-US" baseline="-25000" smtClean="0"/>
              <a:t>t</a:t>
            </a:r>
            <a:r>
              <a:rPr lang="en-US" smtClean="0"/>
              <a:t> merupakan vektor yang stasioner dalam covariance maka dapat dinyatakan dalam bentuk VMA</a:t>
            </a:r>
          </a:p>
          <a:p>
            <a:pPr eaLnBrk="1" hangingPunct="1">
              <a:buFontTx/>
              <a:buNone/>
            </a:pPr>
            <a:r>
              <a:rPr lang="en-US" smtClean="0"/>
              <a:t>	</a:t>
            </a:r>
            <a:r>
              <a:rPr lang="en-US" b="1" smtClean="0"/>
              <a:t>x</a:t>
            </a:r>
            <a:r>
              <a:rPr lang="en-US" baseline="-25000" smtClean="0"/>
              <a:t>t</a:t>
            </a:r>
            <a:r>
              <a:rPr lang="en-US" smtClean="0"/>
              <a:t> = μ + </a:t>
            </a:r>
            <a:r>
              <a:rPr lang="en-US" b="1" smtClean="0">
                <a:sym typeface="Symbol" pitchFamily="18" charset="2"/>
              </a:rPr>
              <a:t></a:t>
            </a:r>
            <a:r>
              <a:rPr lang="en-US" baseline="-25000" smtClean="0"/>
              <a:t>t</a:t>
            </a:r>
            <a:r>
              <a:rPr lang="en-US" smtClean="0"/>
              <a:t> + </a:t>
            </a:r>
            <a:r>
              <a:rPr lang="en-US" smtClean="0">
                <a:sym typeface="Symbol" pitchFamily="18" charset="2"/>
              </a:rPr>
              <a:t></a:t>
            </a:r>
            <a:r>
              <a:rPr lang="en-US" baseline="-25000" smtClean="0"/>
              <a:t>1</a:t>
            </a:r>
            <a:r>
              <a:rPr lang="en-US" smtClean="0"/>
              <a:t> </a:t>
            </a:r>
            <a:r>
              <a:rPr lang="en-US" b="1" smtClean="0">
                <a:sym typeface="Symbol" pitchFamily="18" charset="2"/>
              </a:rPr>
              <a:t></a:t>
            </a:r>
            <a:r>
              <a:rPr lang="en-US" baseline="-25000" smtClean="0"/>
              <a:t>t−1</a:t>
            </a:r>
            <a:r>
              <a:rPr lang="en-US" smtClean="0"/>
              <a:t> + </a:t>
            </a:r>
            <a:r>
              <a:rPr lang="en-US" smtClean="0">
                <a:sym typeface="Symbol" pitchFamily="18" charset="2"/>
              </a:rPr>
              <a:t></a:t>
            </a:r>
            <a:r>
              <a:rPr lang="en-US" baseline="-25000" smtClean="0"/>
              <a:t>2</a:t>
            </a:r>
            <a:r>
              <a:rPr lang="en-US" smtClean="0"/>
              <a:t> </a:t>
            </a:r>
            <a:r>
              <a:rPr lang="en-US" b="1" smtClean="0">
                <a:sym typeface="Symbol" pitchFamily="18" charset="2"/>
              </a:rPr>
              <a:t></a:t>
            </a:r>
            <a:r>
              <a:rPr lang="en-US" baseline="-25000" smtClean="0"/>
              <a:t>t−2 </a:t>
            </a:r>
            <a:r>
              <a:rPr lang="en-US" smtClean="0"/>
              <a:t>+ . . .</a:t>
            </a:r>
          </a:p>
          <a:p>
            <a:pPr eaLnBrk="1" hangingPunct="1">
              <a:buFontTx/>
              <a:buNone/>
            </a:pPr>
            <a:endParaRPr lang="en-US" smtClean="0"/>
          </a:p>
          <a:p>
            <a:pPr eaLnBrk="1" hangingPunct="1"/>
            <a:r>
              <a:rPr lang="en-US" smtClean="0">
                <a:sym typeface="Symbol" pitchFamily="18" charset="2"/>
              </a:rPr>
              <a:t></a:t>
            </a:r>
            <a:r>
              <a:rPr lang="en-US" baseline="-25000" smtClean="0"/>
              <a:t>j</a:t>
            </a:r>
            <a:r>
              <a:rPr lang="en-US" smtClean="0"/>
              <a:t> adalah impulse responses!  Karena secara langsung menjadi ukuran pengaruh setiap shock pada periode ke-j.</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0"/>
          </p:nvPr>
        </p:nvSpPr>
        <p:spPr/>
        <p:txBody>
          <a:bodyPr/>
          <a:lstStyle/>
          <a:p>
            <a:pPr>
              <a:defRPr/>
            </a:pPr>
            <a:fld id="{9E9695D5-1F86-41E0-88CD-FF976553CC2E}" type="slidenum">
              <a:rPr lang="en-US"/>
              <a:pPr>
                <a:defRPr/>
              </a:pPr>
              <a:t>2</a:t>
            </a:fld>
            <a:endParaRPr lang="en-US"/>
          </a:p>
        </p:txBody>
      </p:sp>
      <p:sp>
        <p:nvSpPr>
          <p:cNvPr id="1028" name="Rectangle 2"/>
          <p:cNvSpPr>
            <a:spLocks noGrp="1" noChangeArrowheads="1"/>
          </p:cNvSpPr>
          <p:nvPr>
            <p:ph type="title"/>
          </p:nvPr>
        </p:nvSpPr>
        <p:spPr/>
        <p:txBody>
          <a:bodyPr/>
          <a:lstStyle/>
          <a:p>
            <a:pPr eaLnBrk="1" hangingPunct="1"/>
            <a:r>
              <a:rPr lang="en-US" smtClean="0"/>
              <a:t>Mengapa harus multivariate?</a:t>
            </a:r>
          </a:p>
        </p:txBody>
      </p:sp>
      <p:graphicFrame>
        <p:nvGraphicFramePr>
          <p:cNvPr id="1026" name="Object 4"/>
          <p:cNvGraphicFramePr>
            <a:graphicFrameLocks noChangeAspect="1"/>
          </p:cNvGraphicFramePr>
          <p:nvPr>
            <p:ph idx="1"/>
          </p:nvPr>
        </p:nvGraphicFramePr>
        <p:xfrm>
          <a:off x="457200" y="1016000"/>
          <a:ext cx="6091604" cy="1651000"/>
        </p:xfrm>
        <a:graphic>
          <a:graphicData uri="http://schemas.openxmlformats.org/presentationml/2006/ole">
            <p:oleObj spid="_x0000_s32770" name="Chart" r:id="rId4" imgW="6096075" imgH="1762126" progId="MSGraph.Chart.8">
              <p:embed followColorScheme="full"/>
            </p:oleObj>
          </a:graphicData>
        </a:graphic>
      </p:graphicFrame>
      <p:sp>
        <p:nvSpPr>
          <p:cNvPr id="1029" name="Text Box 6"/>
          <p:cNvSpPr txBox="1">
            <a:spLocks noChangeArrowheads="1"/>
          </p:cNvSpPr>
          <p:nvPr/>
        </p:nvSpPr>
        <p:spPr bwMode="auto">
          <a:xfrm>
            <a:off x="1219200" y="2603500"/>
            <a:ext cx="4038600" cy="820499"/>
          </a:xfrm>
          <a:prstGeom prst="rect">
            <a:avLst/>
          </a:prstGeom>
          <a:noFill/>
          <a:ln w="9525">
            <a:noFill/>
            <a:miter lim="800000"/>
            <a:headEnd/>
            <a:tailEnd/>
          </a:ln>
        </p:spPr>
        <p:txBody>
          <a:bodyPr lIns="81043" tIns="40522" rIns="81043" bIns="40522">
            <a:spAutoFit/>
          </a:bodyPr>
          <a:lstStyle/>
          <a:p>
            <a:pPr>
              <a:spcBef>
                <a:spcPct val="50000"/>
              </a:spcBef>
            </a:pPr>
            <a:r>
              <a:rPr lang="en-US" sz="1600" dirty="0" err="1"/>
              <a:t>Melakukan</a:t>
            </a:r>
            <a:r>
              <a:rPr lang="en-US" sz="1600" dirty="0"/>
              <a:t> forecasting data time series A </a:t>
            </a:r>
            <a:r>
              <a:rPr lang="en-US" sz="1600" dirty="0" err="1"/>
              <a:t>akan</a:t>
            </a:r>
            <a:r>
              <a:rPr lang="en-US" sz="1600" dirty="0"/>
              <a:t> </a:t>
            </a:r>
            <a:r>
              <a:rPr lang="en-US" sz="1600" dirty="0" err="1"/>
              <a:t>lebih</a:t>
            </a:r>
            <a:r>
              <a:rPr lang="en-US" sz="1600" dirty="0"/>
              <a:t> </a:t>
            </a:r>
            <a:r>
              <a:rPr lang="en-US" sz="1600" dirty="0" err="1"/>
              <a:t>baik</a:t>
            </a:r>
            <a:r>
              <a:rPr lang="en-US" sz="1600" dirty="0"/>
              <a:t> </a:t>
            </a:r>
            <a:r>
              <a:rPr lang="en-US" sz="1600" dirty="0" err="1"/>
              <a:t>hasilnya</a:t>
            </a:r>
            <a:r>
              <a:rPr lang="en-US" sz="1600" dirty="0"/>
              <a:t> </a:t>
            </a:r>
            <a:r>
              <a:rPr lang="en-US" sz="1600" dirty="0" err="1"/>
              <a:t>jika</a:t>
            </a:r>
            <a:r>
              <a:rPr lang="en-US" sz="1600" dirty="0"/>
              <a:t> </a:t>
            </a:r>
            <a:r>
              <a:rPr lang="en-US" sz="1600" dirty="0" err="1"/>
              <a:t>melibatkan</a:t>
            </a:r>
            <a:r>
              <a:rPr lang="en-US" sz="1600" dirty="0"/>
              <a:t> </a:t>
            </a:r>
            <a:r>
              <a:rPr lang="en-US" sz="1600" dirty="0" err="1"/>
              <a:t>besarnya</a:t>
            </a:r>
            <a:r>
              <a:rPr lang="en-US" sz="1600" dirty="0"/>
              <a:t> </a:t>
            </a:r>
            <a:r>
              <a:rPr lang="en-US" sz="1600" dirty="0" err="1"/>
              <a:t>nilai</a:t>
            </a:r>
            <a:r>
              <a:rPr lang="en-US" sz="1600" dirty="0"/>
              <a:t> B.</a:t>
            </a:r>
          </a:p>
        </p:txBody>
      </p:sp>
      <p:sp>
        <p:nvSpPr>
          <p:cNvPr id="1030" name="Text Box 7"/>
          <p:cNvSpPr txBox="1">
            <a:spLocks noChangeArrowheads="1"/>
          </p:cNvSpPr>
          <p:nvPr/>
        </p:nvSpPr>
        <p:spPr bwMode="auto">
          <a:xfrm>
            <a:off x="4572000" y="3746500"/>
            <a:ext cx="4038600" cy="574278"/>
          </a:xfrm>
          <a:prstGeom prst="rect">
            <a:avLst/>
          </a:prstGeom>
          <a:noFill/>
          <a:ln w="9525">
            <a:noFill/>
            <a:miter lim="800000"/>
            <a:headEnd/>
            <a:tailEnd/>
          </a:ln>
        </p:spPr>
        <p:txBody>
          <a:bodyPr lIns="81043" tIns="40522" rIns="81043" bIns="40522">
            <a:spAutoFit/>
          </a:bodyPr>
          <a:lstStyle/>
          <a:p>
            <a:pPr>
              <a:spcBef>
                <a:spcPct val="50000"/>
              </a:spcBef>
            </a:pPr>
            <a:r>
              <a:rPr lang="en-US" sz="1600" dirty="0" err="1"/>
              <a:t>Perubahan</a:t>
            </a:r>
            <a:r>
              <a:rPr lang="en-US" sz="1600" dirty="0"/>
              <a:t> </a:t>
            </a:r>
            <a:r>
              <a:rPr lang="en-US" sz="1600" dirty="0" err="1"/>
              <a:t>harga</a:t>
            </a:r>
            <a:r>
              <a:rPr lang="en-US" sz="1600" dirty="0"/>
              <a:t> </a:t>
            </a:r>
            <a:r>
              <a:rPr lang="en-US" sz="1600" dirty="0" err="1"/>
              <a:t>aset</a:t>
            </a:r>
            <a:r>
              <a:rPr lang="en-US" sz="1600" dirty="0"/>
              <a:t> B, </a:t>
            </a:r>
            <a:r>
              <a:rPr lang="en-US" sz="1600" dirty="0" err="1"/>
              <a:t>bisa</a:t>
            </a:r>
            <a:r>
              <a:rPr lang="en-US" sz="1600" dirty="0"/>
              <a:t> </a:t>
            </a:r>
            <a:r>
              <a:rPr lang="en-US" sz="1600" dirty="0" err="1"/>
              <a:t>dijadikan</a:t>
            </a:r>
            <a:r>
              <a:rPr lang="en-US" sz="1600" dirty="0"/>
              <a:t> </a:t>
            </a:r>
            <a:r>
              <a:rPr lang="en-US" sz="1600" dirty="0" err="1"/>
              <a:t>sebagai</a:t>
            </a:r>
            <a:r>
              <a:rPr lang="en-US" sz="1600" dirty="0"/>
              <a:t> early signal </a:t>
            </a:r>
            <a:r>
              <a:rPr lang="en-US" sz="1600" dirty="0" err="1"/>
              <a:t>bagi</a:t>
            </a:r>
            <a:r>
              <a:rPr lang="en-US" sz="1600" dirty="0"/>
              <a:t> </a:t>
            </a:r>
            <a:r>
              <a:rPr lang="en-US" sz="1600" dirty="0" err="1"/>
              <a:t>perubahan</a:t>
            </a:r>
            <a:r>
              <a:rPr lang="en-US" sz="1600" dirty="0"/>
              <a:t> </a:t>
            </a:r>
            <a:r>
              <a:rPr lang="en-US" sz="1600" dirty="0" err="1"/>
              <a:t>harga</a:t>
            </a:r>
            <a:r>
              <a:rPr lang="en-US" sz="1600" dirty="0"/>
              <a:t> </a:t>
            </a:r>
            <a:r>
              <a:rPr lang="en-US" sz="1600" dirty="0" err="1"/>
              <a:t>aset</a:t>
            </a:r>
            <a:r>
              <a:rPr lang="en-US" sz="1600" dirty="0"/>
              <a:t> A.</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Ilustrasi</a:t>
            </a:r>
            <a:endParaRPr lang="id-ID" dirty="0"/>
          </a:p>
        </p:txBody>
      </p:sp>
      <p:sp>
        <p:nvSpPr>
          <p:cNvPr id="3" name="Content Placeholder 2"/>
          <p:cNvSpPr>
            <a:spLocks noGrp="1"/>
          </p:cNvSpPr>
          <p:nvPr>
            <p:ph idx="1"/>
          </p:nvPr>
        </p:nvSpPr>
        <p:spPr/>
        <p:txBody>
          <a:bodyPr/>
          <a:lstStyle/>
          <a:p>
            <a:r>
              <a:rPr lang="id-ID" dirty="0" smtClean="0"/>
              <a:t>Di file “fred.dat” tersedia data:</a:t>
            </a:r>
          </a:p>
          <a:p>
            <a:pPr lvl="1"/>
            <a:r>
              <a:rPr lang="en-US" dirty="0" smtClean="0"/>
              <a:t>log </a:t>
            </a:r>
            <a:r>
              <a:rPr lang="en-US" dirty="0" smtClean="0"/>
              <a:t>real </a:t>
            </a:r>
            <a:r>
              <a:rPr lang="en-US" dirty="0" smtClean="0"/>
              <a:t>personal </a:t>
            </a:r>
            <a:r>
              <a:rPr lang="en-US" dirty="0" smtClean="0"/>
              <a:t>disposable</a:t>
            </a:r>
            <a:r>
              <a:rPr lang="id-ID" dirty="0" smtClean="0"/>
              <a:t> </a:t>
            </a:r>
            <a:r>
              <a:rPr lang="en-US" dirty="0" smtClean="0"/>
              <a:t>income (Y)</a:t>
            </a:r>
            <a:endParaRPr lang="id-ID" dirty="0" smtClean="0"/>
          </a:p>
          <a:p>
            <a:pPr lvl="1"/>
            <a:r>
              <a:rPr lang="en-US" dirty="0" smtClean="0"/>
              <a:t>log real </a:t>
            </a:r>
            <a:r>
              <a:rPr lang="en-US" dirty="0" smtClean="0"/>
              <a:t>personal consumption expenditure </a:t>
            </a:r>
            <a:r>
              <a:rPr lang="en-US" dirty="0" smtClean="0"/>
              <a:t>(C)</a:t>
            </a:r>
            <a:endParaRPr lang="en-US" dirty="0" smtClean="0"/>
          </a:p>
          <a:p>
            <a:r>
              <a:rPr lang="id-ID" dirty="0" smtClean="0"/>
              <a:t>Keduanya untuk ekonomi </a:t>
            </a:r>
            <a:r>
              <a:rPr lang="en-US" dirty="0" smtClean="0"/>
              <a:t>U.S</a:t>
            </a:r>
            <a:r>
              <a:rPr lang="en-US" dirty="0" smtClean="0"/>
              <a:t>. </a:t>
            </a:r>
            <a:r>
              <a:rPr lang="id-ID" dirty="0" smtClean="0"/>
              <a:t>pada </a:t>
            </a:r>
            <a:r>
              <a:rPr lang="en-US" dirty="0" smtClean="0"/>
              <a:t>period</a:t>
            </a:r>
            <a:r>
              <a:rPr lang="id-ID" dirty="0" smtClean="0"/>
              <a:t>e</a:t>
            </a:r>
            <a:r>
              <a:rPr lang="en-US" dirty="0" smtClean="0"/>
              <a:t> </a:t>
            </a:r>
            <a:r>
              <a:rPr lang="en-US" dirty="0" smtClean="0"/>
              <a:t>1960:1 to 2009:4</a:t>
            </a:r>
            <a:r>
              <a:rPr lang="en-US" dirty="0" smtClean="0"/>
              <a:t>.</a:t>
            </a:r>
            <a:endParaRPr lang="id-ID" dirty="0" smtClean="0"/>
          </a:p>
          <a:p>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Eksplotasi data</a:t>
            </a:r>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21</a:t>
            </a:fld>
            <a:endParaRPr lang="en-US"/>
          </a:p>
        </p:txBody>
      </p:sp>
      <p:pic>
        <p:nvPicPr>
          <p:cNvPr id="99330" name="Picture 2"/>
          <p:cNvPicPr>
            <a:picLocks noChangeAspect="1" noChangeArrowheads="1"/>
          </p:cNvPicPr>
          <p:nvPr/>
        </p:nvPicPr>
        <p:blipFill>
          <a:blip r:embed="rId2"/>
          <a:srcRect/>
          <a:stretch>
            <a:fillRect/>
          </a:stretch>
        </p:blipFill>
        <p:spPr bwMode="auto">
          <a:xfrm>
            <a:off x="4419600" y="2019300"/>
            <a:ext cx="3467100" cy="3457575"/>
          </a:xfrm>
          <a:prstGeom prst="rect">
            <a:avLst/>
          </a:prstGeom>
          <a:noFill/>
          <a:ln w="9525">
            <a:noFill/>
            <a:miter lim="800000"/>
            <a:headEnd/>
            <a:tailEnd/>
          </a:ln>
          <a:effectLst/>
        </p:spPr>
      </p:pic>
      <p:sp>
        <p:nvSpPr>
          <p:cNvPr id="6" name="Rectangle 5"/>
          <p:cNvSpPr/>
          <p:nvPr/>
        </p:nvSpPr>
        <p:spPr>
          <a:xfrm>
            <a:off x="381000" y="1562100"/>
            <a:ext cx="7162800" cy="1384995"/>
          </a:xfrm>
          <a:prstGeom prst="rect">
            <a:avLst/>
          </a:prstGeom>
        </p:spPr>
        <p:txBody>
          <a:bodyPr wrap="square">
            <a:spAutoFit/>
          </a:bodyPr>
          <a:lstStyle/>
          <a:p>
            <a:r>
              <a:rPr lang="id-ID" sz="1400" dirty="0" smtClean="0">
                <a:solidFill>
                  <a:srgbClr val="0070C0"/>
                </a:solidFill>
                <a:latin typeface="Lucida Console" pitchFamily="49" charset="0"/>
              </a:rPr>
              <a:t>load("D:/FMA/2019/OJK/Data Illustration/fred.rda")</a:t>
            </a:r>
          </a:p>
          <a:p>
            <a:r>
              <a:rPr lang="id-ID" sz="1400" dirty="0" smtClean="0">
                <a:solidFill>
                  <a:srgbClr val="0070C0"/>
                </a:solidFill>
                <a:latin typeface="Lucida Console" pitchFamily="49" charset="0"/>
              </a:rPr>
              <a:t>fred &lt;- ts(fred, start=c(1960,1),end=c(2009,4),frequency=4)</a:t>
            </a:r>
          </a:p>
          <a:p>
            <a:r>
              <a:rPr lang="id-ID" sz="1400" dirty="0" smtClean="0">
                <a:solidFill>
                  <a:srgbClr val="0070C0"/>
                </a:solidFill>
                <a:latin typeface="Lucida Console" pitchFamily="49" charset="0"/>
              </a:rPr>
              <a:t>ts.plot(fred[,"c"],fred[,"y"], type="l",</a:t>
            </a:r>
          </a:p>
          <a:p>
            <a:r>
              <a:rPr lang="id-ID" sz="1400" dirty="0" smtClean="0">
                <a:solidFill>
                  <a:srgbClr val="0070C0"/>
                </a:solidFill>
                <a:latin typeface="Lucida Console" pitchFamily="49" charset="0"/>
              </a:rPr>
              <a:t>        lty=c(1,2), col=c(1,2))</a:t>
            </a:r>
          </a:p>
          <a:p>
            <a:r>
              <a:rPr lang="id-ID" sz="1400" dirty="0" smtClean="0">
                <a:solidFill>
                  <a:srgbClr val="0070C0"/>
                </a:solidFill>
                <a:latin typeface="Lucida Console" pitchFamily="49" charset="0"/>
              </a:rPr>
              <a:t>legend("topleft", border=NULL, legend=c("c","y"),</a:t>
            </a:r>
          </a:p>
          <a:p>
            <a:r>
              <a:rPr lang="id-ID" sz="1400" dirty="0" smtClean="0">
                <a:solidFill>
                  <a:srgbClr val="0070C0"/>
                </a:solidFill>
                <a:latin typeface="Lucida Console" pitchFamily="49" charset="0"/>
              </a:rPr>
              <a:t>       lty=c(1,2), col=c(1,2))</a:t>
            </a:r>
            <a:endParaRPr lang="id-ID" sz="1400" dirty="0">
              <a:solidFill>
                <a:srgbClr val="0070C0"/>
              </a:solidFill>
              <a:latin typeface="Lucida Console"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Pemeriksaan kestationeran</a:t>
            </a:r>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22</a:t>
            </a:fld>
            <a:endParaRPr lang="en-US"/>
          </a:p>
        </p:txBody>
      </p:sp>
      <p:sp>
        <p:nvSpPr>
          <p:cNvPr id="6" name="Rectangle 5"/>
          <p:cNvSpPr/>
          <p:nvPr/>
        </p:nvSpPr>
        <p:spPr>
          <a:xfrm>
            <a:off x="457200" y="1104900"/>
            <a:ext cx="4572000" cy="584775"/>
          </a:xfrm>
          <a:prstGeom prst="rect">
            <a:avLst/>
          </a:prstGeom>
        </p:spPr>
        <p:txBody>
          <a:bodyPr>
            <a:spAutoFit/>
          </a:bodyPr>
          <a:lstStyle/>
          <a:p>
            <a:r>
              <a:rPr lang="id-ID" sz="1600" dirty="0" smtClean="0">
                <a:solidFill>
                  <a:srgbClr val="0070C0"/>
                </a:solidFill>
                <a:latin typeface="Lucida Console" pitchFamily="49" charset="0"/>
              </a:rPr>
              <a:t>adf.test(fred[,"c"])</a:t>
            </a:r>
          </a:p>
          <a:p>
            <a:r>
              <a:rPr lang="id-ID" sz="1600" dirty="0" smtClean="0">
                <a:solidFill>
                  <a:srgbClr val="0070C0"/>
                </a:solidFill>
                <a:latin typeface="Lucida Console" pitchFamily="49" charset="0"/>
              </a:rPr>
              <a:t>adf.test(fred[,"y"])</a:t>
            </a:r>
            <a:endParaRPr lang="id-ID" sz="1600" dirty="0">
              <a:solidFill>
                <a:srgbClr val="0070C0"/>
              </a:solidFill>
              <a:latin typeface="Lucida Console" pitchFamily="49" charset="0"/>
            </a:endParaRPr>
          </a:p>
        </p:txBody>
      </p:sp>
      <p:sp>
        <p:nvSpPr>
          <p:cNvPr id="7" name="Rectangle 6"/>
          <p:cNvSpPr/>
          <p:nvPr/>
        </p:nvSpPr>
        <p:spPr>
          <a:xfrm>
            <a:off x="1524000" y="1780044"/>
            <a:ext cx="6934200" cy="3108543"/>
          </a:xfrm>
          <a:prstGeom prst="rect">
            <a:avLst/>
          </a:prstGeom>
        </p:spPr>
        <p:txBody>
          <a:bodyPr wrap="square">
            <a:spAutoFit/>
          </a:bodyPr>
          <a:lstStyle/>
          <a:p>
            <a:r>
              <a:rPr lang="id-ID" sz="1400" dirty="0" smtClean="0">
                <a:latin typeface="Lucida Console" pitchFamily="49" charset="0"/>
              </a:rPr>
              <a:t>	Augmented Dickey-Fuller Test</a:t>
            </a:r>
          </a:p>
          <a:p>
            <a:endParaRPr lang="id-ID" sz="1400" dirty="0" smtClean="0">
              <a:latin typeface="Lucida Console" pitchFamily="49" charset="0"/>
            </a:endParaRPr>
          </a:p>
          <a:p>
            <a:r>
              <a:rPr lang="id-ID" sz="1400" dirty="0" smtClean="0">
                <a:latin typeface="Lucida Console" pitchFamily="49" charset="0"/>
              </a:rPr>
              <a:t>data:  fred[, "c"]</a:t>
            </a:r>
          </a:p>
          <a:p>
            <a:r>
              <a:rPr lang="id-ID" sz="1400" dirty="0" smtClean="0">
                <a:latin typeface="Lucida Console" pitchFamily="49" charset="0"/>
              </a:rPr>
              <a:t>Dickey-Fuller = -2.6202, Lag order = 5, p-value = 0.3163</a:t>
            </a:r>
          </a:p>
          <a:p>
            <a:r>
              <a:rPr lang="id-ID" sz="1400" dirty="0" smtClean="0">
                <a:latin typeface="Lucida Console" pitchFamily="49" charset="0"/>
              </a:rPr>
              <a:t>alternative hypothesis: stationary</a:t>
            </a:r>
          </a:p>
          <a:p>
            <a:endParaRPr lang="id-ID" sz="1400" dirty="0" smtClean="0">
              <a:latin typeface="Lucida Console" pitchFamily="49" charset="0"/>
            </a:endParaRPr>
          </a:p>
          <a:p>
            <a:r>
              <a:rPr lang="id-ID" sz="1400" dirty="0" smtClean="0">
                <a:latin typeface="Lucida Console" pitchFamily="49" charset="0"/>
              </a:rPr>
              <a:t>&gt; adf.test(fred[,"y"])</a:t>
            </a:r>
          </a:p>
          <a:p>
            <a:endParaRPr lang="id-ID" sz="1400" dirty="0" smtClean="0">
              <a:latin typeface="Lucida Console" pitchFamily="49" charset="0"/>
            </a:endParaRPr>
          </a:p>
          <a:p>
            <a:r>
              <a:rPr lang="id-ID" sz="1400" dirty="0" smtClean="0">
                <a:latin typeface="Lucida Console" pitchFamily="49" charset="0"/>
              </a:rPr>
              <a:t>	Augmented Dickey-Fuller Test</a:t>
            </a:r>
          </a:p>
          <a:p>
            <a:endParaRPr lang="id-ID" sz="1400" dirty="0" smtClean="0">
              <a:latin typeface="Lucida Console" pitchFamily="49" charset="0"/>
            </a:endParaRPr>
          </a:p>
          <a:p>
            <a:r>
              <a:rPr lang="id-ID" sz="1400" dirty="0" smtClean="0">
                <a:latin typeface="Lucida Console" pitchFamily="49" charset="0"/>
              </a:rPr>
              <a:t>data:  fred[, "y"]</a:t>
            </a:r>
          </a:p>
          <a:p>
            <a:r>
              <a:rPr lang="id-ID" sz="1400" dirty="0" smtClean="0">
                <a:latin typeface="Lucida Console" pitchFamily="49" charset="0"/>
              </a:rPr>
              <a:t>Dickey-Fuller = -2.2905, Lag order = 5, p-value = 0.4544</a:t>
            </a:r>
          </a:p>
          <a:p>
            <a:r>
              <a:rPr lang="id-ID" sz="1400" dirty="0" smtClean="0">
                <a:latin typeface="Lucida Console" pitchFamily="49" charset="0"/>
              </a:rPr>
              <a:t>alternative hypothesis: stationary</a:t>
            </a:r>
          </a:p>
          <a:p>
            <a:endParaRPr lang="id-ID" sz="1400" dirty="0" smtClean="0">
              <a:latin typeface="Lucida Console" pitchFamily="49" charset="0"/>
            </a:endParaRPr>
          </a:p>
        </p:txBody>
      </p:sp>
      <p:sp>
        <p:nvSpPr>
          <p:cNvPr id="8" name="Rectangle 7"/>
          <p:cNvSpPr/>
          <p:nvPr/>
        </p:nvSpPr>
        <p:spPr>
          <a:xfrm>
            <a:off x="5780429" y="2400300"/>
            <a:ext cx="2286000" cy="2209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9" name="Straight Arrow Connector 8"/>
          <p:cNvCxnSpPr/>
          <p:nvPr/>
        </p:nvCxnSpPr>
        <p:spPr>
          <a:xfrm rot="5400000" flipH="1" flipV="1">
            <a:off x="6390029" y="2171700"/>
            <a:ext cx="9144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551829" y="1345168"/>
            <a:ext cx="2525371" cy="369332"/>
          </a:xfrm>
          <a:prstGeom prst="rect">
            <a:avLst/>
          </a:prstGeom>
          <a:noFill/>
        </p:spPr>
        <p:txBody>
          <a:bodyPr wrap="none" rtlCol="0">
            <a:spAutoFit/>
          </a:bodyPr>
          <a:lstStyle/>
          <a:p>
            <a:r>
              <a:rPr lang="id-ID" dirty="0" smtClean="0">
                <a:solidFill>
                  <a:srgbClr val="FF0000"/>
                </a:solidFill>
              </a:rPr>
              <a:t>Keduanya tidak stasioner</a:t>
            </a:r>
            <a:endParaRPr lang="id-ID"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Pemeriksaan kestationeran</a:t>
            </a:r>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23</a:t>
            </a:fld>
            <a:endParaRPr lang="en-US"/>
          </a:p>
        </p:txBody>
      </p:sp>
      <p:sp>
        <p:nvSpPr>
          <p:cNvPr id="5" name="Rectangle 4"/>
          <p:cNvSpPr/>
          <p:nvPr/>
        </p:nvSpPr>
        <p:spPr>
          <a:xfrm>
            <a:off x="381000" y="1028700"/>
            <a:ext cx="4572000" cy="584775"/>
          </a:xfrm>
          <a:prstGeom prst="rect">
            <a:avLst/>
          </a:prstGeom>
        </p:spPr>
        <p:txBody>
          <a:bodyPr>
            <a:spAutoFit/>
          </a:bodyPr>
          <a:lstStyle/>
          <a:p>
            <a:r>
              <a:rPr lang="id-ID" sz="1600" dirty="0" smtClean="0">
                <a:solidFill>
                  <a:srgbClr val="0070C0"/>
                </a:solidFill>
                <a:latin typeface="Lucida Console" pitchFamily="49" charset="0"/>
              </a:rPr>
              <a:t>adf.test(diff(fred[,"c"]))</a:t>
            </a:r>
          </a:p>
          <a:p>
            <a:r>
              <a:rPr lang="id-ID" sz="1600" dirty="0" smtClean="0">
                <a:solidFill>
                  <a:srgbClr val="0070C0"/>
                </a:solidFill>
                <a:latin typeface="Lucida Console" pitchFamily="49" charset="0"/>
              </a:rPr>
              <a:t>adf.test(diff(fred[,"y"]))</a:t>
            </a:r>
            <a:endParaRPr lang="id-ID" sz="1600" dirty="0">
              <a:solidFill>
                <a:srgbClr val="0070C0"/>
              </a:solidFill>
              <a:latin typeface="Lucida Console" pitchFamily="49" charset="0"/>
            </a:endParaRPr>
          </a:p>
        </p:txBody>
      </p:sp>
      <p:sp>
        <p:nvSpPr>
          <p:cNvPr id="6" name="Rectangle 5"/>
          <p:cNvSpPr/>
          <p:nvPr/>
        </p:nvSpPr>
        <p:spPr>
          <a:xfrm>
            <a:off x="1219200" y="1638300"/>
            <a:ext cx="8763000" cy="3754874"/>
          </a:xfrm>
          <a:prstGeom prst="rect">
            <a:avLst/>
          </a:prstGeom>
        </p:spPr>
        <p:txBody>
          <a:bodyPr wrap="square">
            <a:spAutoFit/>
          </a:bodyPr>
          <a:lstStyle/>
          <a:p>
            <a:r>
              <a:rPr lang="id-ID" sz="1400" dirty="0" smtClean="0">
                <a:latin typeface="Lucida Console" pitchFamily="49" charset="0"/>
              </a:rPr>
              <a:t>	Augmented Dickey-Fuller Test</a:t>
            </a:r>
          </a:p>
          <a:p>
            <a:endParaRPr lang="id-ID" sz="1400" dirty="0" smtClean="0">
              <a:latin typeface="Lucida Console" pitchFamily="49" charset="0"/>
            </a:endParaRPr>
          </a:p>
          <a:p>
            <a:r>
              <a:rPr lang="id-ID" sz="1400" dirty="0" smtClean="0">
                <a:latin typeface="Lucida Console" pitchFamily="49" charset="0"/>
              </a:rPr>
              <a:t>data:  diff(fred[, "c"])</a:t>
            </a:r>
          </a:p>
          <a:p>
            <a:r>
              <a:rPr lang="id-ID" sz="1400" dirty="0" smtClean="0">
                <a:latin typeface="Lucida Console" pitchFamily="49" charset="0"/>
              </a:rPr>
              <a:t>Dickey-Fuller = -4.713, Lag order = 5, p-value = 0.01</a:t>
            </a:r>
          </a:p>
          <a:p>
            <a:r>
              <a:rPr lang="id-ID" sz="1400" dirty="0" smtClean="0">
                <a:latin typeface="Lucida Console" pitchFamily="49" charset="0"/>
              </a:rPr>
              <a:t>alternative hypothesis: stationary</a:t>
            </a:r>
          </a:p>
          <a:p>
            <a:endParaRPr lang="id-ID" sz="1400" dirty="0" smtClean="0">
              <a:latin typeface="Lucida Console" pitchFamily="49" charset="0"/>
            </a:endParaRPr>
          </a:p>
          <a:p>
            <a:r>
              <a:rPr lang="id-ID" sz="1400" dirty="0" smtClean="0">
                <a:latin typeface="Lucida Console" pitchFamily="49" charset="0"/>
              </a:rPr>
              <a:t>Warning message:</a:t>
            </a:r>
          </a:p>
          <a:p>
            <a:r>
              <a:rPr lang="id-ID" sz="1400" dirty="0" smtClean="0">
                <a:latin typeface="Lucida Console" pitchFamily="49" charset="0"/>
              </a:rPr>
              <a:t>In adf.test(diff(fred[, "c"])) : p-value smaller than printed p-value</a:t>
            </a:r>
          </a:p>
          <a:p>
            <a:endParaRPr lang="id-ID" sz="1400" dirty="0" smtClean="0">
              <a:latin typeface="Lucida Console" pitchFamily="49" charset="0"/>
            </a:endParaRPr>
          </a:p>
          <a:p>
            <a:r>
              <a:rPr lang="id-ID" sz="1400" dirty="0" smtClean="0">
                <a:latin typeface="Lucida Console" pitchFamily="49" charset="0"/>
              </a:rPr>
              <a:t>	Augmented Dickey-Fuller Test</a:t>
            </a:r>
          </a:p>
          <a:p>
            <a:endParaRPr lang="id-ID" sz="1400" dirty="0" smtClean="0">
              <a:latin typeface="Lucida Console" pitchFamily="49" charset="0"/>
            </a:endParaRPr>
          </a:p>
          <a:p>
            <a:r>
              <a:rPr lang="id-ID" sz="1400" dirty="0" smtClean="0">
                <a:latin typeface="Lucida Console" pitchFamily="49" charset="0"/>
              </a:rPr>
              <a:t>data:  diff(fred[, "y"])</a:t>
            </a:r>
          </a:p>
          <a:p>
            <a:r>
              <a:rPr lang="id-ID" sz="1400" dirty="0" smtClean="0">
                <a:latin typeface="Lucida Console" pitchFamily="49" charset="0"/>
              </a:rPr>
              <a:t>Dickey-Fuller = -5.7751, Lag order = 5, p-value = 0.01</a:t>
            </a:r>
          </a:p>
          <a:p>
            <a:r>
              <a:rPr lang="id-ID" sz="1400" dirty="0" smtClean="0">
                <a:latin typeface="Lucida Console" pitchFamily="49" charset="0"/>
              </a:rPr>
              <a:t>alternative hypothesis: stationary</a:t>
            </a:r>
          </a:p>
          <a:p>
            <a:endParaRPr lang="id-ID" sz="1400" dirty="0" smtClean="0">
              <a:latin typeface="Lucida Console" pitchFamily="49" charset="0"/>
            </a:endParaRPr>
          </a:p>
          <a:p>
            <a:r>
              <a:rPr lang="id-ID" sz="1400" dirty="0" smtClean="0">
                <a:latin typeface="Lucida Console" pitchFamily="49" charset="0"/>
              </a:rPr>
              <a:t>Warning message:</a:t>
            </a:r>
          </a:p>
          <a:p>
            <a:r>
              <a:rPr lang="id-ID" sz="1400" dirty="0" smtClean="0">
                <a:latin typeface="Lucida Console" pitchFamily="49" charset="0"/>
              </a:rPr>
              <a:t>In adf.test(diff(fred[, "y"])) : p-value smaller than printed p-value</a:t>
            </a:r>
            <a:endParaRPr lang="id-ID" sz="1400" dirty="0">
              <a:latin typeface="Lucida Console" pitchFamily="49" charset="0"/>
            </a:endParaRPr>
          </a:p>
        </p:txBody>
      </p:sp>
      <p:sp>
        <p:nvSpPr>
          <p:cNvPr id="7" name="Rectangle 6"/>
          <p:cNvSpPr/>
          <p:nvPr/>
        </p:nvSpPr>
        <p:spPr>
          <a:xfrm>
            <a:off x="5404744" y="2247900"/>
            <a:ext cx="2286000" cy="2209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8" name="Straight Arrow Connector 7"/>
          <p:cNvCxnSpPr/>
          <p:nvPr/>
        </p:nvCxnSpPr>
        <p:spPr>
          <a:xfrm rot="5400000" flipH="1" flipV="1">
            <a:off x="6014344" y="2019300"/>
            <a:ext cx="9144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382904" y="952500"/>
            <a:ext cx="2763064" cy="646331"/>
          </a:xfrm>
          <a:prstGeom prst="rect">
            <a:avLst/>
          </a:prstGeom>
          <a:noFill/>
        </p:spPr>
        <p:txBody>
          <a:bodyPr wrap="none" rtlCol="0">
            <a:spAutoFit/>
          </a:bodyPr>
          <a:lstStyle/>
          <a:p>
            <a:r>
              <a:rPr lang="id-ID" dirty="0" smtClean="0">
                <a:solidFill>
                  <a:srgbClr val="FF0000"/>
                </a:solidFill>
              </a:rPr>
              <a:t>Differencing kedua peubah </a:t>
            </a:r>
            <a:endParaRPr lang="id-ID" dirty="0" smtClean="0">
              <a:solidFill>
                <a:srgbClr val="FF0000"/>
              </a:solidFill>
            </a:endParaRPr>
          </a:p>
          <a:p>
            <a:r>
              <a:rPr lang="id-ID" dirty="0" smtClean="0">
                <a:solidFill>
                  <a:srgbClr val="FF0000"/>
                </a:solidFill>
              </a:rPr>
              <a:t>sudah stasioner</a:t>
            </a:r>
            <a:endParaRPr lang="id-ID" dirty="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Pemeriksaan kointegrasi</a:t>
            </a:r>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24</a:t>
            </a:fld>
            <a:endParaRPr lang="en-US"/>
          </a:p>
        </p:txBody>
      </p:sp>
      <p:sp>
        <p:nvSpPr>
          <p:cNvPr id="5" name="Rectangle 4"/>
          <p:cNvSpPr/>
          <p:nvPr/>
        </p:nvSpPr>
        <p:spPr>
          <a:xfrm>
            <a:off x="228600" y="1485900"/>
            <a:ext cx="4572000" cy="830997"/>
          </a:xfrm>
          <a:prstGeom prst="rect">
            <a:avLst/>
          </a:prstGeom>
        </p:spPr>
        <p:txBody>
          <a:bodyPr>
            <a:spAutoFit/>
          </a:bodyPr>
          <a:lstStyle/>
          <a:p>
            <a:r>
              <a:rPr lang="id-ID" sz="1600" dirty="0" smtClean="0">
                <a:solidFill>
                  <a:srgbClr val="0070C0"/>
                </a:solidFill>
                <a:latin typeface="Lucida Console" pitchFamily="49" charset="0"/>
              </a:rPr>
              <a:t>cointcy &lt;- dynlm(c~y, data=fred)</a:t>
            </a:r>
          </a:p>
          <a:p>
            <a:r>
              <a:rPr lang="id-ID" sz="1600" dirty="0" smtClean="0">
                <a:solidFill>
                  <a:srgbClr val="0070C0"/>
                </a:solidFill>
                <a:latin typeface="Lucida Console" pitchFamily="49" charset="0"/>
              </a:rPr>
              <a:t>ehat &lt;- resid(cointcy)</a:t>
            </a:r>
          </a:p>
          <a:p>
            <a:r>
              <a:rPr lang="id-ID" sz="1600" dirty="0" smtClean="0">
                <a:solidFill>
                  <a:srgbClr val="0070C0"/>
                </a:solidFill>
                <a:latin typeface="Lucida Console" pitchFamily="49" charset="0"/>
              </a:rPr>
              <a:t>adf.test(ehat)</a:t>
            </a:r>
            <a:endParaRPr lang="id-ID" sz="1600" dirty="0">
              <a:solidFill>
                <a:srgbClr val="0070C0"/>
              </a:solidFill>
              <a:latin typeface="Lucida Console" pitchFamily="49" charset="0"/>
            </a:endParaRPr>
          </a:p>
        </p:txBody>
      </p:sp>
      <p:sp>
        <p:nvSpPr>
          <p:cNvPr id="6" name="Rectangle 5"/>
          <p:cNvSpPr/>
          <p:nvPr/>
        </p:nvSpPr>
        <p:spPr>
          <a:xfrm>
            <a:off x="1066800" y="2476500"/>
            <a:ext cx="8077200" cy="1323439"/>
          </a:xfrm>
          <a:prstGeom prst="rect">
            <a:avLst/>
          </a:prstGeom>
        </p:spPr>
        <p:txBody>
          <a:bodyPr wrap="square">
            <a:spAutoFit/>
          </a:bodyPr>
          <a:lstStyle/>
          <a:p>
            <a:r>
              <a:rPr lang="en-US" sz="1600" dirty="0" smtClean="0">
                <a:latin typeface="Lucida Console" pitchFamily="49" charset="0"/>
              </a:rPr>
              <a:t>	Augmented Dickey-Fuller Test</a:t>
            </a:r>
          </a:p>
          <a:p>
            <a:endParaRPr lang="en-US" sz="1600" dirty="0" smtClean="0">
              <a:latin typeface="Lucida Console" pitchFamily="49" charset="0"/>
            </a:endParaRPr>
          </a:p>
          <a:p>
            <a:r>
              <a:rPr lang="en-US" sz="1600" dirty="0" smtClean="0">
                <a:latin typeface="Lucida Console" pitchFamily="49" charset="0"/>
              </a:rPr>
              <a:t>data:  </a:t>
            </a:r>
            <a:r>
              <a:rPr lang="en-US" sz="1600" dirty="0" err="1" smtClean="0">
                <a:latin typeface="Lucida Console" pitchFamily="49" charset="0"/>
              </a:rPr>
              <a:t>ehat</a:t>
            </a:r>
            <a:endParaRPr lang="en-US" sz="1600" dirty="0" smtClean="0">
              <a:latin typeface="Lucida Console" pitchFamily="49" charset="0"/>
            </a:endParaRPr>
          </a:p>
          <a:p>
            <a:r>
              <a:rPr lang="en-US" sz="1600" dirty="0" smtClean="0">
                <a:latin typeface="Lucida Console" pitchFamily="49" charset="0"/>
              </a:rPr>
              <a:t>Dickey-Fuller = -2.5617, Lag order = 5, p-value = 0.3409</a:t>
            </a:r>
          </a:p>
          <a:p>
            <a:r>
              <a:rPr lang="en-US" sz="1600" dirty="0" smtClean="0">
                <a:latin typeface="Lucida Console" pitchFamily="49" charset="0"/>
              </a:rPr>
              <a:t>alternative hypothesis: stationary</a:t>
            </a:r>
            <a:endParaRPr lang="id-ID" sz="1600" dirty="0">
              <a:latin typeface="Lucida Console" pitchFamily="49" charset="0"/>
            </a:endParaRPr>
          </a:p>
        </p:txBody>
      </p:sp>
      <p:sp>
        <p:nvSpPr>
          <p:cNvPr id="7" name="Rectangle 6"/>
          <p:cNvSpPr/>
          <p:nvPr/>
        </p:nvSpPr>
        <p:spPr>
          <a:xfrm>
            <a:off x="5945576" y="3009900"/>
            <a:ext cx="22860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8" name="Straight Arrow Connector 7"/>
          <p:cNvCxnSpPr/>
          <p:nvPr/>
        </p:nvCxnSpPr>
        <p:spPr>
          <a:xfrm rot="5400000" flipH="1" flipV="1">
            <a:off x="6555176" y="2704306"/>
            <a:ext cx="9144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867400" y="1637506"/>
            <a:ext cx="3220264" cy="646331"/>
          </a:xfrm>
          <a:prstGeom prst="rect">
            <a:avLst/>
          </a:prstGeom>
          <a:noFill/>
        </p:spPr>
        <p:txBody>
          <a:bodyPr wrap="square" rtlCol="0">
            <a:spAutoFit/>
          </a:bodyPr>
          <a:lstStyle/>
          <a:p>
            <a:r>
              <a:rPr lang="id-ID" dirty="0" smtClean="0">
                <a:solidFill>
                  <a:srgbClr val="FF0000"/>
                </a:solidFill>
              </a:rPr>
              <a:t>Tidak stasioner; tidak terjadi kointegrasi antar kedua peubah</a:t>
            </a:r>
            <a:endParaRPr lang="id-ID" dirty="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Pendugaan model VAR</a:t>
            </a:r>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25</a:t>
            </a:fld>
            <a:endParaRPr lang="en-US"/>
          </a:p>
        </p:txBody>
      </p:sp>
      <p:sp>
        <p:nvSpPr>
          <p:cNvPr id="5" name="Rectangle 4"/>
          <p:cNvSpPr/>
          <p:nvPr/>
        </p:nvSpPr>
        <p:spPr>
          <a:xfrm>
            <a:off x="304800" y="1181100"/>
            <a:ext cx="6705600" cy="1384995"/>
          </a:xfrm>
          <a:prstGeom prst="rect">
            <a:avLst/>
          </a:prstGeom>
        </p:spPr>
        <p:txBody>
          <a:bodyPr wrap="square">
            <a:spAutoFit/>
          </a:bodyPr>
          <a:lstStyle/>
          <a:p>
            <a:r>
              <a:rPr lang="id-ID" sz="1400" dirty="0" smtClean="0">
                <a:solidFill>
                  <a:srgbClr val="0070C0"/>
                </a:solidFill>
                <a:latin typeface="Lucida Console" pitchFamily="49" charset="0"/>
              </a:rPr>
              <a:t>library(vars)</a:t>
            </a:r>
          </a:p>
          <a:p>
            <a:r>
              <a:rPr lang="id-ID" sz="1400" dirty="0" smtClean="0">
                <a:solidFill>
                  <a:srgbClr val="0070C0"/>
                </a:solidFill>
                <a:latin typeface="Lucida Console" pitchFamily="49" charset="0"/>
              </a:rPr>
              <a:t>Dc &lt;- diff(fred[,"c"])</a:t>
            </a:r>
          </a:p>
          <a:p>
            <a:r>
              <a:rPr lang="id-ID" sz="1400" dirty="0" smtClean="0">
                <a:solidFill>
                  <a:srgbClr val="0070C0"/>
                </a:solidFill>
                <a:latin typeface="Lucida Console" pitchFamily="49" charset="0"/>
              </a:rPr>
              <a:t>Dy &lt;- diff(fred[,"y"])</a:t>
            </a:r>
          </a:p>
          <a:p>
            <a:r>
              <a:rPr lang="id-ID" sz="1400" dirty="0" smtClean="0">
                <a:solidFill>
                  <a:srgbClr val="0070C0"/>
                </a:solidFill>
                <a:latin typeface="Lucida Console" pitchFamily="49" charset="0"/>
              </a:rPr>
              <a:t>varmat &lt;- as.matrix(cbind(Dc,Dy))</a:t>
            </a:r>
          </a:p>
          <a:p>
            <a:r>
              <a:rPr lang="id-ID" sz="1400" dirty="0" smtClean="0">
                <a:solidFill>
                  <a:srgbClr val="0070C0"/>
                </a:solidFill>
                <a:latin typeface="Lucida Console" pitchFamily="49" charset="0"/>
              </a:rPr>
              <a:t>varfit &lt;- VAR(varmat) # `VAR()` from package `vars`</a:t>
            </a:r>
          </a:p>
          <a:p>
            <a:r>
              <a:rPr lang="id-ID" sz="1400" dirty="0" smtClean="0">
                <a:solidFill>
                  <a:srgbClr val="0070C0"/>
                </a:solidFill>
                <a:latin typeface="Lucida Console" pitchFamily="49" charset="0"/>
              </a:rPr>
              <a:t>summary(varfit)</a:t>
            </a:r>
            <a:endParaRPr lang="id-ID" sz="1400" dirty="0">
              <a:solidFill>
                <a:srgbClr val="0070C0"/>
              </a:solidFill>
              <a:latin typeface="Lucida Console" pitchFamily="49" charset="0"/>
            </a:endParaRPr>
          </a:p>
        </p:txBody>
      </p:sp>
      <p:sp>
        <p:nvSpPr>
          <p:cNvPr id="7" name="Rectangle 6"/>
          <p:cNvSpPr/>
          <p:nvPr/>
        </p:nvSpPr>
        <p:spPr>
          <a:xfrm>
            <a:off x="2971800" y="2515731"/>
            <a:ext cx="4572000" cy="2246769"/>
          </a:xfrm>
          <a:prstGeom prst="rect">
            <a:avLst/>
          </a:prstGeom>
        </p:spPr>
        <p:txBody>
          <a:bodyPr>
            <a:spAutoFit/>
          </a:bodyPr>
          <a:lstStyle/>
          <a:p>
            <a:r>
              <a:rPr lang="id-ID" sz="1400" dirty="0" smtClean="0">
                <a:latin typeface="Lucida Console" pitchFamily="49" charset="0"/>
              </a:rPr>
              <a:t>VAR Estimation Results:</a:t>
            </a:r>
          </a:p>
          <a:p>
            <a:r>
              <a:rPr lang="id-ID" sz="1400" dirty="0" smtClean="0">
                <a:latin typeface="Lucida Console" pitchFamily="49" charset="0"/>
              </a:rPr>
              <a:t>========================= </a:t>
            </a:r>
          </a:p>
          <a:p>
            <a:r>
              <a:rPr lang="id-ID" sz="1400" dirty="0" smtClean="0">
                <a:latin typeface="Lucida Console" pitchFamily="49" charset="0"/>
              </a:rPr>
              <a:t>Endogenous variables: Dc, Dy </a:t>
            </a:r>
          </a:p>
          <a:p>
            <a:r>
              <a:rPr lang="id-ID" sz="1400" dirty="0" smtClean="0">
                <a:latin typeface="Lucida Console" pitchFamily="49" charset="0"/>
              </a:rPr>
              <a:t>Deterministic variables: const </a:t>
            </a:r>
          </a:p>
          <a:p>
            <a:r>
              <a:rPr lang="id-ID" sz="1400" dirty="0" smtClean="0">
                <a:latin typeface="Lucida Console" pitchFamily="49" charset="0"/>
              </a:rPr>
              <a:t>Sample size: 198 </a:t>
            </a:r>
          </a:p>
          <a:p>
            <a:r>
              <a:rPr lang="id-ID" sz="1400" dirty="0" smtClean="0">
                <a:latin typeface="Lucida Console" pitchFamily="49" charset="0"/>
              </a:rPr>
              <a:t>Log Likelihood: 1400.444 </a:t>
            </a:r>
          </a:p>
          <a:p>
            <a:r>
              <a:rPr lang="id-ID" sz="1400" dirty="0" smtClean="0">
                <a:latin typeface="Lucida Console" pitchFamily="49" charset="0"/>
              </a:rPr>
              <a:t>Roots of the characteristic polynomial:</a:t>
            </a:r>
          </a:p>
          <a:p>
            <a:r>
              <a:rPr lang="id-ID" sz="1400" dirty="0" smtClean="0">
                <a:latin typeface="Lucida Console" pitchFamily="49" charset="0"/>
              </a:rPr>
              <a:t>0.3441 0.3425</a:t>
            </a:r>
          </a:p>
          <a:p>
            <a:r>
              <a:rPr lang="id-ID" sz="1400" dirty="0" smtClean="0">
                <a:latin typeface="Lucida Console" pitchFamily="49" charset="0"/>
              </a:rPr>
              <a:t>Call:</a:t>
            </a:r>
          </a:p>
          <a:p>
            <a:r>
              <a:rPr lang="id-ID" sz="1400" dirty="0" smtClean="0">
                <a:latin typeface="Lucida Console" pitchFamily="49" charset="0"/>
              </a:rPr>
              <a:t>VAR(y = varmat)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Pendugaan model VAR</a:t>
            </a:r>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26</a:t>
            </a:fld>
            <a:endParaRPr lang="en-US"/>
          </a:p>
        </p:txBody>
      </p:sp>
      <p:sp>
        <p:nvSpPr>
          <p:cNvPr id="5" name="Rectangle 4"/>
          <p:cNvSpPr/>
          <p:nvPr/>
        </p:nvSpPr>
        <p:spPr>
          <a:xfrm>
            <a:off x="838200" y="1333500"/>
            <a:ext cx="7391400" cy="3323987"/>
          </a:xfrm>
          <a:prstGeom prst="rect">
            <a:avLst/>
          </a:prstGeom>
        </p:spPr>
        <p:txBody>
          <a:bodyPr wrap="square">
            <a:spAutoFit/>
          </a:bodyPr>
          <a:lstStyle/>
          <a:p>
            <a:r>
              <a:rPr lang="id-ID" sz="1400" dirty="0" smtClean="0">
                <a:latin typeface="Lucida Console" pitchFamily="49" charset="0"/>
              </a:rPr>
              <a:t>Estimation results for equation Dc: </a:t>
            </a:r>
          </a:p>
          <a:p>
            <a:r>
              <a:rPr lang="id-ID" sz="1400" dirty="0" smtClean="0">
                <a:latin typeface="Lucida Console" pitchFamily="49" charset="0"/>
              </a:rPr>
              <a:t>=================================== </a:t>
            </a:r>
          </a:p>
          <a:p>
            <a:r>
              <a:rPr lang="id-ID" sz="1400" dirty="0" smtClean="0">
                <a:latin typeface="Lucida Console" pitchFamily="49" charset="0"/>
              </a:rPr>
              <a:t>Dc = Dc.l1 + Dy.l1 + const </a:t>
            </a:r>
          </a:p>
          <a:p>
            <a:endParaRPr lang="id-ID" sz="1400" dirty="0" smtClean="0">
              <a:latin typeface="Lucida Console" pitchFamily="49" charset="0"/>
            </a:endParaRPr>
          </a:p>
          <a:p>
            <a:r>
              <a:rPr lang="id-ID" sz="1400" dirty="0" smtClean="0">
                <a:latin typeface="Lucida Console" pitchFamily="49" charset="0"/>
              </a:rPr>
              <a:t>       Estimate Std. Error t value Pr(&gt;|t|)    </a:t>
            </a:r>
          </a:p>
          <a:p>
            <a:r>
              <a:rPr lang="id-ID" sz="1400" dirty="0" smtClean="0">
                <a:latin typeface="Lucida Console" pitchFamily="49" charset="0"/>
              </a:rPr>
              <a:t>Dc.l1 0.2156068  0.0747486   2.884  0.00436 ** </a:t>
            </a:r>
          </a:p>
          <a:p>
            <a:r>
              <a:rPr lang="id-ID" sz="1400" dirty="0" smtClean="0">
                <a:latin typeface="Lucida Console" pitchFamily="49" charset="0"/>
              </a:rPr>
              <a:t>Dy.l1 0.1493798  0.0577343   2.587  0.01040 *  </a:t>
            </a:r>
          </a:p>
          <a:p>
            <a:r>
              <a:rPr lang="id-ID" sz="1400" dirty="0" smtClean="0">
                <a:latin typeface="Lucida Console" pitchFamily="49" charset="0"/>
              </a:rPr>
              <a:t>const 0.0052776  0.0007573   6.969 4.81e-11 ***</a:t>
            </a:r>
          </a:p>
          <a:p>
            <a:r>
              <a:rPr lang="id-ID" sz="1400" dirty="0" smtClean="0">
                <a:latin typeface="Lucida Console" pitchFamily="49" charset="0"/>
              </a:rPr>
              <a:t>---</a:t>
            </a:r>
          </a:p>
          <a:p>
            <a:r>
              <a:rPr lang="id-ID" sz="1400" dirty="0" smtClean="0">
                <a:latin typeface="Lucida Console" pitchFamily="49" charset="0"/>
              </a:rPr>
              <a:t>Signif. codes:  0 ‘***’ 0.001 ‘**’ 0.01 ‘*’ 0.05 ‘.’ 0.1 ‘ ’ 1</a:t>
            </a:r>
          </a:p>
          <a:p>
            <a:endParaRPr lang="id-ID" sz="1400" dirty="0" smtClean="0">
              <a:latin typeface="Lucida Console" pitchFamily="49" charset="0"/>
            </a:endParaRPr>
          </a:p>
          <a:p>
            <a:endParaRPr lang="id-ID" sz="1400" dirty="0" smtClean="0">
              <a:latin typeface="Lucida Console" pitchFamily="49" charset="0"/>
            </a:endParaRPr>
          </a:p>
          <a:p>
            <a:r>
              <a:rPr lang="id-ID" sz="1400" dirty="0" smtClean="0">
                <a:latin typeface="Lucida Console" pitchFamily="49" charset="0"/>
              </a:rPr>
              <a:t>Residual standard error: 0.006575 on 195 degrees of freedom</a:t>
            </a:r>
          </a:p>
          <a:p>
            <a:r>
              <a:rPr lang="id-ID" sz="1400" dirty="0" smtClean="0">
                <a:latin typeface="Lucida Console" pitchFamily="49" charset="0"/>
              </a:rPr>
              <a:t>Multiple R-Squared: 0.1205,	Adjusted R-squared: 0.1115 </a:t>
            </a:r>
          </a:p>
          <a:p>
            <a:r>
              <a:rPr lang="id-ID" sz="1400" dirty="0" smtClean="0">
                <a:latin typeface="Lucida Console" pitchFamily="49" charset="0"/>
              </a:rPr>
              <a:t>F-statistic: 13.36 on 2 and 195 DF,  p-value: 3.661e-06 </a:t>
            </a:r>
          </a:p>
        </p:txBody>
      </p:sp>
      <p:pic>
        <p:nvPicPr>
          <p:cNvPr id="95234" name="Picture 2"/>
          <p:cNvPicPr>
            <a:picLocks noChangeAspect="1" noChangeArrowheads="1"/>
          </p:cNvPicPr>
          <p:nvPr/>
        </p:nvPicPr>
        <p:blipFill>
          <a:blip r:embed="rId2"/>
          <a:srcRect/>
          <a:stretch>
            <a:fillRect/>
          </a:stretch>
        </p:blipFill>
        <p:spPr bwMode="auto">
          <a:xfrm>
            <a:off x="5257800" y="1409700"/>
            <a:ext cx="3638550" cy="70485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Pendugaan model VAR</a:t>
            </a:r>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27</a:t>
            </a:fld>
            <a:endParaRPr lang="en-US"/>
          </a:p>
        </p:txBody>
      </p:sp>
      <p:sp>
        <p:nvSpPr>
          <p:cNvPr id="5" name="Rectangle 4"/>
          <p:cNvSpPr/>
          <p:nvPr/>
        </p:nvSpPr>
        <p:spPr>
          <a:xfrm>
            <a:off x="762000" y="1104900"/>
            <a:ext cx="6858000" cy="3754874"/>
          </a:xfrm>
          <a:prstGeom prst="rect">
            <a:avLst/>
          </a:prstGeom>
        </p:spPr>
        <p:txBody>
          <a:bodyPr wrap="square">
            <a:spAutoFit/>
          </a:bodyPr>
          <a:lstStyle/>
          <a:p>
            <a:endParaRPr lang="id-ID" sz="1400" dirty="0" smtClean="0">
              <a:latin typeface="Lucida Console" pitchFamily="49" charset="0"/>
            </a:endParaRPr>
          </a:p>
          <a:p>
            <a:r>
              <a:rPr lang="id-ID" sz="1400" dirty="0" smtClean="0">
                <a:latin typeface="Lucida Console" pitchFamily="49" charset="0"/>
              </a:rPr>
              <a:t>Estimation results for equation Dy: </a:t>
            </a:r>
          </a:p>
          <a:p>
            <a:r>
              <a:rPr lang="id-ID" sz="1400" dirty="0" smtClean="0">
                <a:latin typeface="Lucida Console" pitchFamily="49" charset="0"/>
              </a:rPr>
              <a:t>=================================== </a:t>
            </a:r>
          </a:p>
          <a:p>
            <a:r>
              <a:rPr lang="id-ID" sz="1400" dirty="0" smtClean="0">
                <a:latin typeface="Lucida Console" pitchFamily="49" charset="0"/>
              </a:rPr>
              <a:t>Dy = Dc.l1 + Dy.l1 + const </a:t>
            </a:r>
          </a:p>
          <a:p>
            <a:endParaRPr lang="id-ID" sz="1400" dirty="0" smtClean="0">
              <a:latin typeface="Lucida Console" pitchFamily="49" charset="0"/>
            </a:endParaRPr>
          </a:p>
          <a:p>
            <a:r>
              <a:rPr lang="id-ID" sz="1400" dirty="0" smtClean="0">
                <a:latin typeface="Lucida Console" pitchFamily="49" charset="0"/>
              </a:rPr>
              <a:t>        Estimate Std. Error t value Pr(&gt;|t|)    </a:t>
            </a:r>
          </a:p>
          <a:p>
            <a:r>
              <a:rPr lang="id-ID" sz="1400" dirty="0" smtClean="0">
                <a:latin typeface="Lucida Console" pitchFamily="49" charset="0"/>
              </a:rPr>
              <a:t>Dc.l1  0.4754276  0.0973264   4.885 2.15e-06 ***</a:t>
            </a:r>
          </a:p>
          <a:p>
            <a:r>
              <a:rPr lang="id-ID" sz="1400" dirty="0" smtClean="0">
                <a:latin typeface="Lucida Console" pitchFamily="49" charset="0"/>
              </a:rPr>
              <a:t>Dy.l1 -0.2171679  0.0751730  -2.889   0.0043 ** </a:t>
            </a:r>
          </a:p>
          <a:p>
            <a:r>
              <a:rPr lang="id-ID" sz="1400" dirty="0" smtClean="0">
                <a:latin typeface="Lucida Console" pitchFamily="49" charset="0"/>
              </a:rPr>
              <a:t>const  0.0060367  0.0009861   6.122 4.99e-09 ***</a:t>
            </a:r>
          </a:p>
          <a:p>
            <a:r>
              <a:rPr lang="id-ID" sz="1400" dirty="0" smtClean="0">
                <a:latin typeface="Lucida Console" pitchFamily="49" charset="0"/>
              </a:rPr>
              <a:t>---</a:t>
            </a:r>
          </a:p>
          <a:p>
            <a:r>
              <a:rPr lang="id-ID" sz="1400" dirty="0" smtClean="0">
                <a:latin typeface="Lucida Console" pitchFamily="49" charset="0"/>
              </a:rPr>
              <a:t>Signif. codes:  0 ‘***’ 0.001 ‘**’ 0.01 ‘*’ 0.05 ‘.’ 0.1 ‘ ’ 1</a:t>
            </a:r>
          </a:p>
          <a:p>
            <a:endParaRPr lang="id-ID" sz="1400" dirty="0" smtClean="0">
              <a:latin typeface="Lucida Console" pitchFamily="49" charset="0"/>
            </a:endParaRPr>
          </a:p>
          <a:p>
            <a:endParaRPr lang="id-ID" sz="1400" dirty="0" smtClean="0">
              <a:latin typeface="Lucida Console" pitchFamily="49" charset="0"/>
            </a:endParaRPr>
          </a:p>
          <a:p>
            <a:r>
              <a:rPr lang="id-ID" sz="1400" dirty="0" smtClean="0">
                <a:latin typeface="Lucida Console" pitchFamily="49" charset="0"/>
              </a:rPr>
              <a:t>Residual standard error: 0.008562 on 195 degrees of freedom</a:t>
            </a:r>
          </a:p>
          <a:p>
            <a:r>
              <a:rPr lang="id-ID" sz="1400" dirty="0" smtClean="0">
                <a:latin typeface="Lucida Console" pitchFamily="49" charset="0"/>
              </a:rPr>
              <a:t>Multiple R-Squared: 0.1118,	Adjusted R-squared: 0.1027 </a:t>
            </a:r>
          </a:p>
          <a:p>
            <a:r>
              <a:rPr lang="id-ID" sz="1400" dirty="0" smtClean="0">
                <a:latin typeface="Lucida Console" pitchFamily="49" charset="0"/>
              </a:rPr>
              <a:t>F-statistic: 12.27 on 2 and 195 DF,  p-value: 9.53e-06 </a:t>
            </a:r>
          </a:p>
          <a:p>
            <a:endParaRPr lang="id-ID" sz="1400" dirty="0" smtClean="0">
              <a:latin typeface="Lucida Console" pitchFamily="49" charset="0"/>
            </a:endParaRPr>
          </a:p>
        </p:txBody>
      </p:sp>
      <p:pic>
        <p:nvPicPr>
          <p:cNvPr id="80897" name="Picture 1"/>
          <p:cNvPicPr>
            <a:picLocks noChangeAspect="1" noChangeArrowheads="1"/>
          </p:cNvPicPr>
          <p:nvPr/>
        </p:nvPicPr>
        <p:blipFill>
          <a:blip r:embed="rId2"/>
          <a:srcRect/>
          <a:stretch>
            <a:fillRect/>
          </a:stretch>
        </p:blipFill>
        <p:spPr bwMode="auto">
          <a:xfrm>
            <a:off x="5181600" y="1333500"/>
            <a:ext cx="3676650" cy="69532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Pendugaan model VAR</a:t>
            </a:r>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28</a:t>
            </a:fld>
            <a:endParaRPr lang="en-US"/>
          </a:p>
        </p:txBody>
      </p:sp>
      <p:sp>
        <p:nvSpPr>
          <p:cNvPr id="5" name="Rectangle 4"/>
          <p:cNvSpPr/>
          <p:nvPr/>
        </p:nvSpPr>
        <p:spPr>
          <a:xfrm>
            <a:off x="1066800" y="2019300"/>
            <a:ext cx="6858000" cy="2031325"/>
          </a:xfrm>
          <a:prstGeom prst="rect">
            <a:avLst/>
          </a:prstGeom>
        </p:spPr>
        <p:txBody>
          <a:bodyPr wrap="square">
            <a:spAutoFit/>
          </a:bodyPr>
          <a:lstStyle/>
          <a:p>
            <a:r>
              <a:rPr lang="id-ID" sz="1400" dirty="0" smtClean="0">
                <a:latin typeface="Lucida Console" pitchFamily="49" charset="0"/>
              </a:rPr>
              <a:t>Covariance </a:t>
            </a:r>
            <a:r>
              <a:rPr lang="id-ID" sz="1400" dirty="0" smtClean="0">
                <a:latin typeface="Lucida Console" pitchFamily="49" charset="0"/>
              </a:rPr>
              <a:t>matrix of residuals:</a:t>
            </a:r>
          </a:p>
          <a:p>
            <a:r>
              <a:rPr lang="id-ID" sz="1400" dirty="0" smtClean="0">
                <a:latin typeface="Lucida Console" pitchFamily="49" charset="0"/>
              </a:rPr>
              <a:t>          Dc        Dy</a:t>
            </a:r>
          </a:p>
          <a:p>
            <a:r>
              <a:rPr lang="id-ID" sz="1400" dirty="0" smtClean="0">
                <a:latin typeface="Lucida Console" pitchFamily="49" charset="0"/>
              </a:rPr>
              <a:t>Dc 4.324e-05 2.508e-05</a:t>
            </a:r>
          </a:p>
          <a:p>
            <a:r>
              <a:rPr lang="id-ID" sz="1400" dirty="0" smtClean="0">
                <a:latin typeface="Lucida Console" pitchFamily="49" charset="0"/>
              </a:rPr>
              <a:t>Dy 2.508e-05 7.330e-05</a:t>
            </a:r>
          </a:p>
          <a:p>
            <a:endParaRPr lang="id-ID" sz="1400" dirty="0" smtClean="0">
              <a:latin typeface="Lucida Console" pitchFamily="49" charset="0"/>
            </a:endParaRPr>
          </a:p>
          <a:p>
            <a:r>
              <a:rPr lang="id-ID" sz="1400" dirty="0" smtClean="0">
                <a:latin typeface="Lucida Console" pitchFamily="49" charset="0"/>
              </a:rPr>
              <a:t>Correlation matrix of residuals:</a:t>
            </a:r>
          </a:p>
          <a:p>
            <a:r>
              <a:rPr lang="id-ID" sz="1400" dirty="0" smtClean="0">
                <a:latin typeface="Lucida Console" pitchFamily="49" charset="0"/>
              </a:rPr>
              <a:t>       Dc     Dy</a:t>
            </a:r>
          </a:p>
          <a:p>
            <a:r>
              <a:rPr lang="id-ID" sz="1400" dirty="0" smtClean="0">
                <a:latin typeface="Lucida Console" pitchFamily="49" charset="0"/>
              </a:rPr>
              <a:t>Dc 1.0000 0.4456</a:t>
            </a:r>
          </a:p>
          <a:p>
            <a:r>
              <a:rPr lang="id-ID" sz="1400" dirty="0" smtClean="0">
                <a:latin typeface="Lucida Console" pitchFamily="49" charset="0"/>
              </a:rPr>
              <a:t>Dy 0.4456 1.0000</a:t>
            </a:r>
            <a:endParaRPr lang="id-ID" sz="1400" dirty="0">
              <a:latin typeface="Lucida Console"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Impulse Response</a:t>
            </a:r>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29</a:t>
            </a:fld>
            <a:endParaRPr lang="en-US"/>
          </a:p>
        </p:txBody>
      </p:sp>
      <p:pic>
        <p:nvPicPr>
          <p:cNvPr id="100354" name="Picture 2"/>
          <p:cNvPicPr>
            <a:picLocks noChangeAspect="1" noChangeArrowheads="1"/>
          </p:cNvPicPr>
          <p:nvPr/>
        </p:nvPicPr>
        <p:blipFill>
          <a:blip r:embed="rId2"/>
          <a:srcRect/>
          <a:stretch>
            <a:fillRect/>
          </a:stretch>
        </p:blipFill>
        <p:spPr bwMode="auto">
          <a:xfrm>
            <a:off x="2191542" y="1683701"/>
            <a:ext cx="3171429" cy="3166667"/>
          </a:xfrm>
          <a:prstGeom prst="rect">
            <a:avLst/>
          </a:prstGeom>
          <a:noFill/>
          <a:ln w="9525">
            <a:noFill/>
            <a:miter lim="800000"/>
            <a:headEnd/>
            <a:tailEnd/>
          </a:ln>
          <a:effectLst/>
        </p:spPr>
      </p:pic>
      <p:pic>
        <p:nvPicPr>
          <p:cNvPr id="100355" name="Picture 3"/>
          <p:cNvPicPr>
            <a:picLocks noChangeAspect="1" noChangeArrowheads="1"/>
          </p:cNvPicPr>
          <p:nvPr/>
        </p:nvPicPr>
        <p:blipFill>
          <a:blip r:embed="rId3"/>
          <a:srcRect/>
          <a:stretch>
            <a:fillRect/>
          </a:stretch>
        </p:blipFill>
        <p:spPr bwMode="auto">
          <a:xfrm>
            <a:off x="5591571" y="1607501"/>
            <a:ext cx="3171429" cy="3166667"/>
          </a:xfrm>
          <a:prstGeom prst="rect">
            <a:avLst/>
          </a:prstGeom>
          <a:noFill/>
          <a:ln w="9525">
            <a:noFill/>
            <a:miter lim="800000"/>
            <a:headEnd/>
            <a:tailEnd/>
          </a:ln>
          <a:effectLst/>
        </p:spPr>
      </p:pic>
      <p:sp>
        <p:nvSpPr>
          <p:cNvPr id="7" name="Rectangle 6"/>
          <p:cNvSpPr/>
          <p:nvPr/>
        </p:nvSpPr>
        <p:spPr>
          <a:xfrm>
            <a:off x="0" y="1192768"/>
            <a:ext cx="4572000" cy="584775"/>
          </a:xfrm>
          <a:prstGeom prst="rect">
            <a:avLst/>
          </a:prstGeom>
        </p:spPr>
        <p:txBody>
          <a:bodyPr>
            <a:spAutoFit/>
          </a:bodyPr>
          <a:lstStyle/>
          <a:p>
            <a:r>
              <a:rPr lang="id-ID" sz="1600" dirty="0" smtClean="0">
                <a:solidFill>
                  <a:srgbClr val="0070C0"/>
                </a:solidFill>
                <a:latin typeface="Lucida Console" pitchFamily="49" charset="0"/>
              </a:rPr>
              <a:t>impresp &lt;- irf(varfit)</a:t>
            </a:r>
          </a:p>
          <a:p>
            <a:r>
              <a:rPr lang="id-ID" sz="1600" dirty="0" smtClean="0">
                <a:solidFill>
                  <a:srgbClr val="0070C0"/>
                </a:solidFill>
                <a:latin typeface="Lucida Console" pitchFamily="49" charset="0"/>
              </a:rPr>
              <a:t>plot(impresp)</a:t>
            </a:r>
            <a:endParaRPr lang="id-ID" sz="1600" dirty="0">
              <a:solidFill>
                <a:srgbClr val="0070C0"/>
              </a:solidFill>
              <a:latin typeface="Lucida Console" pitchFamily="49" charset="0"/>
            </a:endParaRPr>
          </a:p>
        </p:txBody>
      </p:sp>
      <p:sp>
        <p:nvSpPr>
          <p:cNvPr id="8" name="TextBox 7"/>
          <p:cNvSpPr txBox="1"/>
          <p:nvPr/>
        </p:nvSpPr>
        <p:spPr>
          <a:xfrm>
            <a:off x="2204862" y="4926568"/>
            <a:ext cx="3158109" cy="369332"/>
          </a:xfrm>
          <a:prstGeom prst="rect">
            <a:avLst/>
          </a:prstGeom>
          <a:noFill/>
        </p:spPr>
        <p:txBody>
          <a:bodyPr wrap="none" rtlCol="0">
            <a:spAutoFit/>
          </a:bodyPr>
          <a:lstStyle/>
          <a:p>
            <a:r>
              <a:rPr lang="id-ID" dirty="0" smtClean="0"/>
              <a:t>Respon terhadap perubahan Dc</a:t>
            </a:r>
            <a:endParaRPr lang="id-ID" dirty="0"/>
          </a:p>
        </p:txBody>
      </p:sp>
      <p:sp>
        <p:nvSpPr>
          <p:cNvPr id="9" name="TextBox 8"/>
          <p:cNvSpPr txBox="1"/>
          <p:nvPr/>
        </p:nvSpPr>
        <p:spPr>
          <a:xfrm>
            <a:off x="5557662" y="4926568"/>
            <a:ext cx="3158109" cy="369332"/>
          </a:xfrm>
          <a:prstGeom prst="rect">
            <a:avLst/>
          </a:prstGeom>
          <a:noFill/>
        </p:spPr>
        <p:txBody>
          <a:bodyPr wrap="none" rtlCol="0">
            <a:spAutoFit/>
          </a:bodyPr>
          <a:lstStyle/>
          <a:p>
            <a:r>
              <a:rPr lang="id-ID" dirty="0" smtClean="0"/>
              <a:t>Respon terhadap perubahan Dy</a:t>
            </a:r>
            <a:endParaRPr lang="id-ID"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VAR-VECM</a:t>
            </a:r>
            <a:endParaRPr lang="id-ID" dirty="0"/>
          </a:p>
        </p:txBody>
      </p:sp>
      <p:sp>
        <p:nvSpPr>
          <p:cNvPr id="3" name="Content Placeholder 2"/>
          <p:cNvSpPr>
            <a:spLocks noGrp="1"/>
          </p:cNvSpPr>
          <p:nvPr>
            <p:ph idx="1"/>
          </p:nvPr>
        </p:nvSpPr>
        <p:spPr/>
        <p:txBody>
          <a:bodyPr>
            <a:normAutofit fontScale="77500" lnSpcReduction="20000"/>
          </a:bodyPr>
          <a:lstStyle/>
          <a:p>
            <a:r>
              <a:rPr lang="id-ID" u="sng" dirty="0" smtClean="0"/>
              <a:t>V</a:t>
            </a:r>
            <a:r>
              <a:rPr lang="id-ID" dirty="0" smtClean="0"/>
              <a:t>ector </a:t>
            </a:r>
            <a:r>
              <a:rPr lang="id-ID" u="sng" dirty="0" smtClean="0"/>
              <a:t>A</a:t>
            </a:r>
            <a:r>
              <a:rPr lang="id-ID" dirty="0" smtClean="0"/>
              <a:t>uto </a:t>
            </a:r>
            <a:r>
              <a:rPr lang="id-ID" u="sng" dirty="0" smtClean="0"/>
              <a:t>R</a:t>
            </a:r>
            <a:r>
              <a:rPr lang="id-ID" dirty="0" smtClean="0"/>
              <a:t>egressive</a:t>
            </a:r>
          </a:p>
          <a:p>
            <a:r>
              <a:rPr lang="id-ID" u="sng" dirty="0" smtClean="0"/>
              <a:t>V</a:t>
            </a:r>
            <a:r>
              <a:rPr lang="id-ID" dirty="0" smtClean="0"/>
              <a:t>ector </a:t>
            </a:r>
            <a:r>
              <a:rPr lang="id-ID" u="sng" dirty="0" smtClean="0"/>
              <a:t>E</a:t>
            </a:r>
            <a:r>
              <a:rPr lang="id-ID" dirty="0" smtClean="0"/>
              <a:t>rror </a:t>
            </a:r>
            <a:r>
              <a:rPr lang="id-ID" u="sng" dirty="0" smtClean="0"/>
              <a:t>C</a:t>
            </a:r>
            <a:r>
              <a:rPr lang="id-ID" dirty="0" smtClean="0"/>
              <a:t>orrection </a:t>
            </a:r>
            <a:r>
              <a:rPr lang="id-ID" u="sng" dirty="0" smtClean="0"/>
              <a:t>M</a:t>
            </a:r>
            <a:r>
              <a:rPr lang="id-ID" dirty="0" smtClean="0"/>
              <a:t>odel</a:t>
            </a:r>
          </a:p>
          <a:p>
            <a:r>
              <a:rPr lang="id-ID" dirty="0" smtClean="0"/>
              <a:t>Keduanya merupakan upaya pemodelan data deret waktu pada beberapa peubah yang terlibat dalam suatu sistem hubungan</a:t>
            </a:r>
          </a:p>
          <a:p>
            <a:r>
              <a:rPr lang="id-ID" dirty="0" smtClean="0"/>
              <a:t>Struktur hubungan tidak diketahui dengan pasti</a:t>
            </a:r>
          </a:p>
          <a:p>
            <a:r>
              <a:rPr lang="id-ID" dirty="0" smtClean="0"/>
              <a:t>VECM: antar peubah terdapat keseimbangan dalam jangka panjang sehingga ada ‘koreksi’ menuju keseimbangan ini di tengah dinamika perubahan jangka pendek</a:t>
            </a:r>
          </a:p>
          <a:p>
            <a:r>
              <a:rPr lang="id-ID" dirty="0" smtClean="0"/>
              <a:t>VAR: tidak ada keseimbangan jangka panjang antar peubah dalam sistem, namun tetap mengasumsikan mereka stasioner</a:t>
            </a:r>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Forecast Error Variance Decomposition</a:t>
            </a:r>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30</a:t>
            </a:fld>
            <a:endParaRPr lang="en-US"/>
          </a:p>
        </p:txBody>
      </p:sp>
      <p:sp>
        <p:nvSpPr>
          <p:cNvPr id="5" name="Rectangle 4"/>
          <p:cNvSpPr/>
          <p:nvPr/>
        </p:nvSpPr>
        <p:spPr>
          <a:xfrm>
            <a:off x="228600" y="1147346"/>
            <a:ext cx="5554726" cy="307777"/>
          </a:xfrm>
          <a:prstGeom prst="rect">
            <a:avLst/>
          </a:prstGeom>
        </p:spPr>
        <p:txBody>
          <a:bodyPr wrap="none">
            <a:spAutoFit/>
          </a:bodyPr>
          <a:lstStyle/>
          <a:p>
            <a:r>
              <a:rPr lang="sv-SE" sz="1400" dirty="0" smtClean="0">
                <a:solidFill>
                  <a:srgbClr val="0070C0"/>
                </a:solidFill>
                <a:latin typeface="Lucida Console" pitchFamily="49" charset="0"/>
              </a:rPr>
              <a:t>plot(fevd(varfit)) # `fevd()` is in package `vars`</a:t>
            </a:r>
            <a:endParaRPr lang="sv-SE" sz="1400" dirty="0">
              <a:solidFill>
                <a:srgbClr val="0070C0"/>
              </a:solidFill>
              <a:latin typeface="Lucida Console" pitchFamily="49" charset="0"/>
            </a:endParaRPr>
          </a:p>
        </p:txBody>
      </p:sp>
      <p:pic>
        <p:nvPicPr>
          <p:cNvPr id="6" name="Picture 2"/>
          <p:cNvPicPr>
            <a:picLocks noChangeAspect="1" noChangeArrowheads="1"/>
          </p:cNvPicPr>
          <p:nvPr/>
        </p:nvPicPr>
        <p:blipFill>
          <a:blip r:embed="rId2"/>
          <a:srcRect/>
          <a:stretch>
            <a:fillRect/>
          </a:stretch>
        </p:blipFill>
        <p:spPr bwMode="auto">
          <a:xfrm>
            <a:off x="3941571" y="1394966"/>
            <a:ext cx="4059429" cy="4053334"/>
          </a:xfrm>
          <a:prstGeom prst="rect">
            <a:avLst/>
          </a:prstGeom>
          <a:noFill/>
          <a:ln w="9525">
            <a:noFill/>
            <a:miter lim="800000"/>
            <a:headEnd/>
            <a:tailEnd/>
          </a:ln>
          <a:effectLst/>
        </p:spPr>
      </p:pic>
      <p:cxnSp>
        <p:nvCxnSpPr>
          <p:cNvPr id="8" name="Straight Arrow Connector 7"/>
          <p:cNvCxnSpPr/>
          <p:nvPr/>
        </p:nvCxnSpPr>
        <p:spPr>
          <a:xfrm rot="10800000">
            <a:off x="3276600" y="2324100"/>
            <a:ext cx="13716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0800000">
            <a:off x="3429000" y="4381500"/>
            <a:ext cx="10668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8600" y="1866900"/>
            <a:ext cx="3048000" cy="646331"/>
          </a:xfrm>
          <a:prstGeom prst="rect">
            <a:avLst/>
          </a:prstGeom>
          <a:noFill/>
        </p:spPr>
        <p:txBody>
          <a:bodyPr wrap="square" rtlCol="0">
            <a:spAutoFit/>
          </a:bodyPr>
          <a:lstStyle/>
          <a:p>
            <a:r>
              <a:rPr lang="id-ID" dirty="0" smtClean="0">
                <a:solidFill>
                  <a:srgbClr val="FF0000"/>
                </a:solidFill>
              </a:rPr>
              <a:t>Hampir seluruh keragaman Dc karena Dc sendiri</a:t>
            </a:r>
            <a:endParaRPr lang="id-ID" dirty="0">
              <a:solidFill>
                <a:srgbClr val="FF0000"/>
              </a:solidFill>
            </a:endParaRPr>
          </a:p>
        </p:txBody>
      </p:sp>
      <p:sp>
        <p:nvSpPr>
          <p:cNvPr id="13" name="TextBox 12"/>
          <p:cNvSpPr txBox="1"/>
          <p:nvPr/>
        </p:nvSpPr>
        <p:spPr>
          <a:xfrm>
            <a:off x="228600" y="4076700"/>
            <a:ext cx="3048000" cy="646331"/>
          </a:xfrm>
          <a:prstGeom prst="rect">
            <a:avLst/>
          </a:prstGeom>
          <a:noFill/>
        </p:spPr>
        <p:txBody>
          <a:bodyPr wrap="square" rtlCol="0">
            <a:spAutoFit/>
          </a:bodyPr>
          <a:lstStyle/>
          <a:p>
            <a:r>
              <a:rPr lang="id-ID" dirty="0" smtClean="0">
                <a:solidFill>
                  <a:srgbClr val="FF0000"/>
                </a:solidFill>
              </a:rPr>
              <a:t>Keragaman Dy sekitar 80% karena Dy, sisanya dari Dc</a:t>
            </a:r>
            <a:endParaRPr lang="id-ID" dirty="0">
              <a:solidFill>
                <a:srgbClr val="FF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0"/>
          </p:nvPr>
        </p:nvSpPr>
        <p:spPr/>
        <p:txBody>
          <a:bodyPr/>
          <a:lstStyle/>
          <a:p>
            <a:pPr>
              <a:defRPr/>
            </a:pPr>
            <a:fld id="{E610B95D-F0AB-441E-9A24-7080349BCC99}" type="slidenum">
              <a:rPr lang="en-US"/>
              <a:pPr>
                <a:defRPr/>
              </a:pPr>
              <a:t>31</a:t>
            </a:fld>
            <a:endParaRPr lang="en-US"/>
          </a:p>
        </p:txBody>
      </p:sp>
      <p:sp>
        <p:nvSpPr>
          <p:cNvPr id="43011" name="Rectangle 4"/>
          <p:cNvSpPr>
            <a:spLocks noGrp="1" noChangeArrowheads="1"/>
          </p:cNvSpPr>
          <p:nvPr>
            <p:ph type="ctrTitle"/>
          </p:nvPr>
        </p:nvSpPr>
        <p:spPr/>
        <p:txBody>
          <a:bodyPr/>
          <a:lstStyle/>
          <a:p>
            <a:pPr eaLnBrk="1" hangingPunct="1"/>
            <a:r>
              <a:rPr lang="id-ID" dirty="0" smtClean="0"/>
              <a:t>VECM</a:t>
            </a:r>
            <a:endParaRPr lang="en-US" dirty="0" smtClean="0"/>
          </a:p>
        </p:txBody>
      </p:sp>
      <p:sp>
        <p:nvSpPr>
          <p:cNvPr id="43012" name="Rectangle 5"/>
          <p:cNvSpPr>
            <a:spLocks noGrp="1" noChangeArrowheads="1"/>
          </p:cNvSpPr>
          <p:nvPr>
            <p:ph type="subTitle" idx="1"/>
          </p:nvPr>
        </p:nvSpPr>
        <p:spPr/>
        <p:txBody>
          <a:bodyPr/>
          <a:lstStyle/>
          <a:p>
            <a:pPr eaLnBrk="1" hangingPunct="1"/>
            <a:endParaRPr lang="id-ID"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Error Correction Model</a:t>
            </a:r>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32</a:t>
            </a:fld>
            <a:endParaRPr lang="en-US"/>
          </a:p>
        </p:txBody>
      </p:sp>
      <p:pic>
        <p:nvPicPr>
          <p:cNvPr id="96258" name="Picture 2"/>
          <p:cNvPicPr>
            <a:picLocks noChangeAspect="1" noChangeArrowheads="1"/>
          </p:cNvPicPr>
          <p:nvPr/>
        </p:nvPicPr>
        <p:blipFill>
          <a:blip r:embed="rId2"/>
          <a:srcRect/>
          <a:stretch>
            <a:fillRect/>
          </a:stretch>
        </p:blipFill>
        <p:spPr bwMode="auto">
          <a:xfrm>
            <a:off x="2667000" y="1257300"/>
            <a:ext cx="3886200" cy="409575"/>
          </a:xfrm>
          <a:prstGeom prst="rect">
            <a:avLst/>
          </a:prstGeom>
          <a:noFill/>
          <a:ln w="9525">
            <a:noFill/>
            <a:miter lim="800000"/>
            <a:headEnd/>
            <a:tailEnd/>
          </a:ln>
          <a:effectLst/>
        </p:spPr>
      </p:pic>
      <p:sp>
        <p:nvSpPr>
          <p:cNvPr id="6" name="Rectangle 5"/>
          <p:cNvSpPr/>
          <p:nvPr/>
        </p:nvSpPr>
        <p:spPr>
          <a:xfrm>
            <a:off x="3630304" y="1181100"/>
            <a:ext cx="16764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8" name="Straight Arrow Connector 7"/>
          <p:cNvCxnSpPr/>
          <p:nvPr/>
        </p:nvCxnSpPr>
        <p:spPr>
          <a:xfrm rot="10800000" flipV="1">
            <a:off x="2209800" y="1638300"/>
            <a:ext cx="12192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733800" y="2247900"/>
            <a:ext cx="4499180" cy="646331"/>
          </a:xfrm>
          <a:prstGeom prst="rect">
            <a:avLst/>
          </a:prstGeom>
          <a:noFill/>
        </p:spPr>
        <p:txBody>
          <a:bodyPr wrap="none" rtlCol="0">
            <a:spAutoFit/>
          </a:bodyPr>
          <a:lstStyle/>
          <a:p>
            <a:r>
              <a:rPr lang="id-ID" dirty="0" smtClean="0">
                <a:solidFill>
                  <a:srgbClr val="FF0000"/>
                </a:solidFill>
              </a:rPr>
              <a:t>Simpangan dari keseimbangan jangka panjang</a:t>
            </a:r>
          </a:p>
          <a:p>
            <a:r>
              <a:rPr lang="id-ID" dirty="0" smtClean="0">
                <a:solidFill>
                  <a:srgbClr val="FF0000"/>
                </a:solidFill>
              </a:rPr>
              <a:t>a.k.a. nilai sisaan dari periode sebelumnya</a:t>
            </a:r>
            <a:endParaRPr lang="id-ID" dirty="0">
              <a:solidFill>
                <a:srgbClr val="FF0000"/>
              </a:solidFill>
            </a:endParaRPr>
          </a:p>
        </p:txBody>
      </p:sp>
      <p:sp>
        <p:nvSpPr>
          <p:cNvPr id="10" name="Rectangle 9"/>
          <p:cNvSpPr/>
          <p:nvPr/>
        </p:nvSpPr>
        <p:spPr>
          <a:xfrm>
            <a:off x="3276600" y="1181100"/>
            <a:ext cx="3048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2" name="Straight Arrow Connector 11"/>
          <p:cNvCxnSpPr/>
          <p:nvPr/>
        </p:nvCxnSpPr>
        <p:spPr>
          <a:xfrm rot="16200000" flipH="1">
            <a:off x="4305300" y="1676400"/>
            <a:ext cx="762000"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4800" y="2019300"/>
            <a:ext cx="3398751" cy="369332"/>
          </a:xfrm>
          <a:prstGeom prst="rect">
            <a:avLst/>
          </a:prstGeom>
          <a:noFill/>
        </p:spPr>
        <p:txBody>
          <a:bodyPr wrap="none" rtlCol="0">
            <a:spAutoFit/>
          </a:bodyPr>
          <a:lstStyle/>
          <a:p>
            <a:r>
              <a:rPr lang="id-ID" dirty="0" smtClean="0">
                <a:solidFill>
                  <a:srgbClr val="FF0000"/>
                </a:solidFill>
              </a:rPr>
              <a:t>Koreksi untuk </a:t>
            </a:r>
            <a:r>
              <a:rPr lang="id-ID" dirty="0" smtClean="0">
                <a:solidFill>
                  <a:srgbClr val="FF0000"/>
                </a:solidFill>
                <a:sym typeface="Symbol"/>
              </a:rPr>
              <a:t>y</a:t>
            </a:r>
            <a:r>
              <a:rPr lang="id-ID" baseline="-25000" dirty="0" smtClean="0">
                <a:solidFill>
                  <a:srgbClr val="FF0000"/>
                </a:solidFill>
                <a:sym typeface="Symbol"/>
              </a:rPr>
              <a:t>t</a:t>
            </a:r>
            <a:r>
              <a:rPr lang="id-ID" dirty="0" smtClean="0">
                <a:solidFill>
                  <a:srgbClr val="FF0000"/>
                </a:solidFill>
                <a:sym typeface="Symbol"/>
              </a:rPr>
              <a:t> </a:t>
            </a:r>
            <a:r>
              <a:rPr lang="id-ID" dirty="0" smtClean="0">
                <a:solidFill>
                  <a:srgbClr val="FF0000"/>
                </a:solidFill>
              </a:rPr>
              <a:t>terhadap sisaan </a:t>
            </a:r>
            <a:endParaRPr lang="id-ID" dirty="0">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Vector ECM</a:t>
            </a:r>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33</a:t>
            </a:fld>
            <a:endParaRPr lang="en-US"/>
          </a:p>
        </p:txBody>
      </p:sp>
      <p:pic>
        <p:nvPicPr>
          <p:cNvPr id="75777" name="Picture 1"/>
          <p:cNvPicPr>
            <a:picLocks noChangeAspect="1" noChangeArrowheads="1"/>
          </p:cNvPicPr>
          <p:nvPr/>
        </p:nvPicPr>
        <p:blipFill>
          <a:blip r:embed="rId2"/>
          <a:srcRect/>
          <a:stretch>
            <a:fillRect/>
          </a:stretch>
        </p:blipFill>
        <p:spPr bwMode="auto">
          <a:xfrm>
            <a:off x="2667000" y="1181100"/>
            <a:ext cx="3714750" cy="781050"/>
          </a:xfrm>
          <a:prstGeom prst="rect">
            <a:avLst/>
          </a:prstGeom>
          <a:noFill/>
          <a:ln w="9525">
            <a:noFill/>
            <a:miter lim="800000"/>
            <a:headEnd/>
            <a:tailEnd/>
          </a:ln>
          <a:effectLst/>
        </p:spPr>
      </p:pic>
      <p:pic>
        <p:nvPicPr>
          <p:cNvPr id="75778" name="Picture 2"/>
          <p:cNvPicPr>
            <a:picLocks noChangeAspect="1" noChangeArrowheads="1"/>
          </p:cNvPicPr>
          <p:nvPr/>
        </p:nvPicPr>
        <p:blipFill>
          <a:blip r:embed="rId3"/>
          <a:srcRect/>
          <a:stretch>
            <a:fillRect/>
          </a:stretch>
        </p:blipFill>
        <p:spPr bwMode="auto">
          <a:xfrm>
            <a:off x="2338388" y="2085975"/>
            <a:ext cx="4467225" cy="628650"/>
          </a:xfrm>
          <a:prstGeom prst="rect">
            <a:avLst/>
          </a:prstGeom>
          <a:noFill/>
          <a:ln w="9525">
            <a:noFill/>
            <a:miter lim="800000"/>
            <a:headEnd/>
            <a:tailEnd/>
          </a:ln>
          <a:effectLst/>
        </p:spPr>
      </p:pic>
      <p:sp>
        <p:nvSpPr>
          <p:cNvPr id="7" name="Rectangle 6"/>
          <p:cNvSpPr/>
          <p:nvPr/>
        </p:nvSpPr>
        <p:spPr>
          <a:xfrm>
            <a:off x="3810000" y="1230004"/>
            <a:ext cx="3048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TextBox 7"/>
          <p:cNvSpPr txBox="1"/>
          <p:nvPr/>
        </p:nvSpPr>
        <p:spPr>
          <a:xfrm>
            <a:off x="533400" y="2857500"/>
            <a:ext cx="5830379" cy="1754326"/>
          </a:xfrm>
          <a:prstGeom prst="rect">
            <a:avLst/>
          </a:prstGeom>
          <a:noFill/>
        </p:spPr>
        <p:txBody>
          <a:bodyPr wrap="square" rtlCol="0">
            <a:spAutoFit/>
          </a:bodyPr>
          <a:lstStyle/>
          <a:p>
            <a:pPr marL="231775" indent="-231775">
              <a:buFont typeface="Wingdings" pitchFamily="2" charset="2"/>
              <a:buChar char="§"/>
            </a:pPr>
            <a:r>
              <a:rPr lang="id-ID" dirty="0" smtClean="0">
                <a:solidFill>
                  <a:srgbClr val="FF0000"/>
                </a:solidFill>
              </a:rPr>
              <a:t>Error correction coefficients: menunjukkan seberapa besar </a:t>
            </a:r>
            <a:r>
              <a:rPr lang="id-ID" dirty="0" smtClean="0">
                <a:solidFill>
                  <a:srgbClr val="FF0000"/>
                </a:solidFill>
                <a:sym typeface="Symbol"/>
              </a:rPr>
              <a:t>yt dan xt merespon </a:t>
            </a:r>
            <a:r>
              <a:rPr lang="id-ID" i="1" dirty="0" smtClean="0">
                <a:solidFill>
                  <a:srgbClr val="FF0000"/>
                </a:solidFill>
                <a:sym typeface="Symbol"/>
              </a:rPr>
              <a:t>cointegrating error</a:t>
            </a:r>
          </a:p>
          <a:p>
            <a:pPr marL="231775" indent="-231775">
              <a:buFont typeface="Wingdings" pitchFamily="2" charset="2"/>
              <a:buChar char="§"/>
            </a:pPr>
            <a:r>
              <a:rPr lang="id-ID" dirty="0" smtClean="0">
                <a:solidFill>
                  <a:srgbClr val="FF0000"/>
                </a:solidFill>
              </a:rPr>
              <a:t>Untuk menjamin keseimbangan</a:t>
            </a:r>
          </a:p>
          <a:p>
            <a:pPr marL="231775" indent="-231775">
              <a:buFont typeface="Wingdings" pitchFamily="2" charset="2"/>
              <a:buChar char="§"/>
            </a:pPr>
            <a:r>
              <a:rPr lang="id-ID" dirty="0" smtClean="0">
                <a:solidFill>
                  <a:srgbClr val="FF0000"/>
                </a:solidFill>
                <a:sym typeface="Symbol"/>
              </a:rPr>
              <a:t>11 negatif untuk memastikan yt turun, dan 21 untuk memastikan xt naik.</a:t>
            </a:r>
            <a:endParaRPr lang="id-ID" dirty="0" smtClean="0">
              <a:solidFill>
                <a:srgbClr val="FF0000"/>
              </a:solidFill>
            </a:endParaRPr>
          </a:p>
          <a:p>
            <a:pPr marL="231775" indent="-231775">
              <a:buFont typeface="Wingdings" pitchFamily="2" charset="2"/>
              <a:buChar char="§"/>
            </a:pPr>
            <a:endParaRPr lang="id-ID" dirty="0">
              <a:solidFill>
                <a:srgbClr val="FF0000"/>
              </a:solidFill>
            </a:endParaRPr>
          </a:p>
        </p:txBody>
      </p:sp>
      <p:cxnSp>
        <p:nvCxnSpPr>
          <p:cNvPr id="10" name="Shape 9"/>
          <p:cNvCxnSpPr>
            <a:stCxn id="7" idx="1"/>
            <a:endCxn id="8" idx="1"/>
          </p:cNvCxnSpPr>
          <p:nvPr/>
        </p:nvCxnSpPr>
        <p:spPr>
          <a:xfrm rot="10800000" flipV="1">
            <a:off x="533400" y="1572903"/>
            <a:ext cx="3276600" cy="2161759"/>
          </a:xfrm>
          <a:prstGeom prst="bentConnector3">
            <a:avLst>
              <a:gd name="adj1" fmla="val 106977"/>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75779" name="Picture 3"/>
          <p:cNvPicPr>
            <a:picLocks noChangeAspect="1" noChangeArrowheads="1"/>
          </p:cNvPicPr>
          <p:nvPr/>
        </p:nvPicPr>
        <p:blipFill>
          <a:blip r:embed="rId4"/>
          <a:srcRect/>
          <a:stretch>
            <a:fillRect/>
          </a:stretch>
        </p:blipFill>
        <p:spPr bwMode="auto">
          <a:xfrm>
            <a:off x="3886200" y="3475060"/>
            <a:ext cx="2828925" cy="276225"/>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Vector ECM</a:t>
            </a:r>
            <a:endParaRPr lang="id-ID" dirty="0"/>
          </a:p>
        </p:txBody>
      </p:sp>
      <p:sp>
        <p:nvSpPr>
          <p:cNvPr id="3" name="Content Placeholder 2"/>
          <p:cNvSpPr>
            <a:spLocks noGrp="1"/>
          </p:cNvSpPr>
          <p:nvPr>
            <p:ph idx="1"/>
          </p:nvPr>
        </p:nvSpPr>
        <p:spPr/>
        <p:txBody>
          <a:bodyPr>
            <a:normAutofit fontScale="77500" lnSpcReduction="20000"/>
          </a:bodyPr>
          <a:lstStyle/>
          <a:p>
            <a:r>
              <a:rPr lang="id-ID" dirty="0" smtClean="0"/>
              <a:t>Misalkan konsumsi (Yt) dan pendapatan (Xt) dua deret yang cointegrated</a:t>
            </a:r>
          </a:p>
          <a:p>
            <a:r>
              <a:rPr lang="id-ID" dirty="0" smtClean="0"/>
              <a:t>Perubahan di pendapatan (</a:t>
            </a:r>
            <a:r>
              <a:rPr lang="id-ID" dirty="0" smtClean="0">
                <a:sym typeface="Symbol"/>
              </a:rPr>
              <a:t>Xt), misalkan naik gaji, </a:t>
            </a:r>
          </a:p>
          <a:p>
            <a:pPr lvl="1"/>
            <a:r>
              <a:rPr lang="id-ID" dirty="0" smtClean="0">
                <a:sym typeface="Symbol"/>
              </a:rPr>
              <a:t>maka konsumsi juga cenderung akan naik</a:t>
            </a:r>
          </a:p>
          <a:p>
            <a:pPr lvl="1"/>
            <a:r>
              <a:rPr lang="id-ID" dirty="0" smtClean="0">
                <a:sym typeface="Symbol"/>
              </a:rPr>
              <a:t>namun perlu waktu dalam penyesuaiannya</a:t>
            </a:r>
          </a:p>
          <a:p>
            <a:r>
              <a:rPr lang="id-ID" dirty="0" smtClean="0"/>
              <a:t>VEC model di bagian: </a:t>
            </a:r>
          </a:p>
          <a:p>
            <a:pPr lvl="1"/>
            <a:r>
              <a:rPr lang="id-ID" dirty="0" smtClean="0"/>
              <a:t>Cointegration </a:t>
            </a:r>
          </a:p>
          <a:p>
            <a:pPr lvl="1">
              <a:buNone/>
            </a:pPr>
            <a:r>
              <a:rPr lang="id-ID" dirty="0" smtClean="0"/>
              <a:t>	menelusuri seberapa besar konsumsi akan berubah sebagai respon dari kenaikan pendapatan</a:t>
            </a:r>
          </a:p>
          <a:p>
            <a:pPr lvl="1"/>
            <a:r>
              <a:rPr lang="id-ID" dirty="0" smtClean="0"/>
              <a:t>Error correction</a:t>
            </a:r>
          </a:p>
          <a:p>
            <a:pPr lvl="1">
              <a:buNone/>
            </a:pPr>
            <a:r>
              <a:rPr lang="id-ID" dirty="0" smtClean="0"/>
              <a:t>	menelusuri kecepatan perubahan </a:t>
            </a:r>
          </a:p>
          <a:p>
            <a:pPr>
              <a:buNone/>
            </a:pPr>
            <a:r>
              <a:rPr lang="id-ID" dirty="0" smtClean="0"/>
              <a:t>	</a:t>
            </a:r>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34</a:t>
            </a:fld>
            <a:endParaRPr lang="en-US"/>
          </a:p>
        </p:txBody>
      </p:sp>
      <p:pic>
        <p:nvPicPr>
          <p:cNvPr id="97282" name="Picture 2"/>
          <p:cNvPicPr>
            <a:picLocks noChangeAspect="1" noChangeArrowheads="1"/>
          </p:cNvPicPr>
          <p:nvPr/>
        </p:nvPicPr>
        <p:blipFill>
          <a:blip r:embed="rId2"/>
          <a:srcRect/>
          <a:stretch>
            <a:fillRect/>
          </a:stretch>
        </p:blipFill>
        <p:spPr bwMode="auto">
          <a:xfrm>
            <a:off x="2895600" y="3086100"/>
            <a:ext cx="1676400" cy="257175"/>
          </a:xfrm>
          <a:prstGeom prst="rect">
            <a:avLst/>
          </a:prstGeom>
          <a:noFill/>
          <a:ln w="9525">
            <a:noFill/>
            <a:miter lim="800000"/>
            <a:headEnd/>
            <a:tailEnd/>
          </a:ln>
          <a:effectLst/>
        </p:spPr>
      </p:pic>
      <p:pic>
        <p:nvPicPr>
          <p:cNvPr id="97283" name="Picture 3"/>
          <p:cNvPicPr>
            <a:picLocks noChangeAspect="1" noChangeArrowheads="1"/>
          </p:cNvPicPr>
          <p:nvPr/>
        </p:nvPicPr>
        <p:blipFill>
          <a:blip r:embed="rId3"/>
          <a:srcRect/>
          <a:stretch>
            <a:fillRect/>
          </a:stretch>
        </p:blipFill>
        <p:spPr bwMode="auto">
          <a:xfrm>
            <a:off x="3124200" y="3848100"/>
            <a:ext cx="2362200" cy="23812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Ilustrasi</a:t>
            </a:r>
            <a:endParaRPr lang="id-ID" dirty="0"/>
          </a:p>
        </p:txBody>
      </p:sp>
      <p:sp>
        <p:nvSpPr>
          <p:cNvPr id="3" name="Content Placeholder 2"/>
          <p:cNvSpPr>
            <a:spLocks noGrp="1"/>
          </p:cNvSpPr>
          <p:nvPr>
            <p:ph idx="1"/>
          </p:nvPr>
        </p:nvSpPr>
        <p:spPr/>
        <p:txBody>
          <a:bodyPr/>
          <a:lstStyle/>
          <a:p>
            <a:r>
              <a:rPr lang="id-ID" dirty="0" smtClean="0"/>
              <a:t>Di data “gdp” tersedia GDP AUS dan USA dari 1970:1 hingga 2000:4</a:t>
            </a:r>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Plot data</a:t>
            </a:r>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36</a:t>
            </a:fld>
            <a:endParaRPr lang="en-US"/>
          </a:p>
        </p:txBody>
      </p:sp>
      <p:pic>
        <p:nvPicPr>
          <p:cNvPr id="98306" name="Picture 2"/>
          <p:cNvPicPr>
            <a:picLocks noChangeAspect="1" noChangeArrowheads="1"/>
          </p:cNvPicPr>
          <p:nvPr/>
        </p:nvPicPr>
        <p:blipFill>
          <a:blip r:embed="rId2"/>
          <a:srcRect/>
          <a:stretch>
            <a:fillRect/>
          </a:stretch>
        </p:blipFill>
        <p:spPr bwMode="auto">
          <a:xfrm>
            <a:off x="5219700" y="1866900"/>
            <a:ext cx="3467100" cy="3457575"/>
          </a:xfrm>
          <a:prstGeom prst="rect">
            <a:avLst/>
          </a:prstGeom>
          <a:noFill/>
          <a:ln w="9525">
            <a:noFill/>
            <a:miter lim="800000"/>
            <a:headEnd/>
            <a:tailEnd/>
          </a:ln>
          <a:effectLst/>
        </p:spPr>
      </p:pic>
      <p:sp>
        <p:nvSpPr>
          <p:cNvPr id="6" name="Rectangle 5"/>
          <p:cNvSpPr/>
          <p:nvPr/>
        </p:nvSpPr>
        <p:spPr>
          <a:xfrm>
            <a:off x="304800" y="1257300"/>
            <a:ext cx="9296400" cy="954107"/>
          </a:xfrm>
          <a:prstGeom prst="rect">
            <a:avLst/>
          </a:prstGeom>
        </p:spPr>
        <p:txBody>
          <a:bodyPr wrap="square">
            <a:spAutoFit/>
          </a:bodyPr>
          <a:lstStyle/>
          <a:p>
            <a:r>
              <a:rPr lang="id-ID" sz="1400" dirty="0" smtClean="0">
                <a:solidFill>
                  <a:srgbClr val="0070C0"/>
                </a:solidFill>
                <a:latin typeface="Lucida Console" pitchFamily="49" charset="0"/>
              </a:rPr>
              <a:t>load("D:/FMA/2019/OJK/Data Illustration/gdp.rda")</a:t>
            </a:r>
          </a:p>
          <a:p>
            <a:r>
              <a:rPr lang="id-ID" sz="1400" dirty="0" smtClean="0">
                <a:solidFill>
                  <a:srgbClr val="0070C0"/>
                </a:solidFill>
                <a:latin typeface="Lucida Console" pitchFamily="49" charset="0"/>
              </a:rPr>
              <a:t>gdp &lt;- ts(gdp, start=c(1970,1), end=c(2000,4), frequency=4)</a:t>
            </a:r>
          </a:p>
          <a:p>
            <a:r>
              <a:rPr lang="id-ID" sz="1400" dirty="0" smtClean="0">
                <a:solidFill>
                  <a:srgbClr val="0070C0"/>
                </a:solidFill>
                <a:latin typeface="Lucida Console" pitchFamily="49" charset="0"/>
              </a:rPr>
              <a:t>ts.plot(gdp[,"usa"],gdp[,"aus"], type="l", lty=c(1,2), col=c(1,2))</a:t>
            </a:r>
          </a:p>
          <a:p>
            <a:r>
              <a:rPr lang="id-ID" sz="1400" dirty="0" smtClean="0">
                <a:solidFill>
                  <a:srgbClr val="0070C0"/>
                </a:solidFill>
                <a:latin typeface="Lucida Console" pitchFamily="49" charset="0"/>
              </a:rPr>
              <a:t>legend("topleft", border=NULL, legend=c("USA","AUS"), lty=c(1,2), col=c(1,2))</a:t>
            </a:r>
            <a:endParaRPr lang="id-ID" sz="1400" dirty="0">
              <a:solidFill>
                <a:srgbClr val="0070C0"/>
              </a:solidFill>
              <a:latin typeface="Lucida Console" pitchFamily="49" charset="0"/>
            </a:endParaRPr>
          </a:p>
        </p:txBody>
      </p:sp>
      <p:sp>
        <p:nvSpPr>
          <p:cNvPr id="7" name="TextBox 6"/>
          <p:cNvSpPr txBox="1"/>
          <p:nvPr/>
        </p:nvSpPr>
        <p:spPr>
          <a:xfrm>
            <a:off x="457201" y="2781300"/>
            <a:ext cx="4419600" cy="646331"/>
          </a:xfrm>
          <a:prstGeom prst="rect">
            <a:avLst/>
          </a:prstGeom>
          <a:noFill/>
        </p:spPr>
        <p:txBody>
          <a:bodyPr wrap="square" rtlCol="0">
            <a:spAutoFit/>
          </a:bodyPr>
          <a:lstStyle/>
          <a:p>
            <a:r>
              <a:rPr lang="id-ID" dirty="0" smtClean="0"/>
              <a:t>Keduanya berpola tren naik yang menandakan perilaku yang tidak stasioner</a:t>
            </a:r>
            <a:endParaRPr lang="id-ID"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Pemeriksaan kestasioneran</a:t>
            </a:r>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37</a:t>
            </a:fld>
            <a:endParaRPr lang="en-US"/>
          </a:p>
        </p:txBody>
      </p:sp>
      <p:sp>
        <p:nvSpPr>
          <p:cNvPr id="5" name="Rectangle 4"/>
          <p:cNvSpPr/>
          <p:nvPr/>
        </p:nvSpPr>
        <p:spPr>
          <a:xfrm>
            <a:off x="381000" y="1485900"/>
            <a:ext cx="4572000" cy="584775"/>
          </a:xfrm>
          <a:prstGeom prst="rect">
            <a:avLst/>
          </a:prstGeom>
        </p:spPr>
        <p:txBody>
          <a:bodyPr>
            <a:spAutoFit/>
          </a:bodyPr>
          <a:lstStyle/>
          <a:p>
            <a:r>
              <a:rPr lang="id-ID" sz="1600" dirty="0" smtClean="0">
                <a:solidFill>
                  <a:srgbClr val="0070C0"/>
                </a:solidFill>
                <a:latin typeface="Lucida Console" pitchFamily="49" charset="0"/>
              </a:rPr>
              <a:t>adf.test(gdp[,"usa"])</a:t>
            </a:r>
          </a:p>
          <a:p>
            <a:r>
              <a:rPr lang="id-ID" sz="1600" dirty="0" smtClean="0">
                <a:solidFill>
                  <a:srgbClr val="0070C0"/>
                </a:solidFill>
                <a:latin typeface="Lucida Console" pitchFamily="49" charset="0"/>
              </a:rPr>
              <a:t>adf.test(gdp[,"aus"])</a:t>
            </a:r>
            <a:endParaRPr lang="id-ID" sz="1600" dirty="0">
              <a:solidFill>
                <a:srgbClr val="0070C0"/>
              </a:solidFill>
              <a:latin typeface="Lucida Console" pitchFamily="49" charset="0"/>
            </a:endParaRPr>
          </a:p>
        </p:txBody>
      </p:sp>
      <p:sp>
        <p:nvSpPr>
          <p:cNvPr id="6" name="Rectangle 5"/>
          <p:cNvSpPr/>
          <p:nvPr/>
        </p:nvSpPr>
        <p:spPr>
          <a:xfrm>
            <a:off x="1371600" y="2247900"/>
            <a:ext cx="8458200" cy="3046988"/>
          </a:xfrm>
          <a:prstGeom prst="rect">
            <a:avLst/>
          </a:prstGeom>
        </p:spPr>
        <p:txBody>
          <a:bodyPr wrap="square">
            <a:spAutoFit/>
          </a:bodyPr>
          <a:lstStyle/>
          <a:p>
            <a:r>
              <a:rPr lang="id-ID" sz="1600" dirty="0" smtClean="0">
                <a:latin typeface="Lucida Console" pitchFamily="49" charset="0"/>
              </a:rPr>
              <a:t>	Augmented Dickey-Fuller Test</a:t>
            </a:r>
          </a:p>
          <a:p>
            <a:endParaRPr lang="id-ID" sz="1600" dirty="0" smtClean="0">
              <a:latin typeface="Lucida Console" pitchFamily="49" charset="0"/>
            </a:endParaRPr>
          </a:p>
          <a:p>
            <a:r>
              <a:rPr lang="id-ID" sz="1600" dirty="0" smtClean="0">
                <a:latin typeface="Lucida Console" pitchFamily="49" charset="0"/>
              </a:rPr>
              <a:t>data:  gdp[, "usa"]</a:t>
            </a:r>
          </a:p>
          <a:p>
            <a:r>
              <a:rPr lang="id-ID" sz="1600" dirty="0" smtClean="0">
                <a:latin typeface="Lucida Console" pitchFamily="49" charset="0"/>
              </a:rPr>
              <a:t>Dickey-Fuller = -0.90827, Lag order = 4, p-value = 0.9492</a:t>
            </a:r>
          </a:p>
          <a:p>
            <a:r>
              <a:rPr lang="id-ID" sz="1600" dirty="0" smtClean="0">
                <a:latin typeface="Lucida Console" pitchFamily="49" charset="0"/>
              </a:rPr>
              <a:t>alternative hypothesis: stationary</a:t>
            </a:r>
          </a:p>
          <a:p>
            <a:endParaRPr lang="id-ID" sz="1600" dirty="0" smtClean="0">
              <a:latin typeface="Lucida Console" pitchFamily="49" charset="0"/>
            </a:endParaRPr>
          </a:p>
          <a:p>
            <a:endParaRPr lang="id-ID" sz="1600" dirty="0" smtClean="0">
              <a:latin typeface="Lucida Console" pitchFamily="49" charset="0"/>
            </a:endParaRPr>
          </a:p>
          <a:p>
            <a:r>
              <a:rPr lang="id-ID" sz="1600" dirty="0" smtClean="0">
                <a:latin typeface="Lucida Console" pitchFamily="49" charset="0"/>
              </a:rPr>
              <a:t>	Augmented Dickey-Fuller Test</a:t>
            </a:r>
          </a:p>
          <a:p>
            <a:endParaRPr lang="id-ID" sz="1600" dirty="0" smtClean="0">
              <a:latin typeface="Lucida Console" pitchFamily="49" charset="0"/>
            </a:endParaRPr>
          </a:p>
          <a:p>
            <a:r>
              <a:rPr lang="id-ID" sz="1600" dirty="0" smtClean="0">
                <a:latin typeface="Lucida Console" pitchFamily="49" charset="0"/>
              </a:rPr>
              <a:t>data:  gdp[, "aus"]</a:t>
            </a:r>
          </a:p>
          <a:p>
            <a:r>
              <a:rPr lang="id-ID" sz="1600" dirty="0" smtClean="0">
                <a:latin typeface="Lucida Console" pitchFamily="49" charset="0"/>
              </a:rPr>
              <a:t>Dickey-Fuller = -0.61238, Lag order = 4, p-value = 0.9755</a:t>
            </a:r>
          </a:p>
          <a:p>
            <a:r>
              <a:rPr lang="id-ID" sz="1600" dirty="0" smtClean="0">
                <a:latin typeface="Lucida Console" pitchFamily="49" charset="0"/>
              </a:rPr>
              <a:t>alternative hypothesis: stationary</a:t>
            </a:r>
            <a:endParaRPr lang="id-ID" sz="1600" dirty="0">
              <a:latin typeface="Lucida Console" pitchFamily="49" charset="0"/>
            </a:endParaRPr>
          </a:p>
        </p:txBody>
      </p:sp>
      <p:sp>
        <p:nvSpPr>
          <p:cNvPr id="7" name="Rectangle 6"/>
          <p:cNvSpPr/>
          <p:nvPr/>
        </p:nvSpPr>
        <p:spPr>
          <a:xfrm>
            <a:off x="6324600" y="2933700"/>
            <a:ext cx="2286000" cy="2209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9" name="Straight Arrow Connector 8"/>
          <p:cNvCxnSpPr/>
          <p:nvPr/>
        </p:nvCxnSpPr>
        <p:spPr>
          <a:xfrm rot="5400000" flipH="1" flipV="1">
            <a:off x="6934200" y="2705100"/>
            <a:ext cx="9144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96000" y="1485900"/>
            <a:ext cx="2525371" cy="369332"/>
          </a:xfrm>
          <a:prstGeom prst="rect">
            <a:avLst/>
          </a:prstGeom>
          <a:noFill/>
        </p:spPr>
        <p:txBody>
          <a:bodyPr wrap="none" rtlCol="0">
            <a:spAutoFit/>
          </a:bodyPr>
          <a:lstStyle/>
          <a:p>
            <a:r>
              <a:rPr lang="id-ID" dirty="0" smtClean="0">
                <a:solidFill>
                  <a:srgbClr val="FF0000"/>
                </a:solidFill>
              </a:rPr>
              <a:t>Keduanya tidak stasioner</a:t>
            </a:r>
            <a:endParaRPr lang="id-ID" dirty="0">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Pemeriksaan kestasioneran</a:t>
            </a:r>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38</a:t>
            </a:fld>
            <a:endParaRPr lang="en-US"/>
          </a:p>
        </p:txBody>
      </p:sp>
      <p:sp>
        <p:nvSpPr>
          <p:cNvPr id="5" name="Rectangle 4"/>
          <p:cNvSpPr/>
          <p:nvPr/>
        </p:nvSpPr>
        <p:spPr>
          <a:xfrm>
            <a:off x="228600" y="1181100"/>
            <a:ext cx="4572000" cy="584775"/>
          </a:xfrm>
          <a:prstGeom prst="rect">
            <a:avLst/>
          </a:prstGeom>
        </p:spPr>
        <p:txBody>
          <a:bodyPr>
            <a:spAutoFit/>
          </a:bodyPr>
          <a:lstStyle/>
          <a:p>
            <a:r>
              <a:rPr lang="id-ID" sz="1600" dirty="0" smtClean="0">
                <a:solidFill>
                  <a:srgbClr val="0070C0"/>
                </a:solidFill>
                <a:latin typeface="Lucida Console" pitchFamily="49" charset="0"/>
              </a:rPr>
              <a:t>adf.test(diff(gdp[,"usa"]))</a:t>
            </a:r>
          </a:p>
          <a:p>
            <a:r>
              <a:rPr lang="id-ID" sz="1600" dirty="0" smtClean="0">
                <a:solidFill>
                  <a:srgbClr val="0070C0"/>
                </a:solidFill>
                <a:latin typeface="Lucida Console" pitchFamily="49" charset="0"/>
              </a:rPr>
              <a:t>adf.test(diff(gdp[,"aus"]))</a:t>
            </a:r>
            <a:endParaRPr lang="id-ID" sz="1600" dirty="0">
              <a:solidFill>
                <a:srgbClr val="0070C0"/>
              </a:solidFill>
              <a:latin typeface="Lucida Console" pitchFamily="49" charset="0"/>
            </a:endParaRPr>
          </a:p>
        </p:txBody>
      </p:sp>
      <p:sp>
        <p:nvSpPr>
          <p:cNvPr id="6" name="Rectangle 5"/>
          <p:cNvSpPr/>
          <p:nvPr/>
        </p:nvSpPr>
        <p:spPr>
          <a:xfrm>
            <a:off x="1295400" y="1744682"/>
            <a:ext cx="8534400" cy="3970318"/>
          </a:xfrm>
          <a:prstGeom prst="rect">
            <a:avLst/>
          </a:prstGeom>
        </p:spPr>
        <p:txBody>
          <a:bodyPr wrap="square">
            <a:spAutoFit/>
          </a:bodyPr>
          <a:lstStyle/>
          <a:p>
            <a:r>
              <a:rPr lang="id-ID" sz="1400" dirty="0" smtClean="0">
                <a:latin typeface="Lucida Console" pitchFamily="49" charset="0"/>
              </a:rPr>
              <a:t>	Augmented Dickey-Fuller Test</a:t>
            </a:r>
          </a:p>
          <a:p>
            <a:endParaRPr lang="id-ID" sz="1400" dirty="0" smtClean="0">
              <a:latin typeface="Lucida Console" pitchFamily="49" charset="0"/>
            </a:endParaRPr>
          </a:p>
          <a:p>
            <a:r>
              <a:rPr lang="id-ID" sz="1400" dirty="0" smtClean="0">
                <a:latin typeface="Lucida Console" pitchFamily="49" charset="0"/>
              </a:rPr>
              <a:t>data:  diff(gdp[, "usa"])</a:t>
            </a:r>
          </a:p>
          <a:p>
            <a:r>
              <a:rPr lang="id-ID" sz="1400" dirty="0" smtClean="0">
                <a:latin typeface="Lucida Console" pitchFamily="49" charset="0"/>
              </a:rPr>
              <a:t>Dickey-Fuller = -4.2929, Lag order = 4, p-value = 0.01</a:t>
            </a:r>
          </a:p>
          <a:p>
            <a:r>
              <a:rPr lang="id-ID" sz="1400" dirty="0" smtClean="0">
                <a:latin typeface="Lucida Console" pitchFamily="49" charset="0"/>
              </a:rPr>
              <a:t>alternative hypothesis: stationary</a:t>
            </a:r>
          </a:p>
          <a:p>
            <a:endParaRPr lang="id-ID" sz="1400" dirty="0" smtClean="0">
              <a:latin typeface="Lucida Console" pitchFamily="49" charset="0"/>
            </a:endParaRPr>
          </a:p>
          <a:p>
            <a:r>
              <a:rPr lang="id-ID" sz="1400" dirty="0" smtClean="0">
                <a:latin typeface="Lucida Console" pitchFamily="49" charset="0"/>
              </a:rPr>
              <a:t>Warning message:</a:t>
            </a:r>
          </a:p>
          <a:p>
            <a:r>
              <a:rPr lang="id-ID" sz="1400" dirty="0" smtClean="0">
                <a:latin typeface="Lucida Console" pitchFamily="49" charset="0"/>
              </a:rPr>
              <a:t>In adf.test(diff(gdp[, "usa"])) : p-value smaller than printed p-value</a:t>
            </a:r>
          </a:p>
          <a:p>
            <a:endParaRPr lang="id-ID" sz="1400" dirty="0" smtClean="0">
              <a:latin typeface="Lucida Console" pitchFamily="49" charset="0"/>
            </a:endParaRPr>
          </a:p>
          <a:p>
            <a:r>
              <a:rPr lang="id-ID" sz="1400" dirty="0" smtClean="0">
                <a:latin typeface="Lucida Console" pitchFamily="49" charset="0"/>
              </a:rPr>
              <a:t>	Augmented Dickey-Fuller Test</a:t>
            </a:r>
          </a:p>
          <a:p>
            <a:endParaRPr lang="id-ID" sz="1400" dirty="0" smtClean="0">
              <a:latin typeface="Lucida Console" pitchFamily="49" charset="0"/>
            </a:endParaRPr>
          </a:p>
          <a:p>
            <a:r>
              <a:rPr lang="id-ID" sz="1400" dirty="0" smtClean="0">
                <a:latin typeface="Lucida Console" pitchFamily="49" charset="0"/>
              </a:rPr>
              <a:t>data:  diff(gdp[, "aus"])</a:t>
            </a:r>
          </a:p>
          <a:p>
            <a:r>
              <a:rPr lang="id-ID" sz="1400" dirty="0" smtClean="0">
                <a:latin typeface="Lucida Console" pitchFamily="49" charset="0"/>
              </a:rPr>
              <a:t>Dickey-Fuller = -4.4168, Lag order = 4, p-value = 0.01</a:t>
            </a:r>
          </a:p>
          <a:p>
            <a:r>
              <a:rPr lang="id-ID" sz="1400" dirty="0" smtClean="0">
                <a:latin typeface="Lucida Console" pitchFamily="49" charset="0"/>
              </a:rPr>
              <a:t>alternative hypothesis: stationary</a:t>
            </a:r>
          </a:p>
          <a:p>
            <a:endParaRPr lang="id-ID" sz="1400" dirty="0" smtClean="0">
              <a:latin typeface="Lucida Console" pitchFamily="49" charset="0"/>
            </a:endParaRPr>
          </a:p>
          <a:p>
            <a:r>
              <a:rPr lang="id-ID" sz="1400" dirty="0" smtClean="0">
                <a:latin typeface="Lucida Console" pitchFamily="49" charset="0"/>
              </a:rPr>
              <a:t>Warning message:</a:t>
            </a:r>
          </a:p>
          <a:p>
            <a:r>
              <a:rPr lang="id-ID" sz="1400" dirty="0" smtClean="0">
                <a:latin typeface="Lucida Console" pitchFamily="49" charset="0"/>
              </a:rPr>
              <a:t>In adf.test(diff(gdp[, “aus"])) : p-value smaller than printed p-value</a:t>
            </a:r>
          </a:p>
          <a:p>
            <a:endParaRPr lang="id-ID" sz="1400" dirty="0">
              <a:latin typeface="Lucida Console" pitchFamily="49" charset="0"/>
            </a:endParaRPr>
          </a:p>
        </p:txBody>
      </p:sp>
      <p:sp>
        <p:nvSpPr>
          <p:cNvPr id="7" name="Rectangle 6"/>
          <p:cNvSpPr/>
          <p:nvPr/>
        </p:nvSpPr>
        <p:spPr>
          <a:xfrm>
            <a:off x="5548952" y="2400300"/>
            <a:ext cx="2286000" cy="2209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8" name="Straight Arrow Connector 7"/>
          <p:cNvCxnSpPr/>
          <p:nvPr/>
        </p:nvCxnSpPr>
        <p:spPr>
          <a:xfrm rot="5400000" flipH="1" flipV="1">
            <a:off x="6158552" y="2171700"/>
            <a:ext cx="9144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527112" y="1104900"/>
            <a:ext cx="2763064" cy="646331"/>
          </a:xfrm>
          <a:prstGeom prst="rect">
            <a:avLst/>
          </a:prstGeom>
          <a:noFill/>
        </p:spPr>
        <p:txBody>
          <a:bodyPr wrap="none" rtlCol="0">
            <a:spAutoFit/>
          </a:bodyPr>
          <a:lstStyle/>
          <a:p>
            <a:r>
              <a:rPr lang="id-ID" dirty="0" smtClean="0">
                <a:solidFill>
                  <a:srgbClr val="FF0000"/>
                </a:solidFill>
              </a:rPr>
              <a:t>Differencing kedua peubah </a:t>
            </a:r>
            <a:endParaRPr lang="id-ID" dirty="0" smtClean="0">
              <a:solidFill>
                <a:srgbClr val="FF0000"/>
              </a:solidFill>
            </a:endParaRPr>
          </a:p>
          <a:p>
            <a:r>
              <a:rPr lang="id-ID" dirty="0" smtClean="0">
                <a:solidFill>
                  <a:srgbClr val="FF0000"/>
                </a:solidFill>
              </a:rPr>
              <a:t>sudah stasioner</a:t>
            </a:r>
            <a:endParaRPr lang="id-ID" dirty="0">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Pemeriksaan kointegrasi</a:t>
            </a:r>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39</a:t>
            </a:fld>
            <a:endParaRPr lang="en-US"/>
          </a:p>
        </p:txBody>
      </p:sp>
      <p:sp>
        <p:nvSpPr>
          <p:cNvPr id="5" name="Rectangle 4"/>
          <p:cNvSpPr/>
          <p:nvPr/>
        </p:nvSpPr>
        <p:spPr>
          <a:xfrm>
            <a:off x="457200" y="1257300"/>
            <a:ext cx="7010400" cy="1569660"/>
          </a:xfrm>
          <a:prstGeom prst="rect">
            <a:avLst/>
          </a:prstGeom>
        </p:spPr>
        <p:txBody>
          <a:bodyPr wrap="square">
            <a:spAutoFit/>
          </a:bodyPr>
          <a:lstStyle/>
          <a:p>
            <a:r>
              <a:rPr lang="id-ID" sz="1600" dirty="0" smtClean="0">
                <a:solidFill>
                  <a:srgbClr val="0070C0"/>
                </a:solidFill>
                <a:latin typeface="Lucida Console" pitchFamily="49" charset="0"/>
              </a:rPr>
              <a:t>library(knitr)</a:t>
            </a:r>
          </a:p>
          <a:p>
            <a:r>
              <a:rPr lang="id-ID" sz="1600" dirty="0" smtClean="0">
                <a:solidFill>
                  <a:srgbClr val="0070C0"/>
                </a:solidFill>
                <a:latin typeface="Lucida Console" pitchFamily="49" charset="0"/>
              </a:rPr>
              <a:t>library(broom)</a:t>
            </a:r>
          </a:p>
          <a:p>
            <a:r>
              <a:rPr lang="id-ID" sz="1600" dirty="0" smtClean="0">
                <a:solidFill>
                  <a:srgbClr val="0070C0"/>
                </a:solidFill>
                <a:latin typeface="Lucida Console" pitchFamily="49" charset="0"/>
              </a:rPr>
              <a:t>cint1.dyn &lt;- dynlm(aus~usa-1, data=gdp)</a:t>
            </a:r>
          </a:p>
          <a:p>
            <a:r>
              <a:rPr lang="id-ID" sz="1600" dirty="0" smtClean="0">
                <a:solidFill>
                  <a:srgbClr val="0070C0"/>
                </a:solidFill>
                <a:latin typeface="Lucida Console" pitchFamily="49" charset="0"/>
              </a:rPr>
              <a:t>kable(tidy(cint1.dyn), digits=3,</a:t>
            </a:r>
          </a:p>
          <a:p>
            <a:r>
              <a:rPr lang="id-ID" sz="1600" dirty="0" smtClean="0">
                <a:solidFill>
                  <a:srgbClr val="0070C0"/>
                </a:solidFill>
                <a:latin typeface="Lucida Console" pitchFamily="49" charset="0"/>
              </a:rPr>
              <a:t>      caption="The results of the cointegration equation 'cint1.dyn'")</a:t>
            </a:r>
            <a:endParaRPr lang="id-ID" sz="1600" dirty="0">
              <a:solidFill>
                <a:srgbClr val="0070C0"/>
              </a:solidFill>
              <a:latin typeface="Lucida Console" pitchFamily="49" charset="0"/>
            </a:endParaRPr>
          </a:p>
        </p:txBody>
      </p:sp>
      <p:sp>
        <p:nvSpPr>
          <p:cNvPr id="6" name="Rectangle 5"/>
          <p:cNvSpPr/>
          <p:nvPr/>
        </p:nvSpPr>
        <p:spPr>
          <a:xfrm>
            <a:off x="1524000" y="3314700"/>
            <a:ext cx="7162800" cy="861774"/>
          </a:xfrm>
          <a:prstGeom prst="rect">
            <a:avLst/>
          </a:prstGeom>
        </p:spPr>
        <p:txBody>
          <a:bodyPr wrap="square">
            <a:spAutoFit/>
          </a:bodyPr>
          <a:lstStyle/>
          <a:p>
            <a:r>
              <a:rPr lang="id-ID" sz="1600" dirty="0" smtClean="0">
                <a:latin typeface="Lucida Console" pitchFamily="49" charset="0"/>
              </a:rPr>
              <a:t>|term | estimate| std.error| statistic| p.value|</a:t>
            </a:r>
          </a:p>
          <a:p>
            <a:r>
              <a:rPr lang="id-ID" sz="1600" dirty="0" smtClean="0">
                <a:latin typeface="Lucida Console" pitchFamily="49" charset="0"/>
              </a:rPr>
              <a:t>|:----|--------:|---------:|---------:|-------:|</a:t>
            </a:r>
          </a:p>
          <a:p>
            <a:r>
              <a:rPr lang="id-ID" sz="1600" dirty="0" smtClean="0">
                <a:latin typeface="Lucida Console" pitchFamily="49" charset="0"/>
              </a:rPr>
              <a:t>|usa  |    0.985|     0.002|   594.787|       0|</a:t>
            </a:r>
            <a:endParaRPr lang="id-ID" sz="1600" dirty="0">
              <a:latin typeface="Lucida Console" pitchFamily="49" charset="0"/>
            </a:endParaRPr>
          </a:p>
        </p:txBody>
      </p:sp>
      <p:sp>
        <p:nvSpPr>
          <p:cNvPr id="7" name="TextBox 6"/>
          <p:cNvSpPr txBox="1"/>
          <p:nvPr/>
        </p:nvSpPr>
        <p:spPr>
          <a:xfrm>
            <a:off x="1143000" y="4381500"/>
            <a:ext cx="5876609" cy="369332"/>
          </a:xfrm>
          <a:prstGeom prst="rect">
            <a:avLst/>
          </a:prstGeom>
          <a:noFill/>
        </p:spPr>
        <p:txBody>
          <a:bodyPr wrap="none" rtlCol="0">
            <a:spAutoFit/>
          </a:bodyPr>
          <a:lstStyle/>
          <a:p>
            <a:r>
              <a:rPr lang="id-ID" dirty="0" smtClean="0">
                <a:solidFill>
                  <a:srgbClr val="FF0000"/>
                </a:solidFill>
              </a:rPr>
              <a:t>Model dengan AUS sebagai respon dan USA sebagai penjelas</a:t>
            </a:r>
            <a:endParaRPr lang="id-ID" dirty="0">
              <a:solidFill>
                <a:srgbClr val="FF0000"/>
              </a:solidFill>
            </a:endParaRPr>
          </a:p>
        </p:txBody>
      </p:sp>
      <p:pic>
        <p:nvPicPr>
          <p:cNvPr id="63489" name="Picture 1"/>
          <p:cNvPicPr>
            <a:picLocks noChangeAspect="1" noChangeArrowheads="1"/>
          </p:cNvPicPr>
          <p:nvPr/>
        </p:nvPicPr>
        <p:blipFill>
          <a:blip r:embed="rId2"/>
          <a:srcRect/>
          <a:stretch>
            <a:fillRect/>
          </a:stretch>
        </p:blipFill>
        <p:spPr bwMode="auto">
          <a:xfrm>
            <a:off x="3200400" y="4838700"/>
            <a:ext cx="1343025" cy="4572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dirty="0" smtClean="0"/>
              <a:t>Konsep dan pengujian kestasioneran</a:t>
            </a:r>
          </a:p>
          <a:p>
            <a:r>
              <a:rPr lang="id-ID" dirty="0" smtClean="0"/>
              <a:t>Keseimbangan jangka panjang </a:t>
            </a:r>
            <a:r>
              <a:rPr lang="id-ID" dirty="0" smtClean="0">
                <a:sym typeface="Wingdings" pitchFamily="2" charset="2"/>
              </a:rPr>
              <a:t> cointegration</a:t>
            </a:r>
          </a:p>
          <a:p>
            <a:r>
              <a:rPr lang="id-ID" dirty="0" smtClean="0">
                <a:sym typeface="Wingdings" pitchFamily="2" charset="2"/>
              </a:rPr>
              <a:t>VAR</a:t>
            </a:r>
          </a:p>
          <a:p>
            <a:r>
              <a:rPr lang="id-ID" dirty="0" smtClean="0">
                <a:sym typeface="Wingdings" pitchFamily="2" charset="2"/>
              </a:rPr>
              <a:t>VECM</a:t>
            </a:r>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Pemeriksaan kointegrasi</a:t>
            </a:r>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40</a:t>
            </a:fld>
            <a:endParaRPr lang="en-US"/>
          </a:p>
        </p:txBody>
      </p:sp>
      <p:sp>
        <p:nvSpPr>
          <p:cNvPr id="5" name="Rectangle 4"/>
          <p:cNvSpPr/>
          <p:nvPr/>
        </p:nvSpPr>
        <p:spPr>
          <a:xfrm>
            <a:off x="304800" y="952500"/>
            <a:ext cx="5257800" cy="830997"/>
          </a:xfrm>
          <a:prstGeom prst="rect">
            <a:avLst/>
          </a:prstGeom>
        </p:spPr>
        <p:txBody>
          <a:bodyPr wrap="square">
            <a:spAutoFit/>
          </a:bodyPr>
          <a:lstStyle/>
          <a:p>
            <a:r>
              <a:rPr lang="id-ID" sz="1600" dirty="0" smtClean="0">
                <a:solidFill>
                  <a:srgbClr val="0070C0"/>
                </a:solidFill>
                <a:latin typeface="Lucida Console" pitchFamily="49" charset="0"/>
              </a:rPr>
              <a:t>ehat &lt;- resid(cint1.dyn)</a:t>
            </a:r>
          </a:p>
          <a:p>
            <a:r>
              <a:rPr lang="id-ID" sz="1600" dirty="0" smtClean="0">
                <a:solidFill>
                  <a:srgbClr val="0070C0"/>
                </a:solidFill>
                <a:latin typeface="Lucida Console" pitchFamily="49" charset="0"/>
              </a:rPr>
              <a:t>cint2.dyn &lt;- dynlm(d(ehat)~L(ehat)-1)</a:t>
            </a:r>
          </a:p>
          <a:p>
            <a:r>
              <a:rPr lang="id-ID" sz="1600" dirty="0" smtClean="0">
                <a:solidFill>
                  <a:srgbClr val="0070C0"/>
                </a:solidFill>
                <a:latin typeface="Lucida Console" pitchFamily="49" charset="0"/>
              </a:rPr>
              <a:t>summary(cint2.dyn)</a:t>
            </a:r>
            <a:endParaRPr lang="id-ID" sz="1600" dirty="0">
              <a:solidFill>
                <a:srgbClr val="0070C0"/>
              </a:solidFill>
              <a:latin typeface="Lucida Console" pitchFamily="49" charset="0"/>
            </a:endParaRPr>
          </a:p>
        </p:txBody>
      </p:sp>
      <p:sp>
        <p:nvSpPr>
          <p:cNvPr id="6" name="Rectangle 5"/>
          <p:cNvSpPr/>
          <p:nvPr/>
        </p:nvSpPr>
        <p:spPr>
          <a:xfrm>
            <a:off x="665936" y="1771114"/>
            <a:ext cx="7543800" cy="3600986"/>
          </a:xfrm>
          <a:prstGeom prst="rect">
            <a:avLst/>
          </a:prstGeom>
        </p:spPr>
        <p:txBody>
          <a:bodyPr wrap="square">
            <a:spAutoFit/>
          </a:bodyPr>
          <a:lstStyle/>
          <a:p>
            <a:r>
              <a:rPr lang="id-ID" sz="1200" dirty="0" smtClean="0">
                <a:latin typeface="Lucida Console" pitchFamily="49" charset="0"/>
              </a:rPr>
              <a:t>Time series regression with "ts" data:</a:t>
            </a:r>
          </a:p>
          <a:p>
            <a:r>
              <a:rPr lang="id-ID" sz="1200" dirty="0" smtClean="0">
                <a:latin typeface="Lucida Console" pitchFamily="49" charset="0"/>
              </a:rPr>
              <a:t>Start = 1970(2), End = 2000(4)</a:t>
            </a:r>
          </a:p>
          <a:p>
            <a:endParaRPr lang="id-ID" sz="1200" dirty="0" smtClean="0">
              <a:latin typeface="Lucida Console" pitchFamily="49" charset="0"/>
            </a:endParaRPr>
          </a:p>
          <a:p>
            <a:r>
              <a:rPr lang="id-ID" sz="1200" dirty="0" smtClean="0">
                <a:latin typeface="Lucida Console" pitchFamily="49" charset="0"/>
              </a:rPr>
              <a:t>Call:</a:t>
            </a:r>
          </a:p>
          <a:p>
            <a:r>
              <a:rPr lang="id-ID" sz="1200" dirty="0" smtClean="0">
                <a:latin typeface="Lucida Console" pitchFamily="49" charset="0"/>
              </a:rPr>
              <a:t>dynlm(formula = d(ehat) ~ L(ehat) - 1)</a:t>
            </a:r>
          </a:p>
          <a:p>
            <a:endParaRPr lang="id-ID" sz="1200" dirty="0" smtClean="0">
              <a:latin typeface="Lucida Console" pitchFamily="49" charset="0"/>
            </a:endParaRPr>
          </a:p>
          <a:p>
            <a:r>
              <a:rPr lang="id-ID" sz="1200" dirty="0" smtClean="0">
                <a:latin typeface="Lucida Console" pitchFamily="49" charset="0"/>
              </a:rPr>
              <a:t>Residuals:</a:t>
            </a:r>
          </a:p>
          <a:p>
            <a:r>
              <a:rPr lang="id-ID" sz="1200" dirty="0" smtClean="0">
                <a:latin typeface="Lucida Console" pitchFamily="49" charset="0"/>
              </a:rPr>
              <a:t>     Min       1Q   Median       3Q      Max </a:t>
            </a:r>
          </a:p>
          <a:p>
            <a:r>
              <a:rPr lang="id-ID" sz="1200" dirty="0" smtClean="0">
                <a:latin typeface="Lucida Console" pitchFamily="49" charset="0"/>
              </a:rPr>
              <a:t>-1.48488 -0.33704 -0.00385  0.46559  1.35065 </a:t>
            </a:r>
          </a:p>
          <a:p>
            <a:endParaRPr lang="id-ID" sz="1200" dirty="0" smtClean="0">
              <a:latin typeface="Lucida Console" pitchFamily="49" charset="0"/>
            </a:endParaRPr>
          </a:p>
          <a:p>
            <a:r>
              <a:rPr lang="id-ID" sz="1200" dirty="0" smtClean="0">
                <a:latin typeface="Lucida Console" pitchFamily="49" charset="0"/>
              </a:rPr>
              <a:t>Coefficients:</a:t>
            </a:r>
          </a:p>
          <a:p>
            <a:r>
              <a:rPr lang="id-ID" sz="1200" dirty="0" smtClean="0">
                <a:latin typeface="Lucida Console" pitchFamily="49" charset="0"/>
              </a:rPr>
              <a:t>        Estimate Std. Error t value Pr(&gt;|t|)   </a:t>
            </a:r>
          </a:p>
          <a:p>
            <a:r>
              <a:rPr lang="id-ID" sz="1200" dirty="0" smtClean="0">
                <a:latin typeface="Lucida Console" pitchFamily="49" charset="0"/>
              </a:rPr>
              <a:t>L(ehat) -0.12794    0.04428  -2.889  0.00457 **</a:t>
            </a:r>
          </a:p>
          <a:p>
            <a:r>
              <a:rPr lang="id-ID" sz="1200" dirty="0" smtClean="0">
                <a:latin typeface="Lucida Console" pitchFamily="49" charset="0"/>
              </a:rPr>
              <a:t>---</a:t>
            </a:r>
          </a:p>
          <a:p>
            <a:r>
              <a:rPr lang="id-ID" sz="1200" dirty="0" smtClean="0">
                <a:latin typeface="Lucida Console" pitchFamily="49" charset="0"/>
              </a:rPr>
              <a:t>Signif. codes:  0 ‘***’ 0.001 ‘**’ 0.01 ‘*’ 0.05 ‘.’ 0.1 ‘ ’ 1</a:t>
            </a:r>
          </a:p>
          <a:p>
            <a:endParaRPr lang="id-ID" sz="1200" dirty="0" smtClean="0">
              <a:latin typeface="Lucida Console" pitchFamily="49" charset="0"/>
            </a:endParaRPr>
          </a:p>
          <a:p>
            <a:r>
              <a:rPr lang="id-ID" sz="1200" dirty="0" smtClean="0">
                <a:latin typeface="Lucida Console" pitchFamily="49" charset="0"/>
              </a:rPr>
              <a:t>Residual standard error: 0.5985 on 122 degrees of freedom</a:t>
            </a:r>
          </a:p>
          <a:p>
            <a:r>
              <a:rPr lang="id-ID" sz="1200" dirty="0" smtClean="0">
                <a:latin typeface="Lucida Console" pitchFamily="49" charset="0"/>
              </a:rPr>
              <a:t>Multiple R-squared:  0.06405,	Adjusted R-squared:  0.05637 </a:t>
            </a:r>
          </a:p>
          <a:p>
            <a:r>
              <a:rPr lang="id-ID" sz="1200" dirty="0" smtClean="0">
                <a:latin typeface="Lucida Console" pitchFamily="49" charset="0"/>
              </a:rPr>
              <a:t>F-statistic: 8.348 on 1 and 122 DF,  p-value: 0.00457</a:t>
            </a:r>
            <a:endParaRPr lang="id-ID" sz="1200" dirty="0">
              <a:latin typeface="Lucida Console" pitchFamily="49" charset="0"/>
            </a:endParaRPr>
          </a:p>
        </p:txBody>
      </p:sp>
      <p:pic>
        <p:nvPicPr>
          <p:cNvPr id="62465" name="Picture 1"/>
          <p:cNvPicPr>
            <a:picLocks noChangeAspect="1" noChangeArrowheads="1"/>
          </p:cNvPicPr>
          <p:nvPr/>
        </p:nvPicPr>
        <p:blipFill>
          <a:blip r:embed="rId2"/>
          <a:srcRect/>
          <a:stretch>
            <a:fillRect/>
          </a:stretch>
        </p:blipFill>
        <p:spPr bwMode="auto">
          <a:xfrm>
            <a:off x="5542736" y="1790700"/>
            <a:ext cx="1752600" cy="723900"/>
          </a:xfrm>
          <a:prstGeom prst="rect">
            <a:avLst/>
          </a:prstGeom>
          <a:noFill/>
          <a:ln w="9525">
            <a:noFill/>
            <a:miter lim="800000"/>
            <a:headEnd/>
            <a:tailEnd/>
          </a:ln>
          <a:effectLst/>
        </p:spPr>
      </p:pic>
      <p:sp>
        <p:nvSpPr>
          <p:cNvPr id="7" name="Rectangle 6"/>
          <p:cNvSpPr/>
          <p:nvPr/>
        </p:nvSpPr>
        <p:spPr>
          <a:xfrm>
            <a:off x="513536" y="3619500"/>
            <a:ext cx="48006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8" name="Straight Arrow Connector 7"/>
          <p:cNvCxnSpPr/>
          <p:nvPr/>
        </p:nvCxnSpPr>
        <p:spPr>
          <a:xfrm rot="5400000" flipH="1" flipV="1">
            <a:off x="4780736" y="2705100"/>
            <a:ext cx="1066800" cy="762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639577" y="2696170"/>
            <a:ext cx="3467681" cy="830997"/>
          </a:xfrm>
          <a:prstGeom prst="rect">
            <a:avLst/>
          </a:prstGeom>
          <a:noFill/>
        </p:spPr>
        <p:txBody>
          <a:bodyPr wrap="none" rtlCol="0">
            <a:spAutoFit/>
          </a:bodyPr>
          <a:lstStyle/>
          <a:p>
            <a:r>
              <a:rPr lang="id-ID" sz="1600" dirty="0" smtClean="0">
                <a:solidFill>
                  <a:srgbClr val="FF0000"/>
                </a:solidFill>
              </a:rPr>
              <a:t>Unit root test equation</a:t>
            </a:r>
          </a:p>
          <a:p>
            <a:pPr>
              <a:buFont typeface="Wingdings"/>
              <a:buChar char="à"/>
            </a:pPr>
            <a:r>
              <a:rPr lang="id-ID" sz="1600" dirty="0" smtClean="0">
                <a:solidFill>
                  <a:srgbClr val="FF0000"/>
                </a:solidFill>
                <a:sym typeface="Wingdings" pitchFamily="2" charset="2"/>
              </a:rPr>
              <a:t>Cointegration signifikan</a:t>
            </a:r>
          </a:p>
          <a:p>
            <a:pPr>
              <a:buFont typeface="Wingdings"/>
              <a:buChar char="à"/>
            </a:pPr>
            <a:r>
              <a:rPr lang="id-ID" sz="1600" dirty="0" smtClean="0">
                <a:solidFill>
                  <a:srgbClr val="FF0000"/>
                </a:solidFill>
                <a:sym typeface="Wingdings" pitchFamily="2" charset="2"/>
              </a:rPr>
              <a:t>Ekonomi AUS terhubung dengan USA</a:t>
            </a:r>
            <a:endParaRPr lang="id-ID" sz="1600" dirty="0">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Pendugaan model VECM</a:t>
            </a:r>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41</a:t>
            </a:fld>
            <a:endParaRPr lang="en-US"/>
          </a:p>
        </p:txBody>
      </p:sp>
      <p:sp>
        <p:nvSpPr>
          <p:cNvPr id="5" name="Rectangle 4"/>
          <p:cNvSpPr/>
          <p:nvPr/>
        </p:nvSpPr>
        <p:spPr>
          <a:xfrm>
            <a:off x="304800" y="1333500"/>
            <a:ext cx="5867400" cy="830997"/>
          </a:xfrm>
          <a:prstGeom prst="rect">
            <a:avLst/>
          </a:prstGeom>
        </p:spPr>
        <p:txBody>
          <a:bodyPr wrap="square">
            <a:spAutoFit/>
          </a:bodyPr>
          <a:lstStyle/>
          <a:p>
            <a:r>
              <a:rPr lang="id-ID" sz="1600" dirty="0" smtClean="0">
                <a:solidFill>
                  <a:srgbClr val="0070C0"/>
                </a:solidFill>
                <a:latin typeface="Lucida Console" pitchFamily="49" charset="0"/>
              </a:rPr>
              <a:t>vecaus&lt;- dynlm(d(aus)~L(ehat), data=gdp)</a:t>
            </a:r>
          </a:p>
          <a:p>
            <a:r>
              <a:rPr lang="id-ID" sz="1600" dirty="0" smtClean="0">
                <a:solidFill>
                  <a:srgbClr val="0070C0"/>
                </a:solidFill>
                <a:latin typeface="Lucida Console" pitchFamily="49" charset="0"/>
              </a:rPr>
              <a:t>vecusa &lt;- dynlm(d(usa)~L(ehat), data=gdp)</a:t>
            </a:r>
          </a:p>
          <a:p>
            <a:r>
              <a:rPr lang="id-ID" sz="1600" dirty="0" smtClean="0">
                <a:solidFill>
                  <a:srgbClr val="0070C0"/>
                </a:solidFill>
                <a:latin typeface="Lucida Console" pitchFamily="49" charset="0"/>
              </a:rPr>
              <a:t>tidy(vecaus)</a:t>
            </a:r>
            <a:endParaRPr lang="id-ID" sz="1600" dirty="0">
              <a:solidFill>
                <a:srgbClr val="0070C0"/>
              </a:solidFill>
              <a:latin typeface="Lucida Console" pitchFamily="49" charset="0"/>
            </a:endParaRPr>
          </a:p>
        </p:txBody>
      </p:sp>
      <p:sp>
        <p:nvSpPr>
          <p:cNvPr id="6" name="Rectangle 5"/>
          <p:cNvSpPr/>
          <p:nvPr/>
        </p:nvSpPr>
        <p:spPr>
          <a:xfrm>
            <a:off x="990600" y="2247900"/>
            <a:ext cx="8153400" cy="1323439"/>
          </a:xfrm>
          <a:prstGeom prst="rect">
            <a:avLst/>
          </a:prstGeom>
        </p:spPr>
        <p:txBody>
          <a:bodyPr wrap="square">
            <a:spAutoFit/>
          </a:bodyPr>
          <a:lstStyle/>
          <a:p>
            <a:r>
              <a:rPr lang="id-ID" sz="1600" dirty="0" smtClean="0">
                <a:latin typeface="Lucida Console" pitchFamily="49" charset="0"/>
              </a:rPr>
              <a:t># A tibble: 2 x 5</a:t>
            </a:r>
          </a:p>
          <a:p>
            <a:r>
              <a:rPr lang="id-ID" sz="1600" dirty="0" smtClean="0">
                <a:latin typeface="Lucida Console" pitchFamily="49" charset="0"/>
              </a:rPr>
              <a:t>         term    estimate  std.error statistic      p.value</a:t>
            </a:r>
          </a:p>
          <a:p>
            <a:r>
              <a:rPr lang="id-ID" sz="1600" dirty="0" smtClean="0">
                <a:latin typeface="Lucida Console" pitchFamily="49" charset="0"/>
              </a:rPr>
              <a:t>        &lt;chr&gt;       &lt;dbl&gt;      &lt;dbl&gt;     &lt;dbl&gt;        &lt;dbl&gt;</a:t>
            </a:r>
          </a:p>
          <a:p>
            <a:r>
              <a:rPr lang="id-ID" sz="1600" dirty="0" smtClean="0">
                <a:latin typeface="Lucida Console" pitchFamily="49" charset="0"/>
              </a:rPr>
              <a:t>1 (Intercept)  0.49170585 0.05790950  8.490936 6.124544e-14</a:t>
            </a:r>
          </a:p>
          <a:p>
            <a:r>
              <a:rPr lang="id-ID" sz="1600" dirty="0" smtClean="0">
                <a:latin typeface="Lucida Console" pitchFamily="49" charset="0"/>
              </a:rPr>
              <a:t>2     L(ehat) -0.09870292 0.04751577 -2.077267 3.989263e-02</a:t>
            </a:r>
            <a:endParaRPr lang="id-ID" sz="1600" dirty="0">
              <a:latin typeface="Lucida Console" pitchFamily="49" charset="0"/>
            </a:endParaRPr>
          </a:p>
        </p:txBody>
      </p:sp>
      <p:sp>
        <p:nvSpPr>
          <p:cNvPr id="7" name="Rectangle 6"/>
          <p:cNvSpPr/>
          <p:nvPr/>
        </p:nvSpPr>
        <p:spPr>
          <a:xfrm>
            <a:off x="990600" y="3820061"/>
            <a:ext cx="8001000" cy="1323439"/>
          </a:xfrm>
          <a:prstGeom prst="rect">
            <a:avLst/>
          </a:prstGeom>
        </p:spPr>
        <p:txBody>
          <a:bodyPr wrap="square">
            <a:spAutoFit/>
          </a:bodyPr>
          <a:lstStyle/>
          <a:p>
            <a:r>
              <a:rPr lang="id-ID" sz="1600" dirty="0" smtClean="0">
                <a:latin typeface="Lucida Console" pitchFamily="49" charset="0"/>
              </a:rPr>
              <a:t># A tibble: 2 x 5</a:t>
            </a:r>
          </a:p>
          <a:p>
            <a:r>
              <a:rPr lang="id-ID" sz="1600" dirty="0" smtClean="0">
                <a:latin typeface="Lucida Console" pitchFamily="49" charset="0"/>
              </a:rPr>
              <a:t>         term   estimate  std.error  statistic      p.value</a:t>
            </a:r>
          </a:p>
          <a:p>
            <a:r>
              <a:rPr lang="id-ID" sz="1600" dirty="0" smtClean="0">
                <a:latin typeface="Lucida Console" pitchFamily="49" charset="0"/>
              </a:rPr>
              <a:t>        &lt;chr&gt;      &lt;dbl&gt;      &lt;dbl&gt;      &lt;dbl&gt;        &lt;dbl&gt;</a:t>
            </a:r>
          </a:p>
          <a:p>
            <a:r>
              <a:rPr lang="id-ID" sz="1600" dirty="0" smtClean="0">
                <a:latin typeface="Lucida Console" pitchFamily="49" charset="0"/>
              </a:rPr>
              <a:t>1 (Intercept) 0.50988428 0.04667682 10.9237153 9.507577e-20</a:t>
            </a:r>
          </a:p>
          <a:p>
            <a:r>
              <a:rPr lang="id-ID" sz="1600" dirty="0" smtClean="0">
                <a:latin typeface="Lucida Console" pitchFamily="49" charset="0"/>
              </a:rPr>
              <a:t>2     L(ehat) 0.03025011 0.03829916  0.7898374 4.311679e-01</a:t>
            </a:r>
            <a:endParaRPr lang="id-ID" sz="1600" dirty="0">
              <a:latin typeface="Lucida Console" pitchFamily="49" charset="0"/>
            </a:endParaRPr>
          </a:p>
        </p:txBody>
      </p:sp>
      <p:pic>
        <p:nvPicPr>
          <p:cNvPr id="102402" name="Picture 2"/>
          <p:cNvPicPr>
            <a:picLocks noChangeAspect="1" noChangeArrowheads="1"/>
          </p:cNvPicPr>
          <p:nvPr/>
        </p:nvPicPr>
        <p:blipFill>
          <a:blip r:embed="rId2"/>
          <a:srcRect/>
          <a:stretch>
            <a:fillRect/>
          </a:stretch>
        </p:blipFill>
        <p:spPr bwMode="auto">
          <a:xfrm>
            <a:off x="6019800" y="952500"/>
            <a:ext cx="2362200" cy="137160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Interpretasi Model VECM</a:t>
            </a:r>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42</a:t>
            </a:fld>
            <a:endParaRPr lang="en-US"/>
          </a:p>
        </p:txBody>
      </p:sp>
      <p:pic>
        <p:nvPicPr>
          <p:cNvPr id="5" name="Picture 2"/>
          <p:cNvPicPr>
            <a:picLocks noChangeAspect="1" noChangeArrowheads="1"/>
          </p:cNvPicPr>
          <p:nvPr/>
        </p:nvPicPr>
        <p:blipFill>
          <a:blip r:embed="rId2"/>
          <a:srcRect/>
          <a:stretch>
            <a:fillRect/>
          </a:stretch>
        </p:blipFill>
        <p:spPr bwMode="auto">
          <a:xfrm>
            <a:off x="6096000" y="1257300"/>
            <a:ext cx="2362200" cy="1371600"/>
          </a:xfrm>
          <a:prstGeom prst="rect">
            <a:avLst/>
          </a:prstGeom>
          <a:noFill/>
          <a:ln w="9525">
            <a:noFill/>
            <a:miter lim="800000"/>
            <a:headEnd/>
            <a:tailEnd/>
          </a:ln>
          <a:effectLst/>
        </p:spPr>
      </p:pic>
      <p:sp>
        <p:nvSpPr>
          <p:cNvPr id="6" name="TextBox 5"/>
          <p:cNvSpPr txBox="1"/>
          <p:nvPr/>
        </p:nvSpPr>
        <p:spPr>
          <a:xfrm>
            <a:off x="228600" y="1485900"/>
            <a:ext cx="5791200" cy="3046988"/>
          </a:xfrm>
          <a:prstGeom prst="rect">
            <a:avLst/>
          </a:prstGeom>
          <a:noFill/>
        </p:spPr>
        <p:txBody>
          <a:bodyPr wrap="square" rtlCol="0">
            <a:spAutoFit/>
          </a:bodyPr>
          <a:lstStyle/>
          <a:p>
            <a:pPr marL="231775" indent="-231775">
              <a:buFont typeface="Wingdings" pitchFamily="2" charset="2"/>
              <a:buChar char="§"/>
            </a:pPr>
            <a:r>
              <a:rPr lang="id-ID" sz="1600" dirty="0" smtClean="0"/>
              <a:t>Ekonomi AUS terhubung dengan </a:t>
            </a:r>
            <a:r>
              <a:rPr lang="id-ID" sz="1600" dirty="0" smtClean="0"/>
              <a:t>USA: kenaikan 1 unit USA membuat ekonomi AUS naik 0.985 unit. Namun dampak ini tidak dirasakan seketika dalam 1 kuartal.</a:t>
            </a:r>
          </a:p>
          <a:p>
            <a:pPr marL="231775" indent="-231775">
              <a:buFont typeface="Wingdings" pitchFamily="2" charset="2"/>
              <a:buChar char="§"/>
            </a:pPr>
            <a:r>
              <a:rPr lang="id-ID" sz="1600" dirty="0" smtClean="0"/>
              <a:t>Dampak dalam satu kuartal terlihat dari model ECM</a:t>
            </a:r>
          </a:p>
          <a:p>
            <a:pPr marL="231775" indent="-231775">
              <a:buFont typeface="Wingdings" pitchFamily="2" charset="2"/>
              <a:buChar char="§"/>
            </a:pPr>
            <a:r>
              <a:rPr lang="id-ID" sz="1600" dirty="0" smtClean="0"/>
              <a:t>Error correction coef: Negatif untuk AUS, positif untuk USA</a:t>
            </a:r>
          </a:p>
          <a:p>
            <a:pPr marL="231775" indent="-231775">
              <a:buFont typeface="Wingdings" pitchFamily="2" charset="2"/>
              <a:buChar char="§"/>
            </a:pPr>
            <a:r>
              <a:rPr lang="id-ID" sz="1600" dirty="0" smtClean="0"/>
              <a:t>Bila terjadi integrating error </a:t>
            </a:r>
            <a:r>
              <a:rPr lang="id-ID" sz="1600" dirty="0" smtClean="0"/>
              <a:t>positif</a:t>
            </a:r>
          </a:p>
          <a:p>
            <a:pPr marL="688975" lvl="1" indent="-231775">
              <a:buFont typeface="Courier New" pitchFamily="49" charset="0"/>
              <a:buChar char="o"/>
            </a:pPr>
            <a:r>
              <a:rPr lang="id-ID" sz="1600" dirty="0" smtClean="0">
                <a:sym typeface="Symbol"/>
              </a:rPr>
              <a:t>AUS negatif, USA positif</a:t>
            </a:r>
          </a:p>
          <a:p>
            <a:pPr marL="688975" lvl="1" indent="-231775">
              <a:buFont typeface="Courier New" pitchFamily="49" charset="0"/>
              <a:buChar char="o"/>
            </a:pPr>
            <a:r>
              <a:rPr lang="id-ID" sz="1600" dirty="0" smtClean="0">
                <a:sym typeface="Symbol"/>
              </a:rPr>
              <a:t>Rate of adjustment: </a:t>
            </a:r>
            <a:r>
              <a:rPr lang="id-ID" sz="1600" dirty="0" smtClean="0">
                <a:sym typeface="Symbol"/>
              </a:rPr>
              <a:t></a:t>
            </a:r>
            <a:r>
              <a:rPr lang="id-ID" sz="1600" dirty="0" smtClean="0">
                <a:sym typeface="Symbol"/>
              </a:rPr>
              <a:t>AUS 10%, USA 3%</a:t>
            </a:r>
            <a:endParaRPr lang="id-ID" sz="1600" dirty="0" smtClean="0"/>
          </a:p>
          <a:p>
            <a:pPr marL="231775" indent="-231775">
              <a:buFont typeface="Wingdings" pitchFamily="2" charset="2"/>
              <a:buChar char="§"/>
            </a:pPr>
            <a:r>
              <a:rPr lang="id-ID" sz="1600" dirty="0" smtClean="0"/>
              <a:t>Error correction coef untuk AUS signifikan, USA tidak signifikan</a:t>
            </a:r>
          </a:p>
          <a:p>
            <a:pPr marL="688975" lvl="1" indent="-231775">
              <a:buFont typeface="Courier New" pitchFamily="49" charset="0"/>
              <a:buChar char="o"/>
            </a:pPr>
            <a:r>
              <a:rPr lang="id-ID" sz="1600" dirty="0" smtClean="0"/>
              <a:t>Perekonomian AUS bereaksi terhadap kondisi ekonomi USA, namun tidak sebaliknya</a:t>
            </a:r>
          </a:p>
          <a:p>
            <a:pPr marL="231775" indent="-231775">
              <a:buFont typeface="Wingdings" pitchFamily="2" charset="2"/>
              <a:buChar char="§"/>
            </a:pPr>
            <a:endParaRPr lang="id-ID" sz="1600" dirty="0"/>
          </a:p>
        </p:txBody>
      </p:sp>
      <p:pic>
        <p:nvPicPr>
          <p:cNvPr id="7" name="Picture 1"/>
          <p:cNvPicPr>
            <a:picLocks noChangeAspect="1" noChangeArrowheads="1"/>
          </p:cNvPicPr>
          <p:nvPr/>
        </p:nvPicPr>
        <p:blipFill>
          <a:blip r:embed="rId3"/>
          <a:srcRect/>
          <a:stretch>
            <a:fillRect/>
          </a:stretch>
        </p:blipFill>
        <p:spPr bwMode="auto">
          <a:xfrm>
            <a:off x="6096000" y="647700"/>
            <a:ext cx="1343025" cy="457200"/>
          </a:xfrm>
          <a:prstGeom prst="rect">
            <a:avLst/>
          </a:prstGeom>
          <a:noFill/>
          <a:ln w="9525">
            <a:noFill/>
            <a:miter lim="800000"/>
            <a:headEnd/>
            <a:tailEnd/>
          </a:ln>
          <a:effectLst/>
        </p:spPr>
      </p:pic>
      <p:pic>
        <p:nvPicPr>
          <p:cNvPr id="64513" name="Picture 1"/>
          <p:cNvPicPr>
            <a:picLocks noChangeAspect="1" noChangeArrowheads="1"/>
          </p:cNvPicPr>
          <p:nvPr/>
        </p:nvPicPr>
        <p:blipFill>
          <a:blip r:embed="rId4"/>
          <a:srcRect/>
          <a:stretch>
            <a:fillRect/>
          </a:stretch>
        </p:blipFill>
        <p:spPr bwMode="auto">
          <a:xfrm>
            <a:off x="3429000" y="2762250"/>
            <a:ext cx="2514600" cy="24765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Kestasioneran</a:t>
            </a:r>
            <a:endParaRPr lang="id-ID" dirty="0"/>
          </a:p>
        </p:txBody>
      </p:sp>
      <p:sp>
        <p:nvSpPr>
          <p:cNvPr id="3" name="Content Placeholder 2"/>
          <p:cNvSpPr>
            <a:spLocks noGrp="1"/>
          </p:cNvSpPr>
          <p:nvPr>
            <p:ph idx="1"/>
          </p:nvPr>
        </p:nvSpPr>
        <p:spPr/>
        <p:txBody>
          <a:bodyPr>
            <a:normAutofit/>
          </a:bodyPr>
          <a:lstStyle/>
          <a:p>
            <a:r>
              <a:rPr lang="id-ID" sz="2400" dirty="0" smtClean="0"/>
              <a:t>Stasioner </a:t>
            </a:r>
            <a:r>
              <a:rPr lang="id-ID" sz="2400" dirty="0" smtClean="0">
                <a:sym typeface="Wingdings" pitchFamily="2" charset="2"/>
              </a:rPr>
              <a:t> tetap, tidak berubah</a:t>
            </a:r>
          </a:p>
          <a:p>
            <a:r>
              <a:rPr lang="id-ID" sz="2400" dirty="0" smtClean="0">
                <a:sym typeface="Wingdings" pitchFamily="2" charset="2"/>
              </a:rPr>
              <a:t>Perilaku data deret waktu sering diasumsikan stasioner untuk menjamin model yang sudah diperoleh berbasis data historis, tetap dapat diterapkan di masa mendatang dalam peramalan</a:t>
            </a:r>
          </a:p>
          <a:p>
            <a:r>
              <a:rPr lang="id-ID" sz="2400" dirty="0" smtClean="0"/>
              <a:t>Perilaku ini dapat dideteksi lewat gambaran deskripsinya</a:t>
            </a:r>
            <a:endParaRPr lang="id-ID" sz="2400"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5</a:t>
            </a:fld>
            <a:endParaRPr lang="en-US"/>
          </a:p>
        </p:txBody>
      </p:sp>
      <p:pic>
        <p:nvPicPr>
          <p:cNvPr id="41986" name="Picture 2"/>
          <p:cNvPicPr>
            <a:picLocks noChangeAspect="1" noChangeArrowheads="1"/>
          </p:cNvPicPr>
          <p:nvPr/>
        </p:nvPicPr>
        <p:blipFill>
          <a:blip r:embed="rId2"/>
          <a:srcRect/>
          <a:stretch>
            <a:fillRect/>
          </a:stretch>
        </p:blipFill>
        <p:spPr bwMode="auto">
          <a:xfrm>
            <a:off x="2514600" y="4076700"/>
            <a:ext cx="4019550" cy="79057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Kestasioneran</a:t>
            </a:r>
            <a:endParaRPr lang="id-ID" dirty="0"/>
          </a:p>
        </p:txBody>
      </p:sp>
      <p:sp>
        <p:nvSpPr>
          <p:cNvPr id="3" name="Content Placeholder 2"/>
          <p:cNvSpPr>
            <a:spLocks noGrp="1"/>
          </p:cNvSpPr>
          <p:nvPr>
            <p:ph idx="1"/>
          </p:nvPr>
        </p:nvSpPr>
        <p:spPr/>
        <p:txBody>
          <a:bodyPr/>
          <a:lstStyle/>
          <a:p>
            <a:r>
              <a:rPr lang="id-ID" dirty="0" smtClean="0"/>
              <a:t>Model AR(1): stasioner</a:t>
            </a:r>
          </a:p>
          <a:p>
            <a:pPr lvl="1"/>
            <a:r>
              <a:rPr lang="id-ID" dirty="0" smtClean="0"/>
              <a:t>Konstan rataan nol</a:t>
            </a:r>
          </a:p>
          <a:p>
            <a:pPr lvl="1"/>
            <a:r>
              <a:rPr lang="id-ID" dirty="0" smtClean="0"/>
              <a:t>Konstan rataan tidak nol</a:t>
            </a:r>
          </a:p>
          <a:p>
            <a:pPr lvl="1"/>
            <a:r>
              <a:rPr lang="id-ID" dirty="0" smtClean="0"/>
              <a:t>Tren linier</a:t>
            </a:r>
          </a:p>
          <a:p>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6</a:t>
            </a:fld>
            <a:endParaRPr lang="en-US"/>
          </a:p>
        </p:txBody>
      </p:sp>
      <p:pic>
        <p:nvPicPr>
          <p:cNvPr id="43011" name="Picture 3"/>
          <p:cNvPicPr>
            <a:picLocks noChangeAspect="1" noChangeArrowheads="1"/>
          </p:cNvPicPr>
          <p:nvPr/>
        </p:nvPicPr>
        <p:blipFill>
          <a:blip r:embed="rId2"/>
          <a:srcRect/>
          <a:stretch>
            <a:fillRect/>
          </a:stretch>
        </p:blipFill>
        <p:spPr bwMode="auto">
          <a:xfrm>
            <a:off x="4953000" y="1714500"/>
            <a:ext cx="2362200" cy="295275"/>
          </a:xfrm>
          <a:prstGeom prst="rect">
            <a:avLst/>
          </a:prstGeom>
          <a:noFill/>
          <a:ln w="9525">
            <a:noFill/>
            <a:miter lim="800000"/>
            <a:headEnd/>
            <a:tailEnd/>
          </a:ln>
          <a:effectLst/>
        </p:spPr>
      </p:pic>
      <p:pic>
        <p:nvPicPr>
          <p:cNvPr id="54273" name="Picture 1"/>
          <p:cNvPicPr>
            <a:picLocks noChangeAspect="1" noChangeArrowheads="1"/>
          </p:cNvPicPr>
          <p:nvPr/>
        </p:nvPicPr>
        <p:blipFill>
          <a:blip r:embed="rId3"/>
          <a:srcRect/>
          <a:stretch>
            <a:fillRect/>
          </a:stretch>
        </p:blipFill>
        <p:spPr bwMode="auto">
          <a:xfrm>
            <a:off x="4953000" y="2171700"/>
            <a:ext cx="2600325" cy="342900"/>
          </a:xfrm>
          <a:prstGeom prst="rect">
            <a:avLst/>
          </a:prstGeom>
          <a:noFill/>
          <a:ln w="9525">
            <a:noFill/>
            <a:miter lim="800000"/>
            <a:headEnd/>
            <a:tailEnd/>
          </a:ln>
          <a:effectLst/>
        </p:spPr>
      </p:pic>
      <p:pic>
        <p:nvPicPr>
          <p:cNvPr id="54274" name="Picture 2"/>
          <p:cNvPicPr>
            <a:picLocks noChangeAspect="1" noChangeArrowheads="1"/>
          </p:cNvPicPr>
          <p:nvPr/>
        </p:nvPicPr>
        <p:blipFill>
          <a:blip r:embed="rId4"/>
          <a:srcRect/>
          <a:stretch>
            <a:fillRect/>
          </a:stretch>
        </p:blipFill>
        <p:spPr bwMode="auto">
          <a:xfrm>
            <a:off x="4953000" y="2628900"/>
            <a:ext cx="2266950" cy="333375"/>
          </a:xfrm>
          <a:prstGeom prst="rect">
            <a:avLst/>
          </a:prstGeom>
          <a:noFill/>
          <a:ln w="9525">
            <a:noFill/>
            <a:miter lim="800000"/>
            <a:headEnd/>
            <a:tailEnd/>
          </a:ln>
          <a:effectLst/>
        </p:spPr>
      </p:pic>
      <p:pic>
        <p:nvPicPr>
          <p:cNvPr id="54275" name="Picture 3"/>
          <p:cNvPicPr>
            <a:picLocks noChangeAspect="1" noChangeArrowheads="1"/>
          </p:cNvPicPr>
          <p:nvPr/>
        </p:nvPicPr>
        <p:blipFill>
          <a:blip r:embed="rId5"/>
          <a:srcRect/>
          <a:stretch>
            <a:fillRect/>
          </a:stretch>
        </p:blipFill>
        <p:spPr bwMode="auto">
          <a:xfrm>
            <a:off x="609603" y="3152772"/>
            <a:ext cx="2161413" cy="2078736"/>
          </a:xfrm>
          <a:prstGeom prst="rect">
            <a:avLst/>
          </a:prstGeom>
          <a:noFill/>
          <a:ln w="9525">
            <a:noFill/>
            <a:miter lim="800000"/>
            <a:headEnd/>
            <a:tailEnd/>
          </a:ln>
          <a:effectLst/>
        </p:spPr>
      </p:pic>
      <p:pic>
        <p:nvPicPr>
          <p:cNvPr id="54276" name="Picture 4"/>
          <p:cNvPicPr>
            <a:picLocks noChangeAspect="1" noChangeArrowheads="1"/>
          </p:cNvPicPr>
          <p:nvPr/>
        </p:nvPicPr>
        <p:blipFill>
          <a:blip r:embed="rId6"/>
          <a:srcRect/>
          <a:stretch>
            <a:fillRect/>
          </a:stretch>
        </p:blipFill>
        <p:spPr bwMode="auto">
          <a:xfrm>
            <a:off x="3371659" y="3162300"/>
            <a:ext cx="2190941" cy="2066925"/>
          </a:xfrm>
          <a:prstGeom prst="rect">
            <a:avLst/>
          </a:prstGeom>
          <a:noFill/>
          <a:ln w="9525">
            <a:noFill/>
            <a:miter lim="800000"/>
            <a:headEnd/>
            <a:tailEnd/>
          </a:ln>
          <a:effectLst/>
        </p:spPr>
      </p:pic>
      <p:pic>
        <p:nvPicPr>
          <p:cNvPr id="54277" name="Picture 5"/>
          <p:cNvPicPr>
            <a:picLocks noChangeAspect="1" noChangeArrowheads="1"/>
          </p:cNvPicPr>
          <p:nvPr/>
        </p:nvPicPr>
        <p:blipFill>
          <a:blip r:embed="rId7"/>
          <a:srcRect/>
          <a:stretch>
            <a:fillRect/>
          </a:stretch>
        </p:blipFill>
        <p:spPr bwMode="auto">
          <a:xfrm>
            <a:off x="6167437" y="3162300"/>
            <a:ext cx="2214563" cy="20964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Kestasioneran</a:t>
            </a:r>
            <a:endParaRPr lang="id-ID" dirty="0"/>
          </a:p>
        </p:txBody>
      </p:sp>
      <p:sp>
        <p:nvSpPr>
          <p:cNvPr id="3" name="Content Placeholder 2"/>
          <p:cNvSpPr>
            <a:spLocks noGrp="1"/>
          </p:cNvSpPr>
          <p:nvPr>
            <p:ph idx="1"/>
          </p:nvPr>
        </p:nvSpPr>
        <p:spPr/>
        <p:txBody>
          <a:bodyPr>
            <a:normAutofit lnSpcReduction="10000"/>
          </a:bodyPr>
          <a:lstStyle/>
          <a:p>
            <a:r>
              <a:rPr lang="id-ID" dirty="0" smtClean="0"/>
              <a:t>Bila pada AR(1) </a:t>
            </a:r>
            <a:r>
              <a:rPr lang="id-ID" dirty="0" smtClean="0">
                <a:sym typeface="Symbol"/>
              </a:rPr>
              <a:t> = 1 </a:t>
            </a:r>
          </a:p>
          <a:p>
            <a:pPr lvl="1"/>
            <a:r>
              <a:rPr lang="id-ID" dirty="0" smtClean="0">
                <a:sym typeface="Wingdings" pitchFamily="2" charset="2"/>
              </a:rPr>
              <a:t>random walk</a:t>
            </a:r>
          </a:p>
          <a:p>
            <a:pPr lvl="1"/>
            <a:r>
              <a:rPr lang="id-ID" dirty="0" smtClean="0">
                <a:sym typeface="Wingdings" pitchFamily="2" charset="2"/>
              </a:rPr>
              <a:t>tidak stasioner</a:t>
            </a:r>
          </a:p>
          <a:p>
            <a:r>
              <a:rPr lang="id-ID" dirty="0" smtClean="0"/>
              <a:t>Menjadi dasar uji kestasioneran Dickey-Fuller (unit root test)</a:t>
            </a:r>
          </a:p>
          <a:p>
            <a:pPr lvl="1"/>
            <a:r>
              <a:rPr lang="id-ID" dirty="0" smtClean="0"/>
              <a:t>H0: </a:t>
            </a:r>
            <a:r>
              <a:rPr lang="id-ID" dirty="0" smtClean="0">
                <a:sym typeface="Symbol"/>
              </a:rPr>
              <a:t> = 1 </a:t>
            </a:r>
            <a:r>
              <a:rPr lang="id-ID" dirty="0" smtClean="0">
                <a:sym typeface="Wingdings" pitchFamily="2" charset="2"/>
              </a:rPr>
              <a:t> tidak stasioner</a:t>
            </a:r>
            <a:endParaRPr lang="id-ID" dirty="0" smtClean="0">
              <a:sym typeface="Symbol"/>
            </a:endParaRPr>
          </a:p>
          <a:p>
            <a:pPr lvl="1"/>
            <a:r>
              <a:rPr lang="id-ID" dirty="0" smtClean="0">
                <a:sym typeface="Symbol"/>
              </a:rPr>
              <a:t>H1:  &lt; 1 </a:t>
            </a:r>
            <a:r>
              <a:rPr lang="id-ID" dirty="0" smtClean="0">
                <a:sym typeface="Wingdings" pitchFamily="2" charset="2"/>
              </a:rPr>
              <a:t> stasioner</a:t>
            </a:r>
          </a:p>
          <a:p>
            <a:pPr lvl="1"/>
            <a:r>
              <a:rPr lang="id-ID" dirty="0" smtClean="0">
                <a:sym typeface="Wingdings" pitchFamily="2" charset="2"/>
              </a:rPr>
              <a:t>Memiliki tiga tipe model seperti model AR(1) di slide sebelumnya </a:t>
            </a:r>
            <a:endParaRPr lang="id-ID" dirty="0" smtClean="0"/>
          </a:p>
          <a:p>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Spurious Relationship</a:t>
            </a:r>
            <a:endParaRPr lang="id-ID" dirty="0"/>
          </a:p>
        </p:txBody>
      </p:sp>
      <p:sp>
        <p:nvSpPr>
          <p:cNvPr id="3" name="Content Placeholder 2"/>
          <p:cNvSpPr>
            <a:spLocks noGrp="1"/>
          </p:cNvSpPr>
          <p:nvPr>
            <p:ph idx="1"/>
          </p:nvPr>
        </p:nvSpPr>
        <p:spPr/>
        <p:txBody>
          <a:bodyPr/>
          <a:lstStyle/>
          <a:p>
            <a:r>
              <a:rPr lang="id-ID" dirty="0" smtClean="0"/>
              <a:t>Dua deret waktu saling bebas yang keduanya tidak stasioner seolah-olah berhubungan</a:t>
            </a:r>
          </a:p>
          <a:p>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8</a:t>
            </a:fld>
            <a:endParaRPr lang="en-US"/>
          </a:p>
        </p:txBody>
      </p:sp>
      <p:sp>
        <p:nvSpPr>
          <p:cNvPr id="5" name="Rectangle 4"/>
          <p:cNvSpPr/>
          <p:nvPr/>
        </p:nvSpPr>
        <p:spPr>
          <a:xfrm>
            <a:off x="838200" y="2250400"/>
            <a:ext cx="3810000" cy="2893100"/>
          </a:xfrm>
          <a:prstGeom prst="rect">
            <a:avLst/>
          </a:prstGeom>
        </p:spPr>
        <p:txBody>
          <a:bodyPr wrap="square">
            <a:spAutoFit/>
          </a:bodyPr>
          <a:lstStyle/>
          <a:p>
            <a:r>
              <a:rPr lang="id-ID" sz="1400" dirty="0" smtClean="0">
                <a:solidFill>
                  <a:srgbClr val="0070C0"/>
                </a:solidFill>
                <a:latin typeface="Lucida Console" pitchFamily="49" charset="0"/>
              </a:rPr>
              <a:t>T &lt;- 1000</a:t>
            </a:r>
          </a:p>
          <a:p>
            <a:r>
              <a:rPr lang="id-ID" sz="1400" dirty="0" smtClean="0">
                <a:solidFill>
                  <a:srgbClr val="0070C0"/>
                </a:solidFill>
                <a:latin typeface="Lucida Console" pitchFamily="49" charset="0"/>
              </a:rPr>
              <a:t>set.seed(1357)</a:t>
            </a:r>
          </a:p>
          <a:p>
            <a:r>
              <a:rPr lang="id-ID" sz="1400" dirty="0" smtClean="0">
                <a:solidFill>
                  <a:srgbClr val="0070C0"/>
                </a:solidFill>
                <a:latin typeface="Lucida Console" pitchFamily="49" charset="0"/>
              </a:rPr>
              <a:t>y &lt;- ts(rep(0,T))</a:t>
            </a:r>
          </a:p>
          <a:p>
            <a:r>
              <a:rPr lang="id-ID" sz="1400" dirty="0" smtClean="0">
                <a:solidFill>
                  <a:srgbClr val="0070C0"/>
                </a:solidFill>
                <a:latin typeface="Lucida Console" pitchFamily="49" charset="0"/>
              </a:rPr>
              <a:t>vy &lt;- ts(rnorm(T))</a:t>
            </a:r>
          </a:p>
          <a:p>
            <a:r>
              <a:rPr lang="id-ID" sz="1400" dirty="0" smtClean="0">
                <a:solidFill>
                  <a:srgbClr val="0070C0"/>
                </a:solidFill>
                <a:latin typeface="Lucida Console" pitchFamily="49" charset="0"/>
              </a:rPr>
              <a:t>for (t in 2:T){</a:t>
            </a:r>
          </a:p>
          <a:p>
            <a:r>
              <a:rPr lang="id-ID" sz="1400" dirty="0" smtClean="0">
                <a:solidFill>
                  <a:srgbClr val="0070C0"/>
                </a:solidFill>
                <a:latin typeface="Lucida Console" pitchFamily="49" charset="0"/>
              </a:rPr>
              <a:t>  y[t] &lt;- y[t-1]+vy[t]</a:t>
            </a:r>
          </a:p>
          <a:p>
            <a:r>
              <a:rPr lang="id-ID" sz="1400" dirty="0" smtClean="0">
                <a:solidFill>
                  <a:srgbClr val="0070C0"/>
                </a:solidFill>
                <a:latin typeface="Lucida Console" pitchFamily="49" charset="0"/>
              </a:rPr>
              <a:t>}</a:t>
            </a:r>
          </a:p>
          <a:p>
            <a:r>
              <a:rPr lang="id-ID" sz="1400" dirty="0" smtClean="0">
                <a:solidFill>
                  <a:srgbClr val="0070C0"/>
                </a:solidFill>
                <a:latin typeface="Lucida Console" pitchFamily="49" charset="0"/>
              </a:rPr>
              <a:t>set.seed(4365)</a:t>
            </a:r>
          </a:p>
          <a:p>
            <a:r>
              <a:rPr lang="id-ID" sz="1400" dirty="0" smtClean="0">
                <a:solidFill>
                  <a:srgbClr val="0070C0"/>
                </a:solidFill>
                <a:latin typeface="Lucida Console" pitchFamily="49" charset="0"/>
              </a:rPr>
              <a:t>x &lt;- ts(rep(0,T))</a:t>
            </a:r>
          </a:p>
          <a:p>
            <a:r>
              <a:rPr lang="id-ID" sz="1400" dirty="0" smtClean="0">
                <a:solidFill>
                  <a:srgbClr val="0070C0"/>
                </a:solidFill>
                <a:latin typeface="Lucida Console" pitchFamily="49" charset="0"/>
              </a:rPr>
              <a:t>vx &lt;- ts(rnorm(T))</a:t>
            </a:r>
          </a:p>
          <a:p>
            <a:r>
              <a:rPr lang="id-ID" sz="1400" dirty="0" smtClean="0">
                <a:solidFill>
                  <a:srgbClr val="0070C0"/>
                </a:solidFill>
                <a:latin typeface="Lucida Console" pitchFamily="49" charset="0"/>
              </a:rPr>
              <a:t>for (t in 2:T){</a:t>
            </a:r>
          </a:p>
          <a:p>
            <a:r>
              <a:rPr lang="id-ID" sz="1400" dirty="0" smtClean="0">
                <a:solidFill>
                  <a:srgbClr val="0070C0"/>
                </a:solidFill>
                <a:latin typeface="Lucida Console" pitchFamily="49" charset="0"/>
              </a:rPr>
              <a:t>  x[t] &lt;- x[t-1]+vx[t]</a:t>
            </a:r>
          </a:p>
          <a:p>
            <a:r>
              <a:rPr lang="id-ID" sz="1400" dirty="0" smtClean="0">
                <a:solidFill>
                  <a:srgbClr val="0070C0"/>
                </a:solidFill>
                <a:latin typeface="Lucida Console" pitchFamily="49" charset="0"/>
              </a:rPr>
              <a:t>}</a:t>
            </a:r>
          </a:p>
        </p:txBody>
      </p:sp>
      <p:sp>
        <p:nvSpPr>
          <p:cNvPr id="6" name="Rectangle 5"/>
          <p:cNvSpPr/>
          <p:nvPr/>
        </p:nvSpPr>
        <p:spPr>
          <a:xfrm>
            <a:off x="4191000" y="2767905"/>
            <a:ext cx="4572000" cy="1384995"/>
          </a:xfrm>
          <a:prstGeom prst="rect">
            <a:avLst/>
          </a:prstGeom>
        </p:spPr>
        <p:txBody>
          <a:bodyPr>
            <a:spAutoFit/>
          </a:bodyPr>
          <a:lstStyle/>
          <a:p>
            <a:r>
              <a:rPr lang="id-ID" sz="1400" dirty="0" smtClean="0">
                <a:solidFill>
                  <a:srgbClr val="0070C0"/>
                </a:solidFill>
                <a:latin typeface="Lucida Console" pitchFamily="49" charset="0"/>
              </a:rPr>
              <a:t>y&lt;- ts(y[300:1000])</a:t>
            </a:r>
          </a:p>
          <a:p>
            <a:r>
              <a:rPr lang="id-ID" sz="1400" dirty="0" smtClean="0">
                <a:solidFill>
                  <a:srgbClr val="0070C0"/>
                </a:solidFill>
                <a:latin typeface="Lucida Console" pitchFamily="49" charset="0"/>
              </a:rPr>
              <a:t>x &lt;- ts(x[300:1000])</a:t>
            </a:r>
          </a:p>
          <a:p>
            <a:r>
              <a:rPr lang="id-ID" sz="1400" dirty="0" smtClean="0">
                <a:solidFill>
                  <a:srgbClr val="0070C0"/>
                </a:solidFill>
                <a:latin typeface="Lucida Console" pitchFamily="49" charset="0"/>
              </a:rPr>
              <a:t>ts.plot(y,x, ylab="y and x")</a:t>
            </a:r>
          </a:p>
          <a:p>
            <a:endParaRPr lang="id-ID" sz="1400" dirty="0" smtClean="0">
              <a:solidFill>
                <a:srgbClr val="0070C0"/>
              </a:solidFill>
              <a:latin typeface="Lucida Console" pitchFamily="49" charset="0"/>
            </a:endParaRPr>
          </a:p>
          <a:p>
            <a:r>
              <a:rPr lang="id-ID" sz="1400" dirty="0" smtClean="0">
                <a:solidFill>
                  <a:srgbClr val="0070C0"/>
                </a:solidFill>
                <a:latin typeface="Lucida Console" pitchFamily="49" charset="0"/>
              </a:rPr>
              <a:t>spurious.ols &lt;- lm(y~x)</a:t>
            </a:r>
          </a:p>
          <a:p>
            <a:r>
              <a:rPr lang="id-ID" sz="1400" dirty="0" smtClean="0">
                <a:solidFill>
                  <a:srgbClr val="0070C0"/>
                </a:solidFill>
                <a:latin typeface="Lucida Console" pitchFamily="49" charset="0"/>
              </a:rPr>
              <a:t>summary(spurious.ols)</a:t>
            </a:r>
            <a:endParaRPr lang="id-ID" sz="1400" dirty="0">
              <a:solidFill>
                <a:srgbClr val="0070C0"/>
              </a:solidFill>
              <a:latin typeface="Lucida Console"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Spurious Relationship</a:t>
            </a:r>
            <a:endParaRPr lang="id-ID"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9</a:t>
            </a:fld>
            <a:endParaRPr lang="en-US"/>
          </a:p>
        </p:txBody>
      </p:sp>
      <p:pic>
        <p:nvPicPr>
          <p:cNvPr id="93186" name="Picture 2"/>
          <p:cNvPicPr>
            <a:picLocks noChangeAspect="1" noChangeArrowheads="1"/>
          </p:cNvPicPr>
          <p:nvPr/>
        </p:nvPicPr>
        <p:blipFill>
          <a:blip r:embed="rId2"/>
          <a:srcRect/>
          <a:stretch>
            <a:fillRect/>
          </a:stretch>
        </p:blipFill>
        <p:spPr bwMode="auto">
          <a:xfrm>
            <a:off x="5638800" y="1076325"/>
            <a:ext cx="3467100" cy="3457575"/>
          </a:xfrm>
          <a:prstGeom prst="rect">
            <a:avLst/>
          </a:prstGeom>
          <a:noFill/>
          <a:ln w="9525">
            <a:noFill/>
            <a:miter lim="800000"/>
            <a:headEnd/>
            <a:tailEnd/>
          </a:ln>
          <a:effectLst/>
        </p:spPr>
      </p:pic>
      <p:sp>
        <p:nvSpPr>
          <p:cNvPr id="6" name="Rectangle 5"/>
          <p:cNvSpPr/>
          <p:nvPr/>
        </p:nvSpPr>
        <p:spPr>
          <a:xfrm>
            <a:off x="-35256" y="1473982"/>
            <a:ext cx="6248400" cy="3231654"/>
          </a:xfrm>
          <a:prstGeom prst="rect">
            <a:avLst/>
          </a:prstGeom>
        </p:spPr>
        <p:txBody>
          <a:bodyPr wrap="square">
            <a:spAutoFit/>
          </a:bodyPr>
          <a:lstStyle/>
          <a:p>
            <a:r>
              <a:rPr lang="id-ID" sz="1200" dirty="0" smtClean="0">
                <a:latin typeface="Lucida Console" pitchFamily="49" charset="0"/>
              </a:rPr>
              <a:t>Call:</a:t>
            </a:r>
          </a:p>
          <a:p>
            <a:r>
              <a:rPr lang="id-ID" sz="1200" dirty="0" smtClean="0">
                <a:latin typeface="Lucida Console" pitchFamily="49" charset="0"/>
              </a:rPr>
              <a:t>lm(formula = y ~ x)</a:t>
            </a:r>
          </a:p>
          <a:p>
            <a:endParaRPr lang="id-ID" sz="1200" dirty="0" smtClean="0">
              <a:latin typeface="Lucida Console" pitchFamily="49" charset="0"/>
            </a:endParaRPr>
          </a:p>
          <a:p>
            <a:r>
              <a:rPr lang="id-ID" sz="1200" dirty="0" smtClean="0">
                <a:latin typeface="Lucida Console" pitchFamily="49" charset="0"/>
              </a:rPr>
              <a:t>Residuals:</a:t>
            </a:r>
          </a:p>
          <a:p>
            <a:r>
              <a:rPr lang="id-ID" sz="1200" dirty="0" smtClean="0">
                <a:latin typeface="Lucida Console" pitchFamily="49" charset="0"/>
              </a:rPr>
              <a:t>    Min      1Q  Median      3Q     Max </a:t>
            </a:r>
          </a:p>
          <a:p>
            <a:r>
              <a:rPr lang="id-ID" sz="1200" dirty="0" smtClean="0">
                <a:latin typeface="Lucida Console" pitchFamily="49" charset="0"/>
              </a:rPr>
              <a:t>-12.554  -5.973  -2.453   4.508  24.678 </a:t>
            </a:r>
          </a:p>
          <a:p>
            <a:endParaRPr lang="id-ID" sz="1200" dirty="0" smtClean="0">
              <a:latin typeface="Lucida Console" pitchFamily="49" charset="0"/>
            </a:endParaRPr>
          </a:p>
          <a:p>
            <a:r>
              <a:rPr lang="id-ID" sz="1200" dirty="0" smtClean="0">
                <a:latin typeface="Lucida Console" pitchFamily="49" charset="0"/>
              </a:rPr>
              <a:t>Coefficients:</a:t>
            </a:r>
          </a:p>
          <a:p>
            <a:r>
              <a:rPr lang="id-ID" sz="1200" dirty="0" smtClean="0">
                <a:latin typeface="Lucida Console" pitchFamily="49" charset="0"/>
              </a:rPr>
              <a:t>             Estimate Std. Error t value Pr(&gt;|t|)    </a:t>
            </a:r>
          </a:p>
          <a:p>
            <a:r>
              <a:rPr lang="id-ID" sz="1200" dirty="0" smtClean="0">
                <a:latin typeface="Lucida Console" pitchFamily="49" charset="0"/>
              </a:rPr>
              <a:t>(Intercept) -20.38711    1.61958 -12.588  &lt; 2e-16 ***</a:t>
            </a:r>
          </a:p>
          <a:p>
            <a:r>
              <a:rPr lang="id-ID" sz="1200" dirty="0" smtClean="0">
                <a:latin typeface="Lucida Console" pitchFamily="49" charset="0"/>
              </a:rPr>
              <a:t>x            -0.28188    0.04331  -6.508 1.45e-10 ***</a:t>
            </a:r>
          </a:p>
          <a:p>
            <a:r>
              <a:rPr lang="id-ID" sz="1200" dirty="0" smtClean="0">
                <a:latin typeface="Lucida Console" pitchFamily="49" charset="0"/>
              </a:rPr>
              <a:t>---</a:t>
            </a:r>
          </a:p>
          <a:p>
            <a:r>
              <a:rPr lang="id-ID" sz="1200" dirty="0" smtClean="0">
                <a:latin typeface="Lucida Console" pitchFamily="49" charset="0"/>
              </a:rPr>
              <a:t>Signif. codes:  0 ‘***’ 0.001 ‘**’ 0.01 ‘*’ 0.05 ‘.’ 0.1 ‘ ’ 1</a:t>
            </a:r>
          </a:p>
          <a:p>
            <a:endParaRPr lang="id-ID" sz="1200" dirty="0" smtClean="0">
              <a:latin typeface="Lucida Console" pitchFamily="49" charset="0"/>
            </a:endParaRPr>
          </a:p>
          <a:p>
            <a:r>
              <a:rPr lang="id-ID" sz="1200" dirty="0" smtClean="0">
                <a:latin typeface="Lucida Console" pitchFamily="49" charset="0"/>
              </a:rPr>
              <a:t>Residual standard error: 7.954 on 699 degrees of freedom</a:t>
            </a:r>
          </a:p>
          <a:p>
            <a:r>
              <a:rPr lang="id-ID" sz="1200" dirty="0" smtClean="0">
                <a:latin typeface="Lucida Console" pitchFamily="49" charset="0"/>
              </a:rPr>
              <a:t>Multiple R-squared:  0.05713,	Adjusted R-squared:  0.05578 </a:t>
            </a:r>
          </a:p>
          <a:p>
            <a:r>
              <a:rPr lang="id-ID" sz="1200" dirty="0" smtClean="0">
                <a:latin typeface="Lucida Console" pitchFamily="49" charset="0"/>
              </a:rPr>
              <a:t>F-statistic: 42.35 on 1 and 699 DF,  p-value: 1.454e-10</a:t>
            </a:r>
            <a:endParaRPr lang="id-ID" sz="1200" dirty="0">
              <a:latin typeface="Lucida Console" pitchFamily="49" charset="0"/>
            </a:endParaRPr>
          </a:p>
        </p:txBody>
      </p:sp>
      <p:sp>
        <p:nvSpPr>
          <p:cNvPr id="7" name="Rectangle 6"/>
          <p:cNvSpPr/>
          <p:nvPr/>
        </p:nvSpPr>
        <p:spPr>
          <a:xfrm>
            <a:off x="0" y="3328348"/>
            <a:ext cx="5181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sld>
</file>

<file path=ppt/theme/theme1.xml><?xml version="1.0" encoding="utf-8"?>
<a:theme xmlns:a="http://schemas.openxmlformats.org/drawingml/2006/main" name="Template 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20035-paypal-with-logo-ppt-template.potx" id="{C9DE8078-FA16-4BD2-9A16-05D99515D4F9}" vid="{DFD0B7A1-D5FE-4CD5-B704-397146701D8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Template>
  <TotalTime>0</TotalTime>
  <Words>2199</Words>
  <Application>Microsoft Office PowerPoint</Application>
  <PresentationFormat>On-screen Show (16:10)</PresentationFormat>
  <Paragraphs>472</Paragraphs>
  <Slides>42</Slides>
  <Notes>7</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42</vt:i4>
      </vt:variant>
    </vt:vector>
  </HeadingPairs>
  <TitlesOfParts>
    <vt:vector size="45" baseType="lpstr">
      <vt:lpstr>Template PPT</vt:lpstr>
      <vt:lpstr>Chart</vt:lpstr>
      <vt:lpstr>Equation</vt:lpstr>
      <vt:lpstr>VAR/VECM Model</vt:lpstr>
      <vt:lpstr>Mengapa harus multivariate?</vt:lpstr>
      <vt:lpstr>VAR-VECM</vt:lpstr>
      <vt:lpstr>Slide 4</vt:lpstr>
      <vt:lpstr>Kestasioneran</vt:lpstr>
      <vt:lpstr>Kestasioneran</vt:lpstr>
      <vt:lpstr>Kestasioneran</vt:lpstr>
      <vt:lpstr>Spurious Relationship</vt:lpstr>
      <vt:lpstr>Spurious Relationship</vt:lpstr>
      <vt:lpstr>Spurious Relationship</vt:lpstr>
      <vt:lpstr>Pemeriksaan kestasioneran</vt:lpstr>
      <vt:lpstr>Integration</vt:lpstr>
      <vt:lpstr>Cointegration</vt:lpstr>
      <vt:lpstr>Ilustrasi pemeriksaan cointegrasi</vt:lpstr>
      <vt:lpstr>Vector Auto Regression (VAR)</vt:lpstr>
      <vt:lpstr>Model VAR  (vector auto regressive)</vt:lpstr>
      <vt:lpstr>VAR(p)</vt:lpstr>
      <vt:lpstr>Impulse Response Function</vt:lpstr>
      <vt:lpstr>Impulse Response Function</vt:lpstr>
      <vt:lpstr>Ilustrasi</vt:lpstr>
      <vt:lpstr>Eksplotasi data</vt:lpstr>
      <vt:lpstr>Pemeriksaan kestationeran</vt:lpstr>
      <vt:lpstr>Pemeriksaan kestationeran</vt:lpstr>
      <vt:lpstr>Pemeriksaan kointegrasi</vt:lpstr>
      <vt:lpstr>Pendugaan model VAR</vt:lpstr>
      <vt:lpstr>Pendugaan model VAR</vt:lpstr>
      <vt:lpstr>Pendugaan model VAR</vt:lpstr>
      <vt:lpstr>Pendugaan model VAR</vt:lpstr>
      <vt:lpstr>Impulse Response</vt:lpstr>
      <vt:lpstr>Forecast Error Variance Decomposition</vt:lpstr>
      <vt:lpstr>VECM</vt:lpstr>
      <vt:lpstr>Error Correction Model</vt:lpstr>
      <vt:lpstr>Vector ECM</vt:lpstr>
      <vt:lpstr>Vector ECM</vt:lpstr>
      <vt:lpstr>Ilustrasi</vt:lpstr>
      <vt:lpstr>Plot data</vt:lpstr>
      <vt:lpstr>Pemeriksaan kestasioneran</vt:lpstr>
      <vt:lpstr>Pemeriksaan kestasioneran</vt:lpstr>
      <vt:lpstr>Pemeriksaan kointegrasi</vt:lpstr>
      <vt:lpstr>Pemeriksaan kointegrasi</vt:lpstr>
      <vt:lpstr>Pendugaan model VECM</vt:lpstr>
      <vt:lpstr>Interpretasi Model VECM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2017-06-07T04:37:39Z</dcterms:created>
  <dcterms:modified xsi:type="dcterms:W3CDTF">2019-08-06T13:58:19Z</dcterms:modified>
</cp:coreProperties>
</file>