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19" r:id="rId25"/>
    <p:sldId id="320" r:id="rId26"/>
    <p:sldId id="318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92597353902191E-2"/>
          <c:y val="4.2375601487314077E-2"/>
          <c:w val="0.82089954664757814"/>
          <c:h val="0.7956583716928055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C0000"/>
              </a:solidFill>
            </c:spPr>
            <c:extLst>
              <c:ext xmlns:c16="http://schemas.microsoft.com/office/drawing/2014/chart" uri="{C3380CC4-5D6E-409C-BE32-E72D297353CC}">
                <c16:uniqueId val="{00000001-F18D-458B-9E33-D5FFE0CFC60A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</c:spPr>
            <c:extLst>
              <c:ext xmlns:c16="http://schemas.microsoft.com/office/drawing/2014/chart" uri="{C3380CC4-5D6E-409C-BE32-E72D297353CC}">
                <c16:uniqueId val="{00000003-F18D-458B-9E33-D5FFE0CFC60A}"/>
              </c:ext>
            </c:extLst>
          </c:dPt>
          <c:dLbls>
            <c:dLbl>
              <c:idx val="0"/>
              <c:layout>
                <c:manualLayout>
                  <c:x val="-0.37414965986394555"/>
                  <c:y val="0.10385361986001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18D-458B-9E33-D5FFE0CFC60A}"/>
                </c:ext>
              </c:extLst>
            </c:dLbl>
            <c:dLbl>
              <c:idx val="1"/>
              <c:layout>
                <c:manualLayout>
                  <c:x val="0.40151515151515149"/>
                  <c:y val="-1.83570418624389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18D-458B-9E33-D5FFE0CFC60A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Ahok-Djarot</c:v>
                </c:pt>
                <c:pt idx="1">
                  <c:v>Anies-Sandi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2351245</c:v>
                </c:pt>
                <c:pt idx="1">
                  <c:v>3240332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8D-458B-9E33-D5FFE0CFC6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102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14BE-C30C-4CC1-BEAF-29AC4C7D0BDE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F777-25CA-43E2-96B7-0C1F87599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4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gusco/UA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86397"/>
            <a:ext cx="7772400" cy="2387600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Bahan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Diskusi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Statistika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304" y="2179162"/>
            <a:ext cx="4507992" cy="1655762"/>
          </a:xfrm>
        </p:spPr>
        <p:txBody>
          <a:bodyPr/>
          <a:lstStyle/>
          <a:p>
            <a:pPr algn="l"/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Psikologi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 algn="l"/>
            <a:r>
              <a:rPr lang="en-US" b="1" dirty="0" err="1" smtClean="0"/>
              <a:t>Universitas</a:t>
            </a:r>
            <a:r>
              <a:rPr lang="en-US" b="1" dirty="0" smtClean="0"/>
              <a:t> Al </a:t>
            </a:r>
            <a:r>
              <a:rPr lang="en-US" b="1" dirty="0" err="1" smtClean="0"/>
              <a:t>Azhar</a:t>
            </a:r>
            <a:r>
              <a:rPr lang="en-US" b="1" dirty="0" smtClean="0"/>
              <a:t> Indonesia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4" t="21633" r="854" b="31434"/>
          <a:stretch/>
        </p:blipFill>
        <p:spPr>
          <a:xfrm>
            <a:off x="1305877" y="2001203"/>
            <a:ext cx="2143125" cy="100584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27248" y="5394643"/>
            <a:ext cx="5248656" cy="116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disiapkan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oleh</a:t>
            </a:r>
            <a:r>
              <a:rPr lang="en-US" sz="1800" b="1" dirty="0" smtClean="0"/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Bagus Sartono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Departemen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Statistika</a:t>
            </a:r>
            <a:r>
              <a:rPr lang="en-US" sz="2000" dirty="0" smtClean="0"/>
              <a:t> - </a:t>
            </a:r>
            <a:r>
              <a:rPr lang="en-US" sz="2000" dirty="0" err="1" smtClean="0"/>
              <a:t>Institut</a:t>
            </a:r>
            <a:r>
              <a:rPr lang="en-US" sz="2000" dirty="0" smtClean="0"/>
              <a:t> </a:t>
            </a:r>
            <a:r>
              <a:rPr lang="en-US" sz="2000" dirty="0" err="1" smtClean="0"/>
              <a:t>Pertanian</a:t>
            </a:r>
            <a:r>
              <a:rPr lang="en-US" sz="2000" dirty="0" smtClean="0"/>
              <a:t> Bogor</a:t>
            </a:r>
            <a:endParaRPr lang="en-US" sz="2000" dirty="0"/>
          </a:p>
        </p:txBody>
      </p:sp>
      <p:pic>
        <p:nvPicPr>
          <p:cNvPr id="8" name="Picture 2" descr="Image may contain: Bagusco Ipb, standing, sky and outdo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1" t="29995" r="7706" b="14620"/>
          <a:stretch/>
        </p:blipFill>
        <p:spPr bwMode="auto">
          <a:xfrm>
            <a:off x="1827094" y="5007462"/>
            <a:ext cx="1300154" cy="1393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6200000">
            <a:off x="2380643" y="-4315052"/>
            <a:ext cx="4743903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500" b="1" dirty="0" err="1">
                <a:solidFill>
                  <a:schemeClr val="bg1"/>
                </a:solidFill>
              </a:rPr>
              <a:t>Skala</a:t>
            </a:r>
            <a:r>
              <a:rPr lang="en-US" sz="4500" b="1" dirty="0">
                <a:solidFill>
                  <a:schemeClr val="bg1"/>
                </a:solidFill>
              </a:rPr>
              <a:t> </a:t>
            </a:r>
            <a:r>
              <a:rPr lang="en-US" sz="4500" b="1" dirty="0" err="1">
                <a:solidFill>
                  <a:schemeClr val="bg1"/>
                </a:solidFill>
              </a:rPr>
              <a:t>Pengukuran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5B9BD5"/>
                </a:solidFill>
              </a:rPr>
              <a:t>Kategorik</a:t>
            </a:r>
            <a:endParaRPr lang="en-US" b="1" dirty="0" smtClean="0">
              <a:solidFill>
                <a:srgbClr val="5B9BD5"/>
              </a:solidFill>
            </a:endParaRPr>
          </a:p>
          <a:p>
            <a:pPr lvl="1"/>
            <a:r>
              <a:rPr lang="en-US" u="sng" dirty="0" smtClean="0"/>
              <a:t>Nominal</a:t>
            </a:r>
            <a:r>
              <a:rPr lang="en-US" dirty="0" smtClean="0"/>
              <a:t>: </a:t>
            </a:r>
            <a:r>
              <a:rPr lang="en-US" dirty="0" err="1" smtClean="0"/>
              <a:t>menggolongkan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lvl="2"/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Kesukaan</a:t>
            </a:r>
            <a:endParaRPr lang="en-US" dirty="0" smtClean="0"/>
          </a:p>
          <a:p>
            <a:pPr lvl="1"/>
            <a:r>
              <a:rPr lang="en-US" u="sng" dirty="0" smtClean="0"/>
              <a:t>Ordinal</a:t>
            </a:r>
            <a:r>
              <a:rPr lang="en-US" dirty="0" smtClean="0"/>
              <a:t>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/leveling</a:t>
            </a:r>
          </a:p>
          <a:p>
            <a:pPr lvl="2"/>
            <a:r>
              <a:rPr lang="en-US" dirty="0" smtClean="0"/>
              <a:t>Tingkat </a:t>
            </a:r>
            <a:r>
              <a:rPr lang="en-US" dirty="0" err="1" smtClean="0"/>
              <a:t>Pendidikan</a:t>
            </a:r>
            <a:r>
              <a:rPr lang="en-US" dirty="0" smtClean="0"/>
              <a:t>, Tingkat </a:t>
            </a:r>
            <a:r>
              <a:rPr lang="en-US" dirty="0" err="1" smtClean="0"/>
              <a:t>Kepuasan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b="1" dirty="0" err="1" smtClean="0">
                <a:solidFill>
                  <a:srgbClr val="5B9BD5"/>
                </a:solidFill>
              </a:rPr>
              <a:t>Numerik</a:t>
            </a:r>
            <a:endParaRPr lang="en-US" b="1" dirty="0" smtClean="0">
              <a:solidFill>
                <a:srgbClr val="5B9BD5"/>
              </a:solidFill>
            </a:endParaRPr>
          </a:p>
          <a:p>
            <a:pPr lvl="1"/>
            <a:r>
              <a:rPr lang="en-US" u="sng" dirty="0" smtClean="0"/>
              <a:t>Interval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ketetapan</a:t>
            </a:r>
            <a:r>
              <a:rPr lang="en-US" dirty="0" smtClean="0"/>
              <a:t>/</a:t>
            </a:r>
            <a:r>
              <a:rPr lang="en-US" dirty="0" err="1" smtClean="0"/>
              <a:t>kesepakatan</a:t>
            </a:r>
            <a:endParaRPr lang="en-US" dirty="0" smtClean="0"/>
          </a:p>
          <a:p>
            <a:pPr lvl="2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, </a:t>
            </a:r>
            <a:r>
              <a:rPr lang="en-US" dirty="0" err="1" smtClean="0"/>
              <a:t>Temperatur</a:t>
            </a:r>
            <a:endParaRPr lang="en-US" dirty="0" smtClean="0"/>
          </a:p>
          <a:p>
            <a:pPr lvl="1"/>
            <a:r>
              <a:rPr lang="en-US" u="sng" dirty="0" err="1" smtClean="0"/>
              <a:t>Rasio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0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endParaRPr lang="en-US" dirty="0" smtClean="0"/>
          </a:p>
          <a:p>
            <a:pPr lvl="2"/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per </a:t>
            </a:r>
            <a:r>
              <a:rPr lang="en-US" dirty="0" err="1" smtClean="0"/>
              <a:t>Bulan</a:t>
            </a:r>
            <a:r>
              <a:rPr lang="en-US" dirty="0" smtClean="0"/>
              <a:t>,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,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038" y="1131094"/>
            <a:ext cx="7068312" cy="99417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Tiga</a:t>
            </a:r>
            <a:r>
              <a:rPr lang="en-US" b="1" dirty="0" smtClean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Statistika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908" y="2640330"/>
            <a:ext cx="6965442" cy="2849642"/>
          </a:xfrm>
        </p:spPr>
        <p:txBody>
          <a:bodyPr/>
          <a:lstStyle/>
          <a:p>
            <a:r>
              <a:rPr lang="en-US" dirty="0" err="1" smtClean="0"/>
              <a:t>Deskriptif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Pembandingan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/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1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data</a:t>
            </a:r>
          </a:p>
          <a:p>
            <a:pPr lvl="1"/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pemusatan</a:t>
            </a:r>
            <a:r>
              <a:rPr lang="en-US" sz="2000" dirty="0" smtClean="0"/>
              <a:t>,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kisaran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endParaRPr lang="en-US" sz="2000" dirty="0" smtClean="0"/>
          </a:p>
          <a:p>
            <a:pPr lvl="2"/>
            <a:r>
              <a:rPr lang="en-US" sz="1800" dirty="0" smtClean="0"/>
              <a:t>Rata-Rata, Median, Modus</a:t>
            </a:r>
          </a:p>
          <a:p>
            <a:pPr lvl="1"/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penyebaran</a:t>
            </a:r>
            <a:r>
              <a:rPr lang="en-US" sz="2000" dirty="0" smtClean="0"/>
              <a:t>,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heterogen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dimiliki</a:t>
            </a:r>
            <a:endParaRPr lang="en-US" sz="2000" dirty="0" smtClean="0"/>
          </a:p>
          <a:p>
            <a:pPr lvl="2"/>
            <a:r>
              <a:rPr lang="en-US" sz="1800" dirty="0" smtClean="0"/>
              <a:t>Range/</a:t>
            </a:r>
            <a:r>
              <a:rPr lang="en-US" sz="1800" dirty="0" err="1" smtClean="0"/>
              <a:t>Rentang</a:t>
            </a:r>
            <a:r>
              <a:rPr lang="en-US" sz="1800" dirty="0" smtClean="0"/>
              <a:t> (max – min), </a:t>
            </a:r>
            <a:r>
              <a:rPr lang="en-US" sz="1800" dirty="0" err="1" smtClean="0"/>
              <a:t>simpangan</a:t>
            </a:r>
            <a:r>
              <a:rPr lang="en-US" sz="1800" dirty="0" smtClean="0"/>
              <a:t> </a:t>
            </a:r>
            <a:r>
              <a:rPr lang="en-US" sz="1800" dirty="0" err="1" smtClean="0"/>
              <a:t>baku</a:t>
            </a:r>
            <a:r>
              <a:rPr lang="en-US" sz="1800" dirty="0" smtClean="0"/>
              <a:t> (standard deviation), </a:t>
            </a:r>
            <a:r>
              <a:rPr lang="en-US" sz="1800" dirty="0" err="1" smtClean="0"/>
              <a:t>ragam</a:t>
            </a:r>
            <a:r>
              <a:rPr lang="en-US" sz="1800" dirty="0" smtClean="0"/>
              <a:t> (variance)</a:t>
            </a:r>
          </a:p>
          <a:p>
            <a:pPr lvl="1"/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sebaran</a:t>
            </a:r>
            <a:endParaRPr lang="en-US" sz="2000" dirty="0" smtClean="0"/>
          </a:p>
          <a:p>
            <a:pPr lvl="2"/>
            <a:r>
              <a:rPr lang="en-US" sz="1800" dirty="0" err="1" smtClean="0"/>
              <a:t>Simetrik</a:t>
            </a:r>
            <a:r>
              <a:rPr lang="en-US" sz="1800" dirty="0" smtClean="0"/>
              <a:t>, </a:t>
            </a:r>
            <a:r>
              <a:rPr lang="en-US" sz="1800" dirty="0" err="1" smtClean="0"/>
              <a:t>menjulur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kanan</a:t>
            </a:r>
            <a:r>
              <a:rPr lang="en-US" sz="1800" dirty="0" smtClean="0"/>
              <a:t>, </a:t>
            </a:r>
            <a:r>
              <a:rPr lang="en-US" sz="1800" dirty="0" err="1" smtClean="0"/>
              <a:t>menjulur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kiri</a:t>
            </a:r>
            <a:endParaRPr lang="en-US" sz="1800" dirty="0" smtClean="0"/>
          </a:p>
          <a:p>
            <a:pPr lvl="1"/>
            <a:r>
              <a:rPr lang="en-US" sz="2000" dirty="0" err="1" smtClean="0"/>
              <a:t>Penyajian</a:t>
            </a:r>
            <a:endParaRPr lang="en-US" sz="2000" dirty="0" smtClean="0"/>
          </a:p>
          <a:p>
            <a:pPr lvl="2"/>
            <a:r>
              <a:rPr lang="en-US" sz="1800" dirty="0" smtClean="0"/>
              <a:t>Pie chart, bar chart, bubble chart, </a:t>
            </a:r>
            <a:r>
              <a:rPr lang="en-US" sz="1800" dirty="0" err="1" smtClean="0"/>
              <a:t>dll</a:t>
            </a:r>
            <a:endParaRPr lang="en-US" sz="1800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4" y="1884810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907025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31503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RW </a:t>
            </a:r>
            <a:r>
              <a:rPr lang="en-US" dirty="0" err="1" smtClean="0"/>
              <a:t>Saya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959" r="4496" b="8337"/>
          <a:stretch/>
        </p:blipFill>
        <p:spPr>
          <a:xfrm>
            <a:off x="1485900" y="2251473"/>
            <a:ext cx="6208460" cy="33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4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Pembandingan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patokan</a:t>
            </a:r>
            <a:r>
              <a:rPr lang="en-US" sz="1800" dirty="0"/>
              <a:t>/benchmark </a:t>
            </a:r>
            <a:r>
              <a:rPr lang="en-US" sz="1800" dirty="0" err="1"/>
              <a:t>tertentu</a:t>
            </a:r>
            <a:endParaRPr lang="en-US" sz="1800" dirty="0"/>
          </a:p>
          <a:p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/</a:t>
            </a:r>
            <a:r>
              <a:rPr lang="en-US" sz="1800" dirty="0" err="1"/>
              <a:t>ketidaksamaan</a:t>
            </a:r>
            <a:r>
              <a:rPr lang="en-US" sz="1800" dirty="0"/>
              <a:t>, </a:t>
            </a:r>
            <a:r>
              <a:rPr lang="en-US" sz="1800" dirty="0" err="1"/>
              <a:t>menentukan</a:t>
            </a:r>
            <a:r>
              <a:rPr lang="en-US" sz="1800" dirty="0"/>
              <a:t> mana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endParaRPr lang="en-US" sz="1800" dirty="0"/>
          </a:p>
          <a:p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,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kesamaan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</a:t>
            </a:r>
            <a:r>
              <a:rPr lang="en-US" sz="1800" dirty="0" err="1"/>
              <a:t>pasangan</a:t>
            </a:r>
            <a:r>
              <a:rPr lang="en-US" sz="1800" dirty="0"/>
              <a:t>, </a:t>
            </a:r>
            <a:r>
              <a:rPr lang="en-US" sz="1800" dirty="0" err="1"/>
              <a:t>menentukan</a:t>
            </a:r>
            <a:r>
              <a:rPr lang="en-US" sz="1800" dirty="0"/>
              <a:t> mana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8398" y="3755517"/>
          <a:ext cx="734491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754">
                  <a:extLst>
                    <a:ext uri="{9D8B030D-6E8A-4147-A177-3AD203B41FA5}">
                      <a16:colId xmlns:a16="http://schemas.microsoft.com/office/drawing/2014/main" val="1908378503"/>
                    </a:ext>
                  </a:extLst>
                </a:gridCol>
                <a:gridCol w="2211705">
                  <a:extLst>
                    <a:ext uri="{9D8B030D-6E8A-4147-A177-3AD203B41FA5}">
                      <a16:colId xmlns:a16="http://schemas.microsoft.com/office/drawing/2014/main" val="3060895364"/>
                    </a:ext>
                  </a:extLst>
                </a:gridCol>
                <a:gridCol w="1836230">
                  <a:extLst>
                    <a:ext uri="{9D8B030D-6E8A-4147-A177-3AD203B41FA5}">
                      <a16:colId xmlns:a16="http://schemas.microsoft.com/office/drawing/2014/main" val="2112965643"/>
                    </a:ext>
                  </a:extLst>
                </a:gridCol>
                <a:gridCol w="1836230">
                  <a:extLst>
                    <a:ext uri="{9D8B030D-6E8A-4147-A177-3AD203B41FA5}">
                      <a16:colId xmlns:a16="http://schemas.microsoft.com/office/drawing/2014/main" val="227935023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Parametrik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asumsi</a:t>
                      </a:r>
                      <a:r>
                        <a:rPr lang="en-US" sz="1400" dirty="0" smtClean="0"/>
                        <a:t> normal)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baseline="0" dirty="0" smtClean="0"/>
                        <a:t> Non-</a:t>
                      </a:r>
                      <a:r>
                        <a:rPr lang="en-US" sz="1400" baseline="0" dirty="0" err="1" smtClean="0"/>
                        <a:t>Parametrik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Uji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Proporsi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02394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Satu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T-test, Z-test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611732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Dua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Paired Samples</a:t>
                      </a:r>
                      <a:r>
                        <a:rPr lang="en-US" sz="1400" baseline="0" dirty="0" smtClean="0"/>
                        <a:t> T-Test</a:t>
                      </a:r>
                    </a:p>
                    <a:p>
                      <a:r>
                        <a:rPr lang="en-US" sz="1400" baseline="0" dirty="0" smtClean="0"/>
                        <a:t>Independent Samples T-Test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Mann-Whitney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Chi-Square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75762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Banyak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Populasi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One-Way</a:t>
                      </a:r>
                      <a:r>
                        <a:rPr lang="en-US" sz="1400" baseline="0" dirty="0" smtClean="0"/>
                        <a:t> ANOVA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Kruskal</a:t>
                      </a:r>
                      <a:r>
                        <a:rPr lang="en-US" sz="1400" dirty="0" smtClean="0"/>
                        <a:t>-Wallis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Chi-Square</a:t>
                      </a:r>
                      <a:r>
                        <a:rPr lang="en-US" sz="1400" baseline="0" dirty="0" smtClean="0"/>
                        <a:t> Test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47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0012" y="2254250"/>
          <a:ext cx="56631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42">
                  <a:extLst>
                    <a:ext uri="{9D8B030D-6E8A-4147-A177-3AD203B41FA5}">
                      <a16:colId xmlns:a16="http://schemas.microsoft.com/office/drawing/2014/main" val="18540333"/>
                    </a:ext>
                  </a:extLst>
                </a:gridCol>
                <a:gridCol w="3285342">
                  <a:extLst>
                    <a:ext uri="{9D8B030D-6E8A-4147-A177-3AD203B41FA5}">
                      <a16:colId xmlns:a16="http://schemas.microsoft.com/office/drawing/2014/main" val="13761941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Tipe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Variabel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Alternatif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Analisis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527921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baseline="0" dirty="0" smtClean="0"/>
                        <a:t> - </a:t>
                      </a:r>
                      <a:r>
                        <a:rPr lang="en-US" sz="2100" baseline="0" dirty="0" err="1" smtClean="0"/>
                        <a:t>Numerik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dirty="0" smtClean="0"/>
                        <a:t> Pearson</a:t>
                      </a:r>
                    </a:p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baseline="0" dirty="0" smtClean="0"/>
                        <a:t> Spearman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7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Ordinal – Ordinal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Korelasi</a:t>
                      </a:r>
                      <a:r>
                        <a:rPr lang="en-US" sz="2100" dirty="0" smtClean="0"/>
                        <a:t> Spearman</a:t>
                      </a:r>
                    </a:p>
                    <a:p>
                      <a:r>
                        <a:rPr lang="en-US" sz="2100" dirty="0" smtClean="0"/>
                        <a:t>Association</a:t>
                      </a:r>
                      <a:r>
                        <a:rPr lang="en-US" sz="2100" baseline="0" dirty="0" smtClean="0"/>
                        <a:t> Index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/>
                        <a:t>Chi-Square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298748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Nominal – Nominal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Chi-Square Test</a:t>
                      </a:r>
                    </a:p>
                    <a:p>
                      <a:r>
                        <a:rPr lang="en-US" sz="2100" dirty="0" smtClean="0"/>
                        <a:t>Phi</a:t>
                      </a:r>
                      <a:r>
                        <a:rPr lang="en-US" sz="2100" baseline="0" dirty="0" smtClean="0"/>
                        <a:t> Coefficient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390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3336" y="2384552"/>
          <a:ext cx="719937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908">
                  <a:extLst>
                    <a:ext uri="{9D8B030D-6E8A-4147-A177-3AD203B41FA5}">
                      <a16:colId xmlns:a16="http://schemas.microsoft.com/office/drawing/2014/main" val="18540333"/>
                    </a:ext>
                  </a:extLst>
                </a:gridCol>
                <a:gridCol w="3744468">
                  <a:extLst>
                    <a:ext uri="{9D8B030D-6E8A-4147-A177-3AD203B41FA5}">
                      <a16:colId xmlns:a16="http://schemas.microsoft.com/office/drawing/2014/main" val="13761941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Tipe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Variabel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Respon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Alternatif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Analisis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527921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Kontinu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Linear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7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Numerik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Cacahan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Poisson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298748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Kategorik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Regresi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Logistik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390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287827" y="351038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#02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4825" y="392387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1"/>
                </a:solidFill>
              </a:rPr>
              <a:t>Beberapa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Ilustrasi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Kajian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dan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Analisisnya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6200000">
            <a:off x="2268629" y="-3510380"/>
            <a:ext cx="4743903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Point yang </a:t>
            </a:r>
            <a:r>
              <a:rPr lang="en-US" b="1" dirty="0" err="1" smtClean="0">
                <a:solidFill>
                  <a:schemeClr val="bg1"/>
                </a:solidFill>
              </a:rPr>
              <a:t>perlu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didiskusikan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51810"/>
            <a:ext cx="7886700" cy="2438162"/>
          </a:xfrm>
        </p:spPr>
        <p:txBody>
          <a:bodyPr/>
          <a:lstStyle/>
          <a:p>
            <a:r>
              <a:rPr lang="en-US" dirty="0" smtClean="0"/>
              <a:t>Data/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dikumpulkan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memperolehnya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rata-rata </a:t>
            </a:r>
            <a:r>
              <a:rPr lang="en-US" dirty="0" err="1" smtClean="0"/>
              <a:t>skor</a:t>
            </a:r>
            <a:r>
              <a:rPr lang="en-US" dirty="0" smtClean="0"/>
              <a:t>/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78 (</a:t>
            </a:r>
            <a:r>
              <a:rPr lang="en-US" dirty="0" err="1" smtClean="0"/>
              <a:t>skala</a:t>
            </a:r>
            <a:r>
              <a:rPr lang="en-US" dirty="0" smtClean="0"/>
              <a:t> 1 – 100).  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: </a:t>
            </a:r>
            <a:r>
              <a:rPr lang="en-US" dirty="0" err="1" smtClean="0"/>
              <a:t>mengindentifikasi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kenaikan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3" y="1107569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5129784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0" y="4754262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tubuhanak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data-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038" y="1131094"/>
            <a:ext cx="7068312" cy="994172"/>
          </a:xfrm>
        </p:spPr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908" y="2640330"/>
            <a:ext cx="6965442" cy="2849642"/>
          </a:xfrm>
        </p:spPr>
        <p:txBody>
          <a:bodyPr/>
          <a:lstStyle/>
          <a:p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remaja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politiknya</a:t>
            </a:r>
            <a:r>
              <a:rPr lang="en-US" dirty="0" smtClean="0"/>
              <a:t> di media </a:t>
            </a:r>
            <a:r>
              <a:rPr lang="en-US" dirty="0" err="1" smtClean="0"/>
              <a:t>sosial</a:t>
            </a:r>
            <a:r>
              <a:rPr lang="en-US" dirty="0" smtClean="0"/>
              <a:t>. 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, mana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ekspresif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Kasus</a:t>
            </a:r>
            <a:r>
              <a:rPr lang="en-US" b="1" dirty="0" smtClean="0"/>
              <a:t> #03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err="1" smtClean="0"/>
              <a:t>belanja</a:t>
            </a:r>
            <a:r>
              <a:rPr lang="en-US" dirty="0" smtClean="0"/>
              <a:t> online,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bertransaksi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4" y="1857378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879593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04071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6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#03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725" y="437174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Overview </a:t>
            </a:r>
            <a:r>
              <a:rPr lang="en-US" sz="2100" b="1" dirty="0" err="1">
                <a:solidFill>
                  <a:schemeClr val="bg1"/>
                </a:solidFill>
              </a:rPr>
              <a:t>Penggunaan</a:t>
            </a:r>
            <a:r>
              <a:rPr lang="en-US" sz="2100" b="1" dirty="0">
                <a:solidFill>
                  <a:schemeClr val="bg1"/>
                </a:solidFill>
              </a:rPr>
              <a:t> SPSS (optional)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27" r="1037" b="10443"/>
          <a:stretch/>
        </p:blipFill>
        <p:spPr>
          <a:xfrm>
            <a:off x="624779" y="2260191"/>
            <a:ext cx="3818926" cy="2946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8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950" dirty="0"/>
              <a:t>link </a:t>
            </a:r>
            <a:r>
              <a:rPr lang="en-US" sz="4950" dirty="0" smtClean="0"/>
              <a:t>data: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https</a:t>
            </a:r>
            <a:r>
              <a:rPr lang="en-US" sz="4400" dirty="0">
                <a:hlinkClick r:id="rId2"/>
              </a:rPr>
              <a:t>://github.com/bagusco/UAI</a:t>
            </a:r>
            <a:endParaRPr lang="en-US" sz="4950" dirty="0"/>
          </a:p>
        </p:txBody>
      </p:sp>
    </p:spTree>
    <p:extLst>
      <p:ext uri="{BB962C8B-B14F-4D97-AF65-F5344CB8AC3E}">
        <p14:creationId xmlns:p14="http://schemas.microsoft.com/office/powerpoint/2010/main" val="12346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reliabilitas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r>
              <a:rPr lang="en-US" dirty="0" err="1" smtClean="0"/>
              <a:t>Sajikan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31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Awali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Prioritaskan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pendalaman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 smtClean="0"/>
              <a:t>pendukung</a:t>
            </a:r>
            <a:endParaRPr lang="en-US" dirty="0" smtClean="0"/>
          </a:p>
          <a:p>
            <a:r>
              <a:rPr lang="en-US" dirty="0" err="1" smtClean="0"/>
              <a:t>Pikirkan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</a:t>
            </a:r>
            <a:r>
              <a:rPr lang="en-US" dirty="0" err="1"/>
              <a:t>dugaan-dugaan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lain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7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Ilustrasi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Uji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Reliabilitas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EMS </a:t>
            </a:r>
            <a:r>
              <a:rPr lang="en-US" sz="3600" b="1" dirty="0" smtClean="0">
                <a:sym typeface="Wingdings" panose="05000000000000000000" pitchFamily="2" charset="2"/>
              </a:rPr>
              <a:t> </a:t>
            </a:r>
            <a:r>
              <a:rPr lang="en-US" sz="3600" b="1" dirty="0" err="1" smtClean="0">
                <a:sym typeface="Wingdings" panose="05000000000000000000" pitchFamily="2" charset="2"/>
              </a:rPr>
              <a:t>Pelayanan</a:t>
            </a:r>
            <a:r>
              <a:rPr lang="en-US" sz="3600" b="1" dirty="0" smtClean="0">
                <a:sym typeface="Wingdings" panose="05000000000000000000" pitchFamily="2" charset="2"/>
              </a:rPr>
              <a:t> </a:t>
            </a:r>
            <a:r>
              <a:rPr lang="en-US" sz="3600" b="1" dirty="0" err="1" smtClean="0">
                <a:sym typeface="Wingdings" panose="05000000000000000000" pitchFamily="2" charset="2"/>
              </a:rPr>
              <a:t>Pegawai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lvl="1"/>
            <a:r>
              <a:rPr lang="en-US" dirty="0"/>
              <a:t>EMS1.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EMS2.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jujur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EMS3. </a:t>
            </a:r>
            <a:r>
              <a:rPr lang="en-US" dirty="0" err="1"/>
              <a:t>Pegawai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EMS4. </a:t>
            </a:r>
            <a:r>
              <a:rPr lang="en-US" dirty="0" err="1"/>
              <a:t>Pelayanan</a:t>
            </a:r>
            <a:r>
              <a:rPr lang="en-US" dirty="0"/>
              <a:t> di retail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26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4" y="1315785"/>
            <a:ext cx="7081472" cy="39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" y="218536"/>
            <a:ext cx="6486525" cy="382905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627" y="2218817"/>
            <a:ext cx="4443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08" y="1414465"/>
            <a:ext cx="3066784" cy="170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4" y="3635751"/>
            <a:ext cx="8666691" cy="173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volunteer,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. 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mengkonsumsi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 yang </a:t>
            </a:r>
            <a:r>
              <a:rPr lang="en-US" dirty="0" err="1" smtClean="0"/>
              <a:t>dikaji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volunteer.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catat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  </a:t>
            </a:r>
            <a:r>
              <a:rPr lang="en-US" dirty="0" err="1" smtClean="0"/>
              <a:t>Kemudian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mengkonsumsi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multivitamin.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 </a:t>
            </a:r>
            <a:r>
              <a:rPr lang="en-US" dirty="0" err="1" smtClean="0"/>
              <a:t>Bandingkan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kategorik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frekuensi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pie chart</a:t>
            </a:r>
            <a:endParaRPr lang="en-US" dirty="0" smtClean="0"/>
          </a:p>
          <a:p>
            <a:r>
              <a:rPr lang="en-US" dirty="0" err="1" smtClean="0"/>
              <a:t>Usia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numerik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histogram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statistik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ringkasan</a:t>
            </a:r>
            <a:endParaRPr lang="en-US" dirty="0" smtClean="0"/>
          </a:p>
          <a:p>
            <a:r>
              <a:rPr lang="en-US" dirty="0" err="1" smtClean="0"/>
              <a:t>Pendidikan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840297"/>
            <a:ext cx="8165518" cy="46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8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" y="365126"/>
            <a:ext cx="5429250" cy="344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3111817"/>
            <a:ext cx="3067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3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65126"/>
            <a:ext cx="569595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93" y="2683889"/>
            <a:ext cx="4527814" cy="3628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21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03" y="128064"/>
            <a:ext cx="4644009" cy="2949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9" y="3212353"/>
            <a:ext cx="3950208" cy="3513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22" y="3212353"/>
            <a:ext cx="3279400" cy="3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" y="1690689"/>
            <a:ext cx="3333750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85" y="1435608"/>
            <a:ext cx="5540456" cy="44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6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Terimakasih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725" y="4371740"/>
            <a:ext cx="4932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bagusco@gmail.com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 flipV="1">
            <a:off x="2554255" y="857250"/>
            <a:ext cx="9211157" cy="5143500"/>
          </a:xfrm>
          <a:prstGeom prst="parallelogram">
            <a:avLst>
              <a:gd name="adj" fmla="val 50467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>
          <a:xfrm>
            <a:off x="4644725" y="3958254"/>
            <a:ext cx="2584168" cy="609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3600" b="1" dirty="0" err="1">
                <a:solidFill>
                  <a:schemeClr val="bg1"/>
                </a:solidFill>
              </a:rPr>
              <a:t>Bagian</a:t>
            </a:r>
            <a:r>
              <a:rPr kumimoji="1" lang="en-US" altLang="ja-JP" sz="3600" b="1" dirty="0">
                <a:solidFill>
                  <a:schemeClr val="bg1"/>
                </a:solidFill>
              </a:rPr>
              <a:t> #01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725" y="4371740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Overview </a:t>
            </a:r>
            <a:r>
              <a:rPr lang="en-US" sz="2100" b="1" dirty="0" err="1">
                <a:solidFill>
                  <a:schemeClr val="bg1"/>
                </a:solidFill>
              </a:rPr>
              <a:t>Analisis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Statistika</a:t>
            </a:r>
            <a:r>
              <a:rPr lang="en-US" sz="2100" b="1" dirty="0">
                <a:solidFill>
                  <a:schemeClr val="bg1"/>
                </a:solidFill>
              </a:rPr>
              <a:t> </a:t>
            </a:r>
            <a:r>
              <a:rPr lang="en-US" sz="2100" b="1" dirty="0" err="1">
                <a:solidFill>
                  <a:schemeClr val="bg1"/>
                </a:solidFill>
              </a:rPr>
              <a:t>Dasar</a:t>
            </a:r>
            <a:endParaRPr lang="en-US" sz="21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72308" y="787271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59325" y="3176835"/>
            <a:ext cx="1504562" cy="2946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748" y="1131094"/>
            <a:ext cx="7102602" cy="994172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5B9BD5"/>
                </a:solidFill>
              </a:rPr>
              <a:t>2 </a:t>
            </a:r>
            <a:r>
              <a:rPr lang="en-US" b="1" dirty="0" err="1" smtClean="0">
                <a:solidFill>
                  <a:srgbClr val="5B9BD5"/>
                </a:solidFill>
              </a:rPr>
              <a:t>Konsep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Penting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selain</a:t>
            </a:r>
            <a:r>
              <a:rPr lang="en-US" b="1" dirty="0" smtClean="0">
                <a:solidFill>
                  <a:srgbClr val="5B9BD5"/>
                </a:solidFill>
              </a:rPr>
              <a:t> </a:t>
            </a:r>
            <a:r>
              <a:rPr lang="en-US" b="1" dirty="0" err="1" smtClean="0">
                <a:solidFill>
                  <a:srgbClr val="5B9BD5"/>
                </a:solidFill>
              </a:rPr>
              <a:t>Analisis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226469"/>
            <a:ext cx="6841998" cy="3263504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Penarikan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/</a:t>
            </a:r>
            <a:r>
              <a:rPr lang="en-US" sz="2400" dirty="0" err="1"/>
              <a:t>Sampel</a:t>
            </a:r>
            <a:r>
              <a:rPr lang="en-US" sz="2400" dirty="0"/>
              <a:t> (sampling techniques)</a:t>
            </a:r>
          </a:p>
          <a:p>
            <a:pPr lvl="1"/>
            <a:r>
              <a:rPr lang="en-US" sz="2100" dirty="0" err="1"/>
              <a:t>Metode</a:t>
            </a:r>
            <a:endParaRPr lang="en-US" sz="2100" dirty="0"/>
          </a:p>
          <a:p>
            <a:pPr lvl="1"/>
            <a:r>
              <a:rPr lang="en-US" sz="2100" dirty="0" err="1"/>
              <a:t>Ukuran</a:t>
            </a:r>
            <a:r>
              <a:rPr lang="en-US" sz="2100" dirty="0"/>
              <a:t> </a:t>
            </a:r>
            <a:r>
              <a:rPr lang="en-US" sz="2100" dirty="0" err="1"/>
              <a:t>contoh</a:t>
            </a:r>
            <a:r>
              <a:rPr lang="en-US" sz="2100" dirty="0"/>
              <a:t> (sample size)</a:t>
            </a:r>
          </a:p>
          <a:p>
            <a:pPr lvl="1"/>
            <a:r>
              <a:rPr lang="en-US" sz="2100" dirty="0"/>
              <a:t>Sampling Error </a:t>
            </a:r>
            <a:r>
              <a:rPr lang="en-US" sz="2100" dirty="0">
                <a:sym typeface="Wingdings" panose="05000000000000000000" pitchFamily="2" charset="2"/>
              </a:rPr>
              <a:t> Margin of Error</a:t>
            </a:r>
            <a:endParaRPr lang="en-US" sz="2100" dirty="0"/>
          </a:p>
          <a:p>
            <a:endParaRPr lang="en-US" sz="2400" dirty="0"/>
          </a:p>
          <a:p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 lvl="1"/>
            <a:r>
              <a:rPr lang="en-US" sz="2100" dirty="0" err="1"/>
              <a:t>Desain</a:t>
            </a:r>
            <a:r>
              <a:rPr lang="en-US" sz="2100" dirty="0"/>
              <a:t> </a:t>
            </a:r>
            <a:r>
              <a:rPr lang="en-US" sz="2100" dirty="0" err="1"/>
              <a:t>Kuesioner</a:t>
            </a:r>
            <a:endParaRPr lang="en-US" sz="2100" dirty="0"/>
          </a:p>
          <a:p>
            <a:pPr lvl="1"/>
            <a:r>
              <a:rPr lang="en-US" sz="2100" dirty="0" err="1"/>
              <a:t>Skala</a:t>
            </a:r>
            <a:r>
              <a:rPr lang="en-US" sz="2100" dirty="0"/>
              <a:t> </a:t>
            </a:r>
            <a:r>
              <a:rPr lang="en-US" sz="2100" dirty="0" err="1"/>
              <a:t>Pengukuran</a:t>
            </a:r>
            <a:endParaRPr lang="en-US" sz="2100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958721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arallelogram 4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33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013553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5B9BD5"/>
                </a:solidFill>
              </a:rPr>
              <a:t>Probability Sampling</a:t>
            </a:r>
            <a:endParaRPr lang="en-US" sz="2100" b="1" dirty="0">
              <a:solidFill>
                <a:srgbClr val="5B9BD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796633"/>
            <a:ext cx="447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5B9BD5"/>
                </a:solidFill>
              </a:rPr>
              <a:t>Non-Probability Sampling</a:t>
            </a:r>
            <a:endParaRPr lang="en-US" sz="2100" b="1" dirty="0">
              <a:solidFill>
                <a:srgbClr val="5B9BD5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 rot="5400000" flipV="1">
            <a:off x="3830193" y="1107569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930402" y="2380361"/>
            <a:ext cx="44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Systematic Random Sampling</a:t>
            </a:r>
          </a:p>
          <a:p>
            <a:r>
              <a:rPr lang="en-US" b="1" dirty="0"/>
              <a:t>Simple Random Sampling</a:t>
            </a:r>
          </a:p>
          <a:p>
            <a:r>
              <a:rPr lang="en-US" b="1" dirty="0"/>
              <a:t>Stratified Random Sampling</a:t>
            </a:r>
          </a:p>
          <a:p>
            <a:r>
              <a:rPr lang="en-US" b="1" dirty="0"/>
              <a:t>Cluster Random Sampling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0402" y="4189048"/>
            <a:ext cx="44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Quota Sampling</a:t>
            </a:r>
          </a:p>
          <a:p>
            <a:r>
              <a:rPr lang="en-US" b="1" dirty="0"/>
              <a:t>Purposive Sampling</a:t>
            </a:r>
          </a:p>
          <a:p>
            <a:r>
              <a:rPr lang="en-US" b="1" dirty="0"/>
              <a:t>Snowball Sampling</a:t>
            </a:r>
          </a:p>
          <a:p>
            <a:r>
              <a:rPr lang="en-US" b="1" dirty="0"/>
              <a:t>Voluntary Sampling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4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5400000" flipV="1">
            <a:off x="3830193" y="1692785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5715000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0" y="5339478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0233" y="1164160"/>
            <a:ext cx="7886700" cy="99417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75975"/>
              </p:ext>
            </p:extLst>
          </p:nvPr>
        </p:nvGraphicFramePr>
        <p:xfrm>
          <a:off x="4797170" y="2007798"/>
          <a:ext cx="4160071" cy="3707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4" descr="https://cdn0-a.production.images.static6.com/DAlQMHV5V2sNG46It0r_Tf06NAg=/600x800/smart/filters:quality(75):strip_icc():format(jpeg)/liputan6-media-production/medias/1572714/original/021974800_1492685747-Quick_Coun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88" y="857250"/>
            <a:ext cx="3857625" cy="51435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617048" y="1376597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Perhitungan</a:t>
            </a:r>
            <a:r>
              <a:rPr lang="en-US" b="1" dirty="0"/>
              <a:t> KPU</a:t>
            </a:r>
          </a:p>
          <a:p>
            <a:pPr algn="ctr"/>
            <a:r>
              <a:rPr lang="en-US" b="1" dirty="0">
                <a:sym typeface="Symbol"/>
              </a:rPr>
              <a:t>13.000 TPS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5274" y="339774"/>
            <a:ext cx="16334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Quick Count</a:t>
            </a:r>
          </a:p>
          <a:p>
            <a:pPr algn="ctr"/>
            <a:r>
              <a:rPr lang="en-US" b="1" dirty="0">
                <a:sym typeface="Symbol"/>
              </a:rPr>
              <a:t>500 TPS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4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V="1">
            <a:off x="-1041017" y="857250"/>
            <a:ext cx="2714369" cy="5143500"/>
          </a:xfrm>
          <a:prstGeom prst="parallelogram">
            <a:avLst>
              <a:gd name="adj" fmla="val 25422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2416" y="857250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0120" y="-281654"/>
            <a:ext cx="404622" cy="28254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asil gambar untuk kompas litbang"/>
          <p:cNvPicPr>
            <a:picLocks noChangeAspect="1" noChangeArrowheads="1"/>
          </p:cNvPicPr>
          <p:nvPr/>
        </p:nvPicPr>
        <p:blipFill>
          <a:blip r:embed="rId2" cstate="print"/>
          <a:srcRect l="7179" r="13846"/>
          <a:stretch>
            <a:fillRect/>
          </a:stretch>
        </p:blipFill>
        <p:spPr bwMode="auto">
          <a:xfrm>
            <a:off x="1906524" y="1499616"/>
            <a:ext cx="6318737" cy="4000500"/>
          </a:xfrm>
          <a:prstGeom prst="rect">
            <a:avLst/>
          </a:prstGeom>
          <a:noFill/>
        </p:spPr>
      </p:pic>
      <p:sp>
        <p:nvSpPr>
          <p:cNvPr id="10" name="Down Arrow 9"/>
          <p:cNvSpPr/>
          <p:nvPr/>
        </p:nvSpPr>
        <p:spPr>
          <a:xfrm rot="20274011">
            <a:off x="4165433" y="1229387"/>
            <a:ext cx="391652" cy="67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964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Kuesioner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Kumpulan </a:t>
            </a:r>
            <a:r>
              <a:rPr lang="en-US" sz="1800" dirty="0" err="1"/>
              <a:t>pertanyaan</a:t>
            </a:r>
            <a:r>
              <a:rPr lang="en-US" sz="1800" dirty="0"/>
              <a:t> yang </a:t>
            </a:r>
            <a:r>
              <a:rPr lang="en-US" sz="1800" dirty="0" err="1"/>
              <a:t>sistematis</a:t>
            </a:r>
            <a:endParaRPr lang="en-US" sz="1800" dirty="0"/>
          </a:p>
          <a:p>
            <a:r>
              <a:rPr lang="en-US" sz="1800" dirty="0" err="1"/>
              <a:t>Alat</a:t>
            </a:r>
            <a:r>
              <a:rPr lang="en-US" sz="1800" dirty="0"/>
              <a:t> bantu </a:t>
            </a:r>
            <a:r>
              <a:rPr lang="en-US" sz="1800" dirty="0" err="1"/>
              <a:t>memperoleh</a:t>
            </a:r>
            <a:r>
              <a:rPr lang="en-US" sz="1800" dirty="0"/>
              <a:t> data </a:t>
            </a:r>
            <a:r>
              <a:rPr lang="en-US" sz="1800" dirty="0" err="1"/>
              <a:t>variabel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endParaRPr lang="en-US" sz="1800" dirty="0"/>
          </a:p>
          <a:p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r>
              <a:rPr lang="en-US" sz="1800" dirty="0"/>
              <a:t>: open, closed</a:t>
            </a:r>
          </a:p>
          <a:p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r>
              <a:rPr lang="en-US" sz="1800" dirty="0"/>
              <a:t> yang </a:t>
            </a:r>
            <a:r>
              <a:rPr lang="en-US" sz="1800" dirty="0" err="1"/>
              <a:t>mengarahkan</a:t>
            </a:r>
            <a:endParaRPr lang="en-US" sz="1800" dirty="0"/>
          </a:p>
          <a:p>
            <a:r>
              <a:rPr lang="en-US" sz="1800" dirty="0" err="1"/>
              <a:t>Hindari</a:t>
            </a:r>
            <a:r>
              <a:rPr lang="en-US" sz="1800" dirty="0"/>
              <a:t> </a:t>
            </a:r>
            <a:r>
              <a:rPr lang="en-US" sz="1800" dirty="0" err="1"/>
              <a:t>menanyakan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pertanyaan</a:t>
            </a:r>
            <a:endParaRPr lang="en-US" sz="1800" dirty="0"/>
          </a:p>
          <a:p>
            <a:r>
              <a:rPr lang="en-US" sz="1800" dirty="0" err="1"/>
              <a:t>Perhatikan</a:t>
            </a:r>
            <a:r>
              <a:rPr lang="en-US" sz="1800" dirty="0"/>
              <a:t> </a:t>
            </a:r>
            <a:r>
              <a:rPr lang="en-US" sz="1800" dirty="0" err="1"/>
              <a:t>skala</a:t>
            </a:r>
            <a:r>
              <a:rPr lang="en-US" sz="1800" dirty="0"/>
              <a:t> </a:t>
            </a:r>
            <a:r>
              <a:rPr lang="en-US" sz="1800" dirty="0" err="1"/>
              <a:t>pengukuran</a:t>
            </a:r>
            <a:r>
              <a:rPr lang="en-US" sz="1800" dirty="0"/>
              <a:t>: </a:t>
            </a:r>
            <a:r>
              <a:rPr lang="en-US" sz="1800" dirty="0" err="1"/>
              <a:t>ya</a:t>
            </a:r>
            <a:r>
              <a:rPr lang="en-US" sz="1800" dirty="0"/>
              <a:t>/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likert</a:t>
            </a:r>
            <a:r>
              <a:rPr lang="en-US" sz="1800" dirty="0"/>
              <a:t>, visual analogue</a:t>
            </a:r>
          </a:p>
          <a:p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r>
              <a:rPr lang="en-US" sz="1800" dirty="0"/>
              <a:t>,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yang </a:t>
            </a:r>
            <a:r>
              <a:rPr lang="en-US" sz="1800" dirty="0" err="1"/>
              <a:t>umum</a:t>
            </a:r>
            <a:endParaRPr lang="en-US" sz="1800" dirty="0"/>
          </a:p>
        </p:txBody>
      </p:sp>
      <p:sp>
        <p:nvSpPr>
          <p:cNvPr id="4" name="Parallelogram 3"/>
          <p:cNvSpPr/>
          <p:nvPr/>
        </p:nvSpPr>
        <p:spPr>
          <a:xfrm rot="5400000" flipV="1">
            <a:off x="3830195" y="1866523"/>
            <a:ext cx="1844804" cy="9505189"/>
          </a:xfrm>
          <a:prstGeom prst="parallelogram">
            <a:avLst>
              <a:gd name="adj" fmla="val 4113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" y="5888737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80411" y="5513215"/>
            <a:ext cx="5884164" cy="4800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</TotalTime>
  <Words>826</Words>
  <Application>Microsoft Office PowerPoint</Application>
  <PresentationFormat>On-screen Show (4:3)</PresentationFormat>
  <Paragraphs>167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Yu Gothic</vt:lpstr>
      <vt:lpstr>Arial</vt:lpstr>
      <vt:lpstr>Calibri</vt:lpstr>
      <vt:lpstr>Calibri Light</vt:lpstr>
      <vt:lpstr>Symbol</vt:lpstr>
      <vt:lpstr>Wingdings</vt:lpstr>
      <vt:lpstr>Office Theme</vt:lpstr>
      <vt:lpstr>Bahan Diskusi Analisis Statistika untuk Penelitian</vt:lpstr>
      <vt:lpstr>Pengantar Diskusi</vt:lpstr>
      <vt:lpstr>Mana pilihan Anda?</vt:lpstr>
      <vt:lpstr>PowerPoint Presentation</vt:lpstr>
      <vt:lpstr>2 Konsep Penting selain Analisis</vt:lpstr>
      <vt:lpstr>Sampling</vt:lpstr>
      <vt:lpstr>PowerPoint Presentation</vt:lpstr>
      <vt:lpstr>PowerPoint Presentation</vt:lpstr>
      <vt:lpstr>Kuesioner</vt:lpstr>
      <vt:lpstr>Skala Pengukuran</vt:lpstr>
      <vt:lpstr>Tiga Kelompok Analisis Statistika</vt:lpstr>
      <vt:lpstr>Deskriptif</vt:lpstr>
      <vt:lpstr>Usia Kepala Keluarga RW Saya</vt:lpstr>
      <vt:lpstr>Pembandingan</vt:lpstr>
      <vt:lpstr>Mengkaji hubungan dua variabel</vt:lpstr>
      <vt:lpstr>Pemodelan hubungan</vt:lpstr>
      <vt:lpstr>PowerPoint Presentation</vt:lpstr>
      <vt:lpstr>Point yang perlu didiskusikan</vt:lpstr>
      <vt:lpstr>Kasus #01</vt:lpstr>
      <vt:lpstr>Kasus #02</vt:lpstr>
      <vt:lpstr>Kasus #03</vt:lpstr>
      <vt:lpstr>PowerPoint Presentation</vt:lpstr>
      <vt:lpstr>PowerPoint Presentation</vt:lpstr>
      <vt:lpstr>Alur Analisis Secara Umum</vt:lpstr>
      <vt:lpstr>Alur Analisis Secara Umum</vt:lpstr>
      <vt:lpstr>Ilustrasi Uji Reliabilitas EMS  Pelayanan Pegawai</vt:lpstr>
      <vt:lpstr>PowerPoint Presentation</vt:lpstr>
      <vt:lpstr>PowerPoint Presentation</vt:lpstr>
      <vt:lpstr>PowerPoint Presentation</vt:lpstr>
      <vt:lpstr>Karakteristik Responden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STAT-IPB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 Sartono</dc:creator>
  <cp:lastModifiedBy>Bagus Sartono</cp:lastModifiedBy>
  <cp:revision>13</cp:revision>
  <dcterms:created xsi:type="dcterms:W3CDTF">2019-05-05T08:45:28Z</dcterms:created>
  <dcterms:modified xsi:type="dcterms:W3CDTF">2019-05-06T09:24:22Z</dcterms:modified>
</cp:coreProperties>
</file>