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82" r:id="rId7"/>
    <p:sldId id="283" r:id="rId8"/>
    <p:sldId id="284" r:id="rId9"/>
    <p:sldId id="261" r:id="rId10"/>
    <p:sldId id="263" r:id="rId11"/>
    <p:sldId id="264" r:id="rId12"/>
    <p:sldId id="288" r:id="rId13"/>
    <p:sldId id="262" r:id="rId14"/>
    <p:sldId id="265" r:id="rId15"/>
    <p:sldId id="266" r:id="rId16"/>
    <p:sldId id="267" r:id="rId17"/>
    <p:sldId id="287" r:id="rId18"/>
    <p:sldId id="269" r:id="rId19"/>
    <p:sldId id="281" r:id="rId20"/>
    <p:sldId id="268" r:id="rId21"/>
    <p:sldId id="273" r:id="rId22"/>
    <p:sldId id="274" r:id="rId23"/>
    <p:sldId id="275" r:id="rId24"/>
    <p:sldId id="276" r:id="rId25"/>
    <p:sldId id="280" r:id="rId26"/>
    <p:sldId id="279"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5620D-7975-4CFA-9B22-98FF9F82F07C}" type="datetimeFigureOut">
              <a:rPr lang="en-US" smtClean="0"/>
              <a:pPr/>
              <a:t>9/12/2018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CB159-31E0-4941-899F-0701FB3F76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713469C5-E28A-43D5-984E-61AA9F55B494}" type="slidenum">
              <a:rPr lang="en-US"/>
              <a:pPr/>
              <a:t>19</a:t>
            </a:fld>
            <a:endParaRPr lang="en-US"/>
          </a:p>
        </p:txBody>
      </p:sp>
      <p:sp>
        <p:nvSpPr>
          <p:cNvPr id="102403" name="Rectangle 2"/>
          <p:cNvSpPr>
            <a:spLocks noGrp="1" noRot="1" noChangeAspect="1" noChangeArrowheads="1" noTextEdit="1"/>
          </p:cNvSpPr>
          <p:nvPr>
            <p:ph type="sldImg"/>
          </p:nvPr>
        </p:nvSpPr>
        <p:spPr>
          <a:xfrm>
            <a:off x="376238" y="847725"/>
            <a:ext cx="6096000" cy="4572000"/>
          </a:xfrm>
          <a:ln/>
        </p:spPr>
      </p:sp>
      <p:sp>
        <p:nvSpPr>
          <p:cNvPr id="102404" name="Rectangle 3"/>
          <p:cNvSpPr>
            <a:spLocks noGrp="1" noChangeArrowheads="1"/>
          </p:cNvSpPr>
          <p:nvPr>
            <p:ph type="body" idx="1"/>
          </p:nvPr>
        </p:nvSpPr>
        <p:spPr/>
        <p:txBody>
          <a:bodyPr/>
          <a:lstStyle/>
          <a:p>
            <a:pPr eaLnBrk="1" hangingPunct="1"/>
            <a:r>
              <a:rPr lang="en-US" smtClean="0">
                <a:latin typeface="Trebuchet MS" pitchFamily="34" charset="0"/>
              </a:rPr>
              <a:t>KS-test adalah salah satu prosedur yang digunakan untuk melihat apakah skor dari kelompok BAD dan GOOD terpisah.  Terpisah dalam pengertian memiliki besar skor yang berbeda.  Overlap yang tinggi antara skor BAD dan GOOD menunjukkan bahwa model tidak mampu menghasilkan skor yang dapat memisahkan kelompok Bad dan Good.</a:t>
            </a:r>
          </a:p>
          <a:p>
            <a:pPr eaLnBrk="1" hangingPunct="1"/>
            <a:endParaRPr lang="en-US" smtClean="0">
              <a:latin typeface="Trebuchet MS" pitchFamily="34" charset="0"/>
            </a:endParaRPr>
          </a:p>
          <a:p>
            <a:pPr eaLnBrk="1" hangingPunct="1"/>
            <a:r>
              <a:rPr lang="en-US" smtClean="0">
                <a:latin typeface="Trebuchet MS" pitchFamily="34" charset="0"/>
              </a:rPr>
              <a:t>Pengujian menggunakan K-S test dilakukan berdasarkan fungsi sebaran kumulatif empirik dari masing-masing kelompok.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74E6E-05B6-4CBB-9CA0-F9A112C1BC4F}"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74E6E-05B6-4CBB-9CA0-F9A112C1BC4F}"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74E6E-05B6-4CBB-9CA0-F9A112C1BC4F}"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74E6E-05B6-4CBB-9CA0-F9A112C1BC4F}"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74E6E-05B6-4CBB-9CA0-F9A112C1BC4F}"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74E6E-05B6-4CBB-9CA0-F9A112C1BC4F}"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74E6E-05B6-4CBB-9CA0-F9A112C1BC4F}"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74E6E-05B6-4CBB-9CA0-F9A112C1BC4F}"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74E6E-05B6-4CBB-9CA0-F9A112C1BC4F}"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74E6E-05B6-4CBB-9CA0-F9A112C1BC4F}"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74E6E-05B6-4CBB-9CA0-F9A112C1BC4F}"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FC066-67C3-43AB-8424-B3F3714C4E13}" type="slidenum">
              <a:rPr lang="en-US" smtClean="0"/>
              <a:pPr/>
              <a:t>‹#›</a:t>
            </a:fld>
            <a:endParaRPr 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74E6E-05B6-4CBB-9CA0-F9A112C1BC4F}"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FC066-67C3-43AB-8424-B3F3714C4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5.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smtClean="0"/>
              <a:t>Eksplorasi Sebaran Data Univariate Menggunakan Histogram dan Boxplot</a:t>
            </a:r>
            <a:endParaRPr lang="en-US" sz="3600" b="1"/>
          </a:p>
        </p:txBody>
      </p:sp>
      <p:sp>
        <p:nvSpPr>
          <p:cNvPr id="3" name="Subtitle 2"/>
          <p:cNvSpPr>
            <a:spLocks noGrp="1"/>
          </p:cNvSpPr>
          <p:nvPr>
            <p:ph type="subTitle" idx="1"/>
          </p:nvPr>
        </p:nvSpPr>
        <p:spPr/>
        <p:txBody>
          <a:bodyPr/>
          <a:lstStyle/>
          <a:p>
            <a:endParaRPr lang="en-US"/>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a:xfrm>
            <a:off x="1066800" y="1295400"/>
            <a:ext cx="7010400" cy="2743199"/>
          </a:xfrm>
          <a:prstGeom prst="rect">
            <a:avLst/>
          </a:prstGeom>
        </p:spPr>
      </p:pic>
      <p:pic>
        <p:nvPicPr>
          <p:cNvPr id="5" name="Picture 4"/>
          <p:cNvPicPr>
            <a:picLocks noChangeAspect="1" noChangeArrowheads="1"/>
          </p:cNvPicPr>
          <p:nvPr/>
        </p:nvPicPr>
        <p:blipFill>
          <a:blip r:embed="rId3" cstate="print"/>
          <a:srcRect/>
          <a:stretch>
            <a:fillRect/>
          </a:stretch>
        </p:blipFill>
        <p:spPr>
          <a:xfrm>
            <a:off x="1066800" y="4038600"/>
            <a:ext cx="7162800" cy="2733675"/>
          </a:xfrm>
          <a:prstGeom prst="rect">
            <a:avLst/>
          </a:prstGeom>
          <a:noFill/>
          <a:ln/>
        </p:spPr>
      </p:pic>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pic>
        <p:nvPicPr>
          <p:cNvPr id="6" name="Picture 3"/>
          <p:cNvPicPr>
            <a:picLocks noGrp="1" noChangeAspect="1" noChangeArrowheads="1"/>
          </p:cNvPicPr>
          <p:nvPr>
            <p:ph idx="1"/>
          </p:nvPr>
        </p:nvPicPr>
        <p:blipFill>
          <a:blip r:embed="rId2" cstate="print"/>
          <a:srcRect/>
          <a:stretch>
            <a:fillRect/>
          </a:stretch>
        </p:blipFill>
        <p:spPr>
          <a:xfrm>
            <a:off x="685800" y="2514600"/>
            <a:ext cx="7827402" cy="2514600"/>
          </a:xfrm>
        </p:spPr>
      </p:pic>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Usia</a:t>
            </a:r>
            <a:r>
              <a:rPr lang="en-US" dirty="0" smtClean="0"/>
              <a:t> </a:t>
            </a:r>
            <a:r>
              <a:rPr lang="en-US" dirty="0" err="1" smtClean="0"/>
              <a:t>Dosen</a:t>
            </a:r>
            <a:r>
              <a:rPr lang="en-US" dirty="0" smtClean="0"/>
              <a:t> IPB</a:t>
            </a:r>
            <a:br>
              <a:rPr lang="en-US" dirty="0" smtClean="0"/>
            </a:br>
            <a:r>
              <a:rPr lang="en-US" sz="2700" dirty="0" smtClean="0"/>
              <a:t>(</a:t>
            </a:r>
            <a:r>
              <a:rPr lang="en-US" sz="2700" dirty="0" err="1" smtClean="0"/>
              <a:t>keadaan</a:t>
            </a:r>
            <a:r>
              <a:rPr lang="en-US" sz="2700" dirty="0" smtClean="0"/>
              <a:t> </a:t>
            </a:r>
            <a:r>
              <a:rPr lang="en-US" sz="2700" dirty="0" err="1" smtClean="0"/>
              <a:t>tahun</a:t>
            </a:r>
            <a:r>
              <a:rPr lang="en-US" sz="2700" dirty="0" smtClean="0"/>
              <a:t> 2018)</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1959" r="4496" b="8337"/>
          <a:stretch/>
        </p:blipFill>
        <p:spPr>
          <a:xfrm>
            <a:off x="457200" y="1858962"/>
            <a:ext cx="8277946" cy="4449763"/>
          </a:xfrm>
          <a:prstGeom prst="rect">
            <a:avLst/>
          </a:prstGeom>
        </p:spPr>
      </p:pic>
    </p:spTree>
    <p:extLst>
      <p:ext uri="{BB962C8B-B14F-4D97-AF65-F5344CB8AC3E}">
        <p14:creationId xmlns:p14="http://schemas.microsoft.com/office/powerpoint/2010/main" val="1780814606"/>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t>Penentuan Lebar Selang atau Banyaknya Selang</a:t>
            </a:r>
            <a:endParaRPr lang="en-US" sz="3600"/>
          </a:p>
        </p:txBody>
      </p:sp>
      <p:pic>
        <p:nvPicPr>
          <p:cNvPr id="18434" name="Picture 2" descr="C:\Users\Stat\Histogram38.png"/>
          <p:cNvPicPr>
            <a:picLocks noChangeAspect="1" noChangeArrowheads="1"/>
          </p:cNvPicPr>
          <p:nvPr/>
        </p:nvPicPr>
        <p:blipFill>
          <a:blip r:embed="rId2" cstate="print"/>
          <a:srcRect/>
          <a:stretch>
            <a:fillRect/>
          </a:stretch>
        </p:blipFill>
        <p:spPr bwMode="auto">
          <a:xfrm>
            <a:off x="4876800" y="1219200"/>
            <a:ext cx="3810000" cy="2857500"/>
          </a:xfrm>
          <a:prstGeom prst="rect">
            <a:avLst/>
          </a:prstGeom>
          <a:noFill/>
        </p:spPr>
      </p:pic>
      <p:pic>
        <p:nvPicPr>
          <p:cNvPr id="18435" name="Picture 3" descr="C:\Users\Stat\Histogram37.png"/>
          <p:cNvPicPr>
            <a:picLocks noChangeAspect="1" noChangeArrowheads="1"/>
          </p:cNvPicPr>
          <p:nvPr/>
        </p:nvPicPr>
        <p:blipFill>
          <a:blip r:embed="rId3" cstate="print"/>
          <a:srcRect/>
          <a:stretch>
            <a:fillRect/>
          </a:stretch>
        </p:blipFill>
        <p:spPr bwMode="auto">
          <a:xfrm>
            <a:off x="457200" y="4000501"/>
            <a:ext cx="3810000" cy="2857499"/>
          </a:xfrm>
          <a:prstGeom prst="rect">
            <a:avLst/>
          </a:prstGeom>
          <a:noFill/>
        </p:spPr>
      </p:pic>
      <p:pic>
        <p:nvPicPr>
          <p:cNvPr id="18436" name="Picture 4" descr="C:\Users\Stat\Histogram40.png"/>
          <p:cNvPicPr>
            <a:picLocks noChangeAspect="1" noChangeArrowheads="1"/>
          </p:cNvPicPr>
          <p:nvPr/>
        </p:nvPicPr>
        <p:blipFill>
          <a:blip r:embed="rId4" cstate="print"/>
          <a:srcRect/>
          <a:stretch>
            <a:fillRect/>
          </a:stretch>
        </p:blipFill>
        <p:spPr bwMode="auto">
          <a:xfrm>
            <a:off x="4876800" y="3981131"/>
            <a:ext cx="3835826" cy="2876869"/>
          </a:xfrm>
          <a:prstGeom prst="rect">
            <a:avLst/>
          </a:prstGeom>
          <a:noFill/>
        </p:spPr>
      </p:pic>
      <p:pic>
        <p:nvPicPr>
          <p:cNvPr id="18437" name="Picture 5" descr="C:\Users\Stat\Histogram39.png"/>
          <p:cNvPicPr>
            <a:picLocks noChangeAspect="1" noChangeArrowheads="1"/>
          </p:cNvPicPr>
          <p:nvPr/>
        </p:nvPicPr>
        <p:blipFill>
          <a:blip r:embed="rId5" cstate="print"/>
          <a:srcRect/>
          <a:stretch>
            <a:fillRect/>
          </a:stretch>
        </p:blipFill>
        <p:spPr bwMode="auto">
          <a:xfrm>
            <a:off x="457200" y="1218562"/>
            <a:ext cx="3810000" cy="2857500"/>
          </a:xfrm>
          <a:prstGeom prst="rect">
            <a:avLst/>
          </a:prstGeom>
          <a:noFill/>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Akar kuadrat dari banyaknya amatan</a:t>
            </a:r>
          </a:p>
          <a:p>
            <a:endParaRPr lang="en-US" sz="2800"/>
          </a:p>
          <a:p>
            <a:endParaRPr lang="en-US" sz="2800" smtClean="0"/>
          </a:p>
          <a:p>
            <a:r>
              <a:rPr lang="en-US" sz="2800" smtClean="0"/>
              <a:t>Formula yang diusulkan H.A. Sturges</a:t>
            </a:r>
          </a:p>
          <a:p>
            <a:endParaRPr lang="en-US" sz="2800"/>
          </a:p>
          <a:p>
            <a:endParaRPr lang="en-US" sz="2800" smtClean="0"/>
          </a:p>
          <a:p>
            <a:r>
              <a:rPr lang="en-US" sz="2800" smtClean="0"/>
              <a:t>Formula yang diusulkan Rice University</a:t>
            </a:r>
            <a:endParaRPr lang="en-US" sz="2800"/>
          </a:p>
        </p:txBody>
      </p:sp>
      <p:graphicFrame>
        <p:nvGraphicFramePr>
          <p:cNvPr id="4" name="Object 3"/>
          <p:cNvGraphicFramePr>
            <a:graphicFrameLocks noChangeAspect="1"/>
          </p:cNvGraphicFramePr>
          <p:nvPr/>
        </p:nvGraphicFramePr>
        <p:xfrm>
          <a:off x="3886200" y="2209800"/>
          <a:ext cx="1546860" cy="736600"/>
        </p:xfrm>
        <a:graphic>
          <a:graphicData uri="http://schemas.openxmlformats.org/presentationml/2006/ole">
            <mc:AlternateContent xmlns:mc="http://schemas.openxmlformats.org/markup-compatibility/2006">
              <mc:Choice xmlns:v="urn:schemas-microsoft-com:vml" Requires="v">
                <p:oleObj spid="_x0000_s19464" name="Equation" r:id="rId3" imgW="533160" imgH="253800" progId="Equation.3">
                  <p:embed/>
                </p:oleObj>
              </mc:Choice>
              <mc:Fallback>
                <p:oleObj name="Equation" r:id="rId3" imgW="53316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09800"/>
                        <a:ext cx="154686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3581400"/>
          <a:ext cx="3165475" cy="700087"/>
        </p:xfrm>
        <a:graphic>
          <a:graphicData uri="http://schemas.openxmlformats.org/presentationml/2006/ole">
            <mc:AlternateContent xmlns:mc="http://schemas.openxmlformats.org/markup-compatibility/2006">
              <mc:Choice xmlns:v="urn:schemas-microsoft-com:vml" Requires="v">
                <p:oleObj spid="_x0000_s19465" name="Equation" r:id="rId5" imgW="1091880" imgH="241200" progId="Equation.3">
                  <p:embed/>
                </p:oleObj>
              </mc:Choice>
              <mc:Fallback>
                <p:oleObj name="Equation" r:id="rId5" imgW="1091880" imgH="241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581400"/>
                        <a:ext cx="316547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2"/>
          <p:cNvGraphicFramePr>
            <a:graphicFrameLocks noChangeAspect="1"/>
          </p:cNvGraphicFramePr>
          <p:nvPr/>
        </p:nvGraphicFramePr>
        <p:xfrm>
          <a:off x="3738563" y="5114925"/>
          <a:ext cx="2392362" cy="1438275"/>
        </p:xfrm>
        <a:graphic>
          <a:graphicData uri="http://schemas.openxmlformats.org/presentationml/2006/ole">
            <mc:AlternateContent xmlns:mc="http://schemas.openxmlformats.org/markup-compatibility/2006">
              <mc:Choice xmlns:v="urn:schemas-microsoft-com:vml" Requires="v">
                <p:oleObj spid="_x0000_s19466" name="Equation" r:id="rId7" imgW="825480" imgH="495000" progId="Equation.3">
                  <p:embed/>
                </p:oleObj>
              </mc:Choice>
              <mc:Fallback>
                <p:oleObj name="Equation" r:id="rId7" imgW="825480" imgH="4950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3" y="5114925"/>
                        <a:ext cx="2392362"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Formula yang diusulkan DP Doane</a:t>
            </a:r>
          </a:p>
          <a:p>
            <a:endParaRPr lang="en-US" sz="2800"/>
          </a:p>
          <a:p>
            <a:endParaRPr lang="en-US" sz="2800" smtClean="0"/>
          </a:p>
          <a:p>
            <a:endParaRPr lang="en-US" sz="2800" smtClean="0"/>
          </a:p>
          <a:p>
            <a:r>
              <a:rPr lang="en-US" sz="2800" smtClean="0"/>
              <a:t>Formula yang diusulkan David Freedman dan P Diaconis</a:t>
            </a:r>
            <a:endParaRPr lang="en-US" sz="2800"/>
          </a:p>
        </p:txBody>
      </p:sp>
      <p:graphicFrame>
        <p:nvGraphicFramePr>
          <p:cNvPr id="4" name="Object 3"/>
          <p:cNvGraphicFramePr>
            <a:graphicFrameLocks noChangeAspect="1"/>
          </p:cNvGraphicFramePr>
          <p:nvPr/>
        </p:nvGraphicFramePr>
        <p:xfrm>
          <a:off x="3738563" y="2065338"/>
          <a:ext cx="1841500" cy="1363662"/>
        </p:xfrm>
        <a:graphic>
          <a:graphicData uri="http://schemas.openxmlformats.org/presentationml/2006/ole">
            <mc:AlternateContent xmlns:mc="http://schemas.openxmlformats.org/markup-compatibility/2006">
              <mc:Choice xmlns:v="urn:schemas-microsoft-com:vml" Requires="v">
                <p:oleObj spid="_x0000_s20488" name="Equation" r:id="rId3" imgW="634680" imgH="469800" progId="Equation.3">
                  <p:embed/>
                </p:oleObj>
              </mc:Choice>
              <mc:Fallback>
                <p:oleObj name="Equation" r:id="rId3" imgW="63468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3" y="2065338"/>
                        <a:ext cx="1841500" cy="136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536950" y="4724400"/>
          <a:ext cx="2246313" cy="1363663"/>
        </p:xfrm>
        <a:graphic>
          <a:graphicData uri="http://schemas.openxmlformats.org/presentationml/2006/ole">
            <mc:AlternateContent xmlns:mc="http://schemas.openxmlformats.org/markup-compatibility/2006">
              <mc:Choice xmlns:v="urn:schemas-microsoft-com:vml" Requires="v">
                <p:oleObj spid="_x0000_s20489" name="Equation" r:id="rId5" imgW="774360" imgH="469800" progId="Equation.3">
                  <p:embed/>
                </p:oleObj>
              </mc:Choice>
              <mc:Fallback>
                <p:oleObj name="Equation" r:id="rId5" imgW="774360" imgH="469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4724400"/>
                        <a:ext cx="2246313"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Perbandingan Sebaran antar Kelompok</a:t>
            </a:r>
            <a:endParaRPr lang="en-US" sz="3200" b="1"/>
          </a:p>
        </p:txBody>
      </p:sp>
      <p:sp>
        <p:nvSpPr>
          <p:cNvPr id="6" name="Content Placeholder 5"/>
          <p:cNvSpPr>
            <a:spLocks noGrp="1"/>
          </p:cNvSpPr>
          <p:nvPr>
            <p:ph idx="1"/>
          </p:nvPr>
        </p:nvSpPr>
        <p:spPr>
          <a:xfrm>
            <a:off x="457200" y="914400"/>
            <a:ext cx="8305800" cy="4525963"/>
          </a:xfrm>
        </p:spPr>
        <p:txBody>
          <a:bodyPr>
            <a:normAutofit/>
          </a:bodyPr>
          <a:lstStyle/>
          <a:p>
            <a:pPr>
              <a:buNone/>
            </a:pPr>
            <a:r>
              <a:rPr lang="en-US" sz="1800" smtClean="0"/>
              <a:t>&gt; par(mfrow =c(2,1))</a:t>
            </a:r>
          </a:p>
          <a:p>
            <a:pPr>
              <a:buNone/>
            </a:pPr>
            <a:r>
              <a:rPr lang="en-US" sz="1800" smtClean="0"/>
              <a:t>&gt; hist(wine[wine$kelas == 1,]$alcohol, breaks=30, main="", col="green")</a:t>
            </a:r>
          </a:p>
          <a:p>
            <a:pPr>
              <a:buNone/>
            </a:pPr>
            <a:r>
              <a:rPr lang="en-US" sz="1800" smtClean="0"/>
              <a:t>&gt; hist(wine[wine$kelas == 0,]$alcohol, breaks=30, main="", col="sienna")</a:t>
            </a:r>
            <a:endParaRPr lang="en-US" sz="1800"/>
          </a:p>
        </p:txBody>
      </p:sp>
      <p:pic>
        <p:nvPicPr>
          <p:cNvPr id="48130" name="Picture 2"/>
          <p:cNvPicPr>
            <a:picLocks noChangeAspect="1" noChangeArrowheads="1"/>
          </p:cNvPicPr>
          <p:nvPr/>
        </p:nvPicPr>
        <p:blipFill>
          <a:blip r:embed="rId2" cstate="print"/>
          <a:srcRect/>
          <a:stretch>
            <a:fillRect/>
          </a:stretch>
        </p:blipFill>
        <p:spPr bwMode="auto">
          <a:xfrm>
            <a:off x="3276600" y="1143000"/>
            <a:ext cx="5267325" cy="5715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cstate="print"/>
          <a:srcRect t="10870"/>
          <a:stretch>
            <a:fillRect/>
          </a:stretch>
        </p:blipFill>
        <p:spPr bwMode="auto">
          <a:xfrm>
            <a:off x="2057400" y="2247900"/>
            <a:ext cx="5267325" cy="46863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200" b="1" smtClean="0"/>
              <a:t>Perbandingan Sebaran antar Kelompok</a:t>
            </a:r>
            <a:endParaRPr lang="en-US" sz="3200" b="1"/>
          </a:p>
        </p:txBody>
      </p:sp>
      <p:sp>
        <p:nvSpPr>
          <p:cNvPr id="6" name="Content Placeholder 5"/>
          <p:cNvSpPr>
            <a:spLocks noGrp="1"/>
          </p:cNvSpPr>
          <p:nvPr>
            <p:ph idx="1"/>
          </p:nvPr>
        </p:nvSpPr>
        <p:spPr/>
        <p:txBody>
          <a:bodyPr>
            <a:normAutofit/>
          </a:bodyPr>
          <a:lstStyle/>
          <a:p>
            <a:pPr>
              <a:buNone/>
            </a:pPr>
            <a:r>
              <a:rPr lang="en-US" sz="1800" smtClean="0"/>
              <a:t>&gt; par(mfrow =c(2,1))</a:t>
            </a:r>
          </a:p>
          <a:p>
            <a:pPr>
              <a:buNone/>
            </a:pPr>
            <a:r>
              <a:rPr lang="en-US" sz="1800" smtClean="0"/>
              <a:t>&gt; hist(wine[wine$kelas == 1,]$alcohol, breaks=30, main="", col="green")</a:t>
            </a:r>
          </a:p>
          <a:p>
            <a:pPr>
              <a:buNone/>
            </a:pPr>
            <a:r>
              <a:rPr lang="en-US" sz="1800" smtClean="0"/>
              <a:t>&gt; hist(wine[wine$kelas == 0,]$alcohol, breaks=30, main="", col="sienna")</a:t>
            </a:r>
            <a:endParaRPr lang="en-US" sz="1800"/>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lagi kegunaan histogram?</a:t>
            </a:r>
            <a:endParaRPr lang="en-US"/>
          </a:p>
        </p:txBody>
      </p:sp>
      <p:sp>
        <p:nvSpPr>
          <p:cNvPr id="3" name="Content Placeholder 2"/>
          <p:cNvSpPr>
            <a:spLocks noGrp="1"/>
          </p:cNvSpPr>
          <p:nvPr>
            <p:ph idx="1"/>
          </p:nvPr>
        </p:nvSpPr>
        <p:spPr/>
        <p:txBody>
          <a:bodyPr>
            <a:normAutofit/>
          </a:bodyPr>
          <a:lstStyle/>
          <a:p>
            <a:r>
              <a:rPr lang="en-US" sz="2800" b="1" smtClean="0"/>
              <a:t>Keberhasilan program pengentasan kemiskinan</a:t>
            </a:r>
          </a:p>
          <a:p>
            <a:r>
              <a:rPr lang="en-US" sz="2800" b="1" smtClean="0"/>
              <a:t>Keberhasilan program kampanye marketing</a:t>
            </a:r>
          </a:p>
          <a:p>
            <a:r>
              <a:rPr lang="en-US" sz="2800" b="1" smtClean="0"/>
              <a:t>Apa lagi?</a:t>
            </a:r>
            <a:endParaRPr lang="en-US" sz="2800" b="1"/>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49157" name="Rectangle 4"/>
          <p:cNvSpPr>
            <a:spLocks noGrp="1" noChangeArrowheads="1"/>
          </p:cNvSpPr>
          <p:nvPr>
            <p:ph type="title"/>
          </p:nvPr>
        </p:nvSpPr>
        <p:spPr/>
        <p:txBody>
          <a:bodyPr>
            <a:normAutofit/>
          </a:bodyPr>
          <a:lstStyle/>
          <a:p>
            <a:r>
              <a:rPr lang="en-US" sz="2400" b="1" smtClean="0"/>
              <a:t>Kegunaan Histogram</a:t>
            </a:r>
            <a:r>
              <a:rPr lang="en-US" sz="3200" b="1" smtClean="0"/>
              <a:t/>
            </a:r>
            <a:br>
              <a:rPr lang="en-US" sz="3200" b="1" smtClean="0"/>
            </a:br>
            <a:r>
              <a:rPr lang="en-US" sz="3200" b="1" smtClean="0"/>
              <a:t>Mengevaluasi Model Skoring</a:t>
            </a:r>
            <a:endParaRPr lang="en-US" sz="3200" b="1" dirty="0" smtClean="0"/>
          </a:p>
        </p:txBody>
      </p:sp>
      <p:pic>
        <p:nvPicPr>
          <p:cNvPr id="49159" name="Picture 7"/>
          <p:cNvPicPr>
            <a:picLocks noGrp="1" noChangeAspect="1" noChangeArrowheads="1"/>
          </p:cNvPicPr>
          <p:nvPr>
            <p:ph idx="1"/>
          </p:nvPr>
        </p:nvPicPr>
        <p:blipFill>
          <a:blip r:embed="rId4" cstate="print"/>
          <a:stretch>
            <a:fillRect/>
          </a:stretch>
        </p:blipFill>
        <p:spPr>
          <a:xfrm>
            <a:off x="914400" y="2362200"/>
            <a:ext cx="7696200" cy="3197983"/>
          </a:xfrm>
          <a:noFill/>
        </p:spPr>
      </p:pic>
      <p:sp>
        <p:nvSpPr>
          <p:cNvPr id="8" name="Slide Number Placeholder 7"/>
          <p:cNvSpPr>
            <a:spLocks noGrp="1"/>
          </p:cNvSpPr>
          <p:nvPr>
            <p:ph type="sldNum" sz="quarter" idx="12"/>
          </p:nvPr>
        </p:nvSpPr>
        <p:spPr/>
        <p:txBody>
          <a:bodyPr/>
          <a:lstStyle/>
          <a:p>
            <a:fld id="{57305C44-D499-474C-9369-534BA58521E7}" type="slidenum">
              <a:rPr lang="en-US" smtClean="0"/>
              <a:pPr/>
              <a:t>19</a:t>
            </a:fld>
            <a:endParaRPr lang="en-US"/>
          </a:p>
        </p:txBody>
      </p:sp>
      <p:sp>
        <p:nvSpPr>
          <p:cNvPr id="49158" name="Rectangle 5"/>
          <p:cNvSpPr>
            <a:spLocks noGrp="1" noChangeArrowheads="1"/>
          </p:cNvSpPr>
          <p:nvPr>
            <p:ph type="body" sz="half" idx="4294967295"/>
          </p:nvPr>
        </p:nvSpPr>
        <p:spPr>
          <a:xfrm>
            <a:off x="533400" y="1219200"/>
            <a:ext cx="8153400" cy="5181600"/>
          </a:xfrm>
        </p:spPr>
        <p:txBody>
          <a:bodyPr>
            <a:normAutofit lnSpcReduction="10000"/>
          </a:bodyPr>
          <a:lstStyle/>
          <a:p>
            <a:r>
              <a:rPr lang="en-US" sz="1900" smtClean="0"/>
              <a:t>Melihat apakah model mampu menghasilkan skor yang dapat membedakan Bad-Good,  Defaulf vs Non Default</a:t>
            </a:r>
          </a:p>
          <a:p>
            <a:r>
              <a:rPr lang="en-US" sz="1900" smtClean="0"/>
              <a:t>Kondisi Ideal: antara Bad dan Good distribusi skor-nya terpisah</a:t>
            </a:r>
          </a:p>
          <a:p>
            <a:endParaRPr lang="en-US" sz="1900" smtClean="0"/>
          </a:p>
          <a:p>
            <a:endParaRPr lang="en-US" sz="1900" smtClean="0"/>
          </a:p>
          <a:p>
            <a:endParaRPr lang="en-US" sz="1900" smtClean="0"/>
          </a:p>
          <a:p>
            <a:endParaRPr lang="en-US" sz="1900" smtClean="0"/>
          </a:p>
          <a:p>
            <a:endParaRPr lang="en-US" sz="1900" smtClean="0"/>
          </a:p>
          <a:p>
            <a:endParaRPr lang="en-US" sz="1900" smtClean="0"/>
          </a:p>
          <a:p>
            <a:endParaRPr lang="en-US" sz="1900" smtClean="0"/>
          </a:p>
          <a:p>
            <a:endParaRPr lang="en-US" sz="1900" smtClean="0"/>
          </a:p>
          <a:p>
            <a:endParaRPr lang="en-US" sz="1900"/>
          </a:p>
          <a:p>
            <a:endParaRPr lang="en-US" sz="1900" smtClean="0"/>
          </a:p>
          <a:p>
            <a:endParaRPr lang="en-US" sz="1900" smtClean="0"/>
          </a:p>
          <a:p>
            <a:r>
              <a:rPr lang="en-US" sz="1900" smtClean="0"/>
              <a:t>Model 2 lebih baik dibandingkan Model 1</a:t>
            </a: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Histogram</a:t>
            </a:r>
            <a:endParaRPr lang="en-US"/>
          </a:p>
        </p:txBody>
      </p:sp>
      <p:sp>
        <p:nvSpPr>
          <p:cNvPr id="3" name="Content Placeholder 2"/>
          <p:cNvSpPr>
            <a:spLocks noGrp="1"/>
          </p:cNvSpPr>
          <p:nvPr>
            <p:ph idx="1"/>
          </p:nvPr>
        </p:nvSpPr>
        <p:spPr/>
        <p:txBody>
          <a:bodyPr>
            <a:normAutofit/>
          </a:bodyPr>
          <a:lstStyle/>
          <a:p>
            <a:r>
              <a:rPr lang="en-US" sz="2400" smtClean="0"/>
              <a:t>Histogram</a:t>
            </a:r>
          </a:p>
          <a:p>
            <a:pPr lvl="1"/>
            <a:r>
              <a:rPr lang="en-US" sz="2000" smtClean="0"/>
              <a:t>Histos: sesuatu yang diatur tegak</a:t>
            </a:r>
          </a:p>
          <a:p>
            <a:pPr lvl="1"/>
            <a:r>
              <a:rPr lang="en-US" sz="2000" smtClean="0"/>
              <a:t>Gramma: gambar, tulisan</a:t>
            </a:r>
          </a:p>
          <a:p>
            <a:endParaRPr lang="en-US" sz="2400"/>
          </a:p>
          <a:p>
            <a:r>
              <a:rPr lang="en-US" sz="2400" smtClean="0"/>
              <a:t>Grafik yang menggambarkan distribusi dari data (kontinu) yang berupa deretan batang sama lebar berdampingan yang tingginya menggambarkan banyaknya data untuk berbagai selang nilai</a:t>
            </a:r>
            <a:endParaRPr lang="en-US" sz="2400"/>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Latihan</a:t>
            </a:r>
          </a:p>
          <a:p>
            <a:pPr lvl="1"/>
            <a:r>
              <a:rPr lang="en-US" smtClean="0"/>
              <a:t>Data: PUSKESMASAPOTIK</a:t>
            </a:r>
            <a:endParaRPr lang="en-US"/>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3BFB640-FF84-4CCF-8110-794F55BA8E7D}" type="slidenum">
              <a:rPr lang="en-US"/>
              <a:pPr/>
              <a:t>21</a:t>
            </a:fld>
            <a:endParaRPr lang="en-US"/>
          </a:p>
        </p:txBody>
      </p:sp>
      <p:sp>
        <p:nvSpPr>
          <p:cNvPr id="221186" name="Rectangle 2"/>
          <p:cNvSpPr>
            <a:spLocks noGrp="1" noChangeArrowheads="1"/>
          </p:cNvSpPr>
          <p:nvPr>
            <p:ph type="title"/>
          </p:nvPr>
        </p:nvSpPr>
        <p:spPr/>
        <p:txBody>
          <a:bodyPr/>
          <a:lstStyle/>
          <a:p>
            <a:r>
              <a:rPr lang="en-US"/>
              <a:t>BOXPLOT</a:t>
            </a:r>
          </a:p>
        </p:txBody>
      </p:sp>
      <p:sp>
        <p:nvSpPr>
          <p:cNvPr id="221187" name="Rectangle 3"/>
          <p:cNvSpPr>
            <a:spLocks noGrp="1" noChangeArrowheads="1"/>
          </p:cNvSpPr>
          <p:nvPr>
            <p:ph type="body" idx="1"/>
          </p:nvPr>
        </p:nvSpPr>
        <p:spPr/>
        <p:txBody>
          <a:bodyPr/>
          <a:lstStyle/>
          <a:p>
            <a:r>
              <a:rPr lang="en-US"/>
              <a:t>informasi ukuran pemusatan dan penyebaran (berupa kuartil)</a:t>
            </a:r>
          </a:p>
          <a:p>
            <a:r>
              <a:rPr lang="en-US"/>
              <a:t>informasi bentuk sebaran</a:t>
            </a:r>
          </a:p>
          <a:p>
            <a:r>
              <a:rPr lang="en-US"/>
              <a:t>informasi data ekstrim</a:t>
            </a:r>
            <a:r>
              <a:rPr lang="en-US" sz="2400"/>
              <a:t> </a:t>
            </a: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7B9F6A-99CA-46B3-8B91-34CDBCD98ABF}" type="slidenum">
              <a:rPr lang="en-US"/>
              <a:pPr/>
              <a:t>22</a:t>
            </a:fld>
            <a:endParaRPr lang="en-US"/>
          </a:p>
        </p:txBody>
      </p:sp>
      <p:sp>
        <p:nvSpPr>
          <p:cNvPr id="242690" name="Rectangle 2"/>
          <p:cNvSpPr>
            <a:spLocks noGrp="1" noChangeArrowheads="1"/>
          </p:cNvSpPr>
          <p:nvPr>
            <p:ph type="title"/>
          </p:nvPr>
        </p:nvSpPr>
        <p:spPr/>
        <p:txBody>
          <a:bodyPr/>
          <a:lstStyle/>
          <a:p>
            <a:endParaRPr lang="en-US"/>
          </a:p>
        </p:txBody>
      </p:sp>
      <p:sp>
        <p:nvSpPr>
          <p:cNvPr id="242691" name="Rectangle 3"/>
          <p:cNvSpPr>
            <a:spLocks noGrp="1" noChangeArrowheads="1"/>
          </p:cNvSpPr>
          <p:nvPr>
            <p:ph type="body" idx="1"/>
          </p:nvPr>
        </p:nvSpPr>
        <p:spPr/>
        <p:txBody>
          <a:bodyPr/>
          <a:lstStyle/>
          <a:p>
            <a:endParaRPr lang="en-US"/>
          </a:p>
        </p:txBody>
      </p:sp>
      <p:pic>
        <p:nvPicPr>
          <p:cNvPr id="242692" name="Picture 4"/>
          <p:cNvPicPr>
            <a:picLocks noChangeAspect="1" noChangeArrowheads="1"/>
          </p:cNvPicPr>
          <p:nvPr/>
        </p:nvPicPr>
        <p:blipFill>
          <a:blip r:embed="rId2" cstate="print"/>
          <a:srcRect/>
          <a:stretch>
            <a:fillRect/>
          </a:stretch>
        </p:blipFill>
        <p:spPr bwMode="auto">
          <a:xfrm>
            <a:off x="1447800" y="1828800"/>
            <a:ext cx="6153150" cy="4381500"/>
          </a:xfrm>
          <a:prstGeom prst="rect">
            <a:avLst/>
          </a:prstGeom>
          <a:noFill/>
        </p:spPr>
      </p:pic>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D9209DD-0AE9-4CB6-A306-077CD97A0DF9}" type="slidenum">
              <a:rPr lang="en-US"/>
              <a:pPr/>
              <a:t>23</a:t>
            </a:fld>
            <a:endParaRPr lang="en-US"/>
          </a:p>
        </p:txBody>
      </p:sp>
      <p:sp>
        <p:nvSpPr>
          <p:cNvPr id="237570" name="Rectangle 2"/>
          <p:cNvSpPr>
            <a:spLocks noGrp="1" noChangeArrowheads="1"/>
          </p:cNvSpPr>
          <p:nvPr>
            <p:ph type="title"/>
          </p:nvPr>
        </p:nvSpPr>
        <p:spPr/>
        <p:txBody>
          <a:bodyPr/>
          <a:lstStyle/>
          <a:p>
            <a:r>
              <a:rPr lang="en-US"/>
              <a:t>Tahapan</a:t>
            </a:r>
          </a:p>
        </p:txBody>
      </p:sp>
      <p:sp>
        <p:nvSpPr>
          <p:cNvPr id="237571" name="Rectangle 3"/>
          <p:cNvSpPr>
            <a:spLocks noGrp="1" noChangeArrowheads="1"/>
          </p:cNvSpPr>
          <p:nvPr>
            <p:ph type="body" idx="1"/>
          </p:nvPr>
        </p:nvSpPr>
        <p:spPr>
          <a:xfrm>
            <a:off x="914400" y="1295400"/>
            <a:ext cx="7772400" cy="5060160"/>
          </a:xfrm>
        </p:spPr>
        <p:txBody>
          <a:bodyPr>
            <a:noAutofit/>
          </a:bodyPr>
          <a:lstStyle/>
          <a:p>
            <a:pPr marL="609600" indent="-609600">
              <a:lnSpc>
                <a:spcPct val="90000"/>
              </a:lnSpc>
            </a:pPr>
            <a:r>
              <a:rPr lang="sv-SE" sz="2400" dirty="0"/>
              <a:t>hitung statistik lima serangkai (Min, Q1, Q2, Q3, Max)</a:t>
            </a:r>
            <a:endParaRPr lang="en-US" sz="2400" dirty="0"/>
          </a:p>
          <a:p>
            <a:pPr marL="609600" indent="-609600">
              <a:lnSpc>
                <a:spcPct val="90000"/>
              </a:lnSpc>
            </a:pPr>
            <a:endParaRPr lang="en-US" sz="2400" smtClean="0"/>
          </a:p>
          <a:p>
            <a:pPr marL="609600" indent="-609600">
              <a:lnSpc>
                <a:spcPct val="90000"/>
              </a:lnSpc>
            </a:pPr>
            <a:r>
              <a:rPr lang="en-US" sz="2400" smtClean="0"/>
              <a:t>hitung </a:t>
            </a:r>
            <a:r>
              <a:rPr lang="en-US" sz="2400" dirty="0" err="1"/>
              <a:t>batas</a:t>
            </a:r>
            <a:r>
              <a:rPr lang="en-US" sz="2400" dirty="0"/>
              <a:t> </a:t>
            </a:r>
            <a:r>
              <a:rPr lang="en-US" sz="2400" dirty="0" err="1"/>
              <a:t>atas</a:t>
            </a:r>
            <a:r>
              <a:rPr lang="en-US" sz="2400" dirty="0"/>
              <a:t> </a:t>
            </a:r>
          </a:p>
          <a:p>
            <a:pPr marL="990600" lvl="1" indent="-533400">
              <a:lnSpc>
                <a:spcPct val="90000"/>
              </a:lnSpc>
              <a:buNone/>
            </a:pPr>
            <a:r>
              <a:rPr lang="en-US" sz="2000" dirty="0" smtClean="0"/>
              <a:t>	BA </a:t>
            </a:r>
            <a:r>
              <a:rPr lang="en-US" sz="2000" dirty="0"/>
              <a:t>= Q3 + 3/2 (</a:t>
            </a:r>
            <a:r>
              <a:rPr lang="en-US" sz="2000" dirty="0" smtClean="0"/>
              <a:t>Q3-Q1</a:t>
            </a:r>
            <a:r>
              <a:rPr lang="en-US" sz="2000" dirty="0"/>
              <a:t>)</a:t>
            </a:r>
          </a:p>
          <a:p>
            <a:pPr marL="609600" indent="-609600">
              <a:lnSpc>
                <a:spcPct val="90000"/>
              </a:lnSpc>
            </a:pPr>
            <a:endParaRPr lang="en-US" sz="2400" smtClean="0"/>
          </a:p>
          <a:p>
            <a:pPr marL="609600" indent="-609600">
              <a:lnSpc>
                <a:spcPct val="90000"/>
              </a:lnSpc>
            </a:pPr>
            <a:r>
              <a:rPr lang="en-US" sz="2400" smtClean="0"/>
              <a:t>hitung </a:t>
            </a:r>
            <a:r>
              <a:rPr lang="en-US" sz="2400" dirty="0" err="1"/>
              <a:t>batas</a:t>
            </a:r>
            <a:r>
              <a:rPr lang="en-US" sz="2400" dirty="0"/>
              <a:t> </a:t>
            </a:r>
            <a:r>
              <a:rPr lang="en-US" sz="2400" dirty="0" err="1"/>
              <a:t>bawah</a:t>
            </a:r>
            <a:endParaRPr lang="en-US" sz="2400" dirty="0"/>
          </a:p>
          <a:p>
            <a:pPr marL="990600" lvl="1" indent="-533400">
              <a:lnSpc>
                <a:spcPct val="90000"/>
              </a:lnSpc>
              <a:buNone/>
            </a:pPr>
            <a:r>
              <a:rPr lang="en-US" sz="2000" dirty="0" smtClean="0"/>
              <a:t>	BB </a:t>
            </a:r>
            <a:r>
              <a:rPr lang="en-US" sz="2000" dirty="0"/>
              <a:t>= Q1 </a:t>
            </a:r>
            <a:r>
              <a:rPr lang="en-US" sz="2000" dirty="0" smtClean="0"/>
              <a:t>- </a:t>
            </a:r>
            <a:r>
              <a:rPr lang="en-US" sz="2000" dirty="0"/>
              <a:t>3/2 (</a:t>
            </a:r>
            <a:r>
              <a:rPr lang="en-US" sz="2000" dirty="0" smtClean="0"/>
              <a:t>Q3-Q1</a:t>
            </a:r>
            <a:r>
              <a:rPr lang="en-US" sz="2000" dirty="0"/>
              <a:t>)</a:t>
            </a:r>
          </a:p>
          <a:p>
            <a:pPr marL="609600" indent="-609600">
              <a:lnSpc>
                <a:spcPct val="90000"/>
              </a:lnSpc>
            </a:pPr>
            <a:endParaRPr lang="en-US" sz="2400" smtClean="0"/>
          </a:p>
          <a:p>
            <a:pPr marL="609600" indent="-609600">
              <a:lnSpc>
                <a:spcPct val="90000"/>
              </a:lnSpc>
            </a:pPr>
            <a:r>
              <a:rPr lang="en-US" sz="2400" smtClean="0"/>
              <a:t>deteksi </a:t>
            </a:r>
            <a:r>
              <a:rPr lang="en-US" sz="2400" dirty="0" err="1"/>
              <a:t>keberadaan</a:t>
            </a:r>
            <a:r>
              <a:rPr lang="en-US" sz="2400" dirty="0"/>
              <a:t> </a:t>
            </a:r>
            <a:r>
              <a:rPr lang="en-US" sz="2400" dirty="0" err="1"/>
              <a:t>pencilan</a:t>
            </a:r>
            <a:r>
              <a:rPr lang="en-US" sz="2400" dirty="0"/>
              <a:t>, </a:t>
            </a:r>
            <a:r>
              <a:rPr lang="en-US" sz="2400" dirty="0" err="1"/>
              <a:t>yaitu</a:t>
            </a:r>
            <a:r>
              <a:rPr lang="en-US" sz="2400" dirty="0"/>
              <a:t> data yang </a:t>
            </a:r>
            <a:r>
              <a:rPr lang="en-US" sz="2400" dirty="0" err="1"/>
              <a:t>nilainya</a:t>
            </a:r>
            <a:r>
              <a:rPr lang="en-US" sz="2400" dirty="0"/>
              <a:t> </a:t>
            </a:r>
            <a:r>
              <a:rPr lang="en-US" sz="2400" dirty="0" err="1"/>
              <a:t>kurang</a:t>
            </a:r>
            <a:r>
              <a:rPr lang="en-US" sz="2400" dirty="0"/>
              <a:t> </a:t>
            </a:r>
            <a:r>
              <a:rPr lang="en-US" sz="2400" dirty="0" err="1"/>
              <a:t>dari</a:t>
            </a:r>
            <a:r>
              <a:rPr lang="en-US" sz="2400" dirty="0"/>
              <a:t> BB </a:t>
            </a:r>
            <a:r>
              <a:rPr lang="en-US" sz="2400" dirty="0" err="1"/>
              <a:t>atau</a:t>
            </a:r>
            <a:r>
              <a:rPr lang="en-US" sz="2400" dirty="0"/>
              <a:t> data yang </a:t>
            </a:r>
            <a:r>
              <a:rPr lang="en-US" sz="2400" dirty="0" err="1"/>
              <a:t>lebih</a:t>
            </a:r>
            <a:r>
              <a:rPr lang="en-US" sz="2400" dirty="0"/>
              <a:t> </a:t>
            </a:r>
            <a:r>
              <a:rPr lang="en-US" sz="2400" dirty="0" err="1"/>
              <a:t>besar</a:t>
            </a:r>
            <a:r>
              <a:rPr lang="en-US" sz="2400" dirty="0"/>
              <a:t> </a:t>
            </a:r>
            <a:r>
              <a:rPr lang="en-US" sz="2400" dirty="0" err="1"/>
              <a:t>dari</a:t>
            </a:r>
            <a:r>
              <a:rPr lang="en-US" sz="2400" dirty="0"/>
              <a:t> BA</a:t>
            </a:r>
          </a:p>
          <a:p>
            <a:pPr marL="609600" indent="-609600">
              <a:lnSpc>
                <a:spcPct val="90000"/>
              </a:lnSpc>
            </a:pPr>
            <a:endParaRPr lang="en-US" sz="2400" smtClean="0"/>
          </a:p>
          <a:p>
            <a:pPr marL="609600" indent="-609600">
              <a:lnSpc>
                <a:spcPct val="90000"/>
              </a:lnSpc>
            </a:pPr>
            <a:r>
              <a:rPr lang="en-US" sz="2400" smtClean="0"/>
              <a:t>gambar </a:t>
            </a:r>
            <a:r>
              <a:rPr lang="en-US" sz="2400" dirty="0" err="1"/>
              <a:t>kotak</a:t>
            </a:r>
            <a:r>
              <a:rPr lang="en-US" sz="2400" dirty="0"/>
              <a:t>, </a:t>
            </a:r>
            <a:r>
              <a:rPr lang="en-US" sz="2400" dirty="0" err="1"/>
              <a:t>dengan</a:t>
            </a:r>
            <a:r>
              <a:rPr lang="en-US" sz="2400" dirty="0"/>
              <a:t> </a:t>
            </a:r>
            <a:r>
              <a:rPr lang="en-US" sz="2400" dirty="0" err="1"/>
              <a:t>batas</a:t>
            </a:r>
            <a:r>
              <a:rPr lang="en-US" sz="2400" dirty="0"/>
              <a:t> Q1 </a:t>
            </a:r>
            <a:r>
              <a:rPr lang="en-US" sz="2400" dirty="0" err="1"/>
              <a:t>sampai</a:t>
            </a:r>
            <a:r>
              <a:rPr lang="en-US" sz="2400" dirty="0"/>
              <a:t> Q3, </a:t>
            </a:r>
            <a:r>
              <a:rPr lang="en-US" sz="2400" dirty="0" err="1"/>
              <a:t>dan</a:t>
            </a:r>
            <a:r>
              <a:rPr lang="en-US" sz="2400" dirty="0"/>
              <a:t> </a:t>
            </a:r>
            <a:r>
              <a:rPr lang="en-US" sz="2400" dirty="0" err="1"/>
              <a:t>letakkan</a:t>
            </a:r>
            <a:r>
              <a:rPr lang="en-US" sz="2400" dirty="0"/>
              <a:t> </a:t>
            </a:r>
            <a:r>
              <a:rPr lang="en-US" sz="2400" dirty="0" err="1"/>
              <a:t>tanda</a:t>
            </a:r>
            <a:r>
              <a:rPr lang="en-US" sz="2400" dirty="0"/>
              <a:t> </a:t>
            </a:r>
            <a:r>
              <a:rPr lang="en-US" sz="2400" dirty="0" err="1"/>
              <a:t>garis</a:t>
            </a:r>
            <a:r>
              <a:rPr lang="en-US" sz="2400" dirty="0"/>
              <a:t> </a:t>
            </a:r>
            <a:r>
              <a:rPr lang="en-US" sz="2400" dirty="0" err="1"/>
              <a:t>di</a:t>
            </a:r>
            <a:r>
              <a:rPr lang="en-US" sz="2400" dirty="0"/>
              <a:t> </a:t>
            </a:r>
            <a:r>
              <a:rPr lang="en-US" sz="2400" dirty="0" err="1"/>
              <a:t>tengah</a:t>
            </a:r>
            <a:r>
              <a:rPr lang="en-US" sz="2400" dirty="0"/>
              <a:t> </a:t>
            </a:r>
            <a:r>
              <a:rPr lang="en-US" sz="2400" dirty="0" err="1"/>
              <a:t>kotak</a:t>
            </a:r>
            <a:r>
              <a:rPr lang="en-US" sz="2400" dirty="0"/>
              <a:t> </a:t>
            </a:r>
            <a:r>
              <a:rPr lang="en-US" sz="2400" dirty="0" err="1"/>
              <a:t>pada</a:t>
            </a:r>
            <a:r>
              <a:rPr lang="en-US" sz="2400" dirty="0"/>
              <a:t> </a:t>
            </a:r>
            <a:r>
              <a:rPr lang="en-US" sz="2400" dirty="0" err="1"/>
              <a:t>posisi</a:t>
            </a:r>
            <a:r>
              <a:rPr lang="en-US" sz="2400" dirty="0"/>
              <a:t> Q2</a:t>
            </a:r>
          </a:p>
        </p:txBody>
      </p:sp>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48AA216-11C8-4187-BD28-12424431A492}" type="slidenum">
              <a:rPr lang="en-US"/>
              <a:pPr/>
              <a:t>24</a:t>
            </a:fld>
            <a:endParaRPr lang="en-US"/>
          </a:p>
        </p:txBody>
      </p:sp>
      <p:sp>
        <p:nvSpPr>
          <p:cNvPr id="238594" name="Rectangle 2"/>
          <p:cNvSpPr>
            <a:spLocks noGrp="1" noChangeArrowheads="1"/>
          </p:cNvSpPr>
          <p:nvPr>
            <p:ph type="title"/>
          </p:nvPr>
        </p:nvSpPr>
        <p:spPr/>
        <p:txBody>
          <a:bodyPr/>
          <a:lstStyle/>
          <a:p>
            <a:endParaRPr lang="en-US"/>
          </a:p>
        </p:txBody>
      </p:sp>
      <p:sp>
        <p:nvSpPr>
          <p:cNvPr id="238595" name="Rectangle 3"/>
          <p:cNvSpPr>
            <a:spLocks noGrp="1" noChangeArrowheads="1"/>
          </p:cNvSpPr>
          <p:nvPr>
            <p:ph type="body" idx="1"/>
          </p:nvPr>
        </p:nvSpPr>
        <p:spPr/>
        <p:txBody>
          <a:bodyPr/>
          <a:lstStyle/>
          <a:p>
            <a:r>
              <a:rPr lang="en-US"/>
              <a:t>Tarik garis ke kanan, mulai dari Q3 sampai data terbesar di dalam batas atas</a:t>
            </a:r>
            <a:endParaRPr lang="pt-BR"/>
          </a:p>
          <a:p>
            <a:endParaRPr lang="pt-BR" smtClean="0"/>
          </a:p>
          <a:p>
            <a:r>
              <a:rPr lang="pt-BR" smtClean="0"/>
              <a:t>Tarik </a:t>
            </a:r>
            <a:r>
              <a:rPr lang="pt-BR"/>
              <a:t>garis ke kiri, mulai dari Q1 sampai data terkecil di dalam batas bawah</a:t>
            </a:r>
            <a:endParaRPr lang="en-US"/>
          </a:p>
          <a:p>
            <a:endParaRPr lang="en-US" smtClean="0"/>
          </a:p>
          <a:p>
            <a:r>
              <a:rPr lang="en-US" smtClean="0"/>
              <a:t>Tandai </a:t>
            </a:r>
            <a:r>
              <a:rPr lang="en-US"/>
              <a:t>pencilan dengan lingkaran kecil </a:t>
            </a:r>
          </a:p>
          <a:p>
            <a:endParaRPr lang="en-US"/>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Boxplot di R</a:t>
            </a:r>
            <a:endParaRPr lang="en-US"/>
          </a:p>
        </p:txBody>
      </p:sp>
      <p:sp>
        <p:nvSpPr>
          <p:cNvPr id="7" name="Content Placeholder 6"/>
          <p:cNvSpPr>
            <a:spLocks noGrp="1"/>
          </p:cNvSpPr>
          <p:nvPr>
            <p:ph sz="half" idx="1"/>
          </p:nvPr>
        </p:nvSpPr>
        <p:spPr/>
        <p:txBody>
          <a:bodyPr>
            <a:normAutofit/>
          </a:bodyPr>
          <a:lstStyle/>
          <a:p>
            <a:pPr>
              <a:buNone/>
            </a:pPr>
            <a:r>
              <a:rPr lang="en-US" sz="2400" smtClean="0"/>
              <a:t>&gt; boxplot(databayi$panjang)</a:t>
            </a:r>
          </a:p>
          <a:p>
            <a:pPr>
              <a:buNone/>
            </a:pPr>
            <a:endParaRPr lang="en-US" sz="2400"/>
          </a:p>
        </p:txBody>
      </p:sp>
      <p:sp>
        <p:nvSpPr>
          <p:cNvPr id="8" name="Content Placeholder 7"/>
          <p:cNvSpPr>
            <a:spLocks noGrp="1"/>
          </p:cNvSpPr>
          <p:nvPr>
            <p:ph sz="half" idx="2"/>
          </p:nvPr>
        </p:nvSpPr>
        <p:spPr/>
        <p:txBody>
          <a:bodyPr>
            <a:normAutofit/>
          </a:bodyPr>
          <a:lstStyle/>
          <a:p>
            <a:pPr>
              <a:buNone/>
            </a:pPr>
            <a:r>
              <a:rPr lang="en-US" sz="2400" smtClean="0"/>
              <a:t>&gt; boxplot(databayi$panjang, </a:t>
            </a:r>
            <a:r>
              <a:rPr lang="en-US" sz="2400" smtClean="0">
                <a:solidFill>
                  <a:srgbClr val="FF0000"/>
                </a:solidFill>
              </a:rPr>
              <a:t>horizontal=TRUE</a:t>
            </a:r>
            <a:r>
              <a:rPr lang="en-US" sz="2400" smtClean="0"/>
              <a:t>)</a:t>
            </a:r>
            <a:endParaRPr lang="en-US" sz="2400"/>
          </a:p>
        </p:txBody>
      </p:sp>
      <p:pic>
        <p:nvPicPr>
          <p:cNvPr id="46082" name="Picture 2"/>
          <p:cNvPicPr>
            <a:picLocks noChangeAspect="1" noChangeArrowheads="1"/>
          </p:cNvPicPr>
          <p:nvPr/>
        </p:nvPicPr>
        <p:blipFill>
          <a:blip r:embed="rId2" cstate="print"/>
          <a:srcRect/>
          <a:stretch>
            <a:fillRect/>
          </a:stretch>
        </p:blipFill>
        <p:spPr bwMode="auto">
          <a:xfrm>
            <a:off x="304800" y="2057400"/>
            <a:ext cx="4114800" cy="410735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cstate="print"/>
          <a:srcRect/>
          <a:stretch>
            <a:fillRect/>
          </a:stretch>
        </p:blipFill>
        <p:spPr bwMode="auto">
          <a:xfrm>
            <a:off x="4495800" y="2057400"/>
            <a:ext cx="4114800" cy="4107362"/>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3ED6FAD-5205-42ED-9C99-5871ACF67EB5}" type="slidenum">
              <a:rPr lang="en-US"/>
              <a:pPr/>
              <a:t>26</a:t>
            </a:fld>
            <a:endParaRPr lang="en-US"/>
          </a:p>
        </p:txBody>
      </p:sp>
      <p:sp>
        <p:nvSpPr>
          <p:cNvPr id="243714" name="Rectangle 2"/>
          <p:cNvSpPr>
            <a:spLocks noGrp="1" noChangeArrowheads="1"/>
          </p:cNvSpPr>
          <p:nvPr>
            <p:ph type="title"/>
          </p:nvPr>
        </p:nvSpPr>
        <p:spPr/>
        <p:txBody>
          <a:bodyPr/>
          <a:lstStyle/>
          <a:p>
            <a:endParaRPr lang="en-US"/>
          </a:p>
        </p:txBody>
      </p:sp>
      <p:sp>
        <p:nvSpPr>
          <p:cNvPr id="243715" name="Rectangle 3"/>
          <p:cNvSpPr>
            <a:spLocks noGrp="1" noChangeArrowheads="1"/>
          </p:cNvSpPr>
          <p:nvPr>
            <p:ph type="body" idx="1"/>
          </p:nvPr>
        </p:nvSpPr>
        <p:spPr/>
        <p:txBody>
          <a:bodyPr/>
          <a:lstStyle/>
          <a:p>
            <a:endParaRPr lang="en-US" b="1"/>
          </a:p>
        </p:txBody>
      </p:sp>
      <p:pic>
        <p:nvPicPr>
          <p:cNvPr id="243716" name="Picture 4"/>
          <p:cNvPicPr>
            <a:picLocks noChangeAspect="1" noChangeArrowheads="1"/>
          </p:cNvPicPr>
          <p:nvPr/>
        </p:nvPicPr>
        <p:blipFill>
          <a:blip r:embed="rId2" cstate="print"/>
          <a:srcRect/>
          <a:stretch>
            <a:fillRect/>
          </a:stretch>
        </p:blipFill>
        <p:spPr bwMode="auto">
          <a:xfrm>
            <a:off x="533400" y="1066800"/>
            <a:ext cx="7848600" cy="4751388"/>
          </a:xfrm>
          <a:prstGeom prst="rect">
            <a:avLst/>
          </a:prstGeom>
          <a:noFill/>
        </p:spPr>
      </p:pic>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400" smtClean="0"/>
              <a:t>&gt; nf &lt;- layout(mat = matrix(c(1,2),2,1, byrow=TRUE),  height = c(3,1))</a:t>
            </a:r>
          </a:p>
          <a:p>
            <a:pPr>
              <a:buNone/>
            </a:pPr>
            <a:r>
              <a:rPr lang="en-US" sz="1400" smtClean="0"/>
              <a:t>&gt; par(mar=c(3.1, 3.1, 1.1, 2.1))</a:t>
            </a:r>
          </a:p>
          <a:p>
            <a:pPr>
              <a:buNone/>
            </a:pPr>
            <a:r>
              <a:rPr lang="en-US" sz="1400" smtClean="0"/>
              <a:t>&gt; hist(databayi$panjang, col = "pink", xlim=c(42,53), breaks=20, main="sebaran data panjang lahir bayi")</a:t>
            </a:r>
          </a:p>
          <a:p>
            <a:pPr>
              <a:buNone/>
            </a:pPr>
            <a:r>
              <a:rPr lang="en-US" sz="1400" smtClean="0"/>
              <a:t>&gt; boxplot(databayi$panjang, horizontal=TRUE,  outline=TRUE, ylim=c(42,53), frame=F, col = "green1", width = 10)</a:t>
            </a:r>
          </a:p>
        </p:txBody>
      </p:sp>
      <p:pic>
        <p:nvPicPr>
          <p:cNvPr id="47106" name="Picture 2"/>
          <p:cNvPicPr>
            <a:picLocks noChangeAspect="1" noChangeArrowheads="1"/>
          </p:cNvPicPr>
          <p:nvPr/>
        </p:nvPicPr>
        <p:blipFill>
          <a:blip r:embed="rId2" cstate="print"/>
          <a:srcRect/>
          <a:stretch>
            <a:fillRect/>
          </a:stretch>
        </p:blipFill>
        <p:spPr bwMode="auto">
          <a:xfrm>
            <a:off x="2895600" y="2631794"/>
            <a:ext cx="4233862" cy="4226206"/>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1828800" y="990600"/>
            <a:ext cx="6181725" cy="5257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Tampilan Histogram</a:t>
            </a:r>
            <a:endParaRPr lang="en-US"/>
          </a:p>
        </p:txBody>
      </p:sp>
      <p:sp>
        <p:nvSpPr>
          <p:cNvPr id="6" name="TextBox 5"/>
          <p:cNvSpPr txBox="1"/>
          <p:nvPr/>
        </p:nvSpPr>
        <p:spPr>
          <a:xfrm>
            <a:off x="228600" y="1676400"/>
            <a:ext cx="1447800" cy="1569660"/>
          </a:xfrm>
          <a:prstGeom prst="rect">
            <a:avLst/>
          </a:prstGeom>
          <a:noFill/>
        </p:spPr>
        <p:txBody>
          <a:bodyPr wrap="square" rtlCol="0">
            <a:spAutoFit/>
          </a:bodyPr>
          <a:lstStyle/>
          <a:p>
            <a:r>
              <a:rPr lang="en-US" sz="1600" smtClean="0"/>
              <a:t>Sumbu vertikal menunjukkan persentase atau frekuensi dari setiap selang nilai</a:t>
            </a:r>
            <a:endParaRPr lang="en-US" sz="1600"/>
          </a:p>
        </p:txBody>
      </p:sp>
      <p:sp>
        <p:nvSpPr>
          <p:cNvPr id="7" name="Right Arrow 6"/>
          <p:cNvSpPr/>
          <p:nvPr/>
        </p:nvSpPr>
        <p:spPr>
          <a:xfrm rot="2503354">
            <a:off x="1397347" y="272139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6120825"/>
            <a:ext cx="5029200" cy="584775"/>
          </a:xfrm>
          <a:prstGeom prst="rect">
            <a:avLst/>
          </a:prstGeom>
          <a:noFill/>
        </p:spPr>
        <p:txBody>
          <a:bodyPr wrap="square" rtlCol="0">
            <a:spAutoFit/>
          </a:bodyPr>
          <a:lstStyle/>
          <a:p>
            <a:pPr algn="ctr"/>
            <a:r>
              <a:rPr lang="en-US" sz="1600" smtClean="0"/>
              <a:t>Sumbu  horizontal menampilkan selang-selang nilai variabel yang akan dilihat distribusinya</a:t>
            </a:r>
            <a:endParaRPr lang="en-US" sz="1600"/>
          </a:p>
        </p:txBody>
      </p:sp>
      <p:sp>
        <p:nvSpPr>
          <p:cNvPr id="9" name="Right Arrow 8"/>
          <p:cNvSpPr/>
          <p:nvPr/>
        </p:nvSpPr>
        <p:spPr>
          <a:xfrm rot="17244984">
            <a:off x="4008160" y="5659941"/>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62800" y="3505200"/>
            <a:ext cx="1676400" cy="584775"/>
          </a:xfrm>
          <a:prstGeom prst="rect">
            <a:avLst/>
          </a:prstGeom>
          <a:noFill/>
        </p:spPr>
        <p:txBody>
          <a:bodyPr wrap="square" rtlCol="0">
            <a:spAutoFit/>
          </a:bodyPr>
          <a:lstStyle/>
          <a:p>
            <a:pPr algn="ctr"/>
            <a:r>
              <a:rPr lang="en-US" sz="1600" smtClean="0"/>
              <a:t>Antar batang tidak ada celah</a:t>
            </a:r>
            <a:endParaRPr lang="en-US" sz="1600"/>
          </a:p>
        </p:txBody>
      </p:sp>
      <p:sp>
        <p:nvSpPr>
          <p:cNvPr id="11" name="Right Arrow 10"/>
          <p:cNvSpPr/>
          <p:nvPr/>
        </p:nvSpPr>
        <p:spPr>
          <a:xfrm rot="7560451">
            <a:off x="6950989" y="409344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37218">
            <a:off x="5123080" y="2610703"/>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1905000"/>
            <a:ext cx="2743200" cy="1077218"/>
          </a:xfrm>
          <a:prstGeom prst="rect">
            <a:avLst/>
          </a:prstGeom>
          <a:noFill/>
        </p:spPr>
        <p:txBody>
          <a:bodyPr wrap="square" rtlCol="0">
            <a:spAutoFit/>
          </a:bodyPr>
          <a:lstStyle/>
          <a:p>
            <a:pPr algn="ctr"/>
            <a:r>
              <a:rPr lang="en-US" sz="1600" smtClean="0"/>
              <a:t>Tinggi rendahnya batang menggambarkan besar kecilnya frekuensi masing-masing selang nilai</a:t>
            </a:r>
            <a:endParaRPr lang="en-US" sz="1600"/>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Cara Membuat Histogram</a:t>
            </a:r>
            <a:endParaRPr lang="en-US"/>
          </a:p>
        </p:txBody>
      </p:sp>
      <p:sp>
        <p:nvSpPr>
          <p:cNvPr id="3" name="Content Placeholder 2"/>
          <p:cNvSpPr>
            <a:spLocks noGrp="1"/>
          </p:cNvSpPr>
          <p:nvPr>
            <p:ph idx="1"/>
          </p:nvPr>
        </p:nvSpPr>
        <p:spPr/>
        <p:txBody>
          <a:bodyPr>
            <a:normAutofit/>
          </a:bodyPr>
          <a:lstStyle/>
          <a:p>
            <a:r>
              <a:rPr lang="en-US" sz="2800" smtClean="0"/>
              <a:t>Tahapan Pembuatan</a:t>
            </a:r>
          </a:p>
          <a:p>
            <a:pPr marL="971550" lvl="1" indent="-514350">
              <a:buFont typeface="+mj-lt"/>
              <a:buAutoNum type="arabicPeriod"/>
            </a:pPr>
            <a:r>
              <a:rPr lang="en-US" sz="2400" smtClean="0"/>
              <a:t>Susun selang-selang nilai yang sama lebar, dan meliputi seluruh nilai data yang dimiliki</a:t>
            </a:r>
          </a:p>
          <a:p>
            <a:pPr marL="971550" lvl="1" indent="-514350">
              <a:buFont typeface="+mj-lt"/>
              <a:buAutoNum type="arabicPeriod"/>
            </a:pPr>
            <a:r>
              <a:rPr lang="en-US" sz="2400" smtClean="0"/>
              <a:t>Hitung banyaknya amatan yang tercakup dalam masing-masing selang</a:t>
            </a:r>
          </a:p>
          <a:p>
            <a:pPr marL="971550" lvl="1" indent="-514350">
              <a:buFont typeface="+mj-lt"/>
              <a:buAutoNum type="arabicPeriod"/>
            </a:pPr>
            <a:r>
              <a:rPr lang="en-US" sz="2400" smtClean="0"/>
              <a:t>Pada sumbu mendatar, tandai untuk setiap batas selang nilai</a:t>
            </a:r>
          </a:p>
          <a:p>
            <a:pPr marL="971550" lvl="1" indent="-514350">
              <a:buFont typeface="+mj-lt"/>
              <a:buAutoNum type="arabicPeriod"/>
            </a:pPr>
            <a:r>
              <a:rPr lang="en-US" sz="2400" smtClean="0"/>
              <a:t>Pada setiap selang nilai, gambarkan batang yang tingginya sesuai dengan frekuensinya</a:t>
            </a:r>
          </a:p>
          <a:p>
            <a:pPr marL="971550" lvl="1" indent="-514350">
              <a:buFont typeface="+mj-lt"/>
              <a:buAutoNum type="arabicPeriod"/>
            </a:pPr>
            <a:endParaRPr lang="en-US" sz="2400"/>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548640"/>
          <a:ext cx="2209800" cy="5852160"/>
        </p:xfrm>
        <a:graphic>
          <a:graphicData uri="http://schemas.openxmlformats.org/drawingml/2006/table">
            <a:tbl>
              <a:tblPr firstRow="1" bandRow="1">
                <a:tableStyleId>{C083E6E3-FA7D-4D7B-A595-EF9225AFEA82}</a:tableStyleId>
              </a:tblPr>
              <a:tblGrid>
                <a:gridCol w="1161723">
                  <a:extLst>
                    <a:ext uri="{9D8B030D-6E8A-4147-A177-3AD203B41FA5}">
                      <a16:colId xmlns:a16="http://schemas.microsoft.com/office/drawing/2014/main" val="20000"/>
                    </a:ext>
                  </a:extLst>
                </a:gridCol>
                <a:gridCol w="1048077">
                  <a:extLst>
                    <a:ext uri="{9D8B030D-6E8A-4147-A177-3AD203B41FA5}">
                      <a16:colId xmlns:a16="http://schemas.microsoft.com/office/drawing/2014/main" val="20001"/>
                    </a:ext>
                  </a:extLst>
                </a:gridCol>
              </a:tblGrid>
              <a:tr h="119063">
                <a:tc>
                  <a:txBody>
                    <a:bodyPr/>
                    <a:lstStyle/>
                    <a:p>
                      <a:pPr algn="ctr" fontAlgn="t"/>
                      <a:r>
                        <a:rPr lang="en-US" sz="1200" u="none" strike="noStrike"/>
                        <a:t> </a:t>
                      </a:r>
                      <a:r>
                        <a:rPr lang="en-US" sz="1200" u="none" strike="noStrike" smtClean="0"/>
                        <a:t>Selang Nilai</a:t>
                      </a:r>
                      <a:endParaRPr lang="en-US" sz="1200" b="1" i="0" u="none" strike="noStrike">
                        <a:solidFill>
                          <a:srgbClr val="000000"/>
                        </a:solidFill>
                        <a:latin typeface="+mj-lt"/>
                      </a:endParaRPr>
                    </a:p>
                  </a:txBody>
                  <a:tcPr marL="0" marR="0" marT="0" marB="0"/>
                </a:tc>
                <a:tc>
                  <a:txBody>
                    <a:bodyPr/>
                    <a:lstStyle/>
                    <a:p>
                      <a:pPr algn="ctr" fontAlgn="t"/>
                      <a:r>
                        <a:rPr lang="en-US" sz="1200" u="none" strike="noStrike" smtClean="0"/>
                        <a:t>Frekuensi</a:t>
                      </a:r>
                      <a:endParaRPr lang="en-US" sz="1200" b="1" i="0" u="none" strike="noStrike">
                        <a:solidFill>
                          <a:srgbClr val="000000"/>
                        </a:solidFill>
                        <a:latin typeface="+mj-lt"/>
                      </a:endParaRPr>
                    </a:p>
                  </a:txBody>
                  <a:tcPr marL="0" marR="0" marT="0" marB="0"/>
                </a:tc>
                <a:extLst>
                  <a:ext uri="{0D108BD9-81ED-4DB2-BD59-A6C34878D82A}">
                    <a16:rowId xmlns:a16="http://schemas.microsoft.com/office/drawing/2014/main" val="10000"/>
                  </a:ext>
                </a:extLst>
              </a:tr>
              <a:tr h="119063">
                <a:tc>
                  <a:txBody>
                    <a:bodyPr/>
                    <a:lstStyle/>
                    <a:p>
                      <a:pPr algn="ctr" fontAlgn="t"/>
                      <a:r>
                        <a:rPr lang="en-US" sz="1200" u="none" strike="noStrike"/>
                        <a:t>32-33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1"/>
                  </a:ext>
                </a:extLst>
              </a:tr>
              <a:tr h="119063">
                <a:tc>
                  <a:txBody>
                    <a:bodyPr/>
                    <a:lstStyle/>
                    <a:p>
                      <a:pPr algn="ctr" fontAlgn="t"/>
                      <a:r>
                        <a:rPr lang="en-US" sz="1200" u="none" strike="noStrike"/>
                        <a:t>33-34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2"/>
                  </a:ext>
                </a:extLst>
              </a:tr>
              <a:tr h="119063">
                <a:tc>
                  <a:txBody>
                    <a:bodyPr/>
                    <a:lstStyle/>
                    <a:p>
                      <a:pPr algn="ctr" fontAlgn="t"/>
                      <a:r>
                        <a:rPr lang="en-US" sz="1200" u="none" strike="noStrike"/>
                        <a:t>34-35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3"/>
                  </a:ext>
                </a:extLst>
              </a:tr>
              <a:tr h="119063">
                <a:tc>
                  <a:txBody>
                    <a:bodyPr/>
                    <a:lstStyle/>
                    <a:p>
                      <a:pPr algn="ctr" fontAlgn="t"/>
                      <a:r>
                        <a:rPr lang="en-US" sz="1200" u="none" strike="noStrike"/>
                        <a:t>35-36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4"/>
                  </a:ext>
                </a:extLst>
              </a:tr>
              <a:tr h="119063">
                <a:tc>
                  <a:txBody>
                    <a:bodyPr/>
                    <a:lstStyle/>
                    <a:p>
                      <a:pPr algn="ctr" fontAlgn="t"/>
                      <a:r>
                        <a:rPr lang="en-US" sz="1200" u="none" strike="noStrike"/>
                        <a:t>36-37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5"/>
                  </a:ext>
                </a:extLst>
              </a:tr>
              <a:tr h="119063">
                <a:tc>
                  <a:txBody>
                    <a:bodyPr/>
                    <a:lstStyle/>
                    <a:p>
                      <a:pPr algn="ctr" fontAlgn="t"/>
                      <a:r>
                        <a:rPr lang="en-US" sz="1200" u="none" strike="noStrike"/>
                        <a:t>37-38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6"/>
                  </a:ext>
                </a:extLst>
              </a:tr>
              <a:tr h="119063">
                <a:tc>
                  <a:txBody>
                    <a:bodyPr/>
                    <a:lstStyle/>
                    <a:p>
                      <a:pPr algn="ctr" fontAlgn="t"/>
                      <a:r>
                        <a:rPr lang="en-US" sz="1200" u="none" strike="noStrike"/>
                        <a:t>38-39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7"/>
                  </a:ext>
                </a:extLst>
              </a:tr>
              <a:tr h="119063">
                <a:tc>
                  <a:txBody>
                    <a:bodyPr/>
                    <a:lstStyle/>
                    <a:p>
                      <a:pPr algn="ctr" fontAlgn="t"/>
                      <a:r>
                        <a:rPr lang="en-US" sz="1200" u="none" strike="noStrike"/>
                        <a:t>39-40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8"/>
                  </a:ext>
                </a:extLst>
              </a:tr>
              <a:tr h="119063">
                <a:tc>
                  <a:txBody>
                    <a:bodyPr/>
                    <a:lstStyle/>
                    <a:p>
                      <a:pPr algn="ctr" fontAlgn="t"/>
                      <a:r>
                        <a:rPr lang="en-US" sz="1200" u="none" strike="noStrike"/>
                        <a:t>40-41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9"/>
                  </a:ext>
                </a:extLst>
              </a:tr>
              <a:tr h="119063">
                <a:tc>
                  <a:txBody>
                    <a:bodyPr/>
                    <a:lstStyle/>
                    <a:p>
                      <a:pPr algn="ctr" fontAlgn="t"/>
                      <a:r>
                        <a:rPr lang="en-US" sz="1200" u="none" strike="noStrike"/>
                        <a:t>41-42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0"/>
                  </a:ext>
                </a:extLst>
              </a:tr>
              <a:tr h="119063">
                <a:tc>
                  <a:txBody>
                    <a:bodyPr/>
                    <a:lstStyle/>
                    <a:p>
                      <a:pPr algn="ctr" fontAlgn="t"/>
                      <a:r>
                        <a:rPr lang="en-US" sz="1200" u="none" strike="noStrike"/>
                        <a:t>42-43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1"/>
                  </a:ext>
                </a:extLst>
              </a:tr>
              <a:tr h="119063">
                <a:tc>
                  <a:txBody>
                    <a:bodyPr/>
                    <a:lstStyle/>
                    <a:p>
                      <a:pPr algn="ctr" fontAlgn="t"/>
                      <a:r>
                        <a:rPr lang="en-US" sz="1200" u="none" strike="noStrike"/>
                        <a:t>43-44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2"/>
                  </a:ext>
                </a:extLst>
              </a:tr>
              <a:tr h="119063">
                <a:tc>
                  <a:txBody>
                    <a:bodyPr/>
                    <a:lstStyle/>
                    <a:p>
                      <a:pPr algn="ctr" fontAlgn="t"/>
                      <a:r>
                        <a:rPr lang="en-US" sz="1200" u="none" strike="noStrike"/>
                        <a:t>44-45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3"/>
                  </a:ext>
                </a:extLst>
              </a:tr>
              <a:tr h="119063">
                <a:tc>
                  <a:txBody>
                    <a:bodyPr/>
                    <a:lstStyle/>
                    <a:p>
                      <a:pPr algn="ctr" fontAlgn="t"/>
                      <a:r>
                        <a:rPr lang="en-US" sz="1200" u="none" strike="noStrike"/>
                        <a:t>45-46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4"/>
                  </a:ext>
                </a:extLst>
              </a:tr>
              <a:tr h="119063">
                <a:tc>
                  <a:txBody>
                    <a:bodyPr/>
                    <a:lstStyle/>
                    <a:p>
                      <a:pPr algn="ctr" fontAlgn="t"/>
                      <a:r>
                        <a:rPr lang="en-US" sz="1200" u="none" strike="noStrike"/>
                        <a:t>46-47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5"/>
                  </a:ext>
                </a:extLst>
              </a:tr>
              <a:tr h="119063">
                <a:tc>
                  <a:txBody>
                    <a:bodyPr/>
                    <a:lstStyle/>
                    <a:p>
                      <a:pPr algn="ctr" fontAlgn="t"/>
                      <a:r>
                        <a:rPr lang="en-US" sz="1200" u="none" strike="noStrike"/>
                        <a:t>47-48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6"/>
                  </a:ext>
                </a:extLst>
              </a:tr>
              <a:tr h="119063">
                <a:tc>
                  <a:txBody>
                    <a:bodyPr/>
                    <a:lstStyle/>
                    <a:p>
                      <a:pPr algn="ctr" fontAlgn="t"/>
                      <a:r>
                        <a:rPr lang="en-US" sz="1200" u="none" strike="noStrike"/>
                        <a:t>48-49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7"/>
                  </a:ext>
                </a:extLst>
              </a:tr>
              <a:tr h="119063">
                <a:tc>
                  <a:txBody>
                    <a:bodyPr/>
                    <a:lstStyle/>
                    <a:p>
                      <a:pPr algn="ctr" fontAlgn="t"/>
                      <a:r>
                        <a:rPr lang="en-US" sz="1200" u="none" strike="noStrike"/>
                        <a:t>49-50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8"/>
                  </a:ext>
                </a:extLst>
              </a:tr>
              <a:tr h="119063">
                <a:tc>
                  <a:txBody>
                    <a:bodyPr/>
                    <a:lstStyle/>
                    <a:p>
                      <a:pPr algn="ctr" fontAlgn="t"/>
                      <a:r>
                        <a:rPr lang="en-US" sz="1200" u="none" strike="noStrike"/>
                        <a:t>50-51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9"/>
                  </a:ext>
                </a:extLst>
              </a:tr>
              <a:tr h="119063">
                <a:tc>
                  <a:txBody>
                    <a:bodyPr/>
                    <a:lstStyle/>
                    <a:p>
                      <a:pPr algn="ctr" fontAlgn="t"/>
                      <a:r>
                        <a:rPr lang="en-US" sz="1200" u="none" strike="noStrike"/>
                        <a:t>51-52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0"/>
                  </a:ext>
                </a:extLst>
              </a:tr>
              <a:tr h="119063">
                <a:tc>
                  <a:txBody>
                    <a:bodyPr/>
                    <a:lstStyle/>
                    <a:p>
                      <a:pPr algn="ctr" fontAlgn="t"/>
                      <a:r>
                        <a:rPr lang="en-US" sz="1200" u="none" strike="noStrike"/>
                        <a:t>52-53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1"/>
                  </a:ext>
                </a:extLst>
              </a:tr>
              <a:tr h="119063">
                <a:tc>
                  <a:txBody>
                    <a:bodyPr/>
                    <a:lstStyle/>
                    <a:p>
                      <a:pPr algn="ctr" fontAlgn="t"/>
                      <a:r>
                        <a:rPr lang="en-US" sz="1200" u="none" strike="noStrike"/>
                        <a:t>53-54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68</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2"/>
                  </a:ext>
                </a:extLst>
              </a:tr>
              <a:tr h="119063">
                <a:tc>
                  <a:txBody>
                    <a:bodyPr/>
                    <a:lstStyle/>
                    <a:p>
                      <a:pPr algn="ctr" fontAlgn="t"/>
                      <a:r>
                        <a:rPr lang="en-US" sz="1200" u="none" strike="noStrike"/>
                        <a:t>54-55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3"/>
                  </a:ext>
                </a:extLst>
              </a:tr>
              <a:tr h="119063">
                <a:tc>
                  <a:txBody>
                    <a:bodyPr/>
                    <a:lstStyle/>
                    <a:p>
                      <a:pPr algn="ctr" fontAlgn="t"/>
                      <a:r>
                        <a:rPr lang="en-US" sz="1200" u="none" strike="noStrike"/>
                        <a:t>55-56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31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4"/>
                  </a:ext>
                </a:extLst>
              </a:tr>
              <a:tr h="119063">
                <a:tc>
                  <a:txBody>
                    <a:bodyPr/>
                    <a:lstStyle/>
                    <a:p>
                      <a:pPr algn="ctr" fontAlgn="t"/>
                      <a:r>
                        <a:rPr lang="en-US" sz="1200" u="none" strike="noStrike"/>
                        <a:t>56-57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5"/>
                  </a:ext>
                </a:extLst>
              </a:tr>
              <a:tr h="119063">
                <a:tc>
                  <a:txBody>
                    <a:bodyPr/>
                    <a:lstStyle/>
                    <a:p>
                      <a:pPr algn="ctr" fontAlgn="t"/>
                      <a:r>
                        <a:rPr lang="en-US" sz="1200" u="none" strike="noStrike"/>
                        <a:t>57-58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6"/>
                  </a:ext>
                </a:extLst>
              </a:tr>
              <a:tr h="119063">
                <a:tc>
                  <a:txBody>
                    <a:bodyPr/>
                    <a:lstStyle/>
                    <a:p>
                      <a:pPr algn="ctr" fontAlgn="t"/>
                      <a:r>
                        <a:rPr lang="en-US" sz="1200" u="none" strike="noStrike"/>
                        <a:t>58-59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7"/>
                  </a:ext>
                </a:extLst>
              </a:tr>
              <a:tr h="119063">
                <a:tc>
                  <a:txBody>
                    <a:bodyPr/>
                    <a:lstStyle/>
                    <a:p>
                      <a:pPr algn="ctr" fontAlgn="t"/>
                      <a:r>
                        <a:rPr lang="en-US" sz="1200" u="none" strike="noStrike"/>
                        <a:t>59-60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8"/>
                  </a:ext>
                </a:extLst>
              </a:tr>
              <a:tr h="119063">
                <a:tc>
                  <a:txBody>
                    <a:bodyPr/>
                    <a:lstStyle/>
                    <a:p>
                      <a:pPr algn="ctr" fontAlgn="t"/>
                      <a:r>
                        <a:rPr lang="en-US" sz="1200" u="none" strike="noStrike"/>
                        <a:t>60-61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9"/>
                  </a:ext>
                </a:extLst>
              </a:tr>
              <a:tr h="119063">
                <a:tc>
                  <a:txBody>
                    <a:bodyPr/>
                    <a:lstStyle/>
                    <a:p>
                      <a:pPr algn="ctr" fontAlgn="t"/>
                      <a:r>
                        <a:rPr lang="en-US" sz="1200" u="none" strike="noStrike"/>
                        <a:t>61-62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0"/>
                  </a:ext>
                </a:extLst>
              </a:tr>
              <a:tr h="119063">
                <a:tc>
                  <a:txBody>
                    <a:bodyPr/>
                    <a:lstStyle/>
                    <a:p>
                      <a:pPr algn="ctr" fontAlgn="t"/>
                      <a:r>
                        <a:rPr lang="en-US" sz="1200" u="none" strike="noStrike"/>
                        <a:t>62-63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1"/>
                  </a:ext>
                </a:extLst>
              </a:tr>
            </a:tbl>
          </a:graphicData>
        </a:graphic>
      </p:graphicFrame>
      <p:pic>
        <p:nvPicPr>
          <p:cNvPr id="16385" name="Picture 1" descr="C:\Users\Stat\Histogram34.png"/>
          <p:cNvPicPr>
            <a:picLocks noChangeAspect="1" noChangeArrowheads="1"/>
          </p:cNvPicPr>
          <p:nvPr/>
        </p:nvPicPr>
        <p:blipFill>
          <a:blip r:embed="rId2" cstate="print"/>
          <a:srcRect/>
          <a:stretch>
            <a:fillRect/>
          </a:stretch>
        </p:blipFill>
        <p:spPr bwMode="auto">
          <a:xfrm>
            <a:off x="3505200" y="1066800"/>
            <a:ext cx="5181600" cy="3886200"/>
          </a:xfrm>
          <a:prstGeom prst="rect">
            <a:avLst/>
          </a:prstGeom>
          <a:noFill/>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Histogram di R</a:t>
            </a:r>
            <a:endParaRPr lang="en-US"/>
          </a:p>
        </p:txBody>
      </p:sp>
      <p:sp>
        <p:nvSpPr>
          <p:cNvPr id="3" name="Content Placeholder 2"/>
          <p:cNvSpPr>
            <a:spLocks noGrp="1"/>
          </p:cNvSpPr>
          <p:nvPr>
            <p:ph idx="1"/>
          </p:nvPr>
        </p:nvSpPr>
        <p:spPr/>
        <p:txBody>
          <a:bodyPr>
            <a:normAutofit/>
          </a:bodyPr>
          <a:lstStyle/>
          <a:p>
            <a:pPr>
              <a:buNone/>
            </a:pPr>
            <a:r>
              <a:rPr lang="en-US" sz="2000" smtClean="0"/>
              <a:t>&gt; databayi &lt;- read.csv("D:/bayi.csv", header = TRUE)</a:t>
            </a:r>
          </a:p>
          <a:p>
            <a:pPr>
              <a:buNone/>
            </a:pPr>
            <a:r>
              <a:rPr lang="en-US" sz="2000" smtClean="0"/>
              <a:t>&gt; hist(</a:t>
            </a:r>
            <a:r>
              <a:rPr lang="en-US" sz="2000" smtClean="0">
                <a:solidFill>
                  <a:srgbClr val="FF0000"/>
                </a:solidFill>
              </a:rPr>
              <a:t>databayi$panjang</a:t>
            </a:r>
            <a:r>
              <a:rPr lang="en-US" sz="2000" smtClean="0"/>
              <a:t>, </a:t>
            </a:r>
            <a:r>
              <a:rPr lang="en-US" sz="2000" smtClean="0">
                <a:solidFill>
                  <a:srgbClr val="FF0000"/>
                </a:solidFill>
              </a:rPr>
              <a:t>breaks</a:t>
            </a:r>
            <a:r>
              <a:rPr lang="en-US" sz="2000" smtClean="0"/>
              <a:t>=20, </a:t>
            </a:r>
            <a:r>
              <a:rPr lang="en-US" sz="2000" smtClean="0">
                <a:solidFill>
                  <a:srgbClr val="FF0000"/>
                </a:solidFill>
              </a:rPr>
              <a:t>main</a:t>
            </a:r>
            <a:r>
              <a:rPr lang="en-US" sz="2000" smtClean="0"/>
              <a:t>="sebaran panjang lahir bayi", </a:t>
            </a:r>
            <a:r>
              <a:rPr lang="en-US" sz="2000" smtClean="0">
                <a:solidFill>
                  <a:srgbClr val="FF0000"/>
                </a:solidFill>
              </a:rPr>
              <a:t>xlab</a:t>
            </a:r>
            <a:r>
              <a:rPr lang="en-US" sz="2000" smtClean="0"/>
              <a:t>="panjang (cm)", </a:t>
            </a:r>
            <a:r>
              <a:rPr lang="en-US" sz="2000" smtClean="0">
                <a:solidFill>
                  <a:srgbClr val="FF0000"/>
                </a:solidFill>
              </a:rPr>
              <a:t>col</a:t>
            </a:r>
            <a:r>
              <a:rPr lang="en-US" sz="2000" smtClean="0"/>
              <a:t>="green")</a:t>
            </a:r>
          </a:p>
          <a:p>
            <a:pPr>
              <a:buNone/>
            </a:pPr>
            <a:r>
              <a:rPr lang="en-US" sz="2000" smtClean="0"/>
              <a:t>&gt; </a:t>
            </a:r>
            <a:endParaRPr lang="en-US" sz="2000"/>
          </a:p>
        </p:txBody>
      </p:sp>
      <p:pic>
        <p:nvPicPr>
          <p:cNvPr id="44034" name="Picture 2"/>
          <p:cNvPicPr>
            <a:picLocks noChangeAspect="1" noChangeArrowheads="1"/>
          </p:cNvPicPr>
          <p:nvPr/>
        </p:nvPicPr>
        <p:blipFill>
          <a:blip r:embed="rId2" cstate="print"/>
          <a:srcRect/>
          <a:stretch>
            <a:fillRect/>
          </a:stretch>
        </p:blipFill>
        <p:spPr bwMode="auto">
          <a:xfrm>
            <a:off x="4343400" y="2362200"/>
            <a:ext cx="4114800" cy="4107359"/>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Histogram di R</a:t>
            </a:r>
            <a:endParaRPr lang="en-US"/>
          </a:p>
        </p:txBody>
      </p:sp>
      <p:sp>
        <p:nvSpPr>
          <p:cNvPr id="4" name="Content Placeholder 3"/>
          <p:cNvSpPr>
            <a:spLocks noGrp="1"/>
          </p:cNvSpPr>
          <p:nvPr>
            <p:ph sz="half" idx="1"/>
          </p:nvPr>
        </p:nvSpPr>
        <p:spPr/>
        <p:txBody>
          <a:bodyPr>
            <a:normAutofit/>
          </a:bodyPr>
          <a:lstStyle/>
          <a:p>
            <a:pPr>
              <a:buNone/>
            </a:pPr>
            <a:r>
              <a:rPr lang="en-US" sz="2000" smtClean="0"/>
              <a:t>&gt; hist(</a:t>
            </a:r>
            <a:r>
              <a:rPr lang="en-US" sz="2000" smtClean="0">
                <a:solidFill>
                  <a:srgbClr val="FF0000"/>
                </a:solidFill>
              </a:rPr>
              <a:t>databayi$panjang</a:t>
            </a:r>
            <a:r>
              <a:rPr lang="en-US" sz="2000" smtClean="0"/>
              <a:t>, </a:t>
            </a:r>
            <a:r>
              <a:rPr lang="en-US" sz="2000" smtClean="0">
                <a:solidFill>
                  <a:srgbClr val="FF0000"/>
                </a:solidFill>
              </a:rPr>
              <a:t>breaks</a:t>
            </a:r>
            <a:r>
              <a:rPr lang="en-US" sz="2000" smtClean="0"/>
              <a:t>=20, </a:t>
            </a:r>
            <a:r>
              <a:rPr lang="en-US" sz="2000" smtClean="0">
                <a:solidFill>
                  <a:srgbClr val="FF0000"/>
                </a:solidFill>
              </a:rPr>
              <a:t>main</a:t>
            </a:r>
            <a:r>
              <a:rPr lang="en-US" sz="2000" smtClean="0"/>
              <a:t>="sebaran panjang lahir bayi", </a:t>
            </a:r>
            <a:r>
              <a:rPr lang="en-US" sz="2000" smtClean="0">
                <a:solidFill>
                  <a:srgbClr val="FF0000"/>
                </a:solidFill>
              </a:rPr>
              <a:t>xlab</a:t>
            </a:r>
            <a:r>
              <a:rPr lang="en-US" sz="2000" smtClean="0"/>
              <a:t>="panjang (cm)", </a:t>
            </a:r>
            <a:r>
              <a:rPr lang="en-US" sz="2000" smtClean="0">
                <a:solidFill>
                  <a:srgbClr val="FF0000"/>
                </a:solidFill>
              </a:rPr>
              <a:t>col</a:t>
            </a:r>
            <a:r>
              <a:rPr lang="en-US" sz="2000" smtClean="0"/>
              <a:t>="green")</a:t>
            </a:r>
          </a:p>
          <a:p>
            <a:pPr>
              <a:buNone/>
            </a:pPr>
            <a:endParaRPr lang="en-US" sz="2000"/>
          </a:p>
        </p:txBody>
      </p:sp>
      <p:sp>
        <p:nvSpPr>
          <p:cNvPr id="5" name="Content Placeholder 4"/>
          <p:cNvSpPr>
            <a:spLocks noGrp="1"/>
          </p:cNvSpPr>
          <p:nvPr>
            <p:ph sz="half" idx="2"/>
          </p:nvPr>
        </p:nvSpPr>
        <p:spPr/>
        <p:txBody>
          <a:bodyPr>
            <a:normAutofit/>
          </a:bodyPr>
          <a:lstStyle/>
          <a:p>
            <a:pPr>
              <a:buNone/>
            </a:pPr>
            <a:r>
              <a:rPr lang="en-US" sz="2000" smtClean="0"/>
              <a:t>&gt; hist(</a:t>
            </a:r>
            <a:r>
              <a:rPr lang="en-US" sz="2000" smtClean="0">
                <a:solidFill>
                  <a:srgbClr val="FF0000"/>
                </a:solidFill>
              </a:rPr>
              <a:t>databayi$panjang</a:t>
            </a:r>
            <a:r>
              <a:rPr lang="en-US" sz="2000" smtClean="0"/>
              <a:t>, </a:t>
            </a:r>
            <a:r>
              <a:rPr lang="en-US" sz="2000" smtClean="0">
                <a:solidFill>
                  <a:srgbClr val="FF0000"/>
                </a:solidFill>
              </a:rPr>
              <a:t>breaks</a:t>
            </a:r>
            <a:r>
              <a:rPr lang="en-US" sz="2000" smtClean="0"/>
              <a:t>=20, </a:t>
            </a:r>
            <a:r>
              <a:rPr lang="en-US" sz="2000" smtClean="0">
                <a:solidFill>
                  <a:srgbClr val="FF0000"/>
                </a:solidFill>
              </a:rPr>
              <a:t>main</a:t>
            </a:r>
            <a:r>
              <a:rPr lang="en-US" sz="2000" smtClean="0"/>
              <a:t>="sebaran panjang lahir bayi", </a:t>
            </a:r>
            <a:r>
              <a:rPr lang="en-US" sz="2000" smtClean="0">
                <a:solidFill>
                  <a:srgbClr val="FF0000"/>
                </a:solidFill>
              </a:rPr>
              <a:t>xlab</a:t>
            </a:r>
            <a:r>
              <a:rPr lang="en-US" sz="2000" smtClean="0"/>
              <a:t>="panjang (cm)", </a:t>
            </a:r>
            <a:r>
              <a:rPr lang="en-US" sz="2000" smtClean="0">
                <a:solidFill>
                  <a:srgbClr val="FF0000"/>
                </a:solidFill>
              </a:rPr>
              <a:t>col</a:t>
            </a:r>
            <a:r>
              <a:rPr lang="en-US" sz="2000" smtClean="0"/>
              <a:t>="green“, </a:t>
            </a:r>
            <a:r>
              <a:rPr lang="en-US" sz="2000" b="1" smtClean="0">
                <a:solidFill>
                  <a:schemeClr val="accent5">
                    <a:lumMod val="75000"/>
                  </a:schemeClr>
                </a:solidFill>
              </a:rPr>
              <a:t>freq = FALSE</a:t>
            </a:r>
            <a:r>
              <a:rPr lang="en-US" sz="2000" smtClean="0"/>
              <a:t>) </a:t>
            </a:r>
          </a:p>
        </p:txBody>
      </p:sp>
      <p:pic>
        <p:nvPicPr>
          <p:cNvPr id="6" name="Picture 2"/>
          <p:cNvPicPr>
            <a:picLocks noChangeAspect="1" noChangeArrowheads="1"/>
          </p:cNvPicPr>
          <p:nvPr/>
        </p:nvPicPr>
        <p:blipFill>
          <a:blip r:embed="rId2" cstate="print"/>
          <a:srcRect/>
          <a:stretch>
            <a:fillRect/>
          </a:stretch>
        </p:blipFill>
        <p:spPr bwMode="auto">
          <a:xfrm>
            <a:off x="381000" y="2750641"/>
            <a:ext cx="4114800" cy="4107359"/>
          </a:xfrm>
          <a:prstGeom prst="rect">
            <a:avLst/>
          </a:prstGeom>
          <a:noFill/>
          <a:ln w="9525">
            <a:noFill/>
            <a:miter lim="800000"/>
            <a:headEnd/>
            <a:tailEnd/>
          </a:ln>
          <a:effectLst/>
        </p:spPr>
      </p:pic>
      <p:pic>
        <p:nvPicPr>
          <p:cNvPr id="45058" name="Picture 2"/>
          <p:cNvPicPr>
            <a:picLocks noChangeAspect="1" noChangeArrowheads="1"/>
          </p:cNvPicPr>
          <p:nvPr/>
        </p:nvPicPr>
        <p:blipFill>
          <a:blip r:embed="rId3" cstate="print"/>
          <a:srcRect/>
          <a:stretch>
            <a:fillRect/>
          </a:stretch>
        </p:blipFill>
        <p:spPr bwMode="auto">
          <a:xfrm>
            <a:off x="4648200" y="2750645"/>
            <a:ext cx="4114800" cy="4107355"/>
          </a:xfrm>
          <a:prstGeom prst="rect">
            <a:avLst/>
          </a:prstGeom>
          <a:noFill/>
          <a:ln w="9525">
            <a:noFill/>
            <a:miter lim="800000"/>
            <a:headEnd/>
            <a:tailEnd/>
          </a:ln>
          <a:effectLst/>
        </p:spPr>
      </p:pic>
      <p:sp>
        <p:nvSpPr>
          <p:cNvPr id="8" name="Right Arrow 7"/>
          <p:cNvSpPr/>
          <p:nvPr/>
        </p:nvSpPr>
        <p:spPr>
          <a:xfrm rot="16200000">
            <a:off x="137470" y="5288969"/>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4464631" y="5365170"/>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Histogram di R</a:t>
            </a:r>
            <a:endParaRPr lang="en-US"/>
          </a:p>
        </p:txBody>
      </p:sp>
      <p:sp>
        <p:nvSpPr>
          <p:cNvPr id="6" name="Content Placeholder 5"/>
          <p:cNvSpPr>
            <a:spLocks noGrp="1"/>
          </p:cNvSpPr>
          <p:nvPr>
            <p:ph idx="1"/>
          </p:nvPr>
        </p:nvSpPr>
        <p:spPr/>
        <p:txBody>
          <a:bodyPr>
            <a:normAutofit/>
          </a:bodyPr>
          <a:lstStyle/>
          <a:p>
            <a:r>
              <a:rPr lang="en-US" smtClean="0"/>
              <a:t>Option freq</a:t>
            </a:r>
          </a:p>
          <a:p>
            <a:pPr lvl="1"/>
            <a:r>
              <a:rPr lang="en-US" smtClean="0"/>
              <a:t>if TRUE, the histogram graphic is a representation of frequencies, the counts component of the result; </a:t>
            </a:r>
          </a:p>
          <a:p>
            <a:pPr lvl="1"/>
            <a:r>
              <a:rPr lang="en-US" smtClean="0"/>
              <a:t>if FALSE, probability densities, component density, are plotted (so that the histogram has a total area of one). </a:t>
            </a:r>
            <a:endParaRPr lang="en-US"/>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Kegunaan Histogram</a:t>
            </a:r>
            <a:endParaRPr lang="en-US"/>
          </a:p>
        </p:txBody>
      </p:sp>
      <p:sp>
        <p:nvSpPr>
          <p:cNvPr id="3" name="Content Placeholder 2"/>
          <p:cNvSpPr>
            <a:spLocks noGrp="1"/>
          </p:cNvSpPr>
          <p:nvPr>
            <p:ph idx="1"/>
          </p:nvPr>
        </p:nvSpPr>
        <p:spPr/>
        <p:txBody>
          <a:bodyPr>
            <a:normAutofit fontScale="92500" lnSpcReduction="20000"/>
          </a:bodyPr>
          <a:lstStyle/>
          <a:p>
            <a:r>
              <a:rPr lang="en-US" sz="2800" smtClean="0"/>
              <a:t>Memberikan informasi ukuran pemusatan dan penyebaran data secara ringkas, meskipun ukuran contohnya sangat besar</a:t>
            </a:r>
          </a:p>
          <a:p>
            <a:endParaRPr lang="en-US" sz="2800" smtClean="0"/>
          </a:p>
          <a:p>
            <a:r>
              <a:rPr lang="en-US" sz="2800" smtClean="0"/>
              <a:t>Mengenali pola umum sebaran</a:t>
            </a:r>
          </a:p>
          <a:p>
            <a:endParaRPr lang="en-US" sz="2800" smtClean="0"/>
          </a:p>
          <a:p>
            <a:r>
              <a:rPr lang="en-US" sz="2800" smtClean="0"/>
              <a:t>Mengidentifikasi keberadaan data yang ‘kurang wajar’ dan ekstrim</a:t>
            </a:r>
          </a:p>
          <a:p>
            <a:endParaRPr lang="en-US" sz="2800" smtClean="0"/>
          </a:p>
          <a:p>
            <a:r>
              <a:rPr lang="en-US" sz="2800" smtClean="0"/>
              <a:t>Memberikan informasi secara cepat banyaknya amatan yang termasuk dalam selang minat tertentu (misal: produk cacat)</a:t>
            </a:r>
            <a:endParaRPr lang="en-US" sz="2800"/>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3050</TotalTime>
  <Words>744</Words>
  <Application>Microsoft Office PowerPoint</Application>
  <PresentationFormat>On-screen Show (4:3)</PresentationFormat>
  <Paragraphs>186</Paragraphs>
  <Slides>27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Trebuchet MS</vt:lpstr>
      <vt:lpstr>Office Theme</vt:lpstr>
      <vt:lpstr>Equation</vt:lpstr>
      <vt:lpstr>Eksplorasi Sebaran Data Univariate Menggunakan Histogram dan Boxplot</vt:lpstr>
      <vt:lpstr>Apa itu Histogram</vt:lpstr>
      <vt:lpstr>Tampilan Histogram</vt:lpstr>
      <vt:lpstr>Cara Membuat Histogram</vt:lpstr>
      <vt:lpstr>PowerPoint Presentation</vt:lpstr>
      <vt:lpstr>Histogram di R</vt:lpstr>
      <vt:lpstr>Histogram di R</vt:lpstr>
      <vt:lpstr>Histogram di R</vt:lpstr>
      <vt:lpstr>Kegunaan Histogram</vt:lpstr>
      <vt:lpstr>Berbagai Pola Sebaran</vt:lpstr>
      <vt:lpstr>Berbagai Pola Sebaran</vt:lpstr>
      <vt:lpstr>Usia Dosen IPB (keadaan tahun 2018)</vt:lpstr>
      <vt:lpstr>Penentuan Lebar Selang atau Banyaknya Selang</vt:lpstr>
      <vt:lpstr>Beberapa usulan penentuan banyaknya selang</vt:lpstr>
      <vt:lpstr>Beberapa usulan penentuan banyaknya selang</vt:lpstr>
      <vt:lpstr>Perbandingan Sebaran antar Kelompok</vt:lpstr>
      <vt:lpstr>Perbandingan Sebaran antar Kelompok</vt:lpstr>
      <vt:lpstr>Apa lagi kegunaan histogram?</vt:lpstr>
      <vt:lpstr>Kegunaan Histogram Mengevaluasi Model Skoring</vt:lpstr>
      <vt:lpstr>PowerPoint Presentation</vt:lpstr>
      <vt:lpstr>BOXPLOT</vt:lpstr>
      <vt:lpstr>PowerPoint Presentation</vt:lpstr>
      <vt:lpstr>Tahapan</vt:lpstr>
      <vt:lpstr>PowerPoint Presentation</vt:lpstr>
      <vt:lpstr>Boxplot di 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Eksplorasi Sebaran Data Univariate Menggunakan Histogram dan Boxplot</dc:title>
  <dc:creator>Stat</dc:creator>
  <cp:lastModifiedBy>Bagus Sartono</cp:lastModifiedBy>
  <cp:revision>36</cp:revision>
  <dcterms:created xsi:type="dcterms:W3CDTF">2015-09-08T01:58:29Z</dcterms:created>
  <dcterms:modified xsi:type="dcterms:W3CDTF">2018-09-13T22:07:26Z</dcterms:modified>
</cp:coreProperties>
</file>