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6"/>
  </p:notesMasterIdLst>
  <p:sldIdLst>
    <p:sldId id="501" r:id="rId2"/>
    <p:sldId id="666" r:id="rId3"/>
    <p:sldId id="667" r:id="rId4"/>
    <p:sldId id="668" r:id="rId5"/>
    <p:sldId id="369" r:id="rId6"/>
    <p:sldId id="773" r:id="rId7"/>
    <p:sldId id="774" r:id="rId8"/>
    <p:sldId id="775" r:id="rId9"/>
    <p:sldId id="776" r:id="rId10"/>
    <p:sldId id="777" r:id="rId11"/>
    <p:sldId id="778" r:id="rId12"/>
    <p:sldId id="669" r:id="rId13"/>
    <p:sldId id="582" r:id="rId14"/>
    <p:sldId id="585" r:id="rId15"/>
    <p:sldId id="583" r:id="rId16"/>
    <p:sldId id="584" r:id="rId17"/>
    <p:sldId id="519" r:id="rId18"/>
    <p:sldId id="525" r:id="rId19"/>
    <p:sldId id="592" r:id="rId20"/>
    <p:sldId id="586" r:id="rId21"/>
    <p:sldId id="587" r:id="rId22"/>
    <p:sldId id="588" r:id="rId23"/>
    <p:sldId id="589" r:id="rId24"/>
    <p:sldId id="590" r:id="rId25"/>
    <p:sldId id="591" r:id="rId26"/>
    <p:sldId id="593" r:id="rId27"/>
    <p:sldId id="594" r:id="rId28"/>
    <p:sldId id="595" r:id="rId29"/>
    <p:sldId id="780" r:id="rId30"/>
    <p:sldId id="597" r:id="rId31"/>
    <p:sldId id="680" r:id="rId32"/>
    <p:sldId id="679" r:id="rId33"/>
    <p:sldId id="598" r:id="rId34"/>
    <p:sldId id="652" r:id="rId35"/>
    <p:sldId id="599" r:id="rId36"/>
    <p:sldId id="600" r:id="rId37"/>
    <p:sldId id="520" r:id="rId38"/>
    <p:sldId id="602" r:id="rId39"/>
    <p:sldId id="603" r:id="rId40"/>
    <p:sldId id="604" r:id="rId41"/>
    <p:sldId id="605" r:id="rId42"/>
    <p:sldId id="606" r:id="rId43"/>
    <p:sldId id="608" r:id="rId44"/>
    <p:sldId id="610" r:id="rId45"/>
    <p:sldId id="678" r:id="rId46"/>
    <p:sldId id="636" r:id="rId47"/>
    <p:sldId id="658" r:id="rId48"/>
    <p:sldId id="659" r:id="rId49"/>
    <p:sldId id="672" r:id="rId50"/>
    <p:sldId id="671" r:id="rId51"/>
    <p:sldId id="670" r:id="rId52"/>
    <p:sldId id="675" r:id="rId53"/>
    <p:sldId id="677" r:id="rId54"/>
    <p:sldId id="676" r:id="rId55"/>
    <p:sldId id="674" r:id="rId56"/>
    <p:sldId id="542" r:id="rId57"/>
    <p:sldId id="682" r:id="rId58"/>
    <p:sldId id="683" r:id="rId59"/>
    <p:sldId id="685" r:id="rId60"/>
    <p:sldId id="686" r:id="rId61"/>
    <p:sldId id="687" r:id="rId62"/>
    <p:sldId id="688" r:id="rId63"/>
    <p:sldId id="689" r:id="rId64"/>
    <p:sldId id="690" r:id="rId65"/>
    <p:sldId id="691" r:id="rId66"/>
    <p:sldId id="692" r:id="rId67"/>
    <p:sldId id="693" r:id="rId68"/>
    <p:sldId id="694" r:id="rId69"/>
    <p:sldId id="695" r:id="rId70"/>
    <p:sldId id="696" r:id="rId71"/>
    <p:sldId id="697" r:id="rId72"/>
    <p:sldId id="698" r:id="rId73"/>
    <p:sldId id="699" r:id="rId74"/>
    <p:sldId id="700" r:id="rId75"/>
    <p:sldId id="701" r:id="rId76"/>
    <p:sldId id="702" r:id="rId77"/>
    <p:sldId id="703" r:id="rId78"/>
    <p:sldId id="704" r:id="rId79"/>
    <p:sldId id="705" r:id="rId80"/>
    <p:sldId id="706" r:id="rId81"/>
    <p:sldId id="707" r:id="rId82"/>
    <p:sldId id="708" r:id="rId83"/>
    <p:sldId id="730" r:id="rId84"/>
    <p:sldId id="731" r:id="rId85"/>
    <p:sldId id="732" r:id="rId86"/>
    <p:sldId id="733" r:id="rId87"/>
    <p:sldId id="734" r:id="rId88"/>
    <p:sldId id="735" r:id="rId89"/>
    <p:sldId id="736" r:id="rId90"/>
    <p:sldId id="737" r:id="rId91"/>
    <p:sldId id="738" r:id="rId92"/>
    <p:sldId id="739" r:id="rId93"/>
    <p:sldId id="740" r:id="rId94"/>
    <p:sldId id="741" r:id="rId95"/>
    <p:sldId id="742" r:id="rId96"/>
    <p:sldId id="743" r:id="rId97"/>
    <p:sldId id="744" r:id="rId98"/>
    <p:sldId id="745" r:id="rId99"/>
    <p:sldId id="746" r:id="rId100"/>
    <p:sldId id="747" r:id="rId101"/>
    <p:sldId id="748" r:id="rId102"/>
    <p:sldId id="749" r:id="rId103"/>
    <p:sldId id="750" r:id="rId104"/>
    <p:sldId id="751" r:id="rId105"/>
    <p:sldId id="752" r:id="rId106"/>
    <p:sldId id="753" r:id="rId107"/>
    <p:sldId id="754" r:id="rId108"/>
    <p:sldId id="755" r:id="rId109"/>
    <p:sldId id="756" r:id="rId110"/>
    <p:sldId id="757" r:id="rId111"/>
    <p:sldId id="758" r:id="rId112"/>
    <p:sldId id="759" r:id="rId113"/>
    <p:sldId id="760" r:id="rId114"/>
    <p:sldId id="761" r:id="rId115"/>
    <p:sldId id="762" r:id="rId116"/>
    <p:sldId id="763" r:id="rId117"/>
    <p:sldId id="764" r:id="rId118"/>
    <p:sldId id="765" r:id="rId119"/>
    <p:sldId id="766" r:id="rId120"/>
    <p:sldId id="767" r:id="rId121"/>
    <p:sldId id="768" r:id="rId122"/>
    <p:sldId id="769" r:id="rId123"/>
    <p:sldId id="770" r:id="rId124"/>
    <p:sldId id="772" r:id="rId1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5689" autoAdjust="0"/>
  </p:normalViewPr>
  <p:slideViewPr>
    <p:cSldViewPr>
      <p:cViewPr varScale="1">
        <p:scale>
          <a:sx n="72" d="100"/>
          <a:sy n="72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8-09T01:20:50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0,'25'0,"-25"0,24 0,51 0,-1 21,25-21,50 0,25 20,-25-20,-25 0,-25 0,-49 0,-25 0,24 0,1 0,0 0,-26 0,26 0,-25 0,24 0,1 0,24 0,-24 0,25 0,-1 21,75-21,-50 0,0 0,-24 0,-1 0,1 0,24 0,25 20,0-20,0 0,-25 0,1 0,-51 0,-24 0,-25 0,25 0,0 0,-1 0,-24 0,25 0,0 0,-25 0,25 0,0 0,-1 0,1 0,-25 0,25 0,0 0,0 0,0 0,24-20,-49 20,25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8-09T01:20:51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3350 8,'0'0,"-25"0,0 0,0 0,-24 0,-51 0,-73 0,49 0,-124 0,49 0,50 0,-24 0,-1 14,0-14,50 0,-25 0,0-14,50 14,0 0,49 0,-24 0,-25 0,24 0,26 0,-1 0,0 0,-24 0,49 0,0 0,0 0,25 0,-24 0,-1 0,25 0,-25 0,25 0,-25 0,25 0,-25 0,1 0,24 0,-25 0,0 0,0 0,25 0,-25 0,25 0,-25 0,25 0,-24 0,-1 0,25 0,-25 0,25 0,-25 0,0 0,25 0,-24 0,24 0,-25 0,25 0,-25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8-09T01:20:54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3148 115,'0'0,"-25"0,-50 0,1 22,25-22,-51 22,-73-22,-25 22,-25-22,74 0,-74 0,0 0,49 0,-49-22,124-22,-25 22,0 22,50 0,0 0,24-22,-24 0,0 22,24-22,0 22,50 0,-24 0,24 0,-25 0,0 0,25-22,-25 22,25 0,-24 0,24 0,-25 0,0 0,25 0,-25 0,25 0,-25 0,25 0,-49 0,24 0,0 0,25 0,-25 0,25 0,0 0,-24 0,-1 0,25 0,-25 22,25-22,-25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8-09T01:20:56.4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0,'0'0,"0"0,25 0,-25 24,50-24,49 24,0 0,50 24,24-48,1 23,-50-23,0 0,-49 0,-1 0,-49 0,0 0,24 0,1 0,-25 0,24 0,26 0,-51 0,-24 0,25 0,0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25E5F-B3CA-438F-91BB-9E71E8190F79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8B799-3605-4BED-A79B-CD378035BA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minsplit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minimum number of observations in a node for which the routine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even try to compute a split. The default is 20. This parameter can save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 time, since smaller nodes are almost always pruned away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crossvalidation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minbucket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minimum number of observations in a terminal node.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minsplit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1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590F5-1A14-4107-ACA6-943B90F9A33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As the classifier of choice we adopt Random Forest Classifier, due to its robustness to heterogenous and noisy feature.</a:t>
            </a:r>
          </a:p>
          <a:p>
            <a:r>
              <a:rPr lang="en-US" altLang="en-US" smtClean="0"/>
              <a:t>Random Forest is an ensembe classifier. Briefly, given N data and M features, bootsrap samples are created from the traning data</a:t>
            </a:r>
          </a:p>
        </p:txBody>
      </p:sp>
    </p:spTree>
    <p:extLst>
      <p:ext uri="{BB962C8B-B14F-4D97-AF65-F5344CB8AC3E}">
        <p14:creationId xmlns:p14="http://schemas.microsoft.com/office/powerpoint/2010/main" val="632806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eachd descision tree .. In spliting the nodes, the Gini Gain is employed</a:t>
            </a:r>
          </a:p>
        </p:txBody>
      </p:sp>
    </p:spTree>
    <p:extLst>
      <p:ext uri="{BB962C8B-B14F-4D97-AF65-F5344CB8AC3E}">
        <p14:creationId xmlns:p14="http://schemas.microsoft.com/office/powerpoint/2010/main" val="26199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minsplit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minimum number of observations in a node for which the routine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even try to compute a split. The default is 20. This parameter can save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 time, since smaller nodes are almost always pruned away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crossvalidation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minbucket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minimum number of observations in a terminal node.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minsplit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52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9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9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660E-2D6E-44AE-A18C-08952683ABE0}" type="slidenum">
              <a:rPr lang="en-US"/>
              <a:pPr/>
              <a:t>54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4111364"/>
          </a:xfrm>
        </p:spPr>
        <p:txBody>
          <a:bodyPr lIns="89547" tIns="44774" rIns="89547" bIns="44774"/>
          <a:lstStyle/>
          <a:p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04A8-E465-4F1D-992E-9020B1C7F148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85E-FED3-439F-9BA9-2742BC1964DA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A74-957A-489B-9801-596E523117FF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465A-73E8-4B75-9798-D61277327455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1B87-6E3E-43B8-ABEF-2E77E905F6DA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EC75-D98C-443F-B2D0-E54E9EA5CA62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18E-991C-4068-B71F-689EDB768F94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B6-385C-4C20-9252-9FBA8E7F15DF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3056" y="5877273"/>
            <a:ext cx="693440" cy="360040"/>
          </a:xfrm>
        </p:spPr>
        <p:txBody>
          <a:bodyPr/>
          <a:lstStyle>
            <a:lvl1pPr>
              <a:defRPr sz="1600" b="1"/>
            </a:lvl1pPr>
          </a:lstStyle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022C-3D60-4C7B-88FC-C20AE23C1014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DDD6-F145-49F0-97EB-4EAD12D1D7B7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953-541E-46E8-B8DB-9CB2494DEE47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C4EA-CF99-44C5-A10C-5892425DE350}" type="datetime1">
              <a:rPr lang="id-ID" smtClean="0"/>
              <a:pPr/>
              <a:t>01/03/2019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B841-D3CA-4E9B-9916-C937EAC6118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43056" y="5877273"/>
            <a:ext cx="693440" cy="36004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C7B841-D3CA-4E9B-9916-C937EAC61184}" type="slidenum">
              <a:rPr kumimoji="0" lang="id-ID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emf"/><Relationship Id="rId4" Type="http://schemas.openxmlformats.org/officeDocument/2006/relationships/customXml" Target="../ink/ink2.xml"/><Relationship Id="rId9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ct.bell-labs.com/who/tkh/publications/papers/od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t.bell-labs.com/who/tkh/publications/papers/df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8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9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gusco/tadulako" TargetMode="External"/><Relationship Id="rId2" Type="http://schemas.openxmlformats.org/officeDocument/2006/relationships/hyperlink" Target="https://archive.ics.uci.edu/ml/datasets/ionosphere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8764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6030" y="3286124"/>
            <a:ext cx="8987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Pohon Klasifikasi</a:t>
            </a:r>
          </a:p>
          <a:p>
            <a:endParaRPr lang="en-US" sz="2400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362200"/>
            <a:ext cx="291464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id-ID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0700" y="22098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Rumah Milik Sendiri</a:t>
            </a:r>
            <a:endParaRPr lang="en-US" sz="1400"/>
          </a:p>
        </p:txBody>
      </p:sp>
      <p:sp>
        <p:nvSpPr>
          <p:cNvPr id="6" name="Rounded Rectangle 5"/>
          <p:cNvSpPr/>
          <p:nvPr/>
        </p:nvSpPr>
        <p:spPr>
          <a:xfrm>
            <a:off x="685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2971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Penghasilan Per Bulan</a:t>
            </a:r>
            <a:endParaRPr lang="en-US" sz="140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5400000">
            <a:off x="1695450" y="2495550"/>
            <a:ext cx="457200" cy="1104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rot="16200000" flipH="1">
            <a:off x="2838450" y="2457450"/>
            <a:ext cx="457200" cy="118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3528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2743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733800" y="45339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3028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 rot="16200000" flipH="1">
            <a:off x="3714750" y="3829050"/>
            <a:ext cx="6477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9624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3505200" y="57912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4724400" y="57912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27" name="Straight Connector 26"/>
          <p:cNvCxnSpPr>
            <a:stCxn id="16" idx="2"/>
            <a:endCxn id="24" idx="0"/>
          </p:cNvCxnSpPr>
          <p:nvPr/>
        </p:nvCxnSpPr>
        <p:spPr>
          <a:xfrm rot="5400000">
            <a:off x="3790950" y="5162550"/>
            <a:ext cx="6477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5" idx="0"/>
          </p:cNvCxnSpPr>
          <p:nvPr/>
        </p:nvCxnSpPr>
        <p:spPr>
          <a:xfrm rot="16200000" flipH="1">
            <a:off x="44005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533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24400" y="5334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457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35" name="Oval 34"/>
          <p:cNvSpPr/>
          <p:nvPr/>
        </p:nvSpPr>
        <p:spPr>
          <a:xfrm>
            <a:off x="1676400" y="45339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37" name="Straight Connector 36"/>
          <p:cNvCxnSpPr>
            <a:stCxn id="6" idx="2"/>
            <a:endCxn id="34" idx="0"/>
          </p:cNvCxnSpPr>
          <p:nvPr/>
        </p:nvCxnSpPr>
        <p:spPr>
          <a:xfrm rot="5400000">
            <a:off x="742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35" idx="0"/>
          </p:cNvCxnSpPr>
          <p:nvPr/>
        </p:nvCxnSpPr>
        <p:spPr>
          <a:xfrm rot="16200000" flipH="1">
            <a:off x="13525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6764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pic>
        <p:nvPicPr>
          <p:cNvPr id="21506" name="Picture 2" descr="http://ts4.mm.bing.net/th?id=H.4588048294611239&amp;pid=1.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76200"/>
            <a:ext cx="1733550" cy="2667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400800" y="533400"/>
            <a:ext cx="2514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Profil</a:t>
            </a:r>
            <a:r>
              <a:rPr lang="en-US" sz="2000" dirty="0" smtClean="0"/>
              <a:t>:</a:t>
            </a: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Pria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Rumah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Sendiri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Penghasilan</a:t>
            </a:r>
            <a:r>
              <a:rPr lang="en-US" sz="2000" b="1" dirty="0" smtClean="0">
                <a:solidFill>
                  <a:srgbClr val="FF0000"/>
                </a:solidFill>
              </a:rPr>
              <a:t> 8 </a:t>
            </a:r>
            <a:r>
              <a:rPr lang="en-US" sz="2000" b="1" dirty="0" err="1" smtClean="0">
                <a:solidFill>
                  <a:srgbClr val="FF0000"/>
                </a:solidFill>
              </a:rPr>
              <a:t>juta</a:t>
            </a:r>
            <a:r>
              <a:rPr lang="en-US" sz="2000" b="1" dirty="0" smtClean="0">
                <a:solidFill>
                  <a:srgbClr val="FF0000"/>
                </a:solidFill>
              </a:rPr>
              <a:t> per </a:t>
            </a:r>
            <a:r>
              <a:rPr lang="en-US" sz="2000" b="1" dirty="0" err="1" smtClean="0">
                <a:solidFill>
                  <a:srgbClr val="FF0000"/>
                </a:solidFill>
              </a:rPr>
              <a:t>bulan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Bujangan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1508" name="Picture 4" descr="http://ts2.mm.bing.net/th?id=H.4990834565186185&amp;pid=1.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44426" cy="158115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781800" y="3277850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7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8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lumMod val="7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Pohon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diversity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bagging.</a:t>
            </a:r>
          </a:p>
          <a:p>
            <a:pPr lvl="1"/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rindang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 smtClean="0"/>
              <a:t>menjulang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empirik</a:t>
            </a:r>
            <a:r>
              <a:rPr lang="en-US" sz="2400" dirty="0" smtClean="0"/>
              <a:t>,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bagging.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majority vote.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pic>
        <p:nvPicPr>
          <p:cNvPr id="4098" name="Picture 2" descr="Image result for random forest algorith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6"/>
          <a:stretch/>
        </p:blipFill>
        <p:spPr bwMode="auto">
          <a:xfrm>
            <a:off x="374650" y="1656080"/>
            <a:ext cx="80401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tree (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bagging </a:t>
            </a:r>
            <a:r>
              <a:rPr lang="en-US" dirty="0" err="1" smtClean="0"/>
              <a:t>dan</a:t>
            </a:r>
            <a:r>
              <a:rPr lang="en-US" dirty="0" smtClean="0"/>
              <a:t> random forest….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650" y="2926080"/>
            <a:ext cx="113792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Baca Data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2970" y="29260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Bagi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secara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acak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78250" y="21132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Training Set (70%)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8250" y="379074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Testing Set (30%)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49290" y="1452881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9290" y="2849344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66570" y="3281680"/>
            <a:ext cx="4064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0"/>
            <a:endCxn id="6" idx="1"/>
          </p:cNvCxnSpPr>
          <p:nvPr/>
        </p:nvCxnSpPr>
        <p:spPr>
          <a:xfrm rot="5400000" flipH="1" flipV="1">
            <a:off x="3087370" y="2235200"/>
            <a:ext cx="457200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7" idx="1"/>
          </p:cNvCxnSpPr>
          <p:nvPr/>
        </p:nvCxnSpPr>
        <p:spPr>
          <a:xfrm rot="16200000" flipH="1">
            <a:off x="3061436" y="3429534"/>
            <a:ext cx="509069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8" idx="1"/>
          </p:cNvCxnSpPr>
          <p:nvPr/>
        </p:nvCxnSpPr>
        <p:spPr>
          <a:xfrm flipV="1">
            <a:off x="5139690" y="1808481"/>
            <a:ext cx="609600" cy="6603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5139690" y="2468880"/>
            <a:ext cx="609600" cy="7360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65290" y="379074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Diprediksi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5139690" y="4146349"/>
            <a:ext cx="16256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24" idx="0"/>
          </p:cNvCxnSpPr>
          <p:nvPr/>
        </p:nvCxnSpPr>
        <p:spPr>
          <a:xfrm>
            <a:off x="7110730" y="1808481"/>
            <a:ext cx="335280" cy="198226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24" idx="0"/>
          </p:cNvCxnSpPr>
          <p:nvPr/>
        </p:nvCxnSpPr>
        <p:spPr>
          <a:xfrm rot="16200000" flipH="1">
            <a:off x="6822908" y="3167646"/>
            <a:ext cx="230205" cy="10160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765290" y="5060748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Dibanding-kan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4" idx="2"/>
            <a:endCxn id="36" idx="0"/>
          </p:cNvCxnSpPr>
          <p:nvPr/>
        </p:nvCxnSpPr>
        <p:spPr>
          <a:xfrm>
            <a:off x="7446010" y="4501949"/>
            <a:ext cx="0" cy="5587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49290" y="2117826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6" idx="3"/>
            <a:endCxn id="21" idx="1"/>
          </p:cNvCxnSpPr>
          <p:nvPr/>
        </p:nvCxnSpPr>
        <p:spPr>
          <a:xfrm>
            <a:off x="5139690" y="2468880"/>
            <a:ext cx="609600" cy="454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3"/>
            <a:endCxn id="24" idx="0"/>
          </p:cNvCxnSpPr>
          <p:nvPr/>
        </p:nvCxnSpPr>
        <p:spPr>
          <a:xfrm>
            <a:off x="7110730" y="2473426"/>
            <a:ext cx="335280" cy="131732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650" y="1582341"/>
            <a:ext cx="80276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pemodelan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random forest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memprediksi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 testing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library(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randomForest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model.forest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randomForest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Class~.,data</a:t>
            </a:r>
            <a:r>
              <a:rPr lang="en-US" dirty="0">
                <a:latin typeface="Lucida Console" panose="020B0609040504020204" pitchFamily="49" charset="0"/>
              </a:rPr>
              <a:t>=train, importance=TRUE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ntree</a:t>
            </a:r>
            <a:r>
              <a:rPr lang="en-US" dirty="0" smtClean="0">
                <a:latin typeface="Lucida Console" panose="020B0609040504020204" pitchFamily="49" charset="0"/>
              </a:rPr>
              <a:t>=200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mtry</a:t>
            </a:r>
            <a:r>
              <a:rPr lang="en-US" dirty="0">
                <a:latin typeface="Lucida Console" panose="020B0609040504020204" pitchFamily="49" charset="0"/>
              </a:rPr>
              <a:t>=3)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pred.rf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&lt;-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predict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model.forest</a:t>
            </a:r>
            <a:r>
              <a:rPr lang="en-US" dirty="0">
                <a:latin typeface="Lucida Console" panose="020B0609040504020204" pitchFamily="49" charset="0"/>
              </a:rPr>
              <a:t>, test)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kinerja.rf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&lt;-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confusionMatrix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pred.rf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test$Class</a:t>
            </a:r>
            <a:r>
              <a:rPr lang="en-US" dirty="0" smtClean="0">
                <a:latin typeface="Lucida Console" panose="020B0609040504020204" pitchFamily="49" charset="0"/>
              </a:rPr>
              <a:t>, positive </a:t>
            </a:r>
            <a:r>
              <a:rPr lang="en-US" dirty="0">
                <a:latin typeface="Lucida Console" panose="020B0609040504020204" pitchFamily="49" charset="0"/>
              </a:rPr>
              <a:t>= "good</a:t>
            </a:r>
            <a:r>
              <a:rPr lang="en-US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kinerja.rf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74" y="1594803"/>
            <a:ext cx="3959651" cy="50091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99840" y="3078480"/>
            <a:ext cx="2174240" cy="2133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Prosesnya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endParaRPr lang="en-US" dirty="0" smtClean="0"/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pengklasifikasi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pengklasifikasi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yang focus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smtClean="0"/>
              <a:t>Model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smtClean="0"/>
              <a:t>Ide </a:t>
            </a:r>
            <a:r>
              <a:rPr lang="en-US" dirty="0" err="1" smtClean="0"/>
              <a:t>utama</a:t>
            </a:r>
            <a:r>
              <a:rPr lang="en-US" dirty="0" smtClean="0"/>
              <a:t>: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yang “</a:t>
            </a:r>
            <a:r>
              <a:rPr lang="en-US" dirty="0" err="1" smtClean="0"/>
              <a:t>sulit</a:t>
            </a:r>
            <a:r>
              <a:rPr lang="en-US" dirty="0"/>
              <a:t> </a:t>
            </a:r>
            <a:r>
              <a:rPr lang="en-US" dirty="0" err="1" smtClean="0"/>
              <a:t>diduga</a:t>
            </a:r>
            <a:r>
              <a:rPr lang="en-US" dirty="0" smtClean="0"/>
              <a:t>” (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75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iterative procedure to adaptively change distribution of training data by focusing more on previously misclassified records</a:t>
            </a:r>
          </a:p>
          <a:p>
            <a:pPr lvl="1"/>
            <a:r>
              <a:rPr lang="en-US" dirty="0" smtClean="0"/>
              <a:t>Initially</a:t>
            </a:r>
            <a:r>
              <a:rPr lang="en-US" dirty="0"/>
              <a:t>, all 𝑁records are assigned equal weights</a:t>
            </a:r>
          </a:p>
          <a:p>
            <a:pPr lvl="1"/>
            <a:r>
              <a:rPr lang="en-US" dirty="0" smtClean="0"/>
              <a:t>Unlike </a:t>
            </a:r>
            <a:r>
              <a:rPr lang="en-US" dirty="0"/>
              <a:t>bagging, weights may change at the end of a boosting round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implementations vary in terms of (1) how the weights of the training examples are updated and (2) how the predictions are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boosting algorithm adabo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13522"/>
            <a:ext cx="5810688" cy="48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0700" y="22098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Rumah Milik Sendiri</a:t>
            </a:r>
            <a:endParaRPr lang="en-US" sz="1400"/>
          </a:p>
        </p:txBody>
      </p:sp>
      <p:sp>
        <p:nvSpPr>
          <p:cNvPr id="6" name="Rounded Rectangle 5"/>
          <p:cNvSpPr/>
          <p:nvPr/>
        </p:nvSpPr>
        <p:spPr>
          <a:xfrm>
            <a:off x="685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2971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Penghasilan Per Bulan</a:t>
            </a:r>
            <a:endParaRPr lang="en-US" sz="140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5400000">
            <a:off x="1695450" y="2495550"/>
            <a:ext cx="457200" cy="1104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rot="16200000" flipH="1">
            <a:off x="2838450" y="2457450"/>
            <a:ext cx="457200" cy="118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3528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2743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733800" y="45339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3028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 rot="16200000" flipH="1">
            <a:off x="3714750" y="3829050"/>
            <a:ext cx="6477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9624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3505200" y="57912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4724400" y="57912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27" name="Straight Connector 26"/>
          <p:cNvCxnSpPr>
            <a:stCxn id="16" idx="2"/>
            <a:endCxn id="24" idx="0"/>
          </p:cNvCxnSpPr>
          <p:nvPr/>
        </p:nvCxnSpPr>
        <p:spPr>
          <a:xfrm rot="5400000">
            <a:off x="3790950" y="5162550"/>
            <a:ext cx="6477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5" idx="0"/>
          </p:cNvCxnSpPr>
          <p:nvPr/>
        </p:nvCxnSpPr>
        <p:spPr>
          <a:xfrm rot="16200000" flipH="1">
            <a:off x="44005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533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24400" y="5334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457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35" name="Oval 34"/>
          <p:cNvSpPr/>
          <p:nvPr/>
        </p:nvSpPr>
        <p:spPr>
          <a:xfrm>
            <a:off x="1676400" y="45339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37" name="Straight Connector 36"/>
          <p:cNvCxnSpPr>
            <a:stCxn id="6" idx="2"/>
            <a:endCxn id="34" idx="0"/>
          </p:cNvCxnSpPr>
          <p:nvPr/>
        </p:nvCxnSpPr>
        <p:spPr>
          <a:xfrm rot="5400000">
            <a:off x="742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35" idx="0"/>
          </p:cNvCxnSpPr>
          <p:nvPr/>
        </p:nvCxnSpPr>
        <p:spPr>
          <a:xfrm rot="16200000" flipH="1">
            <a:off x="13525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6764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pic>
        <p:nvPicPr>
          <p:cNvPr id="21506" name="Picture 2" descr="http://ts4.mm.bing.net/th?id=H.4588048294611239&amp;pid=1.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76200"/>
            <a:ext cx="1733550" cy="2667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400800" y="533400"/>
            <a:ext cx="2514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Profil</a:t>
            </a:r>
            <a:r>
              <a:rPr lang="en-US" sz="2000" dirty="0" smtClean="0"/>
              <a:t>:</a:t>
            </a: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Pria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Rumah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Sendiri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Penghasilan</a:t>
            </a:r>
            <a:r>
              <a:rPr lang="en-US" sz="2000" b="1" dirty="0" smtClean="0">
                <a:solidFill>
                  <a:srgbClr val="FF0000"/>
                </a:solidFill>
              </a:rPr>
              <a:t> 8 </a:t>
            </a:r>
            <a:r>
              <a:rPr lang="en-US" sz="2000" b="1" dirty="0" err="1" smtClean="0">
                <a:solidFill>
                  <a:srgbClr val="FF0000"/>
                </a:solidFill>
              </a:rPr>
              <a:t>juta</a:t>
            </a:r>
            <a:r>
              <a:rPr lang="en-US" sz="2000" b="1" dirty="0" smtClean="0">
                <a:solidFill>
                  <a:srgbClr val="FF0000"/>
                </a:solidFill>
              </a:rPr>
              <a:t> per </a:t>
            </a:r>
            <a:r>
              <a:rPr lang="en-US" sz="2000" b="1" dirty="0" err="1" smtClean="0">
                <a:solidFill>
                  <a:srgbClr val="FF0000"/>
                </a:solidFill>
              </a:rPr>
              <a:t>bulan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Bujangan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1508" name="Picture 4" descr="http://ts2.mm.bing.net/th?id=H.4990834565186185&amp;pid=1.9"/>
          <p:cNvPicPr>
            <a:picLocks noChangeAspect="1" noChangeArrowheads="1"/>
          </p:cNvPicPr>
          <p:nvPr/>
        </p:nvPicPr>
        <p:blipFill>
          <a:blip r:embed="rId3" cstate="print"/>
          <a:srcRect r="50829"/>
          <a:stretch>
            <a:fillRect/>
          </a:stretch>
        </p:blipFill>
        <p:spPr bwMode="auto">
          <a:xfrm>
            <a:off x="5867400" y="3962400"/>
            <a:ext cx="1447800" cy="158115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tree (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bagging, </a:t>
            </a:r>
            <a:r>
              <a:rPr lang="en-US" dirty="0"/>
              <a:t>random </a:t>
            </a:r>
            <a:r>
              <a:rPr lang="en-US" dirty="0" smtClean="0"/>
              <a:t>forest, </a:t>
            </a:r>
            <a:r>
              <a:rPr lang="en-US" dirty="0" err="1" smtClean="0"/>
              <a:t>dan</a:t>
            </a:r>
            <a:r>
              <a:rPr lang="en-US" dirty="0" smtClean="0"/>
              <a:t> boosting….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650" y="2926080"/>
            <a:ext cx="113792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Baca Data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2970" y="29260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Bagi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secara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acak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78250" y="21132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Training Set (70%)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8250" y="407522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Testing Set (30%)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49290" y="1381762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66570" y="3281680"/>
            <a:ext cx="4064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0"/>
            <a:endCxn id="6" idx="1"/>
          </p:cNvCxnSpPr>
          <p:nvPr/>
        </p:nvCxnSpPr>
        <p:spPr>
          <a:xfrm rot="5400000" flipH="1" flipV="1">
            <a:off x="3087370" y="2235200"/>
            <a:ext cx="457200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7" idx="1"/>
          </p:cNvCxnSpPr>
          <p:nvPr/>
        </p:nvCxnSpPr>
        <p:spPr>
          <a:xfrm rot="16200000" flipH="1">
            <a:off x="2919196" y="3571774"/>
            <a:ext cx="793549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8" idx="1"/>
          </p:cNvCxnSpPr>
          <p:nvPr/>
        </p:nvCxnSpPr>
        <p:spPr>
          <a:xfrm flipV="1">
            <a:off x="5139690" y="1808481"/>
            <a:ext cx="609600" cy="6603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5139690" y="2468880"/>
            <a:ext cx="609600" cy="4515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65290" y="407522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Diprediksi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39690" y="4430829"/>
            <a:ext cx="16256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24" idx="0"/>
          </p:cNvCxnSpPr>
          <p:nvPr/>
        </p:nvCxnSpPr>
        <p:spPr>
          <a:xfrm>
            <a:off x="7110730" y="1737362"/>
            <a:ext cx="335280" cy="2337867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3"/>
            <a:endCxn id="24" idx="0"/>
          </p:cNvCxnSpPr>
          <p:nvPr/>
        </p:nvCxnSpPr>
        <p:spPr>
          <a:xfrm>
            <a:off x="7110730" y="3509743"/>
            <a:ext cx="335280" cy="56548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765290" y="5060748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Dibanding-kan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4" idx="2"/>
            <a:endCxn id="36" idx="0"/>
          </p:cNvCxnSpPr>
          <p:nvPr/>
        </p:nvCxnSpPr>
        <p:spPr>
          <a:xfrm>
            <a:off x="7446010" y="4786429"/>
            <a:ext cx="0" cy="2743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49290" y="198240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Elbow Connector 28"/>
          <p:cNvCxnSpPr>
            <a:stCxn id="21" idx="3"/>
            <a:endCxn id="24" idx="0"/>
          </p:cNvCxnSpPr>
          <p:nvPr/>
        </p:nvCxnSpPr>
        <p:spPr>
          <a:xfrm>
            <a:off x="7110730" y="2338000"/>
            <a:ext cx="335280" cy="173722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49290" y="2564863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49290" y="3154143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Boosting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6" idx="3"/>
            <a:endCxn id="21" idx="1"/>
          </p:cNvCxnSpPr>
          <p:nvPr/>
        </p:nvCxnSpPr>
        <p:spPr>
          <a:xfrm flipV="1">
            <a:off x="5139690" y="2338000"/>
            <a:ext cx="609600" cy="13088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  <a:endCxn id="23" idx="1"/>
          </p:cNvCxnSpPr>
          <p:nvPr/>
        </p:nvCxnSpPr>
        <p:spPr>
          <a:xfrm>
            <a:off x="5139690" y="2468880"/>
            <a:ext cx="609600" cy="10408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24" idx="0"/>
          </p:cNvCxnSpPr>
          <p:nvPr/>
        </p:nvCxnSpPr>
        <p:spPr>
          <a:xfrm>
            <a:off x="7110730" y="2920463"/>
            <a:ext cx="335280" cy="115476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8480" y="1720840"/>
            <a:ext cx="79768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menjalankan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algoritma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boosting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menilai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kinerjanya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library(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model.boost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ada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Class~.,data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train,type</a:t>
            </a:r>
            <a:r>
              <a:rPr lang="en-US" dirty="0">
                <a:latin typeface="Lucida Console" panose="020B0609040504020204" pitchFamily="49" charset="0"/>
              </a:rPr>
              <a:t>="discrete")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pred.boost</a:t>
            </a:r>
            <a:r>
              <a:rPr lang="en-US" dirty="0" smtClean="0">
                <a:latin typeface="Lucida Console" panose="020B0609040504020204" pitchFamily="49" charset="0"/>
              </a:rPr>
              <a:t> &lt;-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predict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model.boost,test,type</a:t>
            </a:r>
            <a:r>
              <a:rPr lang="en-US" dirty="0">
                <a:latin typeface="Lucida Console" panose="020B0609040504020204" pitchFamily="49" charset="0"/>
              </a:rPr>
              <a:t>="vector")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kinerja.boosting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&lt;-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confusionMatrix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pred.boost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test$Class</a:t>
            </a:r>
            <a:r>
              <a:rPr lang="en-US" dirty="0" smtClean="0">
                <a:latin typeface="Lucida Console" panose="020B0609040504020204" pitchFamily="49" charset="0"/>
              </a:rPr>
              <a:t>, positive </a:t>
            </a:r>
            <a:r>
              <a:rPr lang="en-US" dirty="0">
                <a:latin typeface="Lucida Console" panose="020B0609040504020204" pitchFamily="49" charset="0"/>
              </a:rPr>
              <a:t>= "good</a:t>
            </a:r>
            <a:r>
              <a:rPr lang="en-US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kinerja.boosting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1524318"/>
            <a:ext cx="4190233" cy="5333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5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 smtClean="0"/>
              <a:t>Apa</a:t>
            </a:r>
            <a:r>
              <a:rPr lang="en-ID" b="1" dirty="0" smtClean="0"/>
              <a:t> </a:t>
            </a:r>
            <a:r>
              <a:rPr lang="en-ID" b="1" dirty="0" err="1" smtClean="0"/>
              <a:t>itu</a:t>
            </a:r>
            <a:r>
              <a:rPr lang="en-ID" b="1" dirty="0" smtClean="0"/>
              <a:t> Data </a:t>
            </a:r>
            <a:r>
              <a:rPr lang="en-ID" b="1" dirty="0" err="1" smtClean="0"/>
              <a:t>dengan</a:t>
            </a:r>
            <a:r>
              <a:rPr lang="en-ID" b="1" dirty="0" smtClean="0"/>
              <a:t> </a:t>
            </a:r>
            <a:r>
              <a:rPr lang="en-ID" b="1" dirty="0" err="1" smtClean="0"/>
              <a:t>Kelas</a:t>
            </a:r>
            <a:r>
              <a:rPr lang="en-ID" b="1" dirty="0" smtClean="0"/>
              <a:t> </a:t>
            </a:r>
            <a:r>
              <a:rPr lang="en-ID" b="1" dirty="0" err="1" smtClean="0"/>
              <a:t>Tak</a:t>
            </a:r>
            <a:r>
              <a:rPr lang="en-ID" b="1" dirty="0" smtClean="0"/>
              <a:t> </a:t>
            </a:r>
            <a:r>
              <a:rPr lang="en-ID" b="1" dirty="0" err="1" smtClean="0"/>
              <a:t>Seimbang</a:t>
            </a:r>
            <a:r>
              <a:rPr lang="en-ID" b="1" dirty="0" smtClean="0"/>
              <a:t>?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/>
              <a:t> </a:t>
            </a:r>
            <a:r>
              <a:rPr lang="en-US" dirty="0" err="1" smtClean="0"/>
              <a:t>timpang</a:t>
            </a:r>
            <a:r>
              <a:rPr lang="en-US" dirty="0" smtClean="0"/>
              <a:t> </a:t>
            </a:r>
            <a:r>
              <a:rPr lang="en-US" dirty="0" err="1" smtClean="0"/>
              <a:t>jumlahnya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barangkali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1000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800 </a:t>
            </a:r>
            <a:r>
              <a:rPr lang="en-US" dirty="0" err="1" smtClean="0"/>
              <a:t>amatan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200 </a:t>
            </a:r>
            <a:r>
              <a:rPr lang="en-US" dirty="0" err="1" smtClean="0"/>
              <a:t>amatan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4:1.  </a:t>
            </a:r>
            <a:r>
              <a:rPr lang="en-US" dirty="0" err="1" smtClean="0"/>
              <a:t>Situasi</a:t>
            </a:r>
            <a:r>
              <a:rPr lang="en-US" dirty="0" smtClean="0"/>
              <a:t>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ketimpangan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2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 smtClean="0"/>
              <a:t>Ketakseimbangan</a:t>
            </a:r>
            <a:r>
              <a:rPr lang="en-ID" b="1" dirty="0" smtClean="0"/>
              <a:t> </a:t>
            </a:r>
            <a:r>
              <a:rPr lang="en-ID" b="1" dirty="0" err="1" smtClean="0"/>
              <a:t>adalah</a:t>
            </a:r>
            <a:r>
              <a:rPr lang="en-ID" b="1" dirty="0" smtClean="0"/>
              <a:t> </a:t>
            </a:r>
            <a:r>
              <a:rPr lang="en-ID" b="1" dirty="0" err="1" smtClean="0"/>
              <a:t>masalah</a:t>
            </a:r>
            <a:r>
              <a:rPr lang="en-ID" b="1" dirty="0" smtClean="0"/>
              <a:t> yang </a:t>
            </a:r>
            <a:r>
              <a:rPr lang="en-ID" b="1" dirty="0" err="1" smtClean="0"/>
              <a:t>umum</a:t>
            </a:r>
            <a:r>
              <a:rPr lang="en-ID" b="1" dirty="0" smtClean="0"/>
              <a:t> </a:t>
            </a:r>
            <a:r>
              <a:rPr lang="en-ID" b="1" dirty="0" err="1" smtClean="0"/>
              <a:t>ditemui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seimbang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dijumpai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macet</a:t>
            </a:r>
            <a:r>
              <a:rPr lang="en-US" sz="2000" dirty="0" smtClean="0"/>
              <a:t>… non-performing loan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sekitar</a:t>
            </a:r>
            <a:r>
              <a:rPr lang="en-US" sz="2000" dirty="0" smtClean="0"/>
              <a:t> 2%-3%</a:t>
            </a:r>
          </a:p>
          <a:p>
            <a:pPr lvl="1"/>
            <a:r>
              <a:rPr lang="en-US" sz="2000" dirty="0" err="1" smtClean="0"/>
              <a:t>Penawaran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… yang </a:t>
            </a:r>
            <a:r>
              <a:rPr lang="en-US" sz="2000" dirty="0" err="1" smtClean="0"/>
              <a:t>merespon</a:t>
            </a:r>
            <a:r>
              <a:rPr lang="en-US" sz="2000" dirty="0" smtClean="0"/>
              <a:t> </a:t>
            </a:r>
            <a:r>
              <a:rPr lang="en-US" sz="2000" dirty="0" err="1" smtClean="0"/>
              <a:t>positif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1%</a:t>
            </a:r>
          </a:p>
          <a:p>
            <a:pPr lvl="1"/>
            <a:r>
              <a:rPr lang="en-US" sz="2000" dirty="0" err="1" smtClean="0"/>
              <a:t>Kejadian</a:t>
            </a:r>
            <a:r>
              <a:rPr lang="en-US" sz="2000" dirty="0" smtClean="0"/>
              <a:t> </a:t>
            </a:r>
            <a:r>
              <a:rPr lang="en-US" sz="2000" dirty="0" err="1" smtClean="0"/>
              <a:t>terjangkitnya</a:t>
            </a:r>
            <a:r>
              <a:rPr lang="en-US" sz="2000" dirty="0" smtClean="0"/>
              <a:t> </a:t>
            </a:r>
            <a:r>
              <a:rPr lang="en-US" sz="2000" dirty="0" err="1" smtClean="0"/>
              <a:t>penyakit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di </a:t>
            </a:r>
            <a:r>
              <a:rPr lang="en-US" sz="2000" dirty="0" err="1" smtClean="0"/>
              <a:t>masyarakat</a:t>
            </a:r>
            <a:r>
              <a:rPr lang="en-US" sz="2000" dirty="0" smtClean="0"/>
              <a:t>…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/>
              <a:t> </a:t>
            </a:r>
            <a:r>
              <a:rPr lang="en-US" sz="2000" dirty="0" err="1" smtClean="0"/>
              <a:t>proporsinya</a:t>
            </a:r>
            <a:endParaRPr lang="en-US" sz="2000" dirty="0" smtClean="0"/>
          </a:p>
          <a:p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proporsi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“</a:t>
            </a:r>
            <a:r>
              <a:rPr lang="en-US" sz="2400" dirty="0" err="1" smtClean="0"/>
              <a:t>minoritas</a:t>
            </a:r>
            <a:r>
              <a:rPr lang="en-US" sz="2400" dirty="0" smtClean="0"/>
              <a:t>”,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proporsinya</a:t>
            </a:r>
            <a:r>
              <a:rPr lang="en-US" sz="2400" dirty="0" smtClean="0"/>
              <a:t> </a:t>
            </a:r>
            <a:r>
              <a:rPr lang="en-US" sz="2400" dirty="0" err="1" smtClean="0"/>
              <a:t>dominan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“</a:t>
            </a:r>
            <a:r>
              <a:rPr lang="en-US" sz="2400" dirty="0" err="1" smtClean="0"/>
              <a:t>mayoritas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5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Accuracy Paradox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Bayangkan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data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 </a:t>
            </a:r>
            <a:r>
              <a:rPr lang="en-US" dirty="0" err="1" smtClean="0"/>
              <a:t>adalah</a:t>
            </a:r>
            <a:r>
              <a:rPr lang="en-US" dirty="0" smtClean="0"/>
              <a:t> 95:5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model,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dugaan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Akurasinya</a:t>
            </a:r>
            <a:r>
              <a:rPr lang="en-US" dirty="0" smtClean="0"/>
              <a:t> 95%....</a:t>
            </a:r>
          </a:p>
          <a:p>
            <a:endParaRPr lang="en-US" dirty="0"/>
          </a:p>
          <a:p>
            <a:r>
              <a:rPr lang="en-US" dirty="0" err="1" smtClean="0"/>
              <a:t>Tapi</a:t>
            </a:r>
            <a:r>
              <a:rPr lang="en-US" dirty="0" smtClean="0"/>
              <a:t> model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satupun</a:t>
            </a:r>
            <a:r>
              <a:rPr lang="en-US" dirty="0" smtClean="0"/>
              <a:t> </a:t>
            </a:r>
            <a:r>
              <a:rPr lang="en-US" dirty="0" err="1" smtClean="0"/>
              <a:t>amatan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minoritas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9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galar ensemble imbalance cla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2833" r="7621" b="75967"/>
          <a:stretch/>
        </p:blipFill>
        <p:spPr bwMode="auto">
          <a:xfrm>
            <a:off x="417984" y="1432560"/>
            <a:ext cx="830803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6840" y="4391977"/>
            <a:ext cx="637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A. Fernandez, E.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Barrenechea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H.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Bustince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F. Herrera, "A Review on Ensembles for the Class Imbalance Problem: Bagging-, Boosting-, and Hybrid-Based Approaches," in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IEEE Transactions on Systems, Man, and Cybernetics, Part C (Applications and Reviews)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42, no. 4, pp. 463-484, July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Over-Bagging,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oversampling </a:t>
            </a:r>
            <a:r>
              <a:rPr lang="en-US" dirty="0" err="1" smtClean="0"/>
              <a:t>dan</a:t>
            </a:r>
            <a:r>
              <a:rPr lang="en-US" dirty="0" smtClean="0"/>
              <a:t> Bagging</a:t>
            </a:r>
          </a:p>
          <a:p>
            <a:r>
              <a:rPr lang="en-US" dirty="0" smtClean="0"/>
              <a:t>Under-Sampling,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undersampling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Bagging</a:t>
            </a:r>
          </a:p>
          <a:p>
            <a:r>
              <a:rPr lang="en-US" dirty="0" err="1"/>
              <a:t>EasyEnsemble</a:t>
            </a:r>
            <a:r>
              <a:rPr lang="en-US" dirty="0"/>
              <a:t> ,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Boosting</a:t>
            </a:r>
          </a:p>
          <a:p>
            <a:r>
              <a:rPr lang="en-US" dirty="0" err="1" smtClean="0"/>
              <a:t>RUSBoost</a:t>
            </a:r>
            <a:r>
              <a:rPr lang="en-US" dirty="0" smtClean="0"/>
              <a:t>,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undersampling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Boosting</a:t>
            </a:r>
          </a:p>
          <a:p>
            <a:r>
              <a:rPr lang="en-US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358214" y="2428868"/>
            <a:ext cx="53572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/>
              <a:t>1</a:t>
            </a:r>
            <a:endParaRPr lang="id-ID" sz="5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40264" y="3497049"/>
            <a:ext cx="898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Entropy dan Information Gain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880483" y="4693410"/>
            <a:ext cx="1696840" cy="167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Oversampling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1760" y="2216760"/>
            <a:ext cx="2340000" cy="23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46960" y="2723405"/>
            <a:ext cx="558800" cy="568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95000" y="4988560"/>
            <a:ext cx="1493520" cy="143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5420360"/>
            <a:ext cx="558800" cy="568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5480" y="1631528"/>
            <a:ext cx="21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undersampling</a:t>
            </a:r>
            <a:endParaRPr lang="en-US" sz="2400" b="1" dirty="0"/>
          </a:p>
        </p:txBody>
      </p:sp>
      <p:sp>
        <p:nvSpPr>
          <p:cNvPr id="14" name="Arc 13"/>
          <p:cNvSpPr/>
          <p:nvPr/>
        </p:nvSpPr>
        <p:spPr>
          <a:xfrm rot="8057830" flipV="1">
            <a:off x="1129043" y="3623991"/>
            <a:ext cx="2435834" cy="1694790"/>
          </a:xfrm>
          <a:prstGeom prst="arc">
            <a:avLst>
              <a:gd name="adj1" fmla="val 16200000"/>
              <a:gd name="adj2" fmla="val 1000856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3542170" flipH="1" flipV="1">
            <a:off x="126601" y="2863937"/>
            <a:ext cx="3597663" cy="2275156"/>
          </a:xfrm>
          <a:prstGeom prst="arc">
            <a:avLst>
              <a:gd name="adj1" fmla="val 16200000"/>
              <a:gd name="adj2" fmla="val 1000856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4064" y="4402430"/>
            <a:ext cx="126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48210" y="4402430"/>
            <a:ext cx="126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0483" y="2407914"/>
            <a:ext cx="1696840" cy="167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32443" y="2723405"/>
            <a:ext cx="558800" cy="568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57654" y="5048761"/>
            <a:ext cx="997510" cy="940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30963" y="1631528"/>
            <a:ext cx="21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oversampling</a:t>
            </a:r>
            <a:endParaRPr lang="en-US" sz="2400" b="1" dirty="0"/>
          </a:p>
        </p:txBody>
      </p:sp>
      <p:sp>
        <p:nvSpPr>
          <p:cNvPr id="23" name="Arc 22"/>
          <p:cNvSpPr/>
          <p:nvPr/>
        </p:nvSpPr>
        <p:spPr>
          <a:xfrm rot="8057830" flipV="1">
            <a:off x="5514526" y="3623991"/>
            <a:ext cx="2435834" cy="1694790"/>
          </a:xfrm>
          <a:prstGeom prst="arc">
            <a:avLst>
              <a:gd name="adj1" fmla="val 16200000"/>
              <a:gd name="adj2" fmla="val 1000856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3542170" flipH="1" flipV="1">
            <a:off x="4512084" y="2863937"/>
            <a:ext cx="3597663" cy="2275156"/>
          </a:xfrm>
          <a:prstGeom prst="arc">
            <a:avLst>
              <a:gd name="adj1" fmla="val 16200000"/>
              <a:gd name="adj2" fmla="val 1000856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19547" y="4402430"/>
            <a:ext cx="126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33693" y="4402430"/>
            <a:ext cx="126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duplikasi</a:t>
            </a:r>
            <a:r>
              <a:rPr lang="en-US" dirty="0" smtClean="0"/>
              <a:t>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Under/Over-Bagging</a:t>
            </a:r>
            <a:endParaRPr lang="en-ID" dirty="0"/>
          </a:p>
        </p:txBody>
      </p:sp>
      <p:sp>
        <p:nvSpPr>
          <p:cNvPr id="4" name="Oval 3"/>
          <p:cNvSpPr/>
          <p:nvPr/>
        </p:nvSpPr>
        <p:spPr>
          <a:xfrm>
            <a:off x="3764131" y="131389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Training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074197" y="2947384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Subset #1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96465" y="2947384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Subset #2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49042" y="2947384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Subset #3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05811" y="2947384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Subset #k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074198" y="4731798"/>
            <a:ext cx="1188720" cy="52378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#1</a:t>
            </a:r>
            <a:endParaRPr lang="en-US" sz="14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2796465" y="4731798"/>
            <a:ext cx="1188720" cy="52378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#2</a:t>
            </a:r>
            <a:endParaRPr lang="en-US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4449042" y="4731798"/>
            <a:ext cx="1188720" cy="52378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#3</a:t>
            </a:r>
            <a:endParaRPr lang="en-US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005811" y="4731798"/>
            <a:ext cx="1188720" cy="52378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#k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668557" y="1999696"/>
            <a:ext cx="2095574" cy="9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0"/>
          </p:cNvCxnSpPr>
          <p:nvPr/>
        </p:nvCxnSpPr>
        <p:spPr>
          <a:xfrm flipH="1">
            <a:off x="3390825" y="2484630"/>
            <a:ext cx="574172" cy="4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7" idx="0"/>
          </p:cNvCxnSpPr>
          <p:nvPr/>
        </p:nvCxnSpPr>
        <p:spPr>
          <a:xfrm>
            <a:off x="4934865" y="2484630"/>
            <a:ext cx="108537" cy="4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0"/>
          </p:cNvCxnSpPr>
          <p:nvPr/>
        </p:nvCxnSpPr>
        <p:spPr>
          <a:xfrm>
            <a:off x="5135731" y="1999696"/>
            <a:ext cx="2464440" cy="9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>
            <a:off x="1668557" y="4136104"/>
            <a:ext cx="1" cy="5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0824" y="4136104"/>
            <a:ext cx="1" cy="5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51833" y="4136104"/>
            <a:ext cx="1" cy="5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00170" y="4136104"/>
            <a:ext cx="1" cy="59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4449042" y="5658626"/>
            <a:ext cx="1188720" cy="523783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Majority Vote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9" idx="2"/>
            <a:endCxn id="28" idx="1"/>
          </p:cNvCxnSpPr>
          <p:nvPr/>
        </p:nvCxnSpPr>
        <p:spPr>
          <a:xfrm rot="16200000" flipH="1">
            <a:off x="2726332" y="4197807"/>
            <a:ext cx="664937" cy="2780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28" idx="1"/>
          </p:cNvCxnSpPr>
          <p:nvPr/>
        </p:nvCxnSpPr>
        <p:spPr>
          <a:xfrm rot="16200000" flipH="1">
            <a:off x="3587465" y="5058940"/>
            <a:ext cx="664937" cy="1058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28" idx="0"/>
          </p:cNvCxnSpPr>
          <p:nvPr/>
        </p:nvCxnSpPr>
        <p:spPr>
          <a:xfrm>
            <a:off x="5043402" y="5255581"/>
            <a:ext cx="0" cy="40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2"/>
            <a:endCxn id="28" idx="3"/>
          </p:cNvCxnSpPr>
          <p:nvPr/>
        </p:nvCxnSpPr>
        <p:spPr>
          <a:xfrm rot="5400000">
            <a:off x="6286499" y="4606845"/>
            <a:ext cx="664937" cy="19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7852" y="3197278"/>
            <a:ext cx="80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17852" y="4731798"/>
            <a:ext cx="80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668557" y="2054217"/>
            <a:ext cx="117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under/over sampling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83456" y="2054217"/>
            <a:ext cx="117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under/over sampling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5594" y="2054217"/>
            <a:ext cx="117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under/over sampling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719496" y="2054217"/>
            <a:ext cx="117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under/over sampling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EasyEnsemble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82" y="1466360"/>
            <a:ext cx="5579431" cy="4643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097" y="6176963"/>
            <a:ext cx="842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Liu, X. Y., Wu, J., &amp; Zhou, Z. H. (2009). Exploratory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undersampling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for class-imbalance learning.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Systems, Man, and Cybernetics, Part B (Cybernetics)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39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(2), 539-550.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49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RUS-Boost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79" y="204187"/>
            <a:ext cx="481459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096" y="2924700"/>
            <a:ext cx="31266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Seiffert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C.,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Khoshgoftaar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T. M., Van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Hulse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J., &amp; Napolitano, A. (2010).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RUSBoost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: A hybrid approach to alleviating class imbalance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Systems, Man, and Cybernetics-Part A: Systems and Humans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40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(1), 185-197.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90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Terima</a:t>
            </a:r>
            <a:r>
              <a:rPr lang="en-US" cap="none" dirty="0" smtClean="0"/>
              <a:t> </a:t>
            </a:r>
            <a:r>
              <a:rPr lang="en-US" cap="none" dirty="0" err="1"/>
              <a:t>K</a:t>
            </a:r>
            <a:r>
              <a:rPr lang="en-US" cap="none" dirty="0" err="1" smtClean="0"/>
              <a:t>asih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smtClean="0">
                <a:latin typeface="+mj-lt"/>
                <a:ea typeface="+mj-ea"/>
                <a:cs typeface="+mj-cs"/>
              </a:rPr>
              <a:t>Entropy dan Information 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smtClean="0"/>
              <a:t>Andaikan sebuah gugus data D berisi individu-individu dengan dua kelas yaitu kelas YES dan NO, dengan proporsi yang YES sebesar </a:t>
            </a:r>
            <a:r>
              <a:rPr lang="en-US" sz="2400" i="1" smtClean="0"/>
              <a:t>p</a:t>
            </a:r>
            <a:r>
              <a:rPr lang="en-US" sz="2400" smtClean="0"/>
              <a:t>, dan tentusaja (1 – </a:t>
            </a:r>
            <a:r>
              <a:rPr lang="en-US" sz="2400" i="1" smtClean="0"/>
              <a:t>p</a:t>
            </a:r>
            <a:r>
              <a:rPr lang="en-US" sz="2400" smtClean="0"/>
              <a:t>) lainnya tergolong kelas NO.</a:t>
            </a:r>
          </a:p>
          <a:p>
            <a:endParaRPr lang="en-US" sz="2400" smtClean="0"/>
          </a:p>
          <a:p>
            <a:r>
              <a:rPr lang="en-US" sz="2400" smtClean="0"/>
              <a:t>Entropi dari gugus data tersebut adalah</a:t>
            </a:r>
          </a:p>
          <a:p>
            <a:pPr>
              <a:buNone/>
            </a:pPr>
            <a:r>
              <a:rPr lang="en-US" sz="2400" smtClean="0"/>
              <a:t>	E(D) = –</a:t>
            </a:r>
            <a:r>
              <a:rPr lang="en-US" sz="2400" i="1" smtClean="0"/>
              <a:t>p</a:t>
            </a:r>
            <a:r>
              <a:rPr lang="en-US" sz="2400" smtClean="0"/>
              <a:t> log</a:t>
            </a:r>
            <a:r>
              <a:rPr lang="en-US" sz="2400" baseline="-25000" smtClean="0"/>
              <a:t>2</a:t>
            </a:r>
            <a:r>
              <a:rPr lang="en-US" sz="2400" smtClean="0"/>
              <a:t>(</a:t>
            </a:r>
            <a:r>
              <a:rPr lang="en-US" sz="2400" i="1" smtClean="0"/>
              <a:t>p</a:t>
            </a:r>
            <a:r>
              <a:rPr lang="en-US" sz="2400" smtClean="0"/>
              <a:t>) – (1–</a:t>
            </a:r>
            <a:r>
              <a:rPr lang="en-US" sz="2400" i="1" smtClean="0"/>
              <a:t>p</a:t>
            </a:r>
            <a:r>
              <a:rPr lang="en-US" sz="2400" smtClean="0"/>
              <a:t>) log</a:t>
            </a:r>
            <a:r>
              <a:rPr lang="en-US" sz="2400" baseline="-25000" smtClean="0"/>
              <a:t>2</a:t>
            </a:r>
            <a:r>
              <a:rPr lang="en-US" sz="2400" smtClean="0"/>
              <a:t>(1–</a:t>
            </a:r>
            <a:r>
              <a:rPr lang="en-US" sz="2400" i="1" smtClean="0"/>
              <a:t>p</a:t>
            </a:r>
            <a:r>
              <a:rPr lang="en-US" sz="2400" smtClean="0"/>
              <a:t>)</a:t>
            </a:r>
          </a:p>
          <a:p>
            <a:pPr>
              <a:buNone/>
            </a:pPr>
            <a:endParaRPr lang="en-US" sz="2400" smtClean="0"/>
          </a:p>
          <a:p>
            <a:r>
              <a:rPr lang="en-US" sz="2400" smtClean="0"/>
              <a:t>Gugus data yang seluruh amatannya dari kelas YES akan memiliki E(D) = 0</a:t>
            </a:r>
          </a:p>
          <a:p>
            <a:r>
              <a:rPr lang="en-US" sz="2400" smtClean="0"/>
              <a:t>Gugus data yang seluruh amatannya dari kelas NO juga akan memiliki E(D) = 0</a:t>
            </a:r>
          </a:p>
          <a:p>
            <a:r>
              <a:rPr lang="en-US" sz="2400" smtClean="0"/>
              <a:t>Entropi ini adalah ukuran kehomogenan data (impurity)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smtClean="0">
                <a:latin typeface="+mj-lt"/>
                <a:ea typeface="+mj-ea"/>
                <a:cs typeface="+mj-cs"/>
              </a:rPr>
              <a:t>Entropy dan Information 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971600" y="2492896"/>
            <a:ext cx="2103120" cy="2103120"/>
            <a:chOff x="288" y="1824"/>
            <a:chExt cx="1344" cy="12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88" y="1824"/>
              <a:ext cx="1344" cy="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1008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8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432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62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1008" y="18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816" y="18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864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624" y="1872"/>
              <a:ext cx="144" cy="144"/>
              <a:chOff x="2880" y="2160"/>
              <a:chExt cx="192" cy="192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1152" y="19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100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816" y="2160"/>
              <a:ext cx="144" cy="144"/>
              <a:chOff x="2880" y="2160"/>
              <a:chExt cx="192" cy="192"/>
            </a:xfrm>
          </p:grpSpPr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Line 2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816" y="2640"/>
              <a:ext cx="144" cy="144"/>
              <a:chOff x="2880" y="2160"/>
              <a:chExt cx="192" cy="192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34" name="Group 24"/>
            <p:cNvGrpSpPr>
              <a:grpSpLocks/>
            </p:cNvGrpSpPr>
            <p:nvPr/>
          </p:nvGrpSpPr>
          <p:grpSpPr bwMode="auto">
            <a:xfrm>
              <a:off x="1200" y="2064"/>
              <a:ext cx="144" cy="144"/>
              <a:chOff x="2880" y="2160"/>
              <a:chExt cx="192" cy="192"/>
            </a:xfrm>
          </p:grpSpPr>
          <p:sp>
            <p:nvSpPr>
              <p:cNvPr id="68" name="Line 2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Line 2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336" y="2208"/>
              <a:ext cx="144" cy="144"/>
              <a:chOff x="2880" y="2160"/>
              <a:chExt cx="192" cy="192"/>
            </a:xfrm>
          </p:grpSpPr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52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624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768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Oval 33"/>
            <p:cNvSpPr>
              <a:spLocks noChangeArrowheads="1"/>
            </p:cNvSpPr>
            <p:nvPr/>
          </p:nvSpPr>
          <p:spPr bwMode="auto">
            <a:xfrm>
              <a:off x="624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480" y="230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Oval 35"/>
            <p:cNvSpPr>
              <a:spLocks noChangeArrowheads="1"/>
            </p:cNvSpPr>
            <p:nvPr/>
          </p:nvSpPr>
          <p:spPr bwMode="auto">
            <a:xfrm>
              <a:off x="384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42" name="Group 36"/>
            <p:cNvGrpSpPr>
              <a:grpSpLocks/>
            </p:cNvGrpSpPr>
            <p:nvPr/>
          </p:nvGrpSpPr>
          <p:grpSpPr bwMode="auto">
            <a:xfrm>
              <a:off x="1008" y="2736"/>
              <a:ext cx="144" cy="144"/>
              <a:chOff x="2880" y="2160"/>
              <a:chExt cx="192" cy="192"/>
            </a:xfrm>
          </p:grpSpPr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3" name="Group 39"/>
            <p:cNvGrpSpPr>
              <a:grpSpLocks/>
            </p:cNvGrpSpPr>
            <p:nvPr/>
          </p:nvGrpSpPr>
          <p:grpSpPr bwMode="auto">
            <a:xfrm>
              <a:off x="720" y="2832"/>
              <a:ext cx="144" cy="144"/>
              <a:chOff x="2880" y="2160"/>
              <a:chExt cx="192" cy="192"/>
            </a:xfrm>
          </p:grpSpPr>
          <p:sp>
            <p:nvSpPr>
              <p:cNvPr id="62" name="Line 4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4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1296" y="2688"/>
              <a:ext cx="144" cy="144"/>
              <a:chOff x="2880" y="2160"/>
              <a:chExt cx="192" cy="192"/>
            </a:xfrm>
          </p:grpSpPr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864" y="2400"/>
              <a:ext cx="144" cy="144"/>
              <a:chOff x="2880" y="2160"/>
              <a:chExt cx="192" cy="192"/>
            </a:xfrm>
          </p:grpSpPr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47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6" name="Group 48"/>
            <p:cNvGrpSpPr>
              <a:grpSpLocks/>
            </p:cNvGrpSpPr>
            <p:nvPr/>
          </p:nvGrpSpPr>
          <p:grpSpPr bwMode="auto">
            <a:xfrm>
              <a:off x="1104" y="2592"/>
              <a:ext cx="144" cy="144"/>
              <a:chOff x="2880" y="2160"/>
              <a:chExt cx="192" cy="192"/>
            </a:xfrm>
          </p:grpSpPr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7" name="Group 51"/>
            <p:cNvGrpSpPr>
              <a:grpSpLocks/>
            </p:cNvGrpSpPr>
            <p:nvPr/>
          </p:nvGrpSpPr>
          <p:grpSpPr bwMode="auto">
            <a:xfrm>
              <a:off x="1152" y="2832"/>
              <a:ext cx="144" cy="144"/>
              <a:chOff x="2880" y="2160"/>
              <a:chExt cx="192" cy="192"/>
            </a:xfrm>
          </p:grpSpPr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8" name="Group 54"/>
            <p:cNvGrpSpPr>
              <a:grpSpLocks/>
            </p:cNvGrpSpPr>
            <p:nvPr/>
          </p:nvGrpSpPr>
          <p:grpSpPr bwMode="auto">
            <a:xfrm>
              <a:off x="1296" y="2208"/>
              <a:ext cx="144" cy="144"/>
              <a:chOff x="2880" y="2160"/>
              <a:chExt cx="192" cy="192"/>
            </a:xfrm>
          </p:grpSpPr>
          <p:sp>
            <p:nvSpPr>
              <p:cNvPr id="52" name="Line 5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1440" y="2352"/>
              <a:ext cx="144" cy="144"/>
              <a:chOff x="2880" y="2160"/>
              <a:chExt cx="192" cy="192"/>
            </a:xfrm>
          </p:grpSpPr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76" name="Text Box 60"/>
          <p:cNvSpPr txBox="1">
            <a:spLocks noChangeArrowheads="1"/>
          </p:cNvSpPr>
          <p:nvPr/>
        </p:nvSpPr>
        <p:spPr bwMode="auto">
          <a:xfrm>
            <a:off x="971600" y="1916832"/>
            <a:ext cx="196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+mj-lt"/>
                <a:cs typeface="Arial" charset="0"/>
              </a:rPr>
              <a:t>Very impure group</a:t>
            </a:r>
          </a:p>
        </p:txBody>
      </p:sp>
      <p:sp>
        <p:nvSpPr>
          <p:cNvPr id="77" name="Text Box 61"/>
          <p:cNvSpPr txBox="1">
            <a:spLocks noChangeArrowheads="1"/>
          </p:cNvSpPr>
          <p:nvPr/>
        </p:nvSpPr>
        <p:spPr bwMode="auto">
          <a:xfrm>
            <a:off x="4067944" y="1916832"/>
            <a:ext cx="1371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+mj-lt"/>
                <a:cs typeface="Arial" charset="0"/>
              </a:rPr>
              <a:t>Less </a:t>
            </a:r>
            <a:r>
              <a:rPr lang="en-US" b="1" smtClean="0">
                <a:latin typeface="+mj-lt"/>
                <a:cs typeface="Arial" charset="0"/>
              </a:rPr>
              <a:t>impure</a:t>
            </a:r>
            <a:endParaRPr lang="en-US" b="1">
              <a:latin typeface="+mj-lt"/>
              <a:cs typeface="Arial" charset="0"/>
            </a:endParaRPr>
          </a:p>
        </p:txBody>
      </p:sp>
      <p:grpSp>
        <p:nvGrpSpPr>
          <p:cNvPr id="78" name="Group 62"/>
          <p:cNvGrpSpPr>
            <a:grpSpLocks/>
          </p:cNvGrpSpPr>
          <p:nvPr/>
        </p:nvGrpSpPr>
        <p:grpSpPr bwMode="auto">
          <a:xfrm>
            <a:off x="6400800" y="2492896"/>
            <a:ext cx="2103120" cy="2103120"/>
            <a:chOff x="4032" y="1968"/>
            <a:chExt cx="1152" cy="1104"/>
          </a:xfrm>
        </p:grpSpPr>
        <p:sp>
          <p:nvSpPr>
            <p:cNvPr id="79" name="Oval 63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Oval 64"/>
            <p:cNvSpPr>
              <a:spLocks noChangeArrowheads="1"/>
            </p:cNvSpPr>
            <p:nvPr/>
          </p:nvSpPr>
          <p:spPr bwMode="auto">
            <a:xfrm>
              <a:off x="4032" y="1968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Oval 65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Oval 66"/>
            <p:cNvSpPr>
              <a:spLocks noChangeArrowheads="1"/>
            </p:cNvSpPr>
            <p:nvPr/>
          </p:nvSpPr>
          <p:spPr bwMode="auto">
            <a:xfrm>
              <a:off x="4656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Oval 67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Oval 68"/>
            <p:cNvSpPr>
              <a:spLocks noChangeArrowheads="1"/>
            </p:cNvSpPr>
            <p:nvPr/>
          </p:nvSpPr>
          <p:spPr bwMode="auto">
            <a:xfrm>
              <a:off x="4800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Oval 69"/>
            <p:cNvSpPr>
              <a:spLocks noChangeArrowheads="1"/>
            </p:cNvSpPr>
            <p:nvPr/>
          </p:nvSpPr>
          <p:spPr bwMode="auto">
            <a:xfrm>
              <a:off x="4800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Oval 70"/>
            <p:cNvSpPr>
              <a:spLocks noChangeArrowheads="1"/>
            </p:cNvSpPr>
            <p:nvPr/>
          </p:nvSpPr>
          <p:spPr bwMode="auto">
            <a:xfrm>
              <a:off x="4224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Oval 71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Oval 72"/>
            <p:cNvSpPr>
              <a:spLocks noChangeArrowheads="1"/>
            </p:cNvSpPr>
            <p:nvPr/>
          </p:nvSpPr>
          <p:spPr bwMode="auto">
            <a:xfrm>
              <a:off x="4416" y="26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Oval 73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Oval 74"/>
            <p:cNvSpPr>
              <a:spLocks noChangeArrowheads="1"/>
            </p:cNvSpPr>
            <p:nvPr/>
          </p:nvSpPr>
          <p:spPr bwMode="auto">
            <a:xfrm>
              <a:off x="465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Oval 75"/>
            <p:cNvSpPr>
              <a:spLocks noChangeArrowheads="1"/>
            </p:cNvSpPr>
            <p:nvPr/>
          </p:nvSpPr>
          <p:spPr bwMode="auto">
            <a:xfrm>
              <a:off x="489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2" name="Text Box 76"/>
          <p:cNvSpPr txBox="1">
            <a:spLocks noChangeArrowheads="1"/>
          </p:cNvSpPr>
          <p:nvPr/>
        </p:nvSpPr>
        <p:spPr bwMode="auto">
          <a:xfrm>
            <a:off x="6172200" y="1916832"/>
            <a:ext cx="25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>
                <a:latin typeface="+mj-lt"/>
                <a:cs typeface="Arial" charset="0"/>
              </a:rPr>
              <a:t>Minimum impurity</a:t>
            </a:r>
            <a:endParaRPr lang="en-US" b="1">
              <a:latin typeface="+mj-lt"/>
              <a:cs typeface="Arial" charset="0"/>
            </a:endParaRPr>
          </a:p>
        </p:txBody>
      </p:sp>
      <p:grpSp>
        <p:nvGrpSpPr>
          <p:cNvPr id="93" name="Group 77"/>
          <p:cNvGrpSpPr>
            <a:grpSpLocks/>
          </p:cNvGrpSpPr>
          <p:nvPr/>
        </p:nvGrpSpPr>
        <p:grpSpPr bwMode="auto">
          <a:xfrm>
            <a:off x="3686200" y="2492896"/>
            <a:ext cx="2103120" cy="2103120"/>
            <a:chOff x="2352" y="1920"/>
            <a:chExt cx="1152" cy="1104"/>
          </a:xfrm>
        </p:grpSpPr>
        <p:sp>
          <p:nvSpPr>
            <p:cNvPr id="94" name="Oval 78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Oval 79"/>
            <p:cNvSpPr>
              <a:spLocks noChangeArrowheads="1"/>
            </p:cNvSpPr>
            <p:nvPr/>
          </p:nvSpPr>
          <p:spPr bwMode="auto">
            <a:xfrm>
              <a:off x="2352" y="1920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Oval 80"/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Oval 81"/>
            <p:cNvSpPr>
              <a:spLocks noChangeArrowheads="1"/>
            </p:cNvSpPr>
            <p:nvPr/>
          </p:nvSpPr>
          <p:spPr bwMode="auto">
            <a:xfrm>
              <a:off x="297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Oval 82"/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Oval 83"/>
            <p:cNvSpPr>
              <a:spLocks noChangeArrowheads="1"/>
            </p:cNvSpPr>
            <p:nvPr/>
          </p:nvSpPr>
          <p:spPr bwMode="auto">
            <a:xfrm>
              <a:off x="31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Oval 84"/>
            <p:cNvSpPr>
              <a:spLocks noChangeArrowheads="1"/>
            </p:cNvSpPr>
            <p:nvPr/>
          </p:nvSpPr>
          <p:spPr bwMode="auto">
            <a:xfrm>
              <a:off x="3120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Oval 85"/>
            <p:cNvSpPr>
              <a:spLocks noChangeArrowheads="1"/>
            </p:cNvSpPr>
            <p:nvPr/>
          </p:nvSpPr>
          <p:spPr bwMode="auto">
            <a:xfrm>
              <a:off x="254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Oval 86"/>
            <p:cNvSpPr>
              <a:spLocks noChangeArrowheads="1"/>
            </p:cNvSpPr>
            <p:nvPr/>
          </p:nvSpPr>
          <p:spPr bwMode="auto">
            <a:xfrm>
              <a:off x="2640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Oval 87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Oval 88"/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2976" y="23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Oval 90"/>
            <p:cNvSpPr>
              <a:spLocks noChangeArrowheads="1"/>
            </p:cNvSpPr>
            <p:nvPr/>
          </p:nvSpPr>
          <p:spPr bwMode="auto">
            <a:xfrm>
              <a:off x="321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07" name="Group 91"/>
            <p:cNvGrpSpPr>
              <a:grpSpLocks/>
            </p:cNvGrpSpPr>
            <p:nvPr/>
          </p:nvGrpSpPr>
          <p:grpSpPr bwMode="auto">
            <a:xfrm>
              <a:off x="2880" y="2544"/>
              <a:ext cx="144" cy="144"/>
              <a:chOff x="2880" y="2160"/>
              <a:chExt cx="192" cy="192"/>
            </a:xfrm>
          </p:grpSpPr>
          <p:sp>
            <p:nvSpPr>
              <p:cNvPr id="111" name="Line 9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9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108" name="Group 94"/>
            <p:cNvGrpSpPr>
              <a:grpSpLocks/>
            </p:cNvGrpSpPr>
            <p:nvPr/>
          </p:nvGrpSpPr>
          <p:grpSpPr bwMode="auto">
            <a:xfrm>
              <a:off x="2976" y="2736"/>
              <a:ext cx="144" cy="144"/>
              <a:chOff x="2880" y="2160"/>
              <a:chExt cx="192" cy="192"/>
            </a:xfrm>
          </p:grpSpPr>
          <p:sp>
            <p:nvSpPr>
              <p:cNvPr id="109" name="Line 9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9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smtClean="0">
                <a:latin typeface="+mj-lt"/>
                <a:ea typeface="+mj-ea"/>
                <a:cs typeface="+mj-cs"/>
              </a:rPr>
              <a:t>Entropy dan Information 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smtClean="0"/>
              <a:t>Andaikan sebuah gugus data D dibagi menjadi beberapa kelompok, misalnya D</a:t>
            </a:r>
            <a:r>
              <a:rPr lang="en-US" sz="2400" baseline="-25000" smtClean="0"/>
              <a:t>1</a:t>
            </a:r>
            <a:r>
              <a:rPr lang="en-US" sz="2400" smtClean="0"/>
              <a:t>, D</a:t>
            </a:r>
            <a:r>
              <a:rPr lang="en-US" sz="2400" baseline="-25000" smtClean="0"/>
              <a:t>2</a:t>
            </a:r>
            <a:r>
              <a:rPr lang="en-US" sz="2400" smtClean="0"/>
              <a:t>, …, D</a:t>
            </a:r>
            <a:r>
              <a:rPr lang="en-US" sz="2400" baseline="-25000" smtClean="0"/>
              <a:t>k</a:t>
            </a:r>
            <a:r>
              <a:rPr lang="en-US" sz="2400" smtClean="0"/>
              <a:t> berdasarkan variabel prediktor V</a:t>
            </a:r>
          </a:p>
          <a:p>
            <a:endParaRPr lang="en-US" sz="2400" smtClean="0"/>
          </a:p>
          <a:p>
            <a:r>
              <a:rPr lang="en-US" sz="2400" smtClean="0"/>
              <a:t>Dari setiap D</a:t>
            </a:r>
            <a:r>
              <a:rPr lang="en-US" sz="2400" baseline="-25000" smtClean="0"/>
              <a:t>i</a:t>
            </a:r>
            <a:r>
              <a:rPr lang="en-US" sz="2400" smtClean="0"/>
              <a:t> bisa dihitung entropinya, yaitu E(D</a:t>
            </a:r>
            <a:r>
              <a:rPr lang="en-US" sz="2400" baseline="-25000" smtClean="0"/>
              <a:t>i</a:t>
            </a:r>
            <a:r>
              <a:rPr lang="en-US" sz="2400" smtClean="0"/>
              <a:t>)</a:t>
            </a:r>
          </a:p>
          <a:p>
            <a:endParaRPr lang="en-US" sz="2400" smtClean="0"/>
          </a:p>
          <a:p>
            <a:r>
              <a:rPr lang="en-US" sz="2400" smtClean="0"/>
              <a:t>Information Gain adalah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Variabel prediktor yang kuat hubungannya akan memiliki information gain yang semakin besar</a:t>
            </a:r>
          </a:p>
          <a:p>
            <a:pPr>
              <a:buNone/>
            </a:pPr>
            <a:r>
              <a:rPr lang="en-US" sz="2400" smtClean="0"/>
              <a:t>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627784" y="3861048"/>
          <a:ext cx="4032447" cy="888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2362200" imgH="520700" progId="Equation.3">
                  <p:embed/>
                </p:oleObj>
              </mc:Choice>
              <mc:Fallback>
                <p:oleObj name="Equation" r:id="rId3" imgW="2362200" imgH="5207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61048"/>
                        <a:ext cx="4032447" cy="888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smtClean="0">
                <a:latin typeface="+mj-lt"/>
                <a:ea typeface="+mj-ea"/>
                <a:cs typeface="+mj-cs"/>
              </a:rPr>
              <a:t>Entropy dan Information 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7753" y="1124744"/>
            <a:ext cx="5137560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E(TOTAL) = –</a:t>
            </a:r>
            <a:r>
              <a:rPr lang="en-US" sz="1600" i="1" smtClean="0"/>
              <a:t>p</a:t>
            </a:r>
            <a:r>
              <a:rPr lang="en-US" sz="1600" smtClean="0"/>
              <a:t> 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p</a:t>
            </a:r>
            <a:r>
              <a:rPr lang="en-US" sz="1600" smtClean="0"/>
              <a:t>) – (1–</a:t>
            </a:r>
            <a:r>
              <a:rPr lang="en-US" sz="1600" i="1" smtClean="0"/>
              <a:t>p</a:t>
            </a:r>
            <a:r>
              <a:rPr lang="en-US" sz="1600" smtClean="0"/>
              <a:t>) log</a:t>
            </a:r>
            <a:r>
              <a:rPr lang="en-US" sz="1600" baseline="-25000" smtClean="0"/>
              <a:t>2</a:t>
            </a:r>
            <a:r>
              <a:rPr lang="en-US" sz="1600" smtClean="0"/>
              <a:t>(1–</a:t>
            </a:r>
            <a:r>
              <a:rPr lang="en-US" sz="1600" i="1" smtClean="0"/>
              <a:t>p</a:t>
            </a:r>
            <a:r>
              <a:rPr lang="en-US" sz="1600" smtClean="0"/>
              <a:t>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E(TOTAL) </a:t>
            </a:r>
            <a:r>
              <a:rPr lang="en-US" sz="1600" smtClean="0"/>
              <a:t>= –</a:t>
            </a:r>
            <a:r>
              <a:rPr lang="en-US" sz="1600" i="1" smtClean="0"/>
              <a:t>0.3081</a:t>
            </a:r>
            <a:r>
              <a:rPr lang="en-US" sz="1600" smtClean="0"/>
              <a:t> 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0.3081</a:t>
            </a:r>
            <a:r>
              <a:rPr lang="en-US" sz="1600" smtClean="0"/>
              <a:t>) – 0.6919 log</a:t>
            </a:r>
            <a:r>
              <a:rPr lang="en-US" sz="1600" baseline="-25000" smtClean="0"/>
              <a:t>2</a:t>
            </a:r>
            <a:r>
              <a:rPr lang="en-US" sz="1600" smtClean="0"/>
              <a:t>(0.6919)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E(TOTAL) </a:t>
            </a:r>
            <a:r>
              <a:rPr lang="en-US" sz="1600" smtClean="0"/>
              <a:t>= 0.8910</a:t>
            </a:r>
          </a:p>
          <a:p>
            <a:endParaRPr lang="en-US" sz="1600" smtClean="0"/>
          </a:p>
          <a:p>
            <a:r>
              <a:rPr lang="en-US" sz="1600" smtClean="0"/>
              <a:t>E(Perempuan) = –</a:t>
            </a:r>
            <a:r>
              <a:rPr lang="en-US" sz="1600" i="1" smtClean="0"/>
              <a:t>p</a:t>
            </a:r>
            <a:r>
              <a:rPr lang="en-US" sz="1600" smtClean="0"/>
              <a:t> 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p</a:t>
            </a:r>
            <a:r>
              <a:rPr lang="en-US" sz="1600" smtClean="0"/>
              <a:t>) – (1–</a:t>
            </a:r>
            <a:r>
              <a:rPr lang="en-US" sz="1600" i="1" smtClean="0"/>
              <a:t>p</a:t>
            </a:r>
            <a:r>
              <a:rPr lang="en-US" sz="1600" smtClean="0"/>
              <a:t>) log</a:t>
            </a:r>
            <a:r>
              <a:rPr lang="en-US" sz="1600" baseline="-25000" smtClean="0"/>
              <a:t>2</a:t>
            </a:r>
            <a:r>
              <a:rPr lang="en-US" sz="1600" smtClean="0"/>
              <a:t>(1–</a:t>
            </a:r>
            <a:r>
              <a:rPr lang="en-US" sz="1600" i="1" smtClean="0"/>
              <a:t>p</a:t>
            </a:r>
            <a:r>
              <a:rPr lang="en-US" sz="1600" smtClean="0"/>
              <a:t>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E(Perempuan) </a:t>
            </a:r>
            <a:r>
              <a:rPr lang="en-US" sz="1600" smtClean="0"/>
              <a:t>= –</a:t>
            </a:r>
            <a:r>
              <a:rPr lang="en-US" sz="1600" i="1" smtClean="0"/>
              <a:t>0.0459 </a:t>
            </a:r>
            <a:r>
              <a:rPr lang="en-US" sz="1600" smtClean="0"/>
              <a:t>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0.0459</a:t>
            </a:r>
            <a:r>
              <a:rPr lang="en-US" sz="1600" smtClean="0"/>
              <a:t>) – 0.9541 log</a:t>
            </a:r>
            <a:r>
              <a:rPr lang="en-US" sz="1600" baseline="-25000" smtClean="0"/>
              <a:t>2</a:t>
            </a:r>
            <a:r>
              <a:rPr lang="en-US" sz="1600" smtClean="0"/>
              <a:t>(0.9541)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E(Perempuan) </a:t>
            </a:r>
            <a:r>
              <a:rPr lang="en-US" sz="1600" smtClean="0"/>
              <a:t>= 0.2688</a:t>
            </a:r>
          </a:p>
          <a:p>
            <a:endParaRPr lang="en-US" sz="1600" smtClean="0"/>
          </a:p>
          <a:p>
            <a:r>
              <a:rPr lang="en-US" sz="1600" smtClean="0"/>
              <a:t>E(Laki-Laki) = –</a:t>
            </a:r>
            <a:r>
              <a:rPr lang="en-US" sz="1600" i="1" smtClean="0"/>
              <a:t>p</a:t>
            </a:r>
            <a:r>
              <a:rPr lang="en-US" sz="1600" smtClean="0"/>
              <a:t> 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p</a:t>
            </a:r>
            <a:r>
              <a:rPr lang="en-US" sz="1600" smtClean="0"/>
              <a:t>) – (1–</a:t>
            </a:r>
            <a:r>
              <a:rPr lang="en-US" sz="1600" i="1" smtClean="0"/>
              <a:t>p</a:t>
            </a:r>
            <a:r>
              <a:rPr lang="en-US" sz="1600" smtClean="0"/>
              <a:t>) log</a:t>
            </a:r>
            <a:r>
              <a:rPr lang="en-US" sz="1600" baseline="-25000" smtClean="0"/>
              <a:t>2</a:t>
            </a:r>
            <a:r>
              <a:rPr lang="en-US" sz="1600" smtClean="0"/>
              <a:t>(1–</a:t>
            </a:r>
            <a:r>
              <a:rPr lang="en-US" sz="1600" i="1" smtClean="0"/>
              <a:t>p</a:t>
            </a:r>
            <a:r>
              <a:rPr lang="en-US" sz="1600" smtClean="0"/>
              <a:t>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E(Laki-Laki) </a:t>
            </a:r>
            <a:r>
              <a:rPr lang="en-US" sz="1600" smtClean="0"/>
              <a:t>= –0.</a:t>
            </a:r>
            <a:r>
              <a:rPr lang="en-US" sz="1600" i="1" smtClean="0"/>
              <a:t>6190 </a:t>
            </a:r>
            <a:r>
              <a:rPr lang="en-US" sz="1600" smtClean="0"/>
              <a:t>log</a:t>
            </a:r>
            <a:r>
              <a:rPr lang="en-US" sz="1600" baseline="-25000" smtClean="0"/>
              <a:t>2</a:t>
            </a:r>
            <a:r>
              <a:rPr lang="en-US" sz="1600" smtClean="0"/>
              <a:t>(</a:t>
            </a:r>
            <a:r>
              <a:rPr lang="en-US" sz="1600" i="1" smtClean="0"/>
              <a:t>0.6190</a:t>
            </a:r>
            <a:r>
              <a:rPr lang="en-US" sz="1600" smtClean="0"/>
              <a:t>) – 0.3810 log</a:t>
            </a:r>
            <a:r>
              <a:rPr lang="en-US" sz="1600" baseline="-25000" smtClean="0"/>
              <a:t>2</a:t>
            </a:r>
            <a:r>
              <a:rPr lang="en-US" sz="1600" smtClean="0"/>
              <a:t>(0.3810)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E(Laki-Laki) </a:t>
            </a:r>
            <a:r>
              <a:rPr lang="en-US" sz="1600" smtClean="0"/>
              <a:t>= 0.9588</a:t>
            </a:r>
          </a:p>
          <a:p>
            <a:endParaRPr lang="en-US" sz="1600" smtClean="0"/>
          </a:p>
          <a:p>
            <a:r>
              <a:rPr lang="en-US" sz="1600" smtClean="0"/>
              <a:t>Information Gain dari Variabel Jenis Kelamin</a:t>
            </a:r>
          </a:p>
          <a:p>
            <a:r>
              <a:rPr lang="en-US" sz="1600" smtClean="0"/>
              <a:t>IG = 0.8910 – ( 588/1084 * 0.2688 + 496/1084 * 0.9588)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IG</a:t>
            </a:r>
            <a:r>
              <a:rPr lang="en-US" sz="1600" smtClean="0"/>
              <a:t> = 0.8910 – 0.5845</a:t>
            </a:r>
          </a:p>
          <a:p>
            <a:r>
              <a:rPr lang="en-US" sz="1600" smtClean="0">
                <a:solidFill>
                  <a:schemeClr val="bg1"/>
                </a:solidFill>
              </a:rPr>
              <a:t>IG</a:t>
            </a:r>
            <a:r>
              <a:rPr lang="en-US" sz="1600" smtClean="0"/>
              <a:t> = 0.3065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b="48093"/>
          <a:stretch/>
        </p:blipFill>
        <p:spPr bwMode="auto">
          <a:xfrm>
            <a:off x="35496" y="1161348"/>
            <a:ext cx="3929633" cy="277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358214" y="2428868"/>
            <a:ext cx="53572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/>
              <a:t>2</a:t>
            </a:r>
            <a:endParaRPr lang="id-ID" sz="5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40264" y="3497049"/>
            <a:ext cx="898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Pohon Klasifikasi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5-Point Star 65"/>
          <p:cNvSpPr/>
          <p:nvPr/>
        </p:nvSpPr>
        <p:spPr>
          <a:xfrm>
            <a:off x="6804248" y="1556792"/>
            <a:ext cx="216024" cy="216024"/>
          </a:xfrm>
          <a:prstGeom prst="star5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804248" y="1988840"/>
            <a:ext cx="182880" cy="182880"/>
          </a:xfrm>
          <a:prstGeom prst="flowChartConnector">
            <a:avLst/>
          </a:prstGeom>
          <a:solidFill>
            <a:srgbClr val="FF0000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64288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16 obs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164288" y="18605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13 obs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12160" y="2492896"/>
            <a:ext cx="28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Mencari pemisah terbaik antara individu      dengan individu</a:t>
            </a:r>
            <a:endParaRPr lang="en-US" sz="2800"/>
          </a:p>
        </p:txBody>
      </p:sp>
      <p:sp>
        <p:nvSpPr>
          <p:cNvPr id="71" name="5-Point Star 70"/>
          <p:cNvSpPr/>
          <p:nvPr/>
        </p:nvSpPr>
        <p:spPr>
          <a:xfrm>
            <a:off x="7380312" y="3501008"/>
            <a:ext cx="216024" cy="216024"/>
          </a:xfrm>
          <a:prstGeom prst="star5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8460432" y="3933056"/>
            <a:ext cx="182880" cy="182880"/>
          </a:xfrm>
          <a:prstGeom prst="flowChartConnector">
            <a:avLst/>
          </a:prstGeom>
          <a:solidFill>
            <a:srgbClr val="FF0000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160" y="4697849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Pemisahan dilakukan untuk masing-masing variabel, bukan kombinasinya.</a:t>
            </a:r>
            <a:endParaRPr lang="en-US" sz="2000"/>
          </a:p>
        </p:txBody>
      </p:sp>
      <p:grpSp>
        <p:nvGrpSpPr>
          <p:cNvPr id="76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36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5-Point Star 65"/>
          <p:cNvSpPr/>
          <p:nvPr/>
        </p:nvSpPr>
        <p:spPr>
          <a:xfrm>
            <a:off x="6804248" y="1556792"/>
            <a:ext cx="216024" cy="216024"/>
          </a:xfrm>
          <a:prstGeom prst="star5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804248" y="1988840"/>
            <a:ext cx="182880" cy="182880"/>
          </a:xfrm>
          <a:prstGeom prst="flowChartConnector">
            <a:avLst/>
          </a:prstGeom>
          <a:solidFill>
            <a:srgbClr val="FF0000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64288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16 obs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164288" y="18605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13 obs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12160" y="2492896"/>
            <a:ext cx="2880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Pemisah yang dicari adalah yang menyebabkan data hasil pemisahannya bersifat homogen kelasnya.</a:t>
            </a:r>
            <a:endParaRPr lang="en-US" sz="2800"/>
          </a:p>
        </p:txBody>
      </p:sp>
      <p:grpSp>
        <p:nvGrpSpPr>
          <p:cNvPr id="4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5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211774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Classification Tree</a:t>
            </a:r>
          </a:p>
          <a:p>
            <a:endParaRPr lang="en-US" sz="2400" smtClean="0"/>
          </a:p>
          <a:p>
            <a:r>
              <a:rPr lang="en-US" sz="2400" smtClean="0"/>
              <a:t>Decision Tree</a:t>
            </a:r>
          </a:p>
          <a:p>
            <a:endParaRPr lang="en-US" sz="2400" smtClean="0"/>
          </a:p>
          <a:p>
            <a:r>
              <a:rPr lang="en-US" sz="2400" smtClean="0"/>
              <a:t>Recursive Partition</a:t>
            </a:r>
          </a:p>
          <a:p>
            <a:endParaRPr lang="en-US" sz="2400" smtClean="0"/>
          </a:p>
          <a:p>
            <a:r>
              <a:rPr lang="en-US" sz="2400" smtClean="0"/>
              <a:t>Iterative Dichotomiser</a:t>
            </a:r>
            <a:endParaRPr lang="en-US" sz="24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Nama Lain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67544" y="5661248"/>
            <a:ext cx="1368152" cy="745138"/>
            <a:chOff x="6804248" y="1484784"/>
            <a:chExt cx="1368152" cy="745138"/>
          </a:xfrm>
        </p:grpSpPr>
        <p:sp>
          <p:nvSpPr>
            <p:cNvPr id="66" name="5-Point Star 65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16 obs</a:t>
              </a: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12160" y="1124744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Pemisahan menggunakan garis A = 2, menghasilkan dua kelompok:</a:t>
            </a:r>
          </a:p>
          <a:p>
            <a:endParaRPr lang="en-US" sz="2000" smtClean="0"/>
          </a:p>
          <a:p>
            <a:r>
              <a:rPr lang="en-US" sz="2000" smtClean="0"/>
              <a:t>Kelompok 1    A &lt; 2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Kelompok 2   A </a:t>
            </a:r>
            <a:r>
              <a:rPr lang="en-US" sz="2000" smtClean="0">
                <a:sym typeface="Symbol"/>
              </a:rPr>
              <a:t> 2</a:t>
            </a:r>
            <a:endParaRPr lang="en-US" sz="2000" smtClean="0"/>
          </a:p>
          <a:p>
            <a:endParaRPr lang="en-US" sz="2000"/>
          </a:p>
        </p:txBody>
      </p:sp>
      <p:grpSp>
        <p:nvGrpSpPr>
          <p:cNvPr id="4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5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35896" y="1052736"/>
            <a:ext cx="0" cy="48245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83768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  &lt; 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23928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  </a:t>
            </a:r>
            <a:r>
              <a:rPr lang="en-US" b="1" smtClean="0">
                <a:solidFill>
                  <a:srgbClr val="FF0000"/>
                </a:solidFill>
                <a:sym typeface="Symbol"/>
              </a:rPr>
              <a:t> </a:t>
            </a:r>
            <a:r>
              <a:rPr lang="en-US" b="1" smtClean="0">
                <a:solidFill>
                  <a:srgbClr val="FF0000"/>
                </a:solidFill>
              </a:rPr>
              <a:t> 2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660232" y="2852936"/>
            <a:ext cx="1368152" cy="745138"/>
            <a:chOff x="6804248" y="1484784"/>
            <a:chExt cx="1368152" cy="745138"/>
          </a:xfrm>
        </p:grpSpPr>
        <p:sp>
          <p:nvSpPr>
            <p:cNvPr id="82" name="5-Point Star 81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 obs</a:t>
              </a:r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12 obs</a:t>
              </a: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60232" y="4437112"/>
            <a:ext cx="1368152" cy="745138"/>
            <a:chOff x="6804248" y="1484784"/>
            <a:chExt cx="1368152" cy="745138"/>
          </a:xfrm>
        </p:grpSpPr>
        <p:sp>
          <p:nvSpPr>
            <p:cNvPr id="87" name="5-Point Star 86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9 obs</a:t>
              </a:r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75"/>
          <p:cNvGrpSpPr/>
          <p:nvPr/>
        </p:nvGrpSpPr>
        <p:grpSpPr>
          <a:xfrm>
            <a:off x="467544" y="5661248"/>
            <a:ext cx="1368152" cy="745138"/>
            <a:chOff x="6804248" y="1484784"/>
            <a:chExt cx="1368152" cy="745138"/>
          </a:xfrm>
        </p:grpSpPr>
        <p:sp>
          <p:nvSpPr>
            <p:cNvPr id="66" name="5-Point Star 65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16 obs</a:t>
              </a:r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12160" y="1124744"/>
            <a:ext cx="3131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Pemisahan menggunakan garis A = 2.7, menghasilkan dua kelompok:</a:t>
            </a:r>
          </a:p>
          <a:p>
            <a:endParaRPr lang="en-US" sz="2000" smtClean="0"/>
          </a:p>
          <a:p>
            <a:r>
              <a:rPr lang="en-US" sz="2000" smtClean="0"/>
              <a:t>Kelompok 1    A &lt; 2.7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Kelompok 2   A </a:t>
            </a:r>
            <a:r>
              <a:rPr lang="en-US" sz="2000" smtClean="0">
                <a:sym typeface="Symbol"/>
              </a:rPr>
              <a:t> 2.7</a:t>
            </a:r>
            <a:endParaRPr lang="en-US" sz="2000" smtClean="0"/>
          </a:p>
          <a:p>
            <a:endParaRPr lang="en-US" sz="2000"/>
          </a:p>
        </p:txBody>
      </p:sp>
      <p:grpSp>
        <p:nvGrpSpPr>
          <p:cNvPr id="5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6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4283968" y="1052736"/>
            <a:ext cx="0" cy="48245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83768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  &lt; 2.7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  </a:t>
            </a:r>
            <a:r>
              <a:rPr lang="en-US" b="1" smtClean="0">
                <a:solidFill>
                  <a:srgbClr val="FF0000"/>
                </a:solidFill>
                <a:sym typeface="Symbol"/>
              </a:rPr>
              <a:t> </a:t>
            </a:r>
            <a:r>
              <a:rPr lang="en-US" b="1" smtClean="0">
                <a:solidFill>
                  <a:srgbClr val="FF0000"/>
                </a:solidFill>
              </a:rPr>
              <a:t> 2.7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7" name="Group 80"/>
          <p:cNvGrpSpPr/>
          <p:nvPr/>
        </p:nvGrpSpPr>
        <p:grpSpPr>
          <a:xfrm>
            <a:off x="6660232" y="2852936"/>
            <a:ext cx="1368152" cy="745138"/>
            <a:chOff x="6804248" y="1484784"/>
            <a:chExt cx="1368152" cy="745138"/>
          </a:xfrm>
        </p:grpSpPr>
        <p:sp>
          <p:nvSpPr>
            <p:cNvPr id="82" name="5-Point Star 81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 obs</a:t>
              </a:r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grpSp>
        <p:nvGrpSpPr>
          <p:cNvPr id="8" name="Group 85"/>
          <p:cNvGrpSpPr/>
          <p:nvPr/>
        </p:nvGrpSpPr>
        <p:grpSpPr>
          <a:xfrm>
            <a:off x="6660232" y="4437112"/>
            <a:ext cx="1368152" cy="745138"/>
            <a:chOff x="6804248" y="1484784"/>
            <a:chExt cx="1368152" cy="745138"/>
          </a:xfrm>
        </p:grpSpPr>
        <p:sp>
          <p:nvSpPr>
            <p:cNvPr id="87" name="5-Point Star 86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 obs</a:t>
              </a:r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19766"/>
            <a:ext cx="28384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19766"/>
            <a:ext cx="27908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Group 75"/>
          <p:cNvGrpSpPr/>
          <p:nvPr/>
        </p:nvGrpSpPr>
        <p:grpSpPr>
          <a:xfrm>
            <a:off x="827584" y="4628078"/>
            <a:ext cx="1368152" cy="745138"/>
            <a:chOff x="6804248" y="1484784"/>
            <a:chExt cx="1368152" cy="745138"/>
          </a:xfrm>
        </p:grpSpPr>
        <p:sp>
          <p:nvSpPr>
            <p:cNvPr id="77" name="5-Point Star 76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 obs</a:t>
              </a:r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12 obs</a:t>
              </a: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11760" y="4628078"/>
            <a:ext cx="1368152" cy="745138"/>
            <a:chOff x="6804248" y="1484784"/>
            <a:chExt cx="1368152" cy="745138"/>
          </a:xfrm>
        </p:grpSpPr>
        <p:sp>
          <p:nvSpPr>
            <p:cNvPr id="93" name="5-Point Star 92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9 obs</a:t>
              </a:r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  <p:grpSp>
        <p:nvGrpSpPr>
          <p:cNvPr id="97" name="Group 80"/>
          <p:cNvGrpSpPr/>
          <p:nvPr/>
        </p:nvGrpSpPr>
        <p:grpSpPr>
          <a:xfrm>
            <a:off x="5436096" y="4628078"/>
            <a:ext cx="1368152" cy="745138"/>
            <a:chOff x="6804248" y="1484784"/>
            <a:chExt cx="1368152" cy="745138"/>
          </a:xfrm>
        </p:grpSpPr>
        <p:sp>
          <p:nvSpPr>
            <p:cNvPr id="98" name="5-Point Star 97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 obs</a:t>
              </a:r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grpSp>
        <p:nvGrpSpPr>
          <p:cNvPr id="102" name="Group 85"/>
          <p:cNvGrpSpPr/>
          <p:nvPr/>
        </p:nvGrpSpPr>
        <p:grpSpPr>
          <a:xfrm>
            <a:off x="7236296" y="4628078"/>
            <a:ext cx="1368152" cy="745138"/>
            <a:chOff x="6804248" y="1484784"/>
            <a:chExt cx="1368152" cy="745138"/>
          </a:xfrm>
        </p:grpSpPr>
        <p:sp>
          <p:nvSpPr>
            <p:cNvPr id="103" name="5-Point Star 102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 obs</a:t>
              </a:r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</p:grpSp>
      <p:grpSp>
        <p:nvGrpSpPr>
          <p:cNvPr id="107" name="Group 75"/>
          <p:cNvGrpSpPr/>
          <p:nvPr/>
        </p:nvGrpSpPr>
        <p:grpSpPr>
          <a:xfrm>
            <a:off x="3707904" y="908720"/>
            <a:ext cx="1368152" cy="745138"/>
            <a:chOff x="6804248" y="1484784"/>
            <a:chExt cx="1368152" cy="745138"/>
          </a:xfrm>
        </p:grpSpPr>
        <p:sp>
          <p:nvSpPr>
            <p:cNvPr id="108" name="5-Point Star 107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16 obs</a:t>
              </a:r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627784" y="571409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Mana yang lebih baik?</a:t>
            </a:r>
            <a:endParaRPr lang="en-US" sz="2800" b="1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2267744" y="119675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20072" y="1196752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19766"/>
            <a:ext cx="28384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19766"/>
            <a:ext cx="27908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5"/>
          <p:cNvGrpSpPr/>
          <p:nvPr/>
        </p:nvGrpSpPr>
        <p:grpSpPr>
          <a:xfrm>
            <a:off x="827584" y="4484062"/>
            <a:ext cx="1368152" cy="745138"/>
            <a:chOff x="6804248" y="1484784"/>
            <a:chExt cx="1368152" cy="745138"/>
          </a:xfrm>
        </p:grpSpPr>
        <p:sp>
          <p:nvSpPr>
            <p:cNvPr id="77" name="5-Point Star 76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 obs</a:t>
              </a:r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12 obs</a:t>
              </a:r>
              <a:endParaRPr lang="en-US"/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2411760" y="4484062"/>
            <a:ext cx="1368152" cy="745138"/>
            <a:chOff x="6804248" y="1484784"/>
            <a:chExt cx="1368152" cy="745138"/>
          </a:xfrm>
        </p:grpSpPr>
        <p:sp>
          <p:nvSpPr>
            <p:cNvPr id="93" name="5-Point Star 92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9 obs</a:t>
              </a:r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5436096" y="4484062"/>
            <a:ext cx="1368152" cy="745138"/>
            <a:chOff x="6804248" y="1484784"/>
            <a:chExt cx="1368152" cy="745138"/>
          </a:xfrm>
        </p:grpSpPr>
        <p:sp>
          <p:nvSpPr>
            <p:cNvPr id="98" name="5-Point Star 97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 obs</a:t>
              </a:r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grpSp>
        <p:nvGrpSpPr>
          <p:cNvPr id="7" name="Group 85"/>
          <p:cNvGrpSpPr/>
          <p:nvPr/>
        </p:nvGrpSpPr>
        <p:grpSpPr>
          <a:xfrm>
            <a:off x="7236296" y="4484062"/>
            <a:ext cx="1368152" cy="745138"/>
            <a:chOff x="6804248" y="1484784"/>
            <a:chExt cx="1368152" cy="745138"/>
          </a:xfrm>
        </p:grpSpPr>
        <p:sp>
          <p:nvSpPr>
            <p:cNvPr id="103" name="5-Point Star 102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 obs</a:t>
              </a:r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3707904" y="908720"/>
            <a:ext cx="1368152" cy="745138"/>
            <a:chOff x="6804248" y="1484784"/>
            <a:chExt cx="1368152" cy="745138"/>
          </a:xfrm>
        </p:grpSpPr>
        <p:sp>
          <p:nvSpPr>
            <p:cNvPr id="108" name="5-Point Star 107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16 obs</a:t>
              </a:r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2267744" y="119675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20072" y="1196752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60090" y="1619508"/>
            <a:ext cx="194421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Entropy =  0.9923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5219908"/>
            <a:ext cx="1463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 = 0.9495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6872" y="5219908"/>
            <a:ext cx="1463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 = 0.4690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1208" y="5219908"/>
            <a:ext cx="1463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 = 0.9950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97392" y="5219908"/>
            <a:ext cx="1463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87624" y="5733256"/>
            <a:ext cx="216024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Gain = 0.2085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24128" y="5733256"/>
            <a:ext cx="216024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Gain = 0.1688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03848" y="5356200"/>
            <a:ext cx="36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sym typeface="Wingdings 2"/>
              </a:rPr>
              <a:t></a:t>
            </a:r>
            <a:endParaRPr lang="en-US" sz="9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2160" y="263691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Lanjutkan mencari pemisahan untuk masing-masing kelompok….</a:t>
            </a:r>
            <a:endParaRPr lang="en-US" sz="2000"/>
          </a:p>
        </p:txBody>
      </p:sp>
      <p:grpSp>
        <p:nvGrpSpPr>
          <p:cNvPr id="5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6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35896" y="1098634"/>
            <a:ext cx="0" cy="411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260648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  <a:sym typeface="Wingdings 2"/>
              </a:rPr>
              <a:t></a:t>
            </a:r>
            <a:endParaRPr lang="en-US" smtClean="0">
              <a:solidFill>
                <a:srgbClr val="FF0000"/>
              </a:solidFill>
            </a:endParaRP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A  </a:t>
            </a:r>
            <a:r>
              <a:rPr lang="en-US" b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en-US" b="1" smtClean="0">
                <a:solidFill>
                  <a:srgbClr val="FF0000"/>
                </a:solidFill>
              </a:rPr>
              <a:t> 2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 Dasar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2160" y="263691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Lanjutkan mencari pemisahan untuk masing-masing kelompok….</a:t>
            </a:r>
            <a:endParaRPr lang="en-US" sz="2000"/>
          </a:p>
        </p:txBody>
      </p:sp>
      <p:grpSp>
        <p:nvGrpSpPr>
          <p:cNvPr id="4" name="Group 75"/>
          <p:cNvGrpSpPr/>
          <p:nvPr/>
        </p:nvGrpSpPr>
        <p:grpSpPr>
          <a:xfrm>
            <a:off x="1331640" y="1052736"/>
            <a:ext cx="4536504" cy="4617804"/>
            <a:chOff x="1331640" y="1052736"/>
            <a:chExt cx="4536504" cy="4617804"/>
          </a:xfrm>
        </p:grpSpPr>
        <p:grpSp>
          <p:nvGrpSpPr>
            <p:cNvPr id="5" name="Group 35"/>
            <p:cNvGrpSpPr/>
            <p:nvPr/>
          </p:nvGrpSpPr>
          <p:grpSpPr>
            <a:xfrm>
              <a:off x="1475656" y="1268760"/>
              <a:ext cx="4392488" cy="4401780"/>
              <a:chOff x="1475656" y="1268760"/>
              <a:chExt cx="4392488" cy="44017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835696" y="1268760"/>
                <a:ext cx="0" cy="411480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3765024" y="3126080"/>
                <a:ext cx="0" cy="4206240"/>
              </a:xfrm>
              <a:prstGeom prst="line">
                <a:avLst/>
              </a:prstGeom>
              <a:ln w="38100"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75656" y="412437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75656" y="32129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5656" y="234888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656" y="141277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277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38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27984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64088" y="53012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4</a:t>
                </a:r>
                <a:endParaRPr lang="en-US"/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2987824" y="184482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555776" y="22768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3419872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635896" y="198884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4572000" y="2492896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419872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67944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283968" y="371703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4067944" y="328498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4788024" y="314096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923928" y="407707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004048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2915816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2339752" y="3068960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915816" y="2564904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644008" y="443711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699792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347864" y="357301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987824" y="393305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411760" y="4077072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87824" y="458112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3419872" y="414908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771800" y="4221088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406794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419872" y="472514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2627784" y="30689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123728" y="37890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27784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195736" y="4653136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31640" y="1052736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</a:t>
              </a:r>
              <a:endParaRPr lang="en-US" sz="28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4725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</a:t>
              </a:r>
              <a:endParaRPr lang="en-US" sz="2800" b="1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35896" y="1098634"/>
            <a:ext cx="0" cy="411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260648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  <a:sym typeface="Wingdings 2"/>
              </a:rPr>
              <a:t></a:t>
            </a:r>
            <a:endParaRPr lang="en-US" smtClean="0">
              <a:solidFill>
                <a:srgbClr val="FF0000"/>
              </a:solidFill>
            </a:endParaRP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A  </a:t>
            </a:r>
            <a:r>
              <a:rPr lang="en-US" b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en-US" b="1" smtClean="0">
                <a:solidFill>
                  <a:srgbClr val="FF0000"/>
                </a:solidFill>
              </a:rPr>
              <a:t> 2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5400000" flipV="1">
            <a:off x="2726998" y="2614758"/>
            <a:ext cx="0" cy="182880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7544" y="2852936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B =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1.9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5400000" flipV="1">
            <a:off x="4641736" y="3647296"/>
            <a:ext cx="0" cy="201168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52120" y="4077072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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B =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0.6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Representasi Hasil Pemisahan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392743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Rounded Rectangle 72"/>
          <p:cNvSpPr/>
          <p:nvPr/>
        </p:nvSpPr>
        <p:spPr>
          <a:xfrm>
            <a:off x="5904148" y="1196752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716016" y="2780928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308304" y="2780928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139952" y="4869160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364088" y="4869160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732240" y="4869160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956376" y="4869160"/>
            <a:ext cx="108012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73" idx="2"/>
            <a:endCxn id="76" idx="0"/>
          </p:cNvCxnSpPr>
          <p:nvPr/>
        </p:nvCxnSpPr>
        <p:spPr>
          <a:xfrm flipH="1">
            <a:off x="5256076" y="1916832"/>
            <a:ext cx="1188132" cy="8640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3" idx="2"/>
            <a:endCxn id="77" idx="0"/>
          </p:cNvCxnSpPr>
          <p:nvPr/>
        </p:nvCxnSpPr>
        <p:spPr>
          <a:xfrm>
            <a:off x="6444208" y="1916832"/>
            <a:ext cx="1404156" cy="86409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75"/>
          <p:cNvGrpSpPr/>
          <p:nvPr/>
        </p:nvGrpSpPr>
        <p:grpSpPr>
          <a:xfrm>
            <a:off x="5940152" y="1203226"/>
            <a:ext cx="1368152" cy="745138"/>
            <a:chOff x="6804248" y="1484784"/>
            <a:chExt cx="1368152" cy="745138"/>
          </a:xfrm>
        </p:grpSpPr>
        <p:sp>
          <p:nvSpPr>
            <p:cNvPr id="89" name="5-Point Star 88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16 obs</a:t>
              </a:r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 obs</a:t>
              </a:r>
              <a:endParaRPr lang="en-US"/>
            </a:p>
          </p:txBody>
        </p:sp>
      </p:grpSp>
      <p:grpSp>
        <p:nvGrpSpPr>
          <p:cNvPr id="93" name="Group 75"/>
          <p:cNvGrpSpPr/>
          <p:nvPr/>
        </p:nvGrpSpPr>
        <p:grpSpPr>
          <a:xfrm>
            <a:off x="4788024" y="2780928"/>
            <a:ext cx="1368152" cy="745138"/>
            <a:chOff x="6804248" y="1484784"/>
            <a:chExt cx="1368152" cy="745138"/>
          </a:xfrm>
        </p:grpSpPr>
        <p:sp>
          <p:nvSpPr>
            <p:cNvPr id="94" name="5-Point Star 93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 obs</a:t>
              </a:r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12 obs</a:t>
              </a:r>
              <a:endParaRPr lang="en-US"/>
            </a:p>
          </p:txBody>
        </p:sp>
      </p:grpSp>
      <p:grpSp>
        <p:nvGrpSpPr>
          <p:cNvPr id="98" name="Group 91"/>
          <p:cNvGrpSpPr/>
          <p:nvPr/>
        </p:nvGrpSpPr>
        <p:grpSpPr>
          <a:xfrm>
            <a:off x="7380312" y="2780928"/>
            <a:ext cx="1368152" cy="745138"/>
            <a:chOff x="6804248" y="1484784"/>
            <a:chExt cx="1368152" cy="745138"/>
          </a:xfrm>
        </p:grpSpPr>
        <p:sp>
          <p:nvSpPr>
            <p:cNvPr id="99" name="5-Point Star 98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9 obs</a:t>
              </a:r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  <p:grpSp>
        <p:nvGrpSpPr>
          <p:cNvPr id="103" name="Group 75"/>
          <p:cNvGrpSpPr/>
          <p:nvPr/>
        </p:nvGrpSpPr>
        <p:grpSpPr>
          <a:xfrm>
            <a:off x="4211960" y="4869160"/>
            <a:ext cx="1368152" cy="745138"/>
            <a:chOff x="6804248" y="1484784"/>
            <a:chExt cx="1368152" cy="745138"/>
          </a:xfrm>
        </p:grpSpPr>
        <p:sp>
          <p:nvSpPr>
            <p:cNvPr id="104" name="5-Point Star 103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 obs</a:t>
              </a:r>
              <a:endParaRPr lang="en-US"/>
            </a:p>
          </p:txBody>
        </p:sp>
      </p:grpSp>
      <p:grpSp>
        <p:nvGrpSpPr>
          <p:cNvPr id="108" name="Group 75"/>
          <p:cNvGrpSpPr/>
          <p:nvPr/>
        </p:nvGrpSpPr>
        <p:grpSpPr>
          <a:xfrm>
            <a:off x="5436096" y="4869160"/>
            <a:ext cx="1368152" cy="745138"/>
            <a:chOff x="6804248" y="1484784"/>
            <a:chExt cx="1368152" cy="745138"/>
          </a:xfrm>
        </p:grpSpPr>
        <p:sp>
          <p:nvSpPr>
            <p:cNvPr id="109" name="5-Point Star 108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 obs</a:t>
              </a:r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H="1">
            <a:off x="4716016" y="3501008"/>
            <a:ext cx="504056" cy="13681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220072" y="3501008"/>
            <a:ext cx="720080" cy="13681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5263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&lt; 2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292080" y="35010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 &lt; 1.9</a:t>
            </a:r>
            <a:endParaRPr lang="en-US"/>
          </a:p>
        </p:txBody>
      </p:sp>
      <p:cxnSp>
        <p:nvCxnSpPr>
          <p:cNvPr id="121" name="Straight Connector 120"/>
          <p:cNvCxnSpPr>
            <a:endCxn id="82" idx="0"/>
          </p:cNvCxnSpPr>
          <p:nvPr/>
        </p:nvCxnSpPr>
        <p:spPr>
          <a:xfrm flipH="1">
            <a:off x="7272300" y="3501008"/>
            <a:ext cx="540060" cy="136815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83" idx="0"/>
          </p:cNvCxnSpPr>
          <p:nvPr/>
        </p:nvCxnSpPr>
        <p:spPr>
          <a:xfrm>
            <a:off x="7812360" y="3501008"/>
            <a:ext cx="684076" cy="136815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956376" y="35010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 &lt; 0.6</a:t>
            </a:r>
            <a:endParaRPr lang="en-US"/>
          </a:p>
        </p:txBody>
      </p:sp>
      <p:grpSp>
        <p:nvGrpSpPr>
          <p:cNvPr id="130" name="Group 75"/>
          <p:cNvGrpSpPr/>
          <p:nvPr/>
        </p:nvGrpSpPr>
        <p:grpSpPr>
          <a:xfrm>
            <a:off x="6804248" y="4869160"/>
            <a:ext cx="1368152" cy="745138"/>
            <a:chOff x="6804248" y="1484784"/>
            <a:chExt cx="1368152" cy="745138"/>
          </a:xfrm>
        </p:grpSpPr>
        <p:sp>
          <p:nvSpPr>
            <p:cNvPr id="131" name="5-Point Star 130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 obs</a:t>
              </a:r>
              <a:endParaRPr lang="en-US"/>
            </a:p>
          </p:txBody>
        </p:sp>
      </p:grpSp>
      <p:grpSp>
        <p:nvGrpSpPr>
          <p:cNvPr id="135" name="Group 75"/>
          <p:cNvGrpSpPr/>
          <p:nvPr/>
        </p:nvGrpSpPr>
        <p:grpSpPr>
          <a:xfrm>
            <a:off x="8028384" y="4869160"/>
            <a:ext cx="1368152" cy="745138"/>
            <a:chOff x="6804248" y="1484784"/>
            <a:chExt cx="1368152" cy="745138"/>
          </a:xfrm>
        </p:grpSpPr>
        <p:sp>
          <p:nvSpPr>
            <p:cNvPr id="136" name="5-Point Star 135"/>
            <p:cNvSpPr/>
            <p:nvPr/>
          </p:nvSpPr>
          <p:spPr>
            <a:xfrm>
              <a:off x="6804248" y="1556792"/>
              <a:ext cx="216024" cy="216024"/>
            </a:xfrm>
            <a:prstGeom prst="star5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6804248" y="198884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64288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9 obs</a:t>
              </a:r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64288" y="1860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 obs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Beberapa Istilah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464496" cy="409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467544" y="2852936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node</a:t>
            </a:r>
          </a:p>
          <a:p>
            <a:r>
              <a:rPr lang="en-US" sz="2800" smtClean="0"/>
              <a:t>(simpul)</a:t>
            </a:r>
            <a:endParaRPr lang="en-US" sz="280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403648" y="314096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9552" y="4725144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leaf</a:t>
            </a:r>
          </a:p>
          <a:p>
            <a:r>
              <a:rPr lang="en-US" sz="2800" smtClean="0"/>
              <a:t>(simpul akhir)</a:t>
            </a:r>
            <a:endParaRPr lang="en-US" sz="280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475656" y="50131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7544" y="141277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root</a:t>
            </a:r>
          </a:p>
          <a:p>
            <a:r>
              <a:rPr lang="en-US" sz="2800" smtClean="0"/>
              <a:t>(simpul akar)</a:t>
            </a:r>
            <a:endParaRPr lang="en-US" sz="28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03648" y="170080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36296" y="14754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Level 0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236296" y="29876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Level 1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36296" y="47878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Level 2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027876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depth</a:t>
            </a:r>
            <a:endParaRPr lang="en-US" sz="280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963198" y="4173790"/>
            <a:ext cx="2515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Kriteria Penghentian Proses Pemisahan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1268760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409575">
              <a:buFont typeface="Arial" pitchFamily="34" charset="0"/>
              <a:buChar char="•"/>
            </a:pPr>
            <a:r>
              <a:rPr lang="en-US" sz="2400" smtClean="0"/>
              <a:t>Simpul berisi amatan yang berasal dari satu kelas variabel respon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smtClean="0"/>
              <a:t>Simpul berisi amatan yang seluruh variabel prediktornya identik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smtClean="0"/>
              <a:t>Simpul berisi amatan yang kurang dari ukuran simpul minimal yang ditentukan di awal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smtClean="0"/>
              <a:t>Kedalaman pohon sudah mencapai kedalaman maksimal</a:t>
            </a:r>
          </a:p>
          <a:p>
            <a:pPr marL="463550" lvl="1" indent="-409575">
              <a:buFont typeface="Arial" pitchFamily="34" charset="0"/>
              <a:buChar char="•"/>
            </a:pPr>
            <a:endParaRPr lang="en-US" sz="240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: </a:t>
            </a:r>
            <a:r>
              <a:rPr lang="en-US" dirty="0"/>
              <a:t>Data lowbwt.csv</a:t>
            </a:r>
            <a:br>
              <a:rPr lang="en-US" dirty="0"/>
            </a:br>
            <a:r>
              <a:rPr lang="en-US" sz="3100" dirty="0"/>
              <a:t>https://github.com/bagusco/fkh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endParaRPr lang="en-US" dirty="0" smtClean="0"/>
          </a:p>
          <a:p>
            <a:r>
              <a:rPr lang="en-US" dirty="0" smtClean="0"/>
              <a:t>id </a:t>
            </a:r>
            <a:r>
              <a:rPr lang="en-US" dirty="0"/>
              <a:t>Identification Code</a:t>
            </a:r>
          </a:p>
          <a:p>
            <a:r>
              <a:rPr lang="en-US" dirty="0"/>
              <a:t>low </a:t>
            </a:r>
            <a:r>
              <a:rPr lang="en-US" dirty="0" err="1"/>
              <a:t>Low</a:t>
            </a:r>
            <a:r>
              <a:rPr lang="en-US" dirty="0"/>
              <a:t> birth weight (1: &gt;= 2500, 2: &lt; 2500 g)</a:t>
            </a:r>
          </a:p>
          <a:p>
            <a:r>
              <a:rPr lang="en-US" dirty="0"/>
              <a:t>age </a:t>
            </a:r>
            <a:r>
              <a:rPr lang="en-US" dirty="0" err="1"/>
              <a:t>Age</a:t>
            </a:r>
            <a:r>
              <a:rPr lang="en-US" dirty="0"/>
              <a:t> of mother (Years)</a:t>
            </a:r>
          </a:p>
          <a:p>
            <a:r>
              <a:rPr lang="en-US" dirty="0" err="1"/>
              <a:t>lwt</a:t>
            </a:r>
            <a:r>
              <a:rPr lang="en-US" dirty="0"/>
              <a:t> Weight of mother at last menstrual period (Pounds)</a:t>
            </a:r>
          </a:p>
          <a:p>
            <a:r>
              <a:rPr lang="en-US" dirty="0"/>
              <a:t>race </a:t>
            </a:r>
            <a:r>
              <a:rPr lang="en-US" dirty="0" err="1"/>
              <a:t>Race</a:t>
            </a:r>
            <a:r>
              <a:rPr lang="en-US" dirty="0"/>
              <a:t> (1: White, 2: Black, 3: Other)</a:t>
            </a:r>
          </a:p>
          <a:p>
            <a:r>
              <a:rPr lang="en-US" dirty="0"/>
              <a:t>smoke Smoking status during pregnancy (1: No, 2: Yes)</a:t>
            </a:r>
          </a:p>
          <a:p>
            <a:r>
              <a:rPr lang="en-US" dirty="0" err="1"/>
              <a:t>ptl</a:t>
            </a:r>
            <a:r>
              <a:rPr lang="en-US" dirty="0"/>
              <a:t> History of premature labor (1: None, 2: One, 3: Two,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ht</a:t>
            </a:r>
            <a:r>
              <a:rPr lang="en-US" dirty="0"/>
              <a:t> History of hypertension (1: No, 2: Yes)</a:t>
            </a:r>
          </a:p>
          <a:p>
            <a:r>
              <a:rPr lang="en-US" dirty="0" err="1"/>
              <a:t>ui</a:t>
            </a:r>
            <a:r>
              <a:rPr lang="en-US" dirty="0"/>
              <a:t> Presence of Uterine irritability (1: No, 2: Yes)</a:t>
            </a:r>
          </a:p>
          <a:p>
            <a:r>
              <a:rPr lang="en-US" dirty="0" err="1"/>
              <a:t>ftv</a:t>
            </a:r>
            <a:r>
              <a:rPr lang="en-US" dirty="0"/>
              <a:t> Number of physician visits during the first trimester (1: None, 2: One, 3: Two,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bwt</a:t>
            </a:r>
            <a:r>
              <a:rPr lang="en-US" dirty="0"/>
              <a:t> Recorded birth weight (Grams)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72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Mengidentifikasi variabel apa yang dapat dijadikan sebagai pembeda antar kelompok</a:t>
            </a:r>
          </a:p>
          <a:p>
            <a:r>
              <a:rPr lang="en-US" sz="2400" smtClean="0"/>
              <a:t>Memprediksi keanggotaan kelompok suatu individu berdasarkan karakteristiknya</a:t>
            </a:r>
          </a:p>
          <a:p>
            <a:endParaRPr lang="en-US" sz="2400" smtClean="0"/>
          </a:p>
          <a:p>
            <a:r>
              <a:rPr lang="en-US" sz="2400" smtClean="0"/>
              <a:t>Terapannya antara lain:</a:t>
            </a:r>
          </a:p>
          <a:p>
            <a:pPr lvl="1"/>
            <a:r>
              <a:rPr lang="en-US" sz="2000" smtClean="0"/>
              <a:t>Marketing: Mengidentifikasi prospective customer (cross-sell, up-sell, new acquisition)</a:t>
            </a:r>
          </a:p>
          <a:p>
            <a:pPr lvl="1"/>
            <a:r>
              <a:rPr lang="en-US" sz="2000" smtClean="0"/>
              <a:t>Risk: Credit scoring, menentukan apakah calon penerima kredit akan mampu bayar atau tidak</a:t>
            </a:r>
          </a:p>
          <a:p>
            <a:pPr lvl="1"/>
            <a:r>
              <a:rPr lang="en-US" sz="2000" smtClean="0"/>
              <a:t>Customer Relationship: churn analysis, menentukan customer yang berpotensi akan meninggalkan jasa/produk</a:t>
            </a:r>
          </a:p>
          <a:p>
            <a:pPr lvl="1"/>
            <a:r>
              <a:rPr lang="en-US" sz="2000" smtClean="0"/>
              <a:t>Health: menentukan tingkat resiko penyakit</a:t>
            </a:r>
          </a:p>
          <a:p>
            <a:pPr lvl="1"/>
            <a:r>
              <a:rPr lang="en-US" sz="2000" smtClean="0"/>
              <a:t>dll</a:t>
            </a:r>
            <a:endParaRPr lang="en-US" sz="20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Kegunaan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Ilustrasi Sederhana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1268760"/>
            <a:ext cx="8072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409575">
              <a:buFont typeface="Arial" pitchFamily="34" charset="0"/>
              <a:buChar char="•"/>
            </a:pPr>
            <a:r>
              <a:rPr lang="en-US" sz="2400" dirty="0" err="1" smtClean="0"/>
              <a:t>Gunakan</a:t>
            </a:r>
            <a:r>
              <a:rPr lang="en-US" sz="2400" dirty="0" smtClean="0"/>
              <a:t> “data tree.csv”</a:t>
            </a:r>
          </a:p>
          <a:p>
            <a:pPr marL="463550" lvl="1" indent="-409575">
              <a:buFont typeface="Arial" pitchFamily="34" charset="0"/>
              <a:buChar char="•"/>
            </a:pPr>
            <a:endParaRPr lang="en-US" sz="24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err="1" smtClean="0"/>
              <a:t>Variabel</a:t>
            </a:r>
            <a:r>
              <a:rPr lang="en-US" sz="2400" dirty="0" smtClean="0"/>
              <a:t> :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"No"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Jenis.Kelamin</a:t>
            </a:r>
            <a:r>
              <a:rPr lang="en-US" sz="2400" dirty="0" smtClean="0"/>
              <a:t>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"Single"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Tinggal.di.Kota</a:t>
            </a:r>
            <a:r>
              <a:rPr lang="en-US" sz="2400" dirty="0" smtClean="0"/>
              <a:t>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usia</a:t>
            </a:r>
            <a:r>
              <a:rPr lang="en-US" sz="2400" dirty="0" smtClean="0"/>
              <a:t>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Perokok</a:t>
            </a:r>
            <a:r>
              <a:rPr lang="en-US" sz="2400" dirty="0" smtClean="0"/>
              <a:t>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"Budget"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Kesukaan</a:t>
            </a:r>
            <a:r>
              <a:rPr lang="en-US" sz="2400" dirty="0" smtClean="0"/>
              <a:t>" 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</a:rPr>
              <a:t>Tertarik.Beli</a:t>
            </a:r>
            <a:r>
              <a:rPr lang="en-US" sz="2400" dirty="0" smtClean="0">
                <a:solidFill>
                  <a:srgbClr val="FF0000"/>
                </a:solidFill>
              </a:rPr>
              <a:t>." </a:t>
            </a:r>
          </a:p>
          <a:p>
            <a:pPr marL="463550" lvl="1" indent="-409575">
              <a:buFont typeface="Arial" pitchFamily="34" charset="0"/>
              <a:buChar char="•"/>
            </a:pPr>
            <a:endParaRPr lang="en-US" sz="24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4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6588" y="1509713"/>
              <a:ext cx="1223962" cy="34925"/>
            </p14:xfrm>
          </p:contentPart>
        </mc:Choice>
        <mc:Fallback xmlns=""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748" y="1446991"/>
                <a:ext cx="1255641" cy="16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3575" y="1428750"/>
              <a:ext cx="1206500" cy="9525"/>
            </p14:xfrm>
          </p:contentPart>
        </mc:Choice>
        <mc:Fallback xmlns=""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7733" y="1363907"/>
                <a:ext cx="1238184" cy="13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0088" y="1544638"/>
              <a:ext cx="1133475" cy="71437"/>
            </p14:xfrm>
          </p:contentPart>
        </mc:Choice>
        <mc:Fallback xmlns=""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4250" y="1480778"/>
                <a:ext cx="1165150" cy="19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3575" y="1589088"/>
              <a:ext cx="554038" cy="53975"/>
            </p14:xfrm>
          </p:contentPart>
        </mc:Choice>
        <mc:Fallback xmlns=""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7735" y="1525332"/>
                <a:ext cx="585718" cy="18184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 smtClean="0">
                <a:latin typeface="+mj-lt"/>
                <a:ea typeface="+mj-ea"/>
                <a:cs typeface="+mj-cs"/>
              </a:rPr>
              <a:t>Ilustrasi</a:t>
            </a:r>
            <a:r>
              <a:rPr lang="en-US" sz="3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b="1" dirty="0" err="1" smtClean="0">
                <a:latin typeface="+mj-lt"/>
                <a:ea typeface="+mj-ea"/>
                <a:cs typeface="+mj-cs"/>
              </a:rPr>
              <a:t>Sederhana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932" y="1093018"/>
            <a:ext cx="8682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("D:/bagusco/bagusco/Kuliah S2 ---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/</a:t>
            </a:r>
            <a:r>
              <a:rPr lang="en-US" dirty="0" err="1"/>
              <a:t>Genap</a:t>
            </a:r>
            <a:r>
              <a:rPr lang="en-US" dirty="0"/>
              <a:t> 2017 2018")</a:t>
            </a:r>
          </a:p>
          <a:p>
            <a:r>
              <a:rPr lang="en-US" dirty="0"/>
              <a:t>data &lt;- read.csv("data tree.csv")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data$tertarik</a:t>
            </a:r>
            <a:r>
              <a:rPr lang="en-US" dirty="0" smtClean="0"/>
              <a:t> </a:t>
            </a:r>
            <a:r>
              <a:rPr lang="en-US" dirty="0"/>
              <a:t>&lt;- factor(</a:t>
            </a:r>
            <a:r>
              <a:rPr lang="en-US" dirty="0" err="1"/>
              <a:t>data$Tertarik.Beli</a:t>
            </a:r>
            <a:r>
              <a:rPr lang="en-US" dirty="0"/>
              <a:t>., levels = c(0, 1), labels=c("</a:t>
            </a:r>
            <a:r>
              <a:rPr lang="en-US" dirty="0" err="1"/>
              <a:t>tidak</a:t>
            </a:r>
            <a:r>
              <a:rPr lang="en-US" dirty="0"/>
              <a:t>", "</a:t>
            </a:r>
            <a:r>
              <a:rPr lang="en-US" dirty="0" err="1"/>
              <a:t>tertarik</a:t>
            </a:r>
            <a:r>
              <a:rPr lang="en-US" dirty="0"/>
              <a:t>"))</a:t>
            </a:r>
          </a:p>
          <a:p>
            <a:r>
              <a:rPr lang="en-US" dirty="0" err="1"/>
              <a:t>data$jk</a:t>
            </a:r>
            <a:r>
              <a:rPr lang="en-US" dirty="0"/>
              <a:t> &lt;- factor(</a:t>
            </a:r>
            <a:r>
              <a:rPr lang="en-US" dirty="0" err="1"/>
              <a:t>data$Jenis.Kelamin</a:t>
            </a:r>
            <a:r>
              <a:rPr lang="en-US" dirty="0"/>
              <a:t>, levels=c(0,1), labels=c("p", "l"))</a:t>
            </a:r>
          </a:p>
          <a:p>
            <a:r>
              <a:rPr lang="en-US" dirty="0" err="1"/>
              <a:t>data$tempattinggal</a:t>
            </a:r>
            <a:r>
              <a:rPr lang="en-US" dirty="0"/>
              <a:t> &lt;- factor(</a:t>
            </a:r>
            <a:r>
              <a:rPr lang="en-US" dirty="0" err="1"/>
              <a:t>data$Tinggal.di.Kota</a:t>
            </a:r>
            <a:r>
              <a:rPr lang="en-US" dirty="0"/>
              <a:t>, levels = c(0,1), labels = c("</a:t>
            </a:r>
            <a:r>
              <a:rPr lang="en-US" dirty="0" err="1"/>
              <a:t>desa</a:t>
            </a:r>
            <a:r>
              <a:rPr lang="en-US" dirty="0"/>
              <a:t>", "</a:t>
            </a:r>
            <a:r>
              <a:rPr lang="en-US" dirty="0" err="1"/>
              <a:t>kota</a:t>
            </a:r>
            <a:r>
              <a:rPr lang="en-US" dirty="0"/>
              <a:t>"))</a:t>
            </a:r>
          </a:p>
          <a:p>
            <a:r>
              <a:rPr lang="en-US" dirty="0" err="1"/>
              <a:t>data$single</a:t>
            </a:r>
            <a:r>
              <a:rPr lang="en-US" dirty="0"/>
              <a:t> &lt;- factor(</a:t>
            </a:r>
            <a:r>
              <a:rPr lang="en-US" dirty="0" err="1"/>
              <a:t>data$Single,levels</a:t>
            </a:r>
            <a:r>
              <a:rPr lang="en-US" dirty="0"/>
              <a:t> = c(0,1), labels = c("</a:t>
            </a:r>
            <a:r>
              <a:rPr lang="en-US" dirty="0" err="1"/>
              <a:t>Menikah</a:t>
            </a:r>
            <a:r>
              <a:rPr lang="en-US" dirty="0"/>
              <a:t>", "Single"))</a:t>
            </a:r>
          </a:p>
          <a:p>
            <a:r>
              <a:rPr lang="en-US" dirty="0" err="1"/>
              <a:t>data$merokok</a:t>
            </a:r>
            <a:r>
              <a:rPr lang="en-US" dirty="0"/>
              <a:t> &lt;- factor(</a:t>
            </a:r>
            <a:r>
              <a:rPr lang="en-US" dirty="0" err="1"/>
              <a:t>data$Perokok</a:t>
            </a:r>
            <a:r>
              <a:rPr lang="en-US" dirty="0"/>
              <a:t>, levels = 0:1, labels = c("</a:t>
            </a:r>
            <a:r>
              <a:rPr lang="en-US" dirty="0" err="1"/>
              <a:t>Tidak</a:t>
            </a:r>
            <a:r>
              <a:rPr lang="en-US" dirty="0"/>
              <a:t>", "</a:t>
            </a:r>
            <a:r>
              <a:rPr lang="en-US" dirty="0" err="1"/>
              <a:t>Ya</a:t>
            </a:r>
            <a:r>
              <a:rPr lang="en-US" dirty="0"/>
              <a:t>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95536" y="906601"/>
            <a:ext cx="874846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("D:/bagusco/bagusco/Kuliah S2 ---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/</a:t>
            </a:r>
            <a:r>
              <a:rPr lang="en-US" dirty="0" err="1"/>
              <a:t>Genap</a:t>
            </a:r>
            <a:r>
              <a:rPr lang="en-US" dirty="0"/>
              <a:t> 2017 2018")</a:t>
            </a:r>
          </a:p>
          <a:p>
            <a:r>
              <a:rPr lang="en-US" dirty="0"/>
              <a:t>data &lt;- read.csv("data tree.csv")</a:t>
            </a:r>
          </a:p>
          <a:p>
            <a:endParaRPr lang="en-US" dirty="0"/>
          </a:p>
          <a:p>
            <a:r>
              <a:rPr lang="en-US" dirty="0"/>
              <a:t>library(discretization)</a:t>
            </a:r>
          </a:p>
          <a:p>
            <a:r>
              <a:rPr lang="en-US" dirty="0" err="1"/>
              <a:t>entropy_total</a:t>
            </a:r>
            <a:r>
              <a:rPr lang="en-US" dirty="0"/>
              <a:t> &lt;- </a:t>
            </a:r>
            <a:r>
              <a:rPr lang="en-US" dirty="0" err="1"/>
              <a:t>ent</a:t>
            </a:r>
            <a:r>
              <a:rPr lang="en-US" dirty="0"/>
              <a:t>(</a:t>
            </a:r>
            <a:r>
              <a:rPr lang="en-US" dirty="0" err="1"/>
              <a:t>data$tertarik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entropy_lakilaki</a:t>
            </a:r>
            <a:r>
              <a:rPr lang="en-US" dirty="0"/>
              <a:t> &lt;- </a:t>
            </a:r>
            <a:r>
              <a:rPr lang="en-US" dirty="0" err="1"/>
              <a:t>ent</a:t>
            </a:r>
            <a:r>
              <a:rPr lang="en-US" dirty="0"/>
              <a:t>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data$jk</a:t>
            </a:r>
            <a:r>
              <a:rPr lang="en-US" dirty="0"/>
              <a:t> == "l"])</a:t>
            </a:r>
          </a:p>
          <a:p>
            <a:r>
              <a:rPr lang="en-US" dirty="0" err="1"/>
              <a:t>entropy_perempuan</a:t>
            </a:r>
            <a:r>
              <a:rPr lang="en-US" dirty="0"/>
              <a:t> &lt;- </a:t>
            </a:r>
            <a:r>
              <a:rPr lang="en-US" dirty="0" err="1"/>
              <a:t>ent</a:t>
            </a:r>
            <a:r>
              <a:rPr lang="en-US" dirty="0"/>
              <a:t>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data$jk</a:t>
            </a:r>
            <a:r>
              <a:rPr lang="en-US" dirty="0"/>
              <a:t> == "p"])</a:t>
            </a:r>
          </a:p>
          <a:p>
            <a:r>
              <a:rPr lang="en-US" dirty="0" err="1"/>
              <a:t>IG_jk</a:t>
            </a:r>
            <a:r>
              <a:rPr lang="en-US" dirty="0"/>
              <a:t> &lt;- </a:t>
            </a:r>
            <a:r>
              <a:rPr lang="en-US" dirty="0" err="1"/>
              <a:t>entropy_total</a:t>
            </a:r>
            <a:r>
              <a:rPr lang="en-US" dirty="0"/>
              <a:t> - length(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data$jk</a:t>
            </a:r>
            <a:r>
              <a:rPr lang="en-US" dirty="0"/>
              <a:t> == "l"])*</a:t>
            </a:r>
            <a:r>
              <a:rPr lang="en-US" dirty="0" err="1"/>
              <a:t>entropy_lakilaki</a:t>
            </a:r>
            <a:r>
              <a:rPr lang="en-US" dirty="0"/>
              <a:t> / </a:t>
            </a:r>
            <a:r>
              <a:rPr lang="en-US" dirty="0" err="1"/>
              <a:t>nrow</a:t>
            </a:r>
            <a:r>
              <a:rPr lang="en-US" dirty="0"/>
              <a:t>(data) - length(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data$jk</a:t>
            </a:r>
            <a:r>
              <a:rPr lang="en-US" dirty="0"/>
              <a:t> == "p"])*</a:t>
            </a:r>
            <a:r>
              <a:rPr lang="en-US" dirty="0" err="1"/>
              <a:t>entropy_perempuan</a:t>
            </a:r>
            <a:r>
              <a:rPr lang="en-US" dirty="0"/>
              <a:t> / </a:t>
            </a:r>
            <a:r>
              <a:rPr lang="en-US" dirty="0" err="1"/>
              <a:t>nrow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sz="2400" b="1" dirty="0" err="1" smtClean="0"/>
              <a:t>IG_jk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 0.21</a:t>
            </a:r>
            <a:endParaRPr lang="en-US" sz="2400" b="1" dirty="0"/>
          </a:p>
          <a:p>
            <a:endParaRPr lang="en-US" dirty="0"/>
          </a:p>
          <a:p>
            <a:r>
              <a:rPr lang="en-US" dirty="0" err="1"/>
              <a:t>entropy_merokok</a:t>
            </a:r>
            <a:r>
              <a:rPr lang="en-US" dirty="0"/>
              <a:t> &lt;- </a:t>
            </a:r>
            <a:r>
              <a:rPr lang="en-US" dirty="0" err="1"/>
              <a:t>ent</a:t>
            </a:r>
            <a:r>
              <a:rPr lang="en-US" dirty="0"/>
              <a:t>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data$merokok</a:t>
            </a:r>
            <a:r>
              <a:rPr lang="en-US" dirty="0"/>
              <a:t> == "</a:t>
            </a:r>
            <a:r>
              <a:rPr lang="en-US" dirty="0" err="1"/>
              <a:t>Ya</a:t>
            </a:r>
            <a:r>
              <a:rPr lang="en-US" dirty="0"/>
              <a:t>"])</a:t>
            </a:r>
          </a:p>
          <a:p>
            <a:r>
              <a:rPr lang="en-US" dirty="0" err="1"/>
              <a:t>entropy_tidakmerokok</a:t>
            </a:r>
            <a:r>
              <a:rPr lang="en-US" dirty="0"/>
              <a:t> &lt;- </a:t>
            </a:r>
            <a:r>
              <a:rPr lang="en-US" dirty="0" err="1"/>
              <a:t>ent</a:t>
            </a:r>
            <a:r>
              <a:rPr lang="en-US" dirty="0"/>
              <a:t>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data$merokok</a:t>
            </a:r>
            <a:r>
              <a:rPr lang="en-US" dirty="0"/>
              <a:t> == "</a:t>
            </a:r>
            <a:r>
              <a:rPr lang="en-US" dirty="0" err="1"/>
              <a:t>Tidak</a:t>
            </a:r>
            <a:r>
              <a:rPr lang="en-US" dirty="0"/>
              <a:t>"])</a:t>
            </a:r>
          </a:p>
          <a:p>
            <a:r>
              <a:rPr lang="en-US" dirty="0" err="1"/>
              <a:t>IG_merokok</a:t>
            </a:r>
            <a:r>
              <a:rPr lang="en-US" dirty="0"/>
              <a:t> &lt;- </a:t>
            </a:r>
            <a:r>
              <a:rPr lang="en-US" dirty="0" err="1"/>
              <a:t>entropy_total</a:t>
            </a:r>
            <a:r>
              <a:rPr lang="en-US" dirty="0"/>
              <a:t> - length(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data$merokok</a:t>
            </a:r>
            <a:r>
              <a:rPr lang="en-US" dirty="0"/>
              <a:t> == "</a:t>
            </a:r>
            <a:r>
              <a:rPr lang="en-US" dirty="0" err="1"/>
              <a:t>Ya</a:t>
            </a:r>
            <a:r>
              <a:rPr lang="en-US" dirty="0"/>
              <a:t>"])*</a:t>
            </a:r>
            <a:r>
              <a:rPr lang="en-US" dirty="0" err="1"/>
              <a:t>entropy_merokok</a:t>
            </a:r>
            <a:r>
              <a:rPr lang="en-US" dirty="0"/>
              <a:t>  / </a:t>
            </a:r>
            <a:r>
              <a:rPr lang="en-US" dirty="0" err="1"/>
              <a:t>nrow</a:t>
            </a:r>
            <a:r>
              <a:rPr lang="en-US" dirty="0"/>
              <a:t>(data) - length(</a:t>
            </a:r>
            <a:r>
              <a:rPr lang="en-US" dirty="0" err="1"/>
              <a:t>data$tertarik</a:t>
            </a:r>
            <a:r>
              <a:rPr lang="en-US" dirty="0"/>
              <a:t>[</a:t>
            </a:r>
            <a:r>
              <a:rPr lang="en-US" dirty="0" err="1"/>
              <a:t>data$merokok</a:t>
            </a:r>
            <a:r>
              <a:rPr lang="en-US" dirty="0"/>
              <a:t> == "</a:t>
            </a:r>
            <a:r>
              <a:rPr lang="en-US" dirty="0" err="1"/>
              <a:t>Tidak</a:t>
            </a:r>
            <a:r>
              <a:rPr lang="en-US" dirty="0"/>
              <a:t>"])*</a:t>
            </a:r>
            <a:r>
              <a:rPr lang="en-US" dirty="0" err="1"/>
              <a:t>entropy_tidakmerokok</a:t>
            </a:r>
            <a:r>
              <a:rPr lang="en-US" dirty="0"/>
              <a:t>  / </a:t>
            </a:r>
            <a:r>
              <a:rPr lang="en-US" dirty="0" err="1"/>
              <a:t>nrow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sz="2400" b="1" dirty="0" err="1" smtClean="0"/>
              <a:t>IG_merokok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 0.07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4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 smtClean="0">
                <a:latin typeface="+mj-lt"/>
                <a:ea typeface="+mj-ea"/>
                <a:cs typeface="+mj-cs"/>
              </a:rPr>
              <a:t>Ilustrasi</a:t>
            </a:r>
            <a:r>
              <a:rPr lang="en-US" sz="30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b="1" dirty="0" err="1" smtClean="0">
                <a:latin typeface="+mj-lt"/>
                <a:ea typeface="+mj-ea"/>
                <a:cs typeface="+mj-cs"/>
              </a:rPr>
              <a:t>Sederhana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932" y="1093018"/>
            <a:ext cx="8682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rpart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rpart.plot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tertarik</a:t>
            </a:r>
            <a:r>
              <a:rPr lang="en-US" dirty="0"/>
              <a:t> ~  </a:t>
            </a:r>
            <a:r>
              <a:rPr lang="en-US" dirty="0" err="1"/>
              <a:t>jk</a:t>
            </a:r>
            <a:r>
              <a:rPr lang="en-US" dirty="0"/>
              <a:t> + </a:t>
            </a:r>
            <a:r>
              <a:rPr lang="en-US" dirty="0" err="1"/>
              <a:t>tempattinggal</a:t>
            </a:r>
            <a:r>
              <a:rPr lang="en-US" dirty="0"/>
              <a:t> + single + </a:t>
            </a:r>
            <a:r>
              <a:rPr lang="en-US" dirty="0" err="1"/>
              <a:t>usia</a:t>
            </a:r>
            <a:r>
              <a:rPr lang="en-US" dirty="0"/>
              <a:t> + </a:t>
            </a:r>
            <a:r>
              <a:rPr lang="en-US" dirty="0" err="1"/>
              <a:t>merokok</a:t>
            </a:r>
            <a:r>
              <a:rPr lang="en-US" dirty="0"/>
              <a:t> + Budget,  </a:t>
            </a:r>
          </a:p>
          <a:p>
            <a:r>
              <a:rPr lang="en-US" dirty="0"/>
              <a:t>              data = data, method="class",  </a:t>
            </a:r>
          </a:p>
          <a:p>
            <a:r>
              <a:rPr lang="en-US" dirty="0"/>
              <a:t>             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 = 100, </a:t>
            </a:r>
            <a:r>
              <a:rPr lang="en-US" dirty="0" err="1"/>
              <a:t>cp</a:t>
            </a:r>
            <a:r>
              <a:rPr lang="en-US" dirty="0"/>
              <a:t> = 0))</a:t>
            </a:r>
          </a:p>
          <a:p>
            <a:r>
              <a:rPr lang="en-US" dirty="0"/>
              <a:t>print(model)</a:t>
            </a:r>
          </a:p>
          <a:p>
            <a:r>
              <a:rPr lang="en-US" dirty="0" err="1"/>
              <a:t>rpart.plot</a:t>
            </a:r>
            <a:r>
              <a:rPr lang="en-US" dirty="0"/>
              <a:t>(model, extra=4)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 smtClean="0">
                <a:latin typeface="+mj-lt"/>
                <a:ea typeface="+mj-ea"/>
                <a:cs typeface="+mj-cs"/>
              </a:rPr>
              <a:t>Grafik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65" t="13139" r="13148" b="14894"/>
          <a:stretch/>
        </p:blipFill>
        <p:spPr>
          <a:xfrm>
            <a:off x="1619672" y="1197634"/>
            <a:ext cx="6309486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81225"/>
            <a:ext cx="3654227" cy="398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Ilustrasi Sederhana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576" y="1036970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model = rpart(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id-ID" dirty="0"/>
              <a:t>~  </a:t>
            </a:r>
            <a:r>
              <a:rPr lang="en-US" dirty="0" err="1"/>
              <a:t>jk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single </a:t>
            </a:r>
            <a:r>
              <a:rPr lang="id-ID" dirty="0"/>
              <a:t>+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m</a:t>
            </a:r>
            <a:r>
              <a:rPr lang="id-ID" dirty="0"/>
              <a:t>erokok + Budget,  </a:t>
            </a:r>
          </a:p>
          <a:p>
            <a:r>
              <a:rPr lang="id-ID" dirty="0"/>
              <a:t>        </a:t>
            </a:r>
            <a:r>
              <a:rPr lang="en-US" dirty="0" smtClean="0"/>
              <a:t>		</a:t>
            </a:r>
            <a:r>
              <a:rPr lang="id-ID" dirty="0" smtClean="0"/>
              <a:t>       </a:t>
            </a:r>
            <a:r>
              <a:rPr lang="id-ID" dirty="0"/>
              <a:t>data = </a:t>
            </a:r>
            <a:r>
              <a:rPr lang="en-US" dirty="0" smtClean="0"/>
              <a:t>a.</a:t>
            </a:r>
            <a:r>
              <a:rPr lang="id-ID" dirty="0" smtClean="0"/>
              <a:t>data</a:t>
            </a:r>
            <a:r>
              <a:rPr lang="id-ID" dirty="0"/>
              <a:t>, method="class",  </a:t>
            </a:r>
          </a:p>
          <a:p>
            <a:r>
              <a:rPr lang="en-US" dirty="0" smtClean="0"/>
              <a:t>		</a:t>
            </a:r>
            <a:r>
              <a:rPr lang="id-ID" dirty="0" smtClean="0"/>
              <a:t>       </a:t>
            </a:r>
            <a:r>
              <a:rPr lang="id-ID" dirty="0"/>
              <a:t>control = rpart.control(minsplit = 100, cp = 0))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31" y="2383222"/>
            <a:ext cx="5067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53149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" y="2348881"/>
            <a:ext cx="359394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Ilustrasi Sederhana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576" y="103697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model = rpart(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id-ID" dirty="0"/>
              <a:t>~  </a:t>
            </a:r>
            <a:r>
              <a:rPr lang="en-US" dirty="0" err="1"/>
              <a:t>jk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single </a:t>
            </a:r>
            <a:r>
              <a:rPr lang="id-ID" dirty="0"/>
              <a:t>+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m</a:t>
            </a:r>
            <a:r>
              <a:rPr lang="id-ID" dirty="0"/>
              <a:t>erokok + Budget,  </a:t>
            </a:r>
          </a:p>
          <a:p>
            <a:r>
              <a:rPr lang="id-ID" dirty="0"/>
              <a:t>        </a:t>
            </a:r>
            <a:r>
              <a:rPr lang="en-US" dirty="0"/>
              <a:t>		</a:t>
            </a:r>
            <a:r>
              <a:rPr lang="id-ID" dirty="0"/>
              <a:t>       data = </a:t>
            </a:r>
            <a:r>
              <a:rPr lang="en-US" dirty="0" smtClean="0"/>
              <a:t>a.</a:t>
            </a:r>
            <a:r>
              <a:rPr lang="id-ID" dirty="0" smtClean="0"/>
              <a:t>data</a:t>
            </a:r>
            <a:r>
              <a:rPr lang="id-ID" dirty="0"/>
              <a:t>, method="class",  </a:t>
            </a:r>
          </a:p>
          <a:p>
            <a:r>
              <a:rPr lang="en-US" dirty="0" smtClean="0"/>
              <a:t>                                          </a:t>
            </a:r>
            <a:r>
              <a:rPr lang="id-ID" dirty="0" smtClean="0"/>
              <a:t>control </a:t>
            </a:r>
            <a:r>
              <a:rPr lang="id-ID" dirty="0"/>
              <a:t>= rpart.control(minsplit = </a:t>
            </a:r>
            <a:r>
              <a:rPr lang="en-US" sz="2800" b="1" dirty="0" smtClean="0"/>
              <a:t>50</a:t>
            </a:r>
            <a:r>
              <a:rPr lang="id-ID" dirty="0" smtClean="0"/>
              <a:t>, </a:t>
            </a:r>
            <a:r>
              <a:rPr lang="id-ID" dirty="0"/>
              <a:t>cp = </a:t>
            </a:r>
            <a:r>
              <a:rPr lang="id-ID" b="1" dirty="0"/>
              <a:t>0</a:t>
            </a:r>
            <a:r>
              <a:rPr lang="id-ID" dirty="0" smtClean="0"/>
              <a:t>))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358214" y="2428868"/>
            <a:ext cx="53572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/>
              <a:t>3</a:t>
            </a:r>
            <a:endParaRPr lang="id-ID" sz="5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40264" y="3497049"/>
            <a:ext cx="898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Menilai Kebaikan Pohon Klasifikasi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1484784"/>
            <a:ext cx="80724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463550">
              <a:buFont typeface="Arial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respon</a:t>
            </a:r>
            <a:r>
              <a:rPr lang="en-US" sz="2400" dirty="0" smtClean="0"/>
              <a:t>. 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,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kelamin</a:t>
            </a:r>
            <a:r>
              <a:rPr lang="en-US" sz="2400" dirty="0" smtClean="0"/>
              <a:t>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merokok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budget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orang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tertarik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</a:p>
          <a:p>
            <a:pPr marL="463550" lvl="0" indent="-463550">
              <a:buFont typeface="Arial" pitchFamily="34" charset="0"/>
              <a:buChar char="•"/>
            </a:pPr>
            <a:endParaRPr lang="en-US" sz="2400" dirty="0" smtClean="0"/>
          </a:p>
          <a:p>
            <a:pPr marL="463550" lvl="0" indent="-463550">
              <a:buFont typeface="Arial" pitchFamily="34" charset="0"/>
              <a:buChar char="•"/>
            </a:pP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caranya</a:t>
            </a:r>
            <a:r>
              <a:rPr lang="en-US" sz="2400" dirty="0" smtClean="0"/>
              <a:t>?  </a:t>
            </a: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pencabangan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 di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. 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itulah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kategori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.</a:t>
            </a:r>
          </a:p>
          <a:p>
            <a:pPr marL="463550" lvl="1" indent="-409575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91345"/>
            <a:ext cx="4769857" cy="439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1484784"/>
            <a:ext cx="8072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sz="2000" dirty="0" err="1" smtClean="0"/>
              <a:t>Misal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</a:t>
            </a:r>
            <a:r>
              <a:rPr lang="en-US" sz="2000" dirty="0" smtClean="0"/>
              <a:t> = </a:t>
            </a:r>
            <a:r>
              <a:rPr lang="en-US" sz="2000" dirty="0" err="1" smtClean="0"/>
              <a:t>Laki-Laki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smtClean="0"/>
              <a:t>Budget Low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Merokok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Usia</a:t>
            </a:r>
            <a:r>
              <a:rPr lang="en-US" sz="2000" dirty="0" smtClean="0"/>
              <a:t> 25 </a:t>
            </a:r>
            <a:r>
              <a:rPr lang="en-US" sz="2000" dirty="0" err="1" smtClean="0"/>
              <a:t>tahun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smtClean="0"/>
              <a:t>Probability TERTARIK = 0.74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88224" y="1916832"/>
            <a:ext cx="648072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04248" y="2708920"/>
            <a:ext cx="576064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60232" y="3492267"/>
            <a:ext cx="648072" cy="394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Regresi Logistik</a:t>
            </a:r>
          </a:p>
          <a:p>
            <a:endParaRPr lang="en-US" sz="2400" smtClean="0"/>
          </a:p>
          <a:p>
            <a:r>
              <a:rPr lang="en-US" sz="2400" smtClean="0"/>
              <a:t>Discriminant Analysis</a:t>
            </a:r>
          </a:p>
          <a:p>
            <a:endParaRPr lang="en-US" sz="2400" smtClean="0"/>
          </a:p>
          <a:p>
            <a:r>
              <a:rPr lang="en-US" sz="2400" smtClean="0"/>
              <a:t>Support Vector Machine</a:t>
            </a:r>
          </a:p>
          <a:p>
            <a:endParaRPr lang="en-US" sz="2400" smtClean="0"/>
          </a:p>
          <a:p>
            <a:r>
              <a:rPr lang="en-US" sz="2400" smtClean="0"/>
              <a:t>Bayesian Classifier</a:t>
            </a:r>
          </a:p>
          <a:p>
            <a:endParaRPr lang="en-US" sz="2400" smtClean="0"/>
          </a:p>
          <a:p>
            <a:r>
              <a:rPr lang="en-US" sz="2400" smtClean="0"/>
              <a:t>Neural Network</a:t>
            </a:r>
          </a:p>
          <a:p>
            <a:endParaRPr lang="en-US" sz="2400" smtClean="0"/>
          </a:p>
          <a:p>
            <a:r>
              <a:rPr lang="en-US" sz="2400" smtClean="0"/>
              <a:t>dll</a:t>
            </a:r>
            <a:endParaRPr lang="en-US" sz="24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Metode lain yang setara kegunaannya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1122"/>
            <a:ext cx="4769857" cy="439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1484784"/>
            <a:ext cx="8072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sz="2000" dirty="0" err="1" smtClean="0"/>
              <a:t>Misal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</a:t>
            </a:r>
            <a:r>
              <a:rPr lang="en-US" sz="2000" dirty="0" smtClean="0"/>
              <a:t> = </a:t>
            </a:r>
            <a:r>
              <a:rPr lang="en-US" sz="2000" dirty="0" err="1" smtClean="0"/>
              <a:t>Laki-Laki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smtClean="0"/>
              <a:t>Budget high</a:t>
            </a:r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Merokok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err="1" smtClean="0"/>
              <a:t>Usia</a:t>
            </a:r>
            <a:r>
              <a:rPr lang="en-US" sz="2000" dirty="0" smtClean="0"/>
              <a:t> 25 </a:t>
            </a:r>
            <a:r>
              <a:rPr lang="en-US" sz="2000" dirty="0" err="1" smtClean="0"/>
              <a:t>tahun</a:t>
            </a: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endParaRPr lang="en-US" sz="2000" dirty="0" smtClean="0"/>
          </a:p>
          <a:p>
            <a:pPr marL="463550" lvl="1" indent="-409575">
              <a:buFont typeface="Arial" pitchFamily="34" charset="0"/>
              <a:buChar char="•"/>
            </a:pPr>
            <a:r>
              <a:rPr lang="en-US" sz="2000" dirty="0" smtClean="0"/>
              <a:t>Probability TERTARIK = 0.33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88224" y="1916832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16216" y="2708920"/>
            <a:ext cx="576064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96136" y="3501008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68144" y="4221088"/>
            <a:ext cx="576064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96136" y="4941168"/>
            <a:ext cx="576064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1443841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model = rpart(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id-ID" dirty="0"/>
              <a:t>~  </a:t>
            </a:r>
            <a:r>
              <a:rPr lang="en-US" dirty="0" err="1"/>
              <a:t>jk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single </a:t>
            </a:r>
            <a:r>
              <a:rPr lang="id-ID" dirty="0"/>
              <a:t>+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id-ID" dirty="0"/>
              <a:t>+ </a:t>
            </a:r>
            <a:r>
              <a:rPr lang="en-US" dirty="0"/>
              <a:t>m</a:t>
            </a:r>
            <a:r>
              <a:rPr lang="id-ID" dirty="0"/>
              <a:t>erokok + Budget,  </a:t>
            </a:r>
          </a:p>
          <a:p>
            <a:r>
              <a:rPr lang="id-ID" dirty="0"/>
              <a:t>        </a:t>
            </a:r>
            <a:r>
              <a:rPr lang="en-US" dirty="0"/>
              <a:t>		</a:t>
            </a:r>
            <a:r>
              <a:rPr lang="id-ID" dirty="0"/>
              <a:t>       data = </a:t>
            </a:r>
            <a:r>
              <a:rPr lang="en-US" dirty="0" smtClean="0"/>
              <a:t>a.</a:t>
            </a:r>
            <a:r>
              <a:rPr lang="id-ID" dirty="0" smtClean="0"/>
              <a:t>data</a:t>
            </a:r>
            <a:r>
              <a:rPr lang="id-ID" dirty="0"/>
              <a:t>, method="class",  </a:t>
            </a:r>
          </a:p>
          <a:p>
            <a:r>
              <a:rPr lang="en-US" dirty="0" smtClean="0"/>
              <a:t>                                          </a:t>
            </a:r>
            <a:r>
              <a:rPr lang="id-ID" dirty="0"/>
              <a:t>control = rpart.control(minsplit = </a:t>
            </a:r>
            <a:r>
              <a:rPr lang="en-US" dirty="0"/>
              <a:t>50</a:t>
            </a:r>
            <a:r>
              <a:rPr lang="id-ID" dirty="0"/>
              <a:t>, cp = 0))</a:t>
            </a:r>
          </a:p>
          <a:p>
            <a:endParaRPr lang="en-US" dirty="0" smtClean="0"/>
          </a:p>
          <a:p>
            <a:r>
              <a:rPr lang="it-IT" b="1" dirty="0"/>
              <a:t>prob_prediksi &lt;- predict(model, newdata=data, type = 'prob</a:t>
            </a:r>
            <a:r>
              <a:rPr lang="it-IT" b="1" dirty="0" smtClean="0"/>
              <a:t>')</a:t>
            </a:r>
          </a:p>
          <a:p>
            <a:r>
              <a:rPr lang="it-IT" b="1" dirty="0"/>
              <a:t>head(prob_prediksi, n=10)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07704" y="2996952"/>
            <a:ext cx="56166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Tidak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Tertarik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1    0.925170068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0.07482993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2    0.954081633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3    0.954081633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4    0.954081633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5    0.004694836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0.99530516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6    0.954081633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7    0.004694836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0.99530516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8    0.925170068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0.07482993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9    0.954081633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10   0.428571429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0.57142857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1443841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0.5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ketertarikan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dirty="0" err="1" smtClean="0"/>
              <a:t>Tertarik</a:t>
            </a:r>
            <a:r>
              <a:rPr lang="en-US" dirty="0" smtClean="0"/>
              <a:t>) &gt; 0.5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Tertarik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dirty="0" err="1" smtClean="0"/>
              <a:t>Tertarik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</a:t>
            </a:r>
            <a:r>
              <a:rPr lang="en-US" dirty="0" smtClean="0"/>
              <a:t> 0.5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dapatkan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75656" y="2996952"/>
            <a:ext cx="6120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Tidak   Tertarik      </a:t>
            </a:r>
            <a:r>
              <a:rPr lang="en-US" dirty="0" err="1" smtClean="0">
                <a:sym typeface="Wingdings" pitchFamily="2" charset="2"/>
              </a:rPr>
              <a:t>Prediksi</a:t>
            </a: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1    0.925170068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0.07482993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2    0.954081633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3    0.954081633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4    0.954081633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5    0.004694836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0.99530516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Tertarik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6    0.954081633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7    0.004694836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0.99530516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Tertarik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8    0.925170068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0.07482993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9    0.954081633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0.04591837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Tidak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10   0.428571429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0.57142857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Tertarik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Prediksi Variabel Respon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1443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Perbandingan antara respon yang sebenarnya dengan dugaan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691680" y="2492896"/>
            <a:ext cx="65527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Tertarik_beli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dugaan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Tertarik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Tertarik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Tertarik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Tertarik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Tertarik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salah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prediksi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Kebaikan pohon klasifikasi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1443841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Kebaikan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dugaan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sesungguhnya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7854" y="3046619"/>
            <a:ext cx="6252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prediksi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 (</a:t>
            </a:r>
            <a:r>
              <a:rPr lang="en-US" dirty="0" err="1"/>
              <a:t>prob_prediksi</a:t>
            </a:r>
            <a:r>
              <a:rPr lang="en-US" dirty="0"/>
              <a:t>[,2] &gt; 0.5, "</a:t>
            </a:r>
            <a:r>
              <a:rPr lang="en-US" dirty="0" err="1"/>
              <a:t>tertarik</a:t>
            </a:r>
            <a:r>
              <a:rPr lang="en-US" dirty="0"/>
              <a:t>", "</a:t>
            </a:r>
            <a:r>
              <a:rPr lang="en-US" dirty="0" err="1"/>
              <a:t>tidak</a:t>
            </a:r>
            <a:r>
              <a:rPr lang="en-US" dirty="0"/>
              <a:t>")</a:t>
            </a:r>
          </a:p>
          <a:p>
            <a:r>
              <a:rPr lang="en-US" dirty="0"/>
              <a:t>table(</a:t>
            </a:r>
            <a:r>
              <a:rPr lang="en-US" dirty="0" err="1"/>
              <a:t>data$tertarik</a:t>
            </a:r>
            <a:r>
              <a:rPr lang="en-US" dirty="0"/>
              <a:t>, </a:t>
            </a:r>
            <a:r>
              <a:rPr lang="en-US" dirty="0" err="1"/>
              <a:t>prediksi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166205"/>
            <a:ext cx="41338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Kebaikan pohon klasifikasi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475728"/>
            <a:ext cx="3836371" cy="466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7504" y="14757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library(caret)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data$tertarik</a:t>
            </a:r>
            <a:r>
              <a:rPr lang="en-US" dirty="0"/>
              <a:t>, positive="</a:t>
            </a:r>
            <a:r>
              <a:rPr lang="en-US" dirty="0" err="1"/>
              <a:t>tertarik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98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Kebaikan pohon klasifikasi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27584" y="2292464"/>
          <a:ext cx="75608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Cut-Off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Accuracy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Sensitivity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Specificity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0.3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91.60%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88.62%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92.93%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0.5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92.25%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86.53%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94.80%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0.6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91.60%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78.14%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smtClean="0"/>
                        <a:t>97.60%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143900" y="2428868"/>
            <a:ext cx="53572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>
                <a:sym typeface="Wingdings" pitchFamily="2" charset="2"/>
              </a:rPr>
              <a:t>4</a:t>
            </a:r>
            <a:endParaRPr lang="id-ID" sz="5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40264" y="3497049"/>
            <a:ext cx="898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Perkembangan Lebih Lanjut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Perkembangan Lebih Lanjut: Ensemble Tree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smtClean="0"/>
              <a:t>Bagging (Bootstrap Aggregating)</a:t>
            </a:r>
          </a:p>
          <a:p>
            <a:pPr lvl="1"/>
            <a:r>
              <a:rPr lang="en-US" altLang="zh-CN" sz="1600" smtClean="0">
                <a:ea typeface="SimSun" pitchFamily="2" charset="-122"/>
              </a:rPr>
              <a:t>Breiman, L (1996). Bagging predictors. </a:t>
            </a:r>
            <a:r>
              <a:rPr lang="en-US" altLang="zh-CN" sz="1600" i="1" smtClean="0">
                <a:ea typeface="SimSun" pitchFamily="2" charset="-122"/>
              </a:rPr>
              <a:t>Machine Learning</a:t>
            </a:r>
            <a:r>
              <a:rPr lang="en-US" altLang="zh-CN" sz="1600" smtClean="0">
                <a:ea typeface="SimSun" pitchFamily="2" charset="-122"/>
              </a:rPr>
              <a:t> 24 (2): 123–140</a:t>
            </a:r>
          </a:p>
          <a:p>
            <a:r>
              <a:rPr lang="en-US" sz="2400" smtClean="0"/>
              <a:t>Boosting</a:t>
            </a:r>
          </a:p>
          <a:p>
            <a:pPr lvl="1"/>
            <a:r>
              <a:rPr lang="en-US" sz="2000" smtClean="0"/>
              <a:t>Freund, Y., &amp; Schapire, R. E. (1996, July). Experiments with a new boosting algorithm. In </a:t>
            </a:r>
            <a:r>
              <a:rPr lang="en-US" sz="2000" i="1" smtClean="0"/>
              <a:t>ICML</a:t>
            </a:r>
            <a:r>
              <a:rPr lang="en-US" sz="2000" smtClean="0"/>
              <a:t> (Vol. 96, pp. 148-156).</a:t>
            </a:r>
          </a:p>
          <a:p>
            <a:r>
              <a:rPr lang="en-US" sz="2400" smtClean="0"/>
              <a:t>Random Forest</a:t>
            </a:r>
          </a:p>
          <a:p>
            <a:pPr lvl="1"/>
            <a:r>
              <a:rPr lang="en-US" altLang="zh-CN" sz="2000" smtClean="0">
                <a:ea typeface="SimSun" pitchFamily="2" charset="-122"/>
              </a:rPr>
              <a:t>Breiman L (2001). Random Forests. </a:t>
            </a:r>
            <a:r>
              <a:rPr lang="en-US" altLang="zh-CN" sz="2000" i="1" smtClean="0">
                <a:ea typeface="SimSun" pitchFamily="2" charset="-122"/>
              </a:rPr>
              <a:t>Machine Learning</a:t>
            </a:r>
            <a:r>
              <a:rPr lang="en-US" altLang="zh-CN" sz="2000" smtClean="0">
                <a:ea typeface="SimSun" pitchFamily="2" charset="-122"/>
              </a:rPr>
              <a:t>, 45, 5-32.</a:t>
            </a:r>
          </a:p>
          <a:p>
            <a:pPr lvl="1"/>
            <a:r>
              <a:rPr lang="en-US" sz="2000" smtClean="0"/>
              <a:t>Ho, Tin Kam (1995). </a:t>
            </a:r>
            <a:r>
              <a:rPr lang="en-US" sz="2000" i="1" smtClean="0">
                <a:hlinkClick r:id="rId3"/>
              </a:rPr>
              <a:t>Random Decision Forests</a:t>
            </a:r>
            <a:r>
              <a:rPr lang="en-US" sz="2000" smtClean="0"/>
              <a:t>. Proceedings of the 3rd International Conference on Document Analysis and Recognition, Montreal, QC, 14–16 August 1995. pp. 278–282</a:t>
            </a:r>
            <a:endParaRPr lang="en-US" altLang="zh-CN" sz="2000" smtClean="0">
              <a:ea typeface="SimSun" pitchFamily="2" charset="-122"/>
            </a:endParaRPr>
          </a:p>
          <a:p>
            <a:pPr lvl="1"/>
            <a:r>
              <a:rPr lang="en-US" sz="2000" smtClean="0"/>
              <a:t>Ho, Tin Kam (1998). </a:t>
            </a:r>
            <a:r>
              <a:rPr lang="en-US" sz="2000" smtClean="0">
                <a:hlinkClick r:id="rId4"/>
              </a:rPr>
              <a:t>"The Random Subspace Method for Constructing Decision Forests"</a:t>
            </a:r>
            <a:r>
              <a:rPr lang="en-US" sz="2000" smtClean="0"/>
              <a:t>. </a:t>
            </a:r>
            <a:r>
              <a:rPr lang="en-US" sz="2000" i="1" smtClean="0"/>
              <a:t>IEEE Transactions on Pattern Analysis and Machine Intelligence</a:t>
            </a:r>
            <a:r>
              <a:rPr lang="en-US" sz="2000" smtClean="0"/>
              <a:t> </a:t>
            </a:r>
            <a:r>
              <a:rPr lang="en-US" sz="2000" b="1" smtClean="0"/>
              <a:t>20</a:t>
            </a:r>
            <a:r>
              <a:rPr lang="en-US" sz="2000" smtClean="0"/>
              <a:t> (8): 832–844</a:t>
            </a:r>
            <a:endParaRPr lang="en-US" altLang="zh-CN" sz="2000" smtClean="0">
              <a:ea typeface="SimSun" pitchFamily="2" charset="-122"/>
            </a:endParaRPr>
          </a:p>
          <a:p>
            <a:r>
              <a:rPr lang="en-US" sz="2400" smtClean="0"/>
              <a:t>Rotation Forest</a:t>
            </a:r>
          </a:p>
          <a:p>
            <a:pPr lvl="1"/>
            <a:r>
              <a:rPr lang="en-US" sz="1600" smtClean="0"/>
              <a:t>Rodriguez, J. J., Kuncheva, L. I., &amp; Alonso, C. J. (2006). Rotation forest: A new classifier ensemble method. </a:t>
            </a:r>
            <a:r>
              <a:rPr lang="en-US" sz="1600" i="1" smtClean="0"/>
              <a:t>Pattern Analysis and Machine Intelligence, IEEE Transactions on</a:t>
            </a:r>
            <a:r>
              <a:rPr lang="en-US" sz="1600" smtClean="0"/>
              <a:t>, </a:t>
            </a:r>
            <a:r>
              <a:rPr lang="en-US" sz="1600" i="1" smtClean="0"/>
              <a:t>28</a:t>
            </a:r>
            <a:r>
              <a:rPr lang="en-US" sz="1600" smtClean="0"/>
              <a:t>(10), 1619-1630.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Perkembangan Lebih Lanjut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1166813"/>
            <a:ext cx="6000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211774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Pengenalan Konsep Entropy dan Information Gain</a:t>
            </a:r>
          </a:p>
          <a:p>
            <a:r>
              <a:rPr lang="en-US" sz="2400" smtClean="0"/>
              <a:t>Pengenalan Algoritma Dasar Pohon Klasifikasi</a:t>
            </a:r>
          </a:p>
          <a:p>
            <a:r>
              <a:rPr lang="en-US" sz="2400" smtClean="0"/>
              <a:t>Menilai Kemampuan Prediksi Pohon Klasifikasi</a:t>
            </a:r>
          </a:p>
          <a:p>
            <a:r>
              <a:rPr lang="en-US" sz="2400" smtClean="0"/>
              <a:t>Pengembangan Lebih Lanjut dari Pohon Klasifikasi</a:t>
            </a: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smtClean="0">
                <a:latin typeface="+mj-lt"/>
                <a:ea typeface="+mj-ea"/>
                <a:cs typeface="+mj-cs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Bagging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147763"/>
            <a:ext cx="74580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28184" y="3140968"/>
            <a:ext cx="194421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Random Forest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147763"/>
            <a:ext cx="74580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Rotation Forest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47763"/>
            <a:ext cx="74580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08620" y="2996953"/>
            <a:ext cx="320384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Buat beberapa grup veriabel prediktor</a:t>
            </a:r>
          </a:p>
          <a:p>
            <a:endParaRPr lang="en-US" sz="1400" smtClean="0"/>
          </a:p>
          <a:p>
            <a:r>
              <a:rPr lang="en-US" sz="1400" smtClean="0"/>
              <a:t>Lakukan PCA pada setiap group</a:t>
            </a:r>
          </a:p>
          <a:p>
            <a:endParaRPr lang="en-US" sz="1400" smtClean="0"/>
          </a:p>
          <a:p>
            <a:r>
              <a:rPr lang="en-US" sz="1400" smtClean="0"/>
              <a:t>Gunakan koef PC untuk merotasi data prediktor</a:t>
            </a:r>
          </a:p>
          <a:p>
            <a:endParaRPr lang="en-US" sz="1400" smtClean="0"/>
          </a:p>
          <a:p>
            <a:r>
              <a:rPr lang="en-US" sz="1400" smtClean="0"/>
              <a:t>Buat pohon klasifikasi berdasarkan data yang telah dirotasi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Boosting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370" y="802310"/>
            <a:ext cx="7204022" cy="536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Pendekatan ensemble tree menghasilkan prediksi yang lebih baik dibandingkan pohon klasifikasi tunggal</a:t>
            </a:r>
          </a:p>
          <a:p>
            <a:endParaRPr lang="en-US" smtClean="0"/>
          </a:p>
          <a:p>
            <a:r>
              <a:rPr lang="en-US" smtClean="0"/>
              <a:t>Ensemble tree banyak digunakan untuk menangani masalah-masalah:</a:t>
            </a:r>
          </a:p>
          <a:p>
            <a:pPr lvl="1"/>
            <a:r>
              <a:rPr lang="en-US" smtClean="0"/>
              <a:t>Ketidakseimbangan Kelas (Imbalanced Class)</a:t>
            </a:r>
          </a:p>
          <a:p>
            <a:pPr lvl="1"/>
            <a:r>
              <a:rPr lang="en-US" smtClean="0"/>
              <a:t>Curse of Dimensionality</a:t>
            </a:r>
          </a:p>
          <a:p>
            <a:pPr lvl="1"/>
            <a:r>
              <a:rPr lang="en-US" smtClean="0"/>
              <a:t>Klasifikasi Multi-Kelas</a:t>
            </a:r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Empirical study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t="23931"/>
          <a:stretch>
            <a:fillRect/>
          </a:stretch>
        </p:blipFill>
        <p:spPr bwMode="auto">
          <a:xfrm>
            <a:off x="467544" y="1556792"/>
            <a:ext cx="813439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22" name="Diagonal Stripe 21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Beyond Classification Tasks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24200"/>
            <a:ext cx="9144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143900" y="2428868"/>
            <a:ext cx="769763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>
                <a:sym typeface="Wingdings" pitchFamily="2" charset="2"/>
              </a:rPr>
              <a:t></a:t>
            </a:r>
            <a:endParaRPr lang="id-ID" sz="5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72188"/>
            <a:chOff x="0" y="6400800"/>
            <a:chExt cx="9144000" cy="472188"/>
          </a:xfrm>
        </p:grpSpPr>
        <p:sp>
          <p:nvSpPr>
            <p:cNvPr id="16" name="Rectangle 1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7" name="Picture 1" descr="C:\Users\Ferokun\Desktop\Capture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63393" y="6455545"/>
              <a:ext cx="2743197" cy="417443"/>
            </a:xfrm>
            <a:prstGeom prst="rect">
              <a:avLst/>
            </a:prstGeom>
            <a:noFill/>
          </p:spPr>
        </p:pic>
        <p:cxnSp>
          <p:nvCxnSpPr>
            <p:cNvPr id="18" name="Straight Connector 17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40264" y="3497049"/>
            <a:ext cx="898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data.frame</a:t>
            </a:r>
            <a:r>
              <a:rPr lang="en-US" dirty="0"/>
              <a:t> with 618 rows and 18 variables:</a:t>
            </a:r>
          </a:p>
          <a:p>
            <a:r>
              <a:rPr lang="en-US" dirty="0"/>
              <a:t>id Subject identifier (1-1503)</a:t>
            </a:r>
          </a:p>
          <a:p>
            <a:r>
              <a:rPr lang="en-US" dirty="0" err="1"/>
              <a:t>studyyear</a:t>
            </a:r>
            <a:r>
              <a:rPr lang="en-US" dirty="0"/>
              <a:t> Year subject entered the study (Year)</a:t>
            </a:r>
          </a:p>
          <a:p>
            <a:r>
              <a:rPr lang="en-US" dirty="0"/>
              <a:t>myopic Myopia within the first five years of follow up (1: No, 2: Yes)</a:t>
            </a:r>
          </a:p>
          <a:p>
            <a:r>
              <a:rPr lang="en-US" dirty="0"/>
              <a:t>age </a:t>
            </a:r>
            <a:r>
              <a:rPr lang="en-US" dirty="0" err="1"/>
              <a:t>Age</a:t>
            </a:r>
            <a:r>
              <a:rPr lang="en-US" dirty="0"/>
              <a:t> at first visit (Years)</a:t>
            </a:r>
          </a:p>
          <a:p>
            <a:r>
              <a:rPr lang="en-US" dirty="0"/>
              <a:t>gender </a:t>
            </a:r>
            <a:r>
              <a:rPr lang="en-US" dirty="0" err="1"/>
              <a:t>Gender</a:t>
            </a:r>
            <a:r>
              <a:rPr lang="en-US" dirty="0"/>
              <a:t> (1: Male, 2: Female)</a:t>
            </a:r>
          </a:p>
          <a:p>
            <a:r>
              <a:rPr lang="en-US" dirty="0" err="1"/>
              <a:t>spheq</a:t>
            </a:r>
            <a:r>
              <a:rPr lang="en-US" dirty="0"/>
              <a:t> Spherical Equivalent Refraction (diopter)</a:t>
            </a:r>
          </a:p>
          <a:p>
            <a:r>
              <a:rPr lang="en-US" dirty="0"/>
              <a:t>al Axial Length (mm)</a:t>
            </a:r>
          </a:p>
          <a:p>
            <a:r>
              <a:rPr lang="en-US" dirty="0" err="1"/>
              <a:t>acd</a:t>
            </a:r>
            <a:r>
              <a:rPr lang="en-US" dirty="0"/>
              <a:t> Anterior Chamber Depth (mm)</a:t>
            </a:r>
          </a:p>
          <a:p>
            <a:r>
              <a:rPr lang="en-US" dirty="0" err="1"/>
              <a:t>lt</a:t>
            </a:r>
            <a:r>
              <a:rPr lang="en-US" dirty="0"/>
              <a:t> Lens Thickness (mm)</a:t>
            </a:r>
          </a:p>
          <a:p>
            <a:r>
              <a:rPr lang="en-US" dirty="0" err="1"/>
              <a:t>vcd</a:t>
            </a:r>
            <a:r>
              <a:rPr lang="en-US" dirty="0"/>
              <a:t> Vitreous Chamber Depth (mm)</a:t>
            </a:r>
          </a:p>
          <a:p>
            <a:r>
              <a:rPr lang="en-US" dirty="0" err="1"/>
              <a:t>sporthr</a:t>
            </a:r>
            <a:r>
              <a:rPr lang="en-US" dirty="0"/>
              <a:t> How many hours per week outside of school the child spent engaging in sports/outdoor</a:t>
            </a:r>
          </a:p>
          <a:p>
            <a:r>
              <a:rPr lang="en-US" dirty="0"/>
              <a:t>activities (Hours per week)</a:t>
            </a:r>
          </a:p>
          <a:p>
            <a:r>
              <a:rPr lang="en-US" dirty="0" err="1"/>
              <a:t>readhr</a:t>
            </a:r>
            <a:r>
              <a:rPr lang="en-US" dirty="0"/>
              <a:t> How many hours per week outside of school the child spent reading for pleasure (Hours</a:t>
            </a:r>
          </a:p>
          <a:p>
            <a:r>
              <a:rPr lang="en-US" dirty="0"/>
              <a:t>per week)</a:t>
            </a:r>
          </a:p>
          <a:p>
            <a:r>
              <a:rPr lang="en-US" dirty="0" err="1"/>
              <a:t>comphr</a:t>
            </a:r>
            <a:r>
              <a:rPr lang="en-US" dirty="0"/>
              <a:t> How many hours per week outside of school the child spent playing video/computer</a:t>
            </a:r>
          </a:p>
          <a:p>
            <a:r>
              <a:rPr lang="en-US" dirty="0"/>
              <a:t>games or working on the computer (Hours per week)</a:t>
            </a:r>
          </a:p>
          <a:p>
            <a:r>
              <a:rPr lang="en-US" dirty="0" err="1"/>
              <a:t>studyhr</a:t>
            </a:r>
            <a:r>
              <a:rPr lang="en-US" dirty="0"/>
              <a:t> How many hours per week outside of school the child spent reading or studying for school</a:t>
            </a:r>
          </a:p>
          <a:p>
            <a:r>
              <a:rPr lang="en-US" dirty="0"/>
              <a:t>assignments (Hours per week)</a:t>
            </a:r>
          </a:p>
          <a:p>
            <a:r>
              <a:rPr lang="en-US" dirty="0" err="1"/>
              <a:t>tvhr</a:t>
            </a:r>
            <a:r>
              <a:rPr lang="en-US" dirty="0"/>
              <a:t> How many hours per week outside of school the child spent watching television (Hours per</a:t>
            </a:r>
          </a:p>
          <a:p>
            <a:r>
              <a:rPr lang="en-US" dirty="0"/>
              <a:t>week)</a:t>
            </a:r>
          </a:p>
          <a:p>
            <a:r>
              <a:rPr lang="en-US" dirty="0" err="1"/>
              <a:t>diopterhr</a:t>
            </a:r>
            <a:r>
              <a:rPr lang="en-US" dirty="0"/>
              <a:t> Composite of near-work activities (Hours per week)</a:t>
            </a:r>
          </a:p>
          <a:p>
            <a:r>
              <a:rPr lang="en-US" dirty="0"/>
              <a:t>mommy Was the subject’s mother myopic? (1: No, 2: Yes)</a:t>
            </a:r>
          </a:p>
          <a:p>
            <a:r>
              <a:rPr lang="en-US" dirty="0" err="1"/>
              <a:t>dadmy</a:t>
            </a:r>
            <a:r>
              <a:rPr lang="en-US" dirty="0"/>
              <a:t> Was the subject’s father myopic? (1: No, 2: Yes)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841-D3CA-4E9B-9916-C937EAC61184}" type="slidenum">
              <a:rPr lang="id-ID" smtClean="0"/>
              <a:pPr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320141"/>
            <a:ext cx="7772400" cy="966064"/>
          </a:xfrm>
        </p:spPr>
        <p:txBody>
          <a:bodyPr>
            <a:normAutofit/>
          </a:bodyPr>
          <a:lstStyle/>
          <a:p>
            <a:r>
              <a:rPr lang="en-US" sz="5300" b="1" dirty="0" smtClean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+mn-lt"/>
              </a:rPr>
              <a:t>Ensemble Learning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effectLst>
                <a:glow rad="127000">
                  <a:schemeClr val="bg1"/>
                </a:glo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746" y="2274838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Users\Stat\Downloads\logo_ipb_mulai_201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863" y="4334755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4" y="1371600"/>
            <a:ext cx="3446068" cy="46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5" y="1371600"/>
            <a:ext cx="3452451" cy="46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6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0700" y="1752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Rumah</a:t>
            </a:r>
            <a:r>
              <a:rPr lang="en-US" sz="1400" dirty="0" smtClean="0"/>
              <a:t> </a:t>
            </a:r>
            <a:r>
              <a:rPr lang="en-US" sz="1400" dirty="0" err="1" smtClean="0"/>
              <a:t>Milik</a:t>
            </a:r>
            <a:r>
              <a:rPr lang="en-US" sz="1400" dirty="0" smtClean="0"/>
              <a:t> </a:t>
            </a:r>
            <a:r>
              <a:rPr lang="en-US" sz="1400" dirty="0" err="1" smtClean="0"/>
              <a:t>Sendiri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8194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2971800" y="28194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Penghasilan</a:t>
            </a:r>
            <a:r>
              <a:rPr lang="en-US" sz="1400" dirty="0" smtClean="0"/>
              <a:t> Per </a:t>
            </a:r>
            <a:r>
              <a:rPr lang="en-US" sz="1400" dirty="0" err="1" smtClean="0"/>
              <a:t>Bulan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5400000">
            <a:off x="1695450" y="2038350"/>
            <a:ext cx="4572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rot="16200000" flipH="1">
            <a:off x="2838450" y="2000250"/>
            <a:ext cx="4572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2438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352800" y="2438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2743200" y="40767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733800" y="40767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3028950" y="344805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 rot="16200000" flipH="1">
            <a:off x="3714750" y="3371850"/>
            <a:ext cx="6477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3581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962400" y="3581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3505200" y="53340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4724400" y="53340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27" name="Straight Connector 26"/>
          <p:cNvCxnSpPr>
            <a:stCxn id="16" idx="2"/>
            <a:endCxn id="24" idx="0"/>
          </p:cNvCxnSpPr>
          <p:nvPr/>
        </p:nvCxnSpPr>
        <p:spPr>
          <a:xfrm rot="5400000">
            <a:off x="3790950" y="470535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5" idx="0"/>
          </p:cNvCxnSpPr>
          <p:nvPr/>
        </p:nvCxnSpPr>
        <p:spPr>
          <a:xfrm rot="16200000" flipH="1">
            <a:off x="4400550" y="470535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4876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24400" y="4876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457200" y="40767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35" name="Oval 34"/>
          <p:cNvSpPr/>
          <p:nvPr/>
        </p:nvSpPr>
        <p:spPr>
          <a:xfrm>
            <a:off x="1676400" y="40767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37" name="Straight Connector 36"/>
          <p:cNvCxnSpPr>
            <a:stCxn id="6" idx="2"/>
            <a:endCxn id="34" idx="0"/>
          </p:cNvCxnSpPr>
          <p:nvPr/>
        </p:nvCxnSpPr>
        <p:spPr>
          <a:xfrm rot="5400000">
            <a:off x="742950" y="344805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35" idx="0"/>
          </p:cNvCxnSpPr>
          <p:nvPr/>
        </p:nvCxnSpPr>
        <p:spPr>
          <a:xfrm rot="16200000" flipH="1">
            <a:off x="1352550" y="344805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3581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676400" y="3581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Pengantar</a:t>
            </a:r>
            <a:endParaRPr lang="en-US" dirty="0" smtClean="0"/>
          </a:p>
          <a:p>
            <a:r>
              <a:rPr lang="en-US" dirty="0" smtClean="0"/>
              <a:t>Bagging, Random Forest</a:t>
            </a:r>
          </a:p>
          <a:p>
            <a:r>
              <a:rPr lang="en-US" dirty="0" smtClean="0"/>
              <a:t>Boosting</a:t>
            </a:r>
          </a:p>
          <a:p>
            <a:r>
              <a:rPr lang="en-US" dirty="0" smtClean="0"/>
              <a:t>Lain-lain [optional]:</a:t>
            </a:r>
          </a:p>
          <a:p>
            <a:pPr lvl="1"/>
            <a:r>
              <a:rPr lang="en-US" dirty="0" smtClean="0"/>
              <a:t>Ensemble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1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pic>
        <p:nvPicPr>
          <p:cNvPr id="5" name="Picture 4" descr="http://www.aventirbio.com/images/c-business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459" y="1842246"/>
            <a:ext cx="2480733" cy="3048000"/>
          </a:xfrm>
          <a:prstGeom prst="rect">
            <a:avLst/>
          </a:prstGeom>
          <a:noFill/>
        </p:spPr>
      </p:pic>
      <p:pic>
        <p:nvPicPr>
          <p:cNvPr id="6" name="Picture 6" descr="http://www.tfanecrm.com/businessmen_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802" y="1743399"/>
            <a:ext cx="2338678" cy="32456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79177" y="5063749"/>
            <a:ext cx="1884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single expert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99851" y="5063749"/>
            <a:ext cx="1884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team  of experts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47707" y="3181160"/>
            <a:ext cx="188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1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6" name="Picture 4" descr="Model Selection and Model Aver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15145"/>
          <a:stretch/>
        </p:blipFill>
        <p:spPr bwMode="auto">
          <a:xfrm>
            <a:off x="2922703" y="1426601"/>
            <a:ext cx="3298594" cy="47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15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19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16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15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21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21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22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s4.mm.bing.net/th?id=H.4588048294611239&amp;pid=1.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76200"/>
            <a:ext cx="1733550" cy="2667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400800" y="533400"/>
            <a:ext cx="2514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Profil</a:t>
            </a:r>
            <a:r>
              <a:rPr lang="en-US" sz="2000" dirty="0" smtClean="0"/>
              <a:t>:</a:t>
            </a: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Pria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Penghasilan</a:t>
            </a:r>
            <a:r>
              <a:rPr lang="en-US" sz="2000" dirty="0" smtClean="0"/>
              <a:t> 8 </a:t>
            </a:r>
            <a:r>
              <a:rPr lang="en-US" sz="2000" dirty="0" err="1" smtClean="0"/>
              <a:t>juta</a:t>
            </a:r>
            <a:r>
              <a:rPr lang="en-US" sz="2000" dirty="0" smtClean="0"/>
              <a:t> per </a:t>
            </a:r>
            <a:r>
              <a:rPr lang="en-US" sz="2000" dirty="0" err="1" smtClean="0"/>
              <a:t>bulan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Bujangan</a:t>
            </a:r>
            <a:endParaRPr lang="en-US" sz="2000" dirty="0"/>
          </a:p>
        </p:txBody>
      </p:sp>
      <p:pic>
        <p:nvPicPr>
          <p:cNvPr id="21508" name="Picture 4" descr="http://ts2.mm.bing.net/th?id=H.4990834565186185&amp;pid=1.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44426" cy="158115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781800" y="3277850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7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8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lumMod val="7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90700" y="22098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Rumah Milik Sendiri</a:t>
            </a:r>
            <a:endParaRPr lang="en-US" sz="1400"/>
          </a:p>
        </p:txBody>
      </p:sp>
      <p:sp>
        <p:nvSpPr>
          <p:cNvPr id="38" name="Rounded Rectangle 37"/>
          <p:cNvSpPr/>
          <p:nvPr/>
        </p:nvSpPr>
        <p:spPr>
          <a:xfrm>
            <a:off x="685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43" name="Rounded Rectangle 42"/>
          <p:cNvSpPr/>
          <p:nvPr/>
        </p:nvSpPr>
        <p:spPr>
          <a:xfrm>
            <a:off x="2971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Penghasilan Per Bulan</a:t>
            </a:r>
            <a:endParaRPr lang="en-US" sz="1400"/>
          </a:p>
        </p:txBody>
      </p:sp>
      <p:cxnSp>
        <p:nvCxnSpPr>
          <p:cNvPr id="44" name="Straight Connector 43"/>
          <p:cNvCxnSpPr>
            <a:stCxn id="36" idx="2"/>
            <a:endCxn id="38" idx="0"/>
          </p:cNvCxnSpPr>
          <p:nvPr/>
        </p:nvCxnSpPr>
        <p:spPr>
          <a:xfrm rot="5400000">
            <a:off x="1695450" y="2495550"/>
            <a:ext cx="457200" cy="1104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2"/>
            <a:endCxn id="43" idx="0"/>
          </p:cNvCxnSpPr>
          <p:nvPr/>
        </p:nvCxnSpPr>
        <p:spPr>
          <a:xfrm rot="16200000" flipH="1">
            <a:off x="2838450" y="2457450"/>
            <a:ext cx="457200" cy="1181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92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3528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48" name="Oval 47"/>
          <p:cNvSpPr/>
          <p:nvPr/>
        </p:nvSpPr>
        <p:spPr>
          <a:xfrm>
            <a:off x="2743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49" name="Rounded Rectangle 48"/>
          <p:cNvSpPr/>
          <p:nvPr/>
        </p:nvSpPr>
        <p:spPr>
          <a:xfrm>
            <a:off x="3733800" y="45339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50" name="Straight Connector 49"/>
          <p:cNvCxnSpPr>
            <a:stCxn id="43" idx="2"/>
            <a:endCxn id="48" idx="0"/>
          </p:cNvCxnSpPr>
          <p:nvPr/>
        </p:nvCxnSpPr>
        <p:spPr>
          <a:xfrm rot="5400000">
            <a:off x="3028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9" idx="0"/>
          </p:cNvCxnSpPr>
          <p:nvPr/>
        </p:nvCxnSpPr>
        <p:spPr>
          <a:xfrm rot="16200000" flipH="1">
            <a:off x="3714750" y="3829050"/>
            <a:ext cx="647700" cy="76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39624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54" name="Oval 53"/>
          <p:cNvSpPr/>
          <p:nvPr/>
        </p:nvSpPr>
        <p:spPr>
          <a:xfrm>
            <a:off x="3505200" y="57912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55" name="Oval 54"/>
          <p:cNvSpPr/>
          <p:nvPr/>
        </p:nvSpPr>
        <p:spPr>
          <a:xfrm>
            <a:off x="4724400" y="57912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56" name="Straight Connector 55"/>
          <p:cNvCxnSpPr>
            <a:stCxn id="49" idx="2"/>
            <a:endCxn id="54" idx="0"/>
          </p:cNvCxnSpPr>
          <p:nvPr/>
        </p:nvCxnSpPr>
        <p:spPr>
          <a:xfrm rot="5400000">
            <a:off x="37909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2"/>
            <a:endCxn id="55" idx="0"/>
          </p:cNvCxnSpPr>
          <p:nvPr/>
        </p:nvCxnSpPr>
        <p:spPr>
          <a:xfrm rot="16200000" flipH="1">
            <a:off x="44005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533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724400" y="5334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60" name="Oval 59"/>
          <p:cNvSpPr/>
          <p:nvPr/>
        </p:nvSpPr>
        <p:spPr>
          <a:xfrm>
            <a:off x="457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61" name="Oval 60"/>
          <p:cNvSpPr/>
          <p:nvPr/>
        </p:nvSpPr>
        <p:spPr>
          <a:xfrm>
            <a:off x="1676400" y="45339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62" name="Straight Connector 61"/>
          <p:cNvCxnSpPr>
            <a:stCxn id="38" idx="2"/>
            <a:endCxn id="60" idx="0"/>
          </p:cNvCxnSpPr>
          <p:nvPr/>
        </p:nvCxnSpPr>
        <p:spPr>
          <a:xfrm rot="5400000">
            <a:off x="742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2"/>
            <a:endCxn id="61" idx="0"/>
          </p:cNvCxnSpPr>
          <p:nvPr/>
        </p:nvCxnSpPr>
        <p:spPr>
          <a:xfrm rot="16200000" flipH="1">
            <a:off x="13525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16764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6" y="1827717"/>
            <a:ext cx="56240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25"/>
          <a:stretch/>
        </p:blipFill>
        <p:spPr>
          <a:xfrm>
            <a:off x="1186235" y="1825625"/>
            <a:ext cx="6630988" cy="43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451"/>
          <a:stretch/>
        </p:blipFill>
        <p:spPr>
          <a:xfrm>
            <a:off x="693177" y="1433882"/>
            <a:ext cx="4072108" cy="2636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025"/>
          <a:stretch/>
        </p:blipFill>
        <p:spPr>
          <a:xfrm>
            <a:off x="4691435" y="1433882"/>
            <a:ext cx="4052153" cy="2636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3025"/>
          <a:stretch/>
        </p:blipFill>
        <p:spPr>
          <a:xfrm>
            <a:off x="641015" y="3851763"/>
            <a:ext cx="4176431" cy="2716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3238"/>
          <a:stretch/>
        </p:blipFill>
        <p:spPr>
          <a:xfrm>
            <a:off x="4663666" y="3855103"/>
            <a:ext cx="4079922" cy="26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25"/>
          <a:stretch/>
        </p:blipFill>
        <p:spPr>
          <a:xfrm>
            <a:off x="702141" y="1425388"/>
            <a:ext cx="4067083" cy="264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025"/>
          <a:stretch/>
        </p:blipFill>
        <p:spPr>
          <a:xfrm>
            <a:off x="4655577" y="1425388"/>
            <a:ext cx="4067084" cy="2645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3025"/>
          <a:stretch/>
        </p:blipFill>
        <p:spPr>
          <a:xfrm>
            <a:off x="702141" y="3792071"/>
            <a:ext cx="4078989" cy="2653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3451"/>
          <a:stretch/>
        </p:blipFill>
        <p:spPr>
          <a:xfrm>
            <a:off x="4665570" y="3792071"/>
            <a:ext cx="4068000" cy="26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25"/>
          <a:stretch/>
        </p:blipFill>
        <p:spPr>
          <a:xfrm>
            <a:off x="1147579" y="1825625"/>
            <a:ext cx="6848842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238"/>
          <a:stretch/>
        </p:blipFill>
        <p:spPr>
          <a:xfrm>
            <a:off x="1186235" y="1825625"/>
            <a:ext cx="6729600" cy="43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Andaikan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diprediksi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kolektabilitas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prediktor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pPr>
              <a:buNone/>
            </a:pPr>
            <a:endParaRPr lang="id-ID" sz="2400" dirty="0"/>
          </a:p>
          <a:p>
            <a:r>
              <a:rPr lang="en-US" sz="2400" dirty="0" smtClean="0"/>
              <a:t>Model </a:t>
            </a:r>
            <a:r>
              <a:rPr lang="en-US" sz="2400" dirty="0" err="1" smtClean="0"/>
              <a:t>prediktif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: </a:t>
            </a:r>
            <a:r>
              <a:rPr lang="id-ID" sz="2400" dirty="0" smtClean="0"/>
              <a:t>binary </a:t>
            </a:r>
            <a:r>
              <a:rPr lang="id-ID" sz="2400" dirty="0"/>
              <a:t>logistic regression (BLR), discriminant analysis (DA), </a:t>
            </a:r>
            <a:r>
              <a:rPr lang="en-US" sz="2400" dirty="0" err="1" smtClean="0"/>
              <a:t>dll</a:t>
            </a:r>
            <a:endParaRPr lang="id-ID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76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3906" y="2653553"/>
          <a:ext cx="4267200" cy="202692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994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 dirty="0"/>
                        <a:t>age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 dirty="0"/>
                        <a:t>Age in years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ed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Level of education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employ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Years with current employer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address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Years at current address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income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Household income in thousands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debtinc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Debt to income ratio (x100)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creddebt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Credit card debt in thousands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/>
                        <a:t>othdebt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u="none" strike="noStrike" dirty="0"/>
                        <a:t>Other debt in thousands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Dasar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1" y="1905000"/>
          <a:ext cx="41147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Nasabah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BLR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Dugaan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8456" y="1905000"/>
            <a:ext cx="3836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Wingdings" pitchFamily="2" charset="2"/>
              <a:buChar char="Ø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,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: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id-ID" dirty="0" smtClean="0"/>
              <a:t>BLR</a:t>
            </a:r>
            <a:r>
              <a:rPr lang="id-ID" dirty="0"/>
              <a:t>: 80%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id-ID" dirty="0"/>
              <a:t>DA: </a:t>
            </a:r>
            <a:r>
              <a:rPr lang="id-ID" dirty="0" smtClean="0"/>
              <a:t>78%</a:t>
            </a:r>
            <a:endParaRPr lang="en-US" dirty="0" smtClean="0"/>
          </a:p>
          <a:p>
            <a:pPr marL="234950" indent="-234950">
              <a:buFont typeface="Wingdings" pitchFamily="2" charset="2"/>
              <a:buChar char="§"/>
            </a:pPr>
            <a:endParaRPr lang="en-US" dirty="0"/>
          </a:p>
          <a:p>
            <a:pPr marL="234950" indent="-234950">
              <a:buFont typeface="Wingdings" pitchFamily="2" charset="2"/>
              <a:buChar char="§"/>
            </a:pPr>
            <a:r>
              <a:rPr lang="en-US" dirty="0" err="1" smtClean="0"/>
              <a:t>Metode</a:t>
            </a:r>
            <a:r>
              <a:rPr lang="en-US" dirty="0" smtClean="0"/>
              <a:t> mana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?</a:t>
            </a:r>
          </a:p>
          <a:p>
            <a:pPr marL="234950" indent="-234950">
              <a:buFont typeface="Wingdings" pitchFamily="2" charset="2"/>
              <a:buChar char="§"/>
            </a:pPr>
            <a:endParaRPr lang="en-US" dirty="0" smtClean="0"/>
          </a:p>
          <a:p>
            <a:pPr marL="234950" indent="-234950">
              <a:buFont typeface="Wingdings" pitchFamily="2" charset="2"/>
              <a:buChar char="§"/>
            </a:pPr>
            <a:r>
              <a:rPr lang="en-US" dirty="0" err="1" smtClean="0"/>
              <a:t>Bisakah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agar </a:t>
            </a:r>
            <a:r>
              <a:rPr lang="en-US" dirty="0" err="1" smtClean="0"/>
              <a:t>akurasinya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Ensemble Approach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81001" y="5791201"/>
            <a:ext cx="2719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note: 1 </a:t>
            </a:r>
            <a:r>
              <a:rPr lang="id-ID" sz="1400" dirty="0">
                <a:sym typeface="Wingdings" pitchFamily="2" charset="2"/>
              </a:rPr>
              <a:t> default; 0  not default</a:t>
            </a:r>
            <a:endParaRPr lang="id-ID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77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5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 </a:t>
            </a:r>
            <a:r>
              <a:rPr lang="en-US" dirty="0" err="1" smtClean="0"/>
              <a:t>Dasar</a:t>
            </a:r>
            <a:endParaRPr lang="tr-TR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paling </a:t>
            </a:r>
            <a:r>
              <a:rPr lang="en-US" dirty="0" err="1" smtClean="0"/>
              <a:t>akurat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Bangkitkan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gugus</a:t>
            </a:r>
            <a:r>
              <a:rPr lang="en-US" dirty="0" smtClean="0"/>
              <a:t> base-learners yang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Tiap</a:t>
            </a:r>
            <a:r>
              <a:rPr lang="en-US" dirty="0" smtClean="0"/>
              <a:t> base-learner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Algoritma</a:t>
            </a:r>
            <a:endParaRPr lang="en-US" dirty="0" smtClean="0"/>
          </a:p>
          <a:p>
            <a:pPr lvl="1"/>
            <a:r>
              <a:rPr lang="en-US" dirty="0" err="1" smtClean="0"/>
              <a:t>Hyperparameter</a:t>
            </a:r>
            <a:endParaRPr lang="en-US" dirty="0" smtClean="0"/>
          </a:p>
          <a:p>
            <a:pPr lvl="1"/>
            <a:r>
              <a:rPr lang="en-US" dirty="0" err="1" smtClean="0"/>
              <a:t>Gugus</a:t>
            </a:r>
            <a:r>
              <a:rPr lang="en-US" dirty="0" smtClean="0"/>
              <a:t> data training</a:t>
            </a:r>
          </a:p>
          <a:p>
            <a:pPr lvl="1"/>
            <a:r>
              <a:rPr lang="en-US" dirty="0" err="1" smtClean="0"/>
              <a:t>Subproblems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78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24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Times New Roman" pitchFamily="18" charset="0"/>
              </a:rPr>
              <a:t>Why Ensemble Works?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79</a:t>
            </a:fld>
            <a:endParaRPr lang="id-ID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81856" y="1559112"/>
            <a:ext cx="7380288" cy="3817938"/>
            <a:chOff x="2971" y="2160"/>
            <a:chExt cx="4649" cy="288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1" y="2160"/>
              <a:ext cx="4649" cy="2886"/>
              <a:chOff x="521" y="890"/>
              <a:chExt cx="4649" cy="2886"/>
            </a:xfrm>
          </p:grpSpPr>
          <p:pic>
            <p:nvPicPr>
              <p:cNvPr id="388103" name="Picture 7" descr="story25i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1" y="890"/>
                <a:ext cx="4649" cy="288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</p:pic>
          <p:sp>
            <p:nvSpPr>
              <p:cNvPr id="388104" name="Text Box 8"/>
              <p:cNvSpPr txBox="1">
                <a:spLocks noChangeArrowheads="1"/>
              </p:cNvSpPr>
              <p:nvPr/>
            </p:nvSpPr>
            <p:spPr bwMode="auto">
              <a:xfrm>
                <a:off x="612" y="1888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1</a:t>
                </a:r>
              </a:p>
            </p:txBody>
          </p:sp>
          <p:sp>
            <p:nvSpPr>
              <p:cNvPr id="388105" name="Text Box 9"/>
              <p:cNvSpPr txBox="1">
                <a:spLocks noChangeArrowheads="1"/>
              </p:cNvSpPr>
              <p:nvPr/>
            </p:nvSpPr>
            <p:spPr bwMode="auto">
              <a:xfrm>
                <a:off x="1292" y="2115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2</a:t>
                </a:r>
              </a:p>
            </p:txBody>
          </p:sp>
          <p:sp>
            <p:nvSpPr>
              <p:cNvPr id="388106" name="Text Box 10"/>
              <p:cNvSpPr txBox="1">
                <a:spLocks noChangeArrowheads="1"/>
              </p:cNvSpPr>
              <p:nvPr/>
            </p:nvSpPr>
            <p:spPr bwMode="auto">
              <a:xfrm>
                <a:off x="1837" y="1933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3</a:t>
                </a:r>
              </a:p>
            </p:txBody>
          </p:sp>
          <p:sp>
            <p:nvSpPr>
              <p:cNvPr id="388107" name="Text Box 11"/>
              <p:cNvSpPr txBox="1">
                <a:spLocks noChangeArrowheads="1"/>
              </p:cNvSpPr>
              <p:nvPr/>
            </p:nvSpPr>
            <p:spPr bwMode="auto">
              <a:xfrm>
                <a:off x="2653" y="2160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80008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4</a:t>
                </a:r>
              </a:p>
            </p:txBody>
          </p:sp>
          <p:sp>
            <p:nvSpPr>
              <p:cNvPr id="388108" name="Text Box 12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5</a:t>
                </a:r>
              </a:p>
            </p:txBody>
          </p:sp>
          <p:sp>
            <p:nvSpPr>
              <p:cNvPr id="388109" name="Text Box 13"/>
              <p:cNvSpPr txBox="1">
                <a:spLocks noChangeArrowheads="1"/>
              </p:cNvSpPr>
              <p:nvPr/>
            </p:nvSpPr>
            <p:spPr bwMode="auto">
              <a:xfrm>
                <a:off x="4468" y="1842"/>
                <a:ext cx="607" cy="2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cs typeface="Times New Roman" pitchFamily="18" charset="0"/>
                  </a:rPr>
                  <a:t>Model 6</a:t>
                </a:r>
              </a:p>
            </p:txBody>
          </p:sp>
        </p:grp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4649" y="2659"/>
              <a:ext cx="1754" cy="27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cs typeface="Times New Roman" pitchFamily="18" charset="0"/>
                </a:rPr>
                <a:t>Some unknown distribution</a:t>
              </a:r>
            </a:p>
          </p:txBody>
        </p:sp>
      </p:grp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1257300" y="5381953"/>
            <a:ext cx="66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Ensemble gives the global picture!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757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0700" y="22098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Rumah Milik Sendiri</a:t>
            </a:r>
            <a:endParaRPr lang="en-US" sz="1400"/>
          </a:p>
        </p:txBody>
      </p:sp>
      <p:sp>
        <p:nvSpPr>
          <p:cNvPr id="6" name="Rounded Rectangle 5"/>
          <p:cNvSpPr/>
          <p:nvPr/>
        </p:nvSpPr>
        <p:spPr>
          <a:xfrm>
            <a:off x="685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2971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Penghasilan Per Bulan</a:t>
            </a:r>
            <a:endParaRPr lang="en-US" sz="140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5400000">
            <a:off x="1695450" y="2495550"/>
            <a:ext cx="457200" cy="1104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rot="16200000" flipH="1">
            <a:off x="2838450" y="2457450"/>
            <a:ext cx="457200" cy="118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3528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2743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733800" y="45339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3028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 rot="16200000" flipH="1">
            <a:off x="3714750" y="3829050"/>
            <a:ext cx="647700" cy="76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9624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3505200" y="57912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4724400" y="57912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27" name="Straight Connector 26"/>
          <p:cNvCxnSpPr>
            <a:stCxn id="16" idx="2"/>
            <a:endCxn id="24" idx="0"/>
          </p:cNvCxnSpPr>
          <p:nvPr/>
        </p:nvCxnSpPr>
        <p:spPr>
          <a:xfrm rot="5400000">
            <a:off x="37909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5" idx="0"/>
          </p:cNvCxnSpPr>
          <p:nvPr/>
        </p:nvCxnSpPr>
        <p:spPr>
          <a:xfrm rot="16200000" flipH="1">
            <a:off x="44005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533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24400" y="5334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457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35" name="Oval 34"/>
          <p:cNvSpPr/>
          <p:nvPr/>
        </p:nvSpPr>
        <p:spPr>
          <a:xfrm>
            <a:off x="1676400" y="45339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37" name="Straight Connector 36"/>
          <p:cNvCxnSpPr>
            <a:stCxn id="6" idx="2"/>
            <a:endCxn id="34" idx="0"/>
          </p:cNvCxnSpPr>
          <p:nvPr/>
        </p:nvCxnSpPr>
        <p:spPr>
          <a:xfrm rot="5400000">
            <a:off x="742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35" idx="0"/>
          </p:cNvCxnSpPr>
          <p:nvPr/>
        </p:nvCxnSpPr>
        <p:spPr>
          <a:xfrm rot="16200000" flipH="1">
            <a:off x="13525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6764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pic>
        <p:nvPicPr>
          <p:cNvPr id="21506" name="Picture 2" descr="http://ts4.mm.bing.net/th?id=H.4588048294611239&amp;pid=1.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76200"/>
            <a:ext cx="1733550" cy="2667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400800" y="533400"/>
            <a:ext cx="2514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Profil</a:t>
            </a:r>
            <a:r>
              <a:rPr lang="en-US" sz="2000" dirty="0" smtClean="0"/>
              <a:t>:</a:t>
            </a: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Pria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Rumah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Sendiri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Penghasilan</a:t>
            </a:r>
            <a:r>
              <a:rPr lang="en-US" sz="2000" dirty="0" smtClean="0"/>
              <a:t> 8 </a:t>
            </a:r>
            <a:r>
              <a:rPr lang="en-US" sz="2000" dirty="0" err="1" smtClean="0"/>
              <a:t>juta</a:t>
            </a:r>
            <a:r>
              <a:rPr lang="en-US" sz="2000" dirty="0" smtClean="0"/>
              <a:t> per </a:t>
            </a:r>
            <a:r>
              <a:rPr lang="en-US" sz="2000" dirty="0" err="1" smtClean="0"/>
              <a:t>bulan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Bujangan</a:t>
            </a:r>
            <a:endParaRPr lang="en-US" sz="2000" dirty="0"/>
          </a:p>
        </p:txBody>
      </p:sp>
      <p:pic>
        <p:nvPicPr>
          <p:cNvPr id="21508" name="Picture 4" descr="http://ts2.mm.bing.net/th?id=H.4990834565186185&amp;pid=1.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44426" cy="158115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781800" y="3277850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7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8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lumMod val="7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Why does it work?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23393"/>
              </p:ext>
            </p:extLst>
          </p:nvPr>
        </p:nvGraphicFramePr>
        <p:xfrm>
          <a:off x="2786426" y="4543480"/>
          <a:ext cx="3285397" cy="92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426" y="4543480"/>
                        <a:ext cx="3285397" cy="9240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80</a:t>
            </a:fld>
            <a:endParaRPr lang="id-ID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65313"/>
            <a:ext cx="7600950" cy="3595687"/>
          </a:xfrm>
        </p:spPr>
        <p:txBody>
          <a:bodyPr/>
          <a:lstStyle/>
          <a:p>
            <a:pPr eaLnBrk="1" hangingPunct="1"/>
            <a:r>
              <a:rPr lang="en-US" dirty="0" smtClean="0"/>
              <a:t>Suppose there are 25 base classifiers</a:t>
            </a:r>
          </a:p>
          <a:p>
            <a:pPr lvl="1" eaLnBrk="1" hangingPunct="1"/>
            <a:r>
              <a:rPr lang="en-US" dirty="0" smtClean="0"/>
              <a:t>Each classifier has error rate, 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= 0.35</a:t>
            </a:r>
          </a:p>
          <a:p>
            <a:pPr lvl="1" eaLnBrk="1" hangingPunct="1"/>
            <a:r>
              <a:rPr lang="en-US" dirty="0" smtClean="0"/>
              <a:t>Assume classifiers are independent</a:t>
            </a:r>
          </a:p>
          <a:p>
            <a:pPr lvl="1" eaLnBrk="1" hangingPunct="1"/>
            <a:r>
              <a:rPr lang="en-US" dirty="0" smtClean="0"/>
              <a:t>Probability that the ensemble classifier makes a wrong prediction:</a:t>
            </a:r>
          </a:p>
        </p:txBody>
      </p:sp>
    </p:spTree>
    <p:extLst>
      <p:ext uri="{BB962C8B-B14F-4D97-AF65-F5344CB8AC3E}">
        <p14:creationId xmlns:p14="http://schemas.microsoft.com/office/powerpoint/2010/main" val="1507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What is the Main Challenge for </a:t>
            </a:r>
            <a:br>
              <a:rPr lang="en-US" smtClean="0"/>
            </a:br>
            <a:r>
              <a:rPr lang="en-US" smtClean="0"/>
              <a:t>Developing Ensemble Models?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main challenge is </a:t>
            </a:r>
            <a:r>
              <a:rPr lang="en-US" dirty="0" smtClean="0">
                <a:solidFill>
                  <a:srgbClr val="00B050"/>
                </a:solidFill>
              </a:rPr>
              <a:t>not </a:t>
            </a:r>
            <a:r>
              <a:rPr lang="en-US" dirty="0" smtClean="0"/>
              <a:t>to obtain </a:t>
            </a:r>
            <a:r>
              <a:rPr lang="en-US" dirty="0" smtClean="0">
                <a:solidFill>
                  <a:srgbClr val="00B050"/>
                </a:solidFill>
              </a:rPr>
              <a:t>highly accurate base models</a:t>
            </a:r>
            <a:r>
              <a:rPr lang="en-US" dirty="0" smtClean="0"/>
              <a:t>, but rather to </a:t>
            </a:r>
            <a:r>
              <a:rPr lang="en-US" dirty="0" smtClean="0">
                <a:solidFill>
                  <a:srgbClr val="FF0000"/>
                </a:solidFill>
              </a:rPr>
              <a:t>obtain base models which make different kinds of errors</a:t>
            </a:r>
            <a:r>
              <a:rPr lang="en-US" dirty="0" smtClean="0"/>
              <a:t>. </a:t>
            </a:r>
          </a:p>
          <a:p>
            <a:pPr eaLnBrk="1" hangingPunct="1"/>
            <a:r>
              <a:rPr lang="id-ID" dirty="0" smtClean="0"/>
              <a:t>H</a:t>
            </a:r>
            <a:r>
              <a:rPr lang="en-US" dirty="0" err="1" smtClean="0"/>
              <a:t>igh</a:t>
            </a:r>
            <a:r>
              <a:rPr lang="en-US" dirty="0" smtClean="0"/>
              <a:t> accuracies can be accomplished if </a:t>
            </a:r>
            <a:r>
              <a:rPr lang="en-US" dirty="0" smtClean="0">
                <a:solidFill>
                  <a:srgbClr val="FF0000"/>
                </a:solidFill>
              </a:rPr>
              <a:t>different base models misclassify different training examples</a:t>
            </a:r>
            <a:r>
              <a:rPr lang="en-US" dirty="0" smtClean="0"/>
              <a:t>, even if the base classifier accuracy is low.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7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Ide </a:t>
            </a:r>
            <a:r>
              <a:rPr lang="en-US" dirty="0" err="1" smtClean="0"/>
              <a:t>Dasar</a:t>
            </a:r>
            <a:endParaRPr lang="en-US" dirty="0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563034" y="1547719"/>
          <a:ext cx="57848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034" y="1547719"/>
                        <a:ext cx="578485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27E7-679B-4EFE-AE5B-E9EBD248A4E2}" type="slidenum">
              <a:rPr lang="id-ID" smtClean="0"/>
              <a:pPr/>
              <a:t>82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0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Bagging, bootstrap + aggregating</a:t>
            </a:r>
          </a:p>
          <a:p>
            <a:r>
              <a:rPr lang="en-US" sz="2400" dirty="0" err="1"/>
              <a:t>Breiman</a:t>
            </a:r>
            <a:r>
              <a:rPr lang="en-US" sz="2400" dirty="0"/>
              <a:t>, </a:t>
            </a:r>
            <a:r>
              <a:rPr lang="en-US" sz="2400" dirty="0" smtClean="0"/>
              <a:t>L .1996. Bagging predictors. </a:t>
            </a:r>
            <a:r>
              <a:rPr lang="en-US" sz="2400" i="1" dirty="0"/>
              <a:t>Machine Learning</a:t>
            </a:r>
            <a:r>
              <a:rPr lang="en-US" sz="2400" dirty="0"/>
              <a:t>. 24 (2): 123–140.</a:t>
            </a:r>
          </a:p>
        </p:txBody>
      </p:sp>
      <p:pic>
        <p:nvPicPr>
          <p:cNvPr id="3077" name="Picture 5" descr="Image result for bagging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18578" r="3594" b="14721"/>
          <a:stretch/>
        </p:blipFill>
        <p:spPr bwMode="auto">
          <a:xfrm>
            <a:off x="711200" y="3088323"/>
            <a:ext cx="6299798" cy="28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Bagging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 rot="16200000">
            <a:off x="-742232" y="3224363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N </a:t>
            </a:r>
            <a:r>
              <a:rPr lang="en-US" altLang="en-US" sz="2400" dirty="0" smtClean="0">
                <a:latin typeface="Calibri" panose="020F0502020204030204" pitchFamily="34" charset="0"/>
              </a:rPr>
              <a:t>individuals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938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alibri" panose="020F0502020204030204" pitchFamily="34" charset="0"/>
              </a:rPr>
              <a:t>Training Data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239714" y="2286001"/>
            <a:ext cx="17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M </a:t>
            </a:r>
            <a:r>
              <a:rPr lang="en-US" altLang="en-US" sz="2400" dirty="0" smtClean="0">
                <a:latin typeface="Calibri" panose="020F0502020204030204" pitchFamily="34" charset="0"/>
              </a:rPr>
              <a:t>predictors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Bagging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455" name="AutoShape 7"/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 rot="162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4458" name="AutoShape 10"/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460" name="AutoShape 12"/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 rot="16200000">
            <a:off x="-742232" y="3224363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N </a:t>
            </a:r>
            <a:r>
              <a:rPr lang="en-US" altLang="en-US" sz="2400" dirty="0" smtClean="0">
                <a:latin typeface="Calibri" panose="020F0502020204030204" pitchFamily="34" charset="0"/>
              </a:rPr>
              <a:t>individuals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39714" y="2286001"/>
            <a:ext cx="17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M </a:t>
            </a:r>
            <a:r>
              <a:rPr lang="en-US" altLang="en-US" sz="2400" dirty="0" smtClean="0">
                <a:latin typeface="Calibri" panose="020F0502020204030204" pitchFamily="34" charset="0"/>
              </a:rPr>
              <a:t>predictors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Bagging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0" name="AutoShape 8"/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 rot="162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05483" name="AutoShape 11"/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6" name="AutoShape 14"/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3"/>
          <p:cNvSpPr txBox="1">
            <a:spLocks noChangeArrowheads="1"/>
          </p:cNvSpPr>
          <p:nvPr/>
        </p:nvSpPr>
        <p:spPr bwMode="auto">
          <a:xfrm rot="16200000">
            <a:off x="-742232" y="3224363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N </a:t>
            </a:r>
            <a:r>
              <a:rPr lang="en-US" altLang="en-US" sz="2400" dirty="0" smtClean="0">
                <a:latin typeface="Calibri" panose="020F0502020204030204" pitchFamily="34" charset="0"/>
              </a:rPr>
              <a:t>individuals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39714" y="2286001"/>
            <a:ext cx="17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M </a:t>
            </a:r>
            <a:r>
              <a:rPr lang="en-US" altLang="en-US" sz="2400" dirty="0" smtClean="0">
                <a:latin typeface="Calibri" panose="020F0502020204030204" pitchFamily="34" charset="0"/>
              </a:rPr>
              <a:t>predictors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en-US" b="1" dirty="0" smtClean="0"/>
              <a:t>Bagging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699155" y="776287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from each bootstrap sample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209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3" name="Picture 5" descr="Decision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419600" y="487997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574" name="Group 6"/>
          <p:cNvGrpSpPr>
            <a:grpSpLocks/>
          </p:cNvGrpSpPr>
          <p:nvPr/>
        </p:nvGrpSpPr>
        <p:grpSpPr bwMode="auto">
          <a:xfrm>
            <a:off x="442912" y="1676400"/>
            <a:ext cx="6096000" cy="3962400"/>
            <a:chOff x="576" y="1056"/>
            <a:chExt cx="3840" cy="2496"/>
          </a:xfrm>
        </p:grpSpPr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78" name="AutoShape 10"/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79" name="Text Box 11"/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9580" name="AutoShape 12"/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581" name="Picture 13" descr="Decis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82" name="Picture 14" descr="Decision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6" name="Text Box 18"/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09587" name="Rectangle 19"/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88" name="AutoShape 20"/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 rot="16200000">
            <a:off x="-742232" y="3224363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N </a:t>
            </a:r>
            <a:r>
              <a:rPr lang="en-US" altLang="en-US" sz="2400" dirty="0" smtClean="0">
                <a:latin typeface="Calibri" panose="020F0502020204030204" pitchFamily="34" charset="0"/>
              </a:rPr>
              <a:t>individuals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39714" y="2286001"/>
            <a:ext cx="17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M </a:t>
            </a:r>
            <a:r>
              <a:rPr lang="en-US" altLang="en-US" sz="2400" dirty="0" smtClean="0">
                <a:latin typeface="Calibri" panose="020F0502020204030204" pitchFamily="34" charset="0"/>
              </a:rPr>
              <a:t>predictors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en-US" b="1" dirty="0" smtClean="0"/>
              <a:t>Bagging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209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3" name="Picture 5" descr="Decision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419600" y="4879975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574" name="Group 6"/>
          <p:cNvGrpSpPr>
            <a:grpSpLocks/>
          </p:cNvGrpSpPr>
          <p:nvPr/>
        </p:nvGrpSpPr>
        <p:grpSpPr bwMode="auto">
          <a:xfrm>
            <a:off x="442912" y="1676400"/>
            <a:ext cx="6096000" cy="3962400"/>
            <a:chOff x="576" y="1056"/>
            <a:chExt cx="3840" cy="2496"/>
          </a:xfrm>
        </p:grpSpPr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78" name="AutoShape 10"/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579" name="Text Box 11"/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9580" name="AutoShape 12"/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581" name="Picture 13" descr="Decis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582" name="Picture 14" descr="Decision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6" name="Text Box 18"/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09587" name="Rectangle 19"/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588" name="AutoShape 20"/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latin typeface="Calibri" panose="020F0502020204030204" pitchFamily="34" charset="0"/>
              </a:rPr>
              <a:t>Take he majority vote</a:t>
            </a:r>
          </a:p>
        </p:txBody>
      </p:sp>
      <p:sp>
        <p:nvSpPr>
          <p:cNvPr id="23" name="AutoShape 19"/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 rot="16200000">
            <a:off x="-742232" y="3224363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N </a:t>
            </a:r>
            <a:r>
              <a:rPr lang="en-US" altLang="en-US" sz="2400" dirty="0" smtClean="0">
                <a:latin typeface="Calibri" panose="020F0502020204030204" pitchFamily="34" charset="0"/>
              </a:rPr>
              <a:t>individuals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39714" y="2286001"/>
            <a:ext cx="1781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M </a:t>
            </a:r>
            <a:r>
              <a:rPr lang="en-US" altLang="en-US" sz="2400" dirty="0" smtClean="0">
                <a:latin typeface="Calibri" panose="020F0502020204030204" pitchFamily="34" charset="0"/>
              </a:rPr>
              <a:t>predictors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699155" y="776287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from each bootstrap sample</a:t>
            </a:r>
          </a:p>
        </p:txBody>
      </p:sp>
    </p:spTree>
    <p:extLst>
      <p:ext uri="{BB962C8B-B14F-4D97-AF65-F5344CB8AC3E}">
        <p14:creationId xmlns:p14="http://schemas.microsoft.com/office/powerpoint/2010/main" val="18017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0700" y="22098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Rumah Milik Sendiri</a:t>
            </a:r>
            <a:endParaRPr lang="en-US" sz="1400"/>
          </a:p>
        </p:txBody>
      </p:sp>
      <p:sp>
        <p:nvSpPr>
          <p:cNvPr id="6" name="Rounded Rectangle 5"/>
          <p:cNvSpPr/>
          <p:nvPr/>
        </p:nvSpPr>
        <p:spPr>
          <a:xfrm>
            <a:off x="685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Jenis Kelamin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2971800" y="32766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Penghasilan Per Bulan</a:t>
            </a:r>
            <a:endParaRPr lang="en-US" sz="140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5400000">
            <a:off x="1695450" y="2495550"/>
            <a:ext cx="457200" cy="1104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rot="16200000" flipH="1">
            <a:off x="2838450" y="2457450"/>
            <a:ext cx="457200" cy="118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Tidak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352800" y="2895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Ya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2743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733800" y="4533900"/>
            <a:ext cx="1371600" cy="609600"/>
          </a:xfrm>
          <a:prstGeom prst="roundRect">
            <a:avLst>
              <a:gd name="adj" fmla="val 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Status Pernikahan</a:t>
            </a:r>
            <a:endParaRPr lang="en-US" sz="1400"/>
          </a:p>
        </p:txBody>
      </p: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3028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 rot="16200000" flipH="1">
            <a:off x="3714750" y="3829050"/>
            <a:ext cx="6477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&gt; 10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9624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ym typeface="Symbol"/>
              </a:rPr>
              <a:t></a:t>
            </a:r>
            <a:r>
              <a:rPr lang="en-US" sz="1200" smtClean="0"/>
              <a:t> 10</a:t>
            </a:r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3505200" y="57912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4724400" y="57912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27" name="Straight Connector 26"/>
          <p:cNvCxnSpPr>
            <a:stCxn id="16" idx="2"/>
            <a:endCxn id="24" idx="0"/>
          </p:cNvCxnSpPr>
          <p:nvPr/>
        </p:nvCxnSpPr>
        <p:spPr>
          <a:xfrm rot="5400000">
            <a:off x="37909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5" idx="0"/>
          </p:cNvCxnSpPr>
          <p:nvPr/>
        </p:nvCxnSpPr>
        <p:spPr>
          <a:xfrm rot="16200000" flipH="1">
            <a:off x="4400550" y="51625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5334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Single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24400" y="5334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Divorced, Married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457200" y="4533900"/>
            <a:ext cx="609600" cy="6096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Good</a:t>
            </a:r>
            <a:endParaRPr lang="en-US" sz="1200"/>
          </a:p>
        </p:txBody>
      </p:sp>
      <p:sp>
        <p:nvSpPr>
          <p:cNvPr id="35" name="Oval 34"/>
          <p:cNvSpPr/>
          <p:nvPr/>
        </p:nvSpPr>
        <p:spPr>
          <a:xfrm>
            <a:off x="1676400" y="4533900"/>
            <a:ext cx="6096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Bad</a:t>
            </a:r>
            <a:endParaRPr lang="en-US" sz="1200"/>
          </a:p>
        </p:txBody>
      </p:sp>
      <p:cxnSp>
        <p:nvCxnSpPr>
          <p:cNvPr id="37" name="Straight Connector 36"/>
          <p:cNvCxnSpPr>
            <a:stCxn id="6" idx="2"/>
            <a:endCxn id="34" idx="0"/>
          </p:cNvCxnSpPr>
          <p:nvPr/>
        </p:nvCxnSpPr>
        <p:spPr>
          <a:xfrm rot="5400000">
            <a:off x="7429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35" idx="0"/>
          </p:cNvCxnSpPr>
          <p:nvPr/>
        </p:nvCxnSpPr>
        <p:spPr>
          <a:xfrm rot="16200000" flipH="1">
            <a:off x="1352550" y="3905250"/>
            <a:ext cx="647700" cy="609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Laki-Laki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6764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Perempuan</a:t>
            </a:r>
            <a:endParaRPr lang="en-US" sz="1200"/>
          </a:p>
        </p:txBody>
      </p:sp>
      <p:pic>
        <p:nvPicPr>
          <p:cNvPr id="21506" name="Picture 2" descr="http://ts4.mm.bing.net/th?id=H.4588048294611239&amp;pid=1.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76200"/>
            <a:ext cx="1733550" cy="26670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400800" y="533400"/>
            <a:ext cx="2514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Profil</a:t>
            </a:r>
            <a:r>
              <a:rPr lang="en-US" sz="2000" dirty="0" smtClean="0"/>
              <a:t>:</a:t>
            </a: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Pria</a:t>
            </a:r>
            <a:endParaRPr lang="en-US" sz="2000" dirty="0" smtClean="0"/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Rumah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Sendiri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b="1" dirty="0" err="1" smtClean="0">
                <a:solidFill>
                  <a:srgbClr val="FF0000"/>
                </a:solidFill>
              </a:rPr>
              <a:t>Penghasilan</a:t>
            </a:r>
            <a:r>
              <a:rPr lang="en-US" sz="2000" b="1" dirty="0" smtClean="0">
                <a:solidFill>
                  <a:srgbClr val="FF0000"/>
                </a:solidFill>
              </a:rPr>
              <a:t> 8 </a:t>
            </a:r>
            <a:r>
              <a:rPr lang="en-US" sz="2000" b="1" dirty="0" err="1" smtClean="0">
                <a:solidFill>
                  <a:srgbClr val="FF0000"/>
                </a:solidFill>
              </a:rPr>
              <a:t>juta</a:t>
            </a:r>
            <a:r>
              <a:rPr lang="en-US" sz="2000" b="1" dirty="0" smtClean="0">
                <a:solidFill>
                  <a:srgbClr val="FF0000"/>
                </a:solidFill>
              </a:rPr>
              <a:t> per </a:t>
            </a:r>
            <a:r>
              <a:rPr lang="en-US" sz="2000" b="1" dirty="0" err="1" smtClean="0">
                <a:solidFill>
                  <a:srgbClr val="FF0000"/>
                </a:solidFill>
              </a:rPr>
              <a:t>bulan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87338" indent="-287338">
              <a:buFont typeface="Courier New" pitchFamily="49" charset="0"/>
              <a:buChar char="o"/>
            </a:pPr>
            <a:r>
              <a:rPr lang="en-US" sz="2000" dirty="0" err="1" smtClean="0"/>
              <a:t>Bujangan</a:t>
            </a:r>
            <a:endParaRPr lang="en-US" sz="2000" dirty="0"/>
          </a:p>
        </p:txBody>
      </p:sp>
      <p:pic>
        <p:nvPicPr>
          <p:cNvPr id="21508" name="Picture 4" descr="http://ts2.mm.bing.net/th?id=H.4990834565186185&amp;pid=1.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44426" cy="158115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781800" y="3277850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lumMod val="7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8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lumMod val="7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33190" cy="9342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tree (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bagging….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diadopsi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archive.ics.uci.edu/ml/datasets/ionosphere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github.com/bagusco/tadulako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34 </a:t>
            </a:r>
            <a:r>
              <a:rPr lang="en-US" dirty="0" err="1" smtClean="0"/>
              <a:t>prediktor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650" y="2926080"/>
            <a:ext cx="113792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Baca Data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2970" y="29260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Bagi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secara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acak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78250" y="21132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Training Set (70%)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8250" y="379074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Testing Set (30%)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49290" y="162052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9290" y="2646680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66570" y="3281680"/>
            <a:ext cx="4064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0"/>
            <a:endCxn id="6" idx="1"/>
          </p:cNvCxnSpPr>
          <p:nvPr/>
        </p:nvCxnSpPr>
        <p:spPr>
          <a:xfrm rot="5400000" flipH="1" flipV="1">
            <a:off x="3087370" y="2235200"/>
            <a:ext cx="457200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7" idx="1"/>
          </p:cNvCxnSpPr>
          <p:nvPr/>
        </p:nvCxnSpPr>
        <p:spPr>
          <a:xfrm rot="16200000" flipH="1">
            <a:off x="3061436" y="3429534"/>
            <a:ext cx="509069" cy="92456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1"/>
          </p:cNvCxnSpPr>
          <p:nvPr/>
        </p:nvCxnSpPr>
        <p:spPr>
          <a:xfrm flipV="1">
            <a:off x="5139690" y="1976120"/>
            <a:ext cx="609600" cy="4668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5139690" y="2468880"/>
            <a:ext cx="609600" cy="533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65290" y="3790749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Diprediksi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5139690" y="4146349"/>
            <a:ext cx="16256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24" idx="0"/>
          </p:cNvCxnSpPr>
          <p:nvPr/>
        </p:nvCxnSpPr>
        <p:spPr>
          <a:xfrm>
            <a:off x="7110730" y="1976120"/>
            <a:ext cx="335280" cy="181462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24" idx="0"/>
          </p:cNvCxnSpPr>
          <p:nvPr/>
        </p:nvCxnSpPr>
        <p:spPr>
          <a:xfrm rot="16200000" flipH="1">
            <a:off x="6721576" y="3066314"/>
            <a:ext cx="432869" cy="10160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765290" y="5060748"/>
            <a:ext cx="1361440" cy="71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Dibanding-kan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4" idx="2"/>
            <a:endCxn id="36" idx="0"/>
          </p:cNvCxnSpPr>
          <p:nvPr/>
        </p:nvCxnSpPr>
        <p:spPr>
          <a:xfrm>
            <a:off x="7446010" y="4501949"/>
            <a:ext cx="0" cy="5587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Menyiapkan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556157"/>
            <a:ext cx="81292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membaca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alamat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&lt;- "D:/"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ion &lt;-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read.csv</a:t>
            </a:r>
            <a:r>
              <a:rPr lang="en-US" dirty="0" smtClean="0">
                <a:latin typeface="Lucida Console" panose="020B0609040504020204" pitchFamily="49" charset="0"/>
              </a:rPr>
              <a:t>(paste0(</a:t>
            </a:r>
            <a:r>
              <a:rPr lang="en-US" dirty="0" err="1" smtClean="0">
                <a:latin typeface="Lucida Console" panose="020B0609040504020204" pitchFamily="49" charset="0"/>
              </a:rPr>
              <a:t>alamat</a:t>
            </a:r>
            <a:r>
              <a:rPr lang="en-US" dirty="0">
                <a:latin typeface="Lucida Console" panose="020B0609040504020204" pitchFamily="49" charset="0"/>
              </a:rPr>
              <a:t>,"Ionosphere_ok.csv"))[,-1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membagi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dataset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menjadi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dua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dataset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library(caret)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set.seed</a:t>
            </a:r>
            <a:r>
              <a:rPr lang="en-US" dirty="0">
                <a:latin typeface="Lucida Console" panose="020B0609040504020204" pitchFamily="49" charset="0"/>
              </a:rPr>
              <a:t>(100)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idx</a:t>
            </a:r>
            <a:r>
              <a:rPr lang="en-US" dirty="0" smtClean="0">
                <a:latin typeface="Lucida Console" panose="020B0609040504020204" pitchFamily="49" charset="0"/>
              </a:rPr>
              <a:t> &lt;-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createDataPartition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ion$Class</a:t>
            </a:r>
            <a:r>
              <a:rPr lang="en-US" dirty="0">
                <a:latin typeface="Lucida Console" panose="020B0609040504020204" pitchFamily="49" charset="0"/>
              </a:rPr>
              <a:t>, p=0.7, list=FALSE)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train &lt;- ion[</a:t>
            </a:r>
            <a:r>
              <a:rPr lang="en-US" dirty="0" err="1" smtClean="0">
                <a:latin typeface="Lucida Console" panose="020B0609040504020204" pitchFamily="49" charset="0"/>
              </a:rPr>
              <a:t>idx</a:t>
            </a:r>
            <a:r>
              <a:rPr lang="en-US" dirty="0">
                <a:latin typeface="Lucida Console" panose="020B0609040504020204" pitchFamily="49" charset="0"/>
              </a:rPr>
              <a:t>,]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test &lt;- ion</a:t>
            </a:r>
            <a:r>
              <a:rPr lang="en-US" dirty="0">
                <a:latin typeface="Lucida Console" panose="020B0609040504020204" pitchFamily="49" charset="0"/>
              </a:rPr>
              <a:t>[-</a:t>
            </a:r>
            <a:r>
              <a:rPr lang="en-US" dirty="0" err="1">
                <a:latin typeface="Lucida Console" panose="020B0609040504020204" pitchFamily="49" charset="0"/>
              </a:rPr>
              <a:t>idx</a:t>
            </a:r>
            <a:r>
              <a:rPr lang="en-US" dirty="0">
                <a:latin typeface="Lucida Console" panose="020B0609040504020204" pitchFamily="49" charset="0"/>
              </a:rPr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85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prediksinya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864698"/>
            <a:ext cx="788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#</a:t>
            </a:r>
            <a:r>
              <a:rPr lang="en-US" dirty="0" err="1" smtClean="0">
                <a:latin typeface="Lucida Console" panose="020B0609040504020204" pitchFamily="49" charset="0"/>
              </a:rPr>
              <a:t>membuat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pohon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klasifikasi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dan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memprediksi</a:t>
            </a:r>
            <a:r>
              <a:rPr lang="en-US" dirty="0" smtClean="0">
                <a:latin typeface="Lucida Console" panose="020B0609040504020204" pitchFamily="49" charset="0"/>
              </a:rPr>
              <a:t> data testing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library(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rpart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mod.tree</a:t>
            </a:r>
            <a:r>
              <a:rPr lang="en-US" dirty="0" smtClean="0">
                <a:latin typeface="Lucida Console" panose="020B0609040504020204" pitchFamily="49" charset="0"/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rpart</a:t>
            </a:r>
            <a:r>
              <a:rPr lang="en-US" dirty="0" smtClean="0">
                <a:latin typeface="Lucida Console" panose="020B0609040504020204" pitchFamily="49" charset="0"/>
              </a:rPr>
              <a:t>(Class~.,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data=train</a:t>
            </a:r>
            <a:r>
              <a:rPr lang="en-US" dirty="0" smtClean="0">
                <a:latin typeface="Lucida Console" panose="020B0609040504020204" pitchFamily="49" charset="0"/>
              </a:rPr>
              <a:t>, method</a:t>
            </a:r>
            <a:r>
              <a:rPr lang="en-US" dirty="0">
                <a:latin typeface="Lucida Console" panose="020B0609040504020204" pitchFamily="49" charset="0"/>
              </a:rPr>
              <a:t>="class</a:t>
            </a:r>
            <a:r>
              <a:rPr lang="en-US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prob</a:t>
            </a:r>
            <a:r>
              <a:rPr lang="en-US" dirty="0" smtClean="0">
                <a:latin typeface="Lucida Console" panose="020B0609040504020204" pitchFamily="49" charset="0"/>
              </a:rPr>
              <a:t> &lt;-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predict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mod.tree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test</a:t>
            </a:r>
            <a:r>
              <a:rPr lang="en-US" dirty="0">
                <a:latin typeface="Lucida Console" panose="020B0609040504020204" pitchFamily="49" charset="0"/>
              </a:rPr>
              <a:t>)[,2]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pred.tree</a:t>
            </a:r>
            <a:r>
              <a:rPr lang="en-US" dirty="0" smtClean="0">
                <a:latin typeface="Lucida Console" panose="020B0609040504020204" pitchFamily="49" charset="0"/>
              </a:rPr>
              <a:t> &lt;- </a:t>
            </a:r>
            <a:r>
              <a:rPr lang="en-US" dirty="0" err="1" smtClean="0">
                <a:latin typeface="Lucida Console" panose="020B0609040504020204" pitchFamily="49" charset="0"/>
              </a:rPr>
              <a:t>as.factor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ifelse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prob</a:t>
            </a:r>
            <a:r>
              <a:rPr lang="en-US" dirty="0">
                <a:latin typeface="Lucida Console" panose="020B0609040504020204" pitchFamily="49" charset="0"/>
              </a:rPr>
              <a:t>&gt;.5,"good","bad"))</a:t>
            </a:r>
          </a:p>
        </p:txBody>
      </p:sp>
    </p:spTree>
    <p:extLst>
      <p:ext uri="{BB962C8B-B14F-4D97-AF65-F5344CB8AC3E}">
        <p14:creationId xmlns:p14="http://schemas.microsoft.com/office/powerpoint/2010/main" val="20180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prediksinya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738481"/>
            <a:ext cx="8312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#bagging dan memprediksi data 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testing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k</a:t>
            </a:r>
            <a:r>
              <a:rPr lang="en-US" dirty="0">
                <a:latin typeface="Lucida Console" panose="020B0609040504020204" pitchFamily="49" charset="0"/>
              </a:rPr>
              <a:t>&lt;-50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prediksi</a:t>
            </a:r>
            <a:r>
              <a:rPr lang="en-US" dirty="0" smtClean="0">
                <a:latin typeface="Lucida Console" panose="020B0609040504020204" pitchFamily="49" charset="0"/>
              </a:rPr>
              <a:t> &lt;- matrix(</a:t>
            </a:r>
            <a:r>
              <a:rPr lang="en-US" dirty="0" err="1" smtClean="0">
                <a:latin typeface="Lucida Console" panose="020B0609040504020204" pitchFamily="49" charset="0"/>
              </a:rPr>
              <a:t>NA,nrow</a:t>
            </a:r>
            <a:r>
              <a:rPr lang="en-US" dirty="0" smtClean="0">
                <a:latin typeface="Lucida Console" panose="020B0609040504020204" pitchFamily="49" charset="0"/>
              </a:rPr>
              <a:t>(test</a:t>
            </a:r>
            <a:r>
              <a:rPr lang="en-US" dirty="0">
                <a:latin typeface="Lucida Console" panose="020B0609040504020204" pitchFamily="49" charset="0"/>
              </a:rPr>
              <a:t>),k)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for(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in 1:k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resample &lt;- sample(1:nrow(train), replace=TRUE)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contoh.boot</a:t>
            </a:r>
            <a:r>
              <a:rPr lang="en-US" dirty="0">
                <a:latin typeface="Lucida Console" panose="020B0609040504020204" pitchFamily="49" charset="0"/>
              </a:rPr>
              <a:t> &lt;- train[resample,]</a:t>
            </a:r>
          </a:p>
          <a:p>
            <a:r>
              <a:rPr lang="en-US" dirty="0">
                <a:latin typeface="Lucida Console" panose="020B0609040504020204" pitchFamily="49" charset="0"/>
              </a:rPr>
              <a:t>  tree </a:t>
            </a:r>
            <a:r>
              <a:rPr lang="en-US" dirty="0" smtClean="0">
                <a:latin typeface="Lucida Console" panose="020B0609040504020204" pitchFamily="49" charset="0"/>
              </a:rPr>
              <a:t>&lt;- 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rpart</a:t>
            </a:r>
            <a:r>
              <a:rPr lang="en-US" dirty="0" smtClean="0">
                <a:latin typeface="Lucida Console" panose="020B0609040504020204" pitchFamily="49" charset="0"/>
              </a:rPr>
              <a:t>(Class</a:t>
            </a:r>
            <a:r>
              <a:rPr lang="en-US" dirty="0">
                <a:latin typeface="Lucida Console" panose="020B0609040504020204" pitchFamily="49" charset="0"/>
              </a:rPr>
              <a:t>~., data=</a:t>
            </a:r>
            <a:r>
              <a:rPr lang="en-US" dirty="0" err="1">
                <a:latin typeface="Lucida Console" panose="020B0609040504020204" pitchFamily="49" charset="0"/>
              </a:rPr>
              <a:t>contoh.boot</a:t>
            </a:r>
            <a:r>
              <a:rPr lang="en-US" dirty="0">
                <a:latin typeface="Lucida Console" panose="020B0609040504020204" pitchFamily="49" charset="0"/>
              </a:rPr>
              <a:t>, method="class")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prob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&lt;-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predict</a:t>
            </a:r>
            <a:r>
              <a:rPr lang="en-US" dirty="0" smtClean="0">
                <a:latin typeface="Lucida Console" panose="020B0609040504020204" pitchFamily="49" charset="0"/>
              </a:rPr>
              <a:t>(tree</a:t>
            </a:r>
            <a:r>
              <a:rPr lang="en-US" dirty="0">
                <a:latin typeface="Lucida Console" panose="020B0609040504020204" pitchFamily="49" charset="0"/>
              </a:rPr>
              <a:t>, test)[,2]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prediksi</a:t>
            </a:r>
            <a:r>
              <a:rPr lang="en-US" dirty="0">
                <a:latin typeface="Lucida Console" panose="020B0609040504020204" pitchFamily="49" charset="0"/>
              </a:rPr>
              <a:t>[,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&lt;-</a:t>
            </a:r>
            <a:r>
              <a:rPr lang="en-US" dirty="0" err="1">
                <a:latin typeface="Lucida Console" panose="020B0609040504020204" pitchFamily="49" charset="0"/>
              </a:rPr>
              <a:t>ifelse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prob</a:t>
            </a:r>
            <a:r>
              <a:rPr lang="en-US" dirty="0">
                <a:latin typeface="Lucida Console" panose="020B0609040504020204" pitchFamily="49" charset="0"/>
              </a:rPr>
              <a:t>&lt;0.5, 0, 1)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latin typeface="Lucida Console" panose="020B0609040504020204" pitchFamily="49" charset="0"/>
              </a:rPr>
              <a:t>vote1 </a:t>
            </a:r>
            <a:r>
              <a:rPr lang="en-US" dirty="0" smtClean="0">
                <a:latin typeface="Lucida Console" panose="020B0609040504020204" pitchFamily="49" charset="0"/>
              </a:rPr>
              <a:t>&lt;- apply(prediksi,1,sum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pred.bag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latin typeface="Lucida Console" panose="020B0609040504020204" pitchFamily="49" charset="0"/>
              </a:rPr>
              <a:t>as.factor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ifelse</a:t>
            </a:r>
            <a:r>
              <a:rPr lang="en-US" dirty="0">
                <a:latin typeface="Lucida Console" panose="020B0609040504020204" pitchFamily="49" charset="0"/>
              </a:rPr>
              <a:t>(vote1 &lt; k/2</a:t>
            </a:r>
            <a:r>
              <a:rPr lang="en-US" dirty="0" smtClean="0">
                <a:latin typeface="Lucida Console" panose="020B0609040504020204" pitchFamily="49" charset="0"/>
              </a:rPr>
              <a:t>, "</a:t>
            </a:r>
            <a:r>
              <a:rPr lang="en-US" dirty="0">
                <a:latin typeface="Lucida Console" panose="020B0609040504020204" pitchFamily="49" charset="0"/>
              </a:rPr>
              <a:t>bad", "good"))</a:t>
            </a:r>
          </a:p>
        </p:txBody>
      </p:sp>
    </p:spTree>
    <p:extLst>
      <p:ext uri="{BB962C8B-B14F-4D97-AF65-F5344CB8AC3E}">
        <p14:creationId xmlns:p14="http://schemas.microsoft.com/office/powerpoint/2010/main" val="10221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" y="1896239"/>
            <a:ext cx="7997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library(caret)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kinerja.tree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 smtClean="0">
                <a:latin typeface="Lucida Console" panose="020B0609040504020204" pitchFamily="49" charset="0"/>
              </a:rPr>
              <a:t>confusionMatrix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pred.tree,test$Class,positive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"good")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kinerja.bagging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&lt;- </a:t>
            </a:r>
            <a:r>
              <a:rPr lang="en-US" dirty="0" err="1" smtClean="0">
                <a:latin typeface="Lucida Console" panose="020B0609040504020204" pitchFamily="49" charset="0"/>
              </a:rPr>
              <a:t>confusionMatrix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pred.bag,test$Class,positive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"good")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kinerja.tree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kinerja.bagging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574799"/>
            <a:ext cx="3911334" cy="498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24" y="1574799"/>
            <a:ext cx="3993860" cy="498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1747520" y="3058160"/>
            <a:ext cx="2174240" cy="2133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1840" y="3058160"/>
            <a:ext cx="2174240" cy="2133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Breiman</a:t>
            </a:r>
            <a:r>
              <a:rPr lang="en-US" dirty="0"/>
              <a:t> L (2001). "Random Forests". Machine Learning. 45 (1): </a:t>
            </a:r>
            <a:r>
              <a:rPr lang="en-US" dirty="0" smtClean="0"/>
              <a:t>5–32</a:t>
            </a:r>
          </a:p>
          <a:p>
            <a:endParaRPr lang="en-US" dirty="0" smtClean="0"/>
          </a:p>
          <a:p>
            <a:r>
              <a:rPr lang="en-US" dirty="0" err="1"/>
              <a:t>Prinsipnya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bagging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subset </a:t>
            </a:r>
            <a:r>
              <a:rPr lang="en-US" dirty="0" err="1"/>
              <a:t>dari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bagging, RF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subset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input,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subset </a:t>
            </a:r>
            <a:r>
              <a:rPr lang="en-US" dirty="0" err="1"/>
              <a:t>pengamatan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6.7|14.7|1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2642184</TotalTime>
  <Words>3922</Words>
  <Application>Microsoft Office PowerPoint</Application>
  <PresentationFormat>On-screen Show (4:3)</PresentationFormat>
  <Paragraphs>1009</Paragraphs>
  <Slides>124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39" baseType="lpstr">
      <vt:lpstr>宋体</vt:lpstr>
      <vt:lpstr>宋体</vt:lpstr>
      <vt:lpstr>Arial</vt:lpstr>
      <vt:lpstr>Calibri</vt:lpstr>
      <vt:lpstr>Comic Sans MS</vt:lpstr>
      <vt:lpstr>Courier New</vt:lpstr>
      <vt:lpstr>Lucida Console</vt:lpstr>
      <vt:lpstr>Symbol</vt:lpstr>
      <vt:lpstr>Times New Roman</vt:lpstr>
      <vt:lpstr>Trebuchet MS</vt:lpstr>
      <vt:lpstr>Wingdings</vt:lpstr>
      <vt:lpstr>Wingdings 2</vt:lpstr>
      <vt:lpstr>Office Theme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Ilustrasi penggunaan pohon klasifikasi</vt:lpstr>
      <vt:lpstr>Ilustrasi penggunaan pohon klasifikasi</vt:lpstr>
      <vt:lpstr>Ilustrasi penggunaan pohon klasifikasi</vt:lpstr>
      <vt:lpstr>Ilustrasi penggunaan pohon klasifikasi</vt:lpstr>
      <vt:lpstr>Ilustrasi penggunaan pohon klasifikasi</vt:lpstr>
      <vt:lpstr>Ilustrasi penggunaan pohon klasifikasi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Ilustrasi: Data lowbwt.csv https://github.com/bagusco/fkh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Ensemble Learning</vt:lpstr>
      <vt:lpstr>PowerPoint Presentation</vt:lpstr>
      <vt:lpstr>Outline</vt:lpstr>
      <vt:lpstr>Prinsip Dasar</vt:lpstr>
      <vt:lpstr>PowerPoint Presentation</vt:lpstr>
      <vt:lpstr>Motivating Example #1</vt:lpstr>
      <vt:lpstr>Motivating Example #1</vt:lpstr>
      <vt:lpstr>Motivating Example #1</vt:lpstr>
      <vt:lpstr>Motivating Example #1</vt:lpstr>
      <vt:lpstr>Motivating Example #1</vt:lpstr>
      <vt:lpstr>Motivating Example #1</vt:lpstr>
      <vt:lpstr>Motivating Example #1</vt:lpstr>
      <vt:lpstr>Motivating Example #1</vt:lpstr>
      <vt:lpstr>Motivating Example #2</vt:lpstr>
      <vt:lpstr>Motivating Example #2</vt:lpstr>
      <vt:lpstr>Motivating Example #2</vt:lpstr>
      <vt:lpstr>Motivating Example #2</vt:lpstr>
      <vt:lpstr>Motivating Example #2</vt:lpstr>
      <vt:lpstr>Ide Dasar</vt:lpstr>
      <vt:lpstr>Ide Dasar</vt:lpstr>
      <vt:lpstr>Ide Dasar</vt:lpstr>
      <vt:lpstr>Why Ensemble Works?</vt:lpstr>
      <vt:lpstr>Why does it work?</vt:lpstr>
      <vt:lpstr>What is the Main Challenge for  Developing Ensemble Models?</vt:lpstr>
      <vt:lpstr>Ide Dasar</vt:lpstr>
      <vt:lpstr>Bagging</vt:lpstr>
      <vt:lpstr>Pengantar</vt:lpstr>
      <vt:lpstr>Bagging </vt:lpstr>
      <vt:lpstr>Bagging</vt:lpstr>
      <vt:lpstr>Bagging</vt:lpstr>
      <vt:lpstr>Bagging</vt:lpstr>
      <vt:lpstr>Bagging</vt:lpstr>
      <vt:lpstr>Mari kita coba di R</vt:lpstr>
      <vt:lpstr>PowerPoint Presentation</vt:lpstr>
      <vt:lpstr>Alur Analisis</vt:lpstr>
      <vt:lpstr>Menyiapkan data</vt:lpstr>
      <vt:lpstr>Tree dan prediksinya</vt:lpstr>
      <vt:lpstr>Bagging dan prediksinya</vt:lpstr>
      <vt:lpstr>Membandingkan antara kelas prediksi dan aktual</vt:lpstr>
      <vt:lpstr>PowerPoint Presentation</vt:lpstr>
      <vt:lpstr>Random Forest</vt:lpstr>
      <vt:lpstr>Prinsip Dasar</vt:lpstr>
      <vt:lpstr>Random Forest</vt:lpstr>
      <vt:lpstr>Algoritma</vt:lpstr>
      <vt:lpstr>Mari kita coba di R</vt:lpstr>
      <vt:lpstr>Alur Analisis</vt:lpstr>
      <vt:lpstr>PowerPoint Presentation</vt:lpstr>
      <vt:lpstr>PowerPoint Presentation</vt:lpstr>
      <vt:lpstr>Boosting</vt:lpstr>
      <vt:lpstr>Prinsip Dasar</vt:lpstr>
      <vt:lpstr>PowerPoint Presentation</vt:lpstr>
      <vt:lpstr>Algoritma</vt:lpstr>
      <vt:lpstr>Mari kita coba di R</vt:lpstr>
      <vt:lpstr>Alur Analisis</vt:lpstr>
      <vt:lpstr>PowerPoint Presentation</vt:lpstr>
      <vt:lpstr>PowerPoint Presentation</vt:lpstr>
      <vt:lpstr>PowerPoint Presentation</vt:lpstr>
      <vt:lpstr>Apa itu Data dengan Kelas Tak Seimbang?</vt:lpstr>
      <vt:lpstr>Ketakseimbangan adalah masalah yang umum ditemui</vt:lpstr>
      <vt:lpstr>Accuracy Paradox</vt:lpstr>
      <vt:lpstr>PowerPoint Presentation</vt:lpstr>
      <vt:lpstr>Beberapa pilihan</vt:lpstr>
      <vt:lpstr>Undersampling dan Oversampling</vt:lpstr>
      <vt:lpstr>Under/Over-Bagging</vt:lpstr>
      <vt:lpstr>EasyEnsemble</vt:lpstr>
      <vt:lpstr>RUS-Boost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</dc:title>
  <dc:creator>Ferokun</dc:creator>
  <cp:lastModifiedBy>Bagus Sartono</cp:lastModifiedBy>
  <cp:revision>330</cp:revision>
  <dcterms:created xsi:type="dcterms:W3CDTF">2012-02-13T06:37:40Z</dcterms:created>
  <dcterms:modified xsi:type="dcterms:W3CDTF">2019-03-02T01:47:09Z</dcterms:modified>
</cp:coreProperties>
</file>