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6"/>
  </p:notesMasterIdLst>
  <p:sldIdLst>
    <p:sldId id="256" r:id="rId2"/>
    <p:sldId id="335" r:id="rId3"/>
    <p:sldId id="258" r:id="rId4"/>
    <p:sldId id="332" r:id="rId5"/>
    <p:sldId id="333" r:id="rId6"/>
    <p:sldId id="334" r:id="rId7"/>
    <p:sldId id="336"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37"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351"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52" r:id="rId72"/>
    <p:sldId id="378" r:id="rId73"/>
    <p:sldId id="353" r:id="rId74"/>
    <p:sldId id="354" r:id="rId75"/>
    <p:sldId id="355" r:id="rId76"/>
    <p:sldId id="356" r:id="rId77"/>
    <p:sldId id="357" r:id="rId78"/>
    <p:sldId id="358" r:id="rId79"/>
    <p:sldId id="359" r:id="rId80"/>
    <p:sldId id="360" r:id="rId81"/>
    <p:sldId id="361" r:id="rId82"/>
    <p:sldId id="362" r:id="rId83"/>
    <p:sldId id="363" r:id="rId84"/>
    <p:sldId id="364" r:id="rId85"/>
    <p:sldId id="365" r:id="rId86"/>
    <p:sldId id="366" r:id="rId87"/>
    <p:sldId id="368" r:id="rId88"/>
    <p:sldId id="370" r:id="rId89"/>
    <p:sldId id="372" r:id="rId90"/>
    <p:sldId id="373" r:id="rId91"/>
    <p:sldId id="374" r:id="rId92"/>
    <p:sldId id="375" r:id="rId93"/>
    <p:sldId id="376" r:id="rId94"/>
    <p:sldId id="377" r:id="rId9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4" d="100"/>
          <a:sy n="84" d="100"/>
        </p:scale>
        <p:origin x="64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806EB0-082A-44AF-BB00-2F1B903DC1D9}" type="doc">
      <dgm:prSet loTypeId="urn:microsoft.com/office/officeart/2005/8/layout/hChevron3" loCatId="process" qsTypeId="urn:microsoft.com/office/officeart/2005/8/quickstyle/simple1" qsCatId="simple" csTypeId="urn:microsoft.com/office/officeart/2005/8/colors/colorful5" csCatId="colorful" phldr="1"/>
      <dgm:spPr/>
    </dgm:pt>
    <dgm:pt modelId="{65A11146-B47D-404F-ACAA-A7A21A46E54E}">
      <dgm:prSet phldrT="[Text]"/>
      <dgm:spPr>
        <a:solidFill>
          <a:schemeClr val="accent1">
            <a:lumMod val="40000"/>
            <a:lumOff val="60000"/>
          </a:schemeClr>
        </a:solidFill>
      </dgm:spPr>
      <dgm:t>
        <a:bodyPr/>
        <a:lstStyle/>
        <a:p>
          <a:r>
            <a:rPr lang="en-US" smtClean="0">
              <a:solidFill>
                <a:schemeClr val="tx1"/>
              </a:solidFill>
            </a:rPr>
            <a:t>Customer Data for Analytics</a:t>
          </a:r>
          <a:endParaRPr lang="en-US">
            <a:solidFill>
              <a:schemeClr val="tx1"/>
            </a:solidFill>
          </a:endParaRPr>
        </a:p>
      </dgm:t>
    </dgm:pt>
    <dgm:pt modelId="{1F7C0184-4149-482E-9090-AA316F71A107}" type="parTrans" cxnId="{D7C3EDA7-8C7B-4A46-B7EA-67616CFDAFCD}">
      <dgm:prSet/>
      <dgm:spPr/>
      <dgm:t>
        <a:bodyPr/>
        <a:lstStyle/>
        <a:p>
          <a:endParaRPr lang="en-US">
            <a:solidFill>
              <a:schemeClr val="tx1"/>
            </a:solidFill>
          </a:endParaRPr>
        </a:p>
      </dgm:t>
    </dgm:pt>
    <dgm:pt modelId="{F79CC9F8-63A4-44B9-89DF-7109DE6111FA}" type="sibTrans" cxnId="{D7C3EDA7-8C7B-4A46-B7EA-67616CFDAFCD}">
      <dgm:prSet/>
      <dgm:spPr/>
      <dgm:t>
        <a:bodyPr/>
        <a:lstStyle/>
        <a:p>
          <a:endParaRPr lang="en-US">
            <a:solidFill>
              <a:schemeClr val="tx1"/>
            </a:solidFill>
          </a:endParaRPr>
        </a:p>
      </dgm:t>
    </dgm:pt>
    <dgm:pt modelId="{0C134B24-89E4-4FAC-97BC-457D3CC8E0F9}">
      <dgm:prSet phldrT="[Text]"/>
      <dgm:spPr/>
      <dgm:t>
        <a:bodyPr/>
        <a:lstStyle/>
        <a:p>
          <a:r>
            <a:rPr lang="en-US" smtClean="0">
              <a:solidFill>
                <a:schemeClr val="tx1"/>
              </a:solidFill>
            </a:rPr>
            <a:t>Customer Segmentation</a:t>
          </a:r>
          <a:endParaRPr lang="en-US">
            <a:solidFill>
              <a:schemeClr val="tx1"/>
            </a:solidFill>
          </a:endParaRPr>
        </a:p>
      </dgm:t>
    </dgm:pt>
    <dgm:pt modelId="{E82ACB32-99DF-4597-A2B8-7E1B1F3FD816}" type="parTrans" cxnId="{5E1A4C17-B368-4B00-AFFF-F4B6EEFFDAA0}">
      <dgm:prSet/>
      <dgm:spPr/>
      <dgm:t>
        <a:bodyPr/>
        <a:lstStyle/>
        <a:p>
          <a:endParaRPr lang="en-US">
            <a:solidFill>
              <a:schemeClr val="tx1"/>
            </a:solidFill>
          </a:endParaRPr>
        </a:p>
      </dgm:t>
    </dgm:pt>
    <dgm:pt modelId="{8A579768-29D7-4B7C-97D4-2F8A646D28C8}" type="sibTrans" cxnId="{5E1A4C17-B368-4B00-AFFF-F4B6EEFFDAA0}">
      <dgm:prSet/>
      <dgm:spPr/>
      <dgm:t>
        <a:bodyPr/>
        <a:lstStyle/>
        <a:p>
          <a:endParaRPr lang="en-US">
            <a:solidFill>
              <a:schemeClr val="tx1"/>
            </a:solidFill>
          </a:endParaRPr>
        </a:p>
      </dgm:t>
    </dgm:pt>
    <dgm:pt modelId="{9446C79E-6C79-4058-B642-22D23708D5DA}">
      <dgm:prSet phldrT="[Text]"/>
      <dgm:spPr/>
      <dgm:t>
        <a:bodyPr/>
        <a:lstStyle/>
        <a:p>
          <a:r>
            <a:rPr lang="en-US" smtClean="0">
              <a:solidFill>
                <a:schemeClr val="tx1"/>
              </a:solidFill>
            </a:rPr>
            <a:t>Profiling Analysis</a:t>
          </a:r>
          <a:endParaRPr lang="en-US">
            <a:solidFill>
              <a:schemeClr val="tx1"/>
            </a:solidFill>
          </a:endParaRPr>
        </a:p>
      </dgm:t>
    </dgm:pt>
    <dgm:pt modelId="{F7462A52-6EA4-40A3-A7A9-2C4BCF791EE8}" type="parTrans" cxnId="{30DBECE2-001F-4A4B-ABD5-94AE6B44CE91}">
      <dgm:prSet/>
      <dgm:spPr/>
      <dgm:t>
        <a:bodyPr/>
        <a:lstStyle/>
        <a:p>
          <a:endParaRPr lang="en-US">
            <a:solidFill>
              <a:schemeClr val="tx1"/>
            </a:solidFill>
          </a:endParaRPr>
        </a:p>
      </dgm:t>
    </dgm:pt>
    <dgm:pt modelId="{39E17502-4C81-4942-A7CF-60BE36D16433}" type="sibTrans" cxnId="{30DBECE2-001F-4A4B-ABD5-94AE6B44CE91}">
      <dgm:prSet/>
      <dgm:spPr/>
      <dgm:t>
        <a:bodyPr/>
        <a:lstStyle/>
        <a:p>
          <a:endParaRPr lang="en-US">
            <a:solidFill>
              <a:schemeClr val="tx1"/>
            </a:solidFill>
          </a:endParaRPr>
        </a:p>
      </dgm:t>
    </dgm:pt>
    <dgm:pt modelId="{5DCA4D0C-362A-4BB6-AEFF-F1E59E1EFDE1}">
      <dgm:prSet phldrT="[Text]"/>
      <dgm:spPr/>
      <dgm:t>
        <a:bodyPr/>
        <a:lstStyle/>
        <a:p>
          <a:r>
            <a:rPr lang="en-US" smtClean="0">
              <a:solidFill>
                <a:schemeClr val="tx1"/>
              </a:solidFill>
            </a:rPr>
            <a:t>Customer Segment Startegies</a:t>
          </a:r>
          <a:endParaRPr lang="en-US">
            <a:solidFill>
              <a:schemeClr val="tx1"/>
            </a:solidFill>
          </a:endParaRPr>
        </a:p>
      </dgm:t>
    </dgm:pt>
    <dgm:pt modelId="{DADA21BE-921F-4825-8C6C-7CD902A9305D}" type="parTrans" cxnId="{3C0ABD27-ECAF-4C70-B815-D45162456F6D}">
      <dgm:prSet/>
      <dgm:spPr/>
      <dgm:t>
        <a:bodyPr/>
        <a:lstStyle/>
        <a:p>
          <a:endParaRPr lang="en-US">
            <a:solidFill>
              <a:schemeClr val="tx1"/>
            </a:solidFill>
          </a:endParaRPr>
        </a:p>
      </dgm:t>
    </dgm:pt>
    <dgm:pt modelId="{D92A732B-D0B2-4175-8FE4-0B906FF0B48E}" type="sibTrans" cxnId="{3C0ABD27-ECAF-4C70-B815-D45162456F6D}">
      <dgm:prSet/>
      <dgm:spPr/>
      <dgm:t>
        <a:bodyPr/>
        <a:lstStyle/>
        <a:p>
          <a:endParaRPr lang="en-US">
            <a:solidFill>
              <a:schemeClr val="tx1"/>
            </a:solidFill>
          </a:endParaRPr>
        </a:p>
      </dgm:t>
    </dgm:pt>
    <dgm:pt modelId="{4BDD5FA0-4EC9-4306-B6CD-D67598A9EB16}">
      <dgm:prSet phldrT="[Text]"/>
      <dgm:spPr/>
      <dgm:t>
        <a:bodyPr/>
        <a:lstStyle/>
        <a:p>
          <a:r>
            <a:rPr lang="en-US" smtClean="0">
              <a:solidFill>
                <a:schemeClr val="tx1"/>
              </a:solidFill>
            </a:rPr>
            <a:t>Campaigns</a:t>
          </a:r>
          <a:endParaRPr lang="en-US">
            <a:solidFill>
              <a:schemeClr val="tx1"/>
            </a:solidFill>
          </a:endParaRPr>
        </a:p>
      </dgm:t>
    </dgm:pt>
    <dgm:pt modelId="{496ACBA3-E4E8-42DC-979A-1610BE6C0190}" type="parTrans" cxnId="{66AAC42D-72A0-4703-A5B8-DA1F2079CD59}">
      <dgm:prSet/>
      <dgm:spPr/>
      <dgm:t>
        <a:bodyPr/>
        <a:lstStyle/>
        <a:p>
          <a:endParaRPr lang="en-US">
            <a:solidFill>
              <a:schemeClr val="tx1"/>
            </a:solidFill>
          </a:endParaRPr>
        </a:p>
      </dgm:t>
    </dgm:pt>
    <dgm:pt modelId="{974882B2-339E-458D-8C8D-E214223CFCD0}" type="sibTrans" cxnId="{66AAC42D-72A0-4703-A5B8-DA1F2079CD59}">
      <dgm:prSet/>
      <dgm:spPr/>
      <dgm:t>
        <a:bodyPr/>
        <a:lstStyle/>
        <a:p>
          <a:endParaRPr lang="en-US">
            <a:solidFill>
              <a:schemeClr val="tx1"/>
            </a:solidFill>
          </a:endParaRPr>
        </a:p>
      </dgm:t>
    </dgm:pt>
    <dgm:pt modelId="{770202F3-63D1-453E-ABC5-464AA8C8A1DB}" type="pres">
      <dgm:prSet presAssocID="{AE806EB0-082A-44AF-BB00-2F1B903DC1D9}" presName="Name0" presStyleCnt="0">
        <dgm:presLayoutVars>
          <dgm:dir/>
          <dgm:resizeHandles val="exact"/>
        </dgm:presLayoutVars>
      </dgm:prSet>
      <dgm:spPr/>
    </dgm:pt>
    <dgm:pt modelId="{7B6683AE-3C3D-4341-BFC9-EBF2C04138E4}" type="pres">
      <dgm:prSet presAssocID="{65A11146-B47D-404F-ACAA-A7A21A46E54E}" presName="parTxOnly" presStyleLbl="node1" presStyleIdx="0" presStyleCnt="5">
        <dgm:presLayoutVars>
          <dgm:bulletEnabled val="1"/>
        </dgm:presLayoutVars>
      </dgm:prSet>
      <dgm:spPr/>
      <dgm:t>
        <a:bodyPr/>
        <a:lstStyle/>
        <a:p>
          <a:endParaRPr lang="en-US"/>
        </a:p>
      </dgm:t>
    </dgm:pt>
    <dgm:pt modelId="{34C98557-B38B-46F1-A509-7D99FB743567}" type="pres">
      <dgm:prSet presAssocID="{F79CC9F8-63A4-44B9-89DF-7109DE6111FA}" presName="parSpace" presStyleCnt="0"/>
      <dgm:spPr/>
    </dgm:pt>
    <dgm:pt modelId="{ED69A58E-EAF4-4177-B717-F89EB3A808FC}" type="pres">
      <dgm:prSet presAssocID="{0C134B24-89E4-4FAC-97BC-457D3CC8E0F9}" presName="parTxOnly" presStyleLbl="node1" presStyleIdx="1" presStyleCnt="5">
        <dgm:presLayoutVars>
          <dgm:bulletEnabled val="1"/>
        </dgm:presLayoutVars>
      </dgm:prSet>
      <dgm:spPr/>
      <dgm:t>
        <a:bodyPr/>
        <a:lstStyle/>
        <a:p>
          <a:endParaRPr lang="en-US"/>
        </a:p>
      </dgm:t>
    </dgm:pt>
    <dgm:pt modelId="{504CE021-503F-4E48-A64F-BF71BE98AB47}" type="pres">
      <dgm:prSet presAssocID="{8A579768-29D7-4B7C-97D4-2F8A646D28C8}" presName="parSpace" presStyleCnt="0"/>
      <dgm:spPr/>
    </dgm:pt>
    <dgm:pt modelId="{E2503AE6-447D-4E69-807B-A614C54DC757}" type="pres">
      <dgm:prSet presAssocID="{9446C79E-6C79-4058-B642-22D23708D5DA}" presName="parTxOnly" presStyleLbl="node1" presStyleIdx="2" presStyleCnt="5">
        <dgm:presLayoutVars>
          <dgm:bulletEnabled val="1"/>
        </dgm:presLayoutVars>
      </dgm:prSet>
      <dgm:spPr/>
      <dgm:t>
        <a:bodyPr/>
        <a:lstStyle/>
        <a:p>
          <a:endParaRPr lang="en-US"/>
        </a:p>
      </dgm:t>
    </dgm:pt>
    <dgm:pt modelId="{AD3294EB-05C0-40C9-BA13-521671B1E292}" type="pres">
      <dgm:prSet presAssocID="{39E17502-4C81-4942-A7CF-60BE36D16433}" presName="parSpace" presStyleCnt="0"/>
      <dgm:spPr/>
    </dgm:pt>
    <dgm:pt modelId="{817986E4-4FF7-47AF-8B3D-19C15E0152A1}" type="pres">
      <dgm:prSet presAssocID="{5DCA4D0C-362A-4BB6-AEFF-F1E59E1EFDE1}" presName="parTxOnly" presStyleLbl="node1" presStyleIdx="3" presStyleCnt="5">
        <dgm:presLayoutVars>
          <dgm:bulletEnabled val="1"/>
        </dgm:presLayoutVars>
      </dgm:prSet>
      <dgm:spPr/>
      <dgm:t>
        <a:bodyPr/>
        <a:lstStyle/>
        <a:p>
          <a:endParaRPr lang="en-US"/>
        </a:p>
      </dgm:t>
    </dgm:pt>
    <dgm:pt modelId="{65EDCDD0-629C-4709-A636-216BDE0E0BA3}" type="pres">
      <dgm:prSet presAssocID="{D92A732B-D0B2-4175-8FE4-0B906FF0B48E}" presName="parSpace" presStyleCnt="0"/>
      <dgm:spPr/>
    </dgm:pt>
    <dgm:pt modelId="{86AA9597-753E-4DAB-9706-4AFE2A17EE4F}" type="pres">
      <dgm:prSet presAssocID="{4BDD5FA0-4EC9-4306-B6CD-D67598A9EB16}" presName="parTxOnly" presStyleLbl="node1" presStyleIdx="4" presStyleCnt="5">
        <dgm:presLayoutVars>
          <dgm:bulletEnabled val="1"/>
        </dgm:presLayoutVars>
      </dgm:prSet>
      <dgm:spPr/>
      <dgm:t>
        <a:bodyPr/>
        <a:lstStyle/>
        <a:p>
          <a:endParaRPr lang="en-US"/>
        </a:p>
      </dgm:t>
    </dgm:pt>
  </dgm:ptLst>
  <dgm:cxnLst>
    <dgm:cxn modelId="{D7C3EDA7-8C7B-4A46-B7EA-67616CFDAFCD}" srcId="{AE806EB0-082A-44AF-BB00-2F1B903DC1D9}" destId="{65A11146-B47D-404F-ACAA-A7A21A46E54E}" srcOrd="0" destOrd="0" parTransId="{1F7C0184-4149-482E-9090-AA316F71A107}" sibTransId="{F79CC9F8-63A4-44B9-89DF-7109DE6111FA}"/>
    <dgm:cxn modelId="{E3AA56C4-A514-4276-BF1D-C12D444D2158}" type="presOf" srcId="{4BDD5FA0-4EC9-4306-B6CD-D67598A9EB16}" destId="{86AA9597-753E-4DAB-9706-4AFE2A17EE4F}" srcOrd="0" destOrd="0" presId="urn:microsoft.com/office/officeart/2005/8/layout/hChevron3"/>
    <dgm:cxn modelId="{3211432C-815C-4B39-88E8-B62D3C8B0345}" type="presOf" srcId="{9446C79E-6C79-4058-B642-22D23708D5DA}" destId="{E2503AE6-447D-4E69-807B-A614C54DC757}" srcOrd="0" destOrd="0" presId="urn:microsoft.com/office/officeart/2005/8/layout/hChevron3"/>
    <dgm:cxn modelId="{D31303B5-C97B-4BDA-811A-9830F1D18BFE}" type="presOf" srcId="{AE806EB0-082A-44AF-BB00-2F1B903DC1D9}" destId="{770202F3-63D1-453E-ABC5-464AA8C8A1DB}" srcOrd="0" destOrd="0" presId="urn:microsoft.com/office/officeart/2005/8/layout/hChevron3"/>
    <dgm:cxn modelId="{30DBECE2-001F-4A4B-ABD5-94AE6B44CE91}" srcId="{AE806EB0-082A-44AF-BB00-2F1B903DC1D9}" destId="{9446C79E-6C79-4058-B642-22D23708D5DA}" srcOrd="2" destOrd="0" parTransId="{F7462A52-6EA4-40A3-A7A9-2C4BCF791EE8}" sibTransId="{39E17502-4C81-4942-A7CF-60BE36D16433}"/>
    <dgm:cxn modelId="{66AAC42D-72A0-4703-A5B8-DA1F2079CD59}" srcId="{AE806EB0-082A-44AF-BB00-2F1B903DC1D9}" destId="{4BDD5FA0-4EC9-4306-B6CD-D67598A9EB16}" srcOrd="4" destOrd="0" parTransId="{496ACBA3-E4E8-42DC-979A-1610BE6C0190}" sibTransId="{974882B2-339E-458D-8C8D-E214223CFCD0}"/>
    <dgm:cxn modelId="{538DE9D9-F095-4181-9E45-1176D672B9B8}" type="presOf" srcId="{5DCA4D0C-362A-4BB6-AEFF-F1E59E1EFDE1}" destId="{817986E4-4FF7-47AF-8B3D-19C15E0152A1}" srcOrd="0" destOrd="0" presId="urn:microsoft.com/office/officeart/2005/8/layout/hChevron3"/>
    <dgm:cxn modelId="{3C0ABD27-ECAF-4C70-B815-D45162456F6D}" srcId="{AE806EB0-082A-44AF-BB00-2F1B903DC1D9}" destId="{5DCA4D0C-362A-4BB6-AEFF-F1E59E1EFDE1}" srcOrd="3" destOrd="0" parTransId="{DADA21BE-921F-4825-8C6C-7CD902A9305D}" sibTransId="{D92A732B-D0B2-4175-8FE4-0B906FF0B48E}"/>
    <dgm:cxn modelId="{973E1A6A-4F27-4F03-974E-EB6B899470DB}" type="presOf" srcId="{0C134B24-89E4-4FAC-97BC-457D3CC8E0F9}" destId="{ED69A58E-EAF4-4177-B717-F89EB3A808FC}" srcOrd="0" destOrd="0" presId="urn:microsoft.com/office/officeart/2005/8/layout/hChevron3"/>
    <dgm:cxn modelId="{5E1A4C17-B368-4B00-AFFF-F4B6EEFFDAA0}" srcId="{AE806EB0-082A-44AF-BB00-2F1B903DC1D9}" destId="{0C134B24-89E4-4FAC-97BC-457D3CC8E0F9}" srcOrd="1" destOrd="0" parTransId="{E82ACB32-99DF-4597-A2B8-7E1B1F3FD816}" sibTransId="{8A579768-29D7-4B7C-97D4-2F8A646D28C8}"/>
    <dgm:cxn modelId="{92DA052E-09F9-40DA-B681-7F65C8DF9EC1}" type="presOf" srcId="{65A11146-B47D-404F-ACAA-A7A21A46E54E}" destId="{7B6683AE-3C3D-4341-BFC9-EBF2C04138E4}" srcOrd="0" destOrd="0" presId="urn:microsoft.com/office/officeart/2005/8/layout/hChevron3"/>
    <dgm:cxn modelId="{5A9719F2-7690-496B-9CC3-8D4A0BFA7963}" type="presParOf" srcId="{770202F3-63D1-453E-ABC5-464AA8C8A1DB}" destId="{7B6683AE-3C3D-4341-BFC9-EBF2C04138E4}" srcOrd="0" destOrd="0" presId="urn:microsoft.com/office/officeart/2005/8/layout/hChevron3"/>
    <dgm:cxn modelId="{F589732D-F3F2-44FE-BCAE-16FCFE2EC353}" type="presParOf" srcId="{770202F3-63D1-453E-ABC5-464AA8C8A1DB}" destId="{34C98557-B38B-46F1-A509-7D99FB743567}" srcOrd="1" destOrd="0" presId="urn:microsoft.com/office/officeart/2005/8/layout/hChevron3"/>
    <dgm:cxn modelId="{E3BDE3A3-9B51-4CD1-982B-0DC084B3B36A}" type="presParOf" srcId="{770202F3-63D1-453E-ABC5-464AA8C8A1DB}" destId="{ED69A58E-EAF4-4177-B717-F89EB3A808FC}" srcOrd="2" destOrd="0" presId="urn:microsoft.com/office/officeart/2005/8/layout/hChevron3"/>
    <dgm:cxn modelId="{945DA2F7-A948-4D40-92CC-114D6E22A203}" type="presParOf" srcId="{770202F3-63D1-453E-ABC5-464AA8C8A1DB}" destId="{504CE021-503F-4E48-A64F-BF71BE98AB47}" srcOrd="3" destOrd="0" presId="urn:microsoft.com/office/officeart/2005/8/layout/hChevron3"/>
    <dgm:cxn modelId="{08F8264B-83B7-4A70-8134-041E3A40A3CA}" type="presParOf" srcId="{770202F3-63D1-453E-ABC5-464AA8C8A1DB}" destId="{E2503AE6-447D-4E69-807B-A614C54DC757}" srcOrd="4" destOrd="0" presId="urn:microsoft.com/office/officeart/2005/8/layout/hChevron3"/>
    <dgm:cxn modelId="{8EEF08E4-F5EA-4E97-B7F1-EA30891ED318}" type="presParOf" srcId="{770202F3-63D1-453E-ABC5-464AA8C8A1DB}" destId="{AD3294EB-05C0-40C9-BA13-521671B1E292}" srcOrd="5" destOrd="0" presId="urn:microsoft.com/office/officeart/2005/8/layout/hChevron3"/>
    <dgm:cxn modelId="{931780E0-8640-479F-BD22-D2EA8BBDE8F3}" type="presParOf" srcId="{770202F3-63D1-453E-ABC5-464AA8C8A1DB}" destId="{817986E4-4FF7-47AF-8B3D-19C15E0152A1}" srcOrd="6" destOrd="0" presId="urn:microsoft.com/office/officeart/2005/8/layout/hChevron3"/>
    <dgm:cxn modelId="{076E2E2F-8E48-420C-969D-AFE3A6B3B0DF}" type="presParOf" srcId="{770202F3-63D1-453E-ABC5-464AA8C8A1DB}" destId="{65EDCDD0-629C-4709-A636-216BDE0E0BA3}" srcOrd="7" destOrd="0" presId="urn:microsoft.com/office/officeart/2005/8/layout/hChevron3"/>
    <dgm:cxn modelId="{7974BA4F-C741-451D-83C0-7C90AC327A00}" type="presParOf" srcId="{770202F3-63D1-453E-ABC5-464AA8C8A1DB}" destId="{86AA9597-753E-4DAB-9706-4AFE2A17EE4F}"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806EB0-082A-44AF-BB00-2F1B903DC1D9}" type="doc">
      <dgm:prSet loTypeId="urn:microsoft.com/office/officeart/2005/8/layout/hChevron3" loCatId="process" qsTypeId="urn:microsoft.com/office/officeart/2005/8/quickstyle/simple1" qsCatId="simple" csTypeId="urn:microsoft.com/office/officeart/2005/8/colors/colorful5" csCatId="colorful" phldr="1"/>
      <dgm:spPr/>
    </dgm:pt>
    <dgm:pt modelId="{65A11146-B47D-404F-ACAA-A7A21A46E54E}">
      <dgm:prSet phldrT="[Text]"/>
      <dgm:spPr>
        <a:solidFill>
          <a:schemeClr val="accent1">
            <a:lumMod val="40000"/>
            <a:lumOff val="60000"/>
          </a:schemeClr>
        </a:solidFill>
      </dgm:spPr>
      <dgm:t>
        <a:bodyPr/>
        <a:lstStyle/>
        <a:p>
          <a:r>
            <a:rPr lang="en-US" dirty="0" smtClean="0">
              <a:solidFill>
                <a:schemeClr val="tx1"/>
              </a:solidFill>
            </a:rPr>
            <a:t>Customer Data for Analytics</a:t>
          </a:r>
          <a:endParaRPr lang="en-US" dirty="0">
            <a:solidFill>
              <a:schemeClr val="tx1"/>
            </a:solidFill>
          </a:endParaRPr>
        </a:p>
      </dgm:t>
    </dgm:pt>
    <dgm:pt modelId="{1F7C0184-4149-482E-9090-AA316F71A107}" type="parTrans" cxnId="{D7C3EDA7-8C7B-4A46-B7EA-67616CFDAFCD}">
      <dgm:prSet/>
      <dgm:spPr/>
      <dgm:t>
        <a:bodyPr/>
        <a:lstStyle/>
        <a:p>
          <a:endParaRPr lang="en-US">
            <a:solidFill>
              <a:schemeClr val="tx1"/>
            </a:solidFill>
          </a:endParaRPr>
        </a:p>
      </dgm:t>
    </dgm:pt>
    <dgm:pt modelId="{F79CC9F8-63A4-44B9-89DF-7109DE6111FA}" type="sibTrans" cxnId="{D7C3EDA7-8C7B-4A46-B7EA-67616CFDAFCD}">
      <dgm:prSet/>
      <dgm:spPr/>
      <dgm:t>
        <a:bodyPr/>
        <a:lstStyle/>
        <a:p>
          <a:endParaRPr lang="en-US">
            <a:solidFill>
              <a:schemeClr val="tx1"/>
            </a:solidFill>
          </a:endParaRPr>
        </a:p>
      </dgm:t>
    </dgm:pt>
    <dgm:pt modelId="{0C134B24-89E4-4FAC-97BC-457D3CC8E0F9}">
      <dgm:prSet phldrT="[Text]"/>
      <dgm:spPr/>
      <dgm:t>
        <a:bodyPr/>
        <a:lstStyle/>
        <a:p>
          <a:r>
            <a:rPr lang="en-US" smtClean="0">
              <a:solidFill>
                <a:schemeClr val="tx1"/>
              </a:solidFill>
            </a:rPr>
            <a:t>Customer Segmentation</a:t>
          </a:r>
          <a:endParaRPr lang="en-US">
            <a:solidFill>
              <a:schemeClr val="tx1"/>
            </a:solidFill>
          </a:endParaRPr>
        </a:p>
      </dgm:t>
    </dgm:pt>
    <dgm:pt modelId="{E82ACB32-99DF-4597-A2B8-7E1B1F3FD816}" type="parTrans" cxnId="{5E1A4C17-B368-4B00-AFFF-F4B6EEFFDAA0}">
      <dgm:prSet/>
      <dgm:spPr/>
      <dgm:t>
        <a:bodyPr/>
        <a:lstStyle/>
        <a:p>
          <a:endParaRPr lang="en-US">
            <a:solidFill>
              <a:schemeClr val="tx1"/>
            </a:solidFill>
          </a:endParaRPr>
        </a:p>
      </dgm:t>
    </dgm:pt>
    <dgm:pt modelId="{8A579768-29D7-4B7C-97D4-2F8A646D28C8}" type="sibTrans" cxnId="{5E1A4C17-B368-4B00-AFFF-F4B6EEFFDAA0}">
      <dgm:prSet/>
      <dgm:spPr/>
      <dgm:t>
        <a:bodyPr/>
        <a:lstStyle/>
        <a:p>
          <a:endParaRPr lang="en-US">
            <a:solidFill>
              <a:schemeClr val="tx1"/>
            </a:solidFill>
          </a:endParaRPr>
        </a:p>
      </dgm:t>
    </dgm:pt>
    <dgm:pt modelId="{9446C79E-6C79-4058-B642-22D23708D5DA}">
      <dgm:prSet phldrT="[Text]"/>
      <dgm:spPr/>
      <dgm:t>
        <a:bodyPr/>
        <a:lstStyle/>
        <a:p>
          <a:r>
            <a:rPr lang="en-US" smtClean="0">
              <a:solidFill>
                <a:schemeClr val="tx1"/>
              </a:solidFill>
            </a:rPr>
            <a:t>Profiling Analysis</a:t>
          </a:r>
          <a:endParaRPr lang="en-US">
            <a:solidFill>
              <a:schemeClr val="tx1"/>
            </a:solidFill>
          </a:endParaRPr>
        </a:p>
      </dgm:t>
    </dgm:pt>
    <dgm:pt modelId="{F7462A52-6EA4-40A3-A7A9-2C4BCF791EE8}" type="parTrans" cxnId="{30DBECE2-001F-4A4B-ABD5-94AE6B44CE91}">
      <dgm:prSet/>
      <dgm:spPr/>
      <dgm:t>
        <a:bodyPr/>
        <a:lstStyle/>
        <a:p>
          <a:endParaRPr lang="en-US">
            <a:solidFill>
              <a:schemeClr val="tx1"/>
            </a:solidFill>
          </a:endParaRPr>
        </a:p>
      </dgm:t>
    </dgm:pt>
    <dgm:pt modelId="{39E17502-4C81-4942-A7CF-60BE36D16433}" type="sibTrans" cxnId="{30DBECE2-001F-4A4B-ABD5-94AE6B44CE91}">
      <dgm:prSet/>
      <dgm:spPr/>
      <dgm:t>
        <a:bodyPr/>
        <a:lstStyle/>
        <a:p>
          <a:endParaRPr lang="en-US">
            <a:solidFill>
              <a:schemeClr val="tx1"/>
            </a:solidFill>
          </a:endParaRPr>
        </a:p>
      </dgm:t>
    </dgm:pt>
    <dgm:pt modelId="{5DCA4D0C-362A-4BB6-AEFF-F1E59E1EFDE1}">
      <dgm:prSet phldrT="[Text]"/>
      <dgm:spPr/>
      <dgm:t>
        <a:bodyPr/>
        <a:lstStyle/>
        <a:p>
          <a:r>
            <a:rPr lang="en-US" smtClean="0">
              <a:solidFill>
                <a:schemeClr val="tx1"/>
              </a:solidFill>
            </a:rPr>
            <a:t>Customer Segment Startegies</a:t>
          </a:r>
          <a:endParaRPr lang="en-US">
            <a:solidFill>
              <a:schemeClr val="tx1"/>
            </a:solidFill>
          </a:endParaRPr>
        </a:p>
      </dgm:t>
    </dgm:pt>
    <dgm:pt modelId="{DADA21BE-921F-4825-8C6C-7CD902A9305D}" type="parTrans" cxnId="{3C0ABD27-ECAF-4C70-B815-D45162456F6D}">
      <dgm:prSet/>
      <dgm:spPr/>
      <dgm:t>
        <a:bodyPr/>
        <a:lstStyle/>
        <a:p>
          <a:endParaRPr lang="en-US">
            <a:solidFill>
              <a:schemeClr val="tx1"/>
            </a:solidFill>
          </a:endParaRPr>
        </a:p>
      </dgm:t>
    </dgm:pt>
    <dgm:pt modelId="{D92A732B-D0B2-4175-8FE4-0B906FF0B48E}" type="sibTrans" cxnId="{3C0ABD27-ECAF-4C70-B815-D45162456F6D}">
      <dgm:prSet/>
      <dgm:spPr/>
      <dgm:t>
        <a:bodyPr/>
        <a:lstStyle/>
        <a:p>
          <a:endParaRPr lang="en-US">
            <a:solidFill>
              <a:schemeClr val="tx1"/>
            </a:solidFill>
          </a:endParaRPr>
        </a:p>
      </dgm:t>
    </dgm:pt>
    <dgm:pt modelId="{4BDD5FA0-4EC9-4306-B6CD-D67598A9EB16}">
      <dgm:prSet phldrT="[Text]"/>
      <dgm:spPr/>
      <dgm:t>
        <a:bodyPr/>
        <a:lstStyle/>
        <a:p>
          <a:r>
            <a:rPr lang="en-US" smtClean="0">
              <a:solidFill>
                <a:schemeClr val="tx1"/>
              </a:solidFill>
            </a:rPr>
            <a:t>Campaigns</a:t>
          </a:r>
          <a:endParaRPr lang="en-US">
            <a:solidFill>
              <a:schemeClr val="tx1"/>
            </a:solidFill>
          </a:endParaRPr>
        </a:p>
      </dgm:t>
    </dgm:pt>
    <dgm:pt modelId="{496ACBA3-E4E8-42DC-979A-1610BE6C0190}" type="parTrans" cxnId="{66AAC42D-72A0-4703-A5B8-DA1F2079CD59}">
      <dgm:prSet/>
      <dgm:spPr/>
      <dgm:t>
        <a:bodyPr/>
        <a:lstStyle/>
        <a:p>
          <a:endParaRPr lang="en-US">
            <a:solidFill>
              <a:schemeClr val="tx1"/>
            </a:solidFill>
          </a:endParaRPr>
        </a:p>
      </dgm:t>
    </dgm:pt>
    <dgm:pt modelId="{974882B2-339E-458D-8C8D-E214223CFCD0}" type="sibTrans" cxnId="{66AAC42D-72A0-4703-A5B8-DA1F2079CD59}">
      <dgm:prSet/>
      <dgm:spPr/>
      <dgm:t>
        <a:bodyPr/>
        <a:lstStyle/>
        <a:p>
          <a:endParaRPr lang="en-US">
            <a:solidFill>
              <a:schemeClr val="tx1"/>
            </a:solidFill>
          </a:endParaRPr>
        </a:p>
      </dgm:t>
    </dgm:pt>
    <dgm:pt modelId="{770202F3-63D1-453E-ABC5-464AA8C8A1DB}" type="pres">
      <dgm:prSet presAssocID="{AE806EB0-082A-44AF-BB00-2F1B903DC1D9}" presName="Name0" presStyleCnt="0">
        <dgm:presLayoutVars>
          <dgm:dir/>
          <dgm:resizeHandles val="exact"/>
        </dgm:presLayoutVars>
      </dgm:prSet>
      <dgm:spPr/>
    </dgm:pt>
    <dgm:pt modelId="{7B6683AE-3C3D-4341-BFC9-EBF2C04138E4}" type="pres">
      <dgm:prSet presAssocID="{65A11146-B47D-404F-ACAA-A7A21A46E54E}" presName="parTxOnly" presStyleLbl="node1" presStyleIdx="0" presStyleCnt="5">
        <dgm:presLayoutVars>
          <dgm:bulletEnabled val="1"/>
        </dgm:presLayoutVars>
      </dgm:prSet>
      <dgm:spPr/>
      <dgm:t>
        <a:bodyPr/>
        <a:lstStyle/>
        <a:p>
          <a:endParaRPr lang="en-US"/>
        </a:p>
      </dgm:t>
    </dgm:pt>
    <dgm:pt modelId="{34C98557-B38B-46F1-A509-7D99FB743567}" type="pres">
      <dgm:prSet presAssocID="{F79CC9F8-63A4-44B9-89DF-7109DE6111FA}" presName="parSpace" presStyleCnt="0"/>
      <dgm:spPr/>
    </dgm:pt>
    <dgm:pt modelId="{ED69A58E-EAF4-4177-B717-F89EB3A808FC}" type="pres">
      <dgm:prSet presAssocID="{0C134B24-89E4-4FAC-97BC-457D3CC8E0F9}" presName="parTxOnly" presStyleLbl="node1" presStyleIdx="1" presStyleCnt="5">
        <dgm:presLayoutVars>
          <dgm:bulletEnabled val="1"/>
        </dgm:presLayoutVars>
      </dgm:prSet>
      <dgm:spPr/>
      <dgm:t>
        <a:bodyPr/>
        <a:lstStyle/>
        <a:p>
          <a:endParaRPr lang="en-US"/>
        </a:p>
      </dgm:t>
    </dgm:pt>
    <dgm:pt modelId="{504CE021-503F-4E48-A64F-BF71BE98AB47}" type="pres">
      <dgm:prSet presAssocID="{8A579768-29D7-4B7C-97D4-2F8A646D28C8}" presName="parSpace" presStyleCnt="0"/>
      <dgm:spPr/>
    </dgm:pt>
    <dgm:pt modelId="{E2503AE6-447D-4E69-807B-A614C54DC757}" type="pres">
      <dgm:prSet presAssocID="{9446C79E-6C79-4058-B642-22D23708D5DA}" presName="parTxOnly" presStyleLbl="node1" presStyleIdx="2" presStyleCnt="5">
        <dgm:presLayoutVars>
          <dgm:bulletEnabled val="1"/>
        </dgm:presLayoutVars>
      </dgm:prSet>
      <dgm:spPr/>
      <dgm:t>
        <a:bodyPr/>
        <a:lstStyle/>
        <a:p>
          <a:endParaRPr lang="en-US"/>
        </a:p>
      </dgm:t>
    </dgm:pt>
    <dgm:pt modelId="{AD3294EB-05C0-40C9-BA13-521671B1E292}" type="pres">
      <dgm:prSet presAssocID="{39E17502-4C81-4942-A7CF-60BE36D16433}" presName="parSpace" presStyleCnt="0"/>
      <dgm:spPr/>
    </dgm:pt>
    <dgm:pt modelId="{817986E4-4FF7-47AF-8B3D-19C15E0152A1}" type="pres">
      <dgm:prSet presAssocID="{5DCA4D0C-362A-4BB6-AEFF-F1E59E1EFDE1}" presName="parTxOnly" presStyleLbl="node1" presStyleIdx="3" presStyleCnt="5">
        <dgm:presLayoutVars>
          <dgm:bulletEnabled val="1"/>
        </dgm:presLayoutVars>
      </dgm:prSet>
      <dgm:spPr/>
      <dgm:t>
        <a:bodyPr/>
        <a:lstStyle/>
        <a:p>
          <a:endParaRPr lang="en-US"/>
        </a:p>
      </dgm:t>
    </dgm:pt>
    <dgm:pt modelId="{65EDCDD0-629C-4709-A636-216BDE0E0BA3}" type="pres">
      <dgm:prSet presAssocID="{D92A732B-D0B2-4175-8FE4-0B906FF0B48E}" presName="parSpace" presStyleCnt="0"/>
      <dgm:spPr/>
    </dgm:pt>
    <dgm:pt modelId="{86AA9597-753E-4DAB-9706-4AFE2A17EE4F}" type="pres">
      <dgm:prSet presAssocID="{4BDD5FA0-4EC9-4306-B6CD-D67598A9EB16}" presName="parTxOnly" presStyleLbl="node1" presStyleIdx="4" presStyleCnt="5">
        <dgm:presLayoutVars>
          <dgm:bulletEnabled val="1"/>
        </dgm:presLayoutVars>
      </dgm:prSet>
      <dgm:spPr/>
      <dgm:t>
        <a:bodyPr/>
        <a:lstStyle/>
        <a:p>
          <a:endParaRPr lang="en-US"/>
        </a:p>
      </dgm:t>
    </dgm:pt>
  </dgm:ptLst>
  <dgm:cxnLst>
    <dgm:cxn modelId="{30DBECE2-001F-4A4B-ABD5-94AE6B44CE91}" srcId="{AE806EB0-082A-44AF-BB00-2F1B903DC1D9}" destId="{9446C79E-6C79-4058-B642-22D23708D5DA}" srcOrd="2" destOrd="0" parTransId="{F7462A52-6EA4-40A3-A7A9-2C4BCF791EE8}" sibTransId="{39E17502-4C81-4942-A7CF-60BE36D16433}"/>
    <dgm:cxn modelId="{EC90668D-F2E0-4C98-BD4C-064BB06B2155}" type="presOf" srcId="{4BDD5FA0-4EC9-4306-B6CD-D67598A9EB16}" destId="{86AA9597-753E-4DAB-9706-4AFE2A17EE4F}" srcOrd="0" destOrd="0" presId="urn:microsoft.com/office/officeart/2005/8/layout/hChevron3"/>
    <dgm:cxn modelId="{5456FE37-4514-4FC9-AD78-614E65790420}" type="presOf" srcId="{0C134B24-89E4-4FAC-97BC-457D3CC8E0F9}" destId="{ED69A58E-EAF4-4177-B717-F89EB3A808FC}" srcOrd="0" destOrd="0" presId="urn:microsoft.com/office/officeart/2005/8/layout/hChevron3"/>
    <dgm:cxn modelId="{AA1F4ACC-D6EB-4B5F-9B25-BB0161421125}" type="presOf" srcId="{AE806EB0-082A-44AF-BB00-2F1B903DC1D9}" destId="{770202F3-63D1-453E-ABC5-464AA8C8A1DB}" srcOrd="0" destOrd="0" presId="urn:microsoft.com/office/officeart/2005/8/layout/hChevron3"/>
    <dgm:cxn modelId="{D7C3EDA7-8C7B-4A46-B7EA-67616CFDAFCD}" srcId="{AE806EB0-082A-44AF-BB00-2F1B903DC1D9}" destId="{65A11146-B47D-404F-ACAA-A7A21A46E54E}" srcOrd="0" destOrd="0" parTransId="{1F7C0184-4149-482E-9090-AA316F71A107}" sibTransId="{F79CC9F8-63A4-44B9-89DF-7109DE6111FA}"/>
    <dgm:cxn modelId="{5808BEFD-574C-4E9F-AAE5-2E8C316A552E}" type="presOf" srcId="{9446C79E-6C79-4058-B642-22D23708D5DA}" destId="{E2503AE6-447D-4E69-807B-A614C54DC757}" srcOrd="0" destOrd="0" presId="urn:microsoft.com/office/officeart/2005/8/layout/hChevron3"/>
    <dgm:cxn modelId="{66AAC42D-72A0-4703-A5B8-DA1F2079CD59}" srcId="{AE806EB0-082A-44AF-BB00-2F1B903DC1D9}" destId="{4BDD5FA0-4EC9-4306-B6CD-D67598A9EB16}" srcOrd="4" destOrd="0" parTransId="{496ACBA3-E4E8-42DC-979A-1610BE6C0190}" sibTransId="{974882B2-339E-458D-8C8D-E214223CFCD0}"/>
    <dgm:cxn modelId="{BFCD1A6D-EB94-4F4C-B4F3-80A519A98726}" type="presOf" srcId="{5DCA4D0C-362A-4BB6-AEFF-F1E59E1EFDE1}" destId="{817986E4-4FF7-47AF-8B3D-19C15E0152A1}" srcOrd="0" destOrd="0" presId="urn:microsoft.com/office/officeart/2005/8/layout/hChevron3"/>
    <dgm:cxn modelId="{3C0ABD27-ECAF-4C70-B815-D45162456F6D}" srcId="{AE806EB0-082A-44AF-BB00-2F1B903DC1D9}" destId="{5DCA4D0C-362A-4BB6-AEFF-F1E59E1EFDE1}" srcOrd="3" destOrd="0" parTransId="{DADA21BE-921F-4825-8C6C-7CD902A9305D}" sibTransId="{D92A732B-D0B2-4175-8FE4-0B906FF0B48E}"/>
    <dgm:cxn modelId="{5E1A4C17-B368-4B00-AFFF-F4B6EEFFDAA0}" srcId="{AE806EB0-082A-44AF-BB00-2F1B903DC1D9}" destId="{0C134B24-89E4-4FAC-97BC-457D3CC8E0F9}" srcOrd="1" destOrd="0" parTransId="{E82ACB32-99DF-4597-A2B8-7E1B1F3FD816}" sibTransId="{8A579768-29D7-4B7C-97D4-2F8A646D28C8}"/>
    <dgm:cxn modelId="{40205197-5732-46C9-B31A-340D7AC22033}" type="presOf" srcId="{65A11146-B47D-404F-ACAA-A7A21A46E54E}" destId="{7B6683AE-3C3D-4341-BFC9-EBF2C04138E4}" srcOrd="0" destOrd="0" presId="urn:microsoft.com/office/officeart/2005/8/layout/hChevron3"/>
    <dgm:cxn modelId="{0C4CA5DD-8855-4C9F-8999-57C8E7F9484D}" type="presParOf" srcId="{770202F3-63D1-453E-ABC5-464AA8C8A1DB}" destId="{7B6683AE-3C3D-4341-BFC9-EBF2C04138E4}" srcOrd="0" destOrd="0" presId="urn:microsoft.com/office/officeart/2005/8/layout/hChevron3"/>
    <dgm:cxn modelId="{D0226169-D7AA-4FCB-BC7E-537F3285BB04}" type="presParOf" srcId="{770202F3-63D1-453E-ABC5-464AA8C8A1DB}" destId="{34C98557-B38B-46F1-A509-7D99FB743567}" srcOrd="1" destOrd="0" presId="urn:microsoft.com/office/officeart/2005/8/layout/hChevron3"/>
    <dgm:cxn modelId="{6A4B1450-4797-49D6-87F8-6EA3BC827C83}" type="presParOf" srcId="{770202F3-63D1-453E-ABC5-464AA8C8A1DB}" destId="{ED69A58E-EAF4-4177-B717-F89EB3A808FC}" srcOrd="2" destOrd="0" presId="urn:microsoft.com/office/officeart/2005/8/layout/hChevron3"/>
    <dgm:cxn modelId="{DFDEC187-E9F0-4632-90C8-8634143F6398}" type="presParOf" srcId="{770202F3-63D1-453E-ABC5-464AA8C8A1DB}" destId="{504CE021-503F-4E48-A64F-BF71BE98AB47}" srcOrd="3" destOrd="0" presId="urn:microsoft.com/office/officeart/2005/8/layout/hChevron3"/>
    <dgm:cxn modelId="{304A0401-6E4B-4C33-B176-4C6A7E310EEF}" type="presParOf" srcId="{770202F3-63D1-453E-ABC5-464AA8C8A1DB}" destId="{E2503AE6-447D-4E69-807B-A614C54DC757}" srcOrd="4" destOrd="0" presId="urn:microsoft.com/office/officeart/2005/8/layout/hChevron3"/>
    <dgm:cxn modelId="{E766FB4B-8D69-4EBE-87D6-5B037A5C7CFF}" type="presParOf" srcId="{770202F3-63D1-453E-ABC5-464AA8C8A1DB}" destId="{AD3294EB-05C0-40C9-BA13-521671B1E292}" srcOrd="5" destOrd="0" presId="urn:microsoft.com/office/officeart/2005/8/layout/hChevron3"/>
    <dgm:cxn modelId="{32D54561-6175-44F2-AFE8-BF8917F9CE26}" type="presParOf" srcId="{770202F3-63D1-453E-ABC5-464AA8C8A1DB}" destId="{817986E4-4FF7-47AF-8B3D-19C15E0152A1}" srcOrd="6" destOrd="0" presId="urn:microsoft.com/office/officeart/2005/8/layout/hChevron3"/>
    <dgm:cxn modelId="{76C6C252-948C-4469-BF95-63D9AA92A301}" type="presParOf" srcId="{770202F3-63D1-453E-ABC5-464AA8C8A1DB}" destId="{65EDCDD0-629C-4709-A636-216BDE0E0BA3}" srcOrd="7" destOrd="0" presId="urn:microsoft.com/office/officeart/2005/8/layout/hChevron3"/>
    <dgm:cxn modelId="{B0C11C03-9E39-48E9-BD7B-426BA4C21745}" type="presParOf" srcId="{770202F3-63D1-453E-ABC5-464AA8C8A1DB}" destId="{86AA9597-753E-4DAB-9706-4AFE2A17EE4F}"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806EB0-082A-44AF-BB00-2F1B903DC1D9}" type="doc">
      <dgm:prSet loTypeId="urn:microsoft.com/office/officeart/2005/8/layout/hChevron3" loCatId="process" qsTypeId="urn:microsoft.com/office/officeart/2005/8/quickstyle/simple1" qsCatId="simple" csTypeId="urn:microsoft.com/office/officeart/2005/8/colors/colorful5" csCatId="colorful" phldr="1"/>
      <dgm:spPr/>
    </dgm:pt>
    <dgm:pt modelId="{65A11146-B47D-404F-ACAA-A7A21A46E54E}">
      <dgm:prSet phldrT="[Text]"/>
      <dgm:spPr>
        <a:solidFill>
          <a:schemeClr val="accent1">
            <a:lumMod val="40000"/>
            <a:lumOff val="60000"/>
          </a:schemeClr>
        </a:solidFill>
      </dgm:spPr>
      <dgm:t>
        <a:bodyPr/>
        <a:lstStyle/>
        <a:p>
          <a:r>
            <a:rPr lang="en-US" smtClean="0">
              <a:solidFill>
                <a:schemeClr val="tx1"/>
              </a:solidFill>
            </a:rPr>
            <a:t>Customer Data for Analytics</a:t>
          </a:r>
          <a:endParaRPr lang="en-US">
            <a:solidFill>
              <a:schemeClr val="tx1"/>
            </a:solidFill>
          </a:endParaRPr>
        </a:p>
      </dgm:t>
    </dgm:pt>
    <dgm:pt modelId="{1F7C0184-4149-482E-9090-AA316F71A107}" type="parTrans" cxnId="{D7C3EDA7-8C7B-4A46-B7EA-67616CFDAFCD}">
      <dgm:prSet/>
      <dgm:spPr/>
      <dgm:t>
        <a:bodyPr/>
        <a:lstStyle/>
        <a:p>
          <a:endParaRPr lang="en-US">
            <a:solidFill>
              <a:schemeClr val="tx1"/>
            </a:solidFill>
          </a:endParaRPr>
        </a:p>
      </dgm:t>
    </dgm:pt>
    <dgm:pt modelId="{F79CC9F8-63A4-44B9-89DF-7109DE6111FA}" type="sibTrans" cxnId="{D7C3EDA7-8C7B-4A46-B7EA-67616CFDAFCD}">
      <dgm:prSet/>
      <dgm:spPr/>
      <dgm:t>
        <a:bodyPr/>
        <a:lstStyle/>
        <a:p>
          <a:endParaRPr lang="en-US">
            <a:solidFill>
              <a:schemeClr val="tx1"/>
            </a:solidFill>
          </a:endParaRPr>
        </a:p>
      </dgm:t>
    </dgm:pt>
    <dgm:pt modelId="{0C134B24-89E4-4FAC-97BC-457D3CC8E0F9}">
      <dgm:prSet phldrT="[Text]"/>
      <dgm:spPr>
        <a:solidFill>
          <a:srgbClr val="62E0D1"/>
        </a:solidFill>
      </dgm:spPr>
      <dgm:t>
        <a:bodyPr/>
        <a:lstStyle/>
        <a:p>
          <a:r>
            <a:rPr lang="en-US" smtClean="0">
              <a:solidFill>
                <a:schemeClr val="tx1"/>
              </a:solidFill>
            </a:rPr>
            <a:t>Customer Segmentation</a:t>
          </a:r>
          <a:endParaRPr lang="en-US">
            <a:solidFill>
              <a:schemeClr val="tx1"/>
            </a:solidFill>
          </a:endParaRPr>
        </a:p>
      </dgm:t>
    </dgm:pt>
    <dgm:pt modelId="{E82ACB32-99DF-4597-A2B8-7E1B1F3FD816}" type="parTrans" cxnId="{5E1A4C17-B368-4B00-AFFF-F4B6EEFFDAA0}">
      <dgm:prSet/>
      <dgm:spPr/>
      <dgm:t>
        <a:bodyPr/>
        <a:lstStyle/>
        <a:p>
          <a:endParaRPr lang="en-US">
            <a:solidFill>
              <a:schemeClr val="tx1"/>
            </a:solidFill>
          </a:endParaRPr>
        </a:p>
      </dgm:t>
    </dgm:pt>
    <dgm:pt modelId="{8A579768-29D7-4B7C-97D4-2F8A646D28C8}" type="sibTrans" cxnId="{5E1A4C17-B368-4B00-AFFF-F4B6EEFFDAA0}">
      <dgm:prSet/>
      <dgm:spPr/>
      <dgm:t>
        <a:bodyPr/>
        <a:lstStyle/>
        <a:p>
          <a:endParaRPr lang="en-US">
            <a:solidFill>
              <a:schemeClr val="tx1"/>
            </a:solidFill>
          </a:endParaRPr>
        </a:p>
      </dgm:t>
    </dgm:pt>
    <dgm:pt modelId="{9446C79E-6C79-4058-B642-22D23708D5DA}">
      <dgm:prSet phldrT="[Text]"/>
      <dgm:spPr/>
      <dgm:t>
        <a:bodyPr/>
        <a:lstStyle/>
        <a:p>
          <a:r>
            <a:rPr lang="en-US" smtClean="0">
              <a:solidFill>
                <a:schemeClr val="tx1"/>
              </a:solidFill>
            </a:rPr>
            <a:t>Profiling Analysis</a:t>
          </a:r>
          <a:endParaRPr lang="en-US">
            <a:solidFill>
              <a:schemeClr val="tx1"/>
            </a:solidFill>
          </a:endParaRPr>
        </a:p>
      </dgm:t>
    </dgm:pt>
    <dgm:pt modelId="{F7462A52-6EA4-40A3-A7A9-2C4BCF791EE8}" type="parTrans" cxnId="{30DBECE2-001F-4A4B-ABD5-94AE6B44CE91}">
      <dgm:prSet/>
      <dgm:spPr/>
      <dgm:t>
        <a:bodyPr/>
        <a:lstStyle/>
        <a:p>
          <a:endParaRPr lang="en-US">
            <a:solidFill>
              <a:schemeClr val="tx1"/>
            </a:solidFill>
          </a:endParaRPr>
        </a:p>
      </dgm:t>
    </dgm:pt>
    <dgm:pt modelId="{39E17502-4C81-4942-A7CF-60BE36D16433}" type="sibTrans" cxnId="{30DBECE2-001F-4A4B-ABD5-94AE6B44CE91}">
      <dgm:prSet/>
      <dgm:spPr/>
      <dgm:t>
        <a:bodyPr/>
        <a:lstStyle/>
        <a:p>
          <a:endParaRPr lang="en-US">
            <a:solidFill>
              <a:schemeClr val="tx1"/>
            </a:solidFill>
          </a:endParaRPr>
        </a:p>
      </dgm:t>
    </dgm:pt>
    <dgm:pt modelId="{5DCA4D0C-362A-4BB6-AEFF-F1E59E1EFDE1}">
      <dgm:prSet phldrT="[Text]"/>
      <dgm:spPr/>
      <dgm:t>
        <a:bodyPr/>
        <a:lstStyle/>
        <a:p>
          <a:r>
            <a:rPr lang="en-US" smtClean="0">
              <a:solidFill>
                <a:schemeClr val="tx1"/>
              </a:solidFill>
            </a:rPr>
            <a:t>Customer Segment Startegies</a:t>
          </a:r>
          <a:endParaRPr lang="en-US">
            <a:solidFill>
              <a:schemeClr val="tx1"/>
            </a:solidFill>
          </a:endParaRPr>
        </a:p>
      </dgm:t>
    </dgm:pt>
    <dgm:pt modelId="{DADA21BE-921F-4825-8C6C-7CD902A9305D}" type="parTrans" cxnId="{3C0ABD27-ECAF-4C70-B815-D45162456F6D}">
      <dgm:prSet/>
      <dgm:spPr/>
      <dgm:t>
        <a:bodyPr/>
        <a:lstStyle/>
        <a:p>
          <a:endParaRPr lang="en-US">
            <a:solidFill>
              <a:schemeClr val="tx1"/>
            </a:solidFill>
          </a:endParaRPr>
        </a:p>
      </dgm:t>
    </dgm:pt>
    <dgm:pt modelId="{D92A732B-D0B2-4175-8FE4-0B906FF0B48E}" type="sibTrans" cxnId="{3C0ABD27-ECAF-4C70-B815-D45162456F6D}">
      <dgm:prSet/>
      <dgm:spPr/>
      <dgm:t>
        <a:bodyPr/>
        <a:lstStyle/>
        <a:p>
          <a:endParaRPr lang="en-US">
            <a:solidFill>
              <a:schemeClr val="tx1"/>
            </a:solidFill>
          </a:endParaRPr>
        </a:p>
      </dgm:t>
    </dgm:pt>
    <dgm:pt modelId="{4BDD5FA0-4EC9-4306-B6CD-D67598A9EB16}">
      <dgm:prSet phldrT="[Text]"/>
      <dgm:spPr/>
      <dgm:t>
        <a:bodyPr/>
        <a:lstStyle/>
        <a:p>
          <a:r>
            <a:rPr lang="en-US" smtClean="0">
              <a:solidFill>
                <a:schemeClr val="tx1"/>
              </a:solidFill>
            </a:rPr>
            <a:t>Campaigns</a:t>
          </a:r>
          <a:endParaRPr lang="en-US">
            <a:solidFill>
              <a:schemeClr val="tx1"/>
            </a:solidFill>
          </a:endParaRPr>
        </a:p>
      </dgm:t>
    </dgm:pt>
    <dgm:pt modelId="{496ACBA3-E4E8-42DC-979A-1610BE6C0190}" type="parTrans" cxnId="{66AAC42D-72A0-4703-A5B8-DA1F2079CD59}">
      <dgm:prSet/>
      <dgm:spPr/>
      <dgm:t>
        <a:bodyPr/>
        <a:lstStyle/>
        <a:p>
          <a:endParaRPr lang="en-US">
            <a:solidFill>
              <a:schemeClr val="tx1"/>
            </a:solidFill>
          </a:endParaRPr>
        </a:p>
      </dgm:t>
    </dgm:pt>
    <dgm:pt modelId="{974882B2-339E-458D-8C8D-E214223CFCD0}" type="sibTrans" cxnId="{66AAC42D-72A0-4703-A5B8-DA1F2079CD59}">
      <dgm:prSet/>
      <dgm:spPr/>
      <dgm:t>
        <a:bodyPr/>
        <a:lstStyle/>
        <a:p>
          <a:endParaRPr lang="en-US">
            <a:solidFill>
              <a:schemeClr val="tx1"/>
            </a:solidFill>
          </a:endParaRPr>
        </a:p>
      </dgm:t>
    </dgm:pt>
    <dgm:pt modelId="{770202F3-63D1-453E-ABC5-464AA8C8A1DB}" type="pres">
      <dgm:prSet presAssocID="{AE806EB0-082A-44AF-BB00-2F1B903DC1D9}" presName="Name0" presStyleCnt="0">
        <dgm:presLayoutVars>
          <dgm:dir/>
          <dgm:resizeHandles val="exact"/>
        </dgm:presLayoutVars>
      </dgm:prSet>
      <dgm:spPr/>
    </dgm:pt>
    <dgm:pt modelId="{7B6683AE-3C3D-4341-BFC9-EBF2C04138E4}" type="pres">
      <dgm:prSet presAssocID="{65A11146-B47D-404F-ACAA-A7A21A46E54E}" presName="parTxOnly" presStyleLbl="node1" presStyleIdx="0" presStyleCnt="5">
        <dgm:presLayoutVars>
          <dgm:bulletEnabled val="1"/>
        </dgm:presLayoutVars>
      </dgm:prSet>
      <dgm:spPr/>
      <dgm:t>
        <a:bodyPr/>
        <a:lstStyle/>
        <a:p>
          <a:endParaRPr lang="en-US"/>
        </a:p>
      </dgm:t>
    </dgm:pt>
    <dgm:pt modelId="{34C98557-B38B-46F1-A509-7D99FB743567}" type="pres">
      <dgm:prSet presAssocID="{F79CC9F8-63A4-44B9-89DF-7109DE6111FA}" presName="parSpace" presStyleCnt="0"/>
      <dgm:spPr/>
    </dgm:pt>
    <dgm:pt modelId="{ED69A58E-EAF4-4177-B717-F89EB3A808FC}" type="pres">
      <dgm:prSet presAssocID="{0C134B24-89E4-4FAC-97BC-457D3CC8E0F9}" presName="parTxOnly" presStyleLbl="node1" presStyleIdx="1" presStyleCnt="5">
        <dgm:presLayoutVars>
          <dgm:bulletEnabled val="1"/>
        </dgm:presLayoutVars>
      </dgm:prSet>
      <dgm:spPr/>
      <dgm:t>
        <a:bodyPr/>
        <a:lstStyle/>
        <a:p>
          <a:endParaRPr lang="en-US"/>
        </a:p>
      </dgm:t>
    </dgm:pt>
    <dgm:pt modelId="{504CE021-503F-4E48-A64F-BF71BE98AB47}" type="pres">
      <dgm:prSet presAssocID="{8A579768-29D7-4B7C-97D4-2F8A646D28C8}" presName="parSpace" presStyleCnt="0"/>
      <dgm:spPr/>
    </dgm:pt>
    <dgm:pt modelId="{E2503AE6-447D-4E69-807B-A614C54DC757}" type="pres">
      <dgm:prSet presAssocID="{9446C79E-6C79-4058-B642-22D23708D5DA}" presName="parTxOnly" presStyleLbl="node1" presStyleIdx="2" presStyleCnt="5">
        <dgm:presLayoutVars>
          <dgm:bulletEnabled val="1"/>
        </dgm:presLayoutVars>
      </dgm:prSet>
      <dgm:spPr/>
      <dgm:t>
        <a:bodyPr/>
        <a:lstStyle/>
        <a:p>
          <a:endParaRPr lang="en-US"/>
        </a:p>
      </dgm:t>
    </dgm:pt>
    <dgm:pt modelId="{AD3294EB-05C0-40C9-BA13-521671B1E292}" type="pres">
      <dgm:prSet presAssocID="{39E17502-4C81-4942-A7CF-60BE36D16433}" presName="parSpace" presStyleCnt="0"/>
      <dgm:spPr/>
    </dgm:pt>
    <dgm:pt modelId="{817986E4-4FF7-47AF-8B3D-19C15E0152A1}" type="pres">
      <dgm:prSet presAssocID="{5DCA4D0C-362A-4BB6-AEFF-F1E59E1EFDE1}" presName="parTxOnly" presStyleLbl="node1" presStyleIdx="3" presStyleCnt="5">
        <dgm:presLayoutVars>
          <dgm:bulletEnabled val="1"/>
        </dgm:presLayoutVars>
      </dgm:prSet>
      <dgm:spPr/>
      <dgm:t>
        <a:bodyPr/>
        <a:lstStyle/>
        <a:p>
          <a:endParaRPr lang="en-US"/>
        </a:p>
      </dgm:t>
    </dgm:pt>
    <dgm:pt modelId="{65EDCDD0-629C-4709-A636-216BDE0E0BA3}" type="pres">
      <dgm:prSet presAssocID="{D92A732B-D0B2-4175-8FE4-0B906FF0B48E}" presName="parSpace" presStyleCnt="0"/>
      <dgm:spPr/>
    </dgm:pt>
    <dgm:pt modelId="{86AA9597-753E-4DAB-9706-4AFE2A17EE4F}" type="pres">
      <dgm:prSet presAssocID="{4BDD5FA0-4EC9-4306-B6CD-D67598A9EB16}" presName="parTxOnly" presStyleLbl="node1" presStyleIdx="4" presStyleCnt="5">
        <dgm:presLayoutVars>
          <dgm:bulletEnabled val="1"/>
        </dgm:presLayoutVars>
      </dgm:prSet>
      <dgm:spPr/>
      <dgm:t>
        <a:bodyPr/>
        <a:lstStyle/>
        <a:p>
          <a:endParaRPr lang="en-US"/>
        </a:p>
      </dgm:t>
    </dgm:pt>
  </dgm:ptLst>
  <dgm:cxnLst>
    <dgm:cxn modelId="{D7C3EDA7-8C7B-4A46-B7EA-67616CFDAFCD}" srcId="{AE806EB0-082A-44AF-BB00-2F1B903DC1D9}" destId="{65A11146-B47D-404F-ACAA-A7A21A46E54E}" srcOrd="0" destOrd="0" parTransId="{1F7C0184-4149-482E-9090-AA316F71A107}" sibTransId="{F79CC9F8-63A4-44B9-89DF-7109DE6111FA}"/>
    <dgm:cxn modelId="{CBB6F2EA-9E0A-44B9-95FD-69A3DEF9FDC2}" type="presOf" srcId="{0C134B24-89E4-4FAC-97BC-457D3CC8E0F9}" destId="{ED69A58E-EAF4-4177-B717-F89EB3A808FC}" srcOrd="0" destOrd="0" presId="urn:microsoft.com/office/officeart/2005/8/layout/hChevron3"/>
    <dgm:cxn modelId="{20AB4276-14BA-4413-B140-78A526D500F1}" type="presOf" srcId="{AE806EB0-082A-44AF-BB00-2F1B903DC1D9}" destId="{770202F3-63D1-453E-ABC5-464AA8C8A1DB}" srcOrd="0" destOrd="0" presId="urn:microsoft.com/office/officeart/2005/8/layout/hChevron3"/>
    <dgm:cxn modelId="{3834148A-4E9F-4615-853C-02C54A35346A}" type="presOf" srcId="{9446C79E-6C79-4058-B642-22D23708D5DA}" destId="{E2503AE6-447D-4E69-807B-A614C54DC757}" srcOrd="0" destOrd="0" presId="urn:microsoft.com/office/officeart/2005/8/layout/hChevron3"/>
    <dgm:cxn modelId="{30DBECE2-001F-4A4B-ABD5-94AE6B44CE91}" srcId="{AE806EB0-082A-44AF-BB00-2F1B903DC1D9}" destId="{9446C79E-6C79-4058-B642-22D23708D5DA}" srcOrd="2" destOrd="0" parTransId="{F7462A52-6EA4-40A3-A7A9-2C4BCF791EE8}" sibTransId="{39E17502-4C81-4942-A7CF-60BE36D16433}"/>
    <dgm:cxn modelId="{FC898483-D1BA-4F25-BEBA-BE6644DDCC43}" type="presOf" srcId="{65A11146-B47D-404F-ACAA-A7A21A46E54E}" destId="{7B6683AE-3C3D-4341-BFC9-EBF2C04138E4}" srcOrd="0" destOrd="0" presId="urn:microsoft.com/office/officeart/2005/8/layout/hChevron3"/>
    <dgm:cxn modelId="{66AAC42D-72A0-4703-A5B8-DA1F2079CD59}" srcId="{AE806EB0-082A-44AF-BB00-2F1B903DC1D9}" destId="{4BDD5FA0-4EC9-4306-B6CD-D67598A9EB16}" srcOrd="4" destOrd="0" parTransId="{496ACBA3-E4E8-42DC-979A-1610BE6C0190}" sibTransId="{974882B2-339E-458D-8C8D-E214223CFCD0}"/>
    <dgm:cxn modelId="{39C16763-2474-49A3-9A5B-F2B022916B8A}" type="presOf" srcId="{5DCA4D0C-362A-4BB6-AEFF-F1E59E1EFDE1}" destId="{817986E4-4FF7-47AF-8B3D-19C15E0152A1}" srcOrd="0" destOrd="0" presId="urn:microsoft.com/office/officeart/2005/8/layout/hChevron3"/>
    <dgm:cxn modelId="{3C0ABD27-ECAF-4C70-B815-D45162456F6D}" srcId="{AE806EB0-082A-44AF-BB00-2F1B903DC1D9}" destId="{5DCA4D0C-362A-4BB6-AEFF-F1E59E1EFDE1}" srcOrd="3" destOrd="0" parTransId="{DADA21BE-921F-4825-8C6C-7CD902A9305D}" sibTransId="{D92A732B-D0B2-4175-8FE4-0B906FF0B48E}"/>
    <dgm:cxn modelId="{5E1A4C17-B368-4B00-AFFF-F4B6EEFFDAA0}" srcId="{AE806EB0-082A-44AF-BB00-2F1B903DC1D9}" destId="{0C134B24-89E4-4FAC-97BC-457D3CC8E0F9}" srcOrd="1" destOrd="0" parTransId="{E82ACB32-99DF-4597-A2B8-7E1B1F3FD816}" sibTransId="{8A579768-29D7-4B7C-97D4-2F8A646D28C8}"/>
    <dgm:cxn modelId="{03BE8CE7-9CE5-4C26-825C-F53DC2EFCA69}" type="presOf" srcId="{4BDD5FA0-4EC9-4306-B6CD-D67598A9EB16}" destId="{86AA9597-753E-4DAB-9706-4AFE2A17EE4F}" srcOrd="0" destOrd="0" presId="urn:microsoft.com/office/officeart/2005/8/layout/hChevron3"/>
    <dgm:cxn modelId="{6C668870-7560-4321-8811-A1DE6997BAF2}" type="presParOf" srcId="{770202F3-63D1-453E-ABC5-464AA8C8A1DB}" destId="{7B6683AE-3C3D-4341-BFC9-EBF2C04138E4}" srcOrd="0" destOrd="0" presId="urn:microsoft.com/office/officeart/2005/8/layout/hChevron3"/>
    <dgm:cxn modelId="{A39083A1-AA08-418F-8279-014B221DF740}" type="presParOf" srcId="{770202F3-63D1-453E-ABC5-464AA8C8A1DB}" destId="{34C98557-B38B-46F1-A509-7D99FB743567}" srcOrd="1" destOrd="0" presId="urn:microsoft.com/office/officeart/2005/8/layout/hChevron3"/>
    <dgm:cxn modelId="{853B085E-450C-4EDC-858F-7AFD21AD4DDE}" type="presParOf" srcId="{770202F3-63D1-453E-ABC5-464AA8C8A1DB}" destId="{ED69A58E-EAF4-4177-B717-F89EB3A808FC}" srcOrd="2" destOrd="0" presId="urn:microsoft.com/office/officeart/2005/8/layout/hChevron3"/>
    <dgm:cxn modelId="{CBC0BF4E-D179-452E-ACEF-43C3CA7D0BFA}" type="presParOf" srcId="{770202F3-63D1-453E-ABC5-464AA8C8A1DB}" destId="{504CE021-503F-4E48-A64F-BF71BE98AB47}" srcOrd="3" destOrd="0" presId="urn:microsoft.com/office/officeart/2005/8/layout/hChevron3"/>
    <dgm:cxn modelId="{8968EC31-1703-43A2-A943-898A30AF882F}" type="presParOf" srcId="{770202F3-63D1-453E-ABC5-464AA8C8A1DB}" destId="{E2503AE6-447D-4E69-807B-A614C54DC757}" srcOrd="4" destOrd="0" presId="urn:microsoft.com/office/officeart/2005/8/layout/hChevron3"/>
    <dgm:cxn modelId="{15823471-150B-4266-A44F-2715CAF561F5}" type="presParOf" srcId="{770202F3-63D1-453E-ABC5-464AA8C8A1DB}" destId="{AD3294EB-05C0-40C9-BA13-521671B1E292}" srcOrd="5" destOrd="0" presId="urn:microsoft.com/office/officeart/2005/8/layout/hChevron3"/>
    <dgm:cxn modelId="{77078986-89B1-4807-9F8A-052C5ABC2C1C}" type="presParOf" srcId="{770202F3-63D1-453E-ABC5-464AA8C8A1DB}" destId="{817986E4-4FF7-47AF-8B3D-19C15E0152A1}" srcOrd="6" destOrd="0" presId="urn:microsoft.com/office/officeart/2005/8/layout/hChevron3"/>
    <dgm:cxn modelId="{CE3453F4-9425-4B65-B6DD-D3B3E5F41C0E}" type="presParOf" srcId="{770202F3-63D1-453E-ABC5-464AA8C8A1DB}" destId="{65EDCDD0-629C-4709-A636-216BDE0E0BA3}" srcOrd="7" destOrd="0" presId="urn:microsoft.com/office/officeart/2005/8/layout/hChevron3"/>
    <dgm:cxn modelId="{C1A1339A-10A0-4304-90D1-E89F06528A4A}" type="presParOf" srcId="{770202F3-63D1-453E-ABC5-464AA8C8A1DB}" destId="{86AA9597-753E-4DAB-9706-4AFE2A17EE4F}"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806EB0-082A-44AF-BB00-2F1B903DC1D9}" type="doc">
      <dgm:prSet loTypeId="urn:microsoft.com/office/officeart/2005/8/layout/hChevron3" loCatId="process" qsTypeId="urn:microsoft.com/office/officeart/2005/8/quickstyle/simple1" qsCatId="simple" csTypeId="urn:microsoft.com/office/officeart/2005/8/colors/colorful5" csCatId="colorful" phldr="1"/>
      <dgm:spPr/>
    </dgm:pt>
    <dgm:pt modelId="{65A11146-B47D-404F-ACAA-A7A21A46E54E}">
      <dgm:prSet phldrT="[Text]"/>
      <dgm:spPr>
        <a:solidFill>
          <a:schemeClr val="accent1">
            <a:lumMod val="40000"/>
            <a:lumOff val="60000"/>
          </a:schemeClr>
        </a:solidFill>
      </dgm:spPr>
      <dgm:t>
        <a:bodyPr/>
        <a:lstStyle/>
        <a:p>
          <a:r>
            <a:rPr lang="en-US" dirty="0" smtClean="0">
              <a:solidFill>
                <a:schemeClr val="tx1"/>
              </a:solidFill>
            </a:rPr>
            <a:t>Customer Data for Analytics</a:t>
          </a:r>
          <a:endParaRPr lang="en-US" dirty="0">
            <a:solidFill>
              <a:schemeClr val="tx1"/>
            </a:solidFill>
          </a:endParaRPr>
        </a:p>
      </dgm:t>
    </dgm:pt>
    <dgm:pt modelId="{1F7C0184-4149-482E-9090-AA316F71A107}" type="parTrans" cxnId="{D7C3EDA7-8C7B-4A46-B7EA-67616CFDAFCD}">
      <dgm:prSet/>
      <dgm:spPr/>
      <dgm:t>
        <a:bodyPr/>
        <a:lstStyle/>
        <a:p>
          <a:endParaRPr lang="en-US">
            <a:solidFill>
              <a:schemeClr val="tx1"/>
            </a:solidFill>
          </a:endParaRPr>
        </a:p>
      </dgm:t>
    </dgm:pt>
    <dgm:pt modelId="{F79CC9F8-63A4-44B9-89DF-7109DE6111FA}" type="sibTrans" cxnId="{D7C3EDA7-8C7B-4A46-B7EA-67616CFDAFCD}">
      <dgm:prSet/>
      <dgm:spPr/>
      <dgm:t>
        <a:bodyPr/>
        <a:lstStyle/>
        <a:p>
          <a:endParaRPr lang="en-US">
            <a:solidFill>
              <a:schemeClr val="tx1"/>
            </a:solidFill>
          </a:endParaRPr>
        </a:p>
      </dgm:t>
    </dgm:pt>
    <dgm:pt modelId="{0C134B24-89E4-4FAC-97BC-457D3CC8E0F9}">
      <dgm:prSet phldrT="[Text]"/>
      <dgm:spPr>
        <a:solidFill>
          <a:srgbClr val="62E0D1"/>
        </a:solidFill>
      </dgm:spPr>
      <dgm:t>
        <a:bodyPr/>
        <a:lstStyle/>
        <a:p>
          <a:r>
            <a:rPr lang="en-US" smtClean="0">
              <a:solidFill>
                <a:schemeClr val="tx1"/>
              </a:solidFill>
            </a:rPr>
            <a:t>Customer Segmentation</a:t>
          </a:r>
          <a:endParaRPr lang="en-US">
            <a:solidFill>
              <a:schemeClr val="tx1"/>
            </a:solidFill>
          </a:endParaRPr>
        </a:p>
      </dgm:t>
    </dgm:pt>
    <dgm:pt modelId="{E82ACB32-99DF-4597-A2B8-7E1B1F3FD816}" type="parTrans" cxnId="{5E1A4C17-B368-4B00-AFFF-F4B6EEFFDAA0}">
      <dgm:prSet/>
      <dgm:spPr/>
      <dgm:t>
        <a:bodyPr/>
        <a:lstStyle/>
        <a:p>
          <a:endParaRPr lang="en-US">
            <a:solidFill>
              <a:schemeClr val="tx1"/>
            </a:solidFill>
          </a:endParaRPr>
        </a:p>
      </dgm:t>
    </dgm:pt>
    <dgm:pt modelId="{8A579768-29D7-4B7C-97D4-2F8A646D28C8}" type="sibTrans" cxnId="{5E1A4C17-B368-4B00-AFFF-F4B6EEFFDAA0}">
      <dgm:prSet/>
      <dgm:spPr/>
      <dgm:t>
        <a:bodyPr/>
        <a:lstStyle/>
        <a:p>
          <a:endParaRPr lang="en-US">
            <a:solidFill>
              <a:schemeClr val="tx1"/>
            </a:solidFill>
          </a:endParaRPr>
        </a:p>
      </dgm:t>
    </dgm:pt>
    <dgm:pt modelId="{9446C79E-6C79-4058-B642-22D23708D5DA}">
      <dgm:prSet phldrT="[Text]"/>
      <dgm:spPr>
        <a:solidFill>
          <a:srgbClr val="65F54D"/>
        </a:solidFill>
      </dgm:spPr>
      <dgm:t>
        <a:bodyPr/>
        <a:lstStyle/>
        <a:p>
          <a:r>
            <a:rPr lang="en-US" smtClean="0">
              <a:solidFill>
                <a:schemeClr val="tx1"/>
              </a:solidFill>
            </a:rPr>
            <a:t>Profiling Analysis</a:t>
          </a:r>
          <a:endParaRPr lang="en-US">
            <a:solidFill>
              <a:schemeClr val="tx1"/>
            </a:solidFill>
          </a:endParaRPr>
        </a:p>
      </dgm:t>
    </dgm:pt>
    <dgm:pt modelId="{F7462A52-6EA4-40A3-A7A9-2C4BCF791EE8}" type="parTrans" cxnId="{30DBECE2-001F-4A4B-ABD5-94AE6B44CE91}">
      <dgm:prSet/>
      <dgm:spPr/>
      <dgm:t>
        <a:bodyPr/>
        <a:lstStyle/>
        <a:p>
          <a:endParaRPr lang="en-US">
            <a:solidFill>
              <a:schemeClr val="tx1"/>
            </a:solidFill>
          </a:endParaRPr>
        </a:p>
      </dgm:t>
    </dgm:pt>
    <dgm:pt modelId="{39E17502-4C81-4942-A7CF-60BE36D16433}" type="sibTrans" cxnId="{30DBECE2-001F-4A4B-ABD5-94AE6B44CE91}">
      <dgm:prSet/>
      <dgm:spPr/>
      <dgm:t>
        <a:bodyPr/>
        <a:lstStyle/>
        <a:p>
          <a:endParaRPr lang="en-US">
            <a:solidFill>
              <a:schemeClr val="tx1"/>
            </a:solidFill>
          </a:endParaRPr>
        </a:p>
      </dgm:t>
    </dgm:pt>
    <dgm:pt modelId="{5DCA4D0C-362A-4BB6-AEFF-F1E59E1EFDE1}">
      <dgm:prSet phldrT="[Text]"/>
      <dgm:spPr/>
      <dgm:t>
        <a:bodyPr/>
        <a:lstStyle/>
        <a:p>
          <a:r>
            <a:rPr lang="en-US" smtClean="0">
              <a:solidFill>
                <a:schemeClr val="tx1"/>
              </a:solidFill>
            </a:rPr>
            <a:t>Customer Segment Startegies</a:t>
          </a:r>
          <a:endParaRPr lang="en-US">
            <a:solidFill>
              <a:schemeClr val="tx1"/>
            </a:solidFill>
          </a:endParaRPr>
        </a:p>
      </dgm:t>
    </dgm:pt>
    <dgm:pt modelId="{DADA21BE-921F-4825-8C6C-7CD902A9305D}" type="parTrans" cxnId="{3C0ABD27-ECAF-4C70-B815-D45162456F6D}">
      <dgm:prSet/>
      <dgm:spPr/>
      <dgm:t>
        <a:bodyPr/>
        <a:lstStyle/>
        <a:p>
          <a:endParaRPr lang="en-US">
            <a:solidFill>
              <a:schemeClr val="tx1"/>
            </a:solidFill>
          </a:endParaRPr>
        </a:p>
      </dgm:t>
    </dgm:pt>
    <dgm:pt modelId="{D92A732B-D0B2-4175-8FE4-0B906FF0B48E}" type="sibTrans" cxnId="{3C0ABD27-ECAF-4C70-B815-D45162456F6D}">
      <dgm:prSet/>
      <dgm:spPr/>
      <dgm:t>
        <a:bodyPr/>
        <a:lstStyle/>
        <a:p>
          <a:endParaRPr lang="en-US">
            <a:solidFill>
              <a:schemeClr val="tx1"/>
            </a:solidFill>
          </a:endParaRPr>
        </a:p>
      </dgm:t>
    </dgm:pt>
    <dgm:pt modelId="{4BDD5FA0-4EC9-4306-B6CD-D67598A9EB16}">
      <dgm:prSet phldrT="[Text]"/>
      <dgm:spPr/>
      <dgm:t>
        <a:bodyPr/>
        <a:lstStyle/>
        <a:p>
          <a:r>
            <a:rPr lang="en-US" smtClean="0">
              <a:solidFill>
                <a:schemeClr val="tx1"/>
              </a:solidFill>
            </a:rPr>
            <a:t>Campaigns</a:t>
          </a:r>
          <a:endParaRPr lang="en-US">
            <a:solidFill>
              <a:schemeClr val="tx1"/>
            </a:solidFill>
          </a:endParaRPr>
        </a:p>
      </dgm:t>
    </dgm:pt>
    <dgm:pt modelId="{496ACBA3-E4E8-42DC-979A-1610BE6C0190}" type="parTrans" cxnId="{66AAC42D-72A0-4703-A5B8-DA1F2079CD59}">
      <dgm:prSet/>
      <dgm:spPr/>
      <dgm:t>
        <a:bodyPr/>
        <a:lstStyle/>
        <a:p>
          <a:endParaRPr lang="en-US">
            <a:solidFill>
              <a:schemeClr val="tx1"/>
            </a:solidFill>
          </a:endParaRPr>
        </a:p>
      </dgm:t>
    </dgm:pt>
    <dgm:pt modelId="{974882B2-339E-458D-8C8D-E214223CFCD0}" type="sibTrans" cxnId="{66AAC42D-72A0-4703-A5B8-DA1F2079CD59}">
      <dgm:prSet/>
      <dgm:spPr/>
      <dgm:t>
        <a:bodyPr/>
        <a:lstStyle/>
        <a:p>
          <a:endParaRPr lang="en-US">
            <a:solidFill>
              <a:schemeClr val="tx1"/>
            </a:solidFill>
          </a:endParaRPr>
        </a:p>
      </dgm:t>
    </dgm:pt>
    <dgm:pt modelId="{770202F3-63D1-453E-ABC5-464AA8C8A1DB}" type="pres">
      <dgm:prSet presAssocID="{AE806EB0-082A-44AF-BB00-2F1B903DC1D9}" presName="Name0" presStyleCnt="0">
        <dgm:presLayoutVars>
          <dgm:dir/>
          <dgm:resizeHandles val="exact"/>
        </dgm:presLayoutVars>
      </dgm:prSet>
      <dgm:spPr/>
    </dgm:pt>
    <dgm:pt modelId="{7B6683AE-3C3D-4341-BFC9-EBF2C04138E4}" type="pres">
      <dgm:prSet presAssocID="{65A11146-B47D-404F-ACAA-A7A21A46E54E}" presName="parTxOnly" presStyleLbl="node1" presStyleIdx="0" presStyleCnt="5">
        <dgm:presLayoutVars>
          <dgm:bulletEnabled val="1"/>
        </dgm:presLayoutVars>
      </dgm:prSet>
      <dgm:spPr/>
      <dgm:t>
        <a:bodyPr/>
        <a:lstStyle/>
        <a:p>
          <a:endParaRPr lang="en-US"/>
        </a:p>
      </dgm:t>
    </dgm:pt>
    <dgm:pt modelId="{34C98557-B38B-46F1-A509-7D99FB743567}" type="pres">
      <dgm:prSet presAssocID="{F79CC9F8-63A4-44B9-89DF-7109DE6111FA}" presName="parSpace" presStyleCnt="0"/>
      <dgm:spPr/>
    </dgm:pt>
    <dgm:pt modelId="{ED69A58E-EAF4-4177-B717-F89EB3A808FC}" type="pres">
      <dgm:prSet presAssocID="{0C134B24-89E4-4FAC-97BC-457D3CC8E0F9}" presName="parTxOnly" presStyleLbl="node1" presStyleIdx="1" presStyleCnt="5">
        <dgm:presLayoutVars>
          <dgm:bulletEnabled val="1"/>
        </dgm:presLayoutVars>
      </dgm:prSet>
      <dgm:spPr/>
      <dgm:t>
        <a:bodyPr/>
        <a:lstStyle/>
        <a:p>
          <a:endParaRPr lang="en-US"/>
        </a:p>
      </dgm:t>
    </dgm:pt>
    <dgm:pt modelId="{504CE021-503F-4E48-A64F-BF71BE98AB47}" type="pres">
      <dgm:prSet presAssocID="{8A579768-29D7-4B7C-97D4-2F8A646D28C8}" presName="parSpace" presStyleCnt="0"/>
      <dgm:spPr/>
    </dgm:pt>
    <dgm:pt modelId="{E2503AE6-447D-4E69-807B-A614C54DC757}" type="pres">
      <dgm:prSet presAssocID="{9446C79E-6C79-4058-B642-22D23708D5DA}" presName="parTxOnly" presStyleLbl="node1" presStyleIdx="2" presStyleCnt="5">
        <dgm:presLayoutVars>
          <dgm:bulletEnabled val="1"/>
        </dgm:presLayoutVars>
      </dgm:prSet>
      <dgm:spPr/>
      <dgm:t>
        <a:bodyPr/>
        <a:lstStyle/>
        <a:p>
          <a:endParaRPr lang="en-US"/>
        </a:p>
      </dgm:t>
    </dgm:pt>
    <dgm:pt modelId="{AD3294EB-05C0-40C9-BA13-521671B1E292}" type="pres">
      <dgm:prSet presAssocID="{39E17502-4C81-4942-A7CF-60BE36D16433}" presName="parSpace" presStyleCnt="0"/>
      <dgm:spPr/>
    </dgm:pt>
    <dgm:pt modelId="{817986E4-4FF7-47AF-8B3D-19C15E0152A1}" type="pres">
      <dgm:prSet presAssocID="{5DCA4D0C-362A-4BB6-AEFF-F1E59E1EFDE1}" presName="parTxOnly" presStyleLbl="node1" presStyleIdx="3" presStyleCnt="5">
        <dgm:presLayoutVars>
          <dgm:bulletEnabled val="1"/>
        </dgm:presLayoutVars>
      </dgm:prSet>
      <dgm:spPr/>
      <dgm:t>
        <a:bodyPr/>
        <a:lstStyle/>
        <a:p>
          <a:endParaRPr lang="en-US"/>
        </a:p>
      </dgm:t>
    </dgm:pt>
    <dgm:pt modelId="{65EDCDD0-629C-4709-A636-216BDE0E0BA3}" type="pres">
      <dgm:prSet presAssocID="{D92A732B-D0B2-4175-8FE4-0B906FF0B48E}" presName="parSpace" presStyleCnt="0"/>
      <dgm:spPr/>
    </dgm:pt>
    <dgm:pt modelId="{86AA9597-753E-4DAB-9706-4AFE2A17EE4F}" type="pres">
      <dgm:prSet presAssocID="{4BDD5FA0-4EC9-4306-B6CD-D67598A9EB16}" presName="parTxOnly" presStyleLbl="node1" presStyleIdx="4" presStyleCnt="5">
        <dgm:presLayoutVars>
          <dgm:bulletEnabled val="1"/>
        </dgm:presLayoutVars>
      </dgm:prSet>
      <dgm:spPr/>
      <dgm:t>
        <a:bodyPr/>
        <a:lstStyle/>
        <a:p>
          <a:endParaRPr lang="en-US"/>
        </a:p>
      </dgm:t>
    </dgm:pt>
  </dgm:ptLst>
  <dgm:cxnLst>
    <dgm:cxn modelId="{D7C3EDA7-8C7B-4A46-B7EA-67616CFDAFCD}" srcId="{AE806EB0-082A-44AF-BB00-2F1B903DC1D9}" destId="{65A11146-B47D-404F-ACAA-A7A21A46E54E}" srcOrd="0" destOrd="0" parTransId="{1F7C0184-4149-482E-9090-AA316F71A107}" sibTransId="{F79CC9F8-63A4-44B9-89DF-7109DE6111FA}"/>
    <dgm:cxn modelId="{B94C99ED-164A-4739-BA31-F20918DD1658}" type="presOf" srcId="{AE806EB0-082A-44AF-BB00-2F1B903DC1D9}" destId="{770202F3-63D1-453E-ABC5-464AA8C8A1DB}" srcOrd="0" destOrd="0" presId="urn:microsoft.com/office/officeart/2005/8/layout/hChevron3"/>
    <dgm:cxn modelId="{7CA57AEE-D0DB-4C24-9D6D-A855257F81F6}" type="presOf" srcId="{0C134B24-89E4-4FAC-97BC-457D3CC8E0F9}" destId="{ED69A58E-EAF4-4177-B717-F89EB3A808FC}" srcOrd="0" destOrd="0" presId="urn:microsoft.com/office/officeart/2005/8/layout/hChevron3"/>
    <dgm:cxn modelId="{C4547F2E-F802-4592-9123-FF0CF053D907}" type="presOf" srcId="{5DCA4D0C-362A-4BB6-AEFF-F1E59E1EFDE1}" destId="{817986E4-4FF7-47AF-8B3D-19C15E0152A1}" srcOrd="0" destOrd="0" presId="urn:microsoft.com/office/officeart/2005/8/layout/hChevron3"/>
    <dgm:cxn modelId="{37CD3B70-3645-4F51-901E-3FFEF4D62849}" type="presOf" srcId="{9446C79E-6C79-4058-B642-22D23708D5DA}" destId="{E2503AE6-447D-4E69-807B-A614C54DC757}" srcOrd="0" destOrd="0" presId="urn:microsoft.com/office/officeart/2005/8/layout/hChevron3"/>
    <dgm:cxn modelId="{30DBECE2-001F-4A4B-ABD5-94AE6B44CE91}" srcId="{AE806EB0-082A-44AF-BB00-2F1B903DC1D9}" destId="{9446C79E-6C79-4058-B642-22D23708D5DA}" srcOrd="2" destOrd="0" parTransId="{F7462A52-6EA4-40A3-A7A9-2C4BCF791EE8}" sibTransId="{39E17502-4C81-4942-A7CF-60BE36D16433}"/>
    <dgm:cxn modelId="{66AAC42D-72A0-4703-A5B8-DA1F2079CD59}" srcId="{AE806EB0-082A-44AF-BB00-2F1B903DC1D9}" destId="{4BDD5FA0-4EC9-4306-B6CD-D67598A9EB16}" srcOrd="4" destOrd="0" parTransId="{496ACBA3-E4E8-42DC-979A-1610BE6C0190}" sibTransId="{974882B2-339E-458D-8C8D-E214223CFCD0}"/>
    <dgm:cxn modelId="{B8A235EA-5979-4EFC-AE5C-D524EC54F080}" type="presOf" srcId="{65A11146-B47D-404F-ACAA-A7A21A46E54E}" destId="{7B6683AE-3C3D-4341-BFC9-EBF2C04138E4}" srcOrd="0" destOrd="0" presId="urn:microsoft.com/office/officeart/2005/8/layout/hChevron3"/>
    <dgm:cxn modelId="{3C0ABD27-ECAF-4C70-B815-D45162456F6D}" srcId="{AE806EB0-082A-44AF-BB00-2F1B903DC1D9}" destId="{5DCA4D0C-362A-4BB6-AEFF-F1E59E1EFDE1}" srcOrd="3" destOrd="0" parTransId="{DADA21BE-921F-4825-8C6C-7CD902A9305D}" sibTransId="{D92A732B-D0B2-4175-8FE4-0B906FF0B48E}"/>
    <dgm:cxn modelId="{0EAA2008-27A3-4366-BC12-B0B4F9987CCB}" type="presOf" srcId="{4BDD5FA0-4EC9-4306-B6CD-D67598A9EB16}" destId="{86AA9597-753E-4DAB-9706-4AFE2A17EE4F}" srcOrd="0" destOrd="0" presId="urn:microsoft.com/office/officeart/2005/8/layout/hChevron3"/>
    <dgm:cxn modelId="{5E1A4C17-B368-4B00-AFFF-F4B6EEFFDAA0}" srcId="{AE806EB0-082A-44AF-BB00-2F1B903DC1D9}" destId="{0C134B24-89E4-4FAC-97BC-457D3CC8E0F9}" srcOrd="1" destOrd="0" parTransId="{E82ACB32-99DF-4597-A2B8-7E1B1F3FD816}" sibTransId="{8A579768-29D7-4B7C-97D4-2F8A646D28C8}"/>
    <dgm:cxn modelId="{CDFD8FC0-59DF-4509-8690-02911C04B847}" type="presParOf" srcId="{770202F3-63D1-453E-ABC5-464AA8C8A1DB}" destId="{7B6683AE-3C3D-4341-BFC9-EBF2C04138E4}" srcOrd="0" destOrd="0" presId="urn:microsoft.com/office/officeart/2005/8/layout/hChevron3"/>
    <dgm:cxn modelId="{8D6B504C-6EB5-4556-84C8-C18082B99D4C}" type="presParOf" srcId="{770202F3-63D1-453E-ABC5-464AA8C8A1DB}" destId="{34C98557-B38B-46F1-A509-7D99FB743567}" srcOrd="1" destOrd="0" presId="urn:microsoft.com/office/officeart/2005/8/layout/hChevron3"/>
    <dgm:cxn modelId="{20BC8CD8-D008-4972-A20C-B150B15FBBC9}" type="presParOf" srcId="{770202F3-63D1-453E-ABC5-464AA8C8A1DB}" destId="{ED69A58E-EAF4-4177-B717-F89EB3A808FC}" srcOrd="2" destOrd="0" presId="urn:microsoft.com/office/officeart/2005/8/layout/hChevron3"/>
    <dgm:cxn modelId="{64804A9A-BB0B-4911-9BF7-CE75BAFEC849}" type="presParOf" srcId="{770202F3-63D1-453E-ABC5-464AA8C8A1DB}" destId="{504CE021-503F-4E48-A64F-BF71BE98AB47}" srcOrd="3" destOrd="0" presId="urn:microsoft.com/office/officeart/2005/8/layout/hChevron3"/>
    <dgm:cxn modelId="{A64A43E3-5B90-42A4-A924-EE5CD785D29C}" type="presParOf" srcId="{770202F3-63D1-453E-ABC5-464AA8C8A1DB}" destId="{E2503AE6-447D-4E69-807B-A614C54DC757}" srcOrd="4" destOrd="0" presId="urn:microsoft.com/office/officeart/2005/8/layout/hChevron3"/>
    <dgm:cxn modelId="{47B7BE9C-B6FD-495F-8652-C3839A23E051}" type="presParOf" srcId="{770202F3-63D1-453E-ABC5-464AA8C8A1DB}" destId="{AD3294EB-05C0-40C9-BA13-521671B1E292}" srcOrd="5" destOrd="0" presId="urn:microsoft.com/office/officeart/2005/8/layout/hChevron3"/>
    <dgm:cxn modelId="{9BBB04E3-EB0A-44B2-87F5-C771348A2BAC}" type="presParOf" srcId="{770202F3-63D1-453E-ABC5-464AA8C8A1DB}" destId="{817986E4-4FF7-47AF-8B3D-19C15E0152A1}" srcOrd="6" destOrd="0" presId="urn:microsoft.com/office/officeart/2005/8/layout/hChevron3"/>
    <dgm:cxn modelId="{3EEBDC4D-943C-4842-8F1E-A4DD001849C5}" type="presParOf" srcId="{770202F3-63D1-453E-ABC5-464AA8C8A1DB}" destId="{65EDCDD0-629C-4709-A636-216BDE0E0BA3}" srcOrd="7" destOrd="0" presId="urn:microsoft.com/office/officeart/2005/8/layout/hChevron3"/>
    <dgm:cxn modelId="{F935A70E-8AA2-499A-A16C-FD3E40B71CEF}" type="presParOf" srcId="{770202F3-63D1-453E-ABC5-464AA8C8A1DB}" destId="{86AA9597-753E-4DAB-9706-4AFE2A17EE4F}"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806EB0-082A-44AF-BB00-2F1B903DC1D9}" type="doc">
      <dgm:prSet loTypeId="urn:microsoft.com/office/officeart/2005/8/layout/hChevron3" loCatId="process" qsTypeId="urn:microsoft.com/office/officeart/2005/8/quickstyle/simple1" qsCatId="simple" csTypeId="urn:microsoft.com/office/officeart/2005/8/colors/colorful5" csCatId="colorful" phldr="1"/>
      <dgm:spPr/>
    </dgm:pt>
    <dgm:pt modelId="{65A11146-B47D-404F-ACAA-A7A21A46E54E}">
      <dgm:prSet phldrT="[Text]"/>
      <dgm:spPr>
        <a:solidFill>
          <a:schemeClr val="accent1">
            <a:lumMod val="40000"/>
            <a:lumOff val="60000"/>
          </a:schemeClr>
        </a:solidFill>
      </dgm:spPr>
      <dgm:t>
        <a:bodyPr/>
        <a:lstStyle/>
        <a:p>
          <a:r>
            <a:rPr lang="en-US" smtClean="0">
              <a:solidFill>
                <a:schemeClr val="tx1"/>
              </a:solidFill>
            </a:rPr>
            <a:t>Customer Data for Analytics</a:t>
          </a:r>
          <a:endParaRPr lang="en-US">
            <a:solidFill>
              <a:schemeClr val="tx1"/>
            </a:solidFill>
          </a:endParaRPr>
        </a:p>
      </dgm:t>
    </dgm:pt>
    <dgm:pt modelId="{1F7C0184-4149-482E-9090-AA316F71A107}" type="parTrans" cxnId="{D7C3EDA7-8C7B-4A46-B7EA-67616CFDAFCD}">
      <dgm:prSet/>
      <dgm:spPr/>
      <dgm:t>
        <a:bodyPr/>
        <a:lstStyle/>
        <a:p>
          <a:endParaRPr lang="en-US">
            <a:solidFill>
              <a:schemeClr val="tx1"/>
            </a:solidFill>
          </a:endParaRPr>
        </a:p>
      </dgm:t>
    </dgm:pt>
    <dgm:pt modelId="{F79CC9F8-63A4-44B9-89DF-7109DE6111FA}" type="sibTrans" cxnId="{D7C3EDA7-8C7B-4A46-B7EA-67616CFDAFCD}">
      <dgm:prSet/>
      <dgm:spPr/>
      <dgm:t>
        <a:bodyPr/>
        <a:lstStyle/>
        <a:p>
          <a:endParaRPr lang="en-US">
            <a:solidFill>
              <a:schemeClr val="tx1"/>
            </a:solidFill>
          </a:endParaRPr>
        </a:p>
      </dgm:t>
    </dgm:pt>
    <dgm:pt modelId="{0C134B24-89E4-4FAC-97BC-457D3CC8E0F9}">
      <dgm:prSet phldrT="[Text]"/>
      <dgm:spPr>
        <a:solidFill>
          <a:srgbClr val="62E0D1"/>
        </a:solidFill>
      </dgm:spPr>
      <dgm:t>
        <a:bodyPr/>
        <a:lstStyle/>
        <a:p>
          <a:r>
            <a:rPr lang="en-US" smtClean="0">
              <a:solidFill>
                <a:schemeClr val="tx1"/>
              </a:solidFill>
            </a:rPr>
            <a:t>Customer Segmentation</a:t>
          </a:r>
          <a:endParaRPr lang="en-US">
            <a:solidFill>
              <a:schemeClr val="tx1"/>
            </a:solidFill>
          </a:endParaRPr>
        </a:p>
      </dgm:t>
    </dgm:pt>
    <dgm:pt modelId="{E82ACB32-99DF-4597-A2B8-7E1B1F3FD816}" type="parTrans" cxnId="{5E1A4C17-B368-4B00-AFFF-F4B6EEFFDAA0}">
      <dgm:prSet/>
      <dgm:spPr/>
      <dgm:t>
        <a:bodyPr/>
        <a:lstStyle/>
        <a:p>
          <a:endParaRPr lang="en-US">
            <a:solidFill>
              <a:schemeClr val="tx1"/>
            </a:solidFill>
          </a:endParaRPr>
        </a:p>
      </dgm:t>
    </dgm:pt>
    <dgm:pt modelId="{8A579768-29D7-4B7C-97D4-2F8A646D28C8}" type="sibTrans" cxnId="{5E1A4C17-B368-4B00-AFFF-F4B6EEFFDAA0}">
      <dgm:prSet/>
      <dgm:spPr/>
      <dgm:t>
        <a:bodyPr/>
        <a:lstStyle/>
        <a:p>
          <a:endParaRPr lang="en-US">
            <a:solidFill>
              <a:schemeClr val="tx1"/>
            </a:solidFill>
          </a:endParaRPr>
        </a:p>
      </dgm:t>
    </dgm:pt>
    <dgm:pt modelId="{9446C79E-6C79-4058-B642-22D23708D5DA}">
      <dgm:prSet phldrT="[Text]"/>
      <dgm:spPr>
        <a:solidFill>
          <a:srgbClr val="65F54D"/>
        </a:solidFill>
      </dgm:spPr>
      <dgm:t>
        <a:bodyPr/>
        <a:lstStyle/>
        <a:p>
          <a:r>
            <a:rPr lang="en-US" smtClean="0">
              <a:solidFill>
                <a:schemeClr val="tx1"/>
              </a:solidFill>
            </a:rPr>
            <a:t>Profiling Analysis</a:t>
          </a:r>
          <a:endParaRPr lang="en-US">
            <a:solidFill>
              <a:schemeClr val="tx1"/>
            </a:solidFill>
          </a:endParaRPr>
        </a:p>
      </dgm:t>
    </dgm:pt>
    <dgm:pt modelId="{F7462A52-6EA4-40A3-A7A9-2C4BCF791EE8}" type="parTrans" cxnId="{30DBECE2-001F-4A4B-ABD5-94AE6B44CE91}">
      <dgm:prSet/>
      <dgm:spPr/>
      <dgm:t>
        <a:bodyPr/>
        <a:lstStyle/>
        <a:p>
          <a:endParaRPr lang="en-US">
            <a:solidFill>
              <a:schemeClr val="tx1"/>
            </a:solidFill>
          </a:endParaRPr>
        </a:p>
      </dgm:t>
    </dgm:pt>
    <dgm:pt modelId="{39E17502-4C81-4942-A7CF-60BE36D16433}" type="sibTrans" cxnId="{30DBECE2-001F-4A4B-ABD5-94AE6B44CE91}">
      <dgm:prSet/>
      <dgm:spPr/>
      <dgm:t>
        <a:bodyPr/>
        <a:lstStyle/>
        <a:p>
          <a:endParaRPr lang="en-US">
            <a:solidFill>
              <a:schemeClr val="tx1"/>
            </a:solidFill>
          </a:endParaRPr>
        </a:p>
      </dgm:t>
    </dgm:pt>
    <dgm:pt modelId="{5DCA4D0C-362A-4BB6-AEFF-F1E59E1EFDE1}">
      <dgm:prSet phldrT="[Text]"/>
      <dgm:spPr/>
      <dgm:t>
        <a:bodyPr/>
        <a:lstStyle/>
        <a:p>
          <a:r>
            <a:rPr lang="en-US" smtClean="0">
              <a:solidFill>
                <a:schemeClr val="tx1"/>
              </a:solidFill>
            </a:rPr>
            <a:t>Customer Segment Startegies</a:t>
          </a:r>
          <a:endParaRPr lang="en-US">
            <a:solidFill>
              <a:schemeClr val="tx1"/>
            </a:solidFill>
          </a:endParaRPr>
        </a:p>
      </dgm:t>
    </dgm:pt>
    <dgm:pt modelId="{DADA21BE-921F-4825-8C6C-7CD902A9305D}" type="parTrans" cxnId="{3C0ABD27-ECAF-4C70-B815-D45162456F6D}">
      <dgm:prSet/>
      <dgm:spPr/>
      <dgm:t>
        <a:bodyPr/>
        <a:lstStyle/>
        <a:p>
          <a:endParaRPr lang="en-US">
            <a:solidFill>
              <a:schemeClr val="tx1"/>
            </a:solidFill>
          </a:endParaRPr>
        </a:p>
      </dgm:t>
    </dgm:pt>
    <dgm:pt modelId="{D92A732B-D0B2-4175-8FE4-0B906FF0B48E}" type="sibTrans" cxnId="{3C0ABD27-ECAF-4C70-B815-D45162456F6D}">
      <dgm:prSet/>
      <dgm:spPr/>
      <dgm:t>
        <a:bodyPr/>
        <a:lstStyle/>
        <a:p>
          <a:endParaRPr lang="en-US">
            <a:solidFill>
              <a:schemeClr val="tx1"/>
            </a:solidFill>
          </a:endParaRPr>
        </a:p>
      </dgm:t>
    </dgm:pt>
    <dgm:pt modelId="{4BDD5FA0-4EC9-4306-B6CD-D67598A9EB16}">
      <dgm:prSet phldrT="[Text]"/>
      <dgm:spPr/>
      <dgm:t>
        <a:bodyPr/>
        <a:lstStyle/>
        <a:p>
          <a:r>
            <a:rPr lang="en-US" smtClean="0">
              <a:solidFill>
                <a:schemeClr val="tx1"/>
              </a:solidFill>
            </a:rPr>
            <a:t>Campaigns</a:t>
          </a:r>
          <a:endParaRPr lang="en-US">
            <a:solidFill>
              <a:schemeClr val="tx1"/>
            </a:solidFill>
          </a:endParaRPr>
        </a:p>
      </dgm:t>
    </dgm:pt>
    <dgm:pt modelId="{496ACBA3-E4E8-42DC-979A-1610BE6C0190}" type="parTrans" cxnId="{66AAC42D-72A0-4703-A5B8-DA1F2079CD59}">
      <dgm:prSet/>
      <dgm:spPr/>
      <dgm:t>
        <a:bodyPr/>
        <a:lstStyle/>
        <a:p>
          <a:endParaRPr lang="en-US">
            <a:solidFill>
              <a:schemeClr val="tx1"/>
            </a:solidFill>
          </a:endParaRPr>
        </a:p>
      </dgm:t>
    </dgm:pt>
    <dgm:pt modelId="{974882B2-339E-458D-8C8D-E214223CFCD0}" type="sibTrans" cxnId="{66AAC42D-72A0-4703-A5B8-DA1F2079CD59}">
      <dgm:prSet/>
      <dgm:spPr/>
      <dgm:t>
        <a:bodyPr/>
        <a:lstStyle/>
        <a:p>
          <a:endParaRPr lang="en-US">
            <a:solidFill>
              <a:schemeClr val="tx1"/>
            </a:solidFill>
          </a:endParaRPr>
        </a:p>
      </dgm:t>
    </dgm:pt>
    <dgm:pt modelId="{770202F3-63D1-453E-ABC5-464AA8C8A1DB}" type="pres">
      <dgm:prSet presAssocID="{AE806EB0-082A-44AF-BB00-2F1B903DC1D9}" presName="Name0" presStyleCnt="0">
        <dgm:presLayoutVars>
          <dgm:dir/>
          <dgm:resizeHandles val="exact"/>
        </dgm:presLayoutVars>
      </dgm:prSet>
      <dgm:spPr/>
    </dgm:pt>
    <dgm:pt modelId="{7B6683AE-3C3D-4341-BFC9-EBF2C04138E4}" type="pres">
      <dgm:prSet presAssocID="{65A11146-B47D-404F-ACAA-A7A21A46E54E}" presName="parTxOnly" presStyleLbl="node1" presStyleIdx="0" presStyleCnt="5">
        <dgm:presLayoutVars>
          <dgm:bulletEnabled val="1"/>
        </dgm:presLayoutVars>
      </dgm:prSet>
      <dgm:spPr/>
      <dgm:t>
        <a:bodyPr/>
        <a:lstStyle/>
        <a:p>
          <a:endParaRPr lang="en-US"/>
        </a:p>
      </dgm:t>
    </dgm:pt>
    <dgm:pt modelId="{34C98557-B38B-46F1-A509-7D99FB743567}" type="pres">
      <dgm:prSet presAssocID="{F79CC9F8-63A4-44B9-89DF-7109DE6111FA}" presName="parSpace" presStyleCnt="0"/>
      <dgm:spPr/>
    </dgm:pt>
    <dgm:pt modelId="{ED69A58E-EAF4-4177-B717-F89EB3A808FC}" type="pres">
      <dgm:prSet presAssocID="{0C134B24-89E4-4FAC-97BC-457D3CC8E0F9}" presName="parTxOnly" presStyleLbl="node1" presStyleIdx="1" presStyleCnt="5">
        <dgm:presLayoutVars>
          <dgm:bulletEnabled val="1"/>
        </dgm:presLayoutVars>
      </dgm:prSet>
      <dgm:spPr/>
      <dgm:t>
        <a:bodyPr/>
        <a:lstStyle/>
        <a:p>
          <a:endParaRPr lang="en-US"/>
        </a:p>
      </dgm:t>
    </dgm:pt>
    <dgm:pt modelId="{504CE021-503F-4E48-A64F-BF71BE98AB47}" type="pres">
      <dgm:prSet presAssocID="{8A579768-29D7-4B7C-97D4-2F8A646D28C8}" presName="parSpace" presStyleCnt="0"/>
      <dgm:spPr/>
    </dgm:pt>
    <dgm:pt modelId="{E2503AE6-447D-4E69-807B-A614C54DC757}" type="pres">
      <dgm:prSet presAssocID="{9446C79E-6C79-4058-B642-22D23708D5DA}" presName="parTxOnly" presStyleLbl="node1" presStyleIdx="2" presStyleCnt="5">
        <dgm:presLayoutVars>
          <dgm:bulletEnabled val="1"/>
        </dgm:presLayoutVars>
      </dgm:prSet>
      <dgm:spPr/>
      <dgm:t>
        <a:bodyPr/>
        <a:lstStyle/>
        <a:p>
          <a:endParaRPr lang="en-US"/>
        </a:p>
      </dgm:t>
    </dgm:pt>
    <dgm:pt modelId="{AD3294EB-05C0-40C9-BA13-521671B1E292}" type="pres">
      <dgm:prSet presAssocID="{39E17502-4C81-4942-A7CF-60BE36D16433}" presName="parSpace" presStyleCnt="0"/>
      <dgm:spPr/>
    </dgm:pt>
    <dgm:pt modelId="{817986E4-4FF7-47AF-8B3D-19C15E0152A1}" type="pres">
      <dgm:prSet presAssocID="{5DCA4D0C-362A-4BB6-AEFF-F1E59E1EFDE1}" presName="parTxOnly" presStyleLbl="node1" presStyleIdx="3" presStyleCnt="5">
        <dgm:presLayoutVars>
          <dgm:bulletEnabled val="1"/>
        </dgm:presLayoutVars>
      </dgm:prSet>
      <dgm:spPr/>
      <dgm:t>
        <a:bodyPr/>
        <a:lstStyle/>
        <a:p>
          <a:endParaRPr lang="en-US"/>
        </a:p>
      </dgm:t>
    </dgm:pt>
    <dgm:pt modelId="{65EDCDD0-629C-4709-A636-216BDE0E0BA3}" type="pres">
      <dgm:prSet presAssocID="{D92A732B-D0B2-4175-8FE4-0B906FF0B48E}" presName="parSpace" presStyleCnt="0"/>
      <dgm:spPr/>
    </dgm:pt>
    <dgm:pt modelId="{86AA9597-753E-4DAB-9706-4AFE2A17EE4F}" type="pres">
      <dgm:prSet presAssocID="{4BDD5FA0-4EC9-4306-B6CD-D67598A9EB16}" presName="parTxOnly" presStyleLbl="node1" presStyleIdx="4" presStyleCnt="5">
        <dgm:presLayoutVars>
          <dgm:bulletEnabled val="1"/>
        </dgm:presLayoutVars>
      </dgm:prSet>
      <dgm:spPr/>
      <dgm:t>
        <a:bodyPr/>
        <a:lstStyle/>
        <a:p>
          <a:endParaRPr lang="en-US"/>
        </a:p>
      </dgm:t>
    </dgm:pt>
  </dgm:ptLst>
  <dgm:cxnLst>
    <dgm:cxn modelId="{D7C3EDA7-8C7B-4A46-B7EA-67616CFDAFCD}" srcId="{AE806EB0-082A-44AF-BB00-2F1B903DC1D9}" destId="{65A11146-B47D-404F-ACAA-A7A21A46E54E}" srcOrd="0" destOrd="0" parTransId="{1F7C0184-4149-482E-9090-AA316F71A107}" sibTransId="{F79CC9F8-63A4-44B9-89DF-7109DE6111FA}"/>
    <dgm:cxn modelId="{12690760-2D4E-47B2-A7F6-C40C71633B9A}" type="presOf" srcId="{0C134B24-89E4-4FAC-97BC-457D3CC8E0F9}" destId="{ED69A58E-EAF4-4177-B717-F89EB3A808FC}" srcOrd="0" destOrd="0" presId="urn:microsoft.com/office/officeart/2005/8/layout/hChevron3"/>
    <dgm:cxn modelId="{5C531779-EA7A-45CA-AB87-6F443290817C}" type="presOf" srcId="{5DCA4D0C-362A-4BB6-AEFF-F1E59E1EFDE1}" destId="{817986E4-4FF7-47AF-8B3D-19C15E0152A1}" srcOrd="0" destOrd="0" presId="urn:microsoft.com/office/officeart/2005/8/layout/hChevron3"/>
    <dgm:cxn modelId="{AD14AC4D-54EC-44BB-9001-79539CF99FB8}" type="presOf" srcId="{65A11146-B47D-404F-ACAA-A7A21A46E54E}" destId="{7B6683AE-3C3D-4341-BFC9-EBF2C04138E4}" srcOrd="0" destOrd="0" presId="urn:microsoft.com/office/officeart/2005/8/layout/hChevron3"/>
    <dgm:cxn modelId="{38C91C15-3DB8-4FBB-B3E6-48770828730D}" type="presOf" srcId="{4BDD5FA0-4EC9-4306-B6CD-D67598A9EB16}" destId="{86AA9597-753E-4DAB-9706-4AFE2A17EE4F}" srcOrd="0" destOrd="0" presId="urn:microsoft.com/office/officeart/2005/8/layout/hChevron3"/>
    <dgm:cxn modelId="{30DBECE2-001F-4A4B-ABD5-94AE6B44CE91}" srcId="{AE806EB0-082A-44AF-BB00-2F1B903DC1D9}" destId="{9446C79E-6C79-4058-B642-22D23708D5DA}" srcOrd="2" destOrd="0" parTransId="{F7462A52-6EA4-40A3-A7A9-2C4BCF791EE8}" sibTransId="{39E17502-4C81-4942-A7CF-60BE36D16433}"/>
    <dgm:cxn modelId="{66AAC42D-72A0-4703-A5B8-DA1F2079CD59}" srcId="{AE806EB0-082A-44AF-BB00-2F1B903DC1D9}" destId="{4BDD5FA0-4EC9-4306-B6CD-D67598A9EB16}" srcOrd="4" destOrd="0" parTransId="{496ACBA3-E4E8-42DC-979A-1610BE6C0190}" sibTransId="{974882B2-339E-458D-8C8D-E214223CFCD0}"/>
    <dgm:cxn modelId="{D05F34B1-F06B-441D-8E77-2BB6B63E9487}" type="presOf" srcId="{9446C79E-6C79-4058-B642-22D23708D5DA}" destId="{E2503AE6-447D-4E69-807B-A614C54DC757}" srcOrd="0" destOrd="0" presId="urn:microsoft.com/office/officeart/2005/8/layout/hChevron3"/>
    <dgm:cxn modelId="{98ED7DFE-B989-432F-BDA6-C457D220DF58}" type="presOf" srcId="{AE806EB0-082A-44AF-BB00-2F1B903DC1D9}" destId="{770202F3-63D1-453E-ABC5-464AA8C8A1DB}" srcOrd="0" destOrd="0" presId="urn:microsoft.com/office/officeart/2005/8/layout/hChevron3"/>
    <dgm:cxn modelId="{3C0ABD27-ECAF-4C70-B815-D45162456F6D}" srcId="{AE806EB0-082A-44AF-BB00-2F1B903DC1D9}" destId="{5DCA4D0C-362A-4BB6-AEFF-F1E59E1EFDE1}" srcOrd="3" destOrd="0" parTransId="{DADA21BE-921F-4825-8C6C-7CD902A9305D}" sibTransId="{D92A732B-D0B2-4175-8FE4-0B906FF0B48E}"/>
    <dgm:cxn modelId="{5E1A4C17-B368-4B00-AFFF-F4B6EEFFDAA0}" srcId="{AE806EB0-082A-44AF-BB00-2F1B903DC1D9}" destId="{0C134B24-89E4-4FAC-97BC-457D3CC8E0F9}" srcOrd="1" destOrd="0" parTransId="{E82ACB32-99DF-4597-A2B8-7E1B1F3FD816}" sibTransId="{8A579768-29D7-4B7C-97D4-2F8A646D28C8}"/>
    <dgm:cxn modelId="{05068C9C-20AB-4F7D-A87A-63014EEC54E6}" type="presParOf" srcId="{770202F3-63D1-453E-ABC5-464AA8C8A1DB}" destId="{7B6683AE-3C3D-4341-BFC9-EBF2C04138E4}" srcOrd="0" destOrd="0" presId="urn:microsoft.com/office/officeart/2005/8/layout/hChevron3"/>
    <dgm:cxn modelId="{524C0DB0-F92F-406A-BFCB-B5149FCE5917}" type="presParOf" srcId="{770202F3-63D1-453E-ABC5-464AA8C8A1DB}" destId="{34C98557-B38B-46F1-A509-7D99FB743567}" srcOrd="1" destOrd="0" presId="urn:microsoft.com/office/officeart/2005/8/layout/hChevron3"/>
    <dgm:cxn modelId="{24CD997F-9912-4F9F-8231-7154C0D0F4B6}" type="presParOf" srcId="{770202F3-63D1-453E-ABC5-464AA8C8A1DB}" destId="{ED69A58E-EAF4-4177-B717-F89EB3A808FC}" srcOrd="2" destOrd="0" presId="urn:microsoft.com/office/officeart/2005/8/layout/hChevron3"/>
    <dgm:cxn modelId="{7559A0C3-D9AA-4D66-92BB-50AE7BDEA70B}" type="presParOf" srcId="{770202F3-63D1-453E-ABC5-464AA8C8A1DB}" destId="{504CE021-503F-4E48-A64F-BF71BE98AB47}" srcOrd="3" destOrd="0" presId="urn:microsoft.com/office/officeart/2005/8/layout/hChevron3"/>
    <dgm:cxn modelId="{76B947AA-4BD8-4EC1-8CB8-E90D49A9C402}" type="presParOf" srcId="{770202F3-63D1-453E-ABC5-464AA8C8A1DB}" destId="{E2503AE6-447D-4E69-807B-A614C54DC757}" srcOrd="4" destOrd="0" presId="urn:microsoft.com/office/officeart/2005/8/layout/hChevron3"/>
    <dgm:cxn modelId="{126416A9-5E13-4762-AF83-189970D06866}" type="presParOf" srcId="{770202F3-63D1-453E-ABC5-464AA8C8A1DB}" destId="{AD3294EB-05C0-40C9-BA13-521671B1E292}" srcOrd="5" destOrd="0" presId="urn:microsoft.com/office/officeart/2005/8/layout/hChevron3"/>
    <dgm:cxn modelId="{51F0704F-6CD7-444F-8239-7C8570EB4751}" type="presParOf" srcId="{770202F3-63D1-453E-ABC5-464AA8C8A1DB}" destId="{817986E4-4FF7-47AF-8B3D-19C15E0152A1}" srcOrd="6" destOrd="0" presId="urn:microsoft.com/office/officeart/2005/8/layout/hChevron3"/>
    <dgm:cxn modelId="{BD2A63AC-13D5-4593-BC0D-58572092DD94}" type="presParOf" srcId="{770202F3-63D1-453E-ABC5-464AA8C8A1DB}" destId="{65EDCDD0-629C-4709-A636-216BDE0E0BA3}" srcOrd="7" destOrd="0" presId="urn:microsoft.com/office/officeart/2005/8/layout/hChevron3"/>
    <dgm:cxn modelId="{8C47378B-0F4A-4CC1-857B-7C08803E7AF0}" type="presParOf" srcId="{770202F3-63D1-453E-ABC5-464AA8C8A1DB}" destId="{86AA9597-753E-4DAB-9706-4AFE2A17EE4F}"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683AE-3C3D-4341-BFC9-EBF2C04138E4}">
      <dsp:nvSpPr>
        <dsp:cNvPr id="0" name=""/>
        <dsp:cNvSpPr/>
      </dsp:nvSpPr>
      <dsp:spPr>
        <a:xfrm>
          <a:off x="1013" y="239573"/>
          <a:ext cx="1977012" cy="790804"/>
        </a:xfrm>
        <a:prstGeom prst="homePlate">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Customer Data for Analytics</a:t>
          </a:r>
          <a:endParaRPr lang="en-US" sz="1500" kern="1200">
            <a:solidFill>
              <a:schemeClr val="tx1"/>
            </a:solidFill>
          </a:endParaRPr>
        </a:p>
      </dsp:txBody>
      <dsp:txXfrm>
        <a:off x="1013" y="239573"/>
        <a:ext cx="1779311" cy="790804"/>
      </dsp:txXfrm>
    </dsp:sp>
    <dsp:sp modelId="{ED69A58E-EAF4-4177-B717-F89EB3A808FC}">
      <dsp:nvSpPr>
        <dsp:cNvPr id="0" name=""/>
        <dsp:cNvSpPr/>
      </dsp:nvSpPr>
      <dsp:spPr>
        <a:xfrm>
          <a:off x="1582623" y="239573"/>
          <a:ext cx="1977012" cy="790804"/>
        </a:xfrm>
        <a:prstGeom prst="chevron">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Customer Segmentation</a:t>
          </a:r>
          <a:endParaRPr lang="en-US" sz="1500" kern="1200">
            <a:solidFill>
              <a:schemeClr val="tx1"/>
            </a:solidFill>
          </a:endParaRPr>
        </a:p>
      </dsp:txBody>
      <dsp:txXfrm>
        <a:off x="1978025" y="239573"/>
        <a:ext cx="1186208" cy="790804"/>
      </dsp:txXfrm>
    </dsp:sp>
    <dsp:sp modelId="{E2503AE6-447D-4E69-807B-A614C54DC757}">
      <dsp:nvSpPr>
        <dsp:cNvPr id="0" name=""/>
        <dsp:cNvSpPr/>
      </dsp:nvSpPr>
      <dsp:spPr>
        <a:xfrm>
          <a:off x="3164233" y="239573"/>
          <a:ext cx="1977012" cy="790804"/>
        </a:xfrm>
        <a:prstGeom prst="chevron">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Profiling Analysis</a:t>
          </a:r>
          <a:endParaRPr lang="en-US" sz="1500" kern="1200">
            <a:solidFill>
              <a:schemeClr val="tx1"/>
            </a:solidFill>
          </a:endParaRPr>
        </a:p>
      </dsp:txBody>
      <dsp:txXfrm>
        <a:off x="3559635" y="239573"/>
        <a:ext cx="1186208" cy="790804"/>
      </dsp:txXfrm>
    </dsp:sp>
    <dsp:sp modelId="{817986E4-4FF7-47AF-8B3D-19C15E0152A1}">
      <dsp:nvSpPr>
        <dsp:cNvPr id="0" name=""/>
        <dsp:cNvSpPr/>
      </dsp:nvSpPr>
      <dsp:spPr>
        <a:xfrm>
          <a:off x="4745843" y="239573"/>
          <a:ext cx="1977012" cy="790804"/>
        </a:xfrm>
        <a:prstGeom prst="chevron">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Customer Segment Startegies</a:t>
          </a:r>
          <a:endParaRPr lang="en-US" sz="1500" kern="1200">
            <a:solidFill>
              <a:schemeClr val="tx1"/>
            </a:solidFill>
          </a:endParaRPr>
        </a:p>
      </dsp:txBody>
      <dsp:txXfrm>
        <a:off x="5141245" y="239573"/>
        <a:ext cx="1186208" cy="790804"/>
      </dsp:txXfrm>
    </dsp:sp>
    <dsp:sp modelId="{86AA9597-753E-4DAB-9706-4AFE2A17EE4F}">
      <dsp:nvSpPr>
        <dsp:cNvPr id="0" name=""/>
        <dsp:cNvSpPr/>
      </dsp:nvSpPr>
      <dsp:spPr>
        <a:xfrm>
          <a:off x="6327452" y="239573"/>
          <a:ext cx="1977012" cy="790804"/>
        </a:xfrm>
        <a:prstGeom prst="chevron">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Campaigns</a:t>
          </a:r>
          <a:endParaRPr lang="en-US" sz="1500" kern="1200">
            <a:solidFill>
              <a:schemeClr val="tx1"/>
            </a:solidFill>
          </a:endParaRPr>
        </a:p>
      </dsp:txBody>
      <dsp:txXfrm>
        <a:off x="6722854" y="239573"/>
        <a:ext cx="1186208" cy="790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683AE-3C3D-4341-BFC9-EBF2C04138E4}">
      <dsp:nvSpPr>
        <dsp:cNvPr id="0" name=""/>
        <dsp:cNvSpPr/>
      </dsp:nvSpPr>
      <dsp:spPr>
        <a:xfrm>
          <a:off x="1013" y="239573"/>
          <a:ext cx="1977012" cy="790804"/>
        </a:xfrm>
        <a:prstGeom prst="homePlate">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Customer Data for Analytics</a:t>
          </a:r>
          <a:endParaRPr lang="en-US" sz="1500" kern="1200" dirty="0">
            <a:solidFill>
              <a:schemeClr val="tx1"/>
            </a:solidFill>
          </a:endParaRPr>
        </a:p>
      </dsp:txBody>
      <dsp:txXfrm>
        <a:off x="1013" y="239573"/>
        <a:ext cx="1779311" cy="790804"/>
      </dsp:txXfrm>
    </dsp:sp>
    <dsp:sp modelId="{ED69A58E-EAF4-4177-B717-F89EB3A808FC}">
      <dsp:nvSpPr>
        <dsp:cNvPr id="0" name=""/>
        <dsp:cNvSpPr/>
      </dsp:nvSpPr>
      <dsp:spPr>
        <a:xfrm>
          <a:off x="1582623" y="239573"/>
          <a:ext cx="1977012" cy="790804"/>
        </a:xfrm>
        <a:prstGeom prst="chevron">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Customer Segmentation</a:t>
          </a:r>
          <a:endParaRPr lang="en-US" sz="1500" kern="1200">
            <a:solidFill>
              <a:schemeClr val="tx1"/>
            </a:solidFill>
          </a:endParaRPr>
        </a:p>
      </dsp:txBody>
      <dsp:txXfrm>
        <a:off x="1978025" y="239573"/>
        <a:ext cx="1186208" cy="790804"/>
      </dsp:txXfrm>
    </dsp:sp>
    <dsp:sp modelId="{E2503AE6-447D-4E69-807B-A614C54DC757}">
      <dsp:nvSpPr>
        <dsp:cNvPr id="0" name=""/>
        <dsp:cNvSpPr/>
      </dsp:nvSpPr>
      <dsp:spPr>
        <a:xfrm>
          <a:off x="3164233" y="239573"/>
          <a:ext cx="1977012" cy="790804"/>
        </a:xfrm>
        <a:prstGeom prst="chevron">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Profiling Analysis</a:t>
          </a:r>
          <a:endParaRPr lang="en-US" sz="1500" kern="1200">
            <a:solidFill>
              <a:schemeClr val="tx1"/>
            </a:solidFill>
          </a:endParaRPr>
        </a:p>
      </dsp:txBody>
      <dsp:txXfrm>
        <a:off x="3559635" y="239573"/>
        <a:ext cx="1186208" cy="790804"/>
      </dsp:txXfrm>
    </dsp:sp>
    <dsp:sp modelId="{817986E4-4FF7-47AF-8B3D-19C15E0152A1}">
      <dsp:nvSpPr>
        <dsp:cNvPr id="0" name=""/>
        <dsp:cNvSpPr/>
      </dsp:nvSpPr>
      <dsp:spPr>
        <a:xfrm>
          <a:off x="4745843" y="239573"/>
          <a:ext cx="1977012" cy="790804"/>
        </a:xfrm>
        <a:prstGeom prst="chevron">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Customer Segment Startegies</a:t>
          </a:r>
          <a:endParaRPr lang="en-US" sz="1500" kern="1200">
            <a:solidFill>
              <a:schemeClr val="tx1"/>
            </a:solidFill>
          </a:endParaRPr>
        </a:p>
      </dsp:txBody>
      <dsp:txXfrm>
        <a:off x="5141245" y="239573"/>
        <a:ext cx="1186208" cy="790804"/>
      </dsp:txXfrm>
    </dsp:sp>
    <dsp:sp modelId="{86AA9597-753E-4DAB-9706-4AFE2A17EE4F}">
      <dsp:nvSpPr>
        <dsp:cNvPr id="0" name=""/>
        <dsp:cNvSpPr/>
      </dsp:nvSpPr>
      <dsp:spPr>
        <a:xfrm>
          <a:off x="6327452" y="239573"/>
          <a:ext cx="1977012" cy="790804"/>
        </a:xfrm>
        <a:prstGeom prst="chevron">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Campaigns</a:t>
          </a:r>
          <a:endParaRPr lang="en-US" sz="1500" kern="1200">
            <a:solidFill>
              <a:schemeClr val="tx1"/>
            </a:solidFill>
          </a:endParaRPr>
        </a:p>
      </dsp:txBody>
      <dsp:txXfrm>
        <a:off x="6722854" y="239573"/>
        <a:ext cx="1186208" cy="7908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683AE-3C3D-4341-BFC9-EBF2C04138E4}">
      <dsp:nvSpPr>
        <dsp:cNvPr id="0" name=""/>
        <dsp:cNvSpPr/>
      </dsp:nvSpPr>
      <dsp:spPr>
        <a:xfrm>
          <a:off x="1013" y="239573"/>
          <a:ext cx="1977012" cy="790804"/>
        </a:xfrm>
        <a:prstGeom prst="homePlate">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Customer Data for Analytics</a:t>
          </a:r>
          <a:endParaRPr lang="en-US" sz="1500" kern="1200">
            <a:solidFill>
              <a:schemeClr val="tx1"/>
            </a:solidFill>
          </a:endParaRPr>
        </a:p>
      </dsp:txBody>
      <dsp:txXfrm>
        <a:off x="1013" y="239573"/>
        <a:ext cx="1779311" cy="790804"/>
      </dsp:txXfrm>
    </dsp:sp>
    <dsp:sp modelId="{ED69A58E-EAF4-4177-B717-F89EB3A808FC}">
      <dsp:nvSpPr>
        <dsp:cNvPr id="0" name=""/>
        <dsp:cNvSpPr/>
      </dsp:nvSpPr>
      <dsp:spPr>
        <a:xfrm>
          <a:off x="1582623" y="239573"/>
          <a:ext cx="1977012" cy="790804"/>
        </a:xfrm>
        <a:prstGeom prst="chevron">
          <a:avLst/>
        </a:prstGeom>
        <a:solidFill>
          <a:srgbClr val="62E0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Customer Segmentation</a:t>
          </a:r>
          <a:endParaRPr lang="en-US" sz="1500" kern="1200">
            <a:solidFill>
              <a:schemeClr val="tx1"/>
            </a:solidFill>
          </a:endParaRPr>
        </a:p>
      </dsp:txBody>
      <dsp:txXfrm>
        <a:off x="1978025" y="239573"/>
        <a:ext cx="1186208" cy="790804"/>
      </dsp:txXfrm>
    </dsp:sp>
    <dsp:sp modelId="{E2503AE6-447D-4E69-807B-A614C54DC757}">
      <dsp:nvSpPr>
        <dsp:cNvPr id="0" name=""/>
        <dsp:cNvSpPr/>
      </dsp:nvSpPr>
      <dsp:spPr>
        <a:xfrm>
          <a:off x="3164233" y="239573"/>
          <a:ext cx="1977012" cy="790804"/>
        </a:xfrm>
        <a:prstGeom prst="chevron">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Profiling Analysis</a:t>
          </a:r>
          <a:endParaRPr lang="en-US" sz="1500" kern="1200">
            <a:solidFill>
              <a:schemeClr val="tx1"/>
            </a:solidFill>
          </a:endParaRPr>
        </a:p>
      </dsp:txBody>
      <dsp:txXfrm>
        <a:off x="3559635" y="239573"/>
        <a:ext cx="1186208" cy="790804"/>
      </dsp:txXfrm>
    </dsp:sp>
    <dsp:sp modelId="{817986E4-4FF7-47AF-8B3D-19C15E0152A1}">
      <dsp:nvSpPr>
        <dsp:cNvPr id="0" name=""/>
        <dsp:cNvSpPr/>
      </dsp:nvSpPr>
      <dsp:spPr>
        <a:xfrm>
          <a:off x="4745843" y="239573"/>
          <a:ext cx="1977012" cy="790804"/>
        </a:xfrm>
        <a:prstGeom prst="chevron">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Customer Segment Startegies</a:t>
          </a:r>
          <a:endParaRPr lang="en-US" sz="1500" kern="1200">
            <a:solidFill>
              <a:schemeClr val="tx1"/>
            </a:solidFill>
          </a:endParaRPr>
        </a:p>
      </dsp:txBody>
      <dsp:txXfrm>
        <a:off x="5141245" y="239573"/>
        <a:ext cx="1186208" cy="790804"/>
      </dsp:txXfrm>
    </dsp:sp>
    <dsp:sp modelId="{86AA9597-753E-4DAB-9706-4AFE2A17EE4F}">
      <dsp:nvSpPr>
        <dsp:cNvPr id="0" name=""/>
        <dsp:cNvSpPr/>
      </dsp:nvSpPr>
      <dsp:spPr>
        <a:xfrm>
          <a:off x="6327452" y="239573"/>
          <a:ext cx="1977012" cy="790804"/>
        </a:xfrm>
        <a:prstGeom prst="chevron">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Campaigns</a:t>
          </a:r>
          <a:endParaRPr lang="en-US" sz="1500" kern="1200">
            <a:solidFill>
              <a:schemeClr val="tx1"/>
            </a:solidFill>
          </a:endParaRPr>
        </a:p>
      </dsp:txBody>
      <dsp:txXfrm>
        <a:off x="6722854" y="239573"/>
        <a:ext cx="1186208" cy="7908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683AE-3C3D-4341-BFC9-EBF2C04138E4}">
      <dsp:nvSpPr>
        <dsp:cNvPr id="0" name=""/>
        <dsp:cNvSpPr/>
      </dsp:nvSpPr>
      <dsp:spPr>
        <a:xfrm>
          <a:off x="1013" y="239573"/>
          <a:ext cx="1977012" cy="790804"/>
        </a:xfrm>
        <a:prstGeom prst="homePlate">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Customer Data for Analytics</a:t>
          </a:r>
          <a:endParaRPr lang="en-US" sz="1500" kern="1200" dirty="0">
            <a:solidFill>
              <a:schemeClr val="tx1"/>
            </a:solidFill>
          </a:endParaRPr>
        </a:p>
      </dsp:txBody>
      <dsp:txXfrm>
        <a:off x="1013" y="239573"/>
        <a:ext cx="1779311" cy="790804"/>
      </dsp:txXfrm>
    </dsp:sp>
    <dsp:sp modelId="{ED69A58E-EAF4-4177-B717-F89EB3A808FC}">
      <dsp:nvSpPr>
        <dsp:cNvPr id="0" name=""/>
        <dsp:cNvSpPr/>
      </dsp:nvSpPr>
      <dsp:spPr>
        <a:xfrm>
          <a:off x="1582623" y="239573"/>
          <a:ext cx="1977012" cy="790804"/>
        </a:xfrm>
        <a:prstGeom prst="chevron">
          <a:avLst/>
        </a:prstGeom>
        <a:solidFill>
          <a:srgbClr val="62E0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Customer Segmentation</a:t>
          </a:r>
          <a:endParaRPr lang="en-US" sz="1500" kern="1200">
            <a:solidFill>
              <a:schemeClr val="tx1"/>
            </a:solidFill>
          </a:endParaRPr>
        </a:p>
      </dsp:txBody>
      <dsp:txXfrm>
        <a:off x="1978025" y="239573"/>
        <a:ext cx="1186208" cy="790804"/>
      </dsp:txXfrm>
    </dsp:sp>
    <dsp:sp modelId="{E2503AE6-447D-4E69-807B-A614C54DC757}">
      <dsp:nvSpPr>
        <dsp:cNvPr id="0" name=""/>
        <dsp:cNvSpPr/>
      </dsp:nvSpPr>
      <dsp:spPr>
        <a:xfrm>
          <a:off x="3164233" y="239573"/>
          <a:ext cx="1977012" cy="790804"/>
        </a:xfrm>
        <a:prstGeom prst="chevron">
          <a:avLst/>
        </a:prstGeom>
        <a:solidFill>
          <a:srgbClr val="65F54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Profiling Analysis</a:t>
          </a:r>
          <a:endParaRPr lang="en-US" sz="1500" kern="1200">
            <a:solidFill>
              <a:schemeClr val="tx1"/>
            </a:solidFill>
          </a:endParaRPr>
        </a:p>
      </dsp:txBody>
      <dsp:txXfrm>
        <a:off x="3559635" y="239573"/>
        <a:ext cx="1186208" cy="790804"/>
      </dsp:txXfrm>
    </dsp:sp>
    <dsp:sp modelId="{817986E4-4FF7-47AF-8B3D-19C15E0152A1}">
      <dsp:nvSpPr>
        <dsp:cNvPr id="0" name=""/>
        <dsp:cNvSpPr/>
      </dsp:nvSpPr>
      <dsp:spPr>
        <a:xfrm>
          <a:off x="4745843" y="239573"/>
          <a:ext cx="1977012" cy="790804"/>
        </a:xfrm>
        <a:prstGeom prst="chevron">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Customer Segment Startegies</a:t>
          </a:r>
          <a:endParaRPr lang="en-US" sz="1500" kern="1200">
            <a:solidFill>
              <a:schemeClr val="tx1"/>
            </a:solidFill>
          </a:endParaRPr>
        </a:p>
      </dsp:txBody>
      <dsp:txXfrm>
        <a:off x="5141245" y="239573"/>
        <a:ext cx="1186208" cy="790804"/>
      </dsp:txXfrm>
    </dsp:sp>
    <dsp:sp modelId="{86AA9597-753E-4DAB-9706-4AFE2A17EE4F}">
      <dsp:nvSpPr>
        <dsp:cNvPr id="0" name=""/>
        <dsp:cNvSpPr/>
      </dsp:nvSpPr>
      <dsp:spPr>
        <a:xfrm>
          <a:off x="6327452" y="239573"/>
          <a:ext cx="1977012" cy="790804"/>
        </a:xfrm>
        <a:prstGeom prst="chevron">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Campaigns</a:t>
          </a:r>
          <a:endParaRPr lang="en-US" sz="1500" kern="1200">
            <a:solidFill>
              <a:schemeClr val="tx1"/>
            </a:solidFill>
          </a:endParaRPr>
        </a:p>
      </dsp:txBody>
      <dsp:txXfrm>
        <a:off x="6722854" y="239573"/>
        <a:ext cx="1186208" cy="7908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683AE-3C3D-4341-BFC9-EBF2C04138E4}">
      <dsp:nvSpPr>
        <dsp:cNvPr id="0" name=""/>
        <dsp:cNvSpPr/>
      </dsp:nvSpPr>
      <dsp:spPr>
        <a:xfrm>
          <a:off x="1013" y="239573"/>
          <a:ext cx="1977012" cy="790804"/>
        </a:xfrm>
        <a:prstGeom prst="homePlate">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Customer Data for Analytics</a:t>
          </a:r>
          <a:endParaRPr lang="en-US" sz="1500" kern="1200">
            <a:solidFill>
              <a:schemeClr val="tx1"/>
            </a:solidFill>
          </a:endParaRPr>
        </a:p>
      </dsp:txBody>
      <dsp:txXfrm>
        <a:off x="1013" y="239573"/>
        <a:ext cx="1779311" cy="790804"/>
      </dsp:txXfrm>
    </dsp:sp>
    <dsp:sp modelId="{ED69A58E-EAF4-4177-B717-F89EB3A808FC}">
      <dsp:nvSpPr>
        <dsp:cNvPr id="0" name=""/>
        <dsp:cNvSpPr/>
      </dsp:nvSpPr>
      <dsp:spPr>
        <a:xfrm>
          <a:off x="1582623" y="239573"/>
          <a:ext cx="1977012" cy="790804"/>
        </a:xfrm>
        <a:prstGeom prst="chevron">
          <a:avLst/>
        </a:prstGeom>
        <a:solidFill>
          <a:srgbClr val="62E0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Customer Segmentation</a:t>
          </a:r>
          <a:endParaRPr lang="en-US" sz="1500" kern="1200">
            <a:solidFill>
              <a:schemeClr val="tx1"/>
            </a:solidFill>
          </a:endParaRPr>
        </a:p>
      </dsp:txBody>
      <dsp:txXfrm>
        <a:off x="1978025" y="239573"/>
        <a:ext cx="1186208" cy="790804"/>
      </dsp:txXfrm>
    </dsp:sp>
    <dsp:sp modelId="{E2503AE6-447D-4E69-807B-A614C54DC757}">
      <dsp:nvSpPr>
        <dsp:cNvPr id="0" name=""/>
        <dsp:cNvSpPr/>
      </dsp:nvSpPr>
      <dsp:spPr>
        <a:xfrm>
          <a:off x="3164233" y="239573"/>
          <a:ext cx="1977012" cy="790804"/>
        </a:xfrm>
        <a:prstGeom prst="chevron">
          <a:avLst/>
        </a:prstGeom>
        <a:solidFill>
          <a:srgbClr val="65F54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Profiling Analysis</a:t>
          </a:r>
          <a:endParaRPr lang="en-US" sz="1500" kern="1200">
            <a:solidFill>
              <a:schemeClr val="tx1"/>
            </a:solidFill>
          </a:endParaRPr>
        </a:p>
      </dsp:txBody>
      <dsp:txXfrm>
        <a:off x="3559635" y="239573"/>
        <a:ext cx="1186208" cy="790804"/>
      </dsp:txXfrm>
    </dsp:sp>
    <dsp:sp modelId="{817986E4-4FF7-47AF-8B3D-19C15E0152A1}">
      <dsp:nvSpPr>
        <dsp:cNvPr id="0" name=""/>
        <dsp:cNvSpPr/>
      </dsp:nvSpPr>
      <dsp:spPr>
        <a:xfrm>
          <a:off x="4745843" y="239573"/>
          <a:ext cx="1977012" cy="790804"/>
        </a:xfrm>
        <a:prstGeom prst="chevron">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Customer Segment Startegies</a:t>
          </a:r>
          <a:endParaRPr lang="en-US" sz="1500" kern="1200">
            <a:solidFill>
              <a:schemeClr val="tx1"/>
            </a:solidFill>
          </a:endParaRPr>
        </a:p>
      </dsp:txBody>
      <dsp:txXfrm>
        <a:off x="5141245" y="239573"/>
        <a:ext cx="1186208" cy="790804"/>
      </dsp:txXfrm>
    </dsp:sp>
    <dsp:sp modelId="{86AA9597-753E-4DAB-9706-4AFE2A17EE4F}">
      <dsp:nvSpPr>
        <dsp:cNvPr id="0" name=""/>
        <dsp:cNvSpPr/>
      </dsp:nvSpPr>
      <dsp:spPr>
        <a:xfrm>
          <a:off x="6327452" y="239573"/>
          <a:ext cx="1977012" cy="790804"/>
        </a:xfrm>
        <a:prstGeom prst="chevron">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smtClean="0">
              <a:solidFill>
                <a:schemeClr val="tx1"/>
              </a:solidFill>
            </a:rPr>
            <a:t>Campaigns</a:t>
          </a:r>
          <a:endParaRPr lang="en-US" sz="1500" kern="1200">
            <a:solidFill>
              <a:schemeClr val="tx1"/>
            </a:solidFill>
          </a:endParaRPr>
        </a:p>
      </dsp:txBody>
      <dsp:txXfrm>
        <a:off x="6722854" y="239573"/>
        <a:ext cx="1186208" cy="790804"/>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ADFA2-63C7-4DD7-A05D-6F58FC477A5C}" type="datetimeFigureOut">
              <a:rPr lang="en-US" smtClean="0"/>
              <a:t>6/24/2019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E2E97-6EE5-415D-834E-6A71B7E1B145}" type="slidenum">
              <a:rPr lang="en-US" smtClean="0"/>
              <a:t>‹#›</a:t>
            </a:fld>
            <a:endParaRPr lang="en-US"/>
          </a:p>
        </p:txBody>
      </p:sp>
    </p:spTree>
    <p:extLst>
      <p:ext uri="{BB962C8B-B14F-4D97-AF65-F5344CB8AC3E}">
        <p14:creationId xmlns:p14="http://schemas.microsoft.com/office/powerpoint/2010/main" val="2917078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Inventarisasi</a:t>
            </a:r>
            <a:r>
              <a:rPr lang="en-US" dirty="0" smtClean="0"/>
              <a:t>,</a:t>
            </a:r>
            <a:r>
              <a:rPr lang="en-US" baseline="0" dirty="0" smtClean="0"/>
              <a:t> </a:t>
            </a:r>
            <a:r>
              <a:rPr lang="en-US" baseline="0" dirty="0" err="1" smtClean="0"/>
              <a:t>perencanaan</a:t>
            </a:r>
            <a:r>
              <a:rPr lang="en-US" baseline="0" dirty="0" smtClean="0"/>
              <a:t>, </a:t>
            </a:r>
            <a:r>
              <a:rPr lang="en-US" baseline="0" dirty="0" err="1" smtClean="0"/>
              <a:t>pelaksanaan</a:t>
            </a:r>
            <a:r>
              <a:rPr lang="en-US" baseline="0" dirty="0" smtClean="0"/>
              <a:t>, </a:t>
            </a:r>
            <a:r>
              <a:rPr lang="en-US" baseline="0" dirty="0" err="1" smtClean="0"/>
              <a:t>pengawasan</a:t>
            </a:r>
            <a:endParaRPr lang="en-US" dirty="0"/>
          </a:p>
        </p:txBody>
      </p:sp>
      <p:sp>
        <p:nvSpPr>
          <p:cNvPr id="4" name="Slide Number Placeholder 3"/>
          <p:cNvSpPr>
            <a:spLocks noGrp="1"/>
          </p:cNvSpPr>
          <p:nvPr>
            <p:ph type="sldNum" sz="quarter" idx="10"/>
          </p:nvPr>
        </p:nvSpPr>
        <p:spPr/>
        <p:txBody>
          <a:bodyPr/>
          <a:lstStyle/>
          <a:p>
            <a:fld id="{4ADCD79C-F6A0-495D-BFFD-8003335BADDE}" type="slidenum">
              <a:rPr lang="en-US" smtClean="0"/>
              <a:t>6</a:t>
            </a:fld>
            <a:endParaRPr lang="en-US"/>
          </a:p>
        </p:txBody>
      </p:sp>
    </p:spTree>
    <p:extLst>
      <p:ext uri="{BB962C8B-B14F-4D97-AF65-F5344CB8AC3E}">
        <p14:creationId xmlns:p14="http://schemas.microsoft.com/office/powerpoint/2010/main" val="673418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39F005-6592-411E-B7B1-8D8DE37A19A2}" type="slidenum">
              <a:rPr lang="en-US"/>
              <a:pPr/>
              <a:t>28</a:t>
            </a:fld>
            <a:endParaRPr lang="en-US"/>
          </a:p>
        </p:txBody>
      </p:sp>
      <p:sp>
        <p:nvSpPr>
          <p:cNvPr id="775170" name="Rectangle 2"/>
          <p:cNvSpPr>
            <a:spLocks noGrp="1" noRot="1" noChangeAspect="1" noChangeArrowheads="1" noTextEdit="1"/>
          </p:cNvSpPr>
          <p:nvPr>
            <p:ph type="sldImg"/>
          </p:nvPr>
        </p:nvSpPr>
        <p:spPr>
          <a:ln/>
        </p:spPr>
      </p:sp>
      <p:sp>
        <p:nvSpPr>
          <p:cNvPr id="775171" name="Rectangle 3"/>
          <p:cNvSpPr>
            <a:spLocks noGrp="1" noChangeArrowheads="1"/>
          </p:cNvSpPr>
          <p:nvPr>
            <p:ph type="body" idx="1"/>
          </p:nvPr>
        </p:nvSpPr>
        <p:spPr/>
        <p:txBody>
          <a:bodyPr/>
          <a:lstStyle/>
          <a:p>
            <a:r>
              <a:rPr lang="en-US" sz="1400">
                <a:latin typeface="Trebuchet MS" pitchFamily="34" charset="0"/>
              </a:rPr>
              <a:t>Berdasarkan model persamaan regresi logistik, bentuk kurva yang dihasilkan kemungkinan salah satu dari gambar di atas.</a:t>
            </a:r>
          </a:p>
          <a:p>
            <a:endParaRPr lang="en-US" sz="1400">
              <a:latin typeface="Trebuchet MS" pitchFamily="34" charset="0"/>
            </a:endParaRPr>
          </a:p>
          <a:p>
            <a:r>
              <a:rPr lang="en-US" sz="1400">
                <a:latin typeface="Trebuchet MS" pitchFamily="34" charset="0"/>
              </a:rPr>
              <a:t>Jika model memiliki koefisien slope yang positif maka peluang suatu kejadian akan meningkat seiring dengan peningkatan nilai variabel penjelas.  Sebaliknya jika koefisiennya negatif, peluang kejadiannya akan menurun untuk nilai variabel penjelas yang semakin tinggi.</a:t>
            </a:r>
          </a:p>
          <a:p>
            <a:endParaRPr lang="en-US">
              <a:latin typeface="Trebuchet MS" pitchFamily="34" charset="0"/>
            </a:endParaRPr>
          </a:p>
        </p:txBody>
      </p:sp>
    </p:spTree>
    <p:extLst>
      <p:ext uri="{BB962C8B-B14F-4D97-AF65-F5344CB8AC3E}">
        <p14:creationId xmlns:p14="http://schemas.microsoft.com/office/powerpoint/2010/main" val="1558892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2C4414-82B9-4CD2-AACC-D120644094DD}" type="slidenum">
              <a:rPr lang="en-US"/>
              <a:pPr/>
              <a:t>29</a:t>
            </a:fld>
            <a:endParaRPr lang="en-US"/>
          </a:p>
        </p:txBody>
      </p:sp>
      <p:sp>
        <p:nvSpPr>
          <p:cNvPr id="209922" name="Rectangle 2"/>
          <p:cNvSpPr>
            <a:spLocks noGrp="1" noRot="1" noChangeAspect="1" noChangeArrowheads="1" noTextEdit="1"/>
          </p:cNvSpPr>
          <p:nvPr>
            <p:ph type="sldImg"/>
          </p:nvPr>
        </p:nvSpPr>
        <p:spPr>
          <a:xfrm>
            <a:off x="1143000" y="685800"/>
            <a:ext cx="4570413" cy="3427413"/>
          </a:xfrm>
          <a:ln/>
        </p:spPr>
      </p:sp>
      <p:sp>
        <p:nvSpPr>
          <p:cNvPr id="209923" name="Rectangle 3"/>
          <p:cNvSpPr>
            <a:spLocks noGrp="1" noChangeArrowheads="1"/>
          </p:cNvSpPr>
          <p:nvPr>
            <p:ph type="body" idx="1"/>
          </p:nvPr>
        </p:nvSpPr>
        <p:spPr>
          <a:xfrm>
            <a:off x="914400" y="4345587"/>
            <a:ext cx="5029200" cy="4112926"/>
          </a:xfrm>
        </p:spPr>
        <p:txBody>
          <a:bodyPr/>
          <a:lstStyle/>
          <a:p>
            <a:r>
              <a:rPr lang="en-US" sz="1400" dirty="0" err="1">
                <a:latin typeface="Trebuchet MS" pitchFamily="34" charset="0"/>
              </a:rPr>
              <a:t>Sebagai</a:t>
            </a:r>
            <a:r>
              <a:rPr lang="en-US" sz="1400" dirty="0">
                <a:latin typeface="Trebuchet MS" pitchFamily="34" charset="0"/>
              </a:rPr>
              <a:t> </a:t>
            </a:r>
            <a:r>
              <a:rPr lang="en-US" sz="1400" dirty="0" err="1">
                <a:latin typeface="Trebuchet MS" pitchFamily="34" charset="0"/>
              </a:rPr>
              <a:t>ilustrasi</a:t>
            </a:r>
            <a:r>
              <a:rPr lang="en-US" sz="1400" dirty="0">
                <a:latin typeface="Trebuchet MS" pitchFamily="34" charset="0"/>
              </a:rPr>
              <a:t>, </a:t>
            </a:r>
            <a:r>
              <a:rPr lang="en-US" sz="1400" dirty="0" err="1">
                <a:latin typeface="Trebuchet MS" pitchFamily="34" charset="0"/>
              </a:rPr>
              <a:t>misalnya</a:t>
            </a:r>
            <a:r>
              <a:rPr lang="en-US" sz="1400" dirty="0">
                <a:latin typeface="Trebuchet MS" pitchFamily="34" charset="0"/>
              </a:rPr>
              <a:t>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ingin</a:t>
            </a:r>
            <a:r>
              <a:rPr lang="en-US" sz="1400" dirty="0">
                <a:latin typeface="Trebuchet MS" pitchFamily="34" charset="0"/>
              </a:rPr>
              <a:t> </a:t>
            </a:r>
            <a:r>
              <a:rPr lang="en-US" sz="1400" dirty="0" err="1">
                <a:latin typeface="Trebuchet MS" pitchFamily="34" charset="0"/>
              </a:rPr>
              <a:t>melakukan</a:t>
            </a:r>
            <a:r>
              <a:rPr lang="en-US" sz="1400" dirty="0">
                <a:latin typeface="Trebuchet MS" pitchFamily="34" charset="0"/>
              </a:rPr>
              <a:t> </a:t>
            </a:r>
            <a:r>
              <a:rPr lang="en-US" sz="1400" dirty="0" err="1">
                <a:latin typeface="Trebuchet MS" pitchFamily="34" charset="0"/>
              </a:rPr>
              <a:t>pemodelan</a:t>
            </a:r>
            <a:r>
              <a:rPr lang="en-US" sz="1400" dirty="0">
                <a:latin typeface="Trebuchet MS" pitchFamily="34" charset="0"/>
              </a:rPr>
              <a:t> </a:t>
            </a:r>
            <a:r>
              <a:rPr lang="en-US" sz="1400" dirty="0" err="1">
                <a:latin typeface="Trebuchet MS" pitchFamily="34" charset="0"/>
              </a:rPr>
              <a:t>dengan</a:t>
            </a:r>
            <a:r>
              <a:rPr lang="en-US" sz="1400" dirty="0">
                <a:latin typeface="Trebuchet MS" pitchFamily="34" charset="0"/>
              </a:rPr>
              <a:t> </a:t>
            </a:r>
            <a:r>
              <a:rPr lang="en-US" sz="1400" dirty="0" err="1">
                <a:latin typeface="Trebuchet MS" pitchFamily="34" charset="0"/>
              </a:rPr>
              <a:t>variabel</a:t>
            </a:r>
            <a:r>
              <a:rPr lang="en-US" sz="1400" dirty="0">
                <a:latin typeface="Trebuchet MS" pitchFamily="34" charset="0"/>
              </a:rPr>
              <a:t> </a:t>
            </a:r>
            <a:r>
              <a:rPr lang="en-US" sz="1400" dirty="0" err="1">
                <a:latin typeface="Trebuchet MS" pitchFamily="34" charset="0"/>
              </a:rPr>
              <a:t>respon</a:t>
            </a:r>
            <a:r>
              <a:rPr lang="en-US" sz="1400" dirty="0">
                <a:latin typeface="Trebuchet MS" pitchFamily="34" charset="0"/>
              </a:rPr>
              <a:t> (Y) </a:t>
            </a:r>
            <a:r>
              <a:rPr lang="en-US" sz="1400" dirty="0" err="1">
                <a:latin typeface="Trebuchet MS" pitchFamily="34" charset="0"/>
              </a:rPr>
              <a:t>adalah</a:t>
            </a:r>
            <a:r>
              <a:rPr lang="en-US" sz="1400" dirty="0">
                <a:latin typeface="Trebuchet MS" pitchFamily="34" charset="0"/>
              </a:rPr>
              <a:t> </a:t>
            </a:r>
            <a:r>
              <a:rPr lang="en-US" sz="1400" dirty="0" err="1">
                <a:latin typeface="Trebuchet MS" pitchFamily="34" charset="0"/>
              </a:rPr>
              <a:t>keinginan</a:t>
            </a:r>
            <a:r>
              <a:rPr lang="en-US" sz="1400" dirty="0">
                <a:latin typeface="Trebuchet MS" pitchFamily="34" charset="0"/>
              </a:rPr>
              <a:t> </a:t>
            </a:r>
            <a:r>
              <a:rPr lang="en-US" sz="1400" dirty="0" err="1">
                <a:latin typeface="Trebuchet MS" pitchFamily="34" charset="0"/>
              </a:rPr>
              <a:t>melakukan</a:t>
            </a:r>
            <a:r>
              <a:rPr lang="en-US" sz="1400" dirty="0">
                <a:latin typeface="Trebuchet MS" pitchFamily="34" charset="0"/>
              </a:rPr>
              <a:t> </a:t>
            </a:r>
            <a:r>
              <a:rPr lang="en-US" sz="1400" dirty="0" err="1">
                <a:latin typeface="Trebuchet MS" pitchFamily="34" charset="0"/>
              </a:rPr>
              <a:t>pembelian</a:t>
            </a:r>
            <a:r>
              <a:rPr lang="en-US" sz="1400" dirty="0">
                <a:latin typeface="Trebuchet MS" pitchFamily="34" charset="0"/>
              </a:rPr>
              <a:t>.</a:t>
            </a:r>
          </a:p>
          <a:p>
            <a:endParaRPr lang="en-US" sz="1400" dirty="0">
              <a:latin typeface="Trebuchet MS" pitchFamily="34" charset="0"/>
            </a:endParaRPr>
          </a:p>
          <a:p>
            <a:r>
              <a:rPr lang="en-US" sz="1400" dirty="0" err="1">
                <a:latin typeface="Trebuchet MS" pitchFamily="34" charset="0"/>
              </a:rPr>
              <a:t>Faktor</a:t>
            </a:r>
            <a:r>
              <a:rPr lang="en-US" sz="1400" dirty="0">
                <a:latin typeface="Trebuchet MS" pitchFamily="34" charset="0"/>
              </a:rPr>
              <a:t> yang </a:t>
            </a:r>
            <a:r>
              <a:rPr lang="en-US" sz="1400" dirty="0" err="1">
                <a:latin typeface="Trebuchet MS" pitchFamily="34" charset="0"/>
              </a:rPr>
              <a:t>mempengaruhi</a:t>
            </a:r>
            <a:r>
              <a:rPr lang="en-US" sz="1400" dirty="0">
                <a:latin typeface="Trebuchet MS" pitchFamily="34" charset="0"/>
              </a:rPr>
              <a:t> </a:t>
            </a:r>
            <a:r>
              <a:rPr lang="en-US" sz="1400" dirty="0" err="1">
                <a:latin typeface="Trebuchet MS" pitchFamily="34" charset="0"/>
              </a:rPr>
              <a:t>keinginan</a:t>
            </a:r>
            <a:r>
              <a:rPr lang="en-US" sz="1400" dirty="0">
                <a:latin typeface="Trebuchet MS" pitchFamily="34" charset="0"/>
              </a:rPr>
              <a:t> </a:t>
            </a:r>
            <a:r>
              <a:rPr lang="en-US" sz="1400" dirty="0" err="1">
                <a:latin typeface="Trebuchet MS" pitchFamily="34" charset="0"/>
              </a:rPr>
              <a:t>seseorang</a:t>
            </a:r>
            <a:r>
              <a:rPr lang="en-US" sz="1400" dirty="0">
                <a:latin typeface="Trebuchet MS" pitchFamily="34" charset="0"/>
              </a:rPr>
              <a:t> </a:t>
            </a:r>
            <a:r>
              <a:rPr lang="en-US" sz="1400" dirty="0" err="1">
                <a:latin typeface="Trebuchet MS" pitchFamily="34" charset="0"/>
              </a:rPr>
              <a:t>untuk</a:t>
            </a:r>
            <a:r>
              <a:rPr lang="en-US" sz="1400" dirty="0">
                <a:latin typeface="Trebuchet MS" pitchFamily="34" charset="0"/>
              </a:rPr>
              <a:t> </a:t>
            </a:r>
            <a:r>
              <a:rPr lang="en-US" sz="1400" dirty="0" err="1">
                <a:latin typeface="Trebuchet MS" pitchFamily="34" charset="0"/>
              </a:rPr>
              <a:t>melakukan</a:t>
            </a:r>
            <a:r>
              <a:rPr lang="en-US" sz="1400" dirty="0">
                <a:latin typeface="Trebuchet MS" pitchFamily="34" charset="0"/>
              </a:rPr>
              <a:t> </a:t>
            </a:r>
            <a:r>
              <a:rPr lang="en-US" sz="1400" dirty="0" err="1">
                <a:latin typeface="Trebuchet MS" pitchFamily="34" charset="0"/>
              </a:rPr>
              <a:t>pembelian</a:t>
            </a:r>
            <a:r>
              <a:rPr lang="en-US" sz="1400" dirty="0">
                <a:latin typeface="Trebuchet MS" pitchFamily="34" charset="0"/>
              </a:rPr>
              <a:t> </a:t>
            </a:r>
            <a:r>
              <a:rPr lang="en-US" sz="1400" dirty="0" err="1">
                <a:latin typeface="Trebuchet MS" pitchFamily="34" charset="0"/>
              </a:rPr>
              <a:t>bisa</a:t>
            </a:r>
            <a:r>
              <a:rPr lang="en-US" sz="1400" dirty="0">
                <a:latin typeface="Trebuchet MS" pitchFamily="34" charset="0"/>
              </a:rPr>
              <a:t> </a:t>
            </a:r>
            <a:r>
              <a:rPr lang="en-US" sz="1400" dirty="0" err="1">
                <a:latin typeface="Trebuchet MS" pitchFamily="34" charset="0"/>
              </a:rPr>
              <a:t>jadi</a:t>
            </a:r>
            <a:r>
              <a:rPr lang="en-US" sz="1400" dirty="0">
                <a:latin typeface="Trebuchet MS" pitchFamily="34" charset="0"/>
              </a:rPr>
              <a:t> </a:t>
            </a:r>
            <a:r>
              <a:rPr lang="en-US" sz="1400" dirty="0" err="1">
                <a:latin typeface="Trebuchet MS" pitchFamily="34" charset="0"/>
              </a:rPr>
              <a:t>merupakan</a:t>
            </a:r>
            <a:r>
              <a:rPr lang="en-US" sz="1400" dirty="0">
                <a:latin typeface="Trebuchet MS" pitchFamily="34" charset="0"/>
              </a:rPr>
              <a:t> </a:t>
            </a:r>
            <a:r>
              <a:rPr lang="en-US" sz="1400" dirty="0" err="1">
                <a:latin typeface="Trebuchet MS" pitchFamily="34" charset="0"/>
              </a:rPr>
              <a:t>kasus</a:t>
            </a:r>
            <a:r>
              <a:rPr lang="en-US" sz="1400" dirty="0">
                <a:latin typeface="Trebuchet MS" pitchFamily="34" charset="0"/>
              </a:rPr>
              <a:t> yang multi </a:t>
            </a:r>
            <a:r>
              <a:rPr lang="en-US" sz="1400" dirty="0" err="1">
                <a:latin typeface="Trebuchet MS" pitchFamily="34" charset="0"/>
              </a:rPr>
              <a:t>faktor</a:t>
            </a:r>
            <a:r>
              <a:rPr lang="en-US" sz="1400" dirty="0">
                <a:latin typeface="Trebuchet MS" pitchFamily="34" charset="0"/>
              </a:rPr>
              <a:t>, </a:t>
            </a:r>
            <a:r>
              <a:rPr lang="en-US" sz="1400" dirty="0" err="1">
                <a:latin typeface="Trebuchet MS" pitchFamily="34" charset="0"/>
              </a:rPr>
              <a:t>misalnya</a:t>
            </a:r>
            <a:r>
              <a:rPr lang="en-US" sz="1400" dirty="0">
                <a:latin typeface="Trebuchet MS" pitchFamily="34" charset="0"/>
              </a:rPr>
              <a:t> </a:t>
            </a:r>
            <a:r>
              <a:rPr lang="en-US" sz="1400" dirty="0" err="1">
                <a:latin typeface="Trebuchet MS" pitchFamily="34" charset="0"/>
              </a:rPr>
              <a:t>saja</a:t>
            </a:r>
            <a:r>
              <a:rPr lang="en-US" sz="1400" dirty="0">
                <a:latin typeface="Trebuchet MS" pitchFamily="34" charset="0"/>
              </a:rPr>
              <a:t> </a:t>
            </a:r>
            <a:r>
              <a:rPr lang="en-US" sz="1400" dirty="0" err="1">
                <a:latin typeface="Trebuchet MS" pitchFamily="34" charset="0"/>
              </a:rPr>
              <a:t>antara</a:t>
            </a:r>
            <a:r>
              <a:rPr lang="en-US" sz="1400" dirty="0">
                <a:latin typeface="Trebuchet MS" pitchFamily="34" charset="0"/>
              </a:rPr>
              <a:t> lain </a:t>
            </a:r>
            <a:r>
              <a:rPr lang="en-US" sz="1400" dirty="0" err="1">
                <a:latin typeface="Trebuchet MS" pitchFamily="34" charset="0"/>
              </a:rPr>
              <a:t>adalah</a:t>
            </a:r>
            <a:r>
              <a:rPr lang="en-US" sz="1400" dirty="0">
                <a:latin typeface="Trebuchet MS" pitchFamily="34" charset="0"/>
              </a:rPr>
              <a:t> </a:t>
            </a:r>
            <a:r>
              <a:rPr lang="en-US" sz="1400" dirty="0" err="1">
                <a:latin typeface="Trebuchet MS" pitchFamily="34" charset="0"/>
              </a:rPr>
              <a:t>jenis</a:t>
            </a:r>
            <a:r>
              <a:rPr lang="en-US" sz="1400" dirty="0">
                <a:latin typeface="Trebuchet MS" pitchFamily="34" charset="0"/>
              </a:rPr>
              <a:t> </a:t>
            </a:r>
            <a:r>
              <a:rPr lang="en-US" sz="1400" dirty="0" err="1">
                <a:latin typeface="Trebuchet MS" pitchFamily="34" charset="0"/>
              </a:rPr>
              <a:t>kelamin</a:t>
            </a:r>
            <a:r>
              <a:rPr lang="en-US" sz="1400" dirty="0">
                <a:latin typeface="Trebuchet MS" pitchFamily="34" charset="0"/>
              </a:rPr>
              <a:t>, income, </a:t>
            </a:r>
            <a:r>
              <a:rPr lang="en-US" sz="1400" dirty="0" err="1">
                <a:latin typeface="Trebuchet MS" pitchFamily="34" charset="0"/>
              </a:rPr>
              <a:t>dan</a:t>
            </a:r>
            <a:r>
              <a:rPr lang="en-US" sz="1400" dirty="0">
                <a:latin typeface="Trebuchet MS" pitchFamily="34" charset="0"/>
              </a:rPr>
              <a:t> </a:t>
            </a:r>
            <a:r>
              <a:rPr lang="en-US" sz="1400" dirty="0" err="1">
                <a:latin typeface="Trebuchet MS" pitchFamily="34" charset="0"/>
              </a:rPr>
              <a:t>usia</a:t>
            </a:r>
            <a:r>
              <a:rPr lang="en-US" sz="1400" dirty="0">
                <a:latin typeface="Trebuchet MS" pitchFamily="34" charset="0"/>
              </a:rPr>
              <a:t>.</a:t>
            </a:r>
          </a:p>
          <a:p>
            <a:endParaRPr lang="en-US" sz="1400" dirty="0">
              <a:latin typeface="Trebuchet MS" pitchFamily="34" charset="0"/>
            </a:endParaRPr>
          </a:p>
          <a:p>
            <a:r>
              <a:rPr lang="en-US" sz="1400" dirty="0">
                <a:latin typeface="Trebuchet MS" pitchFamily="34" charset="0"/>
              </a:rPr>
              <a:t>Multiple model </a:t>
            </a:r>
            <a:r>
              <a:rPr lang="en-US" sz="1400" dirty="0" err="1">
                <a:latin typeface="Trebuchet MS" pitchFamily="34" charset="0"/>
              </a:rPr>
              <a:t>adalah</a:t>
            </a:r>
            <a:r>
              <a:rPr lang="en-US" sz="1400" dirty="0">
                <a:latin typeface="Trebuchet MS" pitchFamily="34" charset="0"/>
              </a:rPr>
              <a:t> model yang </a:t>
            </a:r>
            <a:r>
              <a:rPr lang="en-US" sz="1400" dirty="0" err="1">
                <a:latin typeface="Trebuchet MS" pitchFamily="34" charset="0"/>
              </a:rPr>
              <a:t>secara</a:t>
            </a:r>
            <a:r>
              <a:rPr lang="en-US" sz="1400" dirty="0">
                <a:latin typeface="Trebuchet MS" pitchFamily="34" charset="0"/>
              </a:rPr>
              <a:t> </a:t>
            </a:r>
            <a:r>
              <a:rPr lang="en-US" sz="1400" dirty="0" err="1">
                <a:latin typeface="Trebuchet MS" pitchFamily="34" charset="0"/>
              </a:rPr>
              <a:t>bersama-sama</a:t>
            </a:r>
            <a:r>
              <a:rPr lang="en-US" sz="1400" dirty="0">
                <a:latin typeface="Trebuchet MS" pitchFamily="34" charset="0"/>
              </a:rPr>
              <a:t> </a:t>
            </a:r>
            <a:r>
              <a:rPr lang="en-US" sz="1400" dirty="0" err="1">
                <a:latin typeface="Trebuchet MS" pitchFamily="34" charset="0"/>
              </a:rPr>
              <a:t>memasukkan</a:t>
            </a:r>
            <a:r>
              <a:rPr lang="en-US" sz="1400" dirty="0">
                <a:latin typeface="Trebuchet MS" pitchFamily="34" charset="0"/>
              </a:rPr>
              <a:t> </a:t>
            </a:r>
            <a:r>
              <a:rPr lang="en-US" sz="1400" dirty="0" err="1">
                <a:latin typeface="Trebuchet MS" pitchFamily="34" charset="0"/>
              </a:rPr>
              <a:t>beberapa</a:t>
            </a:r>
            <a:r>
              <a:rPr lang="en-US" sz="1400" dirty="0">
                <a:latin typeface="Trebuchet MS" pitchFamily="34" charset="0"/>
              </a:rPr>
              <a:t> </a:t>
            </a:r>
            <a:r>
              <a:rPr lang="en-US" sz="1400" dirty="0" err="1">
                <a:latin typeface="Trebuchet MS" pitchFamily="34" charset="0"/>
              </a:rPr>
              <a:t>variabel</a:t>
            </a:r>
            <a:r>
              <a:rPr lang="en-US" sz="1400" dirty="0">
                <a:latin typeface="Trebuchet MS" pitchFamily="34" charset="0"/>
              </a:rPr>
              <a:t> </a:t>
            </a:r>
            <a:r>
              <a:rPr lang="en-US" sz="1400" dirty="0" err="1">
                <a:latin typeface="Trebuchet MS" pitchFamily="34" charset="0"/>
              </a:rPr>
              <a:t>penjelas</a:t>
            </a:r>
            <a:r>
              <a:rPr lang="en-US" sz="1400" dirty="0">
                <a:latin typeface="Trebuchet MS" pitchFamily="34" charset="0"/>
              </a:rPr>
              <a:t>.  </a:t>
            </a:r>
            <a:r>
              <a:rPr lang="en-US" sz="1400" dirty="0" err="1">
                <a:latin typeface="Trebuchet MS" pitchFamily="34" charset="0"/>
              </a:rPr>
              <a:t>Sehingga</a:t>
            </a:r>
            <a:r>
              <a:rPr lang="en-US" sz="1400" dirty="0">
                <a:latin typeface="Trebuchet MS" pitchFamily="34" charset="0"/>
              </a:rPr>
              <a:t>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bisa</a:t>
            </a:r>
            <a:r>
              <a:rPr lang="en-US" sz="1400" dirty="0">
                <a:latin typeface="Trebuchet MS" pitchFamily="34" charset="0"/>
              </a:rPr>
              <a:t> </a:t>
            </a:r>
            <a:r>
              <a:rPr lang="en-US" sz="1400" dirty="0" err="1">
                <a:latin typeface="Trebuchet MS" pitchFamily="34" charset="0"/>
              </a:rPr>
              <a:t>memprediksi</a:t>
            </a:r>
            <a:r>
              <a:rPr lang="en-US" sz="1400" dirty="0">
                <a:latin typeface="Trebuchet MS" pitchFamily="34" charset="0"/>
              </a:rPr>
              <a:t> </a:t>
            </a:r>
            <a:r>
              <a:rPr lang="en-US" sz="1400" dirty="0" err="1">
                <a:latin typeface="Trebuchet MS" pitchFamily="34" charset="0"/>
              </a:rPr>
              <a:t>peluang</a:t>
            </a:r>
            <a:r>
              <a:rPr lang="en-US" sz="1400" dirty="0">
                <a:latin typeface="Trebuchet MS" pitchFamily="34" charset="0"/>
              </a:rPr>
              <a:t> </a:t>
            </a:r>
            <a:r>
              <a:rPr lang="en-US" sz="1400" dirty="0" err="1">
                <a:latin typeface="Trebuchet MS" pitchFamily="34" charset="0"/>
              </a:rPr>
              <a:t>pembelian</a:t>
            </a:r>
            <a:r>
              <a:rPr lang="en-US" sz="1400" dirty="0">
                <a:latin typeface="Trebuchet MS" pitchFamily="34" charset="0"/>
              </a:rPr>
              <a:t> </a:t>
            </a:r>
            <a:r>
              <a:rPr lang="en-US" sz="1400" dirty="0" err="1">
                <a:latin typeface="Trebuchet MS" pitchFamily="34" charset="0"/>
              </a:rPr>
              <a:t>seseorang</a:t>
            </a:r>
            <a:r>
              <a:rPr lang="en-US" sz="1400" dirty="0">
                <a:latin typeface="Trebuchet MS" pitchFamily="34" charset="0"/>
              </a:rPr>
              <a:t> </a:t>
            </a:r>
            <a:r>
              <a:rPr lang="en-US" sz="1400" dirty="0" err="1">
                <a:latin typeface="Trebuchet MS" pitchFamily="34" charset="0"/>
              </a:rPr>
              <a:t>pria</a:t>
            </a:r>
            <a:r>
              <a:rPr lang="en-US" sz="1400" dirty="0">
                <a:latin typeface="Trebuchet MS" pitchFamily="34" charset="0"/>
              </a:rPr>
              <a:t> </a:t>
            </a:r>
            <a:r>
              <a:rPr lang="en-US" sz="1400" dirty="0" err="1">
                <a:latin typeface="Trebuchet MS" pitchFamily="34" charset="0"/>
              </a:rPr>
              <a:t>berusia</a:t>
            </a:r>
            <a:r>
              <a:rPr lang="en-US" sz="1400" dirty="0">
                <a:latin typeface="Trebuchet MS" pitchFamily="34" charset="0"/>
              </a:rPr>
              <a:t> 40 </a:t>
            </a:r>
            <a:r>
              <a:rPr lang="en-US" sz="1400" dirty="0" err="1">
                <a:latin typeface="Trebuchet MS" pitchFamily="34" charset="0"/>
              </a:rPr>
              <a:t>tahun</a:t>
            </a:r>
            <a:r>
              <a:rPr lang="en-US" sz="1400" dirty="0">
                <a:latin typeface="Trebuchet MS" pitchFamily="34" charset="0"/>
              </a:rPr>
              <a:t> </a:t>
            </a:r>
            <a:r>
              <a:rPr lang="en-US" sz="1400" dirty="0" err="1">
                <a:latin typeface="Trebuchet MS" pitchFamily="34" charset="0"/>
              </a:rPr>
              <a:t>dan</a:t>
            </a:r>
            <a:r>
              <a:rPr lang="en-US" sz="1400" dirty="0">
                <a:latin typeface="Trebuchet MS" pitchFamily="34" charset="0"/>
              </a:rPr>
              <a:t> </a:t>
            </a:r>
            <a:r>
              <a:rPr lang="en-US" sz="1400" dirty="0" err="1">
                <a:latin typeface="Trebuchet MS" pitchFamily="34" charset="0"/>
              </a:rPr>
              <a:t>memiliki</a:t>
            </a:r>
            <a:r>
              <a:rPr lang="en-US" sz="1400" dirty="0">
                <a:latin typeface="Trebuchet MS" pitchFamily="34" charset="0"/>
              </a:rPr>
              <a:t> </a:t>
            </a:r>
            <a:r>
              <a:rPr lang="en-US" sz="1400" dirty="0" err="1">
                <a:latin typeface="Trebuchet MS" pitchFamily="34" charset="0"/>
              </a:rPr>
              <a:t>pendapatan</a:t>
            </a:r>
            <a:r>
              <a:rPr lang="en-US" sz="1400" dirty="0">
                <a:latin typeface="Trebuchet MS" pitchFamily="34" charset="0"/>
              </a:rPr>
              <a:t> 4 </a:t>
            </a:r>
            <a:r>
              <a:rPr lang="en-US" sz="1400" dirty="0" err="1">
                <a:latin typeface="Trebuchet MS" pitchFamily="34" charset="0"/>
              </a:rPr>
              <a:t>juta</a:t>
            </a:r>
            <a:r>
              <a:rPr lang="en-US" sz="1400" dirty="0">
                <a:latin typeface="Trebuchet MS" pitchFamily="34" charset="0"/>
              </a:rPr>
              <a:t> per </a:t>
            </a:r>
            <a:r>
              <a:rPr lang="en-US" sz="1400" dirty="0" err="1">
                <a:latin typeface="Trebuchet MS" pitchFamily="34" charset="0"/>
              </a:rPr>
              <a:t>bulan</a:t>
            </a:r>
            <a:r>
              <a:rPr lang="en-US" sz="1400" dirty="0">
                <a:latin typeface="Trebuchet MS" pitchFamily="34" charset="0"/>
              </a:rPr>
              <a:t>.</a:t>
            </a:r>
          </a:p>
        </p:txBody>
      </p:sp>
    </p:spTree>
    <p:extLst>
      <p:ext uri="{BB962C8B-B14F-4D97-AF65-F5344CB8AC3E}">
        <p14:creationId xmlns:p14="http://schemas.microsoft.com/office/powerpoint/2010/main" val="337362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9F609B-BC3A-4DF3-8129-75F2648FE455}" type="slidenum">
              <a:rPr lang="en-US"/>
              <a:pPr/>
              <a:t>34</a:t>
            </a:fld>
            <a:endParaRPr lang="en-US"/>
          </a:p>
        </p:txBody>
      </p:sp>
      <p:sp>
        <p:nvSpPr>
          <p:cNvPr id="226306" name="Rectangle 2"/>
          <p:cNvSpPr>
            <a:spLocks noGrp="1" noRot="1" noChangeAspect="1" noChangeArrowheads="1" noTextEdit="1"/>
          </p:cNvSpPr>
          <p:nvPr>
            <p:ph type="sldImg"/>
          </p:nvPr>
        </p:nvSpPr>
        <p:spPr>
          <a:xfrm>
            <a:off x="1146175" y="687388"/>
            <a:ext cx="4567238" cy="3425825"/>
          </a:xfrm>
          <a:ln/>
        </p:spPr>
      </p:sp>
      <p:sp>
        <p:nvSpPr>
          <p:cNvPr id="226307" name="Rectangle 3"/>
          <p:cNvSpPr>
            <a:spLocks noGrp="1" noChangeArrowheads="1"/>
          </p:cNvSpPr>
          <p:nvPr>
            <p:ph type="body" idx="1"/>
          </p:nvPr>
        </p:nvSpPr>
        <p:spPr>
          <a:xfrm>
            <a:off x="914400" y="4345587"/>
            <a:ext cx="5029200" cy="4111364"/>
          </a:xfrm>
        </p:spPr>
        <p:txBody>
          <a:bodyPr lIns="89547" tIns="44774" rIns="89547" bIns="44774"/>
          <a:lstStyle/>
          <a:p>
            <a:endParaRPr lang="en-US" sz="1400">
              <a:solidFill>
                <a:srgbClr val="000000"/>
              </a:solidFill>
              <a:latin typeface="Trebuchet MS" pitchFamily="34" charset="0"/>
            </a:endParaRPr>
          </a:p>
          <a:p>
            <a:r>
              <a:rPr lang="en-US" sz="1400">
                <a:solidFill>
                  <a:srgbClr val="000000"/>
                </a:solidFill>
                <a:latin typeface="Trebuchet MS" pitchFamily="34" charset="0"/>
              </a:rPr>
              <a:t>Cases are allocated to classes based on cutoff values of the posterior probability. The generic prediction model for a binary target (0/1) would</a:t>
            </a:r>
          </a:p>
          <a:p>
            <a:r>
              <a:rPr lang="en-US" sz="1400">
                <a:solidFill>
                  <a:srgbClr val="000000"/>
                </a:solidFill>
                <a:latin typeface="Trebuchet MS" pitchFamily="34" charset="0"/>
              </a:rPr>
              <a:t>1. estimate the posterior probability of class 1 for each case (scoring)</a:t>
            </a:r>
          </a:p>
          <a:p>
            <a:r>
              <a:rPr lang="en-US" sz="1400">
                <a:solidFill>
                  <a:srgbClr val="000000"/>
                </a:solidFill>
                <a:latin typeface="Trebuchet MS" pitchFamily="34" charset="0"/>
              </a:rPr>
              <a:t>2. choose a cutoff probability</a:t>
            </a:r>
          </a:p>
          <a:p>
            <a:r>
              <a:rPr lang="en-US" sz="1400">
                <a:solidFill>
                  <a:srgbClr val="000000"/>
                </a:solidFill>
                <a:latin typeface="Trebuchet MS" pitchFamily="34" charset="0"/>
              </a:rPr>
              <a:t>3. assign cases to class 1 if their estimated posterior probability exceeds the cutoff, otherwise assign the case to class 0.</a:t>
            </a:r>
          </a:p>
          <a:p>
            <a:r>
              <a:rPr lang="en-US" sz="1400">
                <a:solidFill>
                  <a:srgbClr val="000000"/>
                </a:solidFill>
                <a:latin typeface="Trebuchet MS" pitchFamily="34" charset="0"/>
              </a:rPr>
              <a:t>Each choice of cutoff could give a different classifier and a different confusion matrix. Consequently, model performance usually depends on the choosing the best cutoff probability. Three useful methods for choosing the cutoff are the ROC curve, gains chart analysis, and statistical decision theory.</a:t>
            </a:r>
          </a:p>
        </p:txBody>
      </p:sp>
    </p:spTree>
    <p:extLst>
      <p:ext uri="{BB962C8B-B14F-4D97-AF65-F5344CB8AC3E}">
        <p14:creationId xmlns:p14="http://schemas.microsoft.com/office/powerpoint/2010/main" val="1184517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5D5A80-25E2-4523-A6FB-61249F5D024B}" type="slidenum">
              <a:rPr lang="en-US"/>
              <a:pPr/>
              <a:t>35</a:t>
            </a:fld>
            <a:endParaRPr lang="en-US"/>
          </a:p>
        </p:txBody>
      </p:sp>
      <p:sp>
        <p:nvSpPr>
          <p:cNvPr id="224258" name="Rectangle 2"/>
          <p:cNvSpPr>
            <a:spLocks noGrp="1" noRot="1" noChangeAspect="1" noChangeArrowheads="1" noTextEdit="1"/>
          </p:cNvSpPr>
          <p:nvPr>
            <p:ph type="sldImg"/>
          </p:nvPr>
        </p:nvSpPr>
        <p:spPr>
          <a:xfrm>
            <a:off x="1143000" y="685800"/>
            <a:ext cx="4570413" cy="3427413"/>
          </a:xfrm>
          <a:ln/>
        </p:spPr>
      </p:sp>
      <p:sp>
        <p:nvSpPr>
          <p:cNvPr id="224259" name="Rectangle 3"/>
          <p:cNvSpPr>
            <a:spLocks noGrp="1" noChangeArrowheads="1"/>
          </p:cNvSpPr>
          <p:nvPr>
            <p:ph type="body" idx="1"/>
          </p:nvPr>
        </p:nvSpPr>
        <p:spPr>
          <a:xfrm>
            <a:off x="914400" y="4345587"/>
            <a:ext cx="5029200" cy="4112926"/>
          </a:xfrm>
        </p:spPr>
        <p:txBody>
          <a:bodyPr/>
          <a:lstStyle/>
          <a:p>
            <a:r>
              <a:rPr lang="en-US" sz="1400" dirty="0" err="1">
                <a:latin typeface="Trebuchet MS" pitchFamily="34" charset="0"/>
              </a:rPr>
              <a:t>Ingat</a:t>
            </a:r>
            <a:r>
              <a:rPr lang="en-US" sz="1400" dirty="0">
                <a:latin typeface="Trebuchet MS" pitchFamily="34" charset="0"/>
              </a:rPr>
              <a:t> </a:t>
            </a:r>
            <a:r>
              <a:rPr lang="en-US" sz="1400" dirty="0" err="1">
                <a:latin typeface="Trebuchet MS" pitchFamily="34" charset="0"/>
              </a:rPr>
              <a:t>bahwa</a:t>
            </a:r>
            <a:r>
              <a:rPr lang="en-US" sz="1400" dirty="0">
                <a:latin typeface="Trebuchet MS" pitchFamily="34" charset="0"/>
              </a:rPr>
              <a:t> </a:t>
            </a:r>
            <a:r>
              <a:rPr lang="en-US" sz="1400" dirty="0" err="1">
                <a:latin typeface="Trebuchet MS" pitchFamily="34" charset="0"/>
              </a:rPr>
              <a:t>dengan</a:t>
            </a:r>
            <a:r>
              <a:rPr lang="en-US" sz="1400" dirty="0">
                <a:latin typeface="Trebuchet MS" pitchFamily="34" charset="0"/>
              </a:rPr>
              <a:t> model yang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peroleh</a:t>
            </a:r>
            <a:r>
              <a:rPr lang="en-US" sz="1400" dirty="0">
                <a:latin typeface="Trebuchet MS" pitchFamily="34" charset="0"/>
              </a:rPr>
              <a:t>,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dapat</a:t>
            </a:r>
            <a:r>
              <a:rPr lang="en-US" sz="1400" dirty="0">
                <a:latin typeface="Trebuchet MS" pitchFamily="34" charset="0"/>
              </a:rPr>
              <a:t> </a:t>
            </a:r>
            <a:r>
              <a:rPr lang="en-US" sz="1400" dirty="0" err="1">
                <a:latin typeface="Trebuchet MS" pitchFamily="34" charset="0"/>
              </a:rPr>
              <a:t>memasukkan</a:t>
            </a:r>
            <a:r>
              <a:rPr lang="en-US" sz="1400" dirty="0">
                <a:latin typeface="Trebuchet MS" pitchFamily="34" charset="0"/>
              </a:rPr>
              <a:t> data </a:t>
            </a:r>
            <a:r>
              <a:rPr lang="en-US" sz="1400" dirty="0" err="1">
                <a:latin typeface="Trebuchet MS" pitchFamily="34" charset="0"/>
              </a:rPr>
              <a:t>nilai-nilai</a:t>
            </a:r>
            <a:r>
              <a:rPr lang="en-US" sz="1400" dirty="0">
                <a:latin typeface="Trebuchet MS" pitchFamily="34" charset="0"/>
              </a:rPr>
              <a:t> </a:t>
            </a:r>
            <a:r>
              <a:rPr lang="en-US" sz="1400" dirty="0" err="1">
                <a:latin typeface="Trebuchet MS" pitchFamily="34" charset="0"/>
              </a:rPr>
              <a:t>variabel</a:t>
            </a:r>
            <a:r>
              <a:rPr lang="en-US" sz="1400" dirty="0">
                <a:latin typeface="Trebuchet MS" pitchFamily="34" charset="0"/>
              </a:rPr>
              <a:t> </a:t>
            </a:r>
            <a:r>
              <a:rPr lang="en-US" sz="1400" dirty="0" err="1">
                <a:latin typeface="Trebuchet MS" pitchFamily="34" charset="0"/>
              </a:rPr>
              <a:t>penjelas</a:t>
            </a:r>
            <a:r>
              <a:rPr lang="en-US" sz="1400" dirty="0">
                <a:latin typeface="Trebuchet MS" pitchFamily="34" charset="0"/>
              </a:rPr>
              <a:t> yang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miliki</a:t>
            </a:r>
            <a:r>
              <a:rPr lang="en-US" sz="1400" dirty="0">
                <a:latin typeface="Trebuchet MS" pitchFamily="34" charset="0"/>
              </a:rPr>
              <a:t> </a:t>
            </a:r>
            <a:r>
              <a:rPr lang="en-US" sz="1400" dirty="0" err="1">
                <a:latin typeface="Trebuchet MS" pitchFamily="34" charset="0"/>
              </a:rPr>
              <a:t>untuk</a:t>
            </a:r>
            <a:r>
              <a:rPr lang="en-US" sz="1400" dirty="0">
                <a:latin typeface="Trebuchet MS" pitchFamily="34" charset="0"/>
              </a:rPr>
              <a:t> </a:t>
            </a:r>
            <a:r>
              <a:rPr lang="en-US" sz="1400" dirty="0" err="1">
                <a:latin typeface="Trebuchet MS" pitchFamily="34" charset="0"/>
              </a:rPr>
              <a:t>memperoleh</a:t>
            </a:r>
            <a:r>
              <a:rPr lang="en-US" sz="1400" dirty="0">
                <a:latin typeface="Trebuchet MS" pitchFamily="34" charset="0"/>
              </a:rPr>
              <a:t> </a:t>
            </a:r>
            <a:r>
              <a:rPr lang="en-US" sz="1400" dirty="0" err="1">
                <a:latin typeface="Trebuchet MS" pitchFamily="34" charset="0"/>
              </a:rPr>
              <a:t>dugaan</a:t>
            </a:r>
            <a:r>
              <a:rPr lang="en-US" sz="1400" dirty="0">
                <a:latin typeface="Trebuchet MS" pitchFamily="34" charset="0"/>
              </a:rPr>
              <a:t> </a:t>
            </a:r>
            <a:r>
              <a:rPr lang="en-US" sz="1400" dirty="0" err="1">
                <a:latin typeface="Trebuchet MS" pitchFamily="34" charset="0"/>
              </a:rPr>
              <a:t>peluang</a:t>
            </a:r>
            <a:r>
              <a:rPr lang="en-US" sz="1400" dirty="0">
                <a:latin typeface="Trebuchet MS" pitchFamily="34" charset="0"/>
              </a:rPr>
              <a:t> </a:t>
            </a:r>
            <a:r>
              <a:rPr lang="en-US" sz="1400" dirty="0" err="1">
                <a:latin typeface="Trebuchet MS" pitchFamily="34" charset="0"/>
              </a:rPr>
              <a:t>masing-masing</a:t>
            </a:r>
            <a:r>
              <a:rPr lang="en-US" sz="1400" dirty="0">
                <a:latin typeface="Trebuchet MS" pitchFamily="34" charset="0"/>
              </a:rPr>
              <a:t> </a:t>
            </a:r>
            <a:r>
              <a:rPr lang="en-US" sz="1400" dirty="0" err="1">
                <a:latin typeface="Trebuchet MS" pitchFamily="34" charset="0"/>
              </a:rPr>
              <a:t>individu</a:t>
            </a:r>
            <a:r>
              <a:rPr lang="en-US" sz="1400" dirty="0">
                <a:latin typeface="Trebuchet MS" pitchFamily="34" charset="0"/>
              </a:rPr>
              <a:t>.  </a:t>
            </a:r>
            <a:r>
              <a:rPr lang="en-US" sz="1400" dirty="0" err="1">
                <a:latin typeface="Trebuchet MS" pitchFamily="34" charset="0"/>
              </a:rPr>
              <a:t>Dengan</a:t>
            </a:r>
            <a:r>
              <a:rPr lang="en-US" sz="1400" dirty="0">
                <a:latin typeface="Trebuchet MS" pitchFamily="34" charset="0"/>
              </a:rPr>
              <a:t> </a:t>
            </a:r>
            <a:r>
              <a:rPr lang="en-US" sz="1400" dirty="0" err="1">
                <a:latin typeface="Trebuchet MS" pitchFamily="34" charset="0"/>
              </a:rPr>
              <a:t>prediksi</a:t>
            </a:r>
            <a:r>
              <a:rPr lang="en-US" sz="1400" dirty="0">
                <a:latin typeface="Trebuchet MS" pitchFamily="34" charset="0"/>
              </a:rPr>
              <a:t> </a:t>
            </a:r>
            <a:r>
              <a:rPr lang="en-US" sz="1400" dirty="0" err="1">
                <a:latin typeface="Trebuchet MS" pitchFamily="34" charset="0"/>
              </a:rPr>
              <a:t>peluang</a:t>
            </a:r>
            <a:r>
              <a:rPr lang="en-US" sz="1400" dirty="0">
                <a:latin typeface="Trebuchet MS" pitchFamily="34" charset="0"/>
              </a:rPr>
              <a:t> </a:t>
            </a:r>
            <a:r>
              <a:rPr lang="en-US" sz="1400" dirty="0" err="1">
                <a:latin typeface="Trebuchet MS" pitchFamily="34" charset="0"/>
              </a:rPr>
              <a:t>tersebut</a:t>
            </a:r>
            <a:r>
              <a:rPr lang="en-US" sz="1400" dirty="0">
                <a:latin typeface="Trebuchet MS" pitchFamily="34" charset="0"/>
              </a:rPr>
              <a:t>,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dapat</a:t>
            </a:r>
            <a:r>
              <a:rPr lang="en-US" sz="1400" dirty="0">
                <a:latin typeface="Trebuchet MS" pitchFamily="34" charset="0"/>
              </a:rPr>
              <a:t> </a:t>
            </a:r>
            <a:r>
              <a:rPr lang="en-US" sz="1400" dirty="0" err="1">
                <a:latin typeface="Trebuchet MS" pitchFamily="34" charset="0"/>
              </a:rPr>
              <a:t>mengelompokkan</a:t>
            </a:r>
            <a:r>
              <a:rPr lang="en-US" sz="1400" dirty="0">
                <a:latin typeface="Trebuchet MS" pitchFamily="34" charset="0"/>
              </a:rPr>
              <a:t> </a:t>
            </a:r>
            <a:r>
              <a:rPr lang="en-US" sz="1400" dirty="0" err="1">
                <a:latin typeface="Trebuchet MS" pitchFamily="34" charset="0"/>
              </a:rPr>
              <a:t>apakah</a:t>
            </a:r>
            <a:r>
              <a:rPr lang="en-US" sz="1400" dirty="0">
                <a:latin typeface="Trebuchet MS" pitchFamily="34" charset="0"/>
              </a:rPr>
              <a:t> </a:t>
            </a:r>
            <a:r>
              <a:rPr lang="en-US" sz="1400" dirty="0" err="1">
                <a:latin typeface="Trebuchet MS" pitchFamily="34" charset="0"/>
              </a:rPr>
              <a:t>dia</a:t>
            </a:r>
            <a:r>
              <a:rPr lang="en-US" sz="1400" dirty="0">
                <a:latin typeface="Trebuchet MS" pitchFamily="34" charset="0"/>
              </a:rPr>
              <a:t> </a:t>
            </a:r>
            <a:r>
              <a:rPr lang="en-US" sz="1400" dirty="0" err="1">
                <a:latin typeface="Trebuchet MS" pitchFamily="34" charset="0"/>
              </a:rPr>
              <a:t>diprediksi</a:t>
            </a:r>
            <a:r>
              <a:rPr lang="en-US" sz="1400" dirty="0">
                <a:latin typeface="Trebuchet MS" pitchFamily="34" charset="0"/>
              </a:rPr>
              <a:t> YES (</a:t>
            </a:r>
            <a:r>
              <a:rPr lang="en-US" sz="1400" dirty="0" err="1">
                <a:latin typeface="Trebuchet MS" pitchFamily="34" charset="0"/>
              </a:rPr>
              <a:t>bernilai</a:t>
            </a:r>
            <a:r>
              <a:rPr lang="en-US" sz="1400" dirty="0">
                <a:latin typeface="Trebuchet MS" pitchFamily="34" charset="0"/>
              </a:rPr>
              <a:t> 1) </a:t>
            </a:r>
            <a:r>
              <a:rPr lang="en-US" sz="1400" dirty="0" err="1">
                <a:latin typeface="Trebuchet MS" pitchFamily="34" charset="0"/>
              </a:rPr>
              <a:t>atau</a:t>
            </a:r>
            <a:r>
              <a:rPr lang="en-US" sz="1400" dirty="0">
                <a:latin typeface="Trebuchet MS" pitchFamily="34" charset="0"/>
              </a:rPr>
              <a:t> NO (</a:t>
            </a:r>
            <a:r>
              <a:rPr lang="en-US" sz="1400" dirty="0" err="1">
                <a:latin typeface="Trebuchet MS" pitchFamily="34" charset="0"/>
              </a:rPr>
              <a:t>bernilai</a:t>
            </a:r>
            <a:r>
              <a:rPr lang="en-US" sz="1400" dirty="0">
                <a:latin typeface="Trebuchet MS" pitchFamily="34" charset="0"/>
              </a:rPr>
              <a:t> 0).  </a:t>
            </a:r>
            <a:r>
              <a:rPr lang="en-US" sz="1400" dirty="0" err="1">
                <a:latin typeface="Trebuchet MS" pitchFamily="34" charset="0"/>
              </a:rPr>
              <a:t>Selanjutnya</a:t>
            </a:r>
            <a:r>
              <a:rPr lang="en-US" sz="1400" dirty="0">
                <a:latin typeface="Trebuchet MS" pitchFamily="34" charset="0"/>
              </a:rPr>
              <a:t> </a:t>
            </a:r>
            <a:r>
              <a:rPr lang="en-US" sz="1400" dirty="0" err="1">
                <a:latin typeface="Trebuchet MS" pitchFamily="34" charset="0"/>
              </a:rPr>
              <a:t>bisa</a:t>
            </a:r>
            <a:r>
              <a:rPr lang="en-US" sz="1400" dirty="0">
                <a:latin typeface="Trebuchet MS" pitchFamily="34" charset="0"/>
              </a:rPr>
              <a:t>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bandingkan</a:t>
            </a:r>
            <a:r>
              <a:rPr lang="en-US" sz="1400" dirty="0">
                <a:latin typeface="Trebuchet MS" pitchFamily="34" charset="0"/>
              </a:rPr>
              <a:t> </a:t>
            </a:r>
            <a:r>
              <a:rPr lang="en-US" sz="1400" dirty="0" err="1">
                <a:latin typeface="Trebuchet MS" pitchFamily="34" charset="0"/>
              </a:rPr>
              <a:t>dengan</a:t>
            </a:r>
            <a:r>
              <a:rPr lang="en-US" sz="1400" dirty="0">
                <a:latin typeface="Trebuchet MS" pitchFamily="34" charset="0"/>
              </a:rPr>
              <a:t> </a:t>
            </a:r>
            <a:r>
              <a:rPr lang="en-US" sz="1400" dirty="0" err="1">
                <a:latin typeface="Trebuchet MS" pitchFamily="34" charset="0"/>
              </a:rPr>
              <a:t>nilai</a:t>
            </a:r>
            <a:r>
              <a:rPr lang="en-US" sz="1400" dirty="0">
                <a:latin typeface="Trebuchet MS" pitchFamily="34" charset="0"/>
              </a:rPr>
              <a:t> yang </a:t>
            </a:r>
            <a:r>
              <a:rPr lang="en-US" sz="1400" dirty="0" err="1">
                <a:latin typeface="Trebuchet MS" pitchFamily="34" charset="0"/>
              </a:rPr>
              <a:t>sebenarnya</a:t>
            </a:r>
            <a:r>
              <a:rPr lang="en-US" sz="1400" dirty="0">
                <a:latin typeface="Trebuchet MS" pitchFamily="34" charset="0"/>
              </a:rPr>
              <a:t> (</a:t>
            </a:r>
            <a:r>
              <a:rPr lang="en-US" sz="1400" dirty="0" err="1">
                <a:latin typeface="Trebuchet MS" pitchFamily="34" charset="0"/>
              </a:rPr>
              <a:t>aktual</a:t>
            </a:r>
            <a:r>
              <a:rPr lang="en-US" sz="1400" dirty="0">
                <a:latin typeface="Trebuchet MS" pitchFamily="34" charset="0"/>
              </a:rPr>
              <a:t>)</a:t>
            </a:r>
          </a:p>
          <a:p>
            <a:endParaRPr lang="en-US" sz="1400" dirty="0">
              <a:latin typeface="Trebuchet MS" pitchFamily="34" charset="0"/>
            </a:endParaRPr>
          </a:p>
          <a:p>
            <a:r>
              <a:rPr lang="en-US" sz="1400" dirty="0" err="1">
                <a:latin typeface="Trebuchet MS" pitchFamily="34" charset="0"/>
              </a:rPr>
              <a:t>Teknik</a:t>
            </a:r>
            <a:r>
              <a:rPr lang="en-US" sz="1400" dirty="0">
                <a:latin typeface="Trebuchet MS" pitchFamily="34" charset="0"/>
              </a:rPr>
              <a:t> </a:t>
            </a:r>
            <a:r>
              <a:rPr lang="en-US" sz="1400" dirty="0" err="1">
                <a:latin typeface="Trebuchet MS" pitchFamily="34" charset="0"/>
              </a:rPr>
              <a:t>sederhana</a:t>
            </a:r>
            <a:r>
              <a:rPr lang="en-US" sz="1400" dirty="0">
                <a:latin typeface="Trebuchet MS" pitchFamily="34" charset="0"/>
              </a:rPr>
              <a:t> yang </a:t>
            </a:r>
            <a:r>
              <a:rPr lang="en-US" sz="1400" dirty="0" err="1">
                <a:latin typeface="Trebuchet MS" pitchFamily="34" charset="0"/>
              </a:rPr>
              <a:t>dapat</a:t>
            </a:r>
            <a:r>
              <a:rPr lang="en-US" sz="1400" dirty="0">
                <a:latin typeface="Trebuchet MS" pitchFamily="34" charset="0"/>
              </a:rPr>
              <a:t> </a:t>
            </a:r>
            <a:r>
              <a:rPr lang="en-US" sz="1400" dirty="0" err="1">
                <a:latin typeface="Trebuchet MS" pitchFamily="34" charset="0"/>
              </a:rPr>
              <a:t>dilakukan</a:t>
            </a:r>
            <a:r>
              <a:rPr lang="en-US" sz="1400" dirty="0">
                <a:latin typeface="Trebuchet MS" pitchFamily="34" charset="0"/>
              </a:rPr>
              <a:t> </a:t>
            </a:r>
            <a:r>
              <a:rPr lang="en-US" sz="1400" dirty="0" err="1">
                <a:latin typeface="Trebuchet MS" pitchFamily="34" charset="0"/>
              </a:rPr>
              <a:t>untuk</a:t>
            </a:r>
            <a:r>
              <a:rPr lang="en-US" sz="1400" dirty="0">
                <a:latin typeface="Trebuchet MS" pitchFamily="34" charset="0"/>
              </a:rPr>
              <a:t> </a:t>
            </a:r>
            <a:r>
              <a:rPr lang="en-US" sz="1400" dirty="0" err="1">
                <a:latin typeface="Trebuchet MS" pitchFamily="34" charset="0"/>
              </a:rPr>
              <a:t>menentukan</a:t>
            </a:r>
            <a:r>
              <a:rPr lang="en-US" sz="1400" dirty="0">
                <a:latin typeface="Trebuchet MS" pitchFamily="34" charset="0"/>
              </a:rPr>
              <a:t> </a:t>
            </a:r>
            <a:r>
              <a:rPr lang="en-US" sz="1400" dirty="0" err="1">
                <a:latin typeface="Trebuchet MS" pitchFamily="34" charset="0"/>
              </a:rPr>
              <a:t>tingkat</a:t>
            </a:r>
            <a:r>
              <a:rPr lang="en-US" sz="1400" dirty="0">
                <a:latin typeface="Trebuchet MS" pitchFamily="34" charset="0"/>
              </a:rPr>
              <a:t> </a:t>
            </a:r>
            <a:r>
              <a:rPr lang="en-US" sz="1400" dirty="0" err="1">
                <a:latin typeface="Trebuchet MS" pitchFamily="34" charset="0"/>
              </a:rPr>
              <a:t>kebaikan</a:t>
            </a:r>
            <a:r>
              <a:rPr lang="en-US" sz="1400" dirty="0">
                <a:latin typeface="Trebuchet MS" pitchFamily="34" charset="0"/>
              </a:rPr>
              <a:t> </a:t>
            </a:r>
            <a:r>
              <a:rPr lang="en-US" sz="1400" dirty="0" err="1">
                <a:latin typeface="Trebuchet MS" pitchFamily="34" charset="0"/>
              </a:rPr>
              <a:t>pendugaan</a:t>
            </a:r>
            <a:r>
              <a:rPr lang="en-US" sz="1400" dirty="0">
                <a:latin typeface="Trebuchet MS" pitchFamily="34" charset="0"/>
              </a:rPr>
              <a:t>/</a:t>
            </a:r>
            <a:r>
              <a:rPr lang="en-US" sz="1400" dirty="0" err="1">
                <a:latin typeface="Trebuchet MS" pitchFamily="34" charset="0"/>
              </a:rPr>
              <a:t>prediksi</a:t>
            </a:r>
            <a:r>
              <a:rPr lang="en-US" sz="1400" dirty="0">
                <a:latin typeface="Trebuchet MS" pitchFamily="34" charset="0"/>
              </a:rPr>
              <a:t> </a:t>
            </a:r>
            <a:r>
              <a:rPr lang="en-US" sz="1400" dirty="0" err="1">
                <a:latin typeface="Trebuchet MS" pitchFamily="34" charset="0"/>
              </a:rPr>
              <a:t>dari</a:t>
            </a:r>
            <a:r>
              <a:rPr lang="en-US" sz="1400" dirty="0">
                <a:latin typeface="Trebuchet MS" pitchFamily="34" charset="0"/>
              </a:rPr>
              <a:t> model yang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miliki</a:t>
            </a:r>
            <a:r>
              <a:rPr lang="en-US" sz="1400" dirty="0">
                <a:latin typeface="Trebuchet MS" pitchFamily="34" charset="0"/>
              </a:rPr>
              <a:t> </a:t>
            </a:r>
            <a:r>
              <a:rPr lang="en-US" sz="1400" dirty="0" err="1">
                <a:latin typeface="Trebuchet MS" pitchFamily="34" charset="0"/>
              </a:rPr>
              <a:t>adalah</a:t>
            </a:r>
            <a:r>
              <a:rPr lang="en-US" sz="1400" dirty="0">
                <a:latin typeface="Trebuchet MS" pitchFamily="34" charset="0"/>
              </a:rPr>
              <a:t> </a:t>
            </a:r>
            <a:r>
              <a:rPr lang="en-US" sz="1400" dirty="0" err="1">
                <a:latin typeface="Trebuchet MS" pitchFamily="34" charset="0"/>
              </a:rPr>
              <a:t>menggunakan</a:t>
            </a:r>
            <a:r>
              <a:rPr lang="en-US" sz="1400" dirty="0">
                <a:latin typeface="Trebuchet MS" pitchFamily="34" charset="0"/>
              </a:rPr>
              <a:t> </a:t>
            </a:r>
            <a:r>
              <a:rPr lang="en-US" sz="1400" dirty="0" err="1">
                <a:latin typeface="Trebuchet MS" pitchFamily="34" charset="0"/>
              </a:rPr>
              <a:t>tabel</a:t>
            </a:r>
            <a:r>
              <a:rPr lang="en-US" sz="1400" dirty="0">
                <a:latin typeface="Trebuchet MS" pitchFamily="34" charset="0"/>
              </a:rPr>
              <a:t> </a:t>
            </a:r>
            <a:r>
              <a:rPr lang="en-US" sz="1400" dirty="0" err="1">
                <a:latin typeface="Trebuchet MS" pitchFamily="34" charset="0"/>
              </a:rPr>
              <a:t>klasifikasi</a:t>
            </a:r>
            <a:r>
              <a:rPr lang="en-US" sz="1400" dirty="0">
                <a:latin typeface="Trebuchet MS" pitchFamily="34" charset="0"/>
              </a:rPr>
              <a:t>.  </a:t>
            </a:r>
            <a:r>
              <a:rPr lang="en-US" sz="1400" dirty="0" err="1">
                <a:latin typeface="Trebuchet MS" pitchFamily="34" charset="0"/>
              </a:rPr>
              <a:t>Tabel</a:t>
            </a:r>
            <a:r>
              <a:rPr lang="en-US" sz="1400" dirty="0">
                <a:latin typeface="Trebuchet MS" pitchFamily="34" charset="0"/>
              </a:rPr>
              <a:t> </a:t>
            </a:r>
            <a:r>
              <a:rPr lang="en-US" sz="1400" dirty="0" err="1">
                <a:latin typeface="Trebuchet MS" pitchFamily="34" charset="0"/>
              </a:rPr>
              <a:t>ini</a:t>
            </a:r>
            <a:r>
              <a:rPr lang="en-US" sz="1400" dirty="0">
                <a:latin typeface="Trebuchet MS" pitchFamily="34" charset="0"/>
              </a:rPr>
              <a:t> </a:t>
            </a:r>
            <a:r>
              <a:rPr lang="en-US" sz="1400" dirty="0" err="1">
                <a:latin typeface="Trebuchet MS" pitchFamily="34" charset="0"/>
              </a:rPr>
              <a:t>merupakan</a:t>
            </a:r>
            <a:r>
              <a:rPr lang="en-US" sz="1400" dirty="0">
                <a:latin typeface="Trebuchet MS" pitchFamily="34" charset="0"/>
              </a:rPr>
              <a:t> </a:t>
            </a:r>
            <a:r>
              <a:rPr lang="en-US" sz="1400" dirty="0" err="1">
                <a:latin typeface="Trebuchet MS" pitchFamily="34" charset="0"/>
              </a:rPr>
              <a:t>tabel</a:t>
            </a:r>
            <a:r>
              <a:rPr lang="en-US" sz="1400" dirty="0">
                <a:latin typeface="Trebuchet MS" pitchFamily="34" charset="0"/>
              </a:rPr>
              <a:t> </a:t>
            </a:r>
            <a:r>
              <a:rPr lang="en-US" sz="1400" dirty="0" err="1">
                <a:latin typeface="Trebuchet MS" pitchFamily="34" charset="0"/>
              </a:rPr>
              <a:t>frekuensi</a:t>
            </a:r>
            <a:r>
              <a:rPr lang="en-US" sz="1400" dirty="0">
                <a:latin typeface="Trebuchet MS" pitchFamily="34" charset="0"/>
              </a:rPr>
              <a:t> </a:t>
            </a:r>
            <a:r>
              <a:rPr lang="en-US" sz="1400" dirty="0" err="1">
                <a:latin typeface="Trebuchet MS" pitchFamily="34" charset="0"/>
              </a:rPr>
              <a:t>dua</a:t>
            </a:r>
            <a:r>
              <a:rPr lang="en-US" sz="1400" dirty="0">
                <a:latin typeface="Trebuchet MS" pitchFamily="34" charset="0"/>
              </a:rPr>
              <a:t> </a:t>
            </a:r>
            <a:r>
              <a:rPr lang="en-US" sz="1400" dirty="0" err="1">
                <a:latin typeface="Trebuchet MS" pitchFamily="34" charset="0"/>
              </a:rPr>
              <a:t>arah</a:t>
            </a:r>
            <a:r>
              <a:rPr lang="en-US" sz="1400" dirty="0">
                <a:latin typeface="Trebuchet MS" pitchFamily="34" charset="0"/>
              </a:rPr>
              <a:t> </a:t>
            </a:r>
            <a:r>
              <a:rPr lang="en-US" sz="1400" dirty="0" err="1">
                <a:latin typeface="Trebuchet MS" pitchFamily="34" charset="0"/>
              </a:rPr>
              <a:t>antara</a:t>
            </a:r>
            <a:r>
              <a:rPr lang="en-US" sz="1400" dirty="0">
                <a:latin typeface="Trebuchet MS" pitchFamily="34" charset="0"/>
              </a:rPr>
              <a:t> </a:t>
            </a:r>
            <a:r>
              <a:rPr lang="en-US" sz="1400" dirty="0" err="1">
                <a:latin typeface="Trebuchet MS" pitchFamily="34" charset="0"/>
              </a:rPr>
              <a:t>nilai</a:t>
            </a:r>
            <a:r>
              <a:rPr lang="en-US" sz="1400" dirty="0">
                <a:latin typeface="Trebuchet MS" pitchFamily="34" charset="0"/>
              </a:rPr>
              <a:t> </a:t>
            </a:r>
            <a:r>
              <a:rPr lang="en-US" sz="1400" dirty="0" err="1">
                <a:latin typeface="Trebuchet MS" pitchFamily="34" charset="0"/>
              </a:rPr>
              <a:t>kategori</a:t>
            </a:r>
            <a:r>
              <a:rPr lang="en-US" sz="1400" dirty="0">
                <a:latin typeface="Trebuchet MS" pitchFamily="34" charset="0"/>
              </a:rPr>
              <a:t> </a:t>
            </a:r>
            <a:r>
              <a:rPr lang="en-US" sz="1400" dirty="0" err="1">
                <a:latin typeface="Trebuchet MS" pitchFamily="34" charset="0"/>
              </a:rPr>
              <a:t>aktual</a:t>
            </a:r>
            <a:r>
              <a:rPr lang="en-US" sz="1400" dirty="0">
                <a:latin typeface="Trebuchet MS" pitchFamily="34" charset="0"/>
              </a:rPr>
              <a:t> data </a:t>
            </a:r>
            <a:r>
              <a:rPr lang="en-US" sz="1400" dirty="0" err="1">
                <a:latin typeface="Trebuchet MS" pitchFamily="34" charset="0"/>
              </a:rPr>
              <a:t>dengan</a:t>
            </a:r>
            <a:r>
              <a:rPr lang="en-US" sz="1400" dirty="0">
                <a:latin typeface="Trebuchet MS" pitchFamily="34" charset="0"/>
              </a:rPr>
              <a:t> </a:t>
            </a:r>
            <a:r>
              <a:rPr lang="en-US" sz="1400" dirty="0" err="1">
                <a:latin typeface="Trebuchet MS" pitchFamily="34" charset="0"/>
              </a:rPr>
              <a:t>kategori</a:t>
            </a:r>
            <a:r>
              <a:rPr lang="en-US" sz="1400" dirty="0">
                <a:latin typeface="Trebuchet MS" pitchFamily="34" charset="0"/>
              </a:rPr>
              <a:t> </a:t>
            </a:r>
            <a:r>
              <a:rPr lang="en-US" sz="1400" dirty="0" err="1">
                <a:latin typeface="Trebuchet MS" pitchFamily="34" charset="0"/>
              </a:rPr>
              <a:t>prediksinya</a:t>
            </a:r>
            <a:r>
              <a:rPr lang="en-US" sz="1400" dirty="0">
                <a:latin typeface="Trebuchet MS" pitchFamily="34" charset="0"/>
              </a:rPr>
              <a:t>.  </a:t>
            </a:r>
            <a:r>
              <a:rPr lang="en-US" sz="1400" dirty="0" err="1">
                <a:latin typeface="Trebuchet MS" pitchFamily="34" charset="0"/>
              </a:rPr>
              <a:t>Pada</a:t>
            </a:r>
            <a:r>
              <a:rPr lang="en-US" sz="1400" dirty="0">
                <a:latin typeface="Trebuchet MS" pitchFamily="34" charset="0"/>
              </a:rPr>
              <a:t> </a:t>
            </a:r>
            <a:r>
              <a:rPr lang="en-US" sz="1400" dirty="0" err="1">
                <a:latin typeface="Trebuchet MS" pitchFamily="34" charset="0"/>
              </a:rPr>
              <a:t>gambar</a:t>
            </a:r>
            <a:r>
              <a:rPr lang="en-US" sz="1400" dirty="0">
                <a:latin typeface="Trebuchet MS" pitchFamily="34" charset="0"/>
              </a:rPr>
              <a:t> </a:t>
            </a:r>
            <a:r>
              <a:rPr lang="en-US" sz="1400" dirty="0" err="1">
                <a:latin typeface="Trebuchet MS" pitchFamily="34" charset="0"/>
              </a:rPr>
              <a:t>tabel</a:t>
            </a:r>
            <a:r>
              <a:rPr lang="en-US" sz="1400" dirty="0">
                <a:latin typeface="Trebuchet MS" pitchFamily="34" charset="0"/>
              </a:rPr>
              <a:t> </a:t>
            </a:r>
            <a:r>
              <a:rPr lang="en-US" sz="1400" dirty="0" err="1">
                <a:latin typeface="Trebuchet MS" pitchFamily="34" charset="0"/>
              </a:rPr>
              <a:t>di</a:t>
            </a:r>
            <a:r>
              <a:rPr lang="en-US" sz="1400" dirty="0">
                <a:latin typeface="Trebuchet MS" pitchFamily="34" charset="0"/>
              </a:rPr>
              <a:t> slide, </a:t>
            </a:r>
            <a:r>
              <a:rPr lang="en-US" sz="1400" dirty="0" err="1">
                <a:latin typeface="Trebuchet MS" pitchFamily="34" charset="0"/>
              </a:rPr>
              <a:t>tentu</a:t>
            </a:r>
            <a:r>
              <a:rPr lang="en-US" sz="1400" dirty="0">
                <a:latin typeface="Trebuchet MS" pitchFamily="34" charset="0"/>
              </a:rPr>
              <a:t>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menginginkan</a:t>
            </a:r>
            <a:r>
              <a:rPr lang="en-US" sz="1400" dirty="0">
                <a:latin typeface="Trebuchet MS" pitchFamily="34" charset="0"/>
              </a:rPr>
              <a:t> model yang </a:t>
            </a:r>
            <a:r>
              <a:rPr lang="en-US" sz="1400" dirty="0" err="1">
                <a:latin typeface="Trebuchet MS" pitchFamily="34" charset="0"/>
              </a:rPr>
              <a:t>memiliki</a:t>
            </a:r>
            <a:r>
              <a:rPr lang="en-US" sz="1400" dirty="0">
                <a:latin typeface="Trebuchet MS" pitchFamily="34" charset="0"/>
              </a:rPr>
              <a:t> </a:t>
            </a:r>
            <a:r>
              <a:rPr lang="en-US" sz="1400" dirty="0" err="1">
                <a:latin typeface="Trebuchet MS" pitchFamily="34" charset="0"/>
              </a:rPr>
              <a:t>proporsi</a:t>
            </a:r>
            <a:r>
              <a:rPr lang="en-US" sz="1400" dirty="0">
                <a:latin typeface="Trebuchet MS" pitchFamily="34" charset="0"/>
              </a:rPr>
              <a:t> yang </a:t>
            </a:r>
            <a:r>
              <a:rPr lang="en-US" sz="1400" dirty="0" err="1">
                <a:latin typeface="Trebuchet MS" pitchFamily="34" charset="0"/>
              </a:rPr>
              <a:t>benar</a:t>
            </a:r>
            <a:r>
              <a:rPr lang="en-US" sz="1400" dirty="0">
                <a:latin typeface="Trebuchet MS" pitchFamily="34" charset="0"/>
              </a:rPr>
              <a:t> </a:t>
            </a:r>
            <a:r>
              <a:rPr lang="en-US" sz="1400" dirty="0" err="1">
                <a:latin typeface="Trebuchet MS" pitchFamily="34" charset="0"/>
              </a:rPr>
              <a:t>sangat</a:t>
            </a:r>
            <a:r>
              <a:rPr lang="en-US" sz="1400" dirty="0">
                <a:latin typeface="Trebuchet MS" pitchFamily="34" charset="0"/>
              </a:rPr>
              <a:t> </a:t>
            </a:r>
            <a:r>
              <a:rPr lang="en-US" sz="1400" dirty="0" err="1">
                <a:latin typeface="Trebuchet MS" pitchFamily="34" charset="0"/>
              </a:rPr>
              <a:t>tinggi</a:t>
            </a:r>
            <a:r>
              <a:rPr lang="en-US" sz="1400" dirty="0">
                <a:latin typeface="Trebuchet MS" pitchFamily="34" charset="0"/>
              </a:rPr>
              <a:t>.</a:t>
            </a:r>
          </a:p>
          <a:p>
            <a:endParaRPr lang="en-US" sz="1400" dirty="0">
              <a:latin typeface="Trebuchet MS" pitchFamily="34" charset="0"/>
            </a:endParaRPr>
          </a:p>
          <a:p>
            <a:r>
              <a:rPr lang="en-US" sz="1400" dirty="0" err="1">
                <a:latin typeface="Trebuchet MS" pitchFamily="34" charset="0"/>
              </a:rPr>
              <a:t>Jika</a:t>
            </a:r>
            <a:r>
              <a:rPr lang="en-US" sz="1400" dirty="0">
                <a:latin typeface="Trebuchet MS" pitchFamily="34" charset="0"/>
              </a:rPr>
              <a:t> </a:t>
            </a:r>
            <a:r>
              <a:rPr lang="en-US" sz="1400" dirty="0" err="1">
                <a:latin typeface="Trebuchet MS" pitchFamily="34" charset="0"/>
              </a:rPr>
              <a:t>ada</a:t>
            </a:r>
            <a:r>
              <a:rPr lang="en-US" sz="1400" dirty="0">
                <a:latin typeface="Trebuchet MS" pitchFamily="34" charset="0"/>
              </a:rPr>
              <a:t> </a:t>
            </a:r>
            <a:r>
              <a:rPr lang="en-US" sz="1400" dirty="0" err="1">
                <a:latin typeface="Trebuchet MS" pitchFamily="34" charset="0"/>
              </a:rPr>
              <a:t>dua</a:t>
            </a:r>
            <a:r>
              <a:rPr lang="en-US" sz="1400" dirty="0">
                <a:latin typeface="Trebuchet MS" pitchFamily="34" charset="0"/>
              </a:rPr>
              <a:t> model,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dapat</a:t>
            </a:r>
            <a:r>
              <a:rPr lang="en-US" sz="1400" dirty="0">
                <a:latin typeface="Trebuchet MS" pitchFamily="34" charset="0"/>
              </a:rPr>
              <a:t> </a:t>
            </a:r>
            <a:r>
              <a:rPr lang="en-US" sz="1400" dirty="0" err="1">
                <a:latin typeface="Trebuchet MS" pitchFamily="34" charset="0"/>
              </a:rPr>
              <a:t>menghitung</a:t>
            </a:r>
            <a:r>
              <a:rPr lang="en-US" sz="1400" dirty="0">
                <a:latin typeface="Trebuchet MS" pitchFamily="34" charset="0"/>
              </a:rPr>
              <a:t> </a:t>
            </a:r>
            <a:r>
              <a:rPr lang="en-US" sz="1400" dirty="0" err="1">
                <a:latin typeface="Trebuchet MS" pitchFamily="34" charset="0"/>
              </a:rPr>
              <a:t>tingkat</a:t>
            </a:r>
            <a:r>
              <a:rPr lang="en-US" sz="1400" dirty="0">
                <a:latin typeface="Trebuchet MS" pitchFamily="34" charset="0"/>
              </a:rPr>
              <a:t> </a:t>
            </a:r>
            <a:r>
              <a:rPr lang="en-US" sz="1400" dirty="0" err="1">
                <a:latin typeface="Trebuchet MS" pitchFamily="34" charset="0"/>
              </a:rPr>
              <a:t>ketepatan</a:t>
            </a:r>
            <a:r>
              <a:rPr lang="en-US" sz="1400" dirty="0">
                <a:latin typeface="Trebuchet MS" pitchFamily="34" charset="0"/>
              </a:rPr>
              <a:t> </a:t>
            </a:r>
            <a:r>
              <a:rPr lang="en-US" sz="1400" dirty="0" err="1">
                <a:latin typeface="Trebuchet MS" pitchFamily="34" charset="0"/>
              </a:rPr>
              <a:t>masing-masing</a:t>
            </a:r>
            <a:r>
              <a:rPr lang="en-US" sz="1400" dirty="0">
                <a:latin typeface="Trebuchet MS" pitchFamily="34" charset="0"/>
              </a:rPr>
              <a:t> model.</a:t>
            </a:r>
          </a:p>
        </p:txBody>
      </p:sp>
    </p:spTree>
    <p:extLst>
      <p:ext uri="{BB962C8B-B14F-4D97-AF65-F5344CB8AC3E}">
        <p14:creationId xmlns:p14="http://schemas.microsoft.com/office/powerpoint/2010/main" val="3899358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5D5A80-25E2-4523-A6FB-61249F5D024B}" type="slidenum">
              <a:rPr lang="en-US"/>
              <a:pPr/>
              <a:t>36</a:t>
            </a:fld>
            <a:endParaRPr lang="en-US"/>
          </a:p>
        </p:txBody>
      </p:sp>
      <p:sp>
        <p:nvSpPr>
          <p:cNvPr id="224258" name="Rectangle 2"/>
          <p:cNvSpPr>
            <a:spLocks noGrp="1" noRot="1" noChangeAspect="1" noChangeArrowheads="1" noTextEdit="1"/>
          </p:cNvSpPr>
          <p:nvPr>
            <p:ph type="sldImg"/>
          </p:nvPr>
        </p:nvSpPr>
        <p:spPr>
          <a:xfrm>
            <a:off x="1143000" y="685800"/>
            <a:ext cx="4570413" cy="3427413"/>
          </a:xfrm>
          <a:ln/>
        </p:spPr>
      </p:sp>
      <p:sp>
        <p:nvSpPr>
          <p:cNvPr id="224259" name="Rectangle 3"/>
          <p:cNvSpPr>
            <a:spLocks noGrp="1" noChangeArrowheads="1"/>
          </p:cNvSpPr>
          <p:nvPr>
            <p:ph type="body" idx="1"/>
          </p:nvPr>
        </p:nvSpPr>
        <p:spPr>
          <a:xfrm>
            <a:off x="914400" y="4345587"/>
            <a:ext cx="5029200" cy="4112926"/>
          </a:xfrm>
        </p:spPr>
        <p:txBody>
          <a:bodyPr/>
          <a:lstStyle/>
          <a:p>
            <a:r>
              <a:rPr lang="en-US" sz="1400" dirty="0" err="1">
                <a:latin typeface="Trebuchet MS" pitchFamily="34" charset="0"/>
              </a:rPr>
              <a:t>Ingat</a:t>
            </a:r>
            <a:r>
              <a:rPr lang="en-US" sz="1400" dirty="0">
                <a:latin typeface="Trebuchet MS" pitchFamily="34" charset="0"/>
              </a:rPr>
              <a:t> </a:t>
            </a:r>
            <a:r>
              <a:rPr lang="en-US" sz="1400" dirty="0" err="1">
                <a:latin typeface="Trebuchet MS" pitchFamily="34" charset="0"/>
              </a:rPr>
              <a:t>bahwa</a:t>
            </a:r>
            <a:r>
              <a:rPr lang="en-US" sz="1400" dirty="0">
                <a:latin typeface="Trebuchet MS" pitchFamily="34" charset="0"/>
              </a:rPr>
              <a:t> </a:t>
            </a:r>
            <a:r>
              <a:rPr lang="en-US" sz="1400" dirty="0" err="1">
                <a:latin typeface="Trebuchet MS" pitchFamily="34" charset="0"/>
              </a:rPr>
              <a:t>dengan</a:t>
            </a:r>
            <a:r>
              <a:rPr lang="en-US" sz="1400" dirty="0">
                <a:latin typeface="Trebuchet MS" pitchFamily="34" charset="0"/>
              </a:rPr>
              <a:t> model yang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peroleh</a:t>
            </a:r>
            <a:r>
              <a:rPr lang="en-US" sz="1400" dirty="0">
                <a:latin typeface="Trebuchet MS" pitchFamily="34" charset="0"/>
              </a:rPr>
              <a:t>,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dapat</a:t>
            </a:r>
            <a:r>
              <a:rPr lang="en-US" sz="1400" dirty="0">
                <a:latin typeface="Trebuchet MS" pitchFamily="34" charset="0"/>
              </a:rPr>
              <a:t> </a:t>
            </a:r>
            <a:r>
              <a:rPr lang="en-US" sz="1400" dirty="0" err="1">
                <a:latin typeface="Trebuchet MS" pitchFamily="34" charset="0"/>
              </a:rPr>
              <a:t>memasukkan</a:t>
            </a:r>
            <a:r>
              <a:rPr lang="en-US" sz="1400" dirty="0">
                <a:latin typeface="Trebuchet MS" pitchFamily="34" charset="0"/>
              </a:rPr>
              <a:t> data </a:t>
            </a:r>
            <a:r>
              <a:rPr lang="en-US" sz="1400" dirty="0" err="1">
                <a:latin typeface="Trebuchet MS" pitchFamily="34" charset="0"/>
              </a:rPr>
              <a:t>nilai-nilai</a:t>
            </a:r>
            <a:r>
              <a:rPr lang="en-US" sz="1400" dirty="0">
                <a:latin typeface="Trebuchet MS" pitchFamily="34" charset="0"/>
              </a:rPr>
              <a:t> </a:t>
            </a:r>
            <a:r>
              <a:rPr lang="en-US" sz="1400" dirty="0" err="1">
                <a:latin typeface="Trebuchet MS" pitchFamily="34" charset="0"/>
              </a:rPr>
              <a:t>variabel</a:t>
            </a:r>
            <a:r>
              <a:rPr lang="en-US" sz="1400" dirty="0">
                <a:latin typeface="Trebuchet MS" pitchFamily="34" charset="0"/>
              </a:rPr>
              <a:t> </a:t>
            </a:r>
            <a:r>
              <a:rPr lang="en-US" sz="1400" dirty="0" err="1">
                <a:latin typeface="Trebuchet MS" pitchFamily="34" charset="0"/>
              </a:rPr>
              <a:t>penjelas</a:t>
            </a:r>
            <a:r>
              <a:rPr lang="en-US" sz="1400" dirty="0">
                <a:latin typeface="Trebuchet MS" pitchFamily="34" charset="0"/>
              </a:rPr>
              <a:t> yang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miliki</a:t>
            </a:r>
            <a:r>
              <a:rPr lang="en-US" sz="1400" dirty="0">
                <a:latin typeface="Trebuchet MS" pitchFamily="34" charset="0"/>
              </a:rPr>
              <a:t> </a:t>
            </a:r>
            <a:r>
              <a:rPr lang="en-US" sz="1400" dirty="0" err="1">
                <a:latin typeface="Trebuchet MS" pitchFamily="34" charset="0"/>
              </a:rPr>
              <a:t>untuk</a:t>
            </a:r>
            <a:r>
              <a:rPr lang="en-US" sz="1400" dirty="0">
                <a:latin typeface="Trebuchet MS" pitchFamily="34" charset="0"/>
              </a:rPr>
              <a:t> </a:t>
            </a:r>
            <a:r>
              <a:rPr lang="en-US" sz="1400" dirty="0" err="1">
                <a:latin typeface="Trebuchet MS" pitchFamily="34" charset="0"/>
              </a:rPr>
              <a:t>memperoleh</a:t>
            </a:r>
            <a:r>
              <a:rPr lang="en-US" sz="1400" dirty="0">
                <a:latin typeface="Trebuchet MS" pitchFamily="34" charset="0"/>
              </a:rPr>
              <a:t> </a:t>
            </a:r>
            <a:r>
              <a:rPr lang="en-US" sz="1400" dirty="0" err="1">
                <a:latin typeface="Trebuchet MS" pitchFamily="34" charset="0"/>
              </a:rPr>
              <a:t>dugaan</a:t>
            </a:r>
            <a:r>
              <a:rPr lang="en-US" sz="1400" dirty="0">
                <a:latin typeface="Trebuchet MS" pitchFamily="34" charset="0"/>
              </a:rPr>
              <a:t> </a:t>
            </a:r>
            <a:r>
              <a:rPr lang="en-US" sz="1400" dirty="0" err="1">
                <a:latin typeface="Trebuchet MS" pitchFamily="34" charset="0"/>
              </a:rPr>
              <a:t>peluang</a:t>
            </a:r>
            <a:r>
              <a:rPr lang="en-US" sz="1400" dirty="0">
                <a:latin typeface="Trebuchet MS" pitchFamily="34" charset="0"/>
              </a:rPr>
              <a:t> </a:t>
            </a:r>
            <a:r>
              <a:rPr lang="en-US" sz="1400" dirty="0" err="1">
                <a:latin typeface="Trebuchet MS" pitchFamily="34" charset="0"/>
              </a:rPr>
              <a:t>masing-masing</a:t>
            </a:r>
            <a:r>
              <a:rPr lang="en-US" sz="1400" dirty="0">
                <a:latin typeface="Trebuchet MS" pitchFamily="34" charset="0"/>
              </a:rPr>
              <a:t> </a:t>
            </a:r>
            <a:r>
              <a:rPr lang="en-US" sz="1400" dirty="0" err="1">
                <a:latin typeface="Trebuchet MS" pitchFamily="34" charset="0"/>
              </a:rPr>
              <a:t>individu</a:t>
            </a:r>
            <a:r>
              <a:rPr lang="en-US" sz="1400" dirty="0">
                <a:latin typeface="Trebuchet MS" pitchFamily="34" charset="0"/>
              </a:rPr>
              <a:t>.  </a:t>
            </a:r>
            <a:r>
              <a:rPr lang="en-US" sz="1400" dirty="0" err="1">
                <a:latin typeface="Trebuchet MS" pitchFamily="34" charset="0"/>
              </a:rPr>
              <a:t>Dengan</a:t>
            </a:r>
            <a:r>
              <a:rPr lang="en-US" sz="1400" dirty="0">
                <a:latin typeface="Trebuchet MS" pitchFamily="34" charset="0"/>
              </a:rPr>
              <a:t> </a:t>
            </a:r>
            <a:r>
              <a:rPr lang="en-US" sz="1400" dirty="0" err="1">
                <a:latin typeface="Trebuchet MS" pitchFamily="34" charset="0"/>
              </a:rPr>
              <a:t>prediksi</a:t>
            </a:r>
            <a:r>
              <a:rPr lang="en-US" sz="1400" dirty="0">
                <a:latin typeface="Trebuchet MS" pitchFamily="34" charset="0"/>
              </a:rPr>
              <a:t> </a:t>
            </a:r>
            <a:r>
              <a:rPr lang="en-US" sz="1400" dirty="0" err="1">
                <a:latin typeface="Trebuchet MS" pitchFamily="34" charset="0"/>
              </a:rPr>
              <a:t>peluang</a:t>
            </a:r>
            <a:r>
              <a:rPr lang="en-US" sz="1400" dirty="0">
                <a:latin typeface="Trebuchet MS" pitchFamily="34" charset="0"/>
              </a:rPr>
              <a:t> </a:t>
            </a:r>
            <a:r>
              <a:rPr lang="en-US" sz="1400" dirty="0" err="1">
                <a:latin typeface="Trebuchet MS" pitchFamily="34" charset="0"/>
              </a:rPr>
              <a:t>tersebut</a:t>
            </a:r>
            <a:r>
              <a:rPr lang="en-US" sz="1400" dirty="0">
                <a:latin typeface="Trebuchet MS" pitchFamily="34" charset="0"/>
              </a:rPr>
              <a:t>,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dapat</a:t>
            </a:r>
            <a:r>
              <a:rPr lang="en-US" sz="1400" dirty="0">
                <a:latin typeface="Trebuchet MS" pitchFamily="34" charset="0"/>
              </a:rPr>
              <a:t> </a:t>
            </a:r>
            <a:r>
              <a:rPr lang="en-US" sz="1400" dirty="0" err="1">
                <a:latin typeface="Trebuchet MS" pitchFamily="34" charset="0"/>
              </a:rPr>
              <a:t>mengelompokkan</a:t>
            </a:r>
            <a:r>
              <a:rPr lang="en-US" sz="1400" dirty="0">
                <a:latin typeface="Trebuchet MS" pitchFamily="34" charset="0"/>
              </a:rPr>
              <a:t> </a:t>
            </a:r>
            <a:r>
              <a:rPr lang="en-US" sz="1400" dirty="0" err="1">
                <a:latin typeface="Trebuchet MS" pitchFamily="34" charset="0"/>
              </a:rPr>
              <a:t>apakah</a:t>
            </a:r>
            <a:r>
              <a:rPr lang="en-US" sz="1400" dirty="0">
                <a:latin typeface="Trebuchet MS" pitchFamily="34" charset="0"/>
              </a:rPr>
              <a:t> </a:t>
            </a:r>
            <a:r>
              <a:rPr lang="en-US" sz="1400" dirty="0" err="1">
                <a:latin typeface="Trebuchet MS" pitchFamily="34" charset="0"/>
              </a:rPr>
              <a:t>dia</a:t>
            </a:r>
            <a:r>
              <a:rPr lang="en-US" sz="1400" dirty="0">
                <a:latin typeface="Trebuchet MS" pitchFamily="34" charset="0"/>
              </a:rPr>
              <a:t> </a:t>
            </a:r>
            <a:r>
              <a:rPr lang="en-US" sz="1400" dirty="0" err="1">
                <a:latin typeface="Trebuchet MS" pitchFamily="34" charset="0"/>
              </a:rPr>
              <a:t>diprediksi</a:t>
            </a:r>
            <a:r>
              <a:rPr lang="en-US" sz="1400" dirty="0">
                <a:latin typeface="Trebuchet MS" pitchFamily="34" charset="0"/>
              </a:rPr>
              <a:t> YES (</a:t>
            </a:r>
            <a:r>
              <a:rPr lang="en-US" sz="1400" dirty="0" err="1">
                <a:latin typeface="Trebuchet MS" pitchFamily="34" charset="0"/>
              </a:rPr>
              <a:t>bernilai</a:t>
            </a:r>
            <a:r>
              <a:rPr lang="en-US" sz="1400" dirty="0">
                <a:latin typeface="Trebuchet MS" pitchFamily="34" charset="0"/>
              </a:rPr>
              <a:t> 1) </a:t>
            </a:r>
            <a:r>
              <a:rPr lang="en-US" sz="1400" dirty="0" err="1">
                <a:latin typeface="Trebuchet MS" pitchFamily="34" charset="0"/>
              </a:rPr>
              <a:t>atau</a:t>
            </a:r>
            <a:r>
              <a:rPr lang="en-US" sz="1400" dirty="0">
                <a:latin typeface="Trebuchet MS" pitchFamily="34" charset="0"/>
              </a:rPr>
              <a:t> NO (</a:t>
            </a:r>
            <a:r>
              <a:rPr lang="en-US" sz="1400" dirty="0" err="1">
                <a:latin typeface="Trebuchet MS" pitchFamily="34" charset="0"/>
              </a:rPr>
              <a:t>bernilai</a:t>
            </a:r>
            <a:r>
              <a:rPr lang="en-US" sz="1400" dirty="0">
                <a:latin typeface="Trebuchet MS" pitchFamily="34" charset="0"/>
              </a:rPr>
              <a:t> 0).  </a:t>
            </a:r>
            <a:r>
              <a:rPr lang="en-US" sz="1400" dirty="0" err="1">
                <a:latin typeface="Trebuchet MS" pitchFamily="34" charset="0"/>
              </a:rPr>
              <a:t>Selanjutnya</a:t>
            </a:r>
            <a:r>
              <a:rPr lang="en-US" sz="1400" dirty="0">
                <a:latin typeface="Trebuchet MS" pitchFamily="34" charset="0"/>
              </a:rPr>
              <a:t> </a:t>
            </a:r>
            <a:r>
              <a:rPr lang="en-US" sz="1400" dirty="0" err="1">
                <a:latin typeface="Trebuchet MS" pitchFamily="34" charset="0"/>
              </a:rPr>
              <a:t>bisa</a:t>
            </a:r>
            <a:r>
              <a:rPr lang="en-US" sz="1400" dirty="0">
                <a:latin typeface="Trebuchet MS" pitchFamily="34" charset="0"/>
              </a:rPr>
              <a:t>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bandingkan</a:t>
            </a:r>
            <a:r>
              <a:rPr lang="en-US" sz="1400" dirty="0">
                <a:latin typeface="Trebuchet MS" pitchFamily="34" charset="0"/>
              </a:rPr>
              <a:t> </a:t>
            </a:r>
            <a:r>
              <a:rPr lang="en-US" sz="1400" dirty="0" err="1">
                <a:latin typeface="Trebuchet MS" pitchFamily="34" charset="0"/>
              </a:rPr>
              <a:t>dengan</a:t>
            </a:r>
            <a:r>
              <a:rPr lang="en-US" sz="1400" dirty="0">
                <a:latin typeface="Trebuchet MS" pitchFamily="34" charset="0"/>
              </a:rPr>
              <a:t> </a:t>
            </a:r>
            <a:r>
              <a:rPr lang="en-US" sz="1400" dirty="0" err="1">
                <a:latin typeface="Trebuchet MS" pitchFamily="34" charset="0"/>
              </a:rPr>
              <a:t>nilai</a:t>
            </a:r>
            <a:r>
              <a:rPr lang="en-US" sz="1400" dirty="0">
                <a:latin typeface="Trebuchet MS" pitchFamily="34" charset="0"/>
              </a:rPr>
              <a:t> yang </a:t>
            </a:r>
            <a:r>
              <a:rPr lang="en-US" sz="1400" dirty="0" err="1">
                <a:latin typeface="Trebuchet MS" pitchFamily="34" charset="0"/>
              </a:rPr>
              <a:t>sebenarnya</a:t>
            </a:r>
            <a:r>
              <a:rPr lang="en-US" sz="1400" dirty="0">
                <a:latin typeface="Trebuchet MS" pitchFamily="34" charset="0"/>
              </a:rPr>
              <a:t> (</a:t>
            </a:r>
            <a:r>
              <a:rPr lang="en-US" sz="1400" dirty="0" err="1">
                <a:latin typeface="Trebuchet MS" pitchFamily="34" charset="0"/>
              </a:rPr>
              <a:t>aktual</a:t>
            </a:r>
            <a:r>
              <a:rPr lang="en-US" sz="1400" dirty="0">
                <a:latin typeface="Trebuchet MS" pitchFamily="34" charset="0"/>
              </a:rPr>
              <a:t>)</a:t>
            </a:r>
          </a:p>
          <a:p>
            <a:endParaRPr lang="en-US" sz="1400" dirty="0">
              <a:latin typeface="Trebuchet MS" pitchFamily="34" charset="0"/>
            </a:endParaRPr>
          </a:p>
          <a:p>
            <a:r>
              <a:rPr lang="en-US" sz="1400" dirty="0" err="1">
                <a:latin typeface="Trebuchet MS" pitchFamily="34" charset="0"/>
              </a:rPr>
              <a:t>Teknik</a:t>
            </a:r>
            <a:r>
              <a:rPr lang="en-US" sz="1400" dirty="0">
                <a:latin typeface="Trebuchet MS" pitchFamily="34" charset="0"/>
              </a:rPr>
              <a:t> </a:t>
            </a:r>
            <a:r>
              <a:rPr lang="en-US" sz="1400" dirty="0" err="1">
                <a:latin typeface="Trebuchet MS" pitchFamily="34" charset="0"/>
              </a:rPr>
              <a:t>sederhana</a:t>
            </a:r>
            <a:r>
              <a:rPr lang="en-US" sz="1400" dirty="0">
                <a:latin typeface="Trebuchet MS" pitchFamily="34" charset="0"/>
              </a:rPr>
              <a:t> yang </a:t>
            </a:r>
            <a:r>
              <a:rPr lang="en-US" sz="1400" dirty="0" err="1">
                <a:latin typeface="Trebuchet MS" pitchFamily="34" charset="0"/>
              </a:rPr>
              <a:t>dapat</a:t>
            </a:r>
            <a:r>
              <a:rPr lang="en-US" sz="1400" dirty="0">
                <a:latin typeface="Trebuchet MS" pitchFamily="34" charset="0"/>
              </a:rPr>
              <a:t> </a:t>
            </a:r>
            <a:r>
              <a:rPr lang="en-US" sz="1400" dirty="0" err="1">
                <a:latin typeface="Trebuchet MS" pitchFamily="34" charset="0"/>
              </a:rPr>
              <a:t>dilakukan</a:t>
            </a:r>
            <a:r>
              <a:rPr lang="en-US" sz="1400" dirty="0">
                <a:latin typeface="Trebuchet MS" pitchFamily="34" charset="0"/>
              </a:rPr>
              <a:t> </a:t>
            </a:r>
            <a:r>
              <a:rPr lang="en-US" sz="1400" dirty="0" err="1">
                <a:latin typeface="Trebuchet MS" pitchFamily="34" charset="0"/>
              </a:rPr>
              <a:t>untuk</a:t>
            </a:r>
            <a:r>
              <a:rPr lang="en-US" sz="1400" dirty="0">
                <a:latin typeface="Trebuchet MS" pitchFamily="34" charset="0"/>
              </a:rPr>
              <a:t> </a:t>
            </a:r>
            <a:r>
              <a:rPr lang="en-US" sz="1400" dirty="0" err="1">
                <a:latin typeface="Trebuchet MS" pitchFamily="34" charset="0"/>
              </a:rPr>
              <a:t>menentukan</a:t>
            </a:r>
            <a:r>
              <a:rPr lang="en-US" sz="1400" dirty="0">
                <a:latin typeface="Trebuchet MS" pitchFamily="34" charset="0"/>
              </a:rPr>
              <a:t> </a:t>
            </a:r>
            <a:r>
              <a:rPr lang="en-US" sz="1400" dirty="0" err="1">
                <a:latin typeface="Trebuchet MS" pitchFamily="34" charset="0"/>
              </a:rPr>
              <a:t>tingkat</a:t>
            </a:r>
            <a:r>
              <a:rPr lang="en-US" sz="1400" dirty="0">
                <a:latin typeface="Trebuchet MS" pitchFamily="34" charset="0"/>
              </a:rPr>
              <a:t> </a:t>
            </a:r>
            <a:r>
              <a:rPr lang="en-US" sz="1400" dirty="0" err="1">
                <a:latin typeface="Trebuchet MS" pitchFamily="34" charset="0"/>
              </a:rPr>
              <a:t>kebaikan</a:t>
            </a:r>
            <a:r>
              <a:rPr lang="en-US" sz="1400" dirty="0">
                <a:latin typeface="Trebuchet MS" pitchFamily="34" charset="0"/>
              </a:rPr>
              <a:t> </a:t>
            </a:r>
            <a:r>
              <a:rPr lang="en-US" sz="1400" dirty="0" err="1">
                <a:latin typeface="Trebuchet MS" pitchFamily="34" charset="0"/>
              </a:rPr>
              <a:t>pendugaan</a:t>
            </a:r>
            <a:r>
              <a:rPr lang="en-US" sz="1400" dirty="0">
                <a:latin typeface="Trebuchet MS" pitchFamily="34" charset="0"/>
              </a:rPr>
              <a:t>/</a:t>
            </a:r>
            <a:r>
              <a:rPr lang="en-US" sz="1400" dirty="0" err="1">
                <a:latin typeface="Trebuchet MS" pitchFamily="34" charset="0"/>
              </a:rPr>
              <a:t>prediksi</a:t>
            </a:r>
            <a:r>
              <a:rPr lang="en-US" sz="1400" dirty="0">
                <a:latin typeface="Trebuchet MS" pitchFamily="34" charset="0"/>
              </a:rPr>
              <a:t> </a:t>
            </a:r>
            <a:r>
              <a:rPr lang="en-US" sz="1400" dirty="0" err="1">
                <a:latin typeface="Trebuchet MS" pitchFamily="34" charset="0"/>
              </a:rPr>
              <a:t>dari</a:t>
            </a:r>
            <a:r>
              <a:rPr lang="en-US" sz="1400" dirty="0">
                <a:latin typeface="Trebuchet MS" pitchFamily="34" charset="0"/>
              </a:rPr>
              <a:t> model yang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miliki</a:t>
            </a:r>
            <a:r>
              <a:rPr lang="en-US" sz="1400" dirty="0">
                <a:latin typeface="Trebuchet MS" pitchFamily="34" charset="0"/>
              </a:rPr>
              <a:t> </a:t>
            </a:r>
            <a:r>
              <a:rPr lang="en-US" sz="1400" dirty="0" err="1">
                <a:latin typeface="Trebuchet MS" pitchFamily="34" charset="0"/>
              </a:rPr>
              <a:t>adalah</a:t>
            </a:r>
            <a:r>
              <a:rPr lang="en-US" sz="1400" dirty="0">
                <a:latin typeface="Trebuchet MS" pitchFamily="34" charset="0"/>
              </a:rPr>
              <a:t> </a:t>
            </a:r>
            <a:r>
              <a:rPr lang="en-US" sz="1400" dirty="0" err="1">
                <a:latin typeface="Trebuchet MS" pitchFamily="34" charset="0"/>
              </a:rPr>
              <a:t>menggunakan</a:t>
            </a:r>
            <a:r>
              <a:rPr lang="en-US" sz="1400" dirty="0">
                <a:latin typeface="Trebuchet MS" pitchFamily="34" charset="0"/>
              </a:rPr>
              <a:t> </a:t>
            </a:r>
            <a:r>
              <a:rPr lang="en-US" sz="1400" dirty="0" err="1">
                <a:latin typeface="Trebuchet MS" pitchFamily="34" charset="0"/>
              </a:rPr>
              <a:t>tabel</a:t>
            </a:r>
            <a:r>
              <a:rPr lang="en-US" sz="1400" dirty="0">
                <a:latin typeface="Trebuchet MS" pitchFamily="34" charset="0"/>
              </a:rPr>
              <a:t> </a:t>
            </a:r>
            <a:r>
              <a:rPr lang="en-US" sz="1400" dirty="0" err="1">
                <a:latin typeface="Trebuchet MS" pitchFamily="34" charset="0"/>
              </a:rPr>
              <a:t>klasifikasi</a:t>
            </a:r>
            <a:r>
              <a:rPr lang="en-US" sz="1400" dirty="0">
                <a:latin typeface="Trebuchet MS" pitchFamily="34" charset="0"/>
              </a:rPr>
              <a:t>.  </a:t>
            </a:r>
            <a:r>
              <a:rPr lang="en-US" sz="1400" dirty="0" err="1">
                <a:latin typeface="Trebuchet MS" pitchFamily="34" charset="0"/>
              </a:rPr>
              <a:t>Tabel</a:t>
            </a:r>
            <a:r>
              <a:rPr lang="en-US" sz="1400" dirty="0">
                <a:latin typeface="Trebuchet MS" pitchFamily="34" charset="0"/>
              </a:rPr>
              <a:t> </a:t>
            </a:r>
            <a:r>
              <a:rPr lang="en-US" sz="1400" dirty="0" err="1">
                <a:latin typeface="Trebuchet MS" pitchFamily="34" charset="0"/>
              </a:rPr>
              <a:t>ini</a:t>
            </a:r>
            <a:r>
              <a:rPr lang="en-US" sz="1400" dirty="0">
                <a:latin typeface="Trebuchet MS" pitchFamily="34" charset="0"/>
              </a:rPr>
              <a:t> </a:t>
            </a:r>
            <a:r>
              <a:rPr lang="en-US" sz="1400" dirty="0" err="1">
                <a:latin typeface="Trebuchet MS" pitchFamily="34" charset="0"/>
              </a:rPr>
              <a:t>merupakan</a:t>
            </a:r>
            <a:r>
              <a:rPr lang="en-US" sz="1400" dirty="0">
                <a:latin typeface="Trebuchet MS" pitchFamily="34" charset="0"/>
              </a:rPr>
              <a:t> </a:t>
            </a:r>
            <a:r>
              <a:rPr lang="en-US" sz="1400" dirty="0" err="1">
                <a:latin typeface="Trebuchet MS" pitchFamily="34" charset="0"/>
              </a:rPr>
              <a:t>tabel</a:t>
            </a:r>
            <a:r>
              <a:rPr lang="en-US" sz="1400" dirty="0">
                <a:latin typeface="Trebuchet MS" pitchFamily="34" charset="0"/>
              </a:rPr>
              <a:t> </a:t>
            </a:r>
            <a:r>
              <a:rPr lang="en-US" sz="1400" dirty="0" err="1">
                <a:latin typeface="Trebuchet MS" pitchFamily="34" charset="0"/>
              </a:rPr>
              <a:t>frekuensi</a:t>
            </a:r>
            <a:r>
              <a:rPr lang="en-US" sz="1400" dirty="0">
                <a:latin typeface="Trebuchet MS" pitchFamily="34" charset="0"/>
              </a:rPr>
              <a:t> </a:t>
            </a:r>
            <a:r>
              <a:rPr lang="en-US" sz="1400" dirty="0" err="1">
                <a:latin typeface="Trebuchet MS" pitchFamily="34" charset="0"/>
              </a:rPr>
              <a:t>dua</a:t>
            </a:r>
            <a:r>
              <a:rPr lang="en-US" sz="1400" dirty="0">
                <a:latin typeface="Trebuchet MS" pitchFamily="34" charset="0"/>
              </a:rPr>
              <a:t> </a:t>
            </a:r>
            <a:r>
              <a:rPr lang="en-US" sz="1400" dirty="0" err="1">
                <a:latin typeface="Trebuchet MS" pitchFamily="34" charset="0"/>
              </a:rPr>
              <a:t>arah</a:t>
            </a:r>
            <a:r>
              <a:rPr lang="en-US" sz="1400" dirty="0">
                <a:latin typeface="Trebuchet MS" pitchFamily="34" charset="0"/>
              </a:rPr>
              <a:t> </a:t>
            </a:r>
            <a:r>
              <a:rPr lang="en-US" sz="1400" dirty="0" err="1">
                <a:latin typeface="Trebuchet MS" pitchFamily="34" charset="0"/>
              </a:rPr>
              <a:t>antara</a:t>
            </a:r>
            <a:r>
              <a:rPr lang="en-US" sz="1400" dirty="0">
                <a:latin typeface="Trebuchet MS" pitchFamily="34" charset="0"/>
              </a:rPr>
              <a:t> </a:t>
            </a:r>
            <a:r>
              <a:rPr lang="en-US" sz="1400" dirty="0" err="1">
                <a:latin typeface="Trebuchet MS" pitchFamily="34" charset="0"/>
              </a:rPr>
              <a:t>nilai</a:t>
            </a:r>
            <a:r>
              <a:rPr lang="en-US" sz="1400" dirty="0">
                <a:latin typeface="Trebuchet MS" pitchFamily="34" charset="0"/>
              </a:rPr>
              <a:t> </a:t>
            </a:r>
            <a:r>
              <a:rPr lang="en-US" sz="1400" dirty="0" err="1">
                <a:latin typeface="Trebuchet MS" pitchFamily="34" charset="0"/>
              </a:rPr>
              <a:t>kategori</a:t>
            </a:r>
            <a:r>
              <a:rPr lang="en-US" sz="1400" dirty="0">
                <a:latin typeface="Trebuchet MS" pitchFamily="34" charset="0"/>
              </a:rPr>
              <a:t> </a:t>
            </a:r>
            <a:r>
              <a:rPr lang="en-US" sz="1400" dirty="0" err="1">
                <a:latin typeface="Trebuchet MS" pitchFamily="34" charset="0"/>
              </a:rPr>
              <a:t>aktual</a:t>
            </a:r>
            <a:r>
              <a:rPr lang="en-US" sz="1400" dirty="0">
                <a:latin typeface="Trebuchet MS" pitchFamily="34" charset="0"/>
              </a:rPr>
              <a:t> data </a:t>
            </a:r>
            <a:r>
              <a:rPr lang="en-US" sz="1400" dirty="0" err="1">
                <a:latin typeface="Trebuchet MS" pitchFamily="34" charset="0"/>
              </a:rPr>
              <a:t>dengan</a:t>
            </a:r>
            <a:r>
              <a:rPr lang="en-US" sz="1400" dirty="0">
                <a:latin typeface="Trebuchet MS" pitchFamily="34" charset="0"/>
              </a:rPr>
              <a:t> </a:t>
            </a:r>
            <a:r>
              <a:rPr lang="en-US" sz="1400" dirty="0" err="1">
                <a:latin typeface="Trebuchet MS" pitchFamily="34" charset="0"/>
              </a:rPr>
              <a:t>kategori</a:t>
            </a:r>
            <a:r>
              <a:rPr lang="en-US" sz="1400" dirty="0">
                <a:latin typeface="Trebuchet MS" pitchFamily="34" charset="0"/>
              </a:rPr>
              <a:t> </a:t>
            </a:r>
            <a:r>
              <a:rPr lang="en-US" sz="1400" dirty="0" err="1">
                <a:latin typeface="Trebuchet MS" pitchFamily="34" charset="0"/>
              </a:rPr>
              <a:t>prediksinya</a:t>
            </a:r>
            <a:r>
              <a:rPr lang="en-US" sz="1400" dirty="0">
                <a:latin typeface="Trebuchet MS" pitchFamily="34" charset="0"/>
              </a:rPr>
              <a:t>.  </a:t>
            </a:r>
            <a:r>
              <a:rPr lang="en-US" sz="1400" dirty="0" err="1">
                <a:latin typeface="Trebuchet MS" pitchFamily="34" charset="0"/>
              </a:rPr>
              <a:t>Pada</a:t>
            </a:r>
            <a:r>
              <a:rPr lang="en-US" sz="1400" dirty="0">
                <a:latin typeface="Trebuchet MS" pitchFamily="34" charset="0"/>
              </a:rPr>
              <a:t> </a:t>
            </a:r>
            <a:r>
              <a:rPr lang="en-US" sz="1400" dirty="0" err="1">
                <a:latin typeface="Trebuchet MS" pitchFamily="34" charset="0"/>
              </a:rPr>
              <a:t>gambar</a:t>
            </a:r>
            <a:r>
              <a:rPr lang="en-US" sz="1400" dirty="0">
                <a:latin typeface="Trebuchet MS" pitchFamily="34" charset="0"/>
              </a:rPr>
              <a:t> </a:t>
            </a:r>
            <a:r>
              <a:rPr lang="en-US" sz="1400" dirty="0" err="1">
                <a:latin typeface="Trebuchet MS" pitchFamily="34" charset="0"/>
              </a:rPr>
              <a:t>tabel</a:t>
            </a:r>
            <a:r>
              <a:rPr lang="en-US" sz="1400" dirty="0">
                <a:latin typeface="Trebuchet MS" pitchFamily="34" charset="0"/>
              </a:rPr>
              <a:t> </a:t>
            </a:r>
            <a:r>
              <a:rPr lang="en-US" sz="1400" dirty="0" err="1">
                <a:latin typeface="Trebuchet MS" pitchFamily="34" charset="0"/>
              </a:rPr>
              <a:t>di</a:t>
            </a:r>
            <a:r>
              <a:rPr lang="en-US" sz="1400" dirty="0">
                <a:latin typeface="Trebuchet MS" pitchFamily="34" charset="0"/>
              </a:rPr>
              <a:t> slide, </a:t>
            </a:r>
            <a:r>
              <a:rPr lang="en-US" sz="1400" dirty="0" err="1">
                <a:latin typeface="Trebuchet MS" pitchFamily="34" charset="0"/>
              </a:rPr>
              <a:t>tentu</a:t>
            </a:r>
            <a:r>
              <a:rPr lang="en-US" sz="1400" dirty="0">
                <a:latin typeface="Trebuchet MS" pitchFamily="34" charset="0"/>
              </a:rPr>
              <a:t>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menginginkan</a:t>
            </a:r>
            <a:r>
              <a:rPr lang="en-US" sz="1400" dirty="0">
                <a:latin typeface="Trebuchet MS" pitchFamily="34" charset="0"/>
              </a:rPr>
              <a:t> model yang </a:t>
            </a:r>
            <a:r>
              <a:rPr lang="en-US" sz="1400" dirty="0" err="1">
                <a:latin typeface="Trebuchet MS" pitchFamily="34" charset="0"/>
              </a:rPr>
              <a:t>memiliki</a:t>
            </a:r>
            <a:r>
              <a:rPr lang="en-US" sz="1400" dirty="0">
                <a:latin typeface="Trebuchet MS" pitchFamily="34" charset="0"/>
              </a:rPr>
              <a:t> </a:t>
            </a:r>
            <a:r>
              <a:rPr lang="en-US" sz="1400" dirty="0" err="1">
                <a:latin typeface="Trebuchet MS" pitchFamily="34" charset="0"/>
              </a:rPr>
              <a:t>proporsi</a:t>
            </a:r>
            <a:r>
              <a:rPr lang="en-US" sz="1400" dirty="0">
                <a:latin typeface="Trebuchet MS" pitchFamily="34" charset="0"/>
              </a:rPr>
              <a:t> yang </a:t>
            </a:r>
            <a:r>
              <a:rPr lang="en-US" sz="1400" dirty="0" err="1">
                <a:latin typeface="Trebuchet MS" pitchFamily="34" charset="0"/>
              </a:rPr>
              <a:t>benar</a:t>
            </a:r>
            <a:r>
              <a:rPr lang="en-US" sz="1400" dirty="0">
                <a:latin typeface="Trebuchet MS" pitchFamily="34" charset="0"/>
              </a:rPr>
              <a:t> </a:t>
            </a:r>
            <a:r>
              <a:rPr lang="en-US" sz="1400" dirty="0" err="1">
                <a:latin typeface="Trebuchet MS" pitchFamily="34" charset="0"/>
              </a:rPr>
              <a:t>sangat</a:t>
            </a:r>
            <a:r>
              <a:rPr lang="en-US" sz="1400" dirty="0">
                <a:latin typeface="Trebuchet MS" pitchFamily="34" charset="0"/>
              </a:rPr>
              <a:t> </a:t>
            </a:r>
            <a:r>
              <a:rPr lang="en-US" sz="1400" dirty="0" err="1">
                <a:latin typeface="Trebuchet MS" pitchFamily="34" charset="0"/>
              </a:rPr>
              <a:t>tinggi</a:t>
            </a:r>
            <a:r>
              <a:rPr lang="en-US" sz="1400" dirty="0">
                <a:latin typeface="Trebuchet MS" pitchFamily="34" charset="0"/>
              </a:rPr>
              <a:t>.</a:t>
            </a:r>
          </a:p>
          <a:p>
            <a:endParaRPr lang="en-US" sz="1400" dirty="0">
              <a:latin typeface="Trebuchet MS" pitchFamily="34" charset="0"/>
            </a:endParaRPr>
          </a:p>
          <a:p>
            <a:r>
              <a:rPr lang="en-US" sz="1400" dirty="0" err="1">
                <a:latin typeface="Trebuchet MS" pitchFamily="34" charset="0"/>
              </a:rPr>
              <a:t>Jika</a:t>
            </a:r>
            <a:r>
              <a:rPr lang="en-US" sz="1400" dirty="0">
                <a:latin typeface="Trebuchet MS" pitchFamily="34" charset="0"/>
              </a:rPr>
              <a:t> </a:t>
            </a:r>
            <a:r>
              <a:rPr lang="en-US" sz="1400" dirty="0" err="1">
                <a:latin typeface="Trebuchet MS" pitchFamily="34" charset="0"/>
              </a:rPr>
              <a:t>ada</a:t>
            </a:r>
            <a:r>
              <a:rPr lang="en-US" sz="1400" dirty="0">
                <a:latin typeface="Trebuchet MS" pitchFamily="34" charset="0"/>
              </a:rPr>
              <a:t> </a:t>
            </a:r>
            <a:r>
              <a:rPr lang="en-US" sz="1400" dirty="0" err="1">
                <a:latin typeface="Trebuchet MS" pitchFamily="34" charset="0"/>
              </a:rPr>
              <a:t>dua</a:t>
            </a:r>
            <a:r>
              <a:rPr lang="en-US" sz="1400" dirty="0">
                <a:latin typeface="Trebuchet MS" pitchFamily="34" charset="0"/>
              </a:rPr>
              <a:t> model,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dapat</a:t>
            </a:r>
            <a:r>
              <a:rPr lang="en-US" sz="1400" dirty="0">
                <a:latin typeface="Trebuchet MS" pitchFamily="34" charset="0"/>
              </a:rPr>
              <a:t> </a:t>
            </a:r>
            <a:r>
              <a:rPr lang="en-US" sz="1400" dirty="0" err="1">
                <a:latin typeface="Trebuchet MS" pitchFamily="34" charset="0"/>
              </a:rPr>
              <a:t>menghitung</a:t>
            </a:r>
            <a:r>
              <a:rPr lang="en-US" sz="1400" dirty="0">
                <a:latin typeface="Trebuchet MS" pitchFamily="34" charset="0"/>
              </a:rPr>
              <a:t> </a:t>
            </a:r>
            <a:r>
              <a:rPr lang="en-US" sz="1400" dirty="0" err="1">
                <a:latin typeface="Trebuchet MS" pitchFamily="34" charset="0"/>
              </a:rPr>
              <a:t>tingkat</a:t>
            </a:r>
            <a:r>
              <a:rPr lang="en-US" sz="1400" dirty="0">
                <a:latin typeface="Trebuchet MS" pitchFamily="34" charset="0"/>
              </a:rPr>
              <a:t> </a:t>
            </a:r>
            <a:r>
              <a:rPr lang="en-US" sz="1400" dirty="0" err="1">
                <a:latin typeface="Trebuchet MS" pitchFamily="34" charset="0"/>
              </a:rPr>
              <a:t>ketepatan</a:t>
            </a:r>
            <a:r>
              <a:rPr lang="en-US" sz="1400" dirty="0">
                <a:latin typeface="Trebuchet MS" pitchFamily="34" charset="0"/>
              </a:rPr>
              <a:t> </a:t>
            </a:r>
            <a:r>
              <a:rPr lang="en-US" sz="1400" dirty="0" err="1">
                <a:latin typeface="Trebuchet MS" pitchFamily="34" charset="0"/>
              </a:rPr>
              <a:t>masing-masing</a:t>
            </a:r>
            <a:r>
              <a:rPr lang="en-US" sz="1400" dirty="0">
                <a:latin typeface="Trebuchet MS" pitchFamily="34" charset="0"/>
              </a:rPr>
              <a:t> model.</a:t>
            </a:r>
          </a:p>
        </p:txBody>
      </p:sp>
    </p:spTree>
    <p:extLst>
      <p:ext uri="{BB962C8B-B14F-4D97-AF65-F5344CB8AC3E}">
        <p14:creationId xmlns:p14="http://schemas.microsoft.com/office/powerpoint/2010/main" val="453735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5D5A80-25E2-4523-A6FB-61249F5D024B}" type="slidenum">
              <a:rPr lang="en-US"/>
              <a:pPr/>
              <a:t>37</a:t>
            </a:fld>
            <a:endParaRPr lang="en-US"/>
          </a:p>
        </p:txBody>
      </p:sp>
      <p:sp>
        <p:nvSpPr>
          <p:cNvPr id="224258" name="Rectangle 2"/>
          <p:cNvSpPr>
            <a:spLocks noGrp="1" noRot="1" noChangeAspect="1" noChangeArrowheads="1" noTextEdit="1"/>
          </p:cNvSpPr>
          <p:nvPr>
            <p:ph type="sldImg"/>
          </p:nvPr>
        </p:nvSpPr>
        <p:spPr>
          <a:xfrm>
            <a:off x="1143000" y="685800"/>
            <a:ext cx="4570413" cy="3427413"/>
          </a:xfrm>
          <a:ln/>
        </p:spPr>
      </p:sp>
      <p:sp>
        <p:nvSpPr>
          <p:cNvPr id="224259" name="Rectangle 3"/>
          <p:cNvSpPr>
            <a:spLocks noGrp="1" noChangeArrowheads="1"/>
          </p:cNvSpPr>
          <p:nvPr>
            <p:ph type="body" idx="1"/>
          </p:nvPr>
        </p:nvSpPr>
        <p:spPr>
          <a:xfrm>
            <a:off x="914400" y="4345587"/>
            <a:ext cx="5029200" cy="4112926"/>
          </a:xfrm>
        </p:spPr>
        <p:txBody>
          <a:bodyPr/>
          <a:lstStyle/>
          <a:p>
            <a:r>
              <a:rPr lang="en-US" sz="1400" dirty="0" err="1">
                <a:latin typeface="Trebuchet MS" pitchFamily="34" charset="0"/>
              </a:rPr>
              <a:t>Ingat</a:t>
            </a:r>
            <a:r>
              <a:rPr lang="en-US" sz="1400" dirty="0">
                <a:latin typeface="Trebuchet MS" pitchFamily="34" charset="0"/>
              </a:rPr>
              <a:t> </a:t>
            </a:r>
            <a:r>
              <a:rPr lang="en-US" sz="1400" dirty="0" err="1">
                <a:latin typeface="Trebuchet MS" pitchFamily="34" charset="0"/>
              </a:rPr>
              <a:t>bahwa</a:t>
            </a:r>
            <a:r>
              <a:rPr lang="en-US" sz="1400" dirty="0">
                <a:latin typeface="Trebuchet MS" pitchFamily="34" charset="0"/>
              </a:rPr>
              <a:t> </a:t>
            </a:r>
            <a:r>
              <a:rPr lang="en-US" sz="1400" dirty="0" err="1">
                <a:latin typeface="Trebuchet MS" pitchFamily="34" charset="0"/>
              </a:rPr>
              <a:t>dengan</a:t>
            </a:r>
            <a:r>
              <a:rPr lang="en-US" sz="1400" dirty="0">
                <a:latin typeface="Trebuchet MS" pitchFamily="34" charset="0"/>
              </a:rPr>
              <a:t> model yang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peroleh</a:t>
            </a:r>
            <a:r>
              <a:rPr lang="en-US" sz="1400" dirty="0">
                <a:latin typeface="Trebuchet MS" pitchFamily="34" charset="0"/>
              </a:rPr>
              <a:t>,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dapat</a:t>
            </a:r>
            <a:r>
              <a:rPr lang="en-US" sz="1400" dirty="0">
                <a:latin typeface="Trebuchet MS" pitchFamily="34" charset="0"/>
              </a:rPr>
              <a:t> </a:t>
            </a:r>
            <a:r>
              <a:rPr lang="en-US" sz="1400" dirty="0" err="1">
                <a:latin typeface="Trebuchet MS" pitchFamily="34" charset="0"/>
              </a:rPr>
              <a:t>memasukkan</a:t>
            </a:r>
            <a:r>
              <a:rPr lang="en-US" sz="1400" dirty="0">
                <a:latin typeface="Trebuchet MS" pitchFamily="34" charset="0"/>
              </a:rPr>
              <a:t> data </a:t>
            </a:r>
            <a:r>
              <a:rPr lang="en-US" sz="1400" dirty="0" err="1">
                <a:latin typeface="Trebuchet MS" pitchFamily="34" charset="0"/>
              </a:rPr>
              <a:t>nilai-nilai</a:t>
            </a:r>
            <a:r>
              <a:rPr lang="en-US" sz="1400" dirty="0">
                <a:latin typeface="Trebuchet MS" pitchFamily="34" charset="0"/>
              </a:rPr>
              <a:t> </a:t>
            </a:r>
            <a:r>
              <a:rPr lang="en-US" sz="1400" dirty="0" err="1">
                <a:latin typeface="Trebuchet MS" pitchFamily="34" charset="0"/>
              </a:rPr>
              <a:t>variabel</a:t>
            </a:r>
            <a:r>
              <a:rPr lang="en-US" sz="1400" dirty="0">
                <a:latin typeface="Trebuchet MS" pitchFamily="34" charset="0"/>
              </a:rPr>
              <a:t> </a:t>
            </a:r>
            <a:r>
              <a:rPr lang="en-US" sz="1400" dirty="0" err="1">
                <a:latin typeface="Trebuchet MS" pitchFamily="34" charset="0"/>
              </a:rPr>
              <a:t>penjelas</a:t>
            </a:r>
            <a:r>
              <a:rPr lang="en-US" sz="1400" dirty="0">
                <a:latin typeface="Trebuchet MS" pitchFamily="34" charset="0"/>
              </a:rPr>
              <a:t> yang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miliki</a:t>
            </a:r>
            <a:r>
              <a:rPr lang="en-US" sz="1400" dirty="0">
                <a:latin typeface="Trebuchet MS" pitchFamily="34" charset="0"/>
              </a:rPr>
              <a:t> </a:t>
            </a:r>
            <a:r>
              <a:rPr lang="en-US" sz="1400" dirty="0" err="1">
                <a:latin typeface="Trebuchet MS" pitchFamily="34" charset="0"/>
              </a:rPr>
              <a:t>untuk</a:t>
            </a:r>
            <a:r>
              <a:rPr lang="en-US" sz="1400" dirty="0">
                <a:latin typeface="Trebuchet MS" pitchFamily="34" charset="0"/>
              </a:rPr>
              <a:t> </a:t>
            </a:r>
            <a:r>
              <a:rPr lang="en-US" sz="1400" dirty="0" err="1">
                <a:latin typeface="Trebuchet MS" pitchFamily="34" charset="0"/>
              </a:rPr>
              <a:t>memperoleh</a:t>
            </a:r>
            <a:r>
              <a:rPr lang="en-US" sz="1400" dirty="0">
                <a:latin typeface="Trebuchet MS" pitchFamily="34" charset="0"/>
              </a:rPr>
              <a:t> </a:t>
            </a:r>
            <a:r>
              <a:rPr lang="en-US" sz="1400" dirty="0" err="1">
                <a:latin typeface="Trebuchet MS" pitchFamily="34" charset="0"/>
              </a:rPr>
              <a:t>dugaan</a:t>
            </a:r>
            <a:r>
              <a:rPr lang="en-US" sz="1400" dirty="0">
                <a:latin typeface="Trebuchet MS" pitchFamily="34" charset="0"/>
              </a:rPr>
              <a:t> </a:t>
            </a:r>
            <a:r>
              <a:rPr lang="en-US" sz="1400" dirty="0" err="1">
                <a:latin typeface="Trebuchet MS" pitchFamily="34" charset="0"/>
              </a:rPr>
              <a:t>peluang</a:t>
            </a:r>
            <a:r>
              <a:rPr lang="en-US" sz="1400" dirty="0">
                <a:latin typeface="Trebuchet MS" pitchFamily="34" charset="0"/>
              </a:rPr>
              <a:t> </a:t>
            </a:r>
            <a:r>
              <a:rPr lang="en-US" sz="1400" dirty="0" err="1">
                <a:latin typeface="Trebuchet MS" pitchFamily="34" charset="0"/>
              </a:rPr>
              <a:t>masing-masing</a:t>
            </a:r>
            <a:r>
              <a:rPr lang="en-US" sz="1400" dirty="0">
                <a:latin typeface="Trebuchet MS" pitchFamily="34" charset="0"/>
              </a:rPr>
              <a:t> </a:t>
            </a:r>
            <a:r>
              <a:rPr lang="en-US" sz="1400" dirty="0" err="1">
                <a:latin typeface="Trebuchet MS" pitchFamily="34" charset="0"/>
              </a:rPr>
              <a:t>individu</a:t>
            </a:r>
            <a:r>
              <a:rPr lang="en-US" sz="1400" dirty="0">
                <a:latin typeface="Trebuchet MS" pitchFamily="34" charset="0"/>
              </a:rPr>
              <a:t>.  </a:t>
            </a:r>
            <a:r>
              <a:rPr lang="en-US" sz="1400" dirty="0" err="1">
                <a:latin typeface="Trebuchet MS" pitchFamily="34" charset="0"/>
              </a:rPr>
              <a:t>Dengan</a:t>
            </a:r>
            <a:r>
              <a:rPr lang="en-US" sz="1400" dirty="0">
                <a:latin typeface="Trebuchet MS" pitchFamily="34" charset="0"/>
              </a:rPr>
              <a:t> </a:t>
            </a:r>
            <a:r>
              <a:rPr lang="en-US" sz="1400" dirty="0" err="1">
                <a:latin typeface="Trebuchet MS" pitchFamily="34" charset="0"/>
              </a:rPr>
              <a:t>prediksi</a:t>
            </a:r>
            <a:r>
              <a:rPr lang="en-US" sz="1400" dirty="0">
                <a:latin typeface="Trebuchet MS" pitchFamily="34" charset="0"/>
              </a:rPr>
              <a:t> </a:t>
            </a:r>
            <a:r>
              <a:rPr lang="en-US" sz="1400" dirty="0" err="1">
                <a:latin typeface="Trebuchet MS" pitchFamily="34" charset="0"/>
              </a:rPr>
              <a:t>peluang</a:t>
            </a:r>
            <a:r>
              <a:rPr lang="en-US" sz="1400" dirty="0">
                <a:latin typeface="Trebuchet MS" pitchFamily="34" charset="0"/>
              </a:rPr>
              <a:t> </a:t>
            </a:r>
            <a:r>
              <a:rPr lang="en-US" sz="1400" dirty="0" err="1">
                <a:latin typeface="Trebuchet MS" pitchFamily="34" charset="0"/>
              </a:rPr>
              <a:t>tersebut</a:t>
            </a:r>
            <a:r>
              <a:rPr lang="en-US" sz="1400" dirty="0">
                <a:latin typeface="Trebuchet MS" pitchFamily="34" charset="0"/>
              </a:rPr>
              <a:t>,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dapat</a:t>
            </a:r>
            <a:r>
              <a:rPr lang="en-US" sz="1400" dirty="0">
                <a:latin typeface="Trebuchet MS" pitchFamily="34" charset="0"/>
              </a:rPr>
              <a:t> </a:t>
            </a:r>
            <a:r>
              <a:rPr lang="en-US" sz="1400" dirty="0" err="1">
                <a:latin typeface="Trebuchet MS" pitchFamily="34" charset="0"/>
              </a:rPr>
              <a:t>mengelompokkan</a:t>
            </a:r>
            <a:r>
              <a:rPr lang="en-US" sz="1400" dirty="0">
                <a:latin typeface="Trebuchet MS" pitchFamily="34" charset="0"/>
              </a:rPr>
              <a:t> </a:t>
            </a:r>
            <a:r>
              <a:rPr lang="en-US" sz="1400" dirty="0" err="1">
                <a:latin typeface="Trebuchet MS" pitchFamily="34" charset="0"/>
              </a:rPr>
              <a:t>apakah</a:t>
            </a:r>
            <a:r>
              <a:rPr lang="en-US" sz="1400" dirty="0">
                <a:latin typeface="Trebuchet MS" pitchFamily="34" charset="0"/>
              </a:rPr>
              <a:t> </a:t>
            </a:r>
            <a:r>
              <a:rPr lang="en-US" sz="1400" dirty="0" err="1">
                <a:latin typeface="Trebuchet MS" pitchFamily="34" charset="0"/>
              </a:rPr>
              <a:t>dia</a:t>
            </a:r>
            <a:r>
              <a:rPr lang="en-US" sz="1400" dirty="0">
                <a:latin typeface="Trebuchet MS" pitchFamily="34" charset="0"/>
              </a:rPr>
              <a:t> </a:t>
            </a:r>
            <a:r>
              <a:rPr lang="en-US" sz="1400" dirty="0" err="1">
                <a:latin typeface="Trebuchet MS" pitchFamily="34" charset="0"/>
              </a:rPr>
              <a:t>diprediksi</a:t>
            </a:r>
            <a:r>
              <a:rPr lang="en-US" sz="1400" dirty="0">
                <a:latin typeface="Trebuchet MS" pitchFamily="34" charset="0"/>
              </a:rPr>
              <a:t> YES (</a:t>
            </a:r>
            <a:r>
              <a:rPr lang="en-US" sz="1400" dirty="0" err="1">
                <a:latin typeface="Trebuchet MS" pitchFamily="34" charset="0"/>
              </a:rPr>
              <a:t>bernilai</a:t>
            </a:r>
            <a:r>
              <a:rPr lang="en-US" sz="1400" dirty="0">
                <a:latin typeface="Trebuchet MS" pitchFamily="34" charset="0"/>
              </a:rPr>
              <a:t> 1) </a:t>
            </a:r>
            <a:r>
              <a:rPr lang="en-US" sz="1400" dirty="0" err="1">
                <a:latin typeface="Trebuchet MS" pitchFamily="34" charset="0"/>
              </a:rPr>
              <a:t>atau</a:t>
            </a:r>
            <a:r>
              <a:rPr lang="en-US" sz="1400" dirty="0">
                <a:latin typeface="Trebuchet MS" pitchFamily="34" charset="0"/>
              </a:rPr>
              <a:t> NO (</a:t>
            </a:r>
            <a:r>
              <a:rPr lang="en-US" sz="1400" dirty="0" err="1">
                <a:latin typeface="Trebuchet MS" pitchFamily="34" charset="0"/>
              </a:rPr>
              <a:t>bernilai</a:t>
            </a:r>
            <a:r>
              <a:rPr lang="en-US" sz="1400" dirty="0">
                <a:latin typeface="Trebuchet MS" pitchFamily="34" charset="0"/>
              </a:rPr>
              <a:t> 0).  </a:t>
            </a:r>
            <a:r>
              <a:rPr lang="en-US" sz="1400" dirty="0" err="1">
                <a:latin typeface="Trebuchet MS" pitchFamily="34" charset="0"/>
              </a:rPr>
              <a:t>Selanjutnya</a:t>
            </a:r>
            <a:r>
              <a:rPr lang="en-US" sz="1400" dirty="0">
                <a:latin typeface="Trebuchet MS" pitchFamily="34" charset="0"/>
              </a:rPr>
              <a:t> </a:t>
            </a:r>
            <a:r>
              <a:rPr lang="en-US" sz="1400" dirty="0" err="1">
                <a:latin typeface="Trebuchet MS" pitchFamily="34" charset="0"/>
              </a:rPr>
              <a:t>bisa</a:t>
            </a:r>
            <a:r>
              <a:rPr lang="en-US" sz="1400" dirty="0">
                <a:latin typeface="Trebuchet MS" pitchFamily="34" charset="0"/>
              </a:rPr>
              <a:t>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bandingkan</a:t>
            </a:r>
            <a:r>
              <a:rPr lang="en-US" sz="1400" dirty="0">
                <a:latin typeface="Trebuchet MS" pitchFamily="34" charset="0"/>
              </a:rPr>
              <a:t> </a:t>
            </a:r>
            <a:r>
              <a:rPr lang="en-US" sz="1400" dirty="0" err="1">
                <a:latin typeface="Trebuchet MS" pitchFamily="34" charset="0"/>
              </a:rPr>
              <a:t>dengan</a:t>
            </a:r>
            <a:r>
              <a:rPr lang="en-US" sz="1400" dirty="0">
                <a:latin typeface="Trebuchet MS" pitchFamily="34" charset="0"/>
              </a:rPr>
              <a:t> </a:t>
            </a:r>
            <a:r>
              <a:rPr lang="en-US" sz="1400" dirty="0" err="1">
                <a:latin typeface="Trebuchet MS" pitchFamily="34" charset="0"/>
              </a:rPr>
              <a:t>nilai</a:t>
            </a:r>
            <a:r>
              <a:rPr lang="en-US" sz="1400" dirty="0">
                <a:latin typeface="Trebuchet MS" pitchFamily="34" charset="0"/>
              </a:rPr>
              <a:t> yang </a:t>
            </a:r>
            <a:r>
              <a:rPr lang="en-US" sz="1400" dirty="0" err="1">
                <a:latin typeface="Trebuchet MS" pitchFamily="34" charset="0"/>
              </a:rPr>
              <a:t>sebenarnya</a:t>
            </a:r>
            <a:r>
              <a:rPr lang="en-US" sz="1400" dirty="0">
                <a:latin typeface="Trebuchet MS" pitchFamily="34" charset="0"/>
              </a:rPr>
              <a:t> (</a:t>
            </a:r>
            <a:r>
              <a:rPr lang="en-US" sz="1400" dirty="0" err="1">
                <a:latin typeface="Trebuchet MS" pitchFamily="34" charset="0"/>
              </a:rPr>
              <a:t>aktual</a:t>
            </a:r>
            <a:r>
              <a:rPr lang="en-US" sz="1400" dirty="0">
                <a:latin typeface="Trebuchet MS" pitchFamily="34" charset="0"/>
              </a:rPr>
              <a:t>)</a:t>
            </a:r>
          </a:p>
          <a:p>
            <a:endParaRPr lang="en-US" sz="1400" dirty="0">
              <a:latin typeface="Trebuchet MS" pitchFamily="34" charset="0"/>
            </a:endParaRPr>
          </a:p>
          <a:p>
            <a:r>
              <a:rPr lang="en-US" sz="1400" dirty="0" err="1">
                <a:latin typeface="Trebuchet MS" pitchFamily="34" charset="0"/>
              </a:rPr>
              <a:t>Teknik</a:t>
            </a:r>
            <a:r>
              <a:rPr lang="en-US" sz="1400" dirty="0">
                <a:latin typeface="Trebuchet MS" pitchFamily="34" charset="0"/>
              </a:rPr>
              <a:t> </a:t>
            </a:r>
            <a:r>
              <a:rPr lang="en-US" sz="1400" dirty="0" err="1">
                <a:latin typeface="Trebuchet MS" pitchFamily="34" charset="0"/>
              </a:rPr>
              <a:t>sederhana</a:t>
            </a:r>
            <a:r>
              <a:rPr lang="en-US" sz="1400" dirty="0">
                <a:latin typeface="Trebuchet MS" pitchFamily="34" charset="0"/>
              </a:rPr>
              <a:t> yang </a:t>
            </a:r>
            <a:r>
              <a:rPr lang="en-US" sz="1400" dirty="0" err="1">
                <a:latin typeface="Trebuchet MS" pitchFamily="34" charset="0"/>
              </a:rPr>
              <a:t>dapat</a:t>
            </a:r>
            <a:r>
              <a:rPr lang="en-US" sz="1400" dirty="0">
                <a:latin typeface="Trebuchet MS" pitchFamily="34" charset="0"/>
              </a:rPr>
              <a:t> </a:t>
            </a:r>
            <a:r>
              <a:rPr lang="en-US" sz="1400" dirty="0" err="1">
                <a:latin typeface="Trebuchet MS" pitchFamily="34" charset="0"/>
              </a:rPr>
              <a:t>dilakukan</a:t>
            </a:r>
            <a:r>
              <a:rPr lang="en-US" sz="1400" dirty="0">
                <a:latin typeface="Trebuchet MS" pitchFamily="34" charset="0"/>
              </a:rPr>
              <a:t> </a:t>
            </a:r>
            <a:r>
              <a:rPr lang="en-US" sz="1400" dirty="0" err="1">
                <a:latin typeface="Trebuchet MS" pitchFamily="34" charset="0"/>
              </a:rPr>
              <a:t>untuk</a:t>
            </a:r>
            <a:r>
              <a:rPr lang="en-US" sz="1400" dirty="0">
                <a:latin typeface="Trebuchet MS" pitchFamily="34" charset="0"/>
              </a:rPr>
              <a:t> </a:t>
            </a:r>
            <a:r>
              <a:rPr lang="en-US" sz="1400" dirty="0" err="1">
                <a:latin typeface="Trebuchet MS" pitchFamily="34" charset="0"/>
              </a:rPr>
              <a:t>menentukan</a:t>
            </a:r>
            <a:r>
              <a:rPr lang="en-US" sz="1400" dirty="0">
                <a:latin typeface="Trebuchet MS" pitchFamily="34" charset="0"/>
              </a:rPr>
              <a:t> </a:t>
            </a:r>
            <a:r>
              <a:rPr lang="en-US" sz="1400" dirty="0" err="1">
                <a:latin typeface="Trebuchet MS" pitchFamily="34" charset="0"/>
              </a:rPr>
              <a:t>tingkat</a:t>
            </a:r>
            <a:r>
              <a:rPr lang="en-US" sz="1400" dirty="0">
                <a:latin typeface="Trebuchet MS" pitchFamily="34" charset="0"/>
              </a:rPr>
              <a:t> </a:t>
            </a:r>
            <a:r>
              <a:rPr lang="en-US" sz="1400" dirty="0" err="1">
                <a:latin typeface="Trebuchet MS" pitchFamily="34" charset="0"/>
              </a:rPr>
              <a:t>kebaikan</a:t>
            </a:r>
            <a:r>
              <a:rPr lang="en-US" sz="1400" dirty="0">
                <a:latin typeface="Trebuchet MS" pitchFamily="34" charset="0"/>
              </a:rPr>
              <a:t> </a:t>
            </a:r>
            <a:r>
              <a:rPr lang="en-US" sz="1400" dirty="0" err="1">
                <a:latin typeface="Trebuchet MS" pitchFamily="34" charset="0"/>
              </a:rPr>
              <a:t>pendugaan</a:t>
            </a:r>
            <a:r>
              <a:rPr lang="en-US" sz="1400" dirty="0">
                <a:latin typeface="Trebuchet MS" pitchFamily="34" charset="0"/>
              </a:rPr>
              <a:t>/</a:t>
            </a:r>
            <a:r>
              <a:rPr lang="en-US" sz="1400" dirty="0" err="1">
                <a:latin typeface="Trebuchet MS" pitchFamily="34" charset="0"/>
              </a:rPr>
              <a:t>prediksi</a:t>
            </a:r>
            <a:r>
              <a:rPr lang="en-US" sz="1400" dirty="0">
                <a:latin typeface="Trebuchet MS" pitchFamily="34" charset="0"/>
              </a:rPr>
              <a:t> </a:t>
            </a:r>
            <a:r>
              <a:rPr lang="en-US" sz="1400" dirty="0" err="1">
                <a:latin typeface="Trebuchet MS" pitchFamily="34" charset="0"/>
              </a:rPr>
              <a:t>dari</a:t>
            </a:r>
            <a:r>
              <a:rPr lang="en-US" sz="1400" dirty="0">
                <a:latin typeface="Trebuchet MS" pitchFamily="34" charset="0"/>
              </a:rPr>
              <a:t> model yang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miliki</a:t>
            </a:r>
            <a:r>
              <a:rPr lang="en-US" sz="1400" dirty="0">
                <a:latin typeface="Trebuchet MS" pitchFamily="34" charset="0"/>
              </a:rPr>
              <a:t> </a:t>
            </a:r>
            <a:r>
              <a:rPr lang="en-US" sz="1400" dirty="0" err="1">
                <a:latin typeface="Trebuchet MS" pitchFamily="34" charset="0"/>
              </a:rPr>
              <a:t>adalah</a:t>
            </a:r>
            <a:r>
              <a:rPr lang="en-US" sz="1400" dirty="0">
                <a:latin typeface="Trebuchet MS" pitchFamily="34" charset="0"/>
              </a:rPr>
              <a:t> </a:t>
            </a:r>
            <a:r>
              <a:rPr lang="en-US" sz="1400" dirty="0" err="1">
                <a:latin typeface="Trebuchet MS" pitchFamily="34" charset="0"/>
              </a:rPr>
              <a:t>menggunakan</a:t>
            </a:r>
            <a:r>
              <a:rPr lang="en-US" sz="1400" dirty="0">
                <a:latin typeface="Trebuchet MS" pitchFamily="34" charset="0"/>
              </a:rPr>
              <a:t> </a:t>
            </a:r>
            <a:r>
              <a:rPr lang="en-US" sz="1400" dirty="0" err="1">
                <a:latin typeface="Trebuchet MS" pitchFamily="34" charset="0"/>
              </a:rPr>
              <a:t>tabel</a:t>
            </a:r>
            <a:r>
              <a:rPr lang="en-US" sz="1400" dirty="0">
                <a:latin typeface="Trebuchet MS" pitchFamily="34" charset="0"/>
              </a:rPr>
              <a:t> </a:t>
            </a:r>
            <a:r>
              <a:rPr lang="en-US" sz="1400" dirty="0" err="1">
                <a:latin typeface="Trebuchet MS" pitchFamily="34" charset="0"/>
              </a:rPr>
              <a:t>klasifikasi</a:t>
            </a:r>
            <a:r>
              <a:rPr lang="en-US" sz="1400" dirty="0">
                <a:latin typeface="Trebuchet MS" pitchFamily="34" charset="0"/>
              </a:rPr>
              <a:t>.  </a:t>
            </a:r>
            <a:r>
              <a:rPr lang="en-US" sz="1400" dirty="0" err="1">
                <a:latin typeface="Trebuchet MS" pitchFamily="34" charset="0"/>
              </a:rPr>
              <a:t>Tabel</a:t>
            </a:r>
            <a:r>
              <a:rPr lang="en-US" sz="1400" dirty="0">
                <a:latin typeface="Trebuchet MS" pitchFamily="34" charset="0"/>
              </a:rPr>
              <a:t> </a:t>
            </a:r>
            <a:r>
              <a:rPr lang="en-US" sz="1400" dirty="0" err="1">
                <a:latin typeface="Trebuchet MS" pitchFamily="34" charset="0"/>
              </a:rPr>
              <a:t>ini</a:t>
            </a:r>
            <a:r>
              <a:rPr lang="en-US" sz="1400" dirty="0">
                <a:latin typeface="Trebuchet MS" pitchFamily="34" charset="0"/>
              </a:rPr>
              <a:t> </a:t>
            </a:r>
            <a:r>
              <a:rPr lang="en-US" sz="1400" dirty="0" err="1">
                <a:latin typeface="Trebuchet MS" pitchFamily="34" charset="0"/>
              </a:rPr>
              <a:t>merupakan</a:t>
            </a:r>
            <a:r>
              <a:rPr lang="en-US" sz="1400" dirty="0">
                <a:latin typeface="Trebuchet MS" pitchFamily="34" charset="0"/>
              </a:rPr>
              <a:t> </a:t>
            </a:r>
            <a:r>
              <a:rPr lang="en-US" sz="1400" dirty="0" err="1">
                <a:latin typeface="Trebuchet MS" pitchFamily="34" charset="0"/>
              </a:rPr>
              <a:t>tabel</a:t>
            </a:r>
            <a:r>
              <a:rPr lang="en-US" sz="1400" dirty="0">
                <a:latin typeface="Trebuchet MS" pitchFamily="34" charset="0"/>
              </a:rPr>
              <a:t> </a:t>
            </a:r>
            <a:r>
              <a:rPr lang="en-US" sz="1400" dirty="0" err="1">
                <a:latin typeface="Trebuchet MS" pitchFamily="34" charset="0"/>
              </a:rPr>
              <a:t>frekuensi</a:t>
            </a:r>
            <a:r>
              <a:rPr lang="en-US" sz="1400" dirty="0">
                <a:latin typeface="Trebuchet MS" pitchFamily="34" charset="0"/>
              </a:rPr>
              <a:t> </a:t>
            </a:r>
            <a:r>
              <a:rPr lang="en-US" sz="1400" dirty="0" err="1">
                <a:latin typeface="Trebuchet MS" pitchFamily="34" charset="0"/>
              </a:rPr>
              <a:t>dua</a:t>
            </a:r>
            <a:r>
              <a:rPr lang="en-US" sz="1400" dirty="0">
                <a:latin typeface="Trebuchet MS" pitchFamily="34" charset="0"/>
              </a:rPr>
              <a:t> </a:t>
            </a:r>
            <a:r>
              <a:rPr lang="en-US" sz="1400" dirty="0" err="1">
                <a:latin typeface="Trebuchet MS" pitchFamily="34" charset="0"/>
              </a:rPr>
              <a:t>arah</a:t>
            </a:r>
            <a:r>
              <a:rPr lang="en-US" sz="1400" dirty="0">
                <a:latin typeface="Trebuchet MS" pitchFamily="34" charset="0"/>
              </a:rPr>
              <a:t> </a:t>
            </a:r>
            <a:r>
              <a:rPr lang="en-US" sz="1400" dirty="0" err="1">
                <a:latin typeface="Trebuchet MS" pitchFamily="34" charset="0"/>
              </a:rPr>
              <a:t>antara</a:t>
            </a:r>
            <a:r>
              <a:rPr lang="en-US" sz="1400" dirty="0">
                <a:latin typeface="Trebuchet MS" pitchFamily="34" charset="0"/>
              </a:rPr>
              <a:t> </a:t>
            </a:r>
            <a:r>
              <a:rPr lang="en-US" sz="1400" dirty="0" err="1">
                <a:latin typeface="Trebuchet MS" pitchFamily="34" charset="0"/>
              </a:rPr>
              <a:t>nilai</a:t>
            </a:r>
            <a:r>
              <a:rPr lang="en-US" sz="1400" dirty="0">
                <a:latin typeface="Trebuchet MS" pitchFamily="34" charset="0"/>
              </a:rPr>
              <a:t> </a:t>
            </a:r>
            <a:r>
              <a:rPr lang="en-US" sz="1400" dirty="0" err="1">
                <a:latin typeface="Trebuchet MS" pitchFamily="34" charset="0"/>
              </a:rPr>
              <a:t>kategori</a:t>
            </a:r>
            <a:r>
              <a:rPr lang="en-US" sz="1400" dirty="0">
                <a:latin typeface="Trebuchet MS" pitchFamily="34" charset="0"/>
              </a:rPr>
              <a:t> </a:t>
            </a:r>
            <a:r>
              <a:rPr lang="en-US" sz="1400" dirty="0" err="1">
                <a:latin typeface="Trebuchet MS" pitchFamily="34" charset="0"/>
              </a:rPr>
              <a:t>aktual</a:t>
            </a:r>
            <a:r>
              <a:rPr lang="en-US" sz="1400" dirty="0">
                <a:latin typeface="Trebuchet MS" pitchFamily="34" charset="0"/>
              </a:rPr>
              <a:t> data </a:t>
            </a:r>
            <a:r>
              <a:rPr lang="en-US" sz="1400" dirty="0" err="1">
                <a:latin typeface="Trebuchet MS" pitchFamily="34" charset="0"/>
              </a:rPr>
              <a:t>dengan</a:t>
            </a:r>
            <a:r>
              <a:rPr lang="en-US" sz="1400" dirty="0">
                <a:latin typeface="Trebuchet MS" pitchFamily="34" charset="0"/>
              </a:rPr>
              <a:t> </a:t>
            </a:r>
            <a:r>
              <a:rPr lang="en-US" sz="1400" dirty="0" err="1">
                <a:latin typeface="Trebuchet MS" pitchFamily="34" charset="0"/>
              </a:rPr>
              <a:t>kategori</a:t>
            </a:r>
            <a:r>
              <a:rPr lang="en-US" sz="1400" dirty="0">
                <a:latin typeface="Trebuchet MS" pitchFamily="34" charset="0"/>
              </a:rPr>
              <a:t> </a:t>
            </a:r>
            <a:r>
              <a:rPr lang="en-US" sz="1400" dirty="0" err="1">
                <a:latin typeface="Trebuchet MS" pitchFamily="34" charset="0"/>
              </a:rPr>
              <a:t>prediksinya</a:t>
            </a:r>
            <a:r>
              <a:rPr lang="en-US" sz="1400" dirty="0">
                <a:latin typeface="Trebuchet MS" pitchFamily="34" charset="0"/>
              </a:rPr>
              <a:t>.  </a:t>
            </a:r>
            <a:r>
              <a:rPr lang="en-US" sz="1400" dirty="0" err="1">
                <a:latin typeface="Trebuchet MS" pitchFamily="34" charset="0"/>
              </a:rPr>
              <a:t>Pada</a:t>
            </a:r>
            <a:r>
              <a:rPr lang="en-US" sz="1400" dirty="0">
                <a:latin typeface="Trebuchet MS" pitchFamily="34" charset="0"/>
              </a:rPr>
              <a:t> </a:t>
            </a:r>
            <a:r>
              <a:rPr lang="en-US" sz="1400" dirty="0" err="1">
                <a:latin typeface="Trebuchet MS" pitchFamily="34" charset="0"/>
              </a:rPr>
              <a:t>gambar</a:t>
            </a:r>
            <a:r>
              <a:rPr lang="en-US" sz="1400" dirty="0">
                <a:latin typeface="Trebuchet MS" pitchFamily="34" charset="0"/>
              </a:rPr>
              <a:t> </a:t>
            </a:r>
            <a:r>
              <a:rPr lang="en-US" sz="1400" dirty="0" err="1">
                <a:latin typeface="Trebuchet MS" pitchFamily="34" charset="0"/>
              </a:rPr>
              <a:t>tabel</a:t>
            </a:r>
            <a:r>
              <a:rPr lang="en-US" sz="1400" dirty="0">
                <a:latin typeface="Trebuchet MS" pitchFamily="34" charset="0"/>
              </a:rPr>
              <a:t> </a:t>
            </a:r>
            <a:r>
              <a:rPr lang="en-US" sz="1400" dirty="0" err="1">
                <a:latin typeface="Trebuchet MS" pitchFamily="34" charset="0"/>
              </a:rPr>
              <a:t>di</a:t>
            </a:r>
            <a:r>
              <a:rPr lang="en-US" sz="1400" dirty="0">
                <a:latin typeface="Trebuchet MS" pitchFamily="34" charset="0"/>
              </a:rPr>
              <a:t> slide, </a:t>
            </a:r>
            <a:r>
              <a:rPr lang="en-US" sz="1400" dirty="0" err="1">
                <a:latin typeface="Trebuchet MS" pitchFamily="34" charset="0"/>
              </a:rPr>
              <a:t>tentu</a:t>
            </a:r>
            <a:r>
              <a:rPr lang="en-US" sz="1400" dirty="0">
                <a:latin typeface="Trebuchet MS" pitchFamily="34" charset="0"/>
              </a:rPr>
              <a:t>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menginginkan</a:t>
            </a:r>
            <a:r>
              <a:rPr lang="en-US" sz="1400" dirty="0">
                <a:latin typeface="Trebuchet MS" pitchFamily="34" charset="0"/>
              </a:rPr>
              <a:t> model yang </a:t>
            </a:r>
            <a:r>
              <a:rPr lang="en-US" sz="1400" dirty="0" err="1">
                <a:latin typeface="Trebuchet MS" pitchFamily="34" charset="0"/>
              </a:rPr>
              <a:t>memiliki</a:t>
            </a:r>
            <a:r>
              <a:rPr lang="en-US" sz="1400" dirty="0">
                <a:latin typeface="Trebuchet MS" pitchFamily="34" charset="0"/>
              </a:rPr>
              <a:t> </a:t>
            </a:r>
            <a:r>
              <a:rPr lang="en-US" sz="1400" dirty="0" err="1">
                <a:latin typeface="Trebuchet MS" pitchFamily="34" charset="0"/>
              </a:rPr>
              <a:t>proporsi</a:t>
            </a:r>
            <a:r>
              <a:rPr lang="en-US" sz="1400" dirty="0">
                <a:latin typeface="Trebuchet MS" pitchFamily="34" charset="0"/>
              </a:rPr>
              <a:t> yang </a:t>
            </a:r>
            <a:r>
              <a:rPr lang="en-US" sz="1400" dirty="0" err="1">
                <a:latin typeface="Trebuchet MS" pitchFamily="34" charset="0"/>
              </a:rPr>
              <a:t>benar</a:t>
            </a:r>
            <a:r>
              <a:rPr lang="en-US" sz="1400" dirty="0">
                <a:latin typeface="Trebuchet MS" pitchFamily="34" charset="0"/>
              </a:rPr>
              <a:t> </a:t>
            </a:r>
            <a:r>
              <a:rPr lang="en-US" sz="1400" dirty="0" err="1">
                <a:latin typeface="Trebuchet MS" pitchFamily="34" charset="0"/>
              </a:rPr>
              <a:t>sangat</a:t>
            </a:r>
            <a:r>
              <a:rPr lang="en-US" sz="1400" dirty="0">
                <a:latin typeface="Trebuchet MS" pitchFamily="34" charset="0"/>
              </a:rPr>
              <a:t> </a:t>
            </a:r>
            <a:r>
              <a:rPr lang="en-US" sz="1400" dirty="0" err="1">
                <a:latin typeface="Trebuchet MS" pitchFamily="34" charset="0"/>
              </a:rPr>
              <a:t>tinggi</a:t>
            </a:r>
            <a:r>
              <a:rPr lang="en-US" sz="1400" dirty="0">
                <a:latin typeface="Trebuchet MS" pitchFamily="34" charset="0"/>
              </a:rPr>
              <a:t>.</a:t>
            </a:r>
          </a:p>
          <a:p>
            <a:endParaRPr lang="en-US" sz="1400" dirty="0">
              <a:latin typeface="Trebuchet MS" pitchFamily="34" charset="0"/>
            </a:endParaRPr>
          </a:p>
          <a:p>
            <a:r>
              <a:rPr lang="en-US" sz="1400" dirty="0" err="1">
                <a:latin typeface="Trebuchet MS" pitchFamily="34" charset="0"/>
              </a:rPr>
              <a:t>Jika</a:t>
            </a:r>
            <a:r>
              <a:rPr lang="en-US" sz="1400" dirty="0">
                <a:latin typeface="Trebuchet MS" pitchFamily="34" charset="0"/>
              </a:rPr>
              <a:t> </a:t>
            </a:r>
            <a:r>
              <a:rPr lang="en-US" sz="1400" dirty="0" err="1">
                <a:latin typeface="Trebuchet MS" pitchFamily="34" charset="0"/>
              </a:rPr>
              <a:t>ada</a:t>
            </a:r>
            <a:r>
              <a:rPr lang="en-US" sz="1400" dirty="0">
                <a:latin typeface="Trebuchet MS" pitchFamily="34" charset="0"/>
              </a:rPr>
              <a:t> </a:t>
            </a:r>
            <a:r>
              <a:rPr lang="en-US" sz="1400" dirty="0" err="1">
                <a:latin typeface="Trebuchet MS" pitchFamily="34" charset="0"/>
              </a:rPr>
              <a:t>dua</a:t>
            </a:r>
            <a:r>
              <a:rPr lang="en-US" sz="1400" dirty="0">
                <a:latin typeface="Trebuchet MS" pitchFamily="34" charset="0"/>
              </a:rPr>
              <a:t> model,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dapat</a:t>
            </a:r>
            <a:r>
              <a:rPr lang="en-US" sz="1400" dirty="0">
                <a:latin typeface="Trebuchet MS" pitchFamily="34" charset="0"/>
              </a:rPr>
              <a:t> </a:t>
            </a:r>
            <a:r>
              <a:rPr lang="en-US" sz="1400" dirty="0" err="1">
                <a:latin typeface="Trebuchet MS" pitchFamily="34" charset="0"/>
              </a:rPr>
              <a:t>menghitung</a:t>
            </a:r>
            <a:r>
              <a:rPr lang="en-US" sz="1400" dirty="0">
                <a:latin typeface="Trebuchet MS" pitchFamily="34" charset="0"/>
              </a:rPr>
              <a:t> </a:t>
            </a:r>
            <a:r>
              <a:rPr lang="en-US" sz="1400" dirty="0" err="1">
                <a:latin typeface="Trebuchet MS" pitchFamily="34" charset="0"/>
              </a:rPr>
              <a:t>tingkat</a:t>
            </a:r>
            <a:r>
              <a:rPr lang="en-US" sz="1400" dirty="0">
                <a:latin typeface="Trebuchet MS" pitchFamily="34" charset="0"/>
              </a:rPr>
              <a:t> </a:t>
            </a:r>
            <a:r>
              <a:rPr lang="en-US" sz="1400" dirty="0" err="1">
                <a:latin typeface="Trebuchet MS" pitchFamily="34" charset="0"/>
              </a:rPr>
              <a:t>ketepatan</a:t>
            </a:r>
            <a:r>
              <a:rPr lang="en-US" sz="1400" dirty="0">
                <a:latin typeface="Trebuchet MS" pitchFamily="34" charset="0"/>
              </a:rPr>
              <a:t> </a:t>
            </a:r>
            <a:r>
              <a:rPr lang="en-US" sz="1400" dirty="0" err="1">
                <a:latin typeface="Trebuchet MS" pitchFamily="34" charset="0"/>
              </a:rPr>
              <a:t>masing-masing</a:t>
            </a:r>
            <a:r>
              <a:rPr lang="en-US" sz="1400" dirty="0">
                <a:latin typeface="Trebuchet MS" pitchFamily="34" charset="0"/>
              </a:rPr>
              <a:t> model.</a:t>
            </a:r>
          </a:p>
        </p:txBody>
      </p:sp>
    </p:spTree>
    <p:extLst>
      <p:ext uri="{BB962C8B-B14F-4D97-AF65-F5344CB8AC3E}">
        <p14:creationId xmlns:p14="http://schemas.microsoft.com/office/powerpoint/2010/main" val="4230641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5D5A80-25E2-4523-A6FB-61249F5D024B}" type="slidenum">
              <a:rPr lang="en-US"/>
              <a:pPr/>
              <a:t>38</a:t>
            </a:fld>
            <a:endParaRPr lang="en-US"/>
          </a:p>
        </p:txBody>
      </p:sp>
      <p:sp>
        <p:nvSpPr>
          <p:cNvPr id="224258" name="Rectangle 2"/>
          <p:cNvSpPr>
            <a:spLocks noGrp="1" noRot="1" noChangeAspect="1" noChangeArrowheads="1" noTextEdit="1"/>
          </p:cNvSpPr>
          <p:nvPr>
            <p:ph type="sldImg"/>
          </p:nvPr>
        </p:nvSpPr>
        <p:spPr>
          <a:xfrm>
            <a:off x="1143000" y="685800"/>
            <a:ext cx="4570413" cy="3427413"/>
          </a:xfrm>
          <a:ln/>
        </p:spPr>
      </p:sp>
      <p:sp>
        <p:nvSpPr>
          <p:cNvPr id="224259" name="Rectangle 3"/>
          <p:cNvSpPr>
            <a:spLocks noGrp="1" noChangeArrowheads="1"/>
          </p:cNvSpPr>
          <p:nvPr>
            <p:ph type="body" idx="1"/>
          </p:nvPr>
        </p:nvSpPr>
        <p:spPr>
          <a:xfrm>
            <a:off x="914400" y="4345587"/>
            <a:ext cx="5029200" cy="4112926"/>
          </a:xfrm>
        </p:spPr>
        <p:txBody>
          <a:bodyPr/>
          <a:lstStyle/>
          <a:p>
            <a:r>
              <a:rPr lang="en-US" sz="1400" dirty="0" err="1">
                <a:latin typeface="Trebuchet MS" pitchFamily="34" charset="0"/>
              </a:rPr>
              <a:t>Ingat</a:t>
            </a:r>
            <a:r>
              <a:rPr lang="en-US" sz="1400" dirty="0">
                <a:latin typeface="Trebuchet MS" pitchFamily="34" charset="0"/>
              </a:rPr>
              <a:t> </a:t>
            </a:r>
            <a:r>
              <a:rPr lang="en-US" sz="1400" dirty="0" err="1">
                <a:latin typeface="Trebuchet MS" pitchFamily="34" charset="0"/>
              </a:rPr>
              <a:t>bahwa</a:t>
            </a:r>
            <a:r>
              <a:rPr lang="en-US" sz="1400" dirty="0">
                <a:latin typeface="Trebuchet MS" pitchFamily="34" charset="0"/>
              </a:rPr>
              <a:t> </a:t>
            </a:r>
            <a:r>
              <a:rPr lang="en-US" sz="1400" dirty="0" err="1">
                <a:latin typeface="Trebuchet MS" pitchFamily="34" charset="0"/>
              </a:rPr>
              <a:t>dengan</a:t>
            </a:r>
            <a:r>
              <a:rPr lang="en-US" sz="1400" dirty="0">
                <a:latin typeface="Trebuchet MS" pitchFamily="34" charset="0"/>
              </a:rPr>
              <a:t> model yang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peroleh</a:t>
            </a:r>
            <a:r>
              <a:rPr lang="en-US" sz="1400" dirty="0">
                <a:latin typeface="Trebuchet MS" pitchFamily="34" charset="0"/>
              </a:rPr>
              <a:t>,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dapat</a:t>
            </a:r>
            <a:r>
              <a:rPr lang="en-US" sz="1400" dirty="0">
                <a:latin typeface="Trebuchet MS" pitchFamily="34" charset="0"/>
              </a:rPr>
              <a:t> </a:t>
            </a:r>
            <a:r>
              <a:rPr lang="en-US" sz="1400" dirty="0" err="1">
                <a:latin typeface="Trebuchet MS" pitchFamily="34" charset="0"/>
              </a:rPr>
              <a:t>memasukkan</a:t>
            </a:r>
            <a:r>
              <a:rPr lang="en-US" sz="1400" dirty="0">
                <a:latin typeface="Trebuchet MS" pitchFamily="34" charset="0"/>
              </a:rPr>
              <a:t> data </a:t>
            </a:r>
            <a:r>
              <a:rPr lang="en-US" sz="1400" dirty="0" err="1">
                <a:latin typeface="Trebuchet MS" pitchFamily="34" charset="0"/>
              </a:rPr>
              <a:t>nilai-nilai</a:t>
            </a:r>
            <a:r>
              <a:rPr lang="en-US" sz="1400" dirty="0">
                <a:latin typeface="Trebuchet MS" pitchFamily="34" charset="0"/>
              </a:rPr>
              <a:t> </a:t>
            </a:r>
            <a:r>
              <a:rPr lang="en-US" sz="1400" dirty="0" err="1">
                <a:latin typeface="Trebuchet MS" pitchFamily="34" charset="0"/>
              </a:rPr>
              <a:t>variabel</a:t>
            </a:r>
            <a:r>
              <a:rPr lang="en-US" sz="1400" dirty="0">
                <a:latin typeface="Trebuchet MS" pitchFamily="34" charset="0"/>
              </a:rPr>
              <a:t> </a:t>
            </a:r>
            <a:r>
              <a:rPr lang="en-US" sz="1400" dirty="0" err="1">
                <a:latin typeface="Trebuchet MS" pitchFamily="34" charset="0"/>
              </a:rPr>
              <a:t>penjelas</a:t>
            </a:r>
            <a:r>
              <a:rPr lang="en-US" sz="1400" dirty="0">
                <a:latin typeface="Trebuchet MS" pitchFamily="34" charset="0"/>
              </a:rPr>
              <a:t> yang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miliki</a:t>
            </a:r>
            <a:r>
              <a:rPr lang="en-US" sz="1400" dirty="0">
                <a:latin typeface="Trebuchet MS" pitchFamily="34" charset="0"/>
              </a:rPr>
              <a:t> </a:t>
            </a:r>
            <a:r>
              <a:rPr lang="en-US" sz="1400" dirty="0" err="1">
                <a:latin typeface="Trebuchet MS" pitchFamily="34" charset="0"/>
              </a:rPr>
              <a:t>untuk</a:t>
            </a:r>
            <a:r>
              <a:rPr lang="en-US" sz="1400" dirty="0">
                <a:latin typeface="Trebuchet MS" pitchFamily="34" charset="0"/>
              </a:rPr>
              <a:t> </a:t>
            </a:r>
            <a:r>
              <a:rPr lang="en-US" sz="1400" dirty="0" err="1">
                <a:latin typeface="Trebuchet MS" pitchFamily="34" charset="0"/>
              </a:rPr>
              <a:t>memperoleh</a:t>
            </a:r>
            <a:r>
              <a:rPr lang="en-US" sz="1400" dirty="0">
                <a:latin typeface="Trebuchet MS" pitchFamily="34" charset="0"/>
              </a:rPr>
              <a:t> </a:t>
            </a:r>
            <a:r>
              <a:rPr lang="en-US" sz="1400" dirty="0" err="1">
                <a:latin typeface="Trebuchet MS" pitchFamily="34" charset="0"/>
              </a:rPr>
              <a:t>dugaan</a:t>
            </a:r>
            <a:r>
              <a:rPr lang="en-US" sz="1400" dirty="0">
                <a:latin typeface="Trebuchet MS" pitchFamily="34" charset="0"/>
              </a:rPr>
              <a:t> </a:t>
            </a:r>
            <a:r>
              <a:rPr lang="en-US" sz="1400" dirty="0" err="1">
                <a:latin typeface="Trebuchet MS" pitchFamily="34" charset="0"/>
              </a:rPr>
              <a:t>peluang</a:t>
            </a:r>
            <a:r>
              <a:rPr lang="en-US" sz="1400" dirty="0">
                <a:latin typeface="Trebuchet MS" pitchFamily="34" charset="0"/>
              </a:rPr>
              <a:t> </a:t>
            </a:r>
            <a:r>
              <a:rPr lang="en-US" sz="1400" dirty="0" err="1">
                <a:latin typeface="Trebuchet MS" pitchFamily="34" charset="0"/>
              </a:rPr>
              <a:t>masing-masing</a:t>
            </a:r>
            <a:r>
              <a:rPr lang="en-US" sz="1400" dirty="0">
                <a:latin typeface="Trebuchet MS" pitchFamily="34" charset="0"/>
              </a:rPr>
              <a:t> </a:t>
            </a:r>
            <a:r>
              <a:rPr lang="en-US" sz="1400" dirty="0" err="1">
                <a:latin typeface="Trebuchet MS" pitchFamily="34" charset="0"/>
              </a:rPr>
              <a:t>individu</a:t>
            </a:r>
            <a:r>
              <a:rPr lang="en-US" sz="1400" dirty="0">
                <a:latin typeface="Trebuchet MS" pitchFamily="34" charset="0"/>
              </a:rPr>
              <a:t>.  </a:t>
            </a:r>
            <a:r>
              <a:rPr lang="en-US" sz="1400" dirty="0" err="1">
                <a:latin typeface="Trebuchet MS" pitchFamily="34" charset="0"/>
              </a:rPr>
              <a:t>Dengan</a:t>
            </a:r>
            <a:r>
              <a:rPr lang="en-US" sz="1400" dirty="0">
                <a:latin typeface="Trebuchet MS" pitchFamily="34" charset="0"/>
              </a:rPr>
              <a:t> </a:t>
            </a:r>
            <a:r>
              <a:rPr lang="en-US" sz="1400" dirty="0" err="1">
                <a:latin typeface="Trebuchet MS" pitchFamily="34" charset="0"/>
              </a:rPr>
              <a:t>prediksi</a:t>
            </a:r>
            <a:r>
              <a:rPr lang="en-US" sz="1400" dirty="0">
                <a:latin typeface="Trebuchet MS" pitchFamily="34" charset="0"/>
              </a:rPr>
              <a:t> </a:t>
            </a:r>
            <a:r>
              <a:rPr lang="en-US" sz="1400" dirty="0" err="1">
                <a:latin typeface="Trebuchet MS" pitchFamily="34" charset="0"/>
              </a:rPr>
              <a:t>peluang</a:t>
            </a:r>
            <a:r>
              <a:rPr lang="en-US" sz="1400" dirty="0">
                <a:latin typeface="Trebuchet MS" pitchFamily="34" charset="0"/>
              </a:rPr>
              <a:t> </a:t>
            </a:r>
            <a:r>
              <a:rPr lang="en-US" sz="1400" dirty="0" err="1">
                <a:latin typeface="Trebuchet MS" pitchFamily="34" charset="0"/>
              </a:rPr>
              <a:t>tersebut</a:t>
            </a:r>
            <a:r>
              <a:rPr lang="en-US" sz="1400" dirty="0">
                <a:latin typeface="Trebuchet MS" pitchFamily="34" charset="0"/>
              </a:rPr>
              <a:t>,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dapat</a:t>
            </a:r>
            <a:r>
              <a:rPr lang="en-US" sz="1400" dirty="0">
                <a:latin typeface="Trebuchet MS" pitchFamily="34" charset="0"/>
              </a:rPr>
              <a:t> </a:t>
            </a:r>
            <a:r>
              <a:rPr lang="en-US" sz="1400" dirty="0" err="1">
                <a:latin typeface="Trebuchet MS" pitchFamily="34" charset="0"/>
              </a:rPr>
              <a:t>mengelompokkan</a:t>
            </a:r>
            <a:r>
              <a:rPr lang="en-US" sz="1400" dirty="0">
                <a:latin typeface="Trebuchet MS" pitchFamily="34" charset="0"/>
              </a:rPr>
              <a:t> </a:t>
            </a:r>
            <a:r>
              <a:rPr lang="en-US" sz="1400" dirty="0" err="1">
                <a:latin typeface="Trebuchet MS" pitchFamily="34" charset="0"/>
              </a:rPr>
              <a:t>apakah</a:t>
            </a:r>
            <a:r>
              <a:rPr lang="en-US" sz="1400" dirty="0">
                <a:latin typeface="Trebuchet MS" pitchFamily="34" charset="0"/>
              </a:rPr>
              <a:t> </a:t>
            </a:r>
            <a:r>
              <a:rPr lang="en-US" sz="1400" dirty="0" err="1">
                <a:latin typeface="Trebuchet MS" pitchFamily="34" charset="0"/>
              </a:rPr>
              <a:t>dia</a:t>
            </a:r>
            <a:r>
              <a:rPr lang="en-US" sz="1400" dirty="0">
                <a:latin typeface="Trebuchet MS" pitchFamily="34" charset="0"/>
              </a:rPr>
              <a:t> </a:t>
            </a:r>
            <a:r>
              <a:rPr lang="en-US" sz="1400" dirty="0" err="1">
                <a:latin typeface="Trebuchet MS" pitchFamily="34" charset="0"/>
              </a:rPr>
              <a:t>diprediksi</a:t>
            </a:r>
            <a:r>
              <a:rPr lang="en-US" sz="1400" dirty="0">
                <a:latin typeface="Trebuchet MS" pitchFamily="34" charset="0"/>
              </a:rPr>
              <a:t> YES (</a:t>
            </a:r>
            <a:r>
              <a:rPr lang="en-US" sz="1400" dirty="0" err="1">
                <a:latin typeface="Trebuchet MS" pitchFamily="34" charset="0"/>
              </a:rPr>
              <a:t>bernilai</a:t>
            </a:r>
            <a:r>
              <a:rPr lang="en-US" sz="1400" dirty="0">
                <a:latin typeface="Trebuchet MS" pitchFamily="34" charset="0"/>
              </a:rPr>
              <a:t> 1) </a:t>
            </a:r>
            <a:r>
              <a:rPr lang="en-US" sz="1400" dirty="0" err="1">
                <a:latin typeface="Trebuchet MS" pitchFamily="34" charset="0"/>
              </a:rPr>
              <a:t>atau</a:t>
            </a:r>
            <a:r>
              <a:rPr lang="en-US" sz="1400" dirty="0">
                <a:latin typeface="Trebuchet MS" pitchFamily="34" charset="0"/>
              </a:rPr>
              <a:t> NO (</a:t>
            </a:r>
            <a:r>
              <a:rPr lang="en-US" sz="1400" dirty="0" err="1">
                <a:latin typeface="Trebuchet MS" pitchFamily="34" charset="0"/>
              </a:rPr>
              <a:t>bernilai</a:t>
            </a:r>
            <a:r>
              <a:rPr lang="en-US" sz="1400" dirty="0">
                <a:latin typeface="Trebuchet MS" pitchFamily="34" charset="0"/>
              </a:rPr>
              <a:t> 0).  </a:t>
            </a:r>
            <a:r>
              <a:rPr lang="en-US" sz="1400" dirty="0" err="1">
                <a:latin typeface="Trebuchet MS" pitchFamily="34" charset="0"/>
              </a:rPr>
              <a:t>Selanjutnya</a:t>
            </a:r>
            <a:r>
              <a:rPr lang="en-US" sz="1400" dirty="0">
                <a:latin typeface="Trebuchet MS" pitchFamily="34" charset="0"/>
              </a:rPr>
              <a:t> </a:t>
            </a:r>
            <a:r>
              <a:rPr lang="en-US" sz="1400" dirty="0" err="1">
                <a:latin typeface="Trebuchet MS" pitchFamily="34" charset="0"/>
              </a:rPr>
              <a:t>bisa</a:t>
            </a:r>
            <a:r>
              <a:rPr lang="en-US" sz="1400" dirty="0">
                <a:latin typeface="Trebuchet MS" pitchFamily="34" charset="0"/>
              </a:rPr>
              <a:t>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bandingkan</a:t>
            </a:r>
            <a:r>
              <a:rPr lang="en-US" sz="1400" dirty="0">
                <a:latin typeface="Trebuchet MS" pitchFamily="34" charset="0"/>
              </a:rPr>
              <a:t> </a:t>
            </a:r>
            <a:r>
              <a:rPr lang="en-US" sz="1400" dirty="0" err="1">
                <a:latin typeface="Trebuchet MS" pitchFamily="34" charset="0"/>
              </a:rPr>
              <a:t>dengan</a:t>
            </a:r>
            <a:r>
              <a:rPr lang="en-US" sz="1400" dirty="0">
                <a:latin typeface="Trebuchet MS" pitchFamily="34" charset="0"/>
              </a:rPr>
              <a:t> </a:t>
            </a:r>
            <a:r>
              <a:rPr lang="en-US" sz="1400" dirty="0" err="1">
                <a:latin typeface="Trebuchet MS" pitchFamily="34" charset="0"/>
              </a:rPr>
              <a:t>nilai</a:t>
            </a:r>
            <a:r>
              <a:rPr lang="en-US" sz="1400" dirty="0">
                <a:latin typeface="Trebuchet MS" pitchFamily="34" charset="0"/>
              </a:rPr>
              <a:t> yang </a:t>
            </a:r>
            <a:r>
              <a:rPr lang="en-US" sz="1400" dirty="0" err="1">
                <a:latin typeface="Trebuchet MS" pitchFamily="34" charset="0"/>
              </a:rPr>
              <a:t>sebenarnya</a:t>
            </a:r>
            <a:r>
              <a:rPr lang="en-US" sz="1400" dirty="0">
                <a:latin typeface="Trebuchet MS" pitchFamily="34" charset="0"/>
              </a:rPr>
              <a:t> (</a:t>
            </a:r>
            <a:r>
              <a:rPr lang="en-US" sz="1400" dirty="0" err="1">
                <a:latin typeface="Trebuchet MS" pitchFamily="34" charset="0"/>
              </a:rPr>
              <a:t>aktual</a:t>
            </a:r>
            <a:r>
              <a:rPr lang="en-US" sz="1400" dirty="0">
                <a:latin typeface="Trebuchet MS" pitchFamily="34" charset="0"/>
              </a:rPr>
              <a:t>)</a:t>
            </a:r>
          </a:p>
          <a:p>
            <a:endParaRPr lang="en-US" sz="1400" dirty="0">
              <a:latin typeface="Trebuchet MS" pitchFamily="34" charset="0"/>
            </a:endParaRPr>
          </a:p>
          <a:p>
            <a:r>
              <a:rPr lang="en-US" sz="1400" dirty="0" err="1">
                <a:latin typeface="Trebuchet MS" pitchFamily="34" charset="0"/>
              </a:rPr>
              <a:t>Teknik</a:t>
            </a:r>
            <a:r>
              <a:rPr lang="en-US" sz="1400" dirty="0">
                <a:latin typeface="Trebuchet MS" pitchFamily="34" charset="0"/>
              </a:rPr>
              <a:t> </a:t>
            </a:r>
            <a:r>
              <a:rPr lang="en-US" sz="1400" dirty="0" err="1">
                <a:latin typeface="Trebuchet MS" pitchFamily="34" charset="0"/>
              </a:rPr>
              <a:t>sederhana</a:t>
            </a:r>
            <a:r>
              <a:rPr lang="en-US" sz="1400" dirty="0">
                <a:latin typeface="Trebuchet MS" pitchFamily="34" charset="0"/>
              </a:rPr>
              <a:t> yang </a:t>
            </a:r>
            <a:r>
              <a:rPr lang="en-US" sz="1400" dirty="0" err="1">
                <a:latin typeface="Trebuchet MS" pitchFamily="34" charset="0"/>
              </a:rPr>
              <a:t>dapat</a:t>
            </a:r>
            <a:r>
              <a:rPr lang="en-US" sz="1400" dirty="0">
                <a:latin typeface="Trebuchet MS" pitchFamily="34" charset="0"/>
              </a:rPr>
              <a:t> </a:t>
            </a:r>
            <a:r>
              <a:rPr lang="en-US" sz="1400" dirty="0" err="1">
                <a:latin typeface="Trebuchet MS" pitchFamily="34" charset="0"/>
              </a:rPr>
              <a:t>dilakukan</a:t>
            </a:r>
            <a:r>
              <a:rPr lang="en-US" sz="1400" dirty="0">
                <a:latin typeface="Trebuchet MS" pitchFamily="34" charset="0"/>
              </a:rPr>
              <a:t> </a:t>
            </a:r>
            <a:r>
              <a:rPr lang="en-US" sz="1400" dirty="0" err="1">
                <a:latin typeface="Trebuchet MS" pitchFamily="34" charset="0"/>
              </a:rPr>
              <a:t>untuk</a:t>
            </a:r>
            <a:r>
              <a:rPr lang="en-US" sz="1400" dirty="0">
                <a:latin typeface="Trebuchet MS" pitchFamily="34" charset="0"/>
              </a:rPr>
              <a:t> </a:t>
            </a:r>
            <a:r>
              <a:rPr lang="en-US" sz="1400" dirty="0" err="1">
                <a:latin typeface="Trebuchet MS" pitchFamily="34" charset="0"/>
              </a:rPr>
              <a:t>menentukan</a:t>
            </a:r>
            <a:r>
              <a:rPr lang="en-US" sz="1400" dirty="0">
                <a:latin typeface="Trebuchet MS" pitchFamily="34" charset="0"/>
              </a:rPr>
              <a:t> </a:t>
            </a:r>
            <a:r>
              <a:rPr lang="en-US" sz="1400" dirty="0" err="1">
                <a:latin typeface="Trebuchet MS" pitchFamily="34" charset="0"/>
              </a:rPr>
              <a:t>tingkat</a:t>
            </a:r>
            <a:r>
              <a:rPr lang="en-US" sz="1400" dirty="0">
                <a:latin typeface="Trebuchet MS" pitchFamily="34" charset="0"/>
              </a:rPr>
              <a:t> </a:t>
            </a:r>
            <a:r>
              <a:rPr lang="en-US" sz="1400" dirty="0" err="1">
                <a:latin typeface="Trebuchet MS" pitchFamily="34" charset="0"/>
              </a:rPr>
              <a:t>kebaikan</a:t>
            </a:r>
            <a:r>
              <a:rPr lang="en-US" sz="1400" dirty="0">
                <a:latin typeface="Trebuchet MS" pitchFamily="34" charset="0"/>
              </a:rPr>
              <a:t> </a:t>
            </a:r>
            <a:r>
              <a:rPr lang="en-US" sz="1400" dirty="0" err="1">
                <a:latin typeface="Trebuchet MS" pitchFamily="34" charset="0"/>
              </a:rPr>
              <a:t>pendugaan</a:t>
            </a:r>
            <a:r>
              <a:rPr lang="en-US" sz="1400" dirty="0">
                <a:latin typeface="Trebuchet MS" pitchFamily="34" charset="0"/>
              </a:rPr>
              <a:t>/</a:t>
            </a:r>
            <a:r>
              <a:rPr lang="en-US" sz="1400" dirty="0" err="1">
                <a:latin typeface="Trebuchet MS" pitchFamily="34" charset="0"/>
              </a:rPr>
              <a:t>prediksi</a:t>
            </a:r>
            <a:r>
              <a:rPr lang="en-US" sz="1400" dirty="0">
                <a:latin typeface="Trebuchet MS" pitchFamily="34" charset="0"/>
              </a:rPr>
              <a:t> </a:t>
            </a:r>
            <a:r>
              <a:rPr lang="en-US" sz="1400" dirty="0" err="1">
                <a:latin typeface="Trebuchet MS" pitchFamily="34" charset="0"/>
              </a:rPr>
              <a:t>dari</a:t>
            </a:r>
            <a:r>
              <a:rPr lang="en-US" sz="1400" dirty="0">
                <a:latin typeface="Trebuchet MS" pitchFamily="34" charset="0"/>
              </a:rPr>
              <a:t> model yang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miliki</a:t>
            </a:r>
            <a:r>
              <a:rPr lang="en-US" sz="1400" dirty="0">
                <a:latin typeface="Trebuchet MS" pitchFamily="34" charset="0"/>
              </a:rPr>
              <a:t> </a:t>
            </a:r>
            <a:r>
              <a:rPr lang="en-US" sz="1400" dirty="0" err="1">
                <a:latin typeface="Trebuchet MS" pitchFamily="34" charset="0"/>
              </a:rPr>
              <a:t>adalah</a:t>
            </a:r>
            <a:r>
              <a:rPr lang="en-US" sz="1400" dirty="0">
                <a:latin typeface="Trebuchet MS" pitchFamily="34" charset="0"/>
              </a:rPr>
              <a:t> </a:t>
            </a:r>
            <a:r>
              <a:rPr lang="en-US" sz="1400" dirty="0" err="1">
                <a:latin typeface="Trebuchet MS" pitchFamily="34" charset="0"/>
              </a:rPr>
              <a:t>menggunakan</a:t>
            </a:r>
            <a:r>
              <a:rPr lang="en-US" sz="1400" dirty="0">
                <a:latin typeface="Trebuchet MS" pitchFamily="34" charset="0"/>
              </a:rPr>
              <a:t> </a:t>
            </a:r>
            <a:r>
              <a:rPr lang="en-US" sz="1400" dirty="0" err="1">
                <a:latin typeface="Trebuchet MS" pitchFamily="34" charset="0"/>
              </a:rPr>
              <a:t>tabel</a:t>
            </a:r>
            <a:r>
              <a:rPr lang="en-US" sz="1400" dirty="0">
                <a:latin typeface="Trebuchet MS" pitchFamily="34" charset="0"/>
              </a:rPr>
              <a:t> </a:t>
            </a:r>
            <a:r>
              <a:rPr lang="en-US" sz="1400" dirty="0" err="1">
                <a:latin typeface="Trebuchet MS" pitchFamily="34" charset="0"/>
              </a:rPr>
              <a:t>klasifikasi</a:t>
            </a:r>
            <a:r>
              <a:rPr lang="en-US" sz="1400" dirty="0">
                <a:latin typeface="Trebuchet MS" pitchFamily="34" charset="0"/>
              </a:rPr>
              <a:t>.  </a:t>
            </a:r>
            <a:r>
              <a:rPr lang="en-US" sz="1400" dirty="0" err="1">
                <a:latin typeface="Trebuchet MS" pitchFamily="34" charset="0"/>
              </a:rPr>
              <a:t>Tabel</a:t>
            </a:r>
            <a:r>
              <a:rPr lang="en-US" sz="1400" dirty="0">
                <a:latin typeface="Trebuchet MS" pitchFamily="34" charset="0"/>
              </a:rPr>
              <a:t> </a:t>
            </a:r>
            <a:r>
              <a:rPr lang="en-US" sz="1400" dirty="0" err="1">
                <a:latin typeface="Trebuchet MS" pitchFamily="34" charset="0"/>
              </a:rPr>
              <a:t>ini</a:t>
            </a:r>
            <a:r>
              <a:rPr lang="en-US" sz="1400" dirty="0">
                <a:latin typeface="Trebuchet MS" pitchFamily="34" charset="0"/>
              </a:rPr>
              <a:t> </a:t>
            </a:r>
            <a:r>
              <a:rPr lang="en-US" sz="1400" dirty="0" err="1">
                <a:latin typeface="Trebuchet MS" pitchFamily="34" charset="0"/>
              </a:rPr>
              <a:t>merupakan</a:t>
            </a:r>
            <a:r>
              <a:rPr lang="en-US" sz="1400" dirty="0">
                <a:latin typeface="Trebuchet MS" pitchFamily="34" charset="0"/>
              </a:rPr>
              <a:t> </a:t>
            </a:r>
            <a:r>
              <a:rPr lang="en-US" sz="1400" dirty="0" err="1">
                <a:latin typeface="Trebuchet MS" pitchFamily="34" charset="0"/>
              </a:rPr>
              <a:t>tabel</a:t>
            </a:r>
            <a:r>
              <a:rPr lang="en-US" sz="1400" dirty="0">
                <a:latin typeface="Trebuchet MS" pitchFamily="34" charset="0"/>
              </a:rPr>
              <a:t> </a:t>
            </a:r>
            <a:r>
              <a:rPr lang="en-US" sz="1400" dirty="0" err="1">
                <a:latin typeface="Trebuchet MS" pitchFamily="34" charset="0"/>
              </a:rPr>
              <a:t>frekuensi</a:t>
            </a:r>
            <a:r>
              <a:rPr lang="en-US" sz="1400" dirty="0">
                <a:latin typeface="Trebuchet MS" pitchFamily="34" charset="0"/>
              </a:rPr>
              <a:t> </a:t>
            </a:r>
            <a:r>
              <a:rPr lang="en-US" sz="1400" dirty="0" err="1">
                <a:latin typeface="Trebuchet MS" pitchFamily="34" charset="0"/>
              </a:rPr>
              <a:t>dua</a:t>
            </a:r>
            <a:r>
              <a:rPr lang="en-US" sz="1400" dirty="0">
                <a:latin typeface="Trebuchet MS" pitchFamily="34" charset="0"/>
              </a:rPr>
              <a:t> </a:t>
            </a:r>
            <a:r>
              <a:rPr lang="en-US" sz="1400" dirty="0" err="1">
                <a:latin typeface="Trebuchet MS" pitchFamily="34" charset="0"/>
              </a:rPr>
              <a:t>arah</a:t>
            </a:r>
            <a:r>
              <a:rPr lang="en-US" sz="1400" dirty="0">
                <a:latin typeface="Trebuchet MS" pitchFamily="34" charset="0"/>
              </a:rPr>
              <a:t> </a:t>
            </a:r>
            <a:r>
              <a:rPr lang="en-US" sz="1400" dirty="0" err="1">
                <a:latin typeface="Trebuchet MS" pitchFamily="34" charset="0"/>
              </a:rPr>
              <a:t>antara</a:t>
            </a:r>
            <a:r>
              <a:rPr lang="en-US" sz="1400" dirty="0">
                <a:latin typeface="Trebuchet MS" pitchFamily="34" charset="0"/>
              </a:rPr>
              <a:t> </a:t>
            </a:r>
            <a:r>
              <a:rPr lang="en-US" sz="1400" dirty="0" err="1">
                <a:latin typeface="Trebuchet MS" pitchFamily="34" charset="0"/>
              </a:rPr>
              <a:t>nilai</a:t>
            </a:r>
            <a:r>
              <a:rPr lang="en-US" sz="1400" dirty="0">
                <a:latin typeface="Trebuchet MS" pitchFamily="34" charset="0"/>
              </a:rPr>
              <a:t> </a:t>
            </a:r>
            <a:r>
              <a:rPr lang="en-US" sz="1400" dirty="0" err="1">
                <a:latin typeface="Trebuchet MS" pitchFamily="34" charset="0"/>
              </a:rPr>
              <a:t>kategori</a:t>
            </a:r>
            <a:r>
              <a:rPr lang="en-US" sz="1400" dirty="0">
                <a:latin typeface="Trebuchet MS" pitchFamily="34" charset="0"/>
              </a:rPr>
              <a:t> </a:t>
            </a:r>
            <a:r>
              <a:rPr lang="en-US" sz="1400" dirty="0" err="1">
                <a:latin typeface="Trebuchet MS" pitchFamily="34" charset="0"/>
              </a:rPr>
              <a:t>aktual</a:t>
            </a:r>
            <a:r>
              <a:rPr lang="en-US" sz="1400" dirty="0">
                <a:latin typeface="Trebuchet MS" pitchFamily="34" charset="0"/>
              </a:rPr>
              <a:t> data </a:t>
            </a:r>
            <a:r>
              <a:rPr lang="en-US" sz="1400" dirty="0" err="1">
                <a:latin typeface="Trebuchet MS" pitchFamily="34" charset="0"/>
              </a:rPr>
              <a:t>dengan</a:t>
            </a:r>
            <a:r>
              <a:rPr lang="en-US" sz="1400" dirty="0">
                <a:latin typeface="Trebuchet MS" pitchFamily="34" charset="0"/>
              </a:rPr>
              <a:t> </a:t>
            </a:r>
            <a:r>
              <a:rPr lang="en-US" sz="1400" dirty="0" err="1">
                <a:latin typeface="Trebuchet MS" pitchFamily="34" charset="0"/>
              </a:rPr>
              <a:t>kategori</a:t>
            </a:r>
            <a:r>
              <a:rPr lang="en-US" sz="1400" dirty="0">
                <a:latin typeface="Trebuchet MS" pitchFamily="34" charset="0"/>
              </a:rPr>
              <a:t> </a:t>
            </a:r>
            <a:r>
              <a:rPr lang="en-US" sz="1400" dirty="0" err="1">
                <a:latin typeface="Trebuchet MS" pitchFamily="34" charset="0"/>
              </a:rPr>
              <a:t>prediksinya</a:t>
            </a:r>
            <a:r>
              <a:rPr lang="en-US" sz="1400" dirty="0">
                <a:latin typeface="Trebuchet MS" pitchFamily="34" charset="0"/>
              </a:rPr>
              <a:t>.  </a:t>
            </a:r>
            <a:r>
              <a:rPr lang="en-US" sz="1400" dirty="0" err="1">
                <a:latin typeface="Trebuchet MS" pitchFamily="34" charset="0"/>
              </a:rPr>
              <a:t>Pada</a:t>
            </a:r>
            <a:r>
              <a:rPr lang="en-US" sz="1400" dirty="0">
                <a:latin typeface="Trebuchet MS" pitchFamily="34" charset="0"/>
              </a:rPr>
              <a:t> </a:t>
            </a:r>
            <a:r>
              <a:rPr lang="en-US" sz="1400" dirty="0" err="1">
                <a:latin typeface="Trebuchet MS" pitchFamily="34" charset="0"/>
              </a:rPr>
              <a:t>gambar</a:t>
            </a:r>
            <a:r>
              <a:rPr lang="en-US" sz="1400" dirty="0">
                <a:latin typeface="Trebuchet MS" pitchFamily="34" charset="0"/>
              </a:rPr>
              <a:t> </a:t>
            </a:r>
            <a:r>
              <a:rPr lang="en-US" sz="1400" dirty="0" err="1">
                <a:latin typeface="Trebuchet MS" pitchFamily="34" charset="0"/>
              </a:rPr>
              <a:t>tabel</a:t>
            </a:r>
            <a:r>
              <a:rPr lang="en-US" sz="1400" dirty="0">
                <a:latin typeface="Trebuchet MS" pitchFamily="34" charset="0"/>
              </a:rPr>
              <a:t> </a:t>
            </a:r>
            <a:r>
              <a:rPr lang="en-US" sz="1400" dirty="0" err="1">
                <a:latin typeface="Trebuchet MS" pitchFamily="34" charset="0"/>
              </a:rPr>
              <a:t>di</a:t>
            </a:r>
            <a:r>
              <a:rPr lang="en-US" sz="1400" dirty="0">
                <a:latin typeface="Trebuchet MS" pitchFamily="34" charset="0"/>
              </a:rPr>
              <a:t> slide, </a:t>
            </a:r>
            <a:r>
              <a:rPr lang="en-US" sz="1400" dirty="0" err="1">
                <a:latin typeface="Trebuchet MS" pitchFamily="34" charset="0"/>
              </a:rPr>
              <a:t>tentu</a:t>
            </a:r>
            <a:r>
              <a:rPr lang="en-US" sz="1400" dirty="0">
                <a:latin typeface="Trebuchet MS" pitchFamily="34" charset="0"/>
              </a:rPr>
              <a:t>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menginginkan</a:t>
            </a:r>
            <a:r>
              <a:rPr lang="en-US" sz="1400" dirty="0">
                <a:latin typeface="Trebuchet MS" pitchFamily="34" charset="0"/>
              </a:rPr>
              <a:t> model yang </a:t>
            </a:r>
            <a:r>
              <a:rPr lang="en-US" sz="1400" dirty="0" err="1">
                <a:latin typeface="Trebuchet MS" pitchFamily="34" charset="0"/>
              </a:rPr>
              <a:t>memiliki</a:t>
            </a:r>
            <a:r>
              <a:rPr lang="en-US" sz="1400" dirty="0">
                <a:latin typeface="Trebuchet MS" pitchFamily="34" charset="0"/>
              </a:rPr>
              <a:t> </a:t>
            </a:r>
            <a:r>
              <a:rPr lang="en-US" sz="1400" dirty="0" err="1">
                <a:latin typeface="Trebuchet MS" pitchFamily="34" charset="0"/>
              </a:rPr>
              <a:t>proporsi</a:t>
            </a:r>
            <a:r>
              <a:rPr lang="en-US" sz="1400" dirty="0">
                <a:latin typeface="Trebuchet MS" pitchFamily="34" charset="0"/>
              </a:rPr>
              <a:t> yang </a:t>
            </a:r>
            <a:r>
              <a:rPr lang="en-US" sz="1400" dirty="0" err="1">
                <a:latin typeface="Trebuchet MS" pitchFamily="34" charset="0"/>
              </a:rPr>
              <a:t>benar</a:t>
            </a:r>
            <a:r>
              <a:rPr lang="en-US" sz="1400" dirty="0">
                <a:latin typeface="Trebuchet MS" pitchFamily="34" charset="0"/>
              </a:rPr>
              <a:t> </a:t>
            </a:r>
            <a:r>
              <a:rPr lang="en-US" sz="1400" dirty="0" err="1">
                <a:latin typeface="Trebuchet MS" pitchFamily="34" charset="0"/>
              </a:rPr>
              <a:t>sangat</a:t>
            </a:r>
            <a:r>
              <a:rPr lang="en-US" sz="1400" dirty="0">
                <a:latin typeface="Trebuchet MS" pitchFamily="34" charset="0"/>
              </a:rPr>
              <a:t> </a:t>
            </a:r>
            <a:r>
              <a:rPr lang="en-US" sz="1400" dirty="0" err="1">
                <a:latin typeface="Trebuchet MS" pitchFamily="34" charset="0"/>
              </a:rPr>
              <a:t>tinggi</a:t>
            </a:r>
            <a:r>
              <a:rPr lang="en-US" sz="1400" dirty="0">
                <a:latin typeface="Trebuchet MS" pitchFamily="34" charset="0"/>
              </a:rPr>
              <a:t>.</a:t>
            </a:r>
          </a:p>
          <a:p>
            <a:endParaRPr lang="en-US" sz="1400" dirty="0">
              <a:latin typeface="Trebuchet MS" pitchFamily="34" charset="0"/>
            </a:endParaRPr>
          </a:p>
          <a:p>
            <a:r>
              <a:rPr lang="en-US" sz="1400" dirty="0" err="1">
                <a:latin typeface="Trebuchet MS" pitchFamily="34" charset="0"/>
              </a:rPr>
              <a:t>Jika</a:t>
            </a:r>
            <a:r>
              <a:rPr lang="en-US" sz="1400" dirty="0">
                <a:latin typeface="Trebuchet MS" pitchFamily="34" charset="0"/>
              </a:rPr>
              <a:t> </a:t>
            </a:r>
            <a:r>
              <a:rPr lang="en-US" sz="1400" dirty="0" err="1">
                <a:latin typeface="Trebuchet MS" pitchFamily="34" charset="0"/>
              </a:rPr>
              <a:t>ada</a:t>
            </a:r>
            <a:r>
              <a:rPr lang="en-US" sz="1400" dirty="0">
                <a:latin typeface="Trebuchet MS" pitchFamily="34" charset="0"/>
              </a:rPr>
              <a:t> </a:t>
            </a:r>
            <a:r>
              <a:rPr lang="en-US" sz="1400" dirty="0" err="1">
                <a:latin typeface="Trebuchet MS" pitchFamily="34" charset="0"/>
              </a:rPr>
              <a:t>dua</a:t>
            </a:r>
            <a:r>
              <a:rPr lang="en-US" sz="1400" dirty="0">
                <a:latin typeface="Trebuchet MS" pitchFamily="34" charset="0"/>
              </a:rPr>
              <a:t> model, </a:t>
            </a:r>
            <a:r>
              <a:rPr lang="en-US" sz="1400" dirty="0" err="1">
                <a:latin typeface="Trebuchet MS" pitchFamily="34" charset="0"/>
              </a:rPr>
              <a:t>kita</a:t>
            </a:r>
            <a:r>
              <a:rPr lang="en-US" sz="1400" dirty="0">
                <a:latin typeface="Trebuchet MS" pitchFamily="34" charset="0"/>
              </a:rPr>
              <a:t> </a:t>
            </a:r>
            <a:r>
              <a:rPr lang="en-US" sz="1400" dirty="0" err="1">
                <a:latin typeface="Trebuchet MS" pitchFamily="34" charset="0"/>
              </a:rPr>
              <a:t>dapat</a:t>
            </a:r>
            <a:r>
              <a:rPr lang="en-US" sz="1400" dirty="0">
                <a:latin typeface="Trebuchet MS" pitchFamily="34" charset="0"/>
              </a:rPr>
              <a:t> </a:t>
            </a:r>
            <a:r>
              <a:rPr lang="en-US" sz="1400" dirty="0" err="1">
                <a:latin typeface="Trebuchet MS" pitchFamily="34" charset="0"/>
              </a:rPr>
              <a:t>menghitung</a:t>
            </a:r>
            <a:r>
              <a:rPr lang="en-US" sz="1400" dirty="0">
                <a:latin typeface="Trebuchet MS" pitchFamily="34" charset="0"/>
              </a:rPr>
              <a:t> </a:t>
            </a:r>
            <a:r>
              <a:rPr lang="en-US" sz="1400" dirty="0" err="1">
                <a:latin typeface="Trebuchet MS" pitchFamily="34" charset="0"/>
              </a:rPr>
              <a:t>tingkat</a:t>
            </a:r>
            <a:r>
              <a:rPr lang="en-US" sz="1400" dirty="0">
                <a:latin typeface="Trebuchet MS" pitchFamily="34" charset="0"/>
              </a:rPr>
              <a:t> </a:t>
            </a:r>
            <a:r>
              <a:rPr lang="en-US" sz="1400" dirty="0" err="1">
                <a:latin typeface="Trebuchet MS" pitchFamily="34" charset="0"/>
              </a:rPr>
              <a:t>ketepatan</a:t>
            </a:r>
            <a:r>
              <a:rPr lang="en-US" sz="1400" dirty="0">
                <a:latin typeface="Trebuchet MS" pitchFamily="34" charset="0"/>
              </a:rPr>
              <a:t> </a:t>
            </a:r>
            <a:r>
              <a:rPr lang="en-US" sz="1400" dirty="0" err="1">
                <a:latin typeface="Trebuchet MS" pitchFamily="34" charset="0"/>
              </a:rPr>
              <a:t>masing-masing</a:t>
            </a:r>
            <a:r>
              <a:rPr lang="en-US" sz="1400" dirty="0">
                <a:latin typeface="Trebuchet MS" pitchFamily="34" charset="0"/>
              </a:rPr>
              <a:t> model.</a:t>
            </a:r>
          </a:p>
        </p:txBody>
      </p:sp>
    </p:spTree>
    <p:extLst>
      <p:ext uri="{BB962C8B-B14F-4D97-AF65-F5344CB8AC3E}">
        <p14:creationId xmlns:p14="http://schemas.microsoft.com/office/powerpoint/2010/main" val="4158465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AA660E-2D6E-44AE-A18C-08952683ABE0}" type="slidenum">
              <a:rPr lang="en-US"/>
              <a:pPr/>
              <a:t>39</a:t>
            </a:fld>
            <a:endParaRPr lang="en-US"/>
          </a:p>
        </p:txBody>
      </p:sp>
      <p:sp>
        <p:nvSpPr>
          <p:cNvPr id="234498" name="Rectangle 2"/>
          <p:cNvSpPr>
            <a:spLocks noGrp="1" noRot="1" noChangeAspect="1" noChangeArrowheads="1" noTextEdit="1"/>
          </p:cNvSpPr>
          <p:nvPr>
            <p:ph type="sldImg"/>
          </p:nvPr>
        </p:nvSpPr>
        <p:spPr>
          <a:xfrm>
            <a:off x="1146175" y="687388"/>
            <a:ext cx="4567238" cy="3425825"/>
          </a:xfrm>
          <a:ln/>
        </p:spPr>
      </p:sp>
      <p:sp>
        <p:nvSpPr>
          <p:cNvPr id="234499" name="Rectangle 3"/>
          <p:cNvSpPr>
            <a:spLocks noGrp="1" noChangeArrowheads="1"/>
          </p:cNvSpPr>
          <p:nvPr>
            <p:ph type="body" idx="1"/>
          </p:nvPr>
        </p:nvSpPr>
        <p:spPr>
          <a:xfrm>
            <a:off x="914400" y="4345587"/>
            <a:ext cx="5029200" cy="4111364"/>
          </a:xfrm>
        </p:spPr>
        <p:txBody>
          <a:bodyPr lIns="89547" tIns="44774" rIns="89547" bIns="44774"/>
          <a:lstStyle/>
          <a:p>
            <a:r>
              <a:rPr lang="en-US" sz="1400">
                <a:solidFill>
                  <a:srgbClr val="000000"/>
                </a:solidFill>
                <a:latin typeface="Trebuchet MS" pitchFamily="34" charset="0"/>
              </a:rPr>
              <a:t>The ROC curve displays the sensitivity and specificity of a classifier for a range of cutoffs. Each point on the curve represents a cutoff probability. Points closer to the upper right corner correspond to low cutoff probabilities. Points in the lower left correspond to higher cutoff probabilities. The extremes (1,1) and (0,0) represent no-data rules where all cases are classified into class 1 or class 0, respectively.</a:t>
            </a:r>
          </a:p>
          <a:p>
            <a:endParaRPr lang="en-US" sz="1400">
              <a:solidFill>
                <a:srgbClr val="000000"/>
              </a:solidFill>
              <a:latin typeface="Trebuchet MS" pitchFamily="34" charset="0"/>
            </a:endParaRPr>
          </a:p>
          <a:p>
            <a:r>
              <a:rPr lang="en-US" sz="1400">
                <a:solidFill>
                  <a:srgbClr val="000000"/>
                </a:solidFill>
                <a:latin typeface="Trebuchet MS" pitchFamily="34" charset="0"/>
              </a:rPr>
              <a:t>A ROC curve for a perfect classifier would have a single point in the upper left corner (0,1). Consequently, the area under the ROC curve (</a:t>
            </a:r>
            <a:r>
              <a:rPr lang="en-US" sz="1400" i="1">
                <a:solidFill>
                  <a:srgbClr val="000000"/>
                </a:solidFill>
                <a:latin typeface="Trebuchet MS" pitchFamily="34" charset="0"/>
              </a:rPr>
              <a:t>c</a:t>
            </a:r>
            <a:r>
              <a:rPr lang="en-US" sz="1400">
                <a:solidFill>
                  <a:srgbClr val="000000"/>
                </a:solidFill>
                <a:latin typeface="Trebuchet MS" pitchFamily="34" charset="0"/>
              </a:rPr>
              <a:t> statistic) is often used to evaluate the performance of a prediction model for the entire range of cutoffs.</a:t>
            </a:r>
          </a:p>
          <a:p>
            <a:endParaRPr lang="en-US" sz="1400">
              <a:latin typeface="Trebuchet MS" pitchFamily="34" charset="0"/>
            </a:endParaRPr>
          </a:p>
        </p:txBody>
      </p:sp>
    </p:spTree>
    <p:extLst>
      <p:ext uri="{BB962C8B-B14F-4D97-AF65-F5344CB8AC3E}">
        <p14:creationId xmlns:p14="http://schemas.microsoft.com/office/powerpoint/2010/main" val="1587981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36C239-AD5B-477E-8E2D-30862FDC5458}" type="slidenum">
              <a:rPr lang="en-US"/>
              <a:pPr/>
              <a:t>40</a:t>
            </a:fld>
            <a:endParaRPr lang="en-US"/>
          </a:p>
        </p:txBody>
      </p:sp>
      <p:sp>
        <p:nvSpPr>
          <p:cNvPr id="236546" name="Rectangle 2"/>
          <p:cNvSpPr>
            <a:spLocks noGrp="1" noRot="1" noChangeAspect="1" noChangeArrowheads="1" noTextEdit="1"/>
          </p:cNvSpPr>
          <p:nvPr>
            <p:ph type="sldImg"/>
          </p:nvPr>
        </p:nvSpPr>
        <p:spPr>
          <a:xfrm>
            <a:off x="1143000" y="685800"/>
            <a:ext cx="4570413" cy="3427413"/>
          </a:xfrm>
          <a:ln/>
        </p:spPr>
      </p:sp>
      <p:sp>
        <p:nvSpPr>
          <p:cNvPr id="236547" name="Rectangle 3"/>
          <p:cNvSpPr>
            <a:spLocks noGrp="1" noChangeArrowheads="1"/>
          </p:cNvSpPr>
          <p:nvPr>
            <p:ph type="body" idx="1"/>
          </p:nvPr>
        </p:nvSpPr>
        <p:spPr>
          <a:xfrm>
            <a:off x="914400" y="4345587"/>
            <a:ext cx="5029200" cy="4112926"/>
          </a:xfrm>
        </p:spPr>
        <p:txBody>
          <a:bodyPr/>
          <a:lstStyle/>
          <a:p>
            <a:r>
              <a:rPr lang="en-US" sz="1400">
                <a:latin typeface="Trebuchet MS" pitchFamily="34" charset="0"/>
              </a:rPr>
              <a:t>Seperti yang dijelaskan sebelumnya, karena nilai sensitivity idealnya adalah 100% dan (1 – specificity) bernilai ideal 0% maka kurva ideal berbentuk garis vertikal dimulai dari titik 0 kemudian bergerak horizontal pada saat mencapai titik 100%.</a:t>
            </a:r>
          </a:p>
          <a:p>
            <a:endParaRPr lang="en-US" sz="1400">
              <a:latin typeface="Trebuchet MS" pitchFamily="34" charset="0"/>
            </a:endParaRPr>
          </a:p>
          <a:p>
            <a:r>
              <a:rPr lang="en-US" sz="1400">
                <a:latin typeface="Trebuchet MS" pitchFamily="34" charset="0"/>
              </a:rPr>
              <a:t>Semakin dekat kurva dengan kurva ideal tersebut, maka semakin baik model yang dimiliki.</a:t>
            </a:r>
          </a:p>
          <a:p>
            <a:endParaRPr lang="en-US" sz="1400">
              <a:latin typeface="Trebuchet MS" pitchFamily="34" charset="0"/>
            </a:endParaRPr>
          </a:p>
          <a:p>
            <a:r>
              <a:rPr lang="en-US" sz="1400">
                <a:latin typeface="Trebuchet MS" pitchFamily="34" charset="0"/>
              </a:rPr>
              <a:t>Kedekatan dengan kondisi ideal ini diukur melalui luas di bawah kurva (yang dilambangkan dengan statistik c).  Perhatikan bahwa pada kondisi ideal, bentuk di bawah kurva adalah bujur sangkar dengan panjang sisi 1 unit.  Sehingga nilai c ideal adalah 1.</a:t>
            </a:r>
          </a:p>
        </p:txBody>
      </p:sp>
    </p:spTree>
    <p:extLst>
      <p:ext uri="{BB962C8B-B14F-4D97-AF65-F5344CB8AC3E}">
        <p14:creationId xmlns:p14="http://schemas.microsoft.com/office/powerpoint/2010/main" val="1912291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B6590F5-1A14-4107-ACA6-943B90F9A336}" type="slidenum">
              <a:rPr lang="en-US" altLang="zh-CN"/>
              <a:pPr/>
              <a:t>74</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31434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F728D4E4-FFC1-4B64-A43E-94D25F28C1FF}" type="slidenum">
              <a:rPr lang="en-GB" altLang="nl-BE" i="0" smtClean="0"/>
              <a:pPr eaLnBrk="1" hangingPunct="1"/>
              <a:t>18</a:t>
            </a:fld>
            <a:endParaRPr lang="en-GB" altLang="nl-BE" i="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nl-BE" smtClean="0">
              <a:latin typeface="Arial" pitchFamily="34" charset="0"/>
            </a:endParaRPr>
          </a:p>
        </p:txBody>
      </p:sp>
    </p:spTree>
    <p:extLst>
      <p:ext uri="{BB962C8B-B14F-4D97-AF65-F5344CB8AC3E}">
        <p14:creationId xmlns:p14="http://schemas.microsoft.com/office/powerpoint/2010/main" val="23752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As the classifier of choice we adopt Random Forest Classifier, due to its robustness to heterogenous and noisy feature.</a:t>
            </a:r>
          </a:p>
          <a:p>
            <a:r>
              <a:rPr lang="en-US" altLang="en-US" smtClean="0"/>
              <a:t>Random Forest is an ensembe classifier. Briefly, given N data and M features, bootsrap samples are created from the traning data</a:t>
            </a:r>
          </a:p>
        </p:txBody>
      </p:sp>
    </p:spTree>
    <p:extLst>
      <p:ext uri="{BB962C8B-B14F-4D97-AF65-F5344CB8AC3E}">
        <p14:creationId xmlns:p14="http://schemas.microsoft.com/office/powerpoint/2010/main" val="2234533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From eachd descision tree .. In spliting the nodes, the Gini Gain is employed</a:t>
            </a:r>
          </a:p>
        </p:txBody>
      </p:sp>
    </p:spTree>
    <p:extLst>
      <p:ext uri="{BB962C8B-B14F-4D97-AF65-F5344CB8AC3E}">
        <p14:creationId xmlns:p14="http://schemas.microsoft.com/office/powerpoint/2010/main" val="2791343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As the classifier of choice we adopt Random Forest Classifier, due to its robustness to heterogenous and noisy feature.</a:t>
            </a:r>
          </a:p>
          <a:p>
            <a:r>
              <a:rPr lang="en-US" altLang="en-US" smtClean="0"/>
              <a:t>Random Forest is an ensembe classifier. Briefly, given N data and M features, bootsrap samples are created from the traning data</a:t>
            </a:r>
          </a:p>
        </p:txBody>
      </p:sp>
    </p:spTree>
    <p:extLst>
      <p:ext uri="{BB962C8B-B14F-4D97-AF65-F5344CB8AC3E}">
        <p14:creationId xmlns:p14="http://schemas.microsoft.com/office/powerpoint/2010/main" val="3273885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From eachd descision tree .. In spliting the nodes, the Gini Gain is employed</a:t>
            </a:r>
          </a:p>
        </p:txBody>
      </p:sp>
    </p:spTree>
    <p:extLst>
      <p:ext uri="{BB962C8B-B14F-4D97-AF65-F5344CB8AC3E}">
        <p14:creationId xmlns:p14="http://schemas.microsoft.com/office/powerpoint/2010/main" val="1323838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Different from the regular decision trees in random forest, when the splitting feature is chosen from only a subset of allf eatures.</a:t>
            </a:r>
          </a:p>
          <a:p>
            <a:r>
              <a:rPr lang="en-US" altLang="en-US" smtClean="0"/>
              <a:t>The robostness of the classifier arises from</a:t>
            </a:r>
          </a:p>
          <a:p>
            <a:r>
              <a:rPr lang="en-US" altLang="en-US" smtClean="0"/>
              <a:t>bootsraping of the training data and the random selection of features, the the random choose of features.</a:t>
            </a:r>
          </a:p>
        </p:txBody>
      </p:sp>
    </p:spTree>
    <p:extLst>
      <p:ext uri="{BB962C8B-B14F-4D97-AF65-F5344CB8AC3E}">
        <p14:creationId xmlns:p14="http://schemas.microsoft.com/office/powerpoint/2010/main" val="3132584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65D51E-9B4E-441D-B9C6-9EAF22C1B20B}" type="slidenum">
              <a:rPr lang="en-US"/>
              <a:pPr/>
              <a:t>21</a:t>
            </a:fld>
            <a:endParaRPr lang="en-US"/>
          </a:p>
        </p:txBody>
      </p:sp>
      <p:sp>
        <p:nvSpPr>
          <p:cNvPr id="179202" name="Rectangle 2"/>
          <p:cNvSpPr>
            <a:spLocks noGrp="1" noRot="1" noChangeAspect="1" noChangeArrowheads="1" noTextEdit="1"/>
          </p:cNvSpPr>
          <p:nvPr>
            <p:ph type="sldImg"/>
          </p:nvPr>
        </p:nvSpPr>
        <p:spPr>
          <a:xfrm>
            <a:off x="1143000" y="685800"/>
            <a:ext cx="4570413" cy="3427413"/>
          </a:xfrm>
          <a:ln/>
        </p:spPr>
      </p:sp>
      <p:sp>
        <p:nvSpPr>
          <p:cNvPr id="179203" name="Rectangle 3"/>
          <p:cNvSpPr>
            <a:spLocks noGrp="1" noChangeArrowheads="1"/>
          </p:cNvSpPr>
          <p:nvPr>
            <p:ph type="body" idx="1"/>
          </p:nvPr>
        </p:nvSpPr>
        <p:spPr>
          <a:xfrm>
            <a:off x="914400" y="4345587"/>
            <a:ext cx="5029200" cy="4112926"/>
          </a:xfrm>
        </p:spPr>
        <p:txBody>
          <a:bodyPr/>
          <a:lstStyle/>
          <a:p>
            <a:r>
              <a:rPr lang="en-US" sz="1100">
                <a:latin typeface="Trebuchet MS" pitchFamily="34" charset="0"/>
              </a:rPr>
              <a:t>Model regresi logistik dapat dibedakan berdasarkan jenis variabel responnya.  Perlu diketahui bahwa variabel yang bersifat kategorik, dapat dibedakan menjadi dua yaitu Nominal dan Ordinal.  Tahukah Anda apa beda keduanya? Contoh variabel nominal adalah jenis pekerjaan, karena kita tidak dapat menentukan urutan dari jenis-jenis pekerjaan tersebut atau urutan jenis pekerjaan tidak memiliki makna tertentu.  Sedangkan tingkat pendidikan adalah variabel ordinal, karena kita dapat menyusun kategori tingkat pendidikan sesuai urutan dari paling tinggi ke rendah atau sebaliknya.</a:t>
            </a:r>
          </a:p>
          <a:p>
            <a:endParaRPr lang="en-US" sz="1100">
              <a:latin typeface="Trebuchet MS" pitchFamily="34" charset="0"/>
            </a:endParaRPr>
          </a:p>
          <a:p>
            <a:r>
              <a:rPr lang="en-US" sz="1100">
                <a:latin typeface="Trebuchet MS" pitchFamily="34" charset="0"/>
              </a:rPr>
              <a:t>Variabel kategorik yang hanya memiliki dua kategori, umumnya dimasukkan dalam kelompok nominal (karena dibolak-balik tidak ada masalah).  Namun khusus untuk yang dua kategori ini, disebut dengan variabel biner karena sering dinotasikan kategorinya dengan nilai 0 dan 1.</a:t>
            </a:r>
          </a:p>
          <a:p>
            <a:endParaRPr lang="en-US" sz="1100">
              <a:latin typeface="Trebuchet MS" pitchFamily="34" charset="0"/>
            </a:endParaRPr>
          </a:p>
          <a:p>
            <a:r>
              <a:rPr lang="en-US" sz="1100">
                <a:latin typeface="Trebuchet MS" pitchFamily="34" charset="0"/>
              </a:rPr>
              <a:t>Jenis model regresinya dengan demikian mengacu pada jenis variabel Y-nya:</a:t>
            </a:r>
          </a:p>
          <a:p>
            <a:pPr>
              <a:buFontTx/>
              <a:buChar char="-"/>
            </a:pPr>
            <a:r>
              <a:rPr lang="en-US" sz="1100">
                <a:latin typeface="Trebuchet MS" pitchFamily="34" charset="0"/>
              </a:rPr>
              <a:t>Variabel Y biner	: Binary Logistic Regression</a:t>
            </a:r>
          </a:p>
          <a:p>
            <a:pPr>
              <a:buFontTx/>
              <a:buChar char="-"/>
            </a:pPr>
            <a:r>
              <a:rPr lang="en-US" sz="1100">
                <a:latin typeface="Trebuchet MS" pitchFamily="34" charset="0"/>
              </a:rPr>
              <a:t>Variabel Y nominal	: Nominal (multinomial) Logistic Regression</a:t>
            </a:r>
          </a:p>
          <a:p>
            <a:pPr>
              <a:buFontTx/>
              <a:buChar char="-"/>
            </a:pPr>
            <a:r>
              <a:rPr lang="en-US" sz="1100">
                <a:latin typeface="Trebuchet MS" pitchFamily="34" charset="0"/>
              </a:rPr>
              <a:t>Variabel Y ordinal	: Ordinal Logistic Regression</a:t>
            </a:r>
          </a:p>
          <a:p>
            <a:r>
              <a:rPr lang="en-US" sz="1100">
                <a:latin typeface="Trebuchet MS" pitchFamily="34" charset="0"/>
              </a:rPr>
              <a:t>Pada sesi ini kita akan bahas dulu regresi logistik biner karena ini menjadi dasar model regresi logistik yang lain.</a:t>
            </a:r>
          </a:p>
        </p:txBody>
      </p:sp>
    </p:spTree>
    <p:extLst>
      <p:ext uri="{BB962C8B-B14F-4D97-AF65-F5344CB8AC3E}">
        <p14:creationId xmlns:p14="http://schemas.microsoft.com/office/powerpoint/2010/main" val="3377137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E6DD3-EB0A-49E0-B49F-056BD00FAB6C}" type="slidenum">
              <a:rPr lang="en-US"/>
              <a:pPr/>
              <a:t>22</a:t>
            </a:fld>
            <a:endParaRPr lang="en-US"/>
          </a:p>
        </p:txBody>
      </p:sp>
      <p:sp>
        <p:nvSpPr>
          <p:cNvPr id="181250" name="Rectangle 2"/>
          <p:cNvSpPr>
            <a:spLocks noGrp="1" noRot="1" noChangeAspect="1" noChangeArrowheads="1" noTextEdit="1"/>
          </p:cNvSpPr>
          <p:nvPr>
            <p:ph type="sldImg"/>
          </p:nvPr>
        </p:nvSpPr>
        <p:spPr>
          <a:xfrm>
            <a:off x="1143000" y="685800"/>
            <a:ext cx="4570413" cy="3427413"/>
          </a:xfrm>
          <a:ln/>
        </p:spPr>
      </p:sp>
      <p:sp>
        <p:nvSpPr>
          <p:cNvPr id="181251" name="Rectangle 3"/>
          <p:cNvSpPr>
            <a:spLocks noGrp="1" noChangeArrowheads="1"/>
          </p:cNvSpPr>
          <p:nvPr>
            <p:ph type="body" idx="1"/>
          </p:nvPr>
        </p:nvSpPr>
        <p:spPr>
          <a:xfrm>
            <a:off x="914400" y="4345587"/>
            <a:ext cx="5029200" cy="4112926"/>
          </a:xfrm>
        </p:spPr>
        <p:txBody>
          <a:bodyPr/>
          <a:lstStyle/>
          <a:p>
            <a:r>
              <a:rPr lang="en-US" dirty="0" err="1">
                <a:latin typeface="Trebuchet MS" pitchFamily="34" charset="0"/>
              </a:rPr>
              <a:t>Tidak</a:t>
            </a:r>
            <a:r>
              <a:rPr lang="en-US" dirty="0">
                <a:latin typeface="Trebuchet MS" pitchFamily="34" charset="0"/>
              </a:rPr>
              <a:t> </a:t>
            </a:r>
            <a:r>
              <a:rPr lang="en-US" dirty="0" err="1">
                <a:latin typeface="Trebuchet MS" pitchFamily="34" charset="0"/>
              </a:rPr>
              <a:t>seperti</a:t>
            </a:r>
            <a:r>
              <a:rPr lang="en-US" dirty="0">
                <a:latin typeface="Trebuchet MS" pitchFamily="34" charset="0"/>
              </a:rPr>
              <a:t> </a:t>
            </a:r>
            <a:r>
              <a:rPr lang="en-US" dirty="0" err="1">
                <a:latin typeface="Trebuchet MS" pitchFamily="34" charset="0"/>
              </a:rPr>
              <a:t>dalam</a:t>
            </a:r>
            <a:r>
              <a:rPr lang="en-US" dirty="0">
                <a:latin typeface="Trebuchet MS" pitchFamily="34" charset="0"/>
              </a:rPr>
              <a:t> model </a:t>
            </a:r>
            <a:r>
              <a:rPr lang="en-US" dirty="0" err="1">
                <a:latin typeface="Trebuchet MS" pitchFamily="34" charset="0"/>
              </a:rPr>
              <a:t>regresi</a:t>
            </a:r>
            <a:r>
              <a:rPr lang="en-US" dirty="0">
                <a:latin typeface="Trebuchet MS" pitchFamily="34" charset="0"/>
              </a:rPr>
              <a:t> linear, yang </a:t>
            </a:r>
            <a:r>
              <a:rPr lang="en-US" dirty="0" err="1">
                <a:latin typeface="Trebuchet MS" pitchFamily="34" charset="0"/>
              </a:rPr>
              <a:t>langsung</a:t>
            </a:r>
            <a:r>
              <a:rPr lang="en-US" dirty="0">
                <a:latin typeface="Trebuchet MS" pitchFamily="34" charset="0"/>
              </a:rPr>
              <a:t> </a:t>
            </a:r>
            <a:r>
              <a:rPr lang="en-US" dirty="0" err="1">
                <a:latin typeface="Trebuchet MS" pitchFamily="34" charset="0"/>
              </a:rPr>
              <a:t>bisa</a:t>
            </a:r>
            <a:r>
              <a:rPr lang="en-US" dirty="0">
                <a:latin typeface="Trebuchet MS" pitchFamily="34" charset="0"/>
              </a:rPr>
              <a:t> </a:t>
            </a:r>
            <a:r>
              <a:rPr lang="en-US" dirty="0" err="1">
                <a:latin typeface="Trebuchet MS" pitchFamily="34" charset="0"/>
              </a:rPr>
              <a:t>diperoleh</a:t>
            </a:r>
            <a:r>
              <a:rPr lang="en-US" dirty="0">
                <a:latin typeface="Trebuchet MS" pitchFamily="34" charset="0"/>
              </a:rPr>
              <a:t> </a:t>
            </a:r>
            <a:r>
              <a:rPr lang="en-US" dirty="0" err="1">
                <a:latin typeface="Trebuchet MS" pitchFamily="34" charset="0"/>
              </a:rPr>
              <a:t>nilai</a:t>
            </a:r>
            <a:r>
              <a:rPr lang="en-US" dirty="0">
                <a:latin typeface="Trebuchet MS" pitchFamily="34" charset="0"/>
              </a:rPr>
              <a:t> </a:t>
            </a:r>
            <a:r>
              <a:rPr lang="en-US" dirty="0" err="1">
                <a:latin typeface="Trebuchet MS" pitchFamily="34" charset="0"/>
              </a:rPr>
              <a:t>dugaan</a:t>
            </a:r>
            <a:r>
              <a:rPr lang="en-US" dirty="0">
                <a:latin typeface="Trebuchet MS" pitchFamily="34" charset="0"/>
              </a:rPr>
              <a:t> Y </a:t>
            </a:r>
            <a:r>
              <a:rPr lang="en-US" dirty="0" err="1">
                <a:latin typeface="Trebuchet MS" pitchFamily="34" charset="0"/>
              </a:rPr>
              <a:t>karena</a:t>
            </a:r>
            <a:r>
              <a:rPr lang="en-US" dirty="0">
                <a:latin typeface="Trebuchet MS" pitchFamily="34" charset="0"/>
              </a:rPr>
              <a:t> </a:t>
            </a:r>
            <a:r>
              <a:rPr lang="en-US" dirty="0" err="1">
                <a:latin typeface="Trebuchet MS" pitchFamily="34" charset="0"/>
              </a:rPr>
              <a:t>bentuk</a:t>
            </a:r>
            <a:r>
              <a:rPr lang="en-US" dirty="0">
                <a:latin typeface="Trebuchet MS" pitchFamily="34" charset="0"/>
              </a:rPr>
              <a:t> </a:t>
            </a:r>
            <a:r>
              <a:rPr lang="en-US" dirty="0" err="1">
                <a:latin typeface="Trebuchet MS" pitchFamily="34" charset="0"/>
              </a:rPr>
              <a:t>modelnya</a:t>
            </a:r>
            <a:r>
              <a:rPr lang="en-US" dirty="0">
                <a:latin typeface="Trebuchet MS" pitchFamily="34" charset="0"/>
              </a:rPr>
              <a:t> </a:t>
            </a:r>
            <a:r>
              <a:rPr lang="en-US" dirty="0" err="1">
                <a:latin typeface="Trebuchet MS" pitchFamily="34" charset="0"/>
              </a:rPr>
              <a:t>adalah</a:t>
            </a:r>
            <a:r>
              <a:rPr lang="en-US" dirty="0">
                <a:latin typeface="Trebuchet MS" pitchFamily="34" charset="0"/>
              </a:rPr>
              <a:t> Y </a:t>
            </a:r>
            <a:r>
              <a:rPr lang="en-US" dirty="0" err="1">
                <a:latin typeface="Trebuchet MS" pitchFamily="34" charset="0"/>
              </a:rPr>
              <a:t>fungsi</a:t>
            </a:r>
            <a:r>
              <a:rPr lang="en-US" dirty="0">
                <a:latin typeface="Trebuchet MS" pitchFamily="34" charset="0"/>
              </a:rPr>
              <a:t> </a:t>
            </a:r>
            <a:r>
              <a:rPr lang="en-US" dirty="0" err="1">
                <a:latin typeface="Trebuchet MS" pitchFamily="34" charset="0"/>
              </a:rPr>
              <a:t>dari</a:t>
            </a:r>
            <a:r>
              <a:rPr lang="en-US" dirty="0">
                <a:latin typeface="Trebuchet MS" pitchFamily="34" charset="0"/>
              </a:rPr>
              <a:t> </a:t>
            </a:r>
            <a:r>
              <a:rPr lang="en-US" dirty="0" err="1">
                <a:latin typeface="Trebuchet MS" pitchFamily="34" charset="0"/>
              </a:rPr>
              <a:t>variabel-variabel</a:t>
            </a:r>
            <a:r>
              <a:rPr lang="en-US" dirty="0">
                <a:latin typeface="Trebuchet MS" pitchFamily="34" charset="0"/>
              </a:rPr>
              <a:t> </a:t>
            </a:r>
            <a:r>
              <a:rPr lang="en-US" dirty="0" err="1">
                <a:latin typeface="Trebuchet MS" pitchFamily="34" charset="0"/>
              </a:rPr>
              <a:t>penjelas</a:t>
            </a:r>
            <a:r>
              <a:rPr lang="en-US" dirty="0">
                <a:latin typeface="Trebuchet MS" pitchFamily="34" charset="0"/>
              </a:rPr>
              <a:t>, </a:t>
            </a:r>
            <a:r>
              <a:rPr lang="en-US" dirty="0" err="1">
                <a:latin typeface="Trebuchet MS" pitchFamily="34" charset="0"/>
              </a:rPr>
              <a:t>pada</a:t>
            </a:r>
            <a:r>
              <a:rPr lang="en-US" dirty="0">
                <a:latin typeface="Trebuchet MS" pitchFamily="34" charset="0"/>
              </a:rPr>
              <a:t> model </a:t>
            </a:r>
            <a:r>
              <a:rPr lang="en-US" dirty="0" err="1">
                <a:latin typeface="Trebuchet MS" pitchFamily="34" charset="0"/>
              </a:rPr>
              <a:t>regresi</a:t>
            </a:r>
            <a:r>
              <a:rPr lang="en-US" dirty="0">
                <a:latin typeface="Trebuchet MS" pitchFamily="34" charset="0"/>
              </a:rPr>
              <a:t> </a:t>
            </a:r>
            <a:r>
              <a:rPr lang="en-US" dirty="0" err="1">
                <a:latin typeface="Trebuchet MS" pitchFamily="34" charset="0"/>
              </a:rPr>
              <a:t>logistik</a:t>
            </a:r>
            <a:r>
              <a:rPr lang="en-US" dirty="0">
                <a:latin typeface="Trebuchet MS" pitchFamily="34" charset="0"/>
              </a:rPr>
              <a:t> yang </a:t>
            </a:r>
            <a:r>
              <a:rPr lang="en-US" dirty="0" err="1">
                <a:latin typeface="Trebuchet MS" pitchFamily="34" charset="0"/>
              </a:rPr>
              <a:t>dimodelkan</a:t>
            </a:r>
            <a:r>
              <a:rPr lang="en-US" dirty="0">
                <a:latin typeface="Trebuchet MS" pitchFamily="34" charset="0"/>
              </a:rPr>
              <a:t> </a:t>
            </a:r>
            <a:r>
              <a:rPr lang="en-US" dirty="0" err="1">
                <a:latin typeface="Trebuchet MS" pitchFamily="34" charset="0"/>
              </a:rPr>
              <a:t>adalah</a:t>
            </a:r>
            <a:r>
              <a:rPr lang="en-US" dirty="0">
                <a:latin typeface="Trebuchet MS" pitchFamily="34" charset="0"/>
              </a:rPr>
              <a:t> </a:t>
            </a:r>
            <a:r>
              <a:rPr lang="en-US" dirty="0" err="1">
                <a:latin typeface="Trebuchet MS" pitchFamily="34" charset="0"/>
              </a:rPr>
              <a:t>nilai</a:t>
            </a:r>
            <a:r>
              <a:rPr lang="en-US" dirty="0">
                <a:latin typeface="Trebuchet MS" pitchFamily="34" charset="0"/>
              </a:rPr>
              <a:t> </a:t>
            </a:r>
            <a:r>
              <a:rPr lang="en-US" dirty="0" err="1">
                <a:latin typeface="Trebuchet MS" pitchFamily="34" charset="0"/>
              </a:rPr>
              <a:t>peluang</a:t>
            </a:r>
            <a:r>
              <a:rPr lang="en-US" dirty="0">
                <a:latin typeface="Trebuchet MS" pitchFamily="34" charset="0"/>
              </a:rPr>
              <a:t> </a:t>
            </a:r>
            <a:r>
              <a:rPr lang="en-US" dirty="0" err="1">
                <a:latin typeface="Trebuchet MS" pitchFamily="34" charset="0"/>
              </a:rPr>
              <a:t>terjadinya</a:t>
            </a:r>
            <a:r>
              <a:rPr lang="en-US" dirty="0">
                <a:latin typeface="Trebuchet MS" pitchFamily="34" charset="0"/>
              </a:rPr>
              <a:t> </a:t>
            </a:r>
            <a:r>
              <a:rPr lang="en-US" dirty="0" err="1">
                <a:latin typeface="Trebuchet MS" pitchFamily="34" charset="0"/>
              </a:rPr>
              <a:t>kategori</a:t>
            </a:r>
            <a:r>
              <a:rPr lang="en-US" dirty="0">
                <a:latin typeface="Trebuchet MS" pitchFamily="34" charset="0"/>
              </a:rPr>
              <a:t> </a:t>
            </a:r>
            <a:r>
              <a:rPr lang="en-US" dirty="0" err="1">
                <a:latin typeface="Trebuchet MS" pitchFamily="34" charset="0"/>
              </a:rPr>
              <a:t>tertentu</a:t>
            </a:r>
            <a:r>
              <a:rPr lang="en-US" dirty="0">
                <a:latin typeface="Trebuchet MS" pitchFamily="34" charset="0"/>
              </a:rPr>
              <a:t> (</a:t>
            </a:r>
            <a:r>
              <a:rPr lang="en-US" dirty="0" err="1">
                <a:latin typeface="Trebuchet MS" pitchFamily="34" charset="0"/>
              </a:rPr>
              <a:t>umumnya</a:t>
            </a:r>
            <a:r>
              <a:rPr lang="en-US" dirty="0">
                <a:latin typeface="Trebuchet MS" pitchFamily="34" charset="0"/>
              </a:rPr>
              <a:t> </a:t>
            </a:r>
            <a:r>
              <a:rPr lang="en-US" dirty="0" err="1">
                <a:latin typeface="Trebuchet MS" pitchFamily="34" charset="0"/>
              </a:rPr>
              <a:t>peluang</a:t>
            </a:r>
            <a:r>
              <a:rPr lang="en-US" dirty="0">
                <a:latin typeface="Trebuchet MS" pitchFamily="34" charset="0"/>
              </a:rPr>
              <a:t> Y = 1).  </a:t>
            </a:r>
            <a:r>
              <a:rPr lang="en-US" dirty="0" err="1">
                <a:latin typeface="Trebuchet MS" pitchFamily="34" charset="0"/>
              </a:rPr>
              <a:t>Sehingga</a:t>
            </a:r>
            <a:r>
              <a:rPr lang="en-US" dirty="0">
                <a:latin typeface="Trebuchet MS" pitchFamily="34" charset="0"/>
              </a:rPr>
              <a:t> </a:t>
            </a:r>
            <a:r>
              <a:rPr lang="en-US" dirty="0" err="1">
                <a:latin typeface="Trebuchet MS" pitchFamily="34" charset="0"/>
              </a:rPr>
              <a:t>nanti</a:t>
            </a:r>
            <a:r>
              <a:rPr lang="en-US" dirty="0">
                <a:latin typeface="Trebuchet MS" pitchFamily="34" charset="0"/>
              </a:rPr>
              <a:t> model yang </a:t>
            </a:r>
            <a:r>
              <a:rPr lang="en-US" dirty="0" err="1">
                <a:latin typeface="Trebuchet MS" pitchFamily="34" charset="0"/>
              </a:rPr>
              <a:t>didapatkan</a:t>
            </a:r>
            <a:r>
              <a:rPr lang="en-US" dirty="0">
                <a:latin typeface="Trebuchet MS" pitchFamily="34" charset="0"/>
              </a:rPr>
              <a:t> </a:t>
            </a:r>
            <a:r>
              <a:rPr lang="en-US" dirty="0" err="1">
                <a:latin typeface="Trebuchet MS" pitchFamily="34" charset="0"/>
              </a:rPr>
              <a:t>adalah</a:t>
            </a:r>
            <a:r>
              <a:rPr lang="en-US" dirty="0">
                <a:latin typeface="Trebuchet MS" pitchFamily="34" charset="0"/>
              </a:rPr>
              <a:t> model </a:t>
            </a:r>
            <a:r>
              <a:rPr lang="en-US" dirty="0" err="1">
                <a:latin typeface="Trebuchet MS" pitchFamily="34" charset="0"/>
              </a:rPr>
              <a:t>hubungan</a:t>
            </a:r>
            <a:r>
              <a:rPr lang="en-US" dirty="0">
                <a:latin typeface="Trebuchet MS" pitchFamily="34" charset="0"/>
              </a:rPr>
              <a:t> </a:t>
            </a:r>
            <a:r>
              <a:rPr lang="en-US" dirty="0" err="1">
                <a:latin typeface="Trebuchet MS" pitchFamily="34" charset="0"/>
              </a:rPr>
              <a:t>antara</a:t>
            </a:r>
            <a:r>
              <a:rPr lang="en-US" dirty="0">
                <a:latin typeface="Trebuchet MS" pitchFamily="34" charset="0"/>
              </a:rPr>
              <a:t> P(Y=1) </a:t>
            </a:r>
            <a:r>
              <a:rPr lang="en-US" dirty="0" err="1">
                <a:latin typeface="Trebuchet MS" pitchFamily="34" charset="0"/>
              </a:rPr>
              <a:t>dengan</a:t>
            </a:r>
            <a:r>
              <a:rPr lang="en-US" dirty="0">
                <a:latin typeface="Trebuchet MS" pitchFamily="34" charset="0"/>
              </a:rPr>
              <a:t> </a:t>
            </a:r>
            <a:r>
              <a:rPr lang="en-US" dirty="0" err="1">
                <a:latin typeface="Trebuchet MS" pitchFamily="34" charset="0"/>
              </a:rPr>
              <a:t>berbagai</a:t>
            </a:r>
            <a:r>
              <a:rPr lang="en-US" dirty="0">
                <a:latin typeface="Trebuchet MS" pitchFamily="34" charset="0"/>
              </a:rPr>
              <a:t> </a:t>
            </a:r>
            <a:r>
              <a:rPr lang="en-US" dirty="0" err="1">
                <a:latin typeface="Trebuchet MS" pitchFamily="34" charset="0"/>
              </a:rPr>
              <a:t>variabel</a:t>
            </a:r>
            <a:r>
              <a:rPr lang="en-US" dirty="0">
                <a:latin typeface="Trebuchet MS" pitchFamily="34" charset="0"/>
              </a:rPr>
              <a:t> </a:t>
            </a:r>
            <a:r>
              <a:rPr lang="en-US" dirty="0" err="1">
                <a:latin typeface="Trebuchet MS" pitchFamily="34" charset="0"/>
              </a:rPr>
              <a:t>penjelas</a:t>
            </a:r>
            <a:r>
              <a:rPr lang="en-US" dirty="0">
                <a:latin typeface="Trebuchet MS" pitchFamily="34" charset="0"/>
              </a:rPr>
              <a:t> X.</a:t>
            </a:r>
          </a:p>
          <a:p>
            <a:endParaRPr lang="en-US" dirty="0">
              <a:latin typeface="Trebuchet MS" pitchFamily="34" charset="0"/>
            </a:endParaRPr>
          </a:p>
          <a:p>
            <a:r>
              <a:rPr lang="en-US" dirty="0" err="1">
                <a:latin typeface="Trebuchet MS" pitchFamily="34" charset="0"/>
              </a:rPr>
              <a:t>BErdasarkan</a:t>
            </a:r>
            <a:r>
              <a:rPr lang="en-US" dirty="0">
                <a:latin typeface="Trebuchet MS" pitchFamily="34" charset="0"/>
              </a:rPr>
              <a:t> </a:t>
            </a:r>
            <a:r>
              <a:rPr lang="en-US" dirty="0" err="1">
                <a:latin typeface="Trebuchet MS" pitchFamily="34" charset="0"/>
              </a:rPr>
              <a:t>nilai</a:t>
            </a:r>
            <a:r>
              <a:rPr lang="en-US" dirty="0">
                <a:latin typeface="Trebuchet MS" pitchFamily="34" charset="0"/>
              </a:rPr>
              <a:t> </a:t>
            </a:r>
            <a:r>
              <a:rPr lang="en-US" dirty="0" err="1">
                <a:latin typeface="Trebuchet MS" pitchFamily="34" charset="0"/>
              </a:rPr>
              <a:t>peluang</a:t>
            </a:r>
            <a:r>
              <a:rPr lang="en-US" dirty="0">
                <a:latin typeface="Trebuchet MS" pitchFamily="34" charset="0"/>
              </a:rPr>
              <a:t> </a:t>
            </a:r>
            <a:r>
              <a:rPr lang="en-US" dirty="0" err="1">
                <a:latin typeface="Trebuchet MS" pitchFamily="34" charset="0"/>
              </a:rPr>
              <a:t>ini</a:t>
            </a:r>
            <a:r>
              <a:rPr lang="en-US" dirty="0">
                <a:latin typeface="Trebuchet MS" pitchFamily="34" charset="0"/>
              </a:rPr>
              <a:t> </a:t>
            </a:r>
            <a:r>
              <a:rPr lang="en-US" dirty="0" err="1">
                <a:latin typeface="Trebuchet MS" pitchFamily="34" charset="0"/>
              </a:rPr>
              <a:t>selanjutnya</a:t>
            </a:r>
            <a:r>
              <a:rPr lang="en-US" dirty="0">
                <a:latin typeface="Trebuchet MS" pitchFamily="34" charset="0"/>
              </a:rPr>
              <a:t> </a:t>
            </a:r>
            <a:r>
              <a:rPr lang="en-US" dirty="0" err="1">
                <a:latin typeface="Trebuchet MS" pitchFamily="34" charset="0"/>
              </a:rPr>
              <a:t>sering</a:t>
            </a:r>
            <a:r>
              <a:rPr lang="en-US" dirty="0">
                <a:latin typeface="Trebuchet MS" pitchFamily="34" charset="0"/>
              </a:rPr>
              <a:t> </a:t>
            </a:r>
            <a:r>
              <a:rPr lang="en-US" dirty="0" err="1">
                <a:latin typeface="Trebuchet MS" pitchFamily="34" charset="0"/>
              </a:rPr>
              <a:t>dilakukan</a:t>
            </a:r>
            <a:r>
              <a:rPr lang="en-US" dirty="0">
                <a:latin typeface="Trebuchet MS" pitchFamily="34" charset="0"/>
              </a:rPr>
              <a:t> </a:t>
            </a:r>
            <a:r>
              <a:rPr lang="en-US" dirty="0" err="1">
                <a:latin typeface="Trebuchet MS" pitchFamily="34" charset="0"/>
              </a:rPr>
              <a:t>pendugaan</a:t>
            </a:r>
            <a:r>
              <a:rPr lang="en-US" dirty="0">
                <a:latin typeface="Trebuchet MS" pitchFamily="34" charset="0"/>
              </a:rPr>
              <a:t> </a:t>
            </a:r>
            <a:r>
              <a:rPr lang="en-US" dirty="0" err="1">
                <a:latin typeface="Trebuchet MS" pitchFamily="34" charset="0"/>
              </a:rPr>
              <a:t>nilai</a:t>
            </a:r>
            <a:r>
              <a:rPr lang="en-US" dirty="0">
                <a:latin typeface="Trebuchet MS" pitchFamily="34" charset="0"/>
              </a:rPr>
              <a:t> Y </a:t>
            </a:r>
            <a:r>
              <a:rPr lang="en-US" dirty="0" err="1">
                <a:latin typeface="Trebuchet MS" pitchFamily="34" charset="0"/>
              </a:rPr>
              <a:t>dengan</a:t>
            </a:r>
            <a:r>
              <a:rPr lang="en-US" dirty="0">
                <a:latin typeface="Trebuchet MS" pitchFamily="34" charset="0"/>
              </a:rPr>
              <a:t> </a:t>
            </a:r>
            <a:r>
              <a:rPr lang="en-US" dirty="0" err="1">
                <a:latin typeface="Trebuchet MS" pitchFamily="34" charset="0"/>
              </a:rPr>
              <a:t>cara</a:t>
            </a:r>
            <a:r>
              <a:rPr lang="en-US" dirty="0">
                <a:latin typeface="Trebuchet MS" pitchFamily="34" charset="0"/>
              </a:rPr>
              <a:t> </a:t>
            </a:r>
            <a:r>
              <a:rPr lang="en-US" dirty="0" err="1">
                <a:latin typeface="Trebuchet MS" pitchFamily="34" charset="0"/>
              </a:rPr>
              <a:t>jika</a:t>
            </a:r>
            <a:r>
              <a:rPr lang="en-US" dirty="0">
                <a:latin typeface="Trebuchet MS" pitchFamily="34" charset="0"/>
              </a:rPr>
              <a:t> P(Y=1) </a:t>
            </a:r>
            <a:r>
              <a:rPr lang="en-US" dirty="0" err="1">
                <a:latin typeface="Trebuchet MS" pitchFamily="34" charset="0"/>
              </a:rPr>
              <a:t>besar</a:t>
            </a:r>
            <a:r>
              <a:rPr lang="en-US" dirty="0">
                <a:latin typeface="Trebuchet MS" pitchFamily="34" charset="0"/>
              </a:rPr>
              <a:t> </a:t>
            </a:r>
            <a:r>
              <a:rPr lang="en-US" dirty="0" err="1">
                <a:latin typeface="Trebuchet MS" pitchFamily="34" charset="0"/>
              </a:rPr>
              <a:t>maka</a:t>
            </a:r>
            <a:r>
              <a:rPr lang="en-US" dirty="0">
                <a:latin typeface="Trebuchet MS" pitchFamily="34" charset="0"/>
              </a:rPr>
              <a:t> </a:t>
            </a:r>
            <a:r>
              <a:rPr lang="en-US" dirty="0" err="1">
                <a:latin typeface="Trebuchet MS" pitchFamily="34" charset="0"/>
              </a:rPr>
              <a:t>dugaan</a:t>
            </a:r>
            <a:r>
              <a:rPr lang="en-US" dirty="0">
                <a:latin typeface="Trebuchet MS" pitchFamily="34" charset="0"/>
              </a:rPr>
              <a:t> </a:t>
            </a:r>
            <a:r>
              <a:rPr lang="en-US" dirty="0" err="1">
                <a:latin typeface="Trebuchet MS" pitchFamily="34" charset="0"/>
              </a:rPr>
              <a:t>nilai</a:t>
            </a:r>
            <a:r>
              <a:rPr lang="en-US" dirty="0">
                <a:latin typeface="Trebuchet MS" pitchFamily="34" charset="0"/>
              </a:rPr>
              <a:t> Y-</a:t>
            </a:r>
            <a:r>
              <a:rPr lang="en-US" dirty="0" err="1">
                <a:latin typeface="Trebuchet MS" pitchFamily="34" charset="0"/>
              </a:rPr>
              <a:t>nya</a:t>
            </a:r>
            <a:r>
              <a:rPr lang="en-US" dirty="0">
                <a:latin typeface="Trebuchet MS" pitchFamily="34" charset="0"/>
              </a:rPr>
              <a:t> </a:t>
            </a:r>
            <a:r>
              <a:rPr lang="en-US" dirty="0" err="1">
                <a:latin typeface="Trebuchet MS" pitchFamily="34" charset="0"/>
              </a:rPr>
              <a:t>adalah</a:t>
            </a:r>
            <a:r>
              <a:rPr lang="en-US" dirty="0">
                <a:latin typeface="Trebuchet MS" pitchFamily="34" charset="0"/>
              </a:rPr>
              <a:t> 1.  </a:t>
            </a:r>
            <a:r>
              <a:rPr lang="en-US" dirty="0" err="1">
                <a:latin typeface="Trebuchet MS" pitchFamily="34" charset="0"/>
              </a:rPr>
              <a:t>Sebaliknya</a:t>
            </a:r>
            <a:r>
              <a:rPr lang="en-US" dirty="0">
                <a:latin typeface="Trebuchet MS" pitchFamily="34" charset="0"/>
              </a:rPr>
              <a:t> </a:t>
            </a:r>
            <a:r>
              <a:rPr lang="en-US" dirty="0" err="1">
                <a:latin typeface="Trebuchet MS" pitchFamily="34" charset="0"/>
              </a:rPr>
              <a:t>jika</a:t>
            </a:r>
            <a:r>
              <a:rPr lang="en-US" dirty="0">
                <a:latin typeface="Trebuchet MS" pitchFamily="34" charset="0"/>
              </a:rPr>
              <a:t> </a:t>
            </a:r>
            <a:r>
              <a:rPr lang="en-US" dirty="0" err="1">
                <a:latin typeface="Trebuchet MS" pitchFamily="34" charset="0"/>
              </a:rPr>
              <a:t>nilai</a:t>
            </a:r>
            <a:r>
              <a:rPr lang="en-US" dirty="0">
                <a:latin typeface="Trebuchet MS" pitchFamily="34" charset="0"/>
              </a:rPr>
              <a:t> P(Y=1) </a:t>
            </a:r>
            <a:r>
              <a:rPr lang="en-US" dirty="0" err="1">
                <a:latin typeface="Trebuchet MS" pitchFamily="34" charset="0"/>
              </a:rPr>
              <a:t>kecil</a:t>
            </a:r>
            <a:r>
              <a:rPr lang="en-US" dirty="0">
                <a:latin typeface="Trebuchet MS" pitchFamily="34" charset="0"/>
              </a:rPr>
              <a:t> </a:t>
            </a:r>
            <a:r>
              <a:rPr lang="en-US" dirty="0" err="1">
                <a:latin typeface="Trebuchet MS" pitchFamily="34" charset="0"/>
              </a:rPr>
              <a:t>maka</a:t>
            </a:r>
            <a:r>
              <a:rPr lang="en-US" dirty="0">
                <a:latin typeface="Trebuchet MS" pitchFamily="34" charset="0"/>
              </a:rPr>
              <a:t> </a:t>
            </a:r>
            <a:r>
              <a:rPr lang="en-US" dirty="0" err="1">
                <a:latin typeface="Trebuchet MS" pitchFamily="34" charset="0"/>
              </a:rPr>
              <a:t>nilai</a:t>
            </a:r>
            <a:r>
              <a:rPr lang="en-US" dirty="0">
                <a:latin typeface="Trebuchet MS" pitchFamily="34" charset="0"/>
              </a:rPr>
              <a:t> </a:t>
            </a:r>
            <a:r>
              <a:rPr lang="en-US" dirty="0" err="1">
                <a:latin typeface="Trebuchet MS" pitchFamily="34" charset="0"/>
              </a:rPr>
              <a:t>dugaan</a:t>
            </a:r>
            <a:r>
              <a:rPr lang="en-US" dirty="0">
                <a:latin typeface="Trebuchet MS" pitchFamily="34" charset="0"/>
              </a:rPr>
              <a:t> Y </a:t>
            </a:r>
            <a:r>
              <a:rPr lang="en-US" dirty="0" err="1">
                <a:latin typeface="Trebuchet MS" pitchFamily="34" charset="0"/>
              </a:rPr>
              <a:t>adalah</a:t>
            </a:r>
            <a:r>
              <a:rPr lang="en-US" dirty="0">
                <a:latin typeface="Trebuchet MS" pitchFamily="34" charset="0"/>
              </a:rPr>
              <a:t> 0.  </a:t>
            </a:r>
            <a:r>
              <a:rPr lang="en-US" dirty="0" err="1">
                <a:latin typeface="Trebuchet MS" pitchFamily="34" charset="0"/>
              </a:rPr>
              <a:t>Perlu</a:t>
            </a:r>
            <a:r>
              <a:rPr lang="en-US" dirty="0">
                <a:latin typeface="Trebuchet MS" pitchFamily="34" charset="0"/>
              </a:rPr>
              <a:t> </a:t>
            </a:r>
            <a:r>
              <a:rPr lang="en-US" dirty="0" err="1">
                <a:latin typeface="Trebuchet MS" pitchFamily="34" charset="0"/>
              </a:rPr>
              <a:t>diketahui</a:t>
            </a:r>
            <a:r>
              <a:rPr lang="en-US" dirty="0">
                <a:latin typeface="Trebuchet MS" pitchFamily="34" charset="0"/>
              </a:rPr>
              <a:t> </a:t>
            </a:r>
            <a:r>
              <a:rPr lang="en-US" dirty="0" err="1">
                <a:latin typeface="Trebuchet MS" pitchFamily="34" charset="0"/>
              </a:rPr>
              <a:t>bahwa</a:t>
            </a:r>
            <a:r>
              <a:rPr lang="en-US" dirty="0">
                <a:latin typeface="Trebuchet MS" pitchFamily="34" charset="0"/>
              </a:rPr>
              <a:t> </a:t>
            </a:r>
            <a:r>
              <a:rPr lang="en-US" dirty="0" err="1">
                <a:latin typeface="Trebuchet MS" pitchFamily="34" charset="0"/>
              </a:rPr>
              <a:t>nilai</a:t>
            </a:r>
            <a:r>
              <a:rPr lang="en-US" dirty="0">
                <a:latin typeface="Trebuchet MS" pitchFamily="34" charset="0"/>
              </a:rPr>
              <a:t> P(Y=1) + P(Y=0) = 1, </a:t>
            </a:r>
            <a:r>
              <a:rPr lang="en-US" dirty="0" err="1">
                <a:latin typeface="Trebuchet MS" pitchFamily="34" charset="0"/>
              </a:rPr>
              <a:t>sehingga</a:t>
            </a:r>
            <a:r>
              <a:rPr lang="en-US" dirty="0">
                <a:latin typeface="Trebuchet MS" pitchFamily="34" charset="0"/>
              </a:rPr>
              <a:t> </a:t>
            </a:r>
            <a:r>
              <a:rPr lang="en-US" dirty="0" err="1">
                <a:latin typeface="Trebuchet MS" pitchFamily="34" charset="0"/>
              </a:rPr>
              <a:t>jika</a:t>
            </a:r>
            <a:r>
              <a:rPr lang="en-US" dirty="0">
                <a:latin typeface="Trebuchet MS" pitchFamily="34" charset="0"/>
              </a:rPr>
              <a:t> P(Y=1) </a:t>
            </a:r>
            <a:r>
              <a:rPr lang="en-US" dirty="0" err="1">
                <a:latin typeface="Trebuchet MS" pitchFamily="34" charset="0"/>
              </a:rPr>
              <a:t>kecil</a:t>
            </a:r>
            <a:r>
              <a:rPr lang="en-US" dirty="0">
                <a:latin typeface="Trebuchet MS" pitchFamily="34" charset="0"/>
              </a:rPr>
              <a:t> </a:t>
            </a:r>
            <a:r>
              <a:rPr lang="en-US" dirty="0" err="1">
                <a:latin typeface="Trebuchet MS" pitchFamily="34" charset="0"/>
              </a:rPr>
              <a:t>maka</a:t>
            </a:r>
            <a:r>
              <a:rPr lang="en-US" dirty="0">
                <a:latin typeface="Trebuchet MS" pitchFamily="34" charset="0"/>
              </a:rPr>
              <a:t> P(Y=0) </a:t>
            </a:r>
            <a:r>
              <a:rPr lang="en-US" dirty="0" err="1">
                <a:latin typeface="Trebuchet MS" pitchFamily="34" charset="0"/>
              </a:rPr>
              <a:t>menjadi</a:t>
            </a:r>
            <a:r>
              <a:rPr lang="en-US" dirty="0">
                <a:latin typeface="Trebuchet MS" pitchFamily="34" charset="0"/>
              </a:rPr>
              <a:t> </a:t>
            </a:r>
            <a:r>
              <a:rPr lang="en-US" dirty="0" err="1">
                <a:latin typeface="Trebuchet MS" pitchFamily="34" charset="0"/>
              </a:rPr>
              <a:t>besar</a:t>
            </a:r>
            <a:r>
              <a:rPr lang="en-US" dirty="0">
                <a:latin typeface="Trebuchet MS" pitchFamily="34" charset="0"/>
              </a:rPr>
              <a:t> </a:t>
            </a:r>
            <a:r>
              <a:rPr lang="en-US" dirty="0" err="1">
                <a:latin typeface="Trebuchet MS" pitchFamily="34" charset="0"/>
              </a:rPr>
              <a:t>dan</a:t>
            </a:r>
            <a:r>
              <a:rPr lang="en-US" dirty="0">
                <a:latin typeface="Trebuchet MS" pitchFamily="34" charset="0"/>
              </a:rPr>
              <a:t> </a:t>
            </a:r>
            <a:r>
              <a:rPr lang="en-US" dirty="0" err="1">
                <a:latin typeface="Trebuchet MS" pitchFamily="34" charset="0"/>
              </a:rPr>
              <a:t>kita</a:t>
            </a:r>
            <a:r>
              <a:rPr lang="en-US" dirty="0">
                <a:latin typeface="Trebuchet MS" pitchFamily="34" charset="0"/>
              </a:rPr>
              <a:t> </a:t>
            </a:r>
            <a:r>
              <a:rPr lang="en-US" dirty="0" err="1">
                <a:latin typeface="Trebuchet MS" pitchFamily="34" charset="0"/>
              </a:rPr>
              <a:t>katakan</a:t>
            </a:r>
            <a:r>
              <a:rPr lang="en-US" dirty="0">
                <a:latin typeface="Trebuchet MS" pitchFamily="34" charset="0"/>
              </a:rPr>
              <a:t> Y </a:t>
            </a:r>
            <a:r>
              <a:rPr lang="en-US" dirty="0" err="1">
                <a:latin typeface="Trebuchet MS" pitchFamily="34" charset="0"/>
              </a:rPr>
              <a:t>cenderung</a:t>
            </a:r>
            <a:r>
              <a:rPr lang="en-US" dirty="0">
                <a:latin typeface="Trebuchet MS" pitchFamily="34" charset="0"/>
              </a:rPr>
              <a:t> </a:t>
            </a:r>
            <a:r>
              <a:rPr lang="en-US" dirty="0" err="1">
                <a:latin typeface="Trebuchet MS" pitchFamily="34" charset="0"/>
              </a:rPr>
              <a:t>bernilai</a:t>
            </a:r>
            <a:r>
              <a:rPr lang="en-US" dirty="0">
                <a:latin typeface="Trebuchet MS" pitchFamily="34" charset="0"/>
              </a:rPr>
              <a:t> 0.</a:t>
            </a:r>
          </a:p>
        </p:txBody>
      </p:sp>
    </p:spTree>
    <p:extLst>
      <p:ext uri="{BB962C8B-B14F-4D97-AF65-F5344CB8AC3E}">
        <p14:creationId xmlns:p14="http://schemas.microsoft.com/office/powerpoint/2010/main" val="3596145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6C713D-EF8B-4212-83DF-68D727D5F337}" type="slidenum">
              <a:rPr lang="en-US"/>
              <a:pPr/>
              <a:t>23</a:t>
            </a:fld>
            <a:endParaRPr lang="en-US"/>
          </a:p>
        </p:txBody>
      </p:sp>
      <p:sp>
        <p:nvSpPr>
          <p:cNvPr id="183298" name="Rectangle 2"/>
          <p:cNvSpPr>
            <a:spLocks noGrp="1" noRot="1" noChangeAspect="1" noChangeArrowheads="1" noTextEdit="1"/>
          </p:cNvSpPr>
          <p:nvPr>
            <p:ph type="sldImg"/>
          </p:nvPr>
        </p:nvSpPr>
        <p:spPr>
          <a:xfrm>
            <a:off x="1143000" y="685800"/>
            <a:ext cx="4570413" cy="3427413"/>
          </a:xfrm>
          <a:ln/>
        </p:spPr>
      </p:sp>
      <p:sp>
        <p:nvSpPr>
          <p:cNvPr id="183299" name="Rectangle 3"/>
          <p:cNvSpPr>
            <a:spLocks noGrp="1" noChangeArrowheads="1"/>
          </p:cNvSpPr>
          <p:nvPr>
            <p:ph type="body" idx="1"/>
          </p:nvPr>
        </p:nvSpPr>
        <p:spPr>
          <a:xfrm>
            <a:off x="914400" y="4345587"/>
            <a:ext cx="5029200" cy="4112926"/>
          </a:xfrm>
        </p:spPr>
        <p:txBody>
          <a:bodyPr/>
          <a:lstStyle/>
          <a:p>
            <a:r>
              <a:rPr lang="en-US">
                <a:latin typeface="Trebuchet MS" pitchFamily="34" charset="0"/>
              </a:rPr>
              <a:t>Umumnya bentuk hubungan antara besarnya variabel penjelas X dengan besarnya peluang suatu kejadian merupakan kurva yang berbentu S (S-shaped curve) seperti yang digambarkan di atas.  Jika hubungannya negatif (garis solid pada gambar) akan ditunjukkan dengan menurunnya nilai peluang jika nilai X semakin tinggi.  Pada gambar di atas diilustrasikan untuk harga yang semakin mahal maka peluang terjadinya penjualan semakin kecil.</a:t>
            </a:r>
          </a:p>
          <a:p>
            <a:endParaRPr lang="en-US">
              <a:latin typeface="Trebuchet MS" pitchFamily="34" charset="0"/>
            </a:endParaRPr>
          </a:p>
          <a:p>
            <a:r>
              <a:rPr lang="en-US">
                <a:latin typeface="Trebuchet MS" pitchFamily="34" charset="0"/>
              </a:rPr>
              <a:t>Karena hanya ada dua kategori: SALE dan NO-SALE, maka untuk P(Y=SALE) menurun diikuti secara otomatis dengan P(Y=NOSALE) yang meningkat.  Dan total keduanya adalah 1 (satu).</a:t>
            </a:r>
          </a:p>
        </p:txBody>
      </p:sp>
    </p:spTree>
    <p:extLst>
      <p:ext uri="{BB962C8B-B14F-4D97-AF65-F5344CB8AC3E}">
        <p14:creationId xmlns:p14="http://schemas.microsoft.com/office/powerpoint/2010/main" val="4014251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EEFAB4-22EA-472E-A8F4-699A5A9B1747}" type="slidenum">
              <a:rPr lang="en-US"/>
              <a:pPr/>
              <a:t>24</a:t>
            </a:fld>
            <a:endParaRPr lang="en-US"/>
          </a:p>
        </p:txBody>
      </p:sp>
      <p:sp>
        <p:nvSpPr>
          <p:cNvPr id="185346" name="Rectangle 2"/>
          <p:cNvSpPr>
            <a:spLocks noGrp="1" noRot="1" noChangeAspect="1" noChangeArrowheads="1" noTextEdit="1"/>
          </p:cNvSpPr>
          <p:nvPr>
            <p:ph type="sldImg"/>
          </p:nvPr>
        </p:nvSpPr>
        <p:spPr>
          <a:xfrm>
            <a:off x="1143000" y="685800"/>
            <a:ext cx="4570413" cy="3427413"/>
          </a:xfrm>
          <a:ln/>
        </p:spPr>
      </p:sp>
      <p:sp>
        <p:nvSpPr>
          <p:cNvPr id="185347" name="Rectangle 3"/>
          <p:cNvSpPr>
            <a:spLocks noGrp="1" noChangeArrowheads="1"/>
          </p:cNvSpPr>
          <p:nvPr>
            <p:ph type="body" idx="1"/>
          </p:nvPr>
        </p:nvSpPr>
        <p:spPr>
          <a:xfrm>
            <a:off x="914400" y="4345587"/>
            <a:ext cx="5029200" cy="4112926"/>
          </a:xfrm>
        </p:spPr>
        <p:txBody>
          <a:bodyPr/>
          <a:lstStyle/>
          <a:p>
            <a:r>
              <a:rPr lang="en-US">
                <a:latin typeface="Trebuchet MS" pitchFamily="34" charset="0"/>
              </a:rPr>
              <a:t>Secara matematis, pemodelan hubungan dalam bentuk S-curve lebih sulit dibandingkan dengan model yang berbentuk linear.  Untuk mengatasi hal tersebut, dalam teknik komputasinya dilakukan transformasi agas diperoleh bentuk linear.  Selain mudah dalam hal penghitungan, bentuk linear juga umumnya lebih mudah dalam hal interpretasi model yang diperoleh.</a:t>
            </a:r>
          </a:p>
          <a:p>
            <a:endParaRPr lang="en-US">
              <a:latin typeface="Trebuchet MS" pitchFamily="34" charset="0"/>
            </a:endParaRPr>
          </a:p>
          <a:p>
            <a:r>
              <a:rPr lang="en-US">
                <a:latin typeface="Trebuchet MS" pitchFamily="34" charset="0"/>
              </a:rPr>
              <a:t>Salah satu bentuk transformasi yang dapat digunakan untuk hal yang dijelaskan di atas adalah transformasi logit.  Slide selanjutnya menjelaskan bentuk matematis transformasi tersebut.</a:t>
            </a:r>
          </a:p>
        </p:txBody>
      </p:sp>
    </p:spTree>
    <p:extLst>
      <p:ext uri="{BB962C8B-B14F-4D97-AF65-F5344CB8AC3E}">
        <p14:creationId xmlns:p14="http://schemas.microsoft.com/office/powerpoint/2010/main" val="2561040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2B7745-E18B-40F1-9363-5B2212C725A7}" type="slidenum">
              <a:rPr lang="en-US"/>
              <a:pPr/>
              <a:t>25</a:t>
            </a:fld>
            <a:endParaRPr lang="en-US"/>
          </a:p>
        </p:txBody>
      </p:sp>
      <p:sp>
        <p:nvSpPr>
          <p:cNvPr id="187394" name="Rectangle 2"/>
          <p:cNvSpPr>
            <a:spLocks noGrp="1" noRot="1" noChangeAspect="1" noChangeArrowheads="1" noTextEdit="1"/>
          </p:cNvSpPr>
          <p:nvPr>
            <p:ph type="sldImg"/>
          </p:nvPr>
        </p:nvSpPr>
        <p:spPr>
          <a:xfrm>
            <a:off x="1143000" y="685800"/>
            <a:ext cx="4570413" cy="3427413"/>
          </a:xfrm>
          <a:ln/>
        </p:spPr>
      </p:sp>
      <p:sp>
        <p:nvSpPr>
          <p:cNvPr id="187395" name="Rectangle 3"/>
          <p:cNvSpPr>
            <a:spLocks noGrp="1" noChangeArrowheads="1"/>
          </p:cNvSpPr>
          <p:nvPr>
            <p:ph type="body" idx="1"/>
          </p:nvPr>
        </p:nvSpPr>
        <p:spPr>
          <a:xfrm>
            <a:off x="914400" y="4345587"/>
            <a:ext cx="5029200" cy="4112926"/>
          </a:xfrm>
        </p:spPr>
        <p:txBody>
          <a:bodyPr/>
          <a:lstStyle/>
          <a:p>
            <a:r>
              <a:rPr lang="en-US" sz="1400">
                <a:latin typeface="Trebuchet MS" pitchFamily="34" charset="0"/>
              </a:rPr>
              <a:t>Andaikan p adalah nilai peluang kejadian kategory tertentu.  Dalam banyak kasus nilai p sering disebut sebagai tingkat resiko (risk), misalnya jika p digunakan untuk menotasikan P(nasabah default), P(terkena penyakit), dan sebagainya.</a:t>
            </a:r>
          </a:p>
          <a:p>
            <a:endParaRPr lang="en-US" sz="1400">
              <a:latin typeface="Trebuchet MS" pitchFamily="34" charset="0"/>
            </a:endParaRPr>
          </a:p>
          <a:p>
            <a:r>
              <a:rPr lang="en-US" sz="1400">
                <a:latin typeface="Trebuchet MS" pitchFamily="34" charset="0"/>
              </a:rPr>
              <a:t>Nilai p / (1 – p) yang merupakan rasio antara peluang sesuatu terjadi dengan peluang tidak terjadi disebut sebagai ODD.</a:t>
            </a:r>
          </a:p>
          <a:p>
            <a:endParaRPr lang="en-US" sz="1400">
              <a:latin typeface="Trebuchet MS" pitchFamily="34" charset="0"/>
            </a:endParaRPr>
          </a:p>
          <a:p>
            <a:r>
              <a:rPr lang="en-US" sz="1400">
                <a:latin typeface="Trebuchet MS" pitchFamily="34" charset="0"/>
              </a:rPr>
              <a:t>Transformasi logit, adalah logaritma natural dari nilai odd.</a:t>
            </a:r>
          </a:p>
        </p:txBody>
      </p:sp>
    </p:spTree>
    <p:extLst>
      <p:ext uri="{BB962C8B-B14F-4D97-AF65-F5344CB8AC3E}">
        <p14:creationId xmlns:p14="http://schemas.microsoft.com/office/powerpoint/2010/main" val="531320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EDFC09-FBA5-4800-B1FD-01913F2460FB}" type="slidenum">
              <a:rPr lang="en-US"/>
              <a:pPr/>
              <a:t>26</a:t>
            </a:fld>
            <a:endParaRPr lang="en-US"/>
          </a:p>
        </p:txBody>
      </p:sp>
      <p:sp>
        <p:nvSpPr>
          <p:cNvPr id="189442" name="Rectangle 2"/>
          <p:cNvSpPr>
            <a:spLocks noGrp="1" noRot="1" noChangeAspect="1" noChangeArrowheads="1" noTextEdit="1"/>
          </p:cNvSpPr>
          <p:nvPr>
            <p:ph type="sldImg"/>
          </p:nvPr>
        </p:nvSpPr>
        <p:spPr>
          <a:xfrm>
            <a:off x="1143000" y="685800"/>
            <a:ext cx="4570413" cy="3427413"/>
          </a:xfrm>
          <a:ln/>
        </p:spPr>
      </p:sp>
      <p:sp>
        <p:nvSpPr>
          <p:cNvPr id="189443" name="Rectangle 3"/>
          <p:cNvSpPr>
            <a:spLocks noGrp="1" noChangeArrowheads="1"/>
          </p:cNvSpPr>
          <p:nvPr>
            <p:ph type="body" idx="1"/>
          </p:nvPr>
        </p:nvSpPr>
        <p:spPr>
          <a:xfrm>
            <a:off x="914400" y="4345587"/>
            <a:ext cx="5029200" cy="4112926"/>
          </a:xfrm>
        </p:spPr>
        <p:txBody>
          <a:bodyPr/>
          <a:lstStyle/>
          <a:p>
            <a:r>
              <a:rPr lang="en-US" dirty="0">
                <a:latin typeface="Trebuchet MS" pitchFamily="34" charset="0"/>
              </a:rPr>
              <a:t>Model </a:t>
            </a:r>
            <a:r>
              <a:rPr lang="en-US" dirty="0" err="1">
                <a:latin typeface="Trebuchet MS" pitchFamily="34" charset="0"/>
              </a:rPr>
              <a:t>regresi</a:t>
            </a:r>
            <a:r>
              <a:rPr lang="en-US" dirty="0">
                <a:latin typeface="Trebuchet MS" pitchFamily="34" charset="0"/>
              </a:rPr>
              <a:t> </a:t>
            </a:r>
            <a:r>
              <a:rPr lang="en-US" dirty="0" err="1">
                <a:latin typeface="Trebuchet MS" pitchFamily="34" charset="0"/>
              </a:rPr>
              <a:t>logistik</a:t>
            </a:r>
            <a:r>
              <a:rPr lang="en-US" dirty="0">
                <a:latin typeface="Trebuchet MS" pitchFamily="34" charset="0"/>
              </a:rPr>
              <a:t> </a:t>
            </a:r>
            <a:r>
              <a:rPr lang="en-US" dirty="0" err="1">
                <a:latin typeface="Trebuchet MS" pitchFamily="34" charset="0"/>
              </a:rPr>
              <a:t>adalah</a:t>
            </a:r>
            <a:r>
              <a:rPr lang="en-US" dirty="0">
                <a:latin typeface="Trebuchet MS" pitchFamily="34" charset="0"/>
              </a:rPr>
              <a:t> model linear </a:t>
            </a:r>
            <a:r>
              <a:rPr lang="en-US" dirty="0" err="1">
                <a:latin typeface="Trebuchet MS" pitchFamily="34" charset="0"/>
              </a:rPr>
              <a:t>antara</a:t>
            </a:r>
            <a:r>
              <a:rPr lang="en-US" dirty="0">
                <a:latin typeface="Trebuchet MS" pitchFamily="34" charset="0"/>
              </a:rPr>
              <a:t> </a:t>
            </a:r>
            <a:r>
              <a:rPr lang="en-US" dirty="0" err="1">
                <a:latin typeface="Trebuchet MS" pitchFamily="34" charset="0"/>
              </a:rPr>
              <a:t>logit</a:t>
            </a:r>
            <a:r>
              <a:rPr lang="en-US" dirty="0">
                <a:latin typeface="Trebuchet MS" pitchFamily="34" charset="0"/>
              </a:rPr>
              <a:t>(p) </a:t>
            </a:r>
            <a:r>
              <a:rPr lang="en-US" dirty="0" err="1">
                <a:latin typeface="Trebuchet MS" pitchFamily="34" charset="0"/>
              </a:rPr>
              <a:t>dengan</a:t>
            </a:r>
            <a:r>
              <a:rPr lang="en-US" dirty="0">
                <a:latin typeface="Trebuchet MS" pitchFamily="34" charset="0"/>
              </a:rPr>
              <a:t> </a:t>
            </a:r>
            <a:r>
              <a:rPr lang="en-US" dirty="0" err="1">
                <a:latin typeface="Trebuchet MS" pitchFamily="34" charset="0"/>
              </a:rPr>
              <a:t>variabel</a:t>
            </a:r>
            <a:r>
              <a:rPr lang="en-US" dirty="0">
                <a:latin typeface="Trebuchet MS" pitchFamily="34" charset="0"/>
              </a:rPr>
              <a:t> </a:t>
            </a:r>
            <a:r>
              <a:rPr lang="en-US" dirty="0" err="1">
                <a:latin typeface="Trebuchet MS" pitchFamily="34" charset="0"/>
              </a:rPr>
              <a:t>penjelas</a:t>
            </a:r>
            <a:r>
              <a:rPr lang="en-US" dirty="0">
                <a:latin typeface="Trebuchet MS" pitchFamily="34" charset="0"/>
              </a:rPr>
              <a:t> X.  </a:t>
            </a:r>
            <a:r>
              <a:rPr lang="en-US" dirty="0" err="1">
                <a:latin typeface="Trebuchet MS" pitchFamily="34" charset="0"/>
              </a:rPr>
              <a:t>Seperti</a:t>
            </a:r>
            <a:r>
              <a:rPr lang="en-US" dirty="0">
                <a:latin typeface="Trebuchet MS" pitchFamily="34" charset="0"/>
              </a:rPr>
              <a:t> </a:t>
            </a:r>
            <a:r>
              <a:rPr lang="en-US" dirty="0" err="1">
                <a:latin typeface="Trebuchet MS" pitchFamily="34" charset="0"/>
              </a:rPr>
              <a:t>halnya</a:t>
            </a:r>
            <a:r>
              <a:rPr lang="en-US" dirty="0">
                <a:latin typeface="Trebuchet MS" pitchFamily="34" charset="0"/>
              </a:rPr>
              <a:t> </a:t>
            </a:r>
            <a:r>
              <a:rPr lang="en-US" dirty="0" err="1">
                <a:latin typeface="Trebuchet MS" pitchFamily="34" charset="0"/>
              </a:rPr>
              <a:t>dalam</a:t>
            </a:r>
            <a:r>
              <a:rPr lang="en-US" dirty="0">
                <a:latin typeface="Trebuchet MS" pitchFamily="34" charset="0"/>
              </a:rPr>
              <a:t> </a:t>
            </a:r>
            <a:r>
              <a:rPr lang="en-US" dirty="0" err="1">
                <a:latin typeface="Trebuchet MS" pitchFamily="34" charset="0"/>
              </a:rPr>
              <a:t>regresi</a:t>
            </a:r>
            <a:r>
              <a:rPr lang="en-US" dirty="0">
                <a:latin typeface="Trebuchet MS" pitchFamily="34" charset="0"/>
              </a:rPr>
              <a:t> linear, </a:t>
            </a:r>
            <a:r>
              <a:rPr lang="en-US" dirty="0" err="1">
                <a:latin typeface="Trebuchet MS" pitchFamily="34" charset="0"/>
              </a:rPr>
              <a:t>kita</a:t>
            </a:r>
            <a:r>
              <a:rPr lang="en-US" dirty="0">
                <a:latin typeface="Trebuchet MS" pitchFamily="34" charset="0"/>
              </a:rPr>
              <a:t> </a:t>
            </a:r>
            <a:r>
              <a:rPr lang="en-US" dirty="0" err="1">
                <a:latin typeface="Trebuchet MS" pitchFamily="34" charset="0"/>
              </a:rPr>
              <a:t>bisa</a:t>
            </a:r>
            <a:r>
              <a:rPr lang="en-US" dirty="0">
                <a:latin typeface="Trebuchet MS" pitchFamily="34" charset="0"/>
              </a:rPr>
              <a:t> </a:t>
            </a:r>
            <a:r>
              <a:rPr lang="en-US" dirty="0" err="1">
                <a:latin typeface="Trebuchet MS" pitchFamily="34" charset="0"/>
              </a:rPr>
              <a:t>mendapatkan</a:t>
            </a:r>
            <a:r>
              <a:rPr lang="en-US" dirty="0">
                <a:latin typeface="Trebuchet MS" pitchFamily="34" charset="0"/>
              </a:rPr>
              <a:t> </a:t>
            </a:r>
            <a:r>
              <a:rPr lang="en-US" dirty="0" err="1">
                <a:latin typeface="Trebuchet MS" pitchFamily="34" charset="0"/>
              </a:rPr>
              <a:t>nilai-nilai</a:t>
            </a:r>
            <a:r>
              <a:rPr lang="en-US" dirty="0">
                <a:latin typeface="Trebuchet MS" pitchFamily="34" charset="0"/>
              </a:rPr>
              <a:t> </a:t>
            </a:r>
            <a:r>
              <a:rPr lang="en-US" dirty="0" err="1">
                <a:latin typeface="Trebuchet MS" pitchFamily="34" charset="0"/>
              </a:rPr>
              <a:t>intersep</a:t>
            </a:r>
            <a:r>
              <a:rPr lang="en-US" dirty="0">
                <a:latin typeface="Trebuchet MS" pitchFamily="34" charset="0"/>
              </a:rPr>
              <a:t> </a:t>
            </a:r>
            <a:r>
              <a:rPr lang="en-US" dirty="0" err="1">
                <a:latin typeface="Trebuchet MS" pitchFamily="34" charset="0"/>
              </a:rPr>
              <a:t>dan</a:t>
            </a:r>
            <a:r>
              <a:rPr lang="en-US" dirty="0">
                <a:latin typeface="Trebuchet MS" pitchFamily="34" charset="0"/>
              </a:rPr>
              <a:t> slope </a:t>
            </a:r>
            <a:r>
              <a:rPr lang="en-US" dirty="0" err="1">
                <a:latin typeface="Trebuchet MS" pitchFamily="34" charset="0"/>
              </a:rPr>
              <a:t>dari</a:t>
            </a:r>
            <a:r>
              <a:rPr lang="en-US" dirty="0">
                <a:latin typeface="Trebuchet MS" pitchFamily="34" charset="0"/>
              </a:rPr>
              <a:t> model </a:t>
            </a:r>
            <a:r>
              <a:rPr lang="en-US" dirty="0" err="1">
                <a:latin typeface="Trebuchet MS" pitchFamily="34" charset="0"/>
              </a:rPr>
              <a:t>tersebut</a:t>
            </a:r>
            <a:r>
              <a:rPr lang="en-US" dirty="0">
                <a:latin typeface="Trebuchet MS" pitchFamily="34" charset="0"/>
              </a:rPr>
              <a:t>.</a:t>
            </a:r>
          </a:p>
          <a:p>
            <a:endParaRPr lang="en-US" dirty="0">
              <a:latin typeface="Trebuchet MS" pitchFamily="34" charset="0"/>
            </a:endParaRPr>
          </a:p>
          <a:p>
            <a:r>
              <a:rPr lang="en-US" dirty="0" err="1">
                <a:latin typeface="Trebuchet MS" pitchFamily="34" charset="0"/>
              </a:rPr>
              <a:t>Namun</a:t>
            </a:r>
            <a:r>
              <a:rPr lang="en-US" dirty="0">
                <a:latin typeface="Trebuchet MS" pitchFamily="34" charset="0"/>
              </a:rPr>
              <a:t> </a:t>
            </a:r>
            <a:r>
              <a:rPr lang="en-US" dirty="0" err="1">
                <a:latin typeface="Trebuchet MS" pitchFamily="34" charset="0"/>
              </a:rPr>
              <a:t>berbeda</a:t>
            </a:r>
            <a:r>
              <a:rPr lang="en-US" dirty="0">
                <a:latin typeface="Trebuchet MS" pitchFamily="34" charset="0"/>
              </a:rPr>
              <a:t> </a:t>
            </a:r>
            <a:r>
              <a:rPr lang="en-US" dirty="0" err="1">
                <a:latin typeface="Trebuchet MS" pitchFamily="34" charset="0"/>
              </a:rPr>
              <a:t>halnya</a:t>
            </a:r>
            <a:r>
              <a:rPr lang="en-US" dirty="0">
                <a:latin typeface="Trebuchet MS" pitchFamily="34" charset="0"/>
              </a:rPr>
              <a:t> </a:t>
            </a:r>
            <a:r>
              <a:rPr lang="en-US" dirty="0" err="1">
                <a:latin typeface="Trebuchet MS" pitchFamily="34" charset="0"/>
              </a:rPr>
              <a:t>dengan</a:t>
            </a:r>
            <a:r>
              <a:rPr lang="en-US" dirty="0">
                <a:latin typeface="Trebuchet MS" pitchFamily="34" charset="0"/>
              </a:rPr>
              <a:t> </a:t>
            </a:r>
            <a:r>
              <a:rPr lang="en-US" dirty="0" err="1">
                <a:latin typeface="Trebuchet MS" pitchFamily="34" charset="0"/>
              </a:rPr>
              <a:t>di</a:t>
            </a:r>
            <a:r>
              <a:rPr lang="en-US" dirty="0">
                <a:latin typeface="Trebuchet MS" pitchFamily="34" charset="0"/>
              </a:rPr>
              <a:t> </a:t>
            </a:r>
            <a:r>
              <a:rPr lang="en-US" dirty="0" err="1">
                <a:latin typeface="Trebuchet MS" pitchFamily="34" charset="0"/>
              </a:rPr>
              <a:t>regresi</a:t>
            </a:r>
            <a:r>
              <a:rPr lang="en-US" dirty="0">
                <a:latin typeface="Trebuchet MS" pitchFamily="34" charset="0"/>
              </a:rPr>
              <a:t> linear yang </a:t>
            </a:r>
            <a:r>
              <a:rPr lang="en-US" dirty="0" err="1">
                <a:latin typeface="Trebuchet MS" pitchFamily="34" charset="0"/>
              </a:rPr>
              <a:t>dapat</a:t>
            </a:r>
            <a:r>
              <a:rPr lang="en-US" dirty="0">
                <a:latin typeface="Trebuchet MS" pitchFamily="34" charset="0"/>
              </a:rPr>
              <a:t> </a:t>
            </a:r>
            <a:r>
              <a:rPr lang="en-US" dirty="0" err="1">
                <a:latin typeface="Trebuchet MS" pitchFamily="34" charset="0"/>
              </a:rPr>
              <a:t>menggunakan</a:t>
            </a:r>
            <a:r>
              <a:rPr lang="en-US" dirty="0">
                <a:latin typeface="Trebuchet MS" pitchFamily="34" charset="0"/>
              </a:rPr>
              <a:t> </a:t>
            </a:r>
            <a:r>
              <a:rPr lang="en-US" dirty="0" err="1">
                <a:latin typeface="Trebuchet MS" pitchFamily="34" charset="0"/>
              </a:rPr>
              <a:t>metode</a:t>
            </a:r>
            <a:r>
              <a:rPr lang="en-US" dirty="0">
                <a:latin typeface="Trebuchet MS" pitchFamily="34" charset="0"/>
              </a:rPr>
              <a:t> </a:t>
            </a:r>
            <a:r>
              <a:rPr lang="en-US" dirty="0" err="1">
                <a:latin typeface="Trebuchet MS" pitchFamily="34" charset="0"/>
              </a:rPr>
              <a:t>kuadrat</a:t>
            </a:r>
            <a:r>
              <a:rPr lang="en-US" dirty="0">
                <a:latin typeface="Trebuchet MS" pitchFamily="34" charset="0"/>
              </a:rPr>
              <a:t> </a:t>
            </a:r>
            <a:r>
              <a:rPr lang="en-US" dirty="0" err="1">
                <a:latin typeface="Trebuchet MS" pitchFamily="34" charset="0"/>
              </a:rPr>
              <a:t>terkecil</a:t>
            </a:r>
            <a:r>
              <a:rPr lang="en-US" dirty="0">
                <a:latin typeface="Trebuchet MS" pitchFamily="34" charset="0"/>
              </a:rPr>
              <a:t> (least squares method) </a:t>
            </a:r>
            <a:r>
              <a:rPr lang="en-US" dirty="0" err="1">
                <a:latin typeface="Trebuchet MS" pitchFamily="34" charset="0"/>
              </a:rPr>
              <a:t>dalam</a:t>
            </a:r>
            <a:r>
              <a:rPr lang="en-US" dirty="0">
                <a:latin typeface="Trebuchet MS" pitchFamily="34" charset="0"/>
              </a:rPr>
              <a:t> </a:t>
            </a:r>
            <a:r>
              <a:rPr lang="en-US" dirty="0" err="1">
                <a:latin typeface="Trebuchet MS" pitchFamily="34" charset="0"/>
              </a:rPr>
              <a:t>menentukan</a:t>
            </a:r>
            <a:r>
              <a:rPr lang="en-US" dirty="0">
                <a:latin typeface="Trebuchet MS" pitchFamily="34" charset="0"/>
              </a:rPr>
              <a:t> b</a:t>
            </a:r>
            <a:r>
              <a:rPr lang="en-US" baseline="-25000" dirty="0">
                <a:latin typeface="Trebuchet MS" pitchFamily="34" charset="0"/>
              </a:rPr>
              <a:t>0</a:t>
            </a:r>
            <a:r>
              <a:rPr lang="en-US" dirty="0">
                <a:latin typeface="Trebuchet MS" pitchFamily="34" charset="0"/>
              </a:rPr>
              <a:t> </a:t>
            </a:r>
            <a:r>
              <a:rPr lang="en-US" dirty="0" err="1">
                <a:latin typeface="Trebuchet MS" pitchFamily="34" charset="0"/>
              </a:rPr>
              <a:t>dan</a:t>
            </a:r>
            <a:r>
              <a:rPr lang="en-US" dirty="0">
                <a:latin typeface="Trebuchet MS" pitchFamily="34" charset="0"/>
              </a:rPr>
              <a:t> b</a:t>
            </a:r>
            <a:r>
              <a:rPr lang="en-US" baseline="-25000" dirty="0">
                <a:latin typeface="Trebuchet MS" pitchFamily="34" charset="0"/>
              </a:rPr>
              <a:t>1</a:t>
            </a:r>
            <a:r>
              <a:rPr lang="en-US" dirty="0">
                <a:latin typeface="Trebuchet MS" pitchFamily="34" charset="0"/>
              </a:rPr>
              <a:t>.  </a:t>
            </a:r>
            <a:r>
              <a:rPr lang="en-US" dirty="0" err="1">
                <a:latin typeface="Trebuchet MS" pitchFamily="34" charset="0"/>
              </a:rPr>
              <a:t>Secara</a:t>
            </a:r>
            <a:r>
              <a:rPr lang="en-US" dirty="0">
                <a:latin typeface="Trebuchet MS" pitchFamily="34" charset="0"/>
              </a:rPr>
              <a:t> </a:t>
            </a:r>
            <a:r>
              <a:rPr lang="en-US" dirty="0" err="1">
                <a:latin typeface="Trebuchet MS" pitchFamily="34" charset="0"/>
              </a:rPr>
              <a:t>statistik</a:t>
            </a:r>
            <a:r>
              <a:rPr lang="en-US" dirty="0">
                <a:latin typeface="Trebuchet MS" pitchFamily="34" charset="0"/>
              </a:rPr>
              <a:t>, </a:t>
            </a:r>
            <a:r>
              <a:rPr lang="en-US" dirty="0" err="1">
                <a:latin typeface="Trebuchet MS" pitchFamily="34" charset="0"/>
              </a:rPr>
              <a:t>metode</a:t>
            </a:r>
            <a:r>
              <a:rPr lang="en-US" dirty="0">
                <a:latin typeface="Trebuchet MS" pitchFamily="34" charset="0"/>
              </a:rPr>
              <a:t> </a:t>
            </a:r>
            <a:r>
              <a:rPr lang="en-US" dirty="0" err="1">
                <a:latin typeface="Trebuchet MS" pitchFamily="34" charset="0"/>
              </a:rPr>
              <a:t>ini</a:t>
            </a:r>
            <a:r>
              <a:rPr lang="en-US" dirty="0">
                <a:latin typeface="Trebuchet MS" pitchFamily="34" charset="0"/>
              </a:rPr>
              <a:t> </a:t>
            </a:r>
            <a:r>
              <a:rPr lang="en-US" dirty="0" err="1">
                <a:latin typeface="Trebuchet MS" pitchFamily="34" charset="0"/>
              </a:rPr>
              <a:t>mengasumsikan</a:t>
            </a:r>
            <a:r>
              <a:rPr lang="en-US" dirty="0">
                <a:latin typeface="Trebuchet MS" pitchFamily="34" charset="0"/>
              </a:rPr>
              <a:t> </a:t>
            </a:r>
            <a:r>
              <a:rPr lang="en-US" dirty="0" err="1">
                <a:latin typeface="Trebuchet MS" pitchFamily="34" charset="0"/>
              </a:rPr>
              <a:t>nilai</a:t>
            </a:r>
            <a:r>
              <a:rPr lang="en-US" dirty="0">
                <a:latin typeface="Trebuchet MS" pitchFamily="34" charset="0"/>
              </a:rPr>
              <a:t> variance error </a:t>
            </a:r>
            <a:r>
              <a:rPr lang="en-US" dirty="0" err="1">
                <a:latin typeface="Trebuchet MS" pitchFamily="34" charset="0"/>
              </a:rPr>
              <a:t>bersifat</a:t>
            </a:r>
            <a:r>
              <a:rPr lang="en-US" dirty="0">
                <a:latin typeface="Trebuchet MS" pitchFamily="34" charset="0"/>
              </a:rPr>
              <a:t> </a:t>
            </a:r>
            <a:r>
              <a:rPr lang="en-US" dirty="0" err="1">
                <a:latin typeface="Trebuchet MS" pitchFamily="34" charset="0"/>
              </a:rPr>
              <a:t>konstan</a:t>
            </a:r>
            <a:r>
              <a:rPr lang="en-US" dirty="0">
                <a:latin typeface="Trebuchet MS" pitchFamily="34" charset="0"/>
              </a:rPr>
              <a:t> (</a:t>
            </a:r>
            <a:r>
              <a:rPr lang="en-US" dirty="0" err="1">
                <a:latin typeface="Trebuchet MS" pitchFamily="34" charset="0"/>
              </a:rPr>
              <a:t>homogen</a:t>
            </a:r>
            <a:r>
              <a:rPr lang="en-US" dirty="0">
                <a:latin typeface="Trebuchet MS" pitchFamily="34" charset="0"/>
              </a:rPr>
              <a:t>).  </a:t>
            </a:r>
            <a:r>
              <a:rPr lang="en-US" dirty="0" err="1">
                <a:latin typeface="Trebuchet MS" pitchFamily="34" charset="0"/>
              </a:rPr>
              <a:t>Padahal</a:t>
            </a:r>
            <a:r>
              <a:rPr lang="en-US" dirty="0">
                <a:latin typeface="Trebuchet MS" pitchFamily="34" charset="0"/>
              </a:rPr>
              <a:t> </a:t>
            </a:r>
            <a:r>
              <a:rPr lang="en-US" dirty="0" err="1">
                <a:latin typeface="Trebuchet MS" pitchFamily="34" charset="0"/>
              </a:rPr>
              <a:t>dalam</a:t>
            </a:r>
            <a:r>
              <a:rPr lang="en-US" dirty="0">
                <a:latin typeface="Trebuchet MS" pitchFamily="34" charset="0"/>
              </a:rPr>
              <a:t> </a:t>
            </a:r>
            <a:r>
              <a:rPr lang="en-US" dirty="0" err="1">
                <a:latin typeface="Trebuchet MS" pitchFamily="34" charset="0"/>
              </a:rPr>
              <a:t>kasus</a:t>
            </a:r>
            <a:r>
              <a:rPr lang="en-US" dirty="0">
                <a:latin typeface="Trebuchet MS" pitchFamily="34" charset="0"/>
              </a:rPr>
              <a:t> </a:t>
            </a:r>
            <a:r>
              <a:rPr lang="en-US" dirty="0" err="1">
                <a:latin typeface="Trebuchet MS" pitchFamily="34" charset="0"/>
              </a:rPr>
              <a:t>regresi</a:t>
            </a:r>
            <a:r>
              <a:rPr lang="en-US" dirty="0">
                <a:latin typeface="Trebuchet MS" pitchFamily="34" charset="0"/>
              </a:rPr>
              <a:t> </a:t>
            </a:r>
            <a:r>
              <a:rPr lang="en-US" dirty="0" err="1">
                <a:latin typeface="Trebuchet MS" pitchFamily="34" charset="0"/>
              </a:rPr>
              <a:t>logistik</a:t>
            </a:r>
            <a:r>
              <a:rPr lang="en-US" dirty="0">
                <a:latin typeface="Trebuchet MS" pitchFamily="34" charset="0"/>
              </a:rPr>
              <a:t> </a:t>
            </a:r>
            <a:r>
              <a:rPr lang="en-US" dirty="0" err="1">
                <a:latin typeface="Trebuchet MS" pitchFamily="34" charset="0"/>
              </a:rPr>
              <a:t>biner</a:t>
            </a:r>
            <a:r>
              <a:rPr lang="en-US" dirty="0">
                <a:latin typeface="Trebuchet MS" pitchFamily="34" charset="0"/>
              </a:rPr>
              <a:t>, yang </a:t>
            </a:r>
            <a:r>
              <a:rPr lang="en-US" dirty="0" err="1">
                <a:latin typeface="Trebuchet MS" pitchFamily="34" charset="0"/>
              </a:rPr>
              <a:t>nilai</a:t>
            </a:r>
            <a:r>
              <a:rPr lang="en-US" dirty="0">
                <a:latin typeface="Trebuchet MS" pitchFamily="34" charset="0"/>
              </a:rPr>
              <a:t> Y </a:t>
            </a:r>
            <a:r>
              <a:rPr lang="en-US" dirty="0" err="1">
                <a:latin typeface="Trebuchet MS" pitchFamily="34" charset="0"/>
              </a:rPr>
              <a:t>mengikuti</a:t>
            </a:r>
            <a:r>
              <a:rPr lang="en-US" dirty="0">
                <a:latin typeface="Trebuchet MS" pitchFamily="34" charset="0"/>
              </a:rPr>
              <a:t> </a:t>
            </a:r>
            <a:r>
              <a:rPr lang="en-US" dirty="0" err="1">
                <a:latin typeface="Trebuchet MS" pitchFamily="34" charset="0"/>
              </a:rPr>
              <a:t>sebaran</a:t>
            </a:r>
            <a:r>
              <a:rPr lang="en-US" dirty="0">
                <a:latin typeface="Trebuchet MS" pitchFamily="34" charset="0"/>
              </a:rPr>
              <a:t> </a:t>
            </a:r>
            <a:r>
              <a:rPr lang="en-US" dirty="0" err="1">
                <a:latin typeface="Trebuchet MS" pitchFamily="34" charset="0"/>
              </a:rPr>
              <a:t>bernoulli</a:t>
            </a:r>
            <a:r>
              <a:rPr lang="en-US" dirty="0">
                <a:latin typeface="Trebuchet MS" pitchFamily="34" charset="0"/>
              </a:rPr>
              <a:t>, </a:t>
            </a:r>
            <a:r>
              <a:rPr lang="en-US" dirty="0" err="1">
                <a:latin typeface="Trebuchet MS" pitchFamily="34" charset="0"/>
              </a:rPr>
              <a:t>nilai</a:t>
            </a:r>
            <a:r>
              <a:rPr lang="en-US" dirty="0">
                <a:latin typeface="Trebuchet MS" pitchFamily="34" charset="0"/>
              </a:rPr>
              <a:t> variance </a:t>
            </a:r>
            <a:r>
              <a:rPr lang="en-US" dirty="0" err="1">
                <a:latin typeface="Trebuchet MS" pitchFamily="34" charset="0"/>
              </a:rPr>
              <a:t>merupakan</a:t>
            </a:r>
            <a:r>
              <a:rPr lang="en-US" dirty="0">
                <a:latin typeface="Trebuchet MS" pitchFamily="34" charset="0"/>
              </a:rPr>
              <a:t> </a:t>
            </a:r>
            <a:r>
              <a:rPr lang="en-US" dirty="0" err="1">
                <a:latin typeface="Trebuchet MS" pitchFamily="34" charset="0"/>
              </a:rPr>
              <a:t>fungsi</a:t>
            </a:r>
            <a:r>
              <a:rPr lang="en-US" dirty="0">
                <a:latin typeface="Trebuchet MS" pitchFamily="34" charset="0"/>
              </a:rPr>
              <a:t> </a:t>
            </a:r>
            <a:r>
              <a:rPr lang="en-US" dirty="0" err="1">
                <a:latin typeface="Trebuchet MS" pitchFamily="34" charset="0"/>
              </a:rPr>
              <a:t>dari</a:t>
            </a:r>
            <a:r>
              <a:rPr lang="en-US" dirty="0">
                <a:latin typeface="Trebuchet MS" pitchFamily="34" charset="0"/>
              </a:rPr>
              <a:t> p.  </a:t>
            </a:r>
            <a:r>
              <a:rPr lang="en-US" dirty="0" err="1">
                <a:latin typeface="Trebuchet MS" pitchFamily="34" charset="0"/>
              </a:rPr>
              <a:t>Tentu</a:t>
            </a:r>
            <a:r>
              <a:rPr lang="en-US" dirty="0">
                <a:latin typeface="Trebuchet MS" pitchFamily="34" charset="0"/>
              </a:rPr>
              <a:t> </a:t>
            </a:r>
            <a:r>
              <a:rPr lang="en-US" dirty="0" err="1">
                <a:latin typeface="Trebuchet MS" pitchFamily="34" charset="0"/>
              </a:rPr>
              <a:t>saja</a:t>
            </a:r>
            <a:r>
              <a:rPr lang="en-US" dirty="0">
                <a:latin typeface="Trebuchet MS" pitchFamily="34" charset="0"/>
              </a:rPr>
              <a:t> </a:t>
            </a:r>
            <a:r>
              <a:rPr lang="en-US" dirty="0" err="1">
                <a:latin typeface="Trebuchet MS" pitchFamily="34" charset="0"/>
              </a:rPr>
              <a:t>pada</a:t>
            </a:r>
            <a:r>
              <a:rPr lang="en-US" dirty="0">
                <a:latin typeface="Trebuchet MS" pitchFamily="34" charset="0"/>
              </a:rPr>
              <a:t> data yang </a:t>
            </a:r>
            <a:r>
              <a:rPr lang="en-US" dirty="0" err="1">
                <a:latin typeface="Trebuchet MS" pitchFamily="34" charset="0"/>
              </a:rPr>
              <a:t>kita</a:t>
            </a:r>
            <a:r>
              <a:rPr lang="en-US" dirty="0">
                <a:latin typeface="Trebuchet MS" pitchFamily="34" charset="0"/>
              </a:rPr>
              <a:t> </a:t>
            </a:r>
            <a:r>
              <a:rPr lang="en-US" dirty="0" err="1">
                <a:latin typeface="Trebuchet MS" pitchFamily="34" charset="0"/>
              </a:rPr>
              <a:t>miliki</a:t>
            </a:r>
            <a:r>
              <a:rPr lang="en-US" dirty="0">
                <a:latin typeface="Trebuchet MS" pitchFamily="34" charset="0"/>
              </a:rPr>
              <a:t> </a:t>
            </a:r>
            <a:r>
              <a:rPr lang="en-US" dirty="0" err="1">
                <a:latin typeface="Trebuchet MS" pitchFamily="34" charset="0"/>
              </a:rPr>
              <a:t>nilai</a:t>
            </a:r>
            <a:r>
              <a:rPr lang="en-US" dirty="0">
                <a:latin typeface="Trebuchet MS" pitchFamily="34" charset="0"/>
              </a:rPr>
              <a:t> p </a:t>
            </a:r>
            <a:r>
              <a:rPr lang="en-US" dirty="0" err="1">
                <a:latin typeface="Trebuchet MS" pitchFamily="34" charset="0"/>
              </a:rPr>
              <a:t>ini</a:t>
            </a:r>
            <a:r>
              <a:rPr lang="en-US" dirty="0">
                <a:latin typeface="Trebuchet MS" pitchFamily="34" charset="0"/>
              </a:rPr>
              <a:t> </a:t>
            </a:r>
            <a:r>
              <a:rPr lang="en-US" dirty="0" err="1">
                <a:latin typeface="Trebuchet MS" pitchFamily="34" charset="0"/>
              </a:rPr>
              <a:t>bervariasi</a:t>
            </a:r>
            <a:r>
              <a:rPr lang="en-US" dirty="0">
                <a:latin typeface="Trebuchet MS" pitchFamily="34" charset="0"/>
              </a:rPr>
              <a:t> </a:t>
            </a:r>
            <a:r>
              <a:rPr lang="en-US" dirty="0" err="1">
                <a:latin typeface="Trebuchet MS" pitchFamily="34" charset="0"/>
              </a:rPr>
              <a:t>tergantung</a:t>
            </a:r>
            <a:r>
              <a:rPr lang="en-US" dirty="0">
                <a:latin typeface="Trebuchet MS" pitchFamily="34" charset="0"/>
              </a:rPr>
              <a:t> </a:t>
            </a:r>
            <a:r>
              <a:rPr lang="en-US" dirty="0" err="1">
                <a:latin typeface="Trebuchet MS" pitchFamily="34" charset="0"/>
              </a:rPr>
              <a:t>pada</a:t>
            </a:r>
            <a:r>
              <a:rPr lang="en-US" dirty="0">
                <a:latin typeface="Trebuchet MS" pitchFamily="34" charset="0"/>
              </a:rPr>
              <a:t> </a:t>
            </a:r>
            <a:r>
              <a:rPr lang="en-US" dirty="0" err="1">
                <a:latin typeface="Trebuchet MS" pitchFamily="34" charset="0"/>
              </a:rPr>
              <a:t>variabel</a:t>
            </a:r>
            <a:r>
              <a:rPr lang="en-US" dirty="0">
                <a:latin typeface="Trebuchet MS" pitchFamily="34" charset="0"/>
              </a:rPr>
              <a:t> </a:t>
            </a:r>
            <a:r>
              <a:rPr lang="en-US" dirty="0" err="1">
                <a:latin typeface="Trebuchet MS" pitchFamily="34" charset="0"/>
              </a:rPr>
              <a:t>penjelas</a:t>
            </a:r>
            <a:r>
              <a:rPr lang="en-US" dirty="0">
                <a:latin typeface="Trebuchet MS" pitchFamily="34" charset="0"/>
              </a:rPr>
              <a:t> X.  </a:t>
            </a:r>
            <a:r>
              <a:rPr lang="en-US" dirty="0" err="1">
                <a:latin typeface="Trebuchet MS" pitchFamily="34" charset="0"/>
              </a:rPr>
              <a:t>Nilai</a:t>
            </a:r>
            <a:r>
              <a:rPr lang="en-US" dirty="0">
                <a:latin typeface="Trebuchet MS" pitchFamily="34" charset="0"/>
              </a:rPr>
              <a:t> p </a:t>
            </a:r>
            <a:r>
              <a:rPr lang="en-US" dirty="0" err="1">
                <a:latin typeface="Trebuchet MS" pitchFamily="34" charset="0"/>
              </a:rPr>
              <a:t>bervariasi</a:t>
            </a:r>
            <a:r>
              <a:rPr lang="en-US" dirty="0">
                <a:latin typeface="Trebuchet MS" pitchFamily="34" charset="0"/>
              </a:rPr>
              <a:t>, </a:t>
            </a:r>
            <a:r>
              <a:rPr lang="en-US" dirty="0" err="1">
                <a:latin typeface="Trebuchet MS" pitchFamily="34" charset="0"/>
              </a:rPr>
              <a:t>maka</a:t>
            </a:r>
            <a:r>
              <a:rPr lang="en-US" dirty="0">
                <a:latin typeface="Trebuchet MS" pitchFamily="34" charset="0"/>
              </a:rPr>
              <a:t> </a:t>
            </a:r>
            <a:r>
              <a:rPr lang="en-US" dirty="0" err="1">
                <a:latin typeface="Trebuchet MS" pitchFamily="34" charset="0"/>
              </a:rPr>
              <a:t>nilai</a:t>
            </a:r>
            <a:r>
              <a:rPr lang="en-US" dirty="0">
                <a:latin typeface="Trebuchet MS" pitchFamily="34" charset="0"/>
              </a:rPr>
              <a:t> variance </a:t>
            </a:r>
            <a:r>
              <a:rPr lang="en-US" dirty="0" err="1">
                <a:latin typeface="Trebuchet MS" pitchFamily="34" charset="0"/>
              </a:rPr>
              <a:t>juga</a:t>
            </a:r>
            <a:r>
              <a:rPr lang="en-US" dirty="0">
                <a:latin typeface="Trebuchet MS" pitchFamily="34" charset="0"/>
              </a:rPr>
              <a:t> </a:t>
            </a:r>
            <a:r>
              <a:rPr lang="en-US" dirty="0" err="1">
                <a:latin typeface="Trebuchet MS" pitchFamily="34" charset="0"/>
              </a:rPr>
              <a:t>bervariasi</a:t>
            </a:r>
            <a:r>
              <a:rPr lang="en-US" dirty="0">
                <a:latin typeface="Trebuchet MS" pitchFamily="34" charset="0"/>
              </a:rPr>
              <a:t> </a:t>
            </a:r>
            <a:r>
              <a:rPr lang="en-US" dirty="0" err="1">
                <a:latin typeface="Trebuchet MS" pitchFamily="34" charset="0"/>
              </a:rPr>
              <a:t>sehingga</a:t>
            </a:r>
            <a:r>
              <a:rPr lang="en-US" dirty="0">
                <a:latin typeface="Trebuchet MS" pitchFamily="34" charset="0"/>
              </a:rPr>
              <a:t> variance </a:t>
            </a:r>
            <a:r>
              <a:rPr lang="en-US" dirty="0" err="1">
                <a:latin typeface="Trebuchet MS" pitchFamily="34" charset="0"/>
              </a:rPr>
              <a:t>bersifat</a:t>
            </a:r>
            <a:r>
              <a:rPr lang="en-US" dirty="0">
                <a:latin typeface="Trebuchet MS" pitchFamily="34" charset="0"/>
              </a:rPr>
              <a:t> </a:t>
            </a:r>
            <a:r>
              <a:rPr lang="en-US" dirty="0" err="1">
                <a:latin typeface="Trebuchet MS" pitchFamily="34" charset="0"/>
              </a:rPr>
              <a:t>heterogen</a:t>
            </a:r>
            <a:r>
              <a:rPr lang="en-US" dirty="0">
                <a:latin typeface="Trebuchet MS" pitchFamily="34" charset="0"/>
              </a:rPr>
              <a:t>.  </a:t>
            </a:r>
            <a:r>
              <a:rPr lang="en-US" dirty="0" err="1">
                <a:latin typeface="Trebuchet MS" pitchFamily="34" charset="0"/>
              </a:rPr>
              <a:t>Pendekaran</a:t>
            </a:r>
            <a:r>
              <a:rPr lang="en-US" dirty="0">
                <a:latin typeface="Trebuchet MS" pitchFamily="34" charset="0"/>
              </a:rPr>
              <a:t> weighted least squares </a:t>
            </a:r>
            <a:r>
              <a:rPr lang="en-US" dirty="0" err="1">
                <a:latin typeface="Trebuchet MS" pitchFamily="34" charset="0"/>
              </a:rPr>
              <a:t>dapat</a:t>
            </a:r>
            <a:r>
              <a:rPr lang="en-US" dirty="0">
                <a:latin typeface="Trebuchet MS" pitchFamily="34" charset="0"/>
              </a:rPr>
              <a:t> </a:t>
            </a:r>
            <a:r>
              <a:rPr lang="en-US" dirty="0" err="1">
                <a:latin typeface="Trebuchet MS" pitchFamily="34" charset="0"/>
              </a:rPr>
              <a:t>mengatasi</a:t>
            </a:r>
            <a:r>
              <a:rPr lang="en-US" dirty="0">
                <a:latin typeface="Trebuchet MS" pitchFamily="34" charset="0"/>
              </a:rPr>
              <a:t> </a:t>
            </a:r>
            <a:r>
              <a:rPr lang="en-US" dirty="0" err="1">
                <a:latin typeface="Trebuchet MS" pitchFamily="34" charset="0"/>
              </a:rPr>
              <a:t>masalah</a:t>
            </a:r>
            <a:r>
              <a:rPr lang="en-US" dirty="0">
                <a:latin typeface="Trebuchet MS" pitchFamily="34" charset="0"/>
              </a:rPr>
              <a:t> </a:t>
            </a:r>
            <a:r>
              <a:rPr lang="en-US" dirty="0" err="1">
                <a:latin typeface="Trebuchet MS" pitchFamily="34" charset="0"/>
              </a:rPr>
              <a:t>ini</a:t>
            </a:r>
            <a:r>
              <a:rPr lang="en-US" dirty="0">
                <a:latin typeface="Trebuchet MS" pitchFamily="34" charset="0"/>
              </a:rPr>
              <a:t>.  </a:t>
            </a:r>
            <a:r>
              <a:rPr lang="en-US" dirty="0" err="1">
                <a:latin typeface="Trebuchet MS" pitchFamily="34" charset="0"/>
              </a:rPr>
              <a:t>Sehingga</a:t>
            </a:r>
            <a:r>
              <a:rPr lang="en-US" dirty="0">
                <a:latin typeface="Trebuchet MS" pitchFamily="34" charset="0"/>
              </a:rPr>
              <a:t> </a:t>
            </a:r>
            <a:r>
              <a:rPr lang="en-US" dirty="0" err="1">
                <a:latin typeface="Trebuchet MS" pitchFamily="34" charset="0"/>
              </a:rPr>
              <a:t>teknik</a:t>
            </a:r>
            <a:r>
              <a:rPr lang="en-US" dirty="0">
                <a:latin typeface="Trebuchet MS" pitchFamily="34" charset="0"/>
              </a:rPr>
              <a:t> iteratively reweighted least squares (IRLS) </a:t>
            </a:r>
            <a:r>
              <a:rPr lang="en-US" dirty="0" err="1">
                <a:latin typeface="Trebuchet MS" pitchFamily="34" charset="0"/>
              </a:rPr>
              <a:t>dapat</a:t>
            </a:r>
            <a:r>
              <a:rPr lang="en-US" dirty="0">
                <a:latin typeface="Trebuchet MS" pitchFamily="34" charset="0"/>
              </a:rPr>
              <a:t> </a:t>
            </a:r>
            <a:r>
              <a:rPr lang="en-US" dirty="0" err="1">
                <a:latin typeface="Trebuchet MS" pitchFamily="34" charset="0"/>
              </a:rPr>
              <a:t>dijadikan</a:t>
            </a:r>
            <a:r>
              <a:rPr lang="en-US" dirty="0">
                <a:latin typeface="Trebuchet MS" pitchFamily="34" charset="0"/>
              </a:rPr>
              <a:t> </a:t>
            </a:r>
            <a:r>
              <a:rPr lang="en-US" dirty="0" err="1">
                <a:latin typeface="Trebuchet MS" pitchFamily="34" charset="0"/>
              </a:rPr>
              <a:t>pilihan</a:t>
            </a:r>
            <a:r>
              <a:rPr lang="en-US" dirty="0">
                <a:latin typeface="Trebuchet MS" pitchFamily="34" charset="0"/>
              </a:rPr>
              <a:t> </a:t>
            </a:r>
            <a:r>
              <a:rPr lang="en-US" dirty="0" err="1">
                <a:latin typeface="Trebuchet MS" pitchFamily="34" charset="0"/>
              </a:rPr>
              <a:t>metode</a:t>
            </a:r>
            <a:r>
              <a:rPr lang="en-US" dirty="0">
                <a:latin typeface="Trebuchet MS" pitchFamily="34" charset="0"/>
              </a:rPr>
              <a:t> </a:t>
            </a:r>
            <a:r>
              <a:rPr lang="en-US" dirty="0" err="1">
                <a:latin typeface="Trebuchet MS" pitchFamily="34" charset="0"/>
              </a:rPr>
              <a:t>selain</a:t>
            </a:r>
            <a:r>
              <a:rPr lang="en-US" dirty="0">
                <a:latin typeface="Trebuchet MS" pitchFamily="34" charset="0"/>
              </a:rPr>
              <a:t> </a:t>
            </a:r>
            <a:r>
              <a:rPr lang="en-US" dirty="0" err="1">
                <a:latin typeface="Trebuchet MS" pitchFamily="34" charset="0"/>
              </a:rPr>
              <a:t>metode</a:t>
            </a:r>
            <a:r>
              <a:rPr lang="en-US" dirty="0">
                <a:latin typeface="Trebuchet MS" pitchFamily="34" charset="0"/>
              </a:rPr>
              <a:t> maximum likelihood (ML).</a:t>
            </a:r>
          </a:p>
        </p:txBody>
      </p:sp>
    </p:spTree>
    <p:extLst>
      <p:ext uri="{BB962C8B-B14F-4D97-AF65-F5344CB8AC3E}">
        <p14:creationId xmlns:p14="http://schemas.microsoft.com/office/powerpoint/2010/main" val="2401333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A5771-D01A-4FBC-BFCF-50F10CB428D4}" type="slidenum">
              <a:rPr lang="en-US"/>
              <a:pPr/>
              <a:t>27</a:t>
            </a:fld>
            <a:endParaRPr lang="en-US"/>
          </a:p>
        </p:txBody>
      </p:sp>
      <p:sp>
        <p:nvSpPr>
          <p:cNvPr id="191490" name="Rectangle 2"/>
          <p:cNvSpPr>
            <a:spLocks noGrp="1" noRot="1" noChangeAspect="1" noChangeArrowheads="1" noTextEdit="1"/>
          </p:cNvSpPr>
          <p:nvPr>
            <p:ph type="sldImg"/>
          </p:nvPr>
        </p:nvSpPr>
        <p:spPr>
          <a:xfrm>
            <a:off x="1143000" y="685800"/>
            <a:ext cx="4570413" cy="3427413"/>
          </a:xfrm>
          <a:ln/>
        </p:spPr>
      </p:sp>
      <p:sp>
        <p:nvSpPr>
          <p:cNvPr id="191491" name="Rectangle 3"/>
          <p:cNvSpPr>
            <a:spLocks noGrp="1" noChangeArrowheads="1"/>
          </p:cNvSpPr>
          <p:nvPr>
            <p:ph type="body" idx="1"/>
          </p:nvPr>
        </p:nvSpPr>
        <p:spPr>
          <a:xfrm>
            <a:off x="914400" y="4345587"/>
            <a:ext cx="5029200" cy="4112926"/>
          </a:xfrm>
        </p:spPr>
        <p:txBody>
          <a:bodyPr/>
          <a:lstStyle/>
          <a:p>
            <a:r>
              <a:rPr lang="en-US" sz="1400">
                <a:latin typeface="Trebuchet MS" pitchFamily="34" charset="0"/>
              </a:rPr>
              <a:t>Perhatikan bahwa</a:t>
            </a:r>
          </a:p>
          <a:p>
            <a:r>
              <a:rPr lang="en-US" sz="1400">
                <a:latin typeface="Trebuchet MS" pitchFamily="34" charset="0"/>
              </a:rPr>
              <a:t>Log(p/(1-p)) = b</a:t>
            </a:r>
            <a:r>
              <a:rPr lang="en-US" sz="1400" baseline="-25000">
                <a:latin typeface="Trebuchet MS" pitchFamily="34" charset="0"/>
              </a:rPr>
              <a:t>0</a:t>
            </a:r>
            <a:r>
              <a:rPr lang="en-US" sz="1400">
                <a:latin typeface="Trebuchet MS" pitchFamily="34" charset="0"/>
              </a:rPr>
              <a:t> + b</a:t>
            </a:r>
            <a:r>
              <a:rPr lang="en-US" sz="1400" baseline="-25000">
                <a:latin typeface="Trebuchet MS" pitchFamily="34" charset="0"/>
              </a:rPr>
              <a:t>1</a:t>
            </a:r>
            <a:r>
              <a:rPr lang="en-US" sz="1400">
                <a:latin typeface="Trebuchet MS" pitchFamily="34" charset="0"/>
              </a:rPr>
              <a:t>X</a:t>
            </a:r>
            <a:endParaRPr lang="en-US" sz="1400" baseline="-25000">
              <a:latin typeface="Trebuchet MS" pitchFamily="34" charset="0"/>
            </a:endParaRPr>
          </a:p>
          <a:p>
            <a:r>
              <a:rPr lang="en-US" sz="1400">
                <a:latin typeface="Trebuchet MS" pitchFamily="34" charset="0"/>
              </a:rPr>
              <a:t>p/(1-p) = e(b</a:t>
            </a:r>
            <a:r>
              <a:rPr lang="en-US" sz="1400" baseline="-25000">
                <a:latin typeface="Trebuchet MS" pitchFamily="34" charset="0"/>
              </a:rPr>
              <a:t>0</a:t>
            </a:r>
            <a:r>
              <a:rPr lang="en-US" sz="1400">
                <a:latin typeface="Trebuchet MS" pitchFamily="34" charset="0"/>
              </a:rPr>
              <a:t> + b</a:t>
            </a:r>
            <a:r>
              <a:rPr lang="en-US" sz="1400" baseline="-25000">
                <a:latin typeface="Trebuchet MS" pitchFamily="34" charset="0"/>
              </a:rPr>
              <a:t>1</a:t>
            </a:r>
            <a:r>
              <a:rPr lang="en-US" sz="1400">
                <a:latin typeface="Trebuchet MS" pitchFamily="34" charset="0"/>
              </a:rPr>
              <a:t>X)</a:t>
            </a:r>
          </a:p>
          <a:p>
            <a:r>
              <a:rPr lang="en-US" sz="1400">
                <a:latin typeface="Trebuchet MS" pitchFamily="34" charset="0"/>
              </a:rPr>
              <a:t>p = e(b</a:t>
            </a:r>
            <a:r>
              <a:rPr lang="en-US" sz="1400" baseline="-25000">
                <a:latin typeface="Trebuchet MS" pitchFamily="34" charset="0"/>
              </a:rPr>
              <a:t>0</a:t>
            </a:r>
            <a:r>
              <a:rPr lang="en-US" sz="1400">
                <a:latin typeface="Trebuchet MS" pitchFamily="34" charset="0"/>
              </a:rPr>
              <a:t> + b</a:t>
            </a:r>
            <a:r>
              <a:rPr lang="en-US" sz="1400" baseline="-25000">
                <a:latin typeface="Trebuchet MS" pitchFamily="34" charset="0"/>
              </a:rPr>
              <a:t>1</a:t>
            </a:r>
            <a:r>
              <a:rPr lang="en-US" sz="1400">
                <a:latin typeface="Trebuchet MS" pitchFamily="34" charset="0"/>
              </a:rPr>
              <a:t>X) – p e(b</a:t>
            </a:r>
            <a:r>
              <a:rPr lang="en-US" sz="1400" baseline="-25000">
                <a:latin typeface="Trebuchet MS" pitchFamily="34" charset="0"/>
              </a:rPr>
              <a:t>0</a:t>
            </a:r>
            <a:r>
              <a:rPr lang="en-US" sz="1400">
                <a:latin typeface="Trebuchet MS" pitchFamily="34" charset="0"/>
              </a:rPr>
              <a:t> + b</a:t>
            </a:r>
            <a:r>
              <a:rPr lang="en-US" sz="1400" baseline="-25000">
                <a:latin typeface="Trebuchet MS" pitchFamily="34" charset="0"/>
              </a:rPr>
              <a:t>1</a:t>
            </a:r>
            <a:r>
              <a:rPr lang="en-US" sz="1400">
                <a:latin typeface="Trebuchet MS" pitchFamily="34" charset="0"/>
              </a:rPr>
              <a:t>X)</a:t>
            </a:r>
          </a:p>
          <a:p>
            <a:r>
              <a:rPr lang="en-US" sz="1400">
                <a:latin typeface="Trebuchet MS" pitchFamily="34" charset="0"/>
              </a:rPr>
              <a:t>p (1 + e(b</a:t>
            </a:r>
            <a:r>
              <a:rPr lang="en-US" sz="1400" baseline="-25000">
                <a:latin typeface="Trebuchet MS" pitchFamily="34" charset="0"/>
              </a:rPr>
              <a:t>0</a:t>
            </a:r>
            <a:r>
              <a:rPr lang="en-US" sz="1400">
                <a:latin typeface="Trebuchet MS" pitchFamily="34" charset="0"/>
              </a:rPr>
              <a:t> + b</a:t>
            </a:r>
            <a:r>
              <a:rPr lang="en-US" sz="1400" baseline="-25000">
                <a:latin typeface="Trebuchet MS" pitchFamily="34" charset="0"/>
              </a:rPr>
              <a:t>1</a:t>
            </a:r>
            <a:r>
              <a:rPr lang="en-US" sz="1400">
                <a:latin typeface="Trebuchet MS" pitchFamily="34" charset="0"/>
              </a:rPr>
              <a:t>X)) = e(b</a:t>
            </a:r>
            <a:r>
              <a:rPr lang="en-US" sz="1400" baseline="-25000">
                <a:latin typeface="Trebuchet MS" pitchFamily="34" charset="0"/>
              </a:rPr>
              <a:t>0</a:t>
            </a:r>
            <a:r>
              <a:rPr lang="en-US" sz="1400">
                <a:latin typeface="Trebuchet MS" pitchFamily="34" charset="0"/>
              </a:rPr>
              <a:t> + b</a:t>
            </a:r>
            <a:r>
              <a:rPr lang="en-US" sz="1400" baseline="-25000">
                <a:latin typeface="Trebuchet MS" pitchFamily="34" charset="0"/>
              </a:rPr>
              <a:t>1</a:t>
            </a:r>
            <a:r>
              <a:rPr lang="en-US" sz="1400">
                <a:latin typeface="Trebuchet MS" pitchFamily="34" charset="0"/>
              </a:rPr>
              <a:t>X)</a:t>
            </a:r>
          </a:p>
          <a:p>
            <a:r>
              <a:rPr lang="en-US" sz="1400">
                <a:latin typeface="Trebuchet MS" pitchFamily="34" charset="0"/>
              </a:rPr>
              <a:t>Sehingga p = e(b</a:t>
            </a:r>
            <a:r>
              <a:rPr lang="en-US" sz="1400" baseline="-25000">
                <a:latin typeface="Trebuchet MS" pitchFamily="34" charset="0"/>
              </a:rPr>
              <a:t>0</a:t>
            </a:r>
            <a:r>
              <a:rPr lang="en-US" sz="1400">
                <a:latin typeface="Trebuchet MS" pitchFamily="34" charset="0"/>
              </a:rPr>
              <a:t> + b</a:t>
            </a:r>
            <a:r>
              <a:rPr lang="en-US" sz="1400" baseline="-25000">
                <a:latin typeface="Trebuchet MS" pitchFamily="34" charset="0"/>
              </a:rPr>
              <a:t>1</a:t>
            </a:r>
            <a:r>
              <a:rPr lang="en-US" sz="1400">
                <a:latin typeface="Trebuchet MS" pitchFamily="34" charset="0"/>
              </a:rPr>
              <a:t>X) / (1 + e(b</a:t>
            </a:r>
            <a:r>
              <a:rPr lang="en-US" sz="1400" baseline="-25000">
                <a:latin typeface="Trebuchet MS" pitchFamily="34" charset="0"/>
              </a:rPr>
              <a:t>0</a:t>
            </a:r>
            <a:r>
              <a:rPr lang="en-US" sz="1400">
                <a:latin typeface="Trebuchet MS" pitchFamily="34" charset="0"/>
              </a:rPr>
              <a:t> + b</a:t>
            </a:r>
            <a:r>
              <a:rPr lang="en-US" sz="1400" baseline="-25000">
                <a:latin typeface="Trebuchet MS" pitchFamily="34" charset="0"/>
              </a:rPr>
              <a:t>1</a:t>
            </a:r>
            <a:r>
              <a:rPr lang="en-US" sz="1400">
                <a:latin typeface="Trebuchet MS" pitchFamily="34" charset="0"/>
              </a:rPr>
              <a:t>X))</a:t>
            </a:r>
          </a:p>
          <a:p>
            <a:endParaRPr lang="en-US" sz="1400">
              <a:latin typeface="Trebuchet MS" pitchFamily="34" charset="0"/>
            </a:endParaRPr>
          </a:p>
          <a:p>
            <a:endParaRPr lang="en-US" sz="1400">
              <a:latin typeface="Trebuchet MS" pitchFamily="34" charset="0"/>
            </a:endParaRPr>
          </a:p>
          <a:p>
            <a:endParaRPr lang="en-US" sz="1400">
              <a:latin typeface="Trebuchet MS" pitchFamily="34" charset="0"/>
            </a:endParaRPr>
          </a:p>
          <a:p>
            <a:endParaRPr lang="en-US" sz="1400">
              <a:latin typeface="Trebuchet MS" pitchFamily="34" charset="0"/>
            </a:endParaRPr>
          </a:p>
        </p:txBody>
      </p:sp>
    </p:spTree>
    <p:extLst>
      <p:ext uri="{BB962C8B-B14F-4D97-AF65-F5344CB8AC3E}">
        <p14:creationId xmlns:p14="http://schemas.microsoft.com/office/powerpoint/2010/main" val="3331177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F6EA04-102E-47B8-9433-1136ADF62758}"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77FDC-518F-4843-A4E9-D913E14C3FAB}" type="slidenum">
              <a:rPr lang="en-US" smtClean="0"/>
              <a:t>‹#›</a:t>
            </a:fld>
            <a:endParaRPr lang="en-US"/>
          </a:p>
        </p:txBody>
      </p:sp>
    </p:spTree>
    <p:extLst>
      <p:ext uri="{BB962C8B-B14F-4D97-AF65-F5344CB8AC3E}">
        <p14:creationId xmlns:p14="http://schemas.microsoft.com/office/powerpoint/2010/main" val="70134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F6EA04-102E-47B8-9433-1136ADF62758}"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77FDC-518F-4843-A4E9-D913E14C3FAB}" type="slidenum">
              <a:rPr lang="en-US" smtClean="0"/>
              <a:t>‹#›</a:t>
            </a:fld>
            <a:endParaRPr lang="en-US"/>
          </a:p>
        </p:txBody>
      </p:sp>
    </p:spTree>
    <p:extLst>
      <p:ext uri="{BB962C8B-B14F-4D97-AF65-F5344CB8AC3E}">
        <p14:creationId xmlns:p14="http://schemas.microsoft.com/office/powerpoint/2010/main" val="285105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F6EA04-102E-47B8-9433-1136ADF62758}"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77FDC-518F-4843-A4E9-D913E14C3FAB}" type="slidenum">
              <a:rPr lang="en-US" smtClean="0"/>
              <a:t>‹#›</a:t>
            </a:fld>
            <a:endParaRPr lang="en-US"/>
          </a:p>
        </p:txBody>
      </p:sp>
    </p:spTree>
    <p:extLst>
      <p:ext uri="{BB962C8B-B14F-4D97-AF65-F5344CB8AC3E}">
        <p14:creationId xmlns:p14="http://schemas.microsoft.com/office/powerpoint/2010/main" val="3606997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F6EA04-102E-47B8-9433-1136ADF62758}"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77FDC-518F-4843-A4E9-D913E14C3FAB}" type="slidenum">
              <a:rPr lang="en-US" smtClean="0"/>
              <a:t>‹#›</a:t>
            </a:fld>
            <a:endParaRPr lang="en-US"/>
          </a:p>
        </p:txBody>
      </p:sp>
    </p:spTree>
    <p:extLst>
      <p:ext uri="{BB962C8B-B14F-4D97-AF65-F5344CB8AC3E}">
        <p14:creationId xmlns:p14="http://schemas.microsoft.com/office/powerpoint/2010/main" val="844960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ustor">
    <p:spTree>
      <p:nvGrpSpPr>
        <p:cNvPr id="1" name=""/>
        <p:cNvGrpSpPr/>
        <p:nvPr/>
      </p:nvGrpSpPr>
      <p:grpSpPr>
        <a:xfrm>
          <a:off x="0" y="0"/>
          <a:ext cx="0" cy="0"/>
          <a:chOff x="0" y="0"/>
          <a:chExt cx="0" cy="0"/>
        </a:xfrm>
      </p:grpSpPr>
      <p:sp>
        <p:nvSpPr>
          <p:cNvPr id="35" name="楕円 34"/>
          <p:cNvSpPr/>
          <p:nvPr userDrawn="1"/>
        </p:nvSpPr>
        <p:spPr>
          <a:xfrm>
            <a:off x="4934397" y="2601553"/>
            <a:ext cx="621597" cy="638189"/>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a:p>
        </p:txBody>
      </p:sp>
      <p:sp>
        <p:nvSpPr>
          <p:cNvPr id="33" name="楕円 32"/>
          <p:cNvSpPr/>
          <p:nvPr userDrawn="1"/>
        </p:nvSpPr>
        <p:spPr>
          <a:xfrm>
            <a:off x="6755246" y="4677710"/>
            <a:ext cx="602608" cy="60866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a:p>
        </p:txBody>
      </p:sp>
      <p:sp>
        <p:nvSpPr>
          <p:cNvPr id="24" name="楕円 23"/>
          <p:cNvSpPr/>
          <p:nvPr userDrawn="1"/>
        </p:nvSpPr>
        <p:spPr>
          <a:xfrm>
            <a:off x="154809" y="4702325"/>
            <a:ext cx="960969" cy="97063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dirty="0"/>
          </a:p>
        </p:txBody>
      </p:sp>
      <p:sp>
        <p:nvSpPr>
          <p:cNvPr id="31" name="楕円 30"/>
          <p:cNvSpPr/>
          <p:nvPr userDrawn="1"/>
        </p:nvSpPr>
        <p:spPr>
          <a:xfrm>
            <a:off x="3761292" y="5692263"/>
            <a:ext cx="384925" cy="395199"/>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a:p>
        </p:txBody>
      </p:sp>
      <p:sp>
        <p:nvSpPr>
          <p:cNvPr id="30" name="楕円 29"/>
          <p:cNvSpPr/>
          <p:nvPr userDrawn="1"/>
        </p:nvSpPr>
        <p:spPr>
          <a:xfrm>
            <a:off x="1794754" y="5694327"/>
            <a:ext cx="370746" cy="37447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172232" y="2233274"/>
            <a:ext cx="3116167" cy="3147504"/>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dirty="0"/>
          </a:p>
        </p:txBody>
      </p:sp>
      <p:sp>
        <p:nvSpPr>
          <p:cNvPr id="19" name="楕円 18"/>
          <p:cNvSpPr/>
          <p:nvPr userDrawn="1"/>
        </p:nvSpPr>
        <p:spPr>
          <a:xfrm>
            <a:off x="2203834" y="3816051"/>
            <a:ext cx="2372036" cy="2395890"/>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a:p>
        </p:txBody>
      </p:sp>
      <p:sp>
        <p:nvSpPr>
          <p:cNvPr id="23" name="楕円 22"/>
          <p:cNvSpPr/>
          <p:nvPr userDrawn="1"/>
        </p:nvSpPr>
        <p:spPr>
          <a:xfrm>
            <a:off x="3556960" y="2740708"/>
            <a:ext cx="1936496" cy="1955970"/>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a:p>
        </p:txBody>
      </p:sp>
      <p:sp>
        <p:nvSpPr>
          <p:cNvPr id="25" name="楕円 24"/>
          <p:cNvSpPr/>
          <p:nvPr userDrawn="1"/>
        </p:nvSpPr>
        <p:spPr>
          <a:xfrm>
            <a:off x="4607558" y="3878304"/>
            <a:ext cx="2228660" cy="2251072"/>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a:p>
        </p:txBody>
      </p:sp>
      <p:sp>
        <p:nvSpPr>
          <p:cNvPr id="26" name="楕円 25"/>
          <p:cNvSpPr/>
          <p:nvPr userDrawn="1"/>
        </p:nvSpPr>
        <p:spPr>
          <a:xfrm>
            <a:off x="5926689" y="2288103"/>
            <a:ext cx="2471367" cy="2496219"/>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a:p>
        </p:txBody>
      </p:sp>
      <p:sp>
        <p:nvSpPr>
          <p:cNvPr id="27" name="楕円 26"/>
          <p:cNvSpPr/>
          <p:nvPr userDrawn="1"/>
        </p:nvSpPr>
        <p:spPr>
          <a:xfrm>
            <a:off x="7342579" y="4134609"/>
            <a:ext cx="1746977" cy="1764546"/>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a:p>
        </p:txBody>
      </p:sp>
      <p:sp>
        <p:nvSpPr>
          <p:cNvPr id="28" name="楕円 27"/>
          <p:cNvSpPr/>
          <p:nvPr userDrawn="1"/>
        </p:nvSpPr>
        <p:spPr>
          <a:xfrm>
            <a:off x="2590755" y="2683682"/>
            <a:ext cx="644847" cy="651332"/>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a:p>
        </p:txBody>
      </p:sp>
      <p:sp>
        <p:nvSpPr>
          <p:cNvPr id="29" name="楕円 28"/>
          <p:cNvSpPr/>
          <p:nvPr userDrawn="1"/>
        </p:nvSpPr>
        <p:spPr>
          <a:xfrm>
            <a:off x="65658" y="2115219"/>
            <a:ext cx="536021" cy="54141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a:p>
        </p:txBody>
      </p:sp>
      <p:sp>
        <p:nvSpPr>
          <p:cNvPr id="32" name="楕円 31"/>
          <p:cNvSpPr/>
          <p:nvPr userDrawn="1"/>
        </p:nvSpPr>
        <p:spPr>
          <a:xfrm>
            <a:off x="6329965" y="5366750"/>
            <a:ext cx="465229" cy="469908"/>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a:p>
        </p:txBody>
      </p:sp>
      <p:sp>
        <p:nvSpPr>
          <p:cNvPr id="34" name="楕円 33"/>
          <p:cNvSpPr/>
          <p:nvPr userDrawn="1"/>
        </p:nvSpPr>
        <p:spPr>
          <a:xfrm>
            <a:off x="8303188" y="3556458"/>
            <a:ext cx="554365" cy="559939"/>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a:p>
        </p:txBody>
      </p:sp>
      <p:sp>
        <p:nvSpPr>
          <p:cNvPr id="36" name="テキスト プレースホルダー 12"/>
          <p:cNvSpPr>
            <a:spLocks noGrp="1"/>
          </p:cNvSpPr>
          <p:nvPr>
            <p:ph type="body" sz="quarter" idx="28" hasCustomPrompt="1"/>
          </p:nvPr>
        </p:nvSpPr>
        <p:spPr>
          <a:xfrm>
            <a:off x="253961" y="3014566"/>
            <a:ext cx="2887689" cy="332329"/>
          </a:xfrm>
        </p:spPr>
        <p:txBody>
          <a:bodyPr anchor="b">
            <a:noAutofit/>
          </a:bodyPr>
          <a:lstStyle>
            <a:lvl1pPr marL="0" indent="0" algn="ctr">
              <a:lnSpc>
                <a:spcPct val="100000"/>
              </a:lnSpc>
              <a:spcBef>
                <a:spcPts val="0"/>
              </a:spcBef>
              <a:buNone/>
              <a:defRPr sz="1867"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5950545" y="2923814"/>
            <a:ext cx="2404678" cy="332329"/>
          </a:xfrm>
        </p:spPr>
        <p:txBody>
          <a:bodyPr anchor="b">
            <a:noAutofit/>
          </a:bodyPr>
          <a:lstStyle>
            <a:lvl1pPr marL="0" indent="0" algn="ctr">
              <a:lnSpc>
                <a:spcPct val="100000"/>
              </a:lnSpc>
              <a:spcBef>
                <a:spcPts val="0"/>
              </a:spcBef>
              <a:buNone/>
              <a:defRPr sz="1867"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4694942" y="4138356"/>
            <a:ext cx="1984374" cy="773126"/>
          </a:xfrm>
        </p:spPr>
        <p:txBody>
          <a:bodyPr anchor="b">
            <a:noAutofit/>
          </a:bodyPr>
          <a:lstStyle>
            <a:lvl1pPr marL="0" indent="0" algn="ctr">
              <a:lnSpc>
                <a:spcPct val="100000"/>
              </a:lnSpc>
              <a:spcBef>
                <a:spcPts val="0"/>
              </a:spcBef>
              <a:buNone/>
              <a:defRPr sz="1867"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2332917" y="4123872"/>
            <a:ext cx="1984374" cy="773126"/>
          </a:xfrm>
        </p:spPr>
        <p:txBody>
          <a:bodyPr anchor="b">
            <a:noAutofit/>
          </a:bodyPr>
          <a:lstStyle>
            <a:lvl1pPr marL="0" indent="0" algn="ctr">
              <a:lnSpc>
                <a:spcPct val="100000"/>
              </a:lnSpc>
              <a:spcBef>
                <a:spcPts val="0"/>
              </a:spcBef>
              <a:buNone/>
              <a:defRPr sz="1867"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384561" y="3466951"/>
            <a:ext cx="2466382" cy="1226027"/>
          </a:xfrm>
        </p:spPr>
        <p:txBody>
          <a:bodyPr>
            <a:normAutofit/>
          </a:bodyPr>
          <a:lstStyle>
            <a:lvl1pPr marL="0" indent="0" algn="ctr">
              <a:spcBef>
                <a:spcPts val="0"/>
              </a:spcBef>
              <a:buNone/>
              <a:defRPr sz="1333"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2212345" y="4994452"/>
            <a:ext cx="2321435" cy="833761"/>
          </a:xfrm>
        </p:spPr>
        <p:txBody>
          <a:bodyPr>
            <a:normAutofit/>
          </a:bodyPr>
          <a:lstStyle>
            <a:lvl1pPr marL="0" indent="0" algn="ctr">
              <a:spcBef>
                <a:spcPts val="0"/>
              </a:spcBef>
              <a:buNone/>
              <a:defRPr sz="1333"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4684392" y="4967686"/>
            <a:ext cx="2013868" cy="833761"/>
          </a:xfrm>
        </p:spPr>
        <p:txBody>
          <a:bodyPr>
            <a:normAutofit/>
          </a:bodyPr>
          <a:lstStyle>
            <a:lvl1pPr marL="0" indent="0" algn="ctr">
              <a:spcBef>
                <a:spcPts val="0"/>
              </a:spcBef>
              <a:buNone/>
              <a:defRPr sz="1333"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5980322" y="3359815"/>
            <a:ext cx="2321435" cy="833761"/>
          </a:xfrm>
        </p:spPr>
        <p:txBody>
          <a:bodyPr>
            <a:normAutofit/>
          </a:bodyPr>
          <a:lstStyle>
            <a:lvl1pPr marL="0" indent="0" algn="ctr">
              <a:spcBef>
                <a:spcPts val="0"/>
              </a:spcBef>
              <a:buNone/>
              <a:defRPr sz="1333"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3579032" y="3372281"/>
            <a:ext cx="1874790" cy="734744"/>
          </a:xfrm>
        </p:spPr>
        <p:txBody>
          <a:bodyPr anchor="ctr">
            <a:noAutofit/>
          </a:bodyPr>
          <a:lstStyle>
            <a:lvl1pPr marL="0" indent="0" algn="ctr">
              <a:lnSpc>
                <a:spcPct val="100000"/>
              </a:lnSpc>
              <a:spcBef>
                <a:spcPts val="0"/>
              </a:spcBef>
              <a:buNone/>
              <a:defRPr sz="16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7397648" y="4632777"/>
            <a:ext cx="1587676" cy="819593"/>
          </a:xfrm>
        </p:spPr>
        <p:txBody>
          <a:bodyPr anchor="ctr">
            <a:noAutofit/>
          </a:bodyPr>
          <a:lstStyle>
            <a:lvl1pPr marL="0" indent="0" algn="ctr">
              <a:lnSpc>
                <a:spcPct val="100000"/>
              </a:lnSpc>
              <a:spcBef>
                <a:spcPts val="0"/>
              </a:spcBef>
              <a:buNone/>
              <a:defRPr sz="16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2998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10" dur="500"/>
                                        <p:tgtEl>
                                          <p:spTgt spid="3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13" dur="500"/>
                                        <p:tgtEl>
                                          <p:spTgt spid="40">
                                            <p:txEl>
                                              <p:pRg st="0" end="0"/>
                                            </p:txEl>
                                          </p:spTgt>
                                        </p:tgtEl>
                                      </p:cBhvr>
                                    </p:animEffect>
                                  </p:childTnLst>
                                </p:cTn>
                              </p:par>
                              <p:par>
                                <p:cTn id="14" presetID="14" presetClass="entr" presetSubtype="10" fill="hold" grpId="0" nodeType="withEffect">
                                  <p:stCondLst>
                                    <p:cond delay="250"/>
                                  </p:stCondLst>
                                  <p:childTnLst>
                                    <p:set>
                                      <p:cBhvr>
                                        <p:cTn id="15"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16" dur="500"/>
                                        <p:tgtEl>
                                          <p:spTgt spid="39">
                                            <p:txEl>
                                              <p:pRg st="0" end="0"/>
                                            </p:txEl>
                                          </p:spTgt>
                                        </p:tgtEl>
                                      </p:cBhvr>
                                    </p:animEffect>
                                  </p:childTnLst>
                                </p:cTn>
                              </p:par>
                              <p:par>
                                <p:cTn id="17" presetID="14" presetClass="entr" presetSubtype="10" fill="hold" grpId="0" nodeType="withEffect">
                                  <p:stCondLst>
                                    <p:cond delay="250"/>
                                  </p:stCondLst>
                                  <p:childTnLst>
                                    <p:set>
                                      <p:cBhvr>
                                        <p:cTn id="18"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19" dur="500"/>
                                        <p:tgtEl>
                                          <p:spTgt spid="41">
                                            <p:txEl>
                                              <p:pRg st="0" end="0"/>
                                            </p:txEl>
                                          </p:spTgt>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50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28" dur="500"/>
                                        <p:tgtEl>
                                          <p:spTgt spid="44">
                                            <p:txEl>
                                              <p:pRg st="0" end="0"/>
                                            </p:txEl>
                                          </p:spTgt>
                                        </p:tgtEl>
                                      </p:cBhvr>
                                    </p:animEffect>
                                  </p:childTnLst>
                                </p:cTn>
                              </p:par>
                              <p:par>
                                <p:cTn id="29" presetID="14" presetClass="entr" presetSubtype="10" fill="hold" grpId="0" nodeType="withEffect">
                                  <p:stCondLst>
                                    <p:cond delay="75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par>
                                <p:cTn id="32" presetID="14" presetClass="entr" presetSubtype="10" fill="hold" grpId="0" nodeType="withEffect">
                                  <p:stCondLst>
                                    <p:cond delay="750"/>
                                  </p:stCondLst>
                                  <p:childTnLst>
                                    <p:set>
                                      <p:cBhvr>
                                        <p:cTn id="33"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34" dur="500"/>
                                        <p:tgtEl>
                                          <p:spTgt spid="38">
                                            <p:txEl>
                                              <p:pRg st="0" end="0"/>
                                            </p:txEl>
                                          </p:spTgt>
                                        </p:tgtEl>
                                      </p:cBhvr>
                                    </p:animEffect>
                                  </p:childTnLst>
                                </p:cTn>
                              </p:par>
                              <p:par>
                                <p:cTn id="35" presetID="14" presetClass="entr" presetSubtype="10" fill="hold" grpId="0" nodeType="withEffect">
                                  <p:stCondLst>
                                    <p:cond delay="7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37" dur="500"/>
                                        <p:tgtEl>
                                          <p:spTgt spid="42">
                                            <p:txEl>
                                              <p:pRg st="0" end="0"/>
                                            </p:txEl>
                                          </p:spTgt>
                                        </p:tgtEl>
                                      </p:cBhvr>
                                    </p:animEffect>
                                  </p:childTnLst>
                                </p:cTn>
                              </p:par>
                              <p:par>
                                <p:cTn id="38" presetID="14" presetClass="entr" presetSubtype="10" fill="hold" grpId="0" nodeType="withEffect">
                                  <p:stCondLst>
                                    <p:cond delay="100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40" dur="500"/>
                                        <p:tgtEl>
                                          <p:spTgt spid="37">
                                            <p:txEl>
                                              <p:pRg st="0" end="0"/>
                                            </p:txEl>
                                          </p:spTgt>
                                        </p:tgtEl>
                                      </p:cBhvr>
                                    </p:animEffect>
                                  </p:childTnLst>
                                </p:cTn>
                              </p:par>
                              <p:par>
                                <p:cTn id="41" presetID="14" presetClass="entr" presetSubtype="10" fill="hold" grpId="0"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1000"/>
                                  </p:stCondLst>
                                  <p:childTnLst>
                                    <p:set>
                                      <p:cBhvr>
                                        <p:cTn id="45"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46" dur="500"/>
                                        <p:tgtEl>
                                          <p:spTgt spid="43">
                                            <p:txEl>
                                              <p:pRg st="0" end="0"/>
                                            </p:txEl>
                                          </p:spTgt>
                                        </p:tgtEl>
                                      </p:cBhvr>
                                    </p:animEffect>
                                  </p:childTnLst>
                                </p:cTn>
                              </p:par>
                              <p:par>
                                <p:cTn id="47" presetID="14" presetClass="entr" presetSubtype="10" fill="hold" grpId="0" nodeType="withEffect">
                                  <p:stCondLst>
                                    <p:cond delay="1250"/>
                                  </p:stCondLst>
                                  <p:childTnLst>
                                    <p:set>
                                      <p:cBhvr>
                                        <p:cTn id="4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49" dur="500"/>
                                        <p:tgtEl>
                                          <p:spTgt spid="50">
                                            <p:txEl>
                                              <p:pRg st="0" end="0"/>
                                            </p:txEl>
                                          </p:spTgt>
                                        </p:tgtEl>
                                      </p:cBhvr>
                                    </p:animEffect>
                                  </p:childTnLst>
                                </p:cTn>
                              </p:par>
                              <p:par>
                                <p:cTn id="50" presetID="14" presetClass="entr" presetSubtype="10" fill="hold" grpId="0" nodeType="withEffect">
                                  <p:stCondLst>
                                    <p:cond delay="125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250"/>
                                  </p:stCondLst>
                                  <p:childTnLst>
                                    <p:set>
                                      <p:cBhvr>
                                        <p:cTn id="54" dur="1" fill="hold">
                                          <p:stCondLst>
                                            <p:cond delay="0"/>
                                          </p:stCondLst>
                                        </p:cTn>
                                        <p:tgtEl>
                                          <p:spTgt spid="32"/>
                                        </p:tgtEl>
                                        <p:attrNameLst>
                                          <p:attrName>style.visibility</p:attrName>
                                        </p:attrNameLst>
                                      </p:cBhvr>
                                      <p:to>
                                        <p:strVal val="visible"/>
                                      </p:to>
                                    </p:set>
                                    <p:animEffect transition="in" filter="randombar(horizontal)">
                                      <p:cBhvr>
                                        <p:cTn id="55" dur="500"/>
                                        <p:tgtEl>
                                          <p:spTgt spid="32"/>
                                        </p:tgtEl>
                                      </p:cBhvr>
                                    </p:animEffect>
                                  </p:childTnLst>
                                </p:cTn>
                              </p:par>
                              <p:par>
                                <p:cTn id="56" presetID="14" presetClass="entr" presetSubtype="10" fill="hold" grpId="0" nodeType="withEffect">
                                  <p:stCondLst>
                                    <p:cond delay="1500"/>
                                  </p:stCondLst>
                                  <p:childTnLst>
                                    <p:set>
                                      <p:cBhvr>
                                        <p:cTn id="57" dur="1" fill="hold">
                                          <p:stCondLst>
                                            <p:cond delay="0"/>
                                          </p:stCondLst>
                                        </p:cTn>
                                        <p:tgtEl>
                                          <p:spTgt spid="35"/>
                                        </p:tgtEl>
                                        <p:attrNameLst>
                                          <p:attrName>style.visibility</p:attrName>
                                        </p:attrNameLst>
                                      </p:cBhvr>
                                      <p:to>
                                        <p:strVal val="visible"/>
                                      </p:to>
                                    </p:set>
                                    <p:animEffect transition="in" filter="randombar(horizontal)">
                                      <p:cBhvr>
                                        <p:cTn id="58" dur="500"/>
                                        <p:tgtEl>
                                          <p:spTgt spid="35"/>
                                        </p:tgtEl>
                                      </p:cBhvr>
                                    </p:animEffect>
                                  </p:childTnLst>
                                </p:cTn>
                              </p:par>
                              <p:par>
                                <p:cTn id="59" presetID="14" presetClass="entr" presetSubtype="10" fill="hold" grpId="0" nodeType="withEffect">
                                  <p:stCondLst>
                                    <p:cond delay="1750"/>
                                  </p:stCondLst>
                                  <p:childTnLst>
                                    <p:set>
                                      <p:cBhvr>
                                        <p:cTn id="60" dur="1" fill="hold">
                                          <p:stCondLst>
                                            <p:cond delay="0"/>
                                          </p:stCondLst>
                                        </p:cTn>
                                        <p:tgtEl>
                                          <p:spTgt spid="30"/>
                                        </p:tgtEl>
                                        <p:attrNameLst>
                                          <p:attrName>style.visibility</p:attrName>
                                        </p:attrNameLst>
                                      </p:cBhvr>
                                      <p:to>
                                        <p:strVal val="visible"/>
                                      </p:to>
                                    </p:set>
                                    <p:animEffect transition="in" filter="randombar(horizontal)">
                                      <p:cBhvr>
                                        <p:cTn id="61" dur="500"/>
                                        <p:tgtEl>
                                          <p:spTgt spid="30"/>
                                        </p:tgtEl>
                                      </p:cBhvr>
                                    </p:animEffect>
                                  </p:childTnLst>
                                </p:cTn>
                              </p:par>
                              <p:par>
                                <p:cTn id="62" presetID="14" presetClass="entr" presetSubtype="10" fill="hold" grpId="0" nodeType="withEffect">
                                  <p:stCondLst>
                                    <p:cond delay="2000"/>
                                  </p:stCondLst>
                                  <p:childTnLst>
                                    <p:set>
                                      <p:cBhvr>
                                        <p:cTn id="63" dur="1" fill="hold">
                                          <p:stCondLst>
                                            <p:cond delay="0"/>
                                          </p:stCondLst>
                                        </p:cTn>
                                        <p:tgtEl>
                                          <p:spTgt spid="29"/>
                                        </p:tgtEl>
                                        <p:attrNameLst>
                                          <p:attrName>style.visibility</p:attrName>
                                        </p:attrNameLst>
                                      </p:cBhvr>
                                      <p:to>
                                        <p:strVal val="visible"/>
                                      </p:to>
                                    </p:set>
                                    <p:animEffect transition="in" filter="randombar(horizontal)">
                                      <p:cBhvr>
                                        <p:cTn id="64" dur="500"/>
                                        <p:tgtEl>
                                          <p:spTgt spid="29"/>
                                        </p:tgtEl>
                                      </p:cBhvr>
                                    </p:animEffect>
                                  </p:childTnLst>
                                </p:cTn>
                              </p:par>
                              <p:par>
                                <p:cTn id="65" presetID="14" presetClass="entr" presetSubtype="10" fill="hold" grpId="0" nodeType="withEffect">
                                  <p:stCondLst>
                                    <p:cond delay="2250"/>
                                  </p:stCondLst>
                                  <p:childTnLst>
                                    <p:set>
                                      <p:cBhvr>
                                        <p:cTn id="66" dur="1" fill="hold">
                                          <p:stCondLst>
                                            <p:cond delay="0"/>
                                          </p:stCondLst>
                                        </p:cTn>
                                        <p:tgtEl>
                                          <p:spTgt spid="28"/>
                                        </p:tgtEl>
                                        <p:attrNameLst>
                                          <p:attrName>style.visibility</p:attrName>
                                        </p:attrNameLst>
                                      </p:cBhvr>
                                      <p:to>
                                        <p:strVal val="visible"/>
                                      </p:to>
                                    </p:set>
                                    <p:animEffect transition="in" filter="randombar(horizontal)">
                                      <p:cBhvr>
                                        <p:cTn id="67" dur="500"/>
                                        <p:tgtEl>
                                          <p:spTgt spid="28"/>
                                        </p:tgtEl>
                                      </p:cBhvr>
                                    </p:animEffect>
                                  </p:childTnLst>
                                </p:cTn>
                              </p:par>
                              <p:par>
                                <p:cTn id="68" presetID="14" presetClass="entr" presetSubtype="10" fill="hold" grpId="0" nodeType="withEffect">
                                  <p:stCondLst>
                                    <p:cond delay="2500"/>
                                  </p:stCondLst>
                                  <p:childTnLst>
                                    <p:set>
                                      <p:cBhvr>
                                        <p:cTn id="69" dur="1" fill="hold">
                                          <p:stCondLst>
                                            <p:cond delay="0"/>
                                          </p:stCondLst>
                                        </p:cTn>
                                        <p:tgtEl>
                                          <p:spTgt spid="34"/>
                                        </p:tgtEl>
                                        <p:attrNameLst>
                                          <p:attrName>style.visibility</p:attrName>
                                        </p:attrNameLst>
                                      </p:cBhvr>
                                      <p:to>
                                        <p:strVal val="visible"/>
                                      </p:to>
                                    </p:set>
                                    <p:animEffect transition="in" filter="randombar(horizontal)">
                                      <p:cBhvr>
                                        <p:cTn id="70" dur="500"/>
                                        <p:tgtEl>
                                          <p:spTgt spid="34"/>
                                        </p:tgtEl>
                                      </p:cBhvr>
                                    </p:animEffect>
                                  </p:childTnLst>
                                </p:cTn>
                              </p:par>
                              <p:par>
                                <p:cTn id="71" presetID="14" presetClass="entr" presetSubtype="10" fill="hold" grpId="0" nodeType="withEffect">
                                  <p:stCondLst>
                                    <p:cond delay="275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par>
                                <p:cTn id="74" presetID="14" presetClass="entr" presetSubtype="10" fill="hold" grpId="0" nodeType="withEffect">
                                  <p:stCondLst>
                                    <p:cond delay="300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par>
                                <p:cTn id="77" presetID="14" presetClass="entr" presetSubtype="10" fill="hold" grpId="0" nodeType="withEffect">
                                  <p:stCondLst>
                                    <p:cond delay="325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24" grpId="0" animBg="1"/>
      <p:bldP spid="31" grpId="0" animBg="1"/>
      <p:bldP spid="30" grpId="0" animBg="1"/>
      <p:bldP spid="5" grpId="0" animBg="1"/>
      <p:bldP spid="19" grpId="0" animBg="1"/>
      <p:bldP spid="23" grpId="0" animBg="1"/>
      <p:bldP spid="25" grpId="0" animBg="1"/>
      <p:bldP spid="26" grpId="0" animBg="1"/>
      <p:bldP spid="27" grpId="0" animBg="1"/>
      <p:bldP spid="28" grpId="0" animBg="1"/>
      <p:bldP spid="29" grpId="0" animBg="1"/>
      <p:bldP spid="32" grpId="0" animBg="1"/>
      <p:bldP spid="34" grpId="0" animBg="1"/>
      <p:bldP spid="36" grpId="0" build="p">
        <p:tmplLst>
          <p:tmpl lvl="1">
            <p:tnLst>
              <p:par>
                <p:cTn presetID="14" presetClass="entr" presetSubtype="1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randombar(horizontal)">
                      <p:cBhvr>
                        <p:cTn dur="500"/>
                        <p:tgtEl>
                          <p:spTgt spid="36"/>
                        </p:tgtEl>
                      </p:cBhvr>
                    </p:animEffect>
                  </p:childTnLst>
                </p:cTn>
              </p:par>
            </p:tnLst>
          </p:tmpl>
        </p:tmplLst>
      </p:bldP>
      <p:bldP spid="37" grpId="0" build="p">
        <p:tmplLst>
          <p:tmpl lvl="1">
            <p:tnLst>
              <p:par>
                <p:cTn presetID="14" presetClass="entr" presetSubtype="10" fill="hold" nodeType="withEffect">
                  <p:stCondLst>
                    <p:cond delay="100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build="p">
        <p:tmplLst>
          <p:tmpl lvl="1">
            <p:tnLst>
              <p:par>
                <p:cTn presetID="14" presetClass="entr" presetSubtype="10"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randombar(horizontal)">
                      <p:cBhvr>
                        <p:cTn dur="500"/>
                        <p:tgtEl>
                          <p:spTgt spid="38"/>
                        </p:tgtEl>
                      </p:cBhvr>
                    </p:animEffect>
                  </p:childTnLst>
                </p:cTn>
              </p:par>
            </p:tnLst>
          </p:tmpl>
        </p:tmplLst>
      </p:bldP>
      <p:bldP spid="39" grpId="0" build="p">
        <p:tmplLst>
          <p:tmpl lvl="1">
            <p:tnLst>
              <p:par>
                <p:cTn presetID="14" presetClass="entr" presetSubtype="1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randombar(horizontal)">
                      <p:cBhvr>
                        <p:cTn dur="500"/>
                        <p:tgtEl>
                          <p:spTgt spid="39"/>
                        </p:tgtEl>
                      </p:cBhvr>
                    </p:animEffect>
                  </p:childTnLst>
                </p:cTn>
              </p:par>
            </p:tnLst>
          </p:tmpl>
        </p:tmplLst>
      </p:bldP>
      <p:bldP spid="40" grpId="0" build="p">
        <p:tmplLst>
          <p:tmpl lvl="1">
            <p:tnLst>
              <p:par>
                <p:cTn presetID="14" presetClass="entr" presetSubtype="1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randombar(horizontal)">
                      <p:cBhvr>
                        <p:cTn dur="500"/>
                        <p:tgtEl>
                          <p:spTgt spid="40"/>
                        </p:tgtEl>
                      </p:cBhvr>
                    </p:animEffect>
                  </p:childTnLst>
                </p:cTn>
              </p:par>
            </p:tnLst>
          </p:tmpl>
        </p:tmplLst>
      </p:bldP>
      <p:bldP spid="41" grpId="0" build="p">
        <p:tmplLst>
          <p:tmpl lvl="1">
            <p:tnLst>
              <p:par>
                <p:cTn presetID="14" presetClass="entr" presetSubtype="1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randombar(horizontal)">
                      <p:cBhvr>
                        <p:cTn dur="500"/>
                        <p:tgtEl>
                          <p:spTgt spid="41"/>
                        </p:tgtEl>
                      </p:cBhvr>
                    </p:animEffect>
                  </p:childTnLst>
                </p:cTn>
              </p:par>
            </p:tnLst>
          </p:tmpl>
        </p:tmplLst>
      </p:bldP>
      <p:bldP spid="42" grpId="0" build="p">
        <p:tmplLst>
          <p:tmpl lvl="1">
            <p:tnLst>
              <p:par>
                <p:cTn presetID="14" presetClass="entr" presetSubtype="1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randombar(horizontal)">
                      <p:cBhvr>
                        <p:cTn dur="500"/>
                        <p:tgtEl>
                          <p:spTgt spid="42"/>
                        </p:tgtEl>
                      </p:cBhvr>
                    </p:animEffect>
                  </p:childTnLst>
                </p:cTn>
              </p:par>
            </p:tnLst>
          </p:tmpl>
        </p:tmplLst>
      </p:bldP>
      <p:bldP spid="43" grpId="0" build="p">
        <p:tmplLst>
          <p:tmpl lvl="1">
            <p:tnLst>
              <p:par>
                <p:cTn presetID="14" presetClass="entr" presetSubtype="10" fill="hold" nodeType="with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4" grpId="0" build="p">
        <p:tmplLst>
          <p:tmpl lvl="1">
            <p:tnLst>
              <p:par>
                <p:cTn presetID="14" presetClass="entr" presetSubtype="1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Effect transition="in" filter="randombar(horizontal)">
                      <p:cBhvr>
                        <p:cTn dur="500"/>
                        <p:tgtEl>
                          <p:spTgt spid="44"/>
                        </p:tgtEl>
                      </p:cBhvr>
                    </p:animEffect>
                  </p:childTnLst>
                </p:cTn>
              </p:par>
            </p:tnLst>
          </p:tmpl>
        </p:tmplLst>
      </p:bldP>
      <p:bldP spid="50" grpId="0" build="p">
        <p:tmplLst>
          <p:tmpl lvl="1">
            <p:tnLst>
              <p:par>
                <p:cTn presetID="14" presetClass="entr" presetSubtype="10" fill="hold" nodeType="withEffect">
                  <p:stCondLst>
                    <p:cond delay="1250"/>
                  </p:stCondLst>
                  <p:childTnLst>
                    <p:set>
                      <p:cBhvr>
                        <p:cTn dur="1" fill="hold">
                          <p:stCondLst>
                            <p:cond delay="0"/>
                          </p:stCondLst>
                        </p:cTn>
                        <p:tgtEl>
                          <p:spTgt spid="50"/>
                        </p:tgtEl>
                        <p:attrNameLst>
                          <p:attrName>style.visibility</p:attrName>
                        </p:attrNameLst>
                      </p:cBhvr>
                      <p:to>
                        <p:strVal val="visible"/>
                      </p:to>
                    </p:set>
                    <p:animEffect transition="in" filter="randombar(horizontal)">
                      <p:cBhvr>
                        <p:cTn dur="500"/>
                        <p:tgtEl>
                          <p:spTgt spid="50"/>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43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430751" y="1694012"/>
            <a:ext cx="4373526" cy="4519323"/>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marL="0" indent="0">
              <a:buNone/>
              <a:defRPr>
                <a:latin typeface="+mn-lt"/>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4113106" y="3853476"/>
            <a:ext cx="4522561" cy="1519453"/>
          </a:xfrm>
        </p:spPr>
        <p:txBody>
          <a:bodyPr>
            <a:normAutofit/>
          </a:bodyPr>
          <a:lstStyle>
            <a:lvl1pPr marL="0" indent="0">
              <a:buNone/>
              <a:defRPr sz="1333" baseline="0">
                <a:latin typeface="+mn-lt"/>
              </a:defRPr>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4113106" y="3106729"/>
            <a:ext cx="4522561" cy="498098"/>
          </a:xfrm>
        </p:spPr>
        <p:txBody>
          <a:bodyPr anchor="ctr">
            <a:noAutofit/>
          </a:bodyPr>
          <a:lstStyle>
            <a:lvl1pPr marL="0" indent="0">
              <a:lnSpc>
                <a:spcPct val="100000"/>
              </a:lnSpc>
              <a:spcBef>
                <a:spcPts val="0"/>
              </a:spcBef>
              <a:buNone/>
              <a:defRPr sz="2400" baseline="0">
                <a:solidFill>
                  <a:schemeClr val="tx2"/>
                </a:solidFill>
                <a:latin typeface="+mn-lt"/>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168582" y="3665306"/>
            <a:ext cx="604710"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a:latin typeface="+mn-lt"/>
            </a:endParaRPr>
          </a:p>
        </p:txBody>
      </p:sp>
    </p:spTree>
    <p:extLst>
      <p:ext uri="{BB962C8B-B14F-4D97-AF65-F5344CB8AC3E}">
        <p14:creationId xmlns:p14="http://schemas.microsoft.com/office/powerpoint/2010/main" val="393090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 Layers">
    <p:spTree>
      <p:nvGrpSpPr>
        <p:cNvPr id="1" name=""/>
        <p:cNvGrpSpPr/>
        <p:nvPr/>
      </p:nvGrpSpPr>
      <p:grpSpPr>
        <a:xfrm>
          <a:off x="0" y="0"/>
          <a:ext cx="0" cy="0"/>
          <a:chOff x="0" y="0"/>
          <a:chExt cx="0" cy="0"/>
        </a:xfrm>
      </p:grpSpPr>
      <p:sp>
        <p:nvSpPr>
          <p:cNvPr id="41" name="円/楕円 4"/>
          <p:cNvSpPr/>
          <p:nvPr userDrawn="1"/>
        </p:nvSpPr>
        <p:spPr>
          <a:xfrm>
            <a:off x="3843810" y="3904377"/>
            <a:ext cx="1473604" cy="1967927"/>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028950" y="6389527"/>
            <a:ext cx="3086100" cy="365125"/>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4271963" y="4488227"/>
            <a:ext cx="600075" cy="800223"/>
          </a:xfrm>
          <a:scene3d>
            <a:camera prst="isometricTopUp"/>
            <a:lightRig rig="threePt" dir="t"/>
          </a:scene3d>
        </p:spPr>
        <p:txBody>
          <a:bodyPr/>
          <a:lstStyle>
            <a:lvl1pPr marL="0" indent="0">
              <a:buNone/>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4385762" y="3953039"/>
            <a:ext cx="959852" cy="1680160"/>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a:p>
        </p:txBody>
      </p:sp>
      <p:sp>
        <p:nvSpPr>
          <p:cNvPr id="48" name="円/楕円 4"/>
          <p:cNvSpPr/>
          <p:nvPr userDrawn="1"/>
        </p:nvSpPr>
        <p:spPr>
          <a:xfrm>
            <a:off x="3843810" y="2845452"/>
            <a:ext cx="1473604" cy="1967927"/>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a:p>
        </p:txBody>
      </p:sp>
      <p:sp>
        <p:nvSpPr>
          <p:cNvPr id="49" name="図プレースホルダー 7"/>
          <p:cNvSpPr>
            <a:spLocks noGrp="1"/>
          </p:cNvSpPr>
          <p:nvPr>
            <p:ph type="pic" sz="quarter" idx="13" hasCustomPrompt="1"/>
          </p:nvPr>
        </p:nvSpPr>
        <p:spPr>
          <a:xfrm>
            <a:off x="4271963" y="3429303"/>
            <a:ext cx="600075" cy="800223"/>
          </a:xfrm>
          <a:scene3d>
            <a:camera prst="isometricTopUp"/>
            <a:lightRig rig="threePt" dir="t"/>
          </a:scene3d>
        </p:spPr>
        <p:txBody>
          <a:bodyPr/>
          <a:lstStyle>
            <a:lvl1pPr marL="0" indent="0">
              <a:buNone/>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4378012" y="2903538"/>
            <a:ext cx="959852" cy="1680160"/>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a:p>
        </p:txBody>
      </p:sp>
      <p:sp>
        <p:nvSpPr>
          <p:cNvPr id="58" name="円/楕円 4"/>
          <p:cNvSpPr/>
          <p:nvPr userDrawn="1"/>
        </p:nvSpPr>
        <p:spPr>
          <a:xfrm>
            <a:off x="3835198" y="1745294"/>
            <a:ext cx="1473604" cy="1967927"/>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a:p>
        </p:txBody>
      </p:sp>
      <p:sp>
        <p:nvSpPr>
          <p:cNvPr id="62" name="図プレースホルダー 7"/>
          <p:cNvSpPr>
            <a:spLocks noGrp="1"/>
          </p:cNvSpPr>
          <p:nvPr>
            <p:ph type="pic" sz="quarter" idx="14" hasCustomPrompt="1"/>
          </p:nvPr>
        </p:nvSpPr>
        <p:spPr>
          <a:xfrm>
            <a:off x="4263351" y="2329146"/>
            <a:ext cx="600075" cy="800223"/>
          </a:xfrm>
          <a:scene3d>
            <a:camera prst="isometricTopUp"/>
            <a:lightRig rig="threePt" dir="t"/>
          </a:scene3d>
        </p:spPr>
        <p:txBody>
          <a:bodyPr/>
          <a:lstStyle>
            <a:lvl1pPr marL="0" indent="0">
              <a:buNone/>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476219" y="4823867"/>
            <a:ext cx="2913603" cy="1199011"/>
          </a:xfrm>
        </p:spPr>
        <p:txBody>
          <a:bodyPr>
            <a:normAutofit/>
          </a:bodyPr>
          <a:lstStyle>
            <a:lvl1pPr marL="0" indent="0" algn="r">
              <a:spcBef>
                <a:spcPts val="0"/>
              </a:spcBef>
              <a:buNone/>
              <a:defRPr sz="1333"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476219" y="4164218"/>
            <a:ext cx="2913603" cy="498098"/>
          </a:xfrm>
        </p:spPr>
        <p:txBody>
          <a:bodyPr anchor="ctr">
            <a:noAutofit/>
          </a:bodyPr>
          <a:lstStyle>
            <a:lvl1pPr marL="0" indent="0" algn="r">
              <a:lnSpc>
                <a:spcPct val="100000"/>
              </a:lnSpc>
              <a:spcBef>
                <a:spcPts val="0"/>
              </a:spcBef>
              <a:buNone/>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2410823" y="4674407"/>
            <a:ext cx="913950" cy="48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r">
              <a:buFont typeface="Arial" panose="020B0604020202020204" pitchFamily="34" charset="0"/>
              <a:buNone/>
            </a:pPr>
            <a:endParaRPr kumimoji="1" lang="ja-JP" altLang="en-US" sz="1800"/>
          </a:p>
        </p:txBody>
      </p:sp>
      <p:sp>
        <p:nvSpPr>
          <p:cNvPr id="69" name="テキスト プレースホルダー 12"/>
          <p:cNvSpPr>
            <a:spLocks noGrp="1"/>
          </p:cNvSpPr>
          <p:nvPr>
            <p:ph type="body" sz="quarter" idx="23" hasCustomPrompt="1"/>
          </p:nvPr>
        </p:nvSpPr>
        <p:spPr>
          <a:xfrm>
            <a:off x="5771403" y="3614368"/>
            <a:ext cx="2913603" cy="1199011"/>
          </a:xfrm>
        </p:spPr>
        <p:txBody>
          <a:bodyPr>
            <a:normAutofit/>
          </a:bodyPr>
          <a:lstStyle>
            <a:lvl1pPr marL="0" indent="0" algn="l">
              <a:spcBef>
                <a:spcPts val="0"/>
              </a:spcBef>
              <a:buNone/>
              <a:defRPr sz="1333"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5771403" y="2954718"/>
            <a:ext cx="2913603" cy="498098"/>
          </a:xfrm>
        </p:spPr>
        <p:txBody>
          <a:bodyPr anchor="ctr">
            <a:noAutofit/>
          </a:bodyPr>
          <a:lstStyle>
            <a:lvl1pPr marL="0" indent="0" algn="l">
              <a:lnSpc>
                <a:spcPct val="100000"/>
              </a:lnSpc>
              <a:spcBef>
                <a:spcPts val="0"/>
              </a:spcBef>
              <a:buNone/>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5825151" y="3464907"/>
            <a:ext cx="913950"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buFont typeface="Arial" panose="020B0604020202020204" pitchFamily="34" charset="0"/>
              <a:buNone/>
            </a:pPr>
            <a:endParaRPr kumimoji="1" lang="ja-JP" altLang="en-US" sz="1800"/>
          </a:p>
        </p:txBody>
      </p:sp>
      <p:sp>
        <p:nvSpPr>
          <p:cNvPr id="72" name="テキスト プレースホルダー 12"/>
          <p:cNvSpPr>
            <a:spLocks noGrp="1"/>
          </p:cNvSpPr>
          <p:nvPr>
            <p:ph type="body" sz="quarter" idx="25" hasCustomPrompt="1"/>
          </p:nvPr>
        </p:nvSpPr>
        <p:spPr>
          <a:xfrm>
            <a:off x="476219" y="2475642"/>
            <a:ext cx="2913603" cy="1199011"/>
          </a:xfrm>
        </p:spPr>
        <p:txBody>
          <a:bodyPr>
            <a:normAutofit/>
          </a:bodyPr>
          <a:lstStyle>
            <a:lvl1pPr marL="0" indent="0" algn="r">
              <a:spcBef>
                <a:spcPts val="0"/>
              </a:spcBef>
              <a:buNone/>
              <a:defRPr sz="1333"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476219" y="1815992"/>
            <a:ext cx="2913603" cy="498098"/>
          </a:xfrm>
        </p:spPr>
        <p:txBody>
          <a:bodyPr anchor="ctr">
            <a:noAutofit/>
          </a:bodyPr>
          <a:lstStyle>
            <a:lvl1pPr marL="0" indent="0" algn="r">
              <a:lnSpc>
                <a:spcPct val="100000"/>
              </a:lnSpc>
              <a:spcBef>
                <a:spcPts val="0"/>
              </a:spcBef>
              <a:buNone/>
              <a:defRPr sz="2133"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2410823" y="2326181"/>
            <a:ext cx="913950"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r">
              <a:buFont typeface="Arial" panose="020B0604020202020204" pitchFamily="34" charset="0"/>
              <a:buNone/>
            </a:pPr>
            <a:endParaRPr kumimoji="1" lang="ja-JP" altLang="en-US" sz="1800"/>
          </a:p>
        </p:txBody>
      </p:sp>
    </p:spTree>
    <p:extLst>
      <p:ext uri="{BB962C8B-B14F-4D97-AF65-F5344CB8AC3E}">
        <p14:creationId xmlns:p14="http://schemas.microsoft.com/office/powerpoint/2010/main" val="170242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7">
                                            <p:txEl>
                                              <p:pRg st="0" end="0"/>
                                            </p:txEl>
                                          </p:spTgt>
                                        </p:tgtEl>
                                        <p:attrNameLst>
                                          <p:attrName>style.visibility</p:attrName>
                                        </p:attrNameLst>
                                      </p:cBhvr>
                                      <p:to>
                                        <p:strVal val="visible"/>
                                      </p:to>
                                    </p:set>
                                    <p:anim calcmode="lin" valueType="num">
                                      <p:cBhvr additive="base">
                                        <p:cTn id="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fill="hold"/>
                                        <p:tgtEl>
                                          <p:spTgt spid="68"/>
                                        </p:tgtEl>
                                        <p:attrNameLst>
                                          <p:attrName>ppt_x</p:attrName>
                                        </p:attrNameLst>
                                      </p:cBhvr>
                                      <p:tavLst>
                                        <p:tav tm="0">
                                          <p:val>
                                            <p:strVal val="#ppt_x"/>
                                          </p:val>
                                        </p:tav>
                                        <p:tav tm="100000">
                                          <p:val>
                                            <p:strVal val="#ppt_x"/>
                                          </p:val>
                                        </p:tav>
                                      </p:tavLst>
                                    </p:anim>
                                    <p:anim calcmode="lin" valueType="num">
                                      <p:cBhvr additive="base">
                                        <p:cTn id="21" dur="500" fill="hold"/>
                                        <p:tgtEl>
                                          <p:spTgt spid="68"/>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2"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right)">
                                      <p:cBhvr>
                                        <p:cTn id="25" dur="500"/>
                                        <p:tgtEl>
                                          <p:spTgt spid="65"/>
                                        </p:tgtEl>
                                      </p:cBhvr>
                                    </p:animEffect>
                                  </p:childTnLst>
                                </p:cTn>
                              </p:par>
                            </p:childTnLst>
                          </p:cTn>
                        </p:par>
                        <p:par>
                          <p:cTn id="26" fill="hold">
                            <p:stCondLst>
                              <p:cond delay="1750"/>
                            </p:stCondLst>
                            <p:childTnLst>
                              <p:par>
                                <p:cTn id="27" presetID="2" presetClass="entr" presetSubtype="1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750" fill="hold"/>
                                        <p:tgtEl>
                                          <p:spTgt spid="48"/>
                                        </p:tgtEl>
                                        <p:attrNameLst>
                                          <p:attrName>ppt_x</p:attrName>
                                        </p:attrNameLst>
                                      </p:cBhvr>
                                      <p:tavLst>
                                        <p:tav tm="0">
                                          <p:val>
                                            <p:strVal val="0-#ppt_w/2"/>
                                          </p:val>
                                        </p:tav>
                                        <p:tav tm="100000">
                                          <p:val>
                                            <p:strVal val="#ppt_x"/>
                                          </p:val>
                                        </p:tav>
                                      </p:tavLst>
                                    </p:anim>
                                    <p:anim calcmode="lin" valueType="num">
                                      <p:cBhvr additive="base">
                                        <p:cTn id="30" dur="750" fill="hold"/>
                                        <p:tgtEl>
                                          <p:spTgt spid="48"/>
                                        </p:tgtEl>
                                        <p:attrNameLst>
                                          <p:attrName>ppt_y</p:attrName>
                                        </p:attrNameLst>
                                      </p:cBhvr>
                                      <p:tavLst>
                                        <p:tav tm="0">
                                          <p:val>
                                            <p:strVal val="1+#ppt_h/2"/>
                                          </p:val>
                                        </p:tav>
                                        <p:tav tm="100000">
                                          <p:val>
                                            <p:strVal val="#ppt_y"/>
                                          </p:val>
                                        </p:tav>
                                      </p:tavLst>
                                    </p:anim>
                                  </p:childTnLst>
                                </p:cTn>
                              </p:par>
                              <p:par>
                                <p:cTn id="31" presetID="2" presetClass="entr" presetSubtype="12" decel="10000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750" fill="hold"/>
                                        <p:tgtEl>
                                          <p:spTgt spid="49"/>
                                        </p:tgtEl>
                                        <p:attrNameLst>
                                          <p:attrName>ppt_x</p:attrName>
                                        </p:attrNameLst>
                                      </p:cBhvr>
                                      <p:tavLst>
                                        <p:tav tm="0">
                                          <p:val>
                                            <p:strVal val="0-#ppt_w/2"/>
                                          </p:val>
                                        </p:tav>
                                        <p:tav tm="100000">
                                          <p:val>
                                            <p:strVal val="#ppt_x"/>
                                          </p:val>
                                        </p:tav>
                                      </p:tavLst>
                                    </p:anim>
                                    <p:anim calcmode="lin" valueType="num">
                                      <p:cBhvr additive="base">
                                        <p:cTn id="34" dur="750" fill="hold"/>
                                        <p:tgtEl>
                                          <p:spTgt spid="49"/>
                                        </p:tgtEl>
                                        <p:attrNameLst>
                                          <p:attrName>ppt_y</p:attrName>
                                        </p:attrNameLst>
                                      </p:cBhvr>
                                      <p:tavLst>
                                        <p:tav tm="0">
                                          <p:val>
                                            <p:strVal val="1+#ppt_h/2"/>
                                          </p:val>
                                        </p:tav>
                                        <p:tav tm="100000">
                                          <p:val>
                                            <p:strVal val="#ppt_y"/>
                                          </p:val>
                                        </p:tav>
                                      </p:tavLst>
                                    </p:anim>
                                  </p:childTnLst>
                                </p:cTn>
                              </p:par>
                              <p:par>
                                <p:cTn id="35" presetID="2" presetClass="entr" presetSubtype="1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750" fill="hold"/>
                                        <p:tgtEl>
                                          <p:spTgt spid="9"/>
                                        </p:tgtEl>
                                        <p:attrNameLst>
                                          <p:attrName>ppt_x</p:attrName>
                                        </p:attrNameLst>
                                      </p:cBhvr>
                                      <p:tavLst>
                                        <p:tav tm="0">
                                          <p:val>
                                            <p:strVal val="0-#ppt_w/2"/>
                                          </p:val>
                                        </p:tav>
                                        <p:tav tm="100000">
                                          <p:val>
                                            <p:strVal val="#ppt_x"/>
                                          </p:val>
                                        </p:tav>
                                      </p:tavLst>
                                    </p:anim>
                                    <p:anim calcmode="lin" valueType="num">
                                      <p:cBhvr additive="base">
                                        <p:cTn id="38" dur="750" fill="hold"/>
                                        <p:tgtEl>
                                          <p:spTgt spid="9"/>
                                        </p:tgtEl>
                                        <p:attrNameLst>
                                          <p:attrName>ppt_y</p:attrName>
                                        </p:attrNameLst>
                                      </p:cBhvr>
                                      <p:tavLst>
                                        <p:tav tm="0">
                                          <p:val>
                                            <p:strVal val="1+#ppt_h/2"/>
                                          </p:val>
                                        </p:tav>
                                        <p:tav tm="100000">
                                          <p:val>
                                            <p:strVal val="#ppt_y"/>
                                          </p:val>
                                        </p:tav>
                                      </p:tavLst>
                                    </p:anim>
                                  </p:childTnLst>
                                </p:cTn>
                              </p:par>
                              <p:par>
                                <p:cTn id="39" presetID="10" presetClass="entr"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childTnLst>
                                </p:cTn>
                              </p:par>
                            </p:childTnLst>
                          </p:cTn>
                        </p:par>
                        <p:par>
                          <p:cTn id="42" fill="hold">
                            <p:stCondLst>
                              <p:cond delay="2750"/>
                            </p:stCondLst>
                            <p:childTnLst>
                              <p:par>
                                <p:cTn id="43" presetID="2" presetClass="entr" presetSubtype="2" decel="100000" fill="hold" grpId="0" nodeType="afterEffect">
                                  <p:stCondLst>
                                    <p:cond delay="0"/>
                                  </p:stCondLst>
                                  <p:childTnLst>
                                    <p:set>
                                      <p:cBhvr>
                                        <p:cTn id="44" dur="1" fill="hold">
                                          <p:stCondLst>
                                            <p:cond delay="0"/>
                                          </p:stCondLst>
                                        </p:cTn>
                                        <p:tgtEl>
                                          <p:spTgt spid="70">
                                            <p:txEl>
                                              <p:pRg st="0" end="0"/>
                                            </p:txEl>
                                          </p:spTgt>
                                        </p:tgtEl>
                                        <p:attrNameLst>
                                          <p:attrName>style.visibility</p:attrName>
                                        </p:attrNameLst>
                                      </p:cBhvr>
                                      <p:to>
                                        <p:strVal val="visible"/>
                                      </p:to>
                                    </p:set>
                                    <p:anim calcmode="lin" valueType="num">
                                      <p:cBhvr additive="base">
                                        <p:cTn id="45" dur="500" fill="hold"/>
                                        <p:tgtEl>
                                          <p:spTgt spid="70">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500" fill="hold"/>
                                        <p:tgtEl>
                                          <p:spTgt spid="71"/>
                                        </p:tgtEl>
                                        <p:attrNameLst>
                                          <p:attrName>ppt_x</p:attrName>
                                        </p:attrNameLst>
                                      </p:cBhvr>
                                      <p:tavLst>
                                        <p:tav tm="0">
                                          <p:val>
                                            <p:strVal val="#ppt_x"/>
                                          </p:val>
                                        </p:tav>
                                        <p:tav tm="100000">
                                          <p:val>
                                            <p:strVal val="#ppt_x"/>
                                          </p:val>
                                        </p:tav>
                                      </p:tavLst>
                                    </p:anim>
                                    <p:anim calcmode="lin" valueType="num">
                                      <p:cBhvr additive="base">
                                        <p:cTn id="50" dur="500" fill="hold"/>
                                        <p:tgtEl>
                                          <p:spTgt spid="71"/>
                                        </p:tgtEl>
                                        <p:attrNameLst>
                                          <p:attrName>ppt_y</p:attrName>
                                        </p:attrNameLst>
                                      </p:cBhvr>
                                      <p:tavLst>
                                        <p:tav tm="0">
                                          <p:val>
                                            <p:strVal val="1+#ppt_h/2"/>
                                          </p:val>
                                        </p:tav>
                                        <p:tav tm="100000">
                                          <p:val>
                                            <p:strVal val="#ppt_y"/>
                                          </p:val>
                                        </p:tav>
                                      </p:tavLst>
                                    </p:anim>
                                  </p:childTnLst>
                                </p:cTn>
                              </p:par>
                            </p:childTnLst>
                          </p:cTn>
                        </p:par>
                        <p:par>
                          <p:cTn id="51" fill="hold">
                            <p:stCondLst>
                              <p:cond delay="325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par>
                          <p:cTn id="55" fill="hold">
                            <p:stCondLst>
                              <p:cond delay="3750"/>
                            </p:stCondLst>
                            <p:childTnLst>
                              <p:par>
                                <p:cTn id="56" presetID="2" presetClass="entr" presetSubtype="6" decel="100000"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750" fill="hold"/>
                                        <p:tgtEl>
                                          <p:spTgt spid="58"/>
                                        </p:tgtEl>
                                        <p:attrNameLst>
                                          <p:attrName>ppt_x</p:attrName>
                                        </p:attrNameLst>
                                      </p:cBhvr>
                                      <p:tavLst>
                                        <p:tav tm="0">
                                          <p:val>
                                            <p:strVal val="1+#ppt_w/2"/>
                                          </p:val>
                                        </p:tav>
                                        <p:tav tm="100000">
                                          <p:val>
                                            <p:strVal val="#ppt_x"/>
                                          </p:val>
                                        </p:tav>
                                      </p:tavLst>
                                    </p:anim>
                                    <p:anim calcmode="lin" valueType="num">
                                      <p:cBhvr additive="base">
                                        <p:cTn id="59" dur="75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6" decel="10000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1+#ppt_h/2"/>
                                          </p:val>
                                        </p:tav>
                                        <p:tav tm="100000">
                                          <p:val>
                                            <p:strVal val="#ppt_y"/>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 calcmode="lin" valueType="num">
                                      <p:cBhvr additive="base">
                                        <p:cTn id="66" dur="750" fill="hold"/>
                                        <p:tgtEl>
                                          <p:spTgt spid="64"/>
                                        </p:tgtEl>
                                        <p:attrNameLst>
                                          <p:attrName>ppt_x</p:attrName>
                                        </p:attrNameLst>
                                      </p:cBhvr>
                                      <p:tavLst>
                                        <p:tav tm="0">
                                          <p:val>
                                            <p:strVal val="1+#ppt_w/2"/>
                                          </p:val>
                                        </p:tav>
                                        <p:tav tm="100000">
                                          <p:val>
                                            <p:strVal val="#ppt_x"/>
                                          </p:val>
                                        </p:tav>
                                      </p:tavLst>
                                    </p:anim>
                                    <p:anim calcmode="lin" valueType="num">
                                      <p:cBhvr additive="base">
                                        <p:cTn id="67" dur="750" fill="hold"/>
                                        <p:tgtEl>
                                          <p:spTgt spid="64"/>
                                        </p:tgtEl>
                                        <p:attrNameLst>
                                          <p:attrName>ppt_y</p:attrName>
                                        </p:attrNameLst>
                                      </p:cBhvr>
                                      <p:tavLst>
                                        <p:tav tm="0">
                                          <p:val>
                                            <p:strVal val="1+#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1000"/>
                                        <p:tgtEl>
                                          <p:spTgt spid="64"/>
                                        </p:tgtEl>
                                      </p:cBhvr>
                                    </p:animEffect>
                                  </p:childTnLst>
                                </p:cTn>
                              </p:par>
                            </p:childTnLst>
                          </p:cTn>
                        </p:par>
                        <p:par>
                          <p:cTn id="71" fill="hold">
                            <p:stCondLst>
                              <p:cond delay="4750"/>
                            </p:stCondLst>
                            <p:childTnLst>
                              <p:par>
                                <p:cTn id="72" presetID="2" presetClass="entr" presetSubtype="8" decel="100000" fill="hold" grpId="0" nodeType="afterEffect">
                                  <p:stCondLst>
                                    <p:cond delay="0"/>
                                  </p:stCondLst>
                                  <p:childTnLst>
                                    <p:set>
                                      <p:cBhvr>
                                        <p:cTn id="73" dur="1" fill="hold">
                                          <p:stCondLst>
                                            <p:cond delay="0"/>
                                          </p:stCondLst>
                                        </p:cTn>
                                        <p:tgtEl>
                                          <p:spTgt spid="73">
                                            <p:txEl>
                                              <p:pRg st="0" end="0"/>
                                            </p:txEl>
                                          </p:spTgt>
                                        </p:tgtEl>
                                        <p:attrNameLst>
                                          <p:attrName>style.visibility</p:attrName>
                                        </p:attrNameLst>
                                      </p:cBhvr>
                                      <p:to>
                                        <p:strVal val="visible"/>
                                      </p:to>
                                    </p:set>
                                    <p:anim calcmode="lin" valueType="num">
                                      <p:cBhvr additive="base">
                                        <p:cTn id="74"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7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ppt_x"/>
                                          </p:val>
                                        </p:tav>
                                        <p:tav tm="100000">
                                          <p:val>
                                            <p:strVal val="#ppt_x"/>
                                          </p:val>
                                        </p:tav>
                                      </p:tavLst>
                                    </p:anim>
                                    <p:anim calcmode="lin" valueType="num">
                                      <p:cBhvr additive="base">
                                        <p:cTn id="79" dur="500" fill="hold"/>
                                        <p:tgtEl>
                                          <p:spTgt spid="74"/>
                                        </p:tgtEl>
                                        <p:attrNameLst>
                                          <p:attrName>ppt_y</p:attrName>
                                        </p:attrNameLst>
                                      </p:cBhvr>
                                      <p:tavLst>
                                        <p:tav tm="0">
                                          <p:val>
                                            <p:strVal val="1+#ppt_h/2"/>
                                          </p:val>
                                        </p:tav>
                                        <p:tav tm="100000">
                                          <p:val>
                                            <p:strVal val="#ppt_y"/>
                                          </p:val>
                                        </p:tav>
                                      </p:tavLst>
                                    </p:anim>
                                  </p:childTnLst>
                                </p:cTn>
                              </p:par>
                            </p:childTnLst>
                          </p:cTn>
                        </p:par>
                        <p:par>
                          <p:cTn id="80" fill="hold">
                            <p:stCondLst>
                              <p:cond delay="5250"/>
                            </p:stCondLst>
                            <p:childTnLst>
                              <p:par>
                                <p:cTn id="81" presetID="22" presetClass="entr" presetSubtype="2"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right)">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8" grpId="0"/>
      <p:bldP spid="9" grpId="0" animBg="1"/>
      <p:bldP spid="9" grpId="1" animBg="1"/>
      <p:bldP spid="48" grpId="0" animBg="1"/>
      <p:bldP spid="49" grpId="0"/>
      <p:bldP spid="64" grpId="0" animBg="1"/>
      <p:bldP spid="64" grpId="1" animBg="1"/>
      <p:bldP spid="58" grpId="0" animBg="1"/>
      <p:bldP spid="62" grpId="0"/>
      <p:bldP spid="65" grpId="0">
        <p:tmplLst>
          <p:tmpl>
            <p:tnLst>
              <p:par>
                <p:cTn presetID="22" presetClass="entr" presetSubtype="2"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right)">
                      <p:cBhvr>
                        <p:cTn dur="500"/>
                        <p:tgtEl>
                          <p:spTgt spid="65"/>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animBg="1"/>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P spid="70" grpId="0" build="p">
        <p:tmplLst>
          <p:tmpl lvl="1">
            <p:tnLst>
              <p:par>
                <p:cTn presetID="2" presetClass="entr" presetSubtype="2"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1+#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P spid="72" grpId="0">
        <p:tmplLst>
          <p:tmpl>
            <p:tnLst>
              <p:par>
                <p:cTn presetID="22" presetClass="entr" presetSubtype="2"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righ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Lst>
  </p:timing>
  <p:extLst mod="1">
    <p:ext uri="{DCECCB84-F9BA-43D5-87BE-67443E8EF086}">
      <p15:sldGuideLst xmlns:p15="http://schemas.microsoft.com/office/powerpoint/2012/main">
        <p15:guide id="1" orient="horz" pos="3262">
          <p15:clr>
            <a:srgbClr val="FBAE40"/>
          </p15:clr>
        </p15:guide>
        <p15:guide id="2" pos="43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4256502" y="1680892"/>
            <a:ext cx="4888286" cy="263886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marL="0" indent="0">
              <a:buNone/>
              <a:defRPr sz="1200">
                <a:latin typeface="+mn-lt"/>
              </a:defRPr>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0" y="1680892"/>
            <a:ext cx="4888286" cy="263886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marL="0" indent="0">
              <a:buNone/>
              <a:defRPr sz="1200" baseline="0">
                <a:latin typeface="+mn-lt"/>
              </a:defRPr>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675743" y="5096103"/>
            <a:ext cx="3200304" cy="1144637"/>
          </a:xfrm>
        </p:spPr>
        <p:txBody>
          <a:bodyPr>
            <a:normAutofit/>
          </a:bodyPr>
          <a:lstStyle>
            <a:lvl1pPr marL="0" indent="0" algn="l">
              <a:buNone/>
              <a:defRPr sz="1333" baseline="0">
                <a:latin typeface="+mn-lt"/>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75743" y="4468541"/>
            <a:ext cx="3200304" cy="498098"/>
          </a:xfrm>
        </p:spPr>
        <p:txBody>
          <a:bodyPr anchor="ctr">
            <a:noAutofit/>
          </a:bodyPr>
          <a:lstStyle>
            <a:lvl1pPr marL="0" indent="0" algn="l">
              <a:lnSpc>
                <a:spcPct val="100000"/>
              </a:lnSpc>
              <a:spcBef>
                <a:spcPts val="0"/>
              </a:spcBef>
              <a:buNone/>
              <a:defRPr sz="1867" baseline="0">
                <a:solidFill>
                  <a:schemeClr val="tx2"/>
                </a:solidFill>
                <a:latin typeface="+mn-lt"/>
              </a:defRPr>
            </a:lvl1pPr>
          </a:lstStyle>
          <a:p>
            <a:pPr lvl="0"/>
            <a:r>
              <a:rPr kumimoji="1" lang="en-US" altLang="ja-JP" dirty="0"/>
              <a:t>Heading Goes Here</a:t>
            </a:r>
            <a:endParaRPr kumimoji="1" lang="ja-JP" altLang="en-US" dirty="0"/>
          </a:p>
        </p:txBody>
      </p:sp>
      <p:sp>
        <p:nvSpPr>
          <p:cNvPr id="26" name="正方形/長方形 25"/>
          <p:cNvSpPr/>
          <p:nvPr userDrawn="1"/>
        </p:nvSpPr>
        <p:spPr>
          <a:xfrm>
            <a:off x="728455" y="4946642"/>
            <a:ext cx="913950"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a:latin typeface="+mn-lt"/>
            </a:endParaRPr>
          </a:p>
        </p:txBody>
      </p:sp>
      <p:sp>
        <p:nvSpPr>
          <p:cNvPr id="27" name="テキスト プレースホルダー 12"/>
          <p:cNvSpPr>
            <a:spLocks noGrp="1"/>
          </p:cNvSpPr>
          <p:nvPr>
            <p:ph type="body" sz="quarter" idx="18" hasCustomPrompt="1"/>
          </p:nvPr>
        </p:nvSpPr>
        <p:spPr>
          <a:xfrm>
            <a:off x="5204106" y="5096103"/>
            <a:ext cx="3200304" cy="1144637"/>
          </a:xfrm>
        </p:spPr>
        <p:txBody>
          <a:bodyPr>
            <a:normAutofit/>
          </a:bodyPr>
          <a:lstStyle>
            <a:lvl1pPr marL="0" indent="0" algn="l">
              <a:buNone/>
              <a:defRPr sz="1333" baseline="0">
                <a:latin typeface="+mn-lt"/>
              </a:defRPr>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5204106" y="4468541"/>
            <a:ext cx="3200304" cy="498098"/>
          </a:xfrm>
        </p:spPr>
        <p:txBody>
          <a:bodyPr anchor="ctr">
            <a:noAutofit/>
          </a:bodyPr>
          <a:lstStyle>
            <a:lvl1pPr marL="0" indent="0" algn="l">
              <a:lnSpc>
                <a:spcPct val="100000"/>
              </a:lnSpc>
              <a:spcBef>
                <a:spcPts val="0"/>
              </a:spcBef>
              <a:buNone/>
              <a:defRPr sz="1867" baseline="0">
                <a:solidFill>
                  <a:schemeClr val="tx2"/>
                </a:solidFill>
                <a:latin typeface="+mn-lt"/>
              </a:defRPr>
            </a:lvl1pPr>
          </a:lstStyle>
          <a:p>
            <a:pPr lvl="0"/>
            <a:r>
              <a:rPr kumimoji="1" lang="en-US" altLang="ja-JP" dirty="0"/>
              <a:t>Heading Goes Here</a:t>
            </a:r>
            <a:endParaRPr kumimoji="1" lang="ja-JP" altLang="en-US" dirty="0"/>
          </a:p>
        </p:txBody>
      </p:sp>
      <p:sp>
        <p:nvSpPr>
          <p:cNvPr id="29" name="正方形/長方形 28"/>
          <p:cNvSpPr/>
          <p:nvPr userDrawn="1"/>
        </p:nvSpPr>
        <p:spPr>
          <a:xfrm>
            <a:off x="5256817" y="4946642"/>
            <a:ext cx="913950"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kumimoji="1" lang="ja-JP" altLang="en-US" sz="1800">
              <a:latin typeface="+mn-lt"/>
            </a:endParaRPr>
          </a:p>
        </p:txBody>
      </p:sp>
    </p:spTree>
    <p:extLst>
      <p:ext uri="{BB962C8B-B14F-4D97-AF65-F5344CB8AC3E}">
        <p14:creationId xmlns:p14="http://schemas.microsoft.com/office/powerpoint/2010/main" val="181898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vertical)">
                                      <p:cBhvr>
                                        <p:cTn id="7" dur="500"/>
                                        <p:tgtEl>
                                          <p:spTgt spid="34"/>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5"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vertical)">
                                      <p:cBhvr>
                                        <p:cTn id="24" dur="500"/>
                                        <p:tgtEl>
                                          <p:spTgt spid="33"/>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 calcmode="lin" valueType="num">
                                      <p:cBhvr additive="base">
                                        <p:cTn id="2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p:tmplLst>
          <p:tmpl>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028950" y="6389527"/>
            <a:ext cx="3086100" cy="365125"/>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3697514" y="4057205"/>
            <a:ext cx="1748972" cy="2332322"/>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7" name="正方形/長方形 16"/>
          <p:cNvSpPr/>
          <p:nvPr userDrawn="1"/>
        </p:nvSpPr>
        <p:spPr>
          <a:xfrm>
            <a:off x="3697514" y="4057205"/>
            <a:ext cx="1748972" cy="2332322"/>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8" name="正方形/長方形 17"/>
          <p:cNvSpPr/>
          <p:nvPr userDrawn="1"/>
        </p:nvSpPr>
        <p:spPr>
          <a:xfrm>
            <a:off x="3697514" y="4057205"/>
            <a:ext cx="1748972" cy="2332322"/>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9" name="正方形/長方形 18"/>
          <p:cNvSpPr/>
          <p:nvPr userDrawn="1"/>
        </p:nvSpPr>
        <p:spPr>
          <a:xfrm>
            <a:off x="3697514" y="4057205"/>
            <a:ext cx="1748972" cy="2332322"/>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0" name="正方形/長方形 19"/>
          <p:cNvSpPr/>
          <p:nvPr userDrawn="1"/>
        </p:nvSpPr>
        <p:spPr>
          <a:xfrm>
            <a:off x="3697514" y="4057205"/>
            <a:ext cx="1748972" cy="2332322"/>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1" name="正方形/長方形 20"/>
          <p:cNvSpPr/>
          <p:nvPr userDrawn="1"/>
        </p:nvSpPr>
        <p:spPr>
          <a:xfrm>
            <a:off x="3697514" y="4057205"/>
            <a:ext cx="1748972" cy="2332322"/>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2" name="テキスト プレースホルダー 12"/>
          <p:cNvSpPr>
            <a:spLocks noGrp="1"/>
          </p:cNvSpPr>
          <p:nvPr>
            <p:ph type="body" sz="quarter" idx="12" hasCustomPrompt="1"/>
          </p:nvPr>
        </p:nvSpPr>
        <p:spPr>
          <a:xfrm>
            <a:off x="6028824" y="5160092"/>
            <a:ext cx="2778292" cy="745504"/>
          </a:xfrm>
        </p:spPr>
        <p:txBody>
          <a:bodyPr>
            <a:normAutofit/>
          </a:bodyPr>
          <a:lstStyle>
            <a:lvl1pPr marL="0" indent="0" algn="l">
              <a:spcBef>
                <a:spcPts val="0"/>
              </a:spcBef>
              <a:buFont typeface="Wingdings" panose="05000000000000000000" pitchFamily="2" charset="2"/>
              <a:buNone/>
              <a:defRPr sz="1333"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6028824" y="4591066"/>
            <a:ext cx="2778292" cy="498098"/>
          </a:xfrm>
        </p:spPr>
        <p:txBody>
          <a:bodyPr anchor="ctr">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6081536" y="5069166"/>
            <a:ext cx="913950"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5" name="テキスト プレースホルダー 12"/>
          <p:cNvSpPr>
            <a:spLocks noGrp="1"/>
          </p:cNvSpPr>
          <p:nvPr>
            <p:ph type="body" sz="quarter" idx="18" hasCustomPrompt="1"/>
          </p:nvPr>
        </p:nvSpPr>
        <p:spPr>
          <a:xfrm>
            <a:off x="336884" y="5145863"/>
            <a:ext cx="2778292" cy="745504"/>
          </a:xfrm>
        </p:spPr>
        <p:txBody>
          <a:bodyPr>
            <a:normAutofit/>
          </a:bodyPr>
          <a:lstStyle>
            <a:lvl1pPr marL="0" indent="0" algn="r">
              <a:spcBef>
                <a:spcPts val="0"/>
              </a:spcBef>
              <a:buFont typeface="Wingdings" panose="05000000000000000000" pitchFamily="2" charset="2"/>
              <a:buNone/>
              <a:defRPr sz="1333"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336884" y="4576838"/>
            <a:ext cx="2778292" cy="498098"/>
          </a:xfrm>
        </p:spPr>
        <p:txBody>
          <a:bodyPr anchor="ctr">
            <a:noAutofit/>
          </a:bodyPr>
          <a:lstStyle>
            <a:lvl1pPr algn="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2148514" y="5054938"/>
            <a:ext cx="913950" cy="48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800"/>
          </a:p>
        </p:txBody>
      </p:sp>
      <p:sp>
        <p:nvSpPr>
          <p:cNvPr id="29" name="テキスト プレースホルダー 12"/>
          <p:cNvSpPr>
            <a:spLocks noGrp="1"/>
          </p:cNvSpPr>
          <p:nvPr>
            <p:ph type="body" sz="quarter" idx="20" hasCustomPrompt="1"/>
          </p:nvPr>
        </p:nvSpPr>
        <p:spPr>
          <a:xfrm>
            <a:off x="6028824" y="3672233"/>
            <a:ext cx="2778292" cy="745504"/>
          </a:xfrm>
        </p:spPr>
        <p:txBody>
          <a:bodyPr>
            <a:normAutofit/>
          </a:bodyPr>
          <a:lstStyle>
            <a:lvl1pPr marL="0" indent="0" algn="l">
              <a:spcBef>
                <a:spcPts val="0"/>
              </a:spcBef>
              <a:buFont typeface="Wingdings" panose="05000000000000000000" pitchFamily="2" charset="2"/>
              <a:buNone/>
              <a:defRPr sz="1333"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6028824" y="3103207"/>
            <a:ext cx="2778292" cy="498098"/>
          </a:xfrm>
        </p:spPr>
        <p:txBody>
          <a:bodyPr anchor="ctr">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6081536" y="3581308"/>
            <a:ext cx="913950" cy="480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8" name="テキスト プレースホルダー 12"/>
          <p:cNvSpPr>
            <a:spLocks noGrp="1"/>
          </p:cNvSpPr>
          <p:nvPr>
            <p:ph type="body" sz="quarter" idx="22" hasCustomPrompt="1"/>
          </p:nvPr>
        </p:nvSpPr>
        <p:spPr>
          <a:xfrm>
            <a:off x="336884" y="3658005"/>
            <a:ext cx="2778292" cy="745504"/>
          </a:xfrm>
        </p:spPr>
        <p:txBody>
          <a:bodyPr>
            <a:normAutofit/>
          </a:bodyPr>
          <a:lstStyle>
            <a:lvl1pPr marL="0" indent="0" algn="r">
              <a:spcBef>
                <a:spcPts val="0"/>
              </a:spcBef>
              <a:buFont typeface="Wingdings" panose="05000000000000000000" pitchFamily="2" charset="2"/>
              <a:buNone/>
              <a:defRPr sz="1333"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336884" y="3088979"/>
            <a:ext cx="2778292" cy="498098"/>
          </a:xfrm>
        </p:spPr>
        <p:txBody>
          <a:bodyPr anchor="ctr">
            <a:noAutofit/>
          </a:bodyPr>
          <a:lstStyle>
            <a:lvl1pPr algn="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2148514" y="3567080"/>
            <a:ext cx="913950" cy="480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800"/>
          </a:p>
        </p:txBody>
      </p:sp>
      <p:sp>
        <p:nvSpPr>
          <p:cNvPr id="44" name="テキスト プレースホルダー 12"/>
          <p:cNvSpPr>
            <a:spLocks noGrp="1"/>
          </p:cNvSpPr>
          <p:nvPr>
            <p:ph type="body" sz="quarter" idx="24" hasCustomPrompt="1"/>
          </p:nvPr>
        </p:nvSpPr>
        <p:spPr>
          <a:xfrm>
            <a:off x="6028824" y="2167596"/>
            <a:ext cx="2778292" cy="745504"/>
          </a:xfrm>
        </p:spPr>
        <p:txBody>
          <a:bodyPr>
            <a:normAutofit/>
          </a:bodyPr>
          <a:lstStyle>
            <a:lvl1pPr marL="0" indent="0" algn="l">
              <a:spcBef>
                <a:spcPts val="0"/>
              </a:spcBef>
              <a:buFont typeface="Wingdings" panose="05000000000000000000" pitchFamily="2" charset="2"/>
              <a:buNone/>
              <a:defRPr sz="1333"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6028824" y="1598570"/>
            <a:ext cx="2778292" cy="498098"/>
          </a:xfrm>
        </p:spPr>
        <p:txBody>
          <a:bodyPr anchor="ctr">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6081536" y="2076670"/>
            <a:ext cx="913950" cy="480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50" name="テキスト プレースホルダー 12"/>
          <p:cNvSpPr>
            <a:spLocks noGrp="1"/>
          </p:cNvSpPr>
          <p:nvPr>
            <p:ph type="body" sz="quarter" idx="26" hasCustomPrompt="1"/>
          </p:nvPr>
        </p:nvSpPr>
        <p:spPr>
          <a:xfrm>
            <a:off x="336884" y="2167596"/>
            <a:ext cx="2778292" cy="745504"/>
          </a:xfrm>
        </p:spPr>
        <p:txBody>
          <a:bodyPr>
            <a:normAutofit/>
          </a:bodyPr>
          <a:lstStyle>
            <a:lvl1pPr marL="0" indent="0" algn="r">
              <a:spcBef>
                <a:spcPts val="0"/>
              </a:spcBef>
              <a:buFont typeface="Wingdings" panose="05000000000000000000" pitchFamily="2" charset="2"/>
              <a:buNone/>
              <a:defRPr sz="1333"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336884" y="1598570"/>
            <a:ext cx="2778292" cy="498098"/>
          </a:xfrm>
        </p:spPr>
        <p:txBody>
          <a:bodyPr anchor="ctr">
            <a:noAutofit/>
          </a:bodyPr>
          <a:lstStyle>
            <a:lvl1pPr algn="r">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2148514" y="2076670"/>
            <a:ext cx="913950" cy="480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800"/>
          </a:p>
        </p:txBody>
      </p:sp>
      <p:cxnSp>
        <p:nvCxnSpPr>
          <p:cNvPr id="10" name="直線コネクタ 9"/>
          <p:cNvCxnSpPr>
            <a:endCxn id="23" idx="1"/>
          </p:cNvCxnSpPr>
          <p:nvPr userDrawn="1"/>
        </p:nvCxnSpPr>
        <p:spPr>
          <a:xfrm flipV="1">
            <a:off x="5590447" y="4840116"/>
            <a:ext cx="438377" cy="34765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3115176" y="4698249"/>
            <a:ext cx="366394" cy="127637"/>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3115177" y="3338030"/>
            <a:ext cx="366394" cy="284150"/>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3115176" y="1847619"/>
            <a:ext cx="366394" cy="698488"/>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5590447" y="3352256"/>
            <a:ext cx="438377" cy="777028"/>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5590447" y="1847620"/>
            <a:ext cx="438377" cy="1223177"/>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3481570" y="4602260"/>
            <a:ext cx="143962" cy="191979"/>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53" name="楕円 52"/>
          <p:cNvSpPr/>
          <p:nvPr userDrawn="1"/>
        </p:nvSpPr>
        <p:spPr>
          <a:xfrm>
            <a:off x="5446484" y="4033295"/>
            <a:ext cx="143962" cy="191979"/>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54" name="楕円 53"/>
          <p:cNvSpPr/>
          <p:nvPr userDrawn="1"/>
        </p:nvSpPr>
        <p:spPr>
          <a:xfrm>
            <a:off x="3481570" y="3526189"/>
            <a:ext cx="143962" cy="191979"/>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55" name="楕円 54"/>
          <p:cNvSpPr/>
          <p:nvPr userDrawn="1"/>
        </p:nvSpPr>
        <p:spPr>
          <a:xfrm>
            <a:off x="5446484" y="2974807"/>
            <a:ext cx="143962" cy="191979"/>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56" name="楕円 55"/>
          <p:cNvSpPr/>
          <p:nvPr userDrawn="1"/>
        </p:nvSpPr>
        <p:spPr>
          <a:xfrm>
            <a:off x="3481570" y="2450117"/>
            <a:ext cx="143962" cy="191979"/>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57" name="楕円 56"/>
          <p:cNvSpPr/>
          <p:nvPr userDrawn="1"/>
        </p:nvSpPr>
        <p:spPr>
          <a:xfrm>
            <a:off x="5446484" y="5091782"/>
            <a:ext cx="143962" cy="191979"/>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74089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par>
                          <p:cTn id="33" fill="hold">
                            <p:stCondLst>
                              <p:cond delay="225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2750"/>
                            </p:stCondLst>
                            <p:childTnLst>
                              <p:par>
                                <p:cTn id="38" presetID="2" presetClass="entr" presetSubtype="4" decel="100000" fill="hold" grpId="0" nodeType="after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 calcmode="lin" valueType="num">
                                      <p:cBhvr additive="base">
                                        <p:cTn id="4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10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childTnLst>
                          </p:cTn>
                        </p:par>
                        <p:par>
                          <p:cTn id="46" fill="hold">
                            <p:stCondLst>
                              <p:cond delay="3350"/>
                            </p:stCondLst>
                            <p:childTnLst>
                              <p:par>
                                <p:cTn id="47" presetID="2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3850"/>
                            </p:stCondLst>
                            <p:childTnLst>
                              <p:par>
                                <p:cTn id="51" presetID="42" presetClass="path" presetSubtype="0" decel="100000" fill="hold" grpId="1" nodeType="afterEffect">
                                  <p:stCondLst>
                                    <p:cond delay="250"/>
                                  </p:stCondLst>
                                  <p:childTnLst>
                                    <p:animMotion origin="layout" path="M 0 2.72573E-6 L 0 -0.07918 " pathEditMode="relative" rAng="0" ptsTypes="AA">
                                      <p:cBhvr>
                                        <p:cTn id="52" dur="500" fill="hold"/>
                                        <p:tgtEl>
                                          <p:spTgt spid="5"/>
                                        </p:tgtEl>
                                        <p:attrNameLst>
                                          <p:attrName>ppt_x</p:attrName>
                                          <p:attrName>ppt_y</p:attrName>
                                        </p:attrNameLst>
                                      </p:cBhvr>
                                      <p:rCtr x="0" y="-3967"/>
                                    </p:animMotion>
                                  </p:childTnLst>
                                </p:cTn>
                              </p:par>
                            </p:childTnLst>
                          </p:cTn>
                        </p:par>
                        <p:par>
                          <p:cTn id="53" fill="hold">
                            <p:stCondLst>
                              <p:cond delay="4600"/>
                            </p:stCondLst>
                            <p:childTnLst>
                              <p:par>
                                <p:cTn id="54" presetID="10" presetClass="entr" presetSubtype="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par>
                          <p:cTn id="57" fill="hold">
                            <p:stCondLst>
                              <p:cond delay="5100"/>
                            </p:stCondLst>
                            <p:childTnLst>
                              <p:par>
                                <p:cTn id="58" presetID="22" presetClass="entr" presetSubtype="2" fill="hold"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wipe(right)">
                                      <p:cBhvr>
                                        <p:cTn id="60" dur="500"/>
                                        <p:tgtEl>
                                          <p:spTgt spid="59"/>
                                        </p:tgtEl>
                                      </p:cBhvr>
                                    </p:animEffect>
                                  </p:childTnLst>
                                </p:cTn>
                              </p:par>
                            </p:childTnLst>
                          </p:cTn>
                        </p:par>
                        <p:par>
                          <p:cTn id="61" fill="hold">
                            <p:stCondLst>
                              <p:cond delay="5600"/>
                            </p:stCondLst>
                            <p:childTnLst>
                              <p:par>
                                <p:cTn id="62" presetID="2" presetClass="entr" presetSubtype="4" decel="100000" fill="hold" grpId="0" nodeType="afterEffect">
                                  <p:stCondLst>
                                    <p:cond delay="0"/>
                                  </p:stCondLst>
                                  <p:childTnLst>
                                    <p:set>
                                      <p:cBhvr>
                                        <p:cTn id="63" dur="1" fill="hold">
                                          <p:stCondLst>
                                            <p:cond delay="0"/>
                                          </p:stCondLst>
                                        </p:cTn>
                                        <p:tgtEl>
                                          <p:spTgt spid="26">
                                            <p:txEl>
                                              <p:pRg st="0" end="0"/>
                                            </p:txEl>
                                          </p:spTgt>
                                        </p:tgtEl>
                                        <p:attrNameLst>
                                          <p:attrName>style.visibility</p:attrName>
                                        </p:attrNameLst>
                                      </p:cBhvr>
                                      <p:to>
                                        <p:strVal val="visible"/>
                                      </p:to>
                                    </p:set>
                                    <p:anim calcmode="lin" valueType="num">
                                      <p:cBhvr additive="base">
                                        <p:cTn id="6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1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1+#ppt_h/2"/>
                                          </p:val>
                                        </p:tav>
                                        <p:tav tm="100000">
                                          <p:val>
                                            <p:strVal val="#ppt_y"/>
                                          </p:val>
                                        </p:tav>
                                      </p:tavLst>
                                    </p:anim>
                                  </p:childTnLst>
                                </p:cTn>
                              </p:par>
                            </p:childTnLst>
                          </p:cTn>
                        </p:par>
                        <p:par>
                          <p:cTn id="70" fill="hold">
                            <p:stCondLst>
                              <p:cond delay="6200"/>
                            </p:stCondLst>
                            <p:childTnLst>
                              <p:par>
                                <p:cTn id="71" presetID="22" presetClass="entr" presetSubtype="2"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right)">
                                      <p:cBhvr>
                                        <p:cTn id="73" dur="500"/>
                                        <p:tgtEl>
                                          <p:spTgt spid="25"/>
                                        </p:tgtEl>
                                      </p:cBhvr>
                                    </p:animEffect>
                                  </p:childTnLst>
                                </p:cTn>
                              </p:par>
                            </p:childTnLst>
                          </p:cTn>
                        </p:par>
                        <p:par>
                          <p:cTn id="74" fill="hold">
                            <p:stCondLst>
                              <p:cond delay="6700"/>
                            </p:stCondLst>
                            <p:childTnLst>
                              <p:par>
                                <p:cTn id="75" presetID="42" presetClass="path" presetSubtype="0" decel="100000" fill="hold" grpId="1" nodeType="afterEffect">
                                  <p:stCondLst>
                                    <p:cond delay="250"/>
                                  </p:stCondLst>
                                  <p:childTnLst>
                                    <p:animMotion origin="layout" path="M 0 2.72573E-6 L 0 -0.15296 " pathEditMode="relative" rAng="0" ptsTypes="AA">
                                      <p:cBhvr>
                                        <p:cTn id="76" dur="500" fill="hold"/>
                                        <p:tgtEl>
                                          <p:spTgt spid="17"/>
                                        </p:tgtEl>
                                        <p:attrNameLst>
                                          <p:attrName>ppt_x</p:attrName>
                                          <p:attrName>ppt_y</p:attrName>
                                        </p:attrNameLst>
                                      </p:cBhvr>
                                      <p:rCtr x="0" y="-7656"/>
                                    </p:animMotion>
                                  </p:childTnLst>
                                </p:cTn>
                              </p:par>
                            </p:childTnLst>
                          </p:cTn>
                        </p:par>
                        <p:par>
                          <p:cTn id="77" fill="hold">
                            <p:stCondLst>
                              <p:cond delay="745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childTnLst>
                          </p:cTn>
                        </p:par>
                        <p:par>
                          <p:cTn id="81" fill="hold">
                            <p:stCondLst>
                              <p:cond delay="7950"/>
                            </p:stCondLst>
                            <p:childTnLst>
                              <p:par>
                                <p:cTn id="82" presetID="22" presetClass="entr" presetSubtype="8"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left)">
                                      <p:cBhvr>
                                        <p:cTn id="84" dur="500"/>
                                        <p:tgtEl>
                                          <p:spTgt spid="63"/>
                                        </p:tgtEl>
                                      </p:cBhvr>
                                    </p:animEffect>
                                  </p:childTnLst>
                                </p:cTn>
                              </p:par>
                            </p:childTnLst>
                          </p:cTn>
                        </p:par>
                        <p:par>
                          <p:cTn id="85" fill="hold">
                            <p:stCondLst>
                              <p:cond delay="8450"/>
                            </p:stCondLst>
                            <p:childTnLst>
                              <p:par>
                                <p:cTn id="86" presetID="2" presetClass="entr" presetSubtype="4" decel="100000" fill="hold" grpId="0" nodeType="after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 calcmode="lin" valueType="num">
                                      <p:cBhvr additive="base">
                                        <p:cTn id="88"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5"/>
                                        </p:tgtEl>
                                        <p:attrNameLst>
                                          <p:attrName>style.visibility</p:attrName>
                                        </p:attrNameLst>
                                      </p:cBhvr>
                                      <p:to>
                                        <p:strVal val="visible"/>
                                      </p:to>
                                    </p:set>
                                    <p:anim calcmode="lin" valueType="num">
                                      <p:cBhvr additive="base">
                                        <p:cTn id="92" dur="500" fill="hold"/>
                                        <p:tgtEl>
                                          <p:spTgt spid="35"/>
                                        </p:tgtEl>
                                        <p:attrNameLst>
                                          <p:attrName>ppt_x</p:attrName>
                                        </p:attrNameLst>
                                      </p:cBhvr>
                                      <p:tavLst>
                                        <p:tav tm="0">
                                          <p:val>
                                            <p:strVal val="#ppt_x"/>
                                          </p:val>
                                        </p:tav>
                                        <p:tav tm="100000">
                                          <p:val>
                                            <p:strVal val="#ppt_x"/>
                                          </p:val>
                                        </p:tav>
                                      </p:tavLst>
                                    </p:anim>
                                    <p:anim calcmode="lin" valueType="num">
                                      <p:cBhvr additive="base">
                                        <p:cTn id="93" dur="500" fill="hold"/>
                                        <p:tgtEl>
                                          <p:spTgt spid="35"/>
                                        </p:tgtEl>
                                        <p:attrNameLst>
                                          <p:attrName>ppt_y</p:attrName>
                                        </p:attrNameLst>
                                      </p:cBhvr>
                                      <p:tavLst>
                                        <p:tav tm="0">
                                          <p:val>
                                            <p:strVal val="1+#ppt_h/2"/>
                                          </p:val>
                                        </p:tav>
                                        <p:tav tm="100000">
                                          <p:val>
                                            <p:strVal val="#ppt_y"/>
                                          </p:val>
                                        </p:tav>
                                      </p:tavLst>
                                    </p:anim>
                                  </p:childTnLst>
                                </p:cTn>
                              </p:par>
                            </p:childTnLst>
                          </p:cTn>
                        </p:par>
                        <p:par>
                          <p:cTn id="94" fill="hold">
                            <p:stCondLst>
                              <p:cond delay="9050"/>
                            </p:stCondLst>
                            <p:childTnLst>
                              <p:par>
                                <p:cTn id="95" presetID="22" presetClass="entr" presetSubtype="8"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left)">
                                      <p:cBhvr>
                                        <p:cTn id="97" dur="500"/>
                                        <p:tgtEl>
                                          <p:spTgt spid="29"/>
                                        </p:tgtEl>
                                      </p:cBhvr>
                                    </p:animEffect>
                                  </p:childTnLst>
                                </p:cTn>
                              </p:par>
                            </p:childTnLst>
                          </p:cTn>
                        </p:par>
                        <p:par>
                          <p:cTn id="98" fill="hold">
                            <p:stCondLst>
                              <p:cond delay="9550"/>
                            </p:stCondLst>
                            <p:childTnLst>
                              <p:par>
                                <p:cTn id="99" presetID="42" presetClass="path" presetSubtype="0" decel="100000" fill="hold" grpId="1" nodeType="afterEffect">
                                  <p:stCondLst>
                                    <p:cond delay="250"/>
                                  </p:stCondLst>
                                  <p:childTnLst>
                                    <p:animMotion origin="layout" path="M 0 2.72573E-6 L 0 -0.22843 " pathEditMode="relative" rAng="0" ptsTypes="AA">
                                      <p:cBhvr>
                                        <p:cTn id="100" dur="500" fill="hold"/>
                                        <p:tgtEl>
                                          <p:spTgt spid="18"/>
                                        </p:tgtEl>
                                        <p:attrNameLst>
                                          <p:attrName>ppt_x</p:attrName>
                                          <p:attrName>ppt_y</p:attrName>
                                        </p:attrNameLst>
                                      </p:cBhvr>
                                      <p:rCtr x="0" y="-11422"/>
                                    </p:animMotion>
                                  </p:childTnLst>
                                </p:cTn>
                              </p:par>
                            </p:childTnLst>
                          </p:cTn>
                        </p:par>
                        <p:par>
                          <p:cTn id="101" fill="hold">
                            <p:stCondLst>
                              <p:cond delay="1030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10800"/>
                            </p:stCondLst>
                            <p:childTnLst>
                              <p:par>
                                <p:cTn id="106" presetID="22" presetClass="entr" presetSubtype="2" fill="hold"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wipe(right)">
                                      <p:cBhvr>
                                        <p:cTn id="108" dur="500"/>
                                        <p:tgtEl>
                                          <p:spTgt spid="60"/>
                                        </p:tgtEl>
                                      </p:cBhvr>
                                    </p:animEffect>
                                  </p:childTnLst>
                                </p:cTn>
                              </p:par>
                            </p:childTnLst>
                          </p:cTn>
                        </p:par>
                        <p:par>
                          <p:cTn id="109" fill="hold">
                            <p:stCondLst>
                              <p:cond delay="11300"/>
                            </p:stCondLst>
                            <p:childTnLst>
                              <p:par>
                                <p:cTn id="110" presetID="2" presetClass="entr" presetSubtype="4" decel="100000" fill="hold" grpId="0" nodeType="after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 calcmode="lin" valueType="num">
                                      <p:cBhvr additive="base">
                                        <p:cTn id="112"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100"/>
                                  </p:stCondLst>
                                  <p:childTnLst>
                                    <p:set>
                                      <p:cBhvr>
                                        <p:cTn id="115" dur="1" fill="hold">
                                          <p:stCondLst>
                                            <p:cond delay="0"/>
                                          </p:stCondLst>
                                        </p:cTn>
                                        <p:tgtEl>
                                          <p:spTgt spid="43"/>
                                        </p:tgtEl>
                                        <p:attrNameLst>
                                          <p:attrName>style.visibility</p:attrName>
                                        </p:attrNameLst>
                                      </p:cBhvr>
                                      <p:to>
                                        <p:strVal val="visible"/>
                                      </p:to>
                                    </p:set>
                                    <p:anim calcmode="lin" valueType="num">
                                      <p:cBhvr additive="base">
                                        <p:cTn id="116" dur="500" fill="hold"/>
                                        <p:tgtEl>
                                          <p:spTgt spid="43"/>
                                        </p:tgtEl>
                                        <p:attrNameLst>
                                          <p:attrName>ppt_x</p:attrName>
                                        </p:attrNameLst>
                                      </p:cBhvr>
                                      <p:tavLst>
                                        <p:tav tm="0">
                                          <p:val>
                                            <p:strVal val="#ppt_x"/>
                                          </p:val>
                                        </p:tav>
                                        <p:tav tm="100000">
                                          <p:val>
                                            <p:strVal val="#ppt_x"/>
                                          </p:val>
                                        </p:tav>
                                      </p:tavLst>
                                    </p:anim>
                                    <p:anim calcmode="lin" valueType="num">
                                      <p:cBhvr additive="base">
                                        <p:cTn id="117" dur="500" fill="hold"/>
                                        <p:tgtEl>
                                          <p:spTgt spid="43"/>
                                        </p:tgtEl>
                                        <p:attrNameLst>
                                          <p:attrName>ppt_y</p:attrName>
                                        </p:attrNameLst>
                                      </p:cBhvr>
                                      <p:tavLst>
                                        <p:tav tm="0">
                                          <p:val>
                                            <p:strVal val="1+#ppt_h/2"/>
                                          </p:val>
                                        </p:tav>
                                        <p:tav tm="100000">
                                          <p:val>
                                            <p:strVal val="#ppt_y"/>
                                          </p:val>
                                        </p:tav>
                                      </p:tavLst>
                                    </p:anim>
                                  </p:childTnLst>
                                </p:cTn>
                              </p:par>
                            </p:childTnLst>
                          </p:cTn>
                        </p:par>
                        <p:par>
                          <p:cTn id="118" fill="hold">
                            <p:stCondLst>
                              <p:cond delay="11900"/>
                            </p:stCondLst>
                            <p:childTnLst>
                              <p:par>
                                <p:cTn id="119" presetID="22" presetClass="entr" presetSubtype="2" fill="hold" grpId="0" nodeType="after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wipe(right)">
                                      <p:cBhvr>
                                        <p:cTn id="121" dur="500"/>
                                        <p:tgtEl>
                                          <p:spTgt spid="38"/>
                                        </p:tgtEl>
                                      </p:cBhvr>
                                    </p:animEffect>
                                  </p:childTnLst>
                                </p:cTn>
                              </p:par>
                            </p:childTnLst>
                          </p:cTn>
                        </p:par>
                        <p:par>
                          <p:cTn id="122" fill="hold">
                            <p:stCondLst>
                              <p:cond delay="12400"/>
                            </p:stCondLst>
                            <p:childTnLst>
                              <p:par>
                                <p:cTn id="123" presetID="42" presetClass="path" presetSubtype="0" decel="100000" fill="hold" grpId="1" nodeType="afterEffect">
                                  <p:stCondLst>
                                    <p:cond delay="250"/>
                                  </p:stCondLst>
                                  <p:childTnLst>
                                    <p:animMotion origin="layout" path="M 0 2.72573E-6 L 0 -0.30622 " pathEditMode="relative" rAng="0" ptsTypes="AA">
                                      <p:cBhvr>
                                        <p:cTn id="124" dur="500" fill="hold"/>
                                        <p:tgtEl>
                                          <p:spTgt spid="19"/>
                                        </p:tgtEl>
                                        <p:attrNameLst>
                                          <p:attrName>ppt_x</p:attrName>
                                          <p:attrName>ppt_y</p:attrName>
                                        </p:attrNameLst>
                                      </p:cBhvr>
                                      <p:rCtr x="0" y="-15311"/>
                                    </p:animMotion>
                                  </p:childTnLst>
                                </p:cTn>
                              </p:par>
                            </p:childTnLst>
                          </p:cTn>
                        </p:par>
                        <p:par>
                          <p:cTn id="125" fill="hold">
                            <p:stCondLst>
                              <p:cond delay="13150"/>
                            </p:stCondLst>
                            <p:childTnLst>
                              <p:par>
                                <p:cTn id="126" presetID="10" presetClass="entr" presetSubtype="0" fill="hold" grpId="0" nodeType="afterEffect">
                                  <p:stCondLst>
                                    <p:cond delay="0"/>
                                  </p:stCondLst>
                                  <p:childTnLst>
                                    <p:set>
                                      <p:cBhvr>
                                        <p:cTn id="127" dur="1" fill="hold">
                                          <p:stCondLst>
                                            <p:cond delay="0"/>
                                          </p:stCondLst>
                                        </p:cTn>
                                        <p:tgtEl>
                                          <p:spTgt spid="55"/>
                                        </p:tgtEl>
                                        <p:attrNameLst>
                                          <p:attrName>style.visibility</p:attrName>
                                        </p:attrNameLst>
                                      </p:cBhvr>
                                      <p:to>
                                        <p:strVal val="visible"/>
                                      </p:to>
                                    </p:set>
                                    <p:animEffect transition="in" filter="fade">
                                      <p:cBhvr>
                                        <p:cTn id="128" dur="500"/>
                                        <p:tgtEl>
                                          <p:spTgt spid="55"/>
                                        </p:tgtEl>
                                      </p:cBhvr>
                                    </p:animEffect>
                                  </p:childTnLst>
                                </p:cTn>
                              </p:par>
                            </p:childTnLst>
                          </p:cTn>
                        </p:par>
                        <p:par>
                          <p:cTn id="129" fill="hold">
                            <p:stCondLst>
                              <p:cond delay="13650"/>
                            </p:stCondLst>
                            <p:childTnLst>
                              <p:par>
                                <p:cTn id="130" presetID="22" presetClass="entr" presetSubtype="8" fill="hold" nodeType="afterEffect">
                                  <p:stCondLst>
                                    <p:cond delay="0"/>
                                  </p:stCondLst>
                                  <p:childTnLst>
                                    <p:set>
                                      <p:cBhvr>
                                        <p:cTn id="131" dur="1" fill="hold">
                                          <p:stCondLst>
                                            <p:cond delay="0"/>
                                          </p:stCondLst>
                                        </p:cTn>
                                        <p:tgtEl>
                                          <p:spTgt spid="66"/>
                                        </p:tgtEl>
                                        <p:attrNameLst>
                                          <p:attrName>style.visibility</p:attrName>
                                        </p:attrNameLst>
                                      </p:cBhvr>
                                      <p:to>
                                        <p:strVal val="visible"/>
                                      </p:to>
                                    </p:set>
                                    <p:animEffect transition="in" filter="wipe(left)">
                                      <p:cBhvr>
                                        <p:cTn id="132" dur="500"/>
                                        <p:tgtEl>
                                          <p:spTgt spid="66"/>
                                        </p:tgtEl>
                                      </p:cBhvr>
                                    </p:animEffect>
                                  </p:childTnLst>
                                </p:cTn>
                              </p:par>
                            </p:childTnLst>
                          </p:cTn>
                        </p:par>
                        <p:par>
                          <p:cTn id="133" fill="hold">
                            <p:stCondLst>
                              <p:cond delay="14150"/>
                            </p:stCondLst>
                            <p:childTnLst>
                              <p:par>
                                <p:cTn id="134" presetID="2" presetClass="entr" presetSubtype="4" decel="100000" fill="hold" grpId="0" nodeType="afterEffect">
                                  <p:stCondLst>
                                    <p:cond delay="0"/>
                                  </p:stCondLst>
                                  <p:childTnLst>
                                    <p:set>
                                      <p:cBhvr>
                                        <p:cTn id="135" dur="1" fill="hold">
                                          <p:stCondLst>
                                            <p:cond delay="0"/>
                                          </p:stCondLst>
                                        </p:cTn>
                                        <p:tgtEl>
                                          <p:spTgt spid="45">
                                            <p:txEl>
                                              <p:pRg st="0" end="0"/>
                                            </p:txEl>
                                          </p:spTgt>
                                        </p:tgtEl>
                                        <p:attrNameLst>
                                          <p:attrName>style.visibility</p:attrName>
                                        </p:attrNameLst>
                                      </p:cBhvr>
                                      <p:to>
                                        <p:strVal val="visible"/>
                                      </p:to>
                                    </p:set>
                                    <p:anim calcmode="lin" valueType="num">
                                      <p:cBhvr additive="base">
                                        <p:cTn id="136"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138" presetID="2" presetClass="entr" presetSubtype="4" decel="100000" fill="hold" grpId="0" nodeType="withEffect">
                                  <p:stCondLst>
                                    <p:cond delay="100"/>
                                  </p:stCondLst>
                                  <p:childTnLst>
                                    <p:set>
                                      <p:cBhvr>
                                        <p:cTn id="139" dur="1" fill="hold">
                                          <p:stCondLst>
                                            <p:cond delay="0"/>
                                          </p:stCondLst>
                                        </p:cTn>
                                        <p:tgtEl>
                                          <p:spTgt spid="46"/>
                                        </p:tgtEl>
                                        <p:attrNameLst>
                                          <p:attrName>style.visibility</p:attrName>
                                        </p:attrNameLst>
                                      </p:cBhvr>
                                      <p:to>
                                        <p:strVal val="visible"/>
                                      </p:to>
                                    </p:set>
                                    <p:anim calcmode="lin" valueType="num">
                                      <p:cBhvr additive="base">
                                        <p:cTn id="140" dur="500" fill="hold"/>
                                        <p:tgtEl>
                                          <p:spTgt spid="46"/>
                                        </p:tgtEl>
                                        <p:attrNameLst>
                                          <p:attrName>ppt_x</p:attrName>
                                        </p:attrNameLst>
                                      </p:cBhvr>
                                      <p:tavLst>
                                        <p:tav tm="0">
                                          <p:val>
                                            <p:strVal val="#ppt_x"/>
                                          </p:val>
                                        </p:tav>
                                        <p:tav tm="100000">
                                          <p:val>
                                            <p:strVal val="#ppt_x"/>
                                          </p:val>
                                        </p:tav>
                                      </p:tavLst>
                                    </p:anim>
                                    <p:anim calcmode="lin" valueType="num">
                                      <p:cBhvr additive="base">
                                        <p:cTn id="141" dur="500" fill="hold"/>
                                        <p:tgtEl>
                                          <p:spTgt spid="46"/>
                                        </p:tgtEl>
                                        <p:attrNameLst>
                                          <p:attrName>ppt_y</p:attrName>
                                        </p:attrNameLst>
                                      </p:cBhvr>
                                      <p:tavLst>
                                        <p:tav tm="0">
                                          <p:val>
                                            <p:strVal val="1+#ppt_h/2"/>
                                          </p:val>
                                        </p:tav>
                                        <p:tav tm="100000">
                                          <p:val>
                                            <p:strVal val="#ppt_y"/>
                                          </p:val>
                                        </p:tav>
                                      </p:tavLst>
                                    </p:anim>
                                  </p:childTnLst>
                                </p:cTn>
                              </p:par>
                            </p:childTnLst>
                          </p:cTn>
                        </p:par>
                        <p:par>
                          <p:cTn id="142" fill="hold">
                            <p:stCondLst>
                              <p:cond delay="14750"/>
                            </p:stCondLst>
                            <p:childTnLst>
                              <p:par>
                                <p:cTn id="143" presetID="22" presetClass="entr" presetSubtype="8" fill="hold" grpId="0" nodeType="after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wipe(left)">
                                      <p:cBhvr>
                                        <p:cTn id="145" dur="500"/>
                                        <p:tgtEl>
                                          <p:spTgt spid="44"/>
                                        </p:tgtEl>
                                      </p:cBhvr>
                                    </p:animEffect>
                                  </p:childTnLst>
                                </p:cTn>
                              </p:par>
                            </p:childTnLst>
                          </p:cTn>
                        </p:par>
                        <p:par>
                          <p:cTn id="146" fill="hold">
                            <p:stCondLst>
                              <p:cond delay="15250"/>
                            </p:stCondLst>
                            <p:childTnLst>
                              <p:par>
                                <p:cTn id="147" presetID="42" presetClass="path" presetSubtype="0" decel="100000" fill="hold" grpId="1" nodeType="afterEffect">
                                  <p:stCondLst>
                                    <p:cond delay="250"/>
                                  </p:stCondLst>
                                  <p:childTnLst>
                                    <p:animMotion origin="layout" path="M 0 2.72573E-6 L 0 -0.38201 " pathEditMode="relative" rAng="0" ptsTypes="AA">
                                      <p:cBhvr>
                                        <p:cTn id="148" dur="500" fill="hold"/>
                                        <p:tgtEl>
                                          <p:spTgt spid="20"/>
                                        </p:tgtEl>
                                        <p:attrNameLst>
                                          <p:attrName>ppt_x</p:attrName>
                                          <p:attrName>ppt_y</p:attrName>
                                        </p:attrNameLst>
                                      </p:cBhvr>
                                      <p:rCtr x="0" y="-19108"/>
                                    </p:animMotion>
                                  </p:childTnLst>
                                </p:cTn>
                              </p:par>
                            </p:childTnLst>
                          </p:cTn>
                        </p:par>
                        <p:par>
                          <p:cTn id="149" fill="hold">
                            <p:stCondLst>
                              <p:cond delay="16000"/>
                            </p:stCondLst>
                            <p:childTnLst>
                              <p:par>
                                <p:cTn id="150" presetID="10" presetClass="entr" presetSubtype="0" fill="hold" grpId="0" nodeType="after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500"/>
                                        <p:tgtEl>
                                          <p:spTgt spid="56"/>
                                        </p:tgtEl>
                                      </p:cBhvr>
                                    </p:animEffect>
                                  </p:childTnLst>
                                </p:cTn>
                              </p:par>
                            </p:childTnLst>
                          </p:cTn>
                        </p:par>
                        <p:par>
                          <p:cTn id="153" fill="hold">
                            <p:stCondLst>
                              <p:cond delay="16500"/>
                            </p:stCondLst>
                            <p:childTnLst>
                              <p:par>
                                <p:cTn id="154" presetID="22" presetClass="entr" presetSubtype="2" fill="hold" nodeType="afterEffect">
                                  <p:stCondLst>
                                    <p:cond delay="0"/>
                                  </p:stCondLst>
                                  <p:childTnLst>
                                    <p:set>
                                      <p:cBhvr>
                                        <p:cTn id="155" dur="1" fill="hold">
                                          <p:stCondLst>
                                            <p:cond delay="0"/>
                                          </p:stCondLst>
                                        </p:cTn>
                                        <p:tgtEl>
                                          <p:spTgt spid="61"/>
                                        </p:tgtEl>
                                        <p:attrNameLst>
                                          <p:attrName>style.visibility</p:attrName>
                                        </p:attrNameLst>
                                      </p:cBhvr>
                                      <p:to>
                                        <p:strVal val="visible"/>
                                      </p:to>
                                    </p:set>
                                    <p:animEffect transition="in" filter="wipe(right)">
                                      <p:cBhvr>
                                        <p:cTn id="156" dur="500"/>
                                        <p:tgtEl>
                                          <p:spTgt spid="61"/>
                                        </p:tgtEl>
                                      </p:cBhvr>
                                    </p:animEffect>
                                  </p:childTnLst>
                                </p:cTn>
                              </p:par>
                            </p:childTnLst>
                          </p:cTn>
                        </p:par>
                        <p:par>
                          <p:cTn id="157" fill="hold">
                            <p:stCondLst>
                              <p:cond delay="17000"/>
                            </p:stCondLst>
                            <p:childTnLst>
                              <p:par>
                                <p:cTn id="158" presetID="2" presetClass="entr" presetSubtype="4" decel="100000" fill="hold" grpId="0" nodeType="afterEffect">
                                  <p:stCondLst>
                                    <p:cond delay="0"/>
                                  </p:stCondLst>
                                  <p:childTnLst>
                                    <p:set>
                                      <p:cBhvr>
                                        <p:cTn id="159" dur="1" fill="hold">
                                          <p:stCondLst>
                                            <p:cond delay="0"/>
                                          </p:stCondLst>
                                        </p:cTn>
                                        <p:tgtEl>
                                          <p:spTgt spid="51">
                                            <p:txEl>
                                              <p:pRg st="0" end="0"/>
                                            </p:txEl>
                                          </p:spTgt>
                                        </p:tgtEl>
                                        <p:attrNameLst>
                                          <p:attrName>style.visibility</p:attrName>
                                        </p:attrNameLst>
                                      </p:cBhvr>
                                      <p:to>
                                        <p:strVal val="visible"/>
                                      </p:to>
                                    </p:set>
                                    <p:anim calcmode="lin" valueType="num">
                                      <p:cBhvr additive="base">
                                        <p:cTn id="160"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62" presetID="2" presetClass="entr" presetSubtype="4" decel="100000" fill="hold" grpId="0" nodeType="withEffect">
                                  <p:stCondLst>
                                    <p:cond delay="100"/>
                                  </p:stCondLst>
                                  <p:childTnLst>
                                    <p:set>
                                      <p:cBhvr>
                                        <p:cTn id="163" dur="1" fill="hold">
                                          <p:stCondLst>
                                            <p:cond delay="0"/>
                                          </p:stCondLst>
                                        </p:cTn>
                                        <p:tgtEl>
                                          <p:spTgt spid="52"/>
                                        </p:tgtEl>
                                        <p:attrNameLst>
                                          <p:attrName>style.visibility</p:attrName>
                                        </p:attrNameLst>
                                      </p:cBhvr>
                                      <p:to>
                                        <p:strVal val="visible"/>
                                      </p:to>
                                    </p:set>
                                    <p:anim calcmode="lin" valueType="num">
                                      <p:cBhvr additive="base">
                                        <p:cTn id="164" dur="500" fill="hold"/>
                                        <p:tgtEl>
                                          <p:spTgt spid="52"/>
                                        </p:tgtEl>
                                        <p:attrNameLst>
                                          <p:attrName>ppt_x</p:attrName>
                                        </p:attrNameLst>
                                      </p:cBhvr>
                                      <p:tavLst>
                                        <p:tav tm="0">
                                          <p:val>
                                            <p:strVal val="#ppt_x"/>
                                          </p:val>
                                        </p:tav>
                                        <p:tav tm="100000">
                                          <p:val>
                                            <p:strVal val="#ppt_x"/>
                                          </p:val>
                                        </p:tav>
                                      </p:tavLst>
                                    </p:anim>
                                    <p:anim calcmode="lin" valueType="num">
                                      <p:cBhvr additive="base">
                                        <p:cTn id="165" dur="500" fill="hold"/>
                                        <p:tgtEl>
                                          <p:spTgt spid="52"/>
                                        </p:tgtEl>
                                        <p:attrNameLst>
                                          <p:attrName>ppt_y</p:attrName>
                                        </p:attrNameLst>
                                      </p:cBhvr>
                                      <p:tavLst>
                                        <p:tav tm="0">
                                          <p:val>
                                            <p:strVal val="1+#ppt_h/2"/>
                                          </p:val>
                                        </p:tav>
                                        <p:tav tm="100000">
                                          <p:val>
                                            <p:strVal val="#ppt_y"/>
                                          </p:val>
                                        </p:tav>
                                      </p:tavLst>
                                    </p:anim>
                                  </p:childTnLst>
                                </p:cTn>
                              </p:par>
                            </p:childTnLst>
                          </p:cTn>
                        </p:par>
                        <p:par>
                          <p:cTn id="166" fill="hold">
                            <p:stCondLst>
                              <p:cond delay="17600"/>
                            </p:stCondLst>
                            <p:childTnLst>
                              <p:par>
                                <p:cTn id="167" presetID="22" presetClass="entr" presetSubtype="2" fill="hold" grpId="0" nodeType="after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wipe(right)">
                                      <p:cBhvr>
                                        <p:cTn id="16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5" grpId="0" animBg="1"/>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animBg="1"/>
      <p:bldP spid="44" grpId="0">
        <p:tmplLst>
          <p:tmpl>
            <p:tnLst>
              <p:par>
                <p:cTn presetID="22" presetClass="entr" presetSubtype="8"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animBg="1"/>
      <p:bldP spid="50" grpId="0">
        <p:tmplLst>
          <p:tmpl>
            <p:tnLst>
              <p:par>
                <p:cTn presetID="22" presetClass="entr" presetSubtype="2"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right)">
                      <p:cBhvr>
                        <p:cTn dur="500"/>
                        <p:tgtEl>
                          <p:spTgt spid="50"/>
                        </p:tgtEl>
                      </p:cBhvr>
                    </p:animEffect>
                  </p:childTnLst>
                </p:cTn>
              </p:par>
            </p:tnLst>
          </p:tmpl>
        </p:tmplLst>
      </p:bldP>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animBg="1"/>
      <p:bldP spid="6" grpId="0" animBg="1"/>
      <p:bldP spid="53" grpId="0" animBg="1"/>
      <p:bldP spid="54" grpId="0" animBg="1"/>
      <p:bldP spid="55" grpId="0" animBg="1"/>
      <p:bldP spid="56" grpId="0" animBg="1"/>
      <p:bldP spid="57" grpId="0" animBg="1"/>
    </p:bldLst>
  </p:timing>
  <p:extLst mod="1">
    <p:ext uri="{DCECCB84-F9BA-43D5-87BE-67443E8EF086}">
      <p15:sldGuideLst xmlns:p15="http://schemas.microsoft.com/office/powerpoint/2012/main">
        <p15:guide id="1" orient="horz" pos="3240">
          <p15:clr>
            <a:srgbClr val="FBAE40"/>
          </p15:clr>
        </p15:guide>
        <p15:guide id="2" pos="43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3028950" y="2431324"/>
            <a:ext cx="4438650" cy="1144637"/>
          </a:xfrm>
        </p:spPr>
        <p:txBody>
          <a:bodyPr>
            <a:normAutofit/>
          </a:bodyPr>
          <a:lstStyle>
            <a:lvl1pPr marL="228611" indent="-228611" algn="l">
              <a:spcBef>
                <a:spcPts val="0"/>
              </a:spcBef>
              <a:buFont typeface="Wingdings" panose="05000000000000000000" pitchFamily="2" charset="2"/>
              <a:buChar char="n"/>
              <a:defRPr sz="1333"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3028950" y="1803762"/>
            <a:ext cx="4438650" cy="498098"/>
          </a:xfrm>
        </p:spPr>
        <p:txBody>
          <a:bodyPr anchor="ctr">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3081662" y="2281863"/>
            <a:ext cx="913950" cy="48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3" name="図プレースホルダー 64"/>
          <p:cNvSpPr>
            <a:spLocks noGrp="1"/>
          </p:cNvSpPr>
          <p:nvPr>
            <p:ph type="pic" sz="quarter" idx="43" hasCustomPrompt="1"/>
          </p:nvPr>
        </p:nvSpPr>
        <p:spPr>
          <a:xfrm>
            <a:off x="1428741" y="1719571"/>
            <a:ext cx="1444116" cy="1924899"/>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2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3028950" y="4703443"/>
            <a:ext cx="4438650" cy="1144637"/>
          </a:xfrm>
        </p:spPr>
        <p:txBody>
          <a:bodyPr>
            <a:normAutofit/>
          </a:bodyPr>
          <a:lstStyle>
            <a:lvl1pPr marL="228611" indent="-228611" algn="l">
              <a:spcBef>
                <a:spcPts val="0"/>
              </a:spcBef>
              <a:buFont typeface="Wingdings" panose="05000000000000000000" pitchFamily="2" charset="2"/>
              <a:buChar char="n"/>
              <a:defRPr sz="1333"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3028950" y="4075882"/>
            <a:ext cx="4438650" cy="498098"/>
          </a:xfrm>
        </p:spPr>
        <p:txBody>
          <a:bodyPr anchor="ctr">
            <a:noAutofit/>
          </a:bodyPr>
          <a:lstStyle>
            <a:lvl1pPr algn="l">
              <a:lnSpc>
                <a:spcPct val="100000"/>
              </a:lnSpc>
              <a:spcBef>
                <a:spcPts val="0"/>
              </a:spcBef>
              <a:defRPr sz="1867"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3081662" y="4553982"/>
            <a:ext cx="913950" cy="48013"/>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1" name="図プレースホルダー 64"/>
          <p:cNvSpPr>
            <a:spLocks noGrp="1"/>
          </p:cNvSpPr>
          <p:nvPr>
            <p:ph type="pic" sz="quarter" idx="46" hasCustomPrompt="1"/>
          </p:nvPr>
        </p:nvSpPr>
        <p:spPr>
          <a:xfrm>
            <a:off x="1428741" y="3991691"/>
            <a:ext cx="1444116" cy="1924899"/>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2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2067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additive="base">
                                        <p:cTn id="2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13"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P spid="21"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Moon 6"/>
          <p:cNvSpPr/>
          <p:nvPr userDrawn="1"/>
        </p:nvSpPr>
        <p:spPr>
          <a:xfrm rot="15501404">
            <a:off x="4543898" y="-850620"/>
            <a:ext cx="3537449" cy="14887268"/>
          </a:xfrm>
          <a:prstGeom prst="moon">
            <a:avLst>
              <a:gd name="adj" fmla="val 61067"/>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oon 7"/>
          <p:cNvSpPr/>
          <p:nvPr userDrawn="1"/>
        </p:nvSpPr>
        <p:spPr>
          <a:xfrm rot="15501404">
            <a:off x="4939475" y="-779596"/>
            <a:ext cx="3537449" cy="14887268"/>
          </a:xfrm>
          <a:prstGeom prst="moon">
            <a:avLst>
              <a:gd name="adj" fmla="val 6106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934285"/>
          </a:xfrm>
        </p:spPr>
        <p:txBody>
          <a:bodyPr>
            <a:normAutofit/>
          </a:bodyPr>
          <a:lstStyle>
            <a:lvl1pPr>
              <a:defRPr sz="3600" b="1">
                <a:solidFill>
                  <a:schemeClr val="accent6">
                    <a:lumMod val="75000"/>
                  </a:schemeClr>
                </a:solidFill>
                <a:latin typeface="+mn-lt"/>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8422105" y="6369654"/>
            <a:ext cx="537810" cy="365125"/>
          </a:xfrm>
        </p:spPr>
        <p:txBody>
          <a:bodyPr/>
          <a:lstStyle>
            <a:lvl1pPr>
              <a:defRPr sz="1400" b="1">
                <a:solidFill>
                  <a:schemeClr val="bg1"/>
                </a:solidFill>
              </a:defRPr>
            </a:lvl1pPr>
          </a:lstStyle>
          <a:p>
            <a:fld id="{0BFF93E2-064C-47DE-BFBD-A205D83E3510}" type="slidenum">
              <a:rPr lang="en-US" smtClean="0"/>
              <a:pPr/>
              <a:t>‹#›</a:t>
            </a:fld>
            <a:endParaRPr lang="en-US" dirty="0"/>
          </a:p>
        </p:txBody>
      </p:sp>
      <p:cxnSp>
        <p:nvCxnSpPr>
          <p:cNvPr id="10" name="Straight Connector 9"/>
          <p:cNvCxnSpPr/>
          <p:nvPr userDrawn="1"/>
        </p:nvCxnSpPr>
        <p:spPr>
          <a:xfrm>
            <a:off x="628650" y="1299411"/>
            <a:ext cx="78867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C:\Users\Stat\Downloads\logo_ipb_mulai_2013.png"/>
          <p:cNvPicPr/>
          <p:nvPr userDrawn="1"/>
        </p:nvPicPr>
        <p:blipFill>
          <a:blip r:embed="rId2" cstate="print"/>
          <a:srcRect/>
          <a:stretch>
            <a:fillRect/>
          </a:stretch>
        </p:blipFill>
        <p:spPr bwMode="auto">
          <a:xfrm>
            <a:off x="6156160" y="6369654"/>
            <a:ext cx="452389" cy="418067"/>
          </a:xfrm>
          <a:prstGeom prst="rect">
            <a:avLst/>
          </a:prstGeom>
          <a:noFill/>
          <a:ln w="9525">
            <a:noFill/>
            <a:miter lim="800000"/>
            <a:headEnd/>
            <a:tailEnd/>
          </a:ln>
        </p:spPr>
      </p:pic>
      <p:sp>
        <p:nvSpPr>
          <p:cNvPr id="13" name="TextBox 12"/>
          <p:cNvSpPr txBox="1"/>
          <p:nvPr userDrawn="1"/>
        </p:nvSpPr>
        <p:spPr>
          <a:xfrm>
            <a:off x="6583577" y="6301092"/>
            <a:ext cx="2031540" cy="523220"/>
          </a:xfrm>
          <a:prstGeom prst="rect">
            <a:avLst/>
          </a:prstGeom>
          <a:noFill/>
        </p:spPr>
        <p:txBody>
          <a:bodyPr wrap="square" rtlCol="0">
            <a:spAutoFit/>
          </a:bodyPr>
          <a:lstStyle/>
          <a:p>
            <a:r>
              <a:rPr lang="en-US" sz="1400" dirty="0" err="1" smtClean="0">
                <a:solidFill>
                  <a:schemeClr val="bg1"/>
                </a:solidFill>
              </a:rPr>
              <a:t>Departemen</a:t>
            </a:r>
            <a:r>
              <a:rPr lang="en-US" sz="1400" dirty="0" smtClean="0">
                <a:solidFill>
                  <a:schemeClr val="bg1"/>
                </a:solidFill>
              </a:rPr>
              <a:t> </a:t>
            </a:r>
            <a:r>
              <a:rPr lang="en-US" sz="1400" dirty="0" err="1" smtClean="0">
                <a:solidFill>
                  <a:schemeClr val="bg1"/>
                </a:solidFill>
              </a:rPr>
              <a:t>Statistika</a:t>
            </a:r>
            <a:endParaRPr lang="en-US" sz="1400" dirty="0" smtClean="0">
              <a:solidFill>
                <a:schemeClr val="bg1"/>
              </a:solidFill>
            </a:endParaRPr>
          </a:p>
          <a:p>
            <a:r>
              <a:rPr lang="en-US" sz="1400" dirty="0" smtClean="0">
                <a:solidFill>
                  <a:schemeClr val="bg1"/>
                </a:solidFill>
              </a:rPr>
              <a:t>FMIPA – IPB</a:t>
            </a:r>
            <a:endParaRPr lang="en-US" sz="1400" dirty="0">
              <a:solidFill>
                <a:schemeClr val="bg1"/>
              </a:solidFill>
            </a:endParaRPr>
          </a:p>
        </p:txBody>
      </p:sp>
    </p:spTree>
    <p:extLst>
      <p:ext uri="{BB962C8B-B14F-4D97-AF65-F5344CB8AC3E}">
        <p14:creationId xmlns:p14="http://schemas.microsoft.com/office/powerpoint/2010/main" val="746112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userDrawn="1"/>
        </p:nvGrpSpPr>
        <p:grpSpPr>
          <a:xfrm>
            <a:off x="-143947" y="-250483"/>
            <a:ext cx="1545194" cy="1720696"/>
            <a:chOff x="-450379" y="-556771"/>
            <a:chExt cx="4606565" cy="4775982"/>
          </a:xfrm>
        </p:grpSpPr>
        <p:sp>
          <p:nvSpPr>
            <p:cNvPr id="8" name="Parallelogram 7"/>
            <p:cNvSpPr/>
            <p:nvPr/>
          </p:nvSpPr>
          <p:spPr>
            <a:xfrm rot="6214955">
              <a:off x="-1877164" y="1582438"/>
              <a:ext cx="4063558" cy="1209988"/>
            </a:xfrm>
            <a:prstGeom prst="parallelogram">
              <a:avLst>
                <a:gd name="adj" fmla="val 118125"/>
              </a:avLst>
            </a:prstGeom>
            <a:solidFill>
              <a:srgbClr val="FFFF00">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p:cNvSpPr/>
            <p:nvPr/>
          </p:nvSpPr>
          <p:spPr>
            <a:xfrm rot="4552233">
              <a:off x="-888779" y="1282415"/>
              <a:ext cx="4063558" cy="1209988"/>
            </a:xfrm>
            <a:prstGeom prst="parallelogram">
              <a:avLst>
                <a:gd name="adj" fmla="val 118125"/>
              </a:avLst>
            </a:prstGeom>
            <a:solidFill>
              <a:schemeClr val="accent6">
                <a:lumMod val="60000"/>
                <a:lumOff val="40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p:cNvSpPr/>
            <p:nvPr/>
          </p:nvSpPr>
          <p:spPr>
            <a:xfrm rot="3428389">
              <a:off x="-360835" y="870014"/>
              <a:ext cx="4063558" cy="1209988"/>
            </a:xfrm>
            <a:prstGeom prst="parallelogram">
              <a:avLst>
                <a:gd name="adj" fmla="val 118125"/>
              </a:avLst>
            </a:prstGeom>
            <a:solidFill>
              <a:schemeClr val="accent2">
                <a:lumMod val="60000"/>
                <a:lumOff val="40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p:cNvSpPr/>
            <p:nvPr/>
          </p:nvSpPr>
          <p:spPr>
            <a:xfrm rot="1785796">
              <a:off x="92628" y="-52578"/>
              <a:ext cx="4063558" cy="1209988"/>
            </a:xfrm>
            <a:prstGeom prst="parallelogram">
              <a:avLst>
                <a:gd name="adj" fmla="val 118125"/>
              </a:avLst>
            </a:prstGeom>
            <a:solidFill>
              <a:schemeClr val="accent1">
                <a:lumMod val="7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F6EA04-102E-47B8-9433-1136ADF62758}"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77FDC-518F-4843-A4E9-D913E14C3FAB}" type="slidenum">
              <a:rPr lang="en-US" smtClean="0"/>
              <a:t>‹#›</a:t>
            </a:fld>
            <a:endParaRPr lang="en-US"/>
          </a:p>
        </p:txBody>
      </p:sp>
    </p:spTree>
    <p:extLst>
      <p:ext uri="{BB962C8B-B14F-4D97-AF65-F5344CB8AC3E}">
        <p14:creationId xmlns:p14="http://schemas.microsoft.com/office/powerpoint/2010/main" val="125338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45220" cy="6858001"/>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F6EA04-102E-47B8-9433-1136ADF62758}" type="datetimeFigureOut">
              <a:rPr lang="en-US" smtClean="0"/>
              <a:t>6/24/2019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E77FDC-518F-4843-A4E9-D913E14C3FAB}" type="slidenum">
              <a:rPr lang="en-US" smtClean="0"/>
              <a:t>‹#›</a:t>
            </a:fld>
            <a:endParaRPr lang="en-US"/>
          </a:p>
        </p:txBody>
      </p:sp>
    </p:spTree>
    <p:extLst>
      <p:ext uri="{BB962C8B-B14F-4D97-AF65-F5344CB8AC3E}">
        <p14:creationId xmlns:p14="http://schemas.microsoft.com/office/powerpoint/2010/main" val="2429705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F6EA04-102E-47B8-9433-1136ADF62758}"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77FDC-518F-4843-A4E9-D913E14C3FAB}" type="slidenum">
              <a:rPr lang="en-US" smtClean="0"/>
              <a:t>‹#›</a:t>
            </a:fld>
            <a:endParaRPr lang="en-US"/>
          </a:p>
        </p:txBody>
      </p:sp>
    </p:spTree>
    <p:extLst>
      <p:ext uri="{BB962C8B-B14F-4D97-AF65-F5344CB8AC3E}">
        <p14:creationId xmlns:p14="http://schemas.microsoft.com/office/powerpoint/2010/main" val="2567833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F6EA04-102E-47B8-9433-1136ADF62758}"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77FDC-518F-4843-A4E9-D913E14C3FAB}" type="slidenum">
              <a:rPr lang="en-US" smtClean="0"/>
              <a:t>‹#›</a:t>
            </a:fld>
            <a:endParaRPr lang="en-US"/>
          </a:p>
        </p:txBody>
      </p:sp>
    </p:spTree>
    <p:extLst>
      <p:ext uri="{BB962C8B-B14F-4D97-AF65-F5344CB8AC3E}">
        <p14:creationId xmlns:p14="http://schemas.microsoft.com/office/powerpoint/2010/main" val="40161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F6EA04-102E-47B8-9433-1136ADF62758}" type="datetimeFigureOut">
              <a:rPr lang="en-US" smtClean="0"/>
              <a:t>6/24/2019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77FDC-518F-4843-A4E9-D913E14C3FAB}" type="slidenum">
              <a:rPr lang="en-US" smtClean="0"/>
              <a:t>‹#›</a:t>
            </a:fld>
            <a:endParaRPr lang="en-US"/>
          </a:p>
        </p:txBody>
      </p:sp>
    </p:spTree>
    <p:extLst>
      <p:ext uri="{BB962C8B-B14F-4D97-AF65-F5344CB8AC3E}">
        <p14:creationId xmlns:p14="http://schemas.microsoft.com/office/powerpoint/2010/main" val="3960607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F6EA04-102E-47B8-9433-1136ADF62758}" type="datetimeFigureOut">
              <a:rPr lang="en-US" smtClean="0"/>
              <a:t>6/24/2019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E77FDC-518F-4843-A4E9-D913E14C3FAB}" type="slidenum">
              <a:rPr lang="en-US" smtClean="0"/>
              <a:t>‹#›</a:t>
            </a:fld>
            <a:endParaRPr lang="en-US"/>
          </a:p>
        </p:txBody>
      </p:sp>
    </p:spTree>
    <p:extLst>
      <p:ext uri="{BB962C8B-B14F-4D97-AF65-F5344CB8AC3E}">
        <p14:creationId xmlns:p14="http://schemas.microsoft.com/office/powerpoint/2010/main" val="3820069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6EA04-102E-47B8-9433-1136ADF62758}" type="datetimeFigureOut">
              <a:rPr lang="en-US" smtClean="0"/>
              <a:t>6/24/2019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E77FDC-518F-4843-A4E9-D913E14C3FAB}" type="slidenum">
              <a:rPr lang="en-US" smtClean="0"/>
              <a:t>‹#›</a:t>
            </a:fld>
            <a:endParaRPr lang="en-US"/>
          </a:p>
        </p:txBody>
      </p:sp>
    </p:spTree>
    <p:extLst>
      <p:ext uri="{BB962C8B-B14F-4D97-AF65-F5344CB8AC3E}">
        <p14:creationId xmlns:p14="http://schemas.microsoft.com/office/powerpoint/2010/main" val="2825209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F6EA04-102E-47B8-9433-1136ADF62758}"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77FDC-518F-4843-A4E9-D913E14C3FAB}" type="slidenum">
              <a:rPr lang="en-US" smtClean="0"/>
              <a:t>‹#›</a:t>
            </a:fld>
            <a:endParaRPr lang="en-US"/>
          </a:p>
        </p:txBody>
      </p:sp>
    </p:spTree>
    <p:extLst>
      <p:ext uri="{BB962C8B-B14F-4D97-AF65-F5344CB8AC3E}">
        <p14:creationId xmlns:p14="http://schemas.microsoft.com/office/powerpoint/2010/main" val="2514014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F6EA04-102E-47B8-9433-1136ADF62758}" type="datetimeFigureOut">
              <a:rPr lang="en-US" smtClean="0"/>
              <a:t>6/24/2019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77FDC-518F-4843-A4E9-D913E14C3FAB}" type="slidenum">
              <a:rPr lang="en-US" smtClean="0"/>
              <a:t>‹#›</a:t>
            </a:fld>
            <a:endParaRPr lang="en-US"/>
          </a:p>
        </p:txBody>
      </p:sp>
    </p:spTree>
    <p:extLst>
      <p:ext uri="{BB962C8B-B14F-4D97-AF65-F5344CB8AC3E}">
        <p14:creationId xmlns:p14="http://schemas.microsoft.com/office/powerpoint/2010/main" val="617001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1"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80"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5.png"/><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slideLayout" Target="../slideLayouts/slideLayout3.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9.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1.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0.w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22.wmf"/><Relationship Id="rId5" Type="http://schemas.openxmlformats.org/officeDocument/2006/relationships/oleObject" Target="../embeddings/oleObject4.bin"/><Relationship Id="rId4" Type="http://schemas.openxmlformats.org/officeDocument/2006/relationships/image" Target="../media/image2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8.xml"/><Relationship Id="rId1" Type="http://schemas.openxmlformats.org/officeDocument/2006/relationships/vmlDrawing" Target="../drawings/vmlDrawing4.vml"/><Relationship Id="rId4" Type="http://schemas.openxmlformats.org/officeDocument/2006/relationships/image" Target="../media/image26.wmf"/></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33.png"/></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34.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35.e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4714878"/>
            <a:ext cx="6858000" cy="1655762"/>
          </a:xfrm>
        </p:spPr>
        <p:txBody>
          <a:bodyPr/>
          <a:lstStyle/>
          <a:p>
            <a:r>
              <a:rPr lang="en-US" b="1" dirty="0" smtClean="0"/>
              <a:t>PT. </a:t>
            </a:r>
            <a:r>
              <a:rPr lang="en-US" b="1" dirty="0" err="1" smtClean="0"/>
              <a:t>Ganesha</a:t>
            </a:r>
            <a:r>
              <a:rPr lang="en-US" b="1" dirty="0" smtClean="0"/>
              <a:t> </a:t>
            </a:r>
            <a:r>
              <a:rPr lang="en-US" b="1" dirty="0" err="1" smtClean="0"/>
              <a:t>Cipta</a:t>
            </a:r>
            <a:r>
              <a:rPr lang="en-US" b="1" dirty="0" smtClean="0"/>
              <a:t> </a:t>
            </a:r>
            <a:r>
              <a:rPr lang="en-US" b="1" dirty="0" err="1" smtClean="0"/>
              <a:t>Informatika</a:t>
            </a:r>
            <a:endParaRPr lang="en-US" b="1" dirty="0"/>
          </a:p>
        </p:txBody>
      </p:sp>
      <p:grpSp>
        <p:nvGrpSpPr>
          <p:cNvPr id="9" name="Group 8"/>
          <p:cNvGrpSpPr/>
          <p:nvPr/>
        </p:nvGrpSpPr>
        <p:grpSpPr>
          <a:xfrm>
            <a:off x="-450379" y="-1306579"/>
            <a:ext cx="4606565" cy="4775982"/>
            <a:chOff x="-450379" y="-556771"/>
            <a:chExt cx="4606565" cy="4775982"/>
          </a:xfrm>
        </p:grpSpPr>
        <p:sp>
          <p:nvSpPr>
            <p:cNvPr id="8" name="Parallelogram 7"/>
            <p:cNvSpPr/>
            <p:nvPr/>
          </p:nvSpPr>
          <p:spPr>
            <a:xfrm rot="6214955">
              <a:off x="-1877164" y="1582438"/>
              <a:ext cx="4063558" cy="1209988"/>
            </a:xfrm>
            <a:prstGeom prst="parallelogram">
              <a:avLst>
                <a:gd name="adj" fmla="val 118125"/>
              </a:avLst>
            </a:prstGeom>
            <a:solidFill>
              <a:srgbClr val="FFFF00">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rallelogram 4"/>
            <p:cNvSpPr/>
            <p:nvPr/>
          </p:nvSpPr>
          <p:spPr>
            <a:xfrm rot="4552233">
              <a:off x="-888779" y="1282415"/>
              <a:ext cx="4063558" cy="1209988"/>
            </a:xfrm>
            <a:prstGeom prst="parallelogram">
              <a:avLst>
                <a:gd name="adj" fmla="val 118125"/>
              </a:avLst>
            </a:prstGeom>
            <a:solidFill>
              <a:schemeClr val="accent6">
                <a:lumMod val="60000"/>
                <a:lumOff val="40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allelogram 5"/>
            <p:cNvSpPr/>
            <p:nvPr/>
          </p:nvSpPr>
          <p:spPr>
            <a:xfrm rot="3428389">
              <a:off x="-360835" y="870014"/>
              <a:ext cx="4063558" cy="1209988"/>
            </a:xfrm>
            <a:prstGeom prst="parallelogram">
              <a:avLst>
                <a:gd name="adj" fmla="val 118125"/>
              </a:avLst>
            </a:prstGeom>
            <a:solidFill>
              <a:schemeClr val="accent2">
                <a:lumMod val="60000"/>
                <a:lumOff val="40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p:cNvSpPr/>
            <p:nvPr/>
          </p:nvSpPr>
          <p:spPr>
            <a:xfrm rot="1785796">
              <a:off x="92628" y="-52578"/>
              <a:ext cx="4063558" cy="1209988"/>
            </a:xfrm>
            <a:prstGeom prst="parallelogram">
              <a:avLst>
                <a:gd name="adj" fmla="val 118125"/>
              </a:avLst>
            </a:prstGeom>
            <a:solidFill>
              <a:schemeClr val="accent1">
                <a:lumMod val="7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rot="10645197">
            <a:off x="6146703" y="4079700"/>
            <a:ext cx="3376060" cy="3345585"/>
            <a:chOff x="-450379" y="-556771"/>
            <a:chExt cx="4606565" cy="4775982"/>
          </a:xfrm>
          <a:solidFill>
            <a:schemeClr val="bg2">
              <a:lumMod val="90000"/>
              <a:alpha val="67000"/>
            </a:schemeClr>
          </a:solidFill>
        </p:grpSpPr>
        <p:sp>
          <p:nvSpPr>
            <p:cNvPr id="11" name="Parallelogram 10"/>
            <p:cNvSpPr/>
            <p:nvPr/>
          </p:nvSpPr>
          <p:spPr>
            <a:xfrm rot="6214955">
              <a:off x="-1877164" y="1582438"/>
              <a:ext cx="4063558" cy="1209988"/>
            </a:xfrm>
            <a:prstGeom prst="parallelogram">
              <a:avLst>
                <a:gd name="adj" fmla="val 1181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p:cNvSpPr/>
            <p:nvPr/>
          </p:nvSpPr>
          <p:spPr>
            <a:xfrm rot="4552233">
              <a:off x="-888779" y="1282415"/>
              <a:ext cx="4063558" cy="1209988"/>
            </a:xfrm>
            <a:prstGeom prst="parallelogram">
              <a:avLst>
                <a:gd name="adj" fmla="val 1181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arallelogram 12"/>
            <p:cNvSpPr/>
            <p:nvPr/>
          </p:nvSpPr>
          <p:spPr>
            <a:xfrm rot="3428389">
              <a:off x="-360835" y="870014"/>
              <a:ext cx="4063558" cy="1209988"/>
            </a:xfrm>
            <a:prstGeom prst="parallelogram">
              <a:avLst>
                <a:gd name="adj" fmla="val 1181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p:cNvSpPr/>
            <p:nvPr/>
          </p:nvSpPr>
          <p:spPr>
            <a:xfrm rot="1785796">
              <a:off x="92628" y="-52578"/>
              <a:ext cx="4063558" cy="1209988"/>
            </a:xfrm>
            <a:prstGeom prst="parallelogram">
              <a:avLst>
                <a:gd name="adj" fmla="val 1181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516636" y="1260338"/>
            <a:ext cx="8110728" cy="2387600"/>
          </a:xfrm>
        </p:spPr>
        <p:txBody>
          <a:bodyPr>
            <a:noAutofit/>
          </a:bodyPr>
          <a:lstStyle/>
          <a:p>
            <a:r>
              <a:rPr lang="en-US" i="1" dirty="0" err="1" smtClean="0">
                <a:latin typeface="Avenir Next Cyr W04 Demi" panose="020B0703020202020204" pitchFamily="34" charset="0"/>
              </a:rPr>
              <a:t>Analitika</a:t>
            </a:r>
            <a:r>
              <a:rPr lang="en-US" i="1" dirty="0" smtClean="0">
                <a:latin typeface="Avenir Next Cyr W04 Demi" panose="020B0703020202020204" pitchFamily="34" charset="0"/>
              </a:rPr>
              <a:t> </a:t>
            </a:r>
            <a:r>
              <a:rPr lang="en-US" i="1" dirty="0" err="1" smtClean="0">
                <a:latin typeface="Avenir Next Cyr W04 Demi" panose="020B0703020202020204" pitchFamily="34" charset="0"/>
              </a:rPr>
              <a:t>menggunakan</a:t>
            </a:r>
            <a:r>
              <a:rPr lang="en-US" i="1" dirty="0" smtClean="0">
                <a:latin typeface="Avenir Next Cyr W04 Demi" panose="020B0703020202020204" pitchFamily="34" charset="0"/>
              </a:rPr>
              <a:t> Python</a:t>
            </a:r>
            <a:endParaRPr lang="en-US" i="1" dirty="0">
              <a:latin typeface="Avenir Next Cyr W04 Demi" panose="020B0703020202020204" pitchFamily="34" charset="0"/>
            </a:endParaRPr>
          </a:p>
        </p:txBody>
      </p:sp>
    </p:spTree>
    <p:extLst>
      <p:ext uri="{BB962C8B-B14F-4D97-AF65-F5344CB8AC3E}">
        <p14:creationId xmlns:p14="http://schemas.microsoft.com/office/powerpoint/2010/main" val="12407981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nl-BE" sz="3600" b="1" dirty="0"/>
              <a:t>Approach</a:t>
            </a:r>
            <a:endParaRPr lang="nl-BE" sz="3600" b="1" dirty="0"/>
          </a:p>
        </p:txBody>
      </p:sp>
      <p:sp>
        <p:nvSpPr>
          <p:cNvPr id="6" name="Slide Number Placeholder 5"/>
          <p:cNvSpPr>
            <a:spLocks noGrp="1"/>
          </p:cNvSpPr>
          <p:nvPr>
            <p:ph type="sldNum" sz="quarter" idx="12"/>
          </p:nvPr>
        </p:nvSpPr>
        <p:spPr/>
        <p:txBody>
          <a:bodyPr/>
          <a:lstStyle/>
          <a:p>
            <a:fld id="{4407D08F-66DA-4D21-989E-C8CC3C63FE28}" type="slidenum">
              <a:rPr lang="nl-BE" smtClean="0"/>
              <a:pPr/>
              <a:t>10</a:t>
            </a:fld>
            <a:endParaRPr lang="nl-BE"/>
          </a:p>
        </p:txBody>
      </p:sp>
      <p:graphicFrame>
        <p:nvGraphicFramePr>
          <p:cNvPr id="7" name="Diagram 6"/>
          <p:cNvGraphicFramePr/>
          <p:nvPr>
            <p:extLst/>
          </p:nvPr>
        </p:nvGraphicFramePr>
        <p:xfrm>
          <a:off x="533556" y="1397078"/>
          <a:ext cx="8305479" cy="1269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828906" y="2971818"/>
            <a:ext cx="5714779" cy="2678234"/>
          </a:xfrm>
          <a:prstGeom prst="rect">
            <a:avLst/>
          </a:prstGeom>
          <a:solidFill>
            <a:srgbClr val="62E0D1"/>
          </a:solidFill>
        </p:spPr>
        <p:txBody>
          <a:bodyPr wrap="square">
            <a:spAutoFit/>
          </a:bodyPr>
          <a:lstStyle/>
          <a:p>
            <a:r>
              <a:rPr lang="en-US" sz="1867" dirty="0"/>
              <a:t>Customers are grouped or segmented base on specific purpose.</a:t>
            </a:r>
          </a:p>
          <a:p>
            <a:endParaRPr lang="en-US" sz="1867" dirty="0"/>
          </a:p>
          <a:p>
            <a:r>
              <a:rPr lang="en-US" sz="1867" dirty="0"/>
              <a:t>Most of the time, segmentation is based on </a:t>
            </a:r>
            <a:r>
              <a:rPr lang="en-US" sz="1867" dirty="0" err="1"/>
              <a:t>behaviour</a:t>
            </a:r>
            <a:r>
              <a:rPr lang="en-US" sz="1867" dirty="0"/>
              <a:t> data.</a:t>
            </a:r>
          </a:p>
          <a:p>
            <a:endParaRPr lang="en-US" sz="1867" dirty="0"/>
          </a:p>
          <a:p>
            <a:r>
              <a:rPr lang="en-US" sz="1867" dirty="0"/>
              <a:t>Statistical/Analytics tools promise to have useful results.</a:t>
            </a:r>
          </a:p>
          <a:p>
            <a:endParaRPr lang="en-US" sz="1867" dirty="0"/>
          </a:p>
          <a:p>
            <a:r>
              <a:rPr lang="en-US" sz="1867" dirty="0"/>
              <a:t>Segmentation results depend on the dimensions used.</a:t>
            </a:r>
          </a:p>
        </p:txBody>
      </p:sp>
    </p:spTree>
    <p:extLst>
      <p:ext uri="{BB962C8B-B14F-4D97-AF65-F5344CB8AC3E}">
        <p14:creationId xmlns:p14="http://schemas.microsoft.com/office/powerpoint/2010/main" val="60363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nl-BE" sz="3600" b="1" dirty="0"/>
              <a:t>Approach</a:t>
            </a:r>
            <a:endParaRPr lang="nl-BE" sz="3600" b="1" dirty="0"/>
          </a:p>
        </p:txBody>
      </p:sp>
      <p:sp>
        <p:nvSpPr>
          <p:cNvPr id="6" name="Slide Number Placeholder 5"/>
          <p:cNvSpPr>
            <a:spLocks noGrp="1"/>
          </p:cNvSpPr>
          <p:nvPr>
            <p:ph type="sldNum" sz="quarter" idx="12"/>
          </p:nvPr>
        </p:nvSpPr>
        <p:spPr/>
        <p:txBody>
          <a:bodyPr/>
          <a:lstStyle/>
          <a:p>
            <a:fld id="{4407D08F-66DA-4D21-989E-C8CC3C63FE28}" type="slidenum">
              <a:rPr lang="nl-BE" smtClean="0"/>
              <a:pPr/>
              <a:t>11</a:t>
            </a:fld>
            <a:endParaRPr lang="nl-BE"/>
          </a:p>
        </p:txBody>
      </p:sp>
      <p:graphicFrame>
        <p:nvGraphicFramePr>
          <p:cNvPr id="7" name="Diagram 6"/>
          <p:cNvGraphicFramePr/>
          <p:nvPr>
            <p:extLst/>
          </p:nvPr>
        </p:nvGraphicFramePr>
        <p:xfrm>
          <a:off x="533556" y="1397078"/>
          <a:ext cx="8305479" cy="1269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828906" y="2971818"/>
            <a:ext cx="5714779" cy="2103589"/>
          </a:xfrm>
          <a:prstGeom prst="rect">
            <a:avLst/>
          </a:prstGeom>
          <a:solidFill>
            <a:srgbClr val="65F54D"/>
          </a:solidFill>
        </p:spPr>
        <p:txBody>
          <a:bodyPr wrap="square">
            <a:spAutoFit/>
          </a:bodyPr>
          <a:lstStyle/>
          <a:p>
            <a:r>
              <a:rPr lang="en-US" sz="1867" dirty="0"/>
              <a:t>Provide a descriptive overview on the profile of each segment.</a:t>
            </a:r>
          </a:p>
          <a:p>
            <a:endParaRPr lang="en-US" sz="1867" dirty="0"/>
          </a:p>
          <a:p>
            <a:r>
              <a:rPr lang="en-US" sz="1867" dirty="0"/>
              <a:t>It may drive information on segment needs.</a:t>
            </a:r>
          </a:p>
          <a:p>
            <a:endParaRPr lang="en-US" sz="1867" dirty="0"/>
          </a:p>
          <a:p>
            <a:r>
              <a:rPr lang="en-US" sz="1867" dirty="0"/>
              <a:t>Profiling involving behavior, value and demographics data.</a:t>
            </a:r>
          </a:p>
        </p:txBody>
      </p:sp>
    </p:spTree>
    <p:extLst>
      <p:ext uri="{BB962C8B-B14F-4D97-AF65-F5344CB8AC3E}">
        <p14:creationId xmlns:p14="http://schemas.microsoft.com/office/powerpoint/2010/main" val="3714288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nl-BE" sz="3600" b="1" dirty="0"/>
              <a:t>Approach</a:t>
            </a:r>
            <a:endParaRPr lang="nl-BE" sz="3600" b="1" dirty="0"/>
          </a:p>
        </p:txBody>
      </p:sp>
      <p:sp>
        <p:nvSpPr>
          <p:cNvPr id="6" name="Slide Number Placeholder 5"/>
          <p:cNvSpPr>
            <a:spLocks noGrp="1"/>
          </p:cNvSpPr>
          <p:nvPr>
            <p:ph type="sldNum" sz="quarter" idx="12"/>
          </p:nvPr>
        </p:nvSpPr>
        <p:spPr/>
        <p:txBody>
          <a:bodyPr/>
          <a:lstStyle/>
          <a:p>
            <a:fld id="{4407D08F-66DA-4D21-989E-C8CC3C63FE28}" type="slidenum">
              <a:rPr lang="nl-BE" smtClean="0"/>
              <a:pPr/>
              <a:t>12</a:t>
            </a:fld>
            <a:endParaRPr lang="nl-BE"/>
          </a:p>
        </p:txBody>
      </p:sp>
      <p:graphicFrame>
        <p:nvGraphicFramePr>
          <p:cNvPr id="7" name="Diagram 6"/>
          <p:cNvGraphicFramePr/>
          <p:nvPr>
            <p:extLst/>
          </p:nvPr>
        </p:nvGraphicFramePr>
        <p:xfrm>
          <a:off x="533556" y="1397078"/>
          <a:ext cx="8305479" cy="1269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2642" name="Picture 2"/>
          <p:cNvPicPr>
            <a:picLocks noChangeAspect="1" noChangeArrowheads="1"/>
          </p:cNvPicPr>
          <p:nvPr/>
        </p:nvPicPr>
        <p:blipFill>
          <a:blip r:embed="rId7" cstate="print"/>
          <a:srcRect/>
          <a:stretch>
            <a:fillRect/>
          </a:stretch>
        </p:blipFill>
        <p:spPr bwMode="auto">
          <a:xfrm>
            <a:off x="1600316" y="2971818"/>
            <a:ext cx="5933846" cy="32669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04914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a:t>Gambaran</a:t>
            </a:r>
            <a:r>
              <a:rPr lang="en-US" sz="3200" b="1" dirty="0"/>
              <a:t> </a:t>
            </a:r>
            <a:r>
              <a:rPr lang="en-US" sz="3200" b="1" dirty="0" err="1"/>
              <a:t>keberadaan</a:t>
            </a:r>
            <a:r>
              <a:rPr lang="en-US" sz="3200" b="1" dirty="0"/>
              <a:t> data di </a:t>
            </a:r>
            <a:r>
              <a:rPr lang="en-US" sz="3200" b="1" dirty="0" err="1"/>
              <a:t>industri</a:t>
            </a:r>
            <a:r>
              <a:rPr lang="en-US" sz="3200" b="1" dirty="0"/>
              <a:t> telco</a:t>
            </a:r>
            <a:endParaRPr lang="en-US" sz="3200" b="1" dirty="0"/>
          </a:p>
        </p:txBody>
      </p:sp>
      <p:sp>
        <p:nvSpPr>
          <p:cNvPr id="4" name="Slide Number Placeholder 3"/>
          <p:cNvSpPr>
            <a:spLocks noGrp="1"/>
          </p:cNvSpPr>
          <p:nvPr>
            <p:ph type="sldNum" sz="quarter" idx="12"/>
          </p:nvPr>
        </p:nvSpPr>
        <p:spPr/>
        <p:txBody>
          <a:bodyPr/>
          <a:lstStyle/>
          <a:p>
            <a:fld id="{4407D08F-66DA-4D21-989E-C8CC3C63FE28}" type="slidenum">
              <a:rPr lang="nl-BE" smtClean="0"/>
              <a:pPr/>
              <a:t>13</a:t>
            </a:fld>
            <a:endParaRPr lang="nl-BE"/>
          </a:p>
        </p:txBody>
      </p:sp>
      <p:pic>
        <p:nvPicPr>
          <p:cNvPr id="113666" name="Picture 2"/>
          <p:cNvPicPr>
            <a:picLocks noChangeAspect="1" noChangeArrowheads="1"/>
          </p:cNvPicPr>
          <p:nvPr/>
        </p:nvPicPr>
        <p:blipFill>
          <a:blip r:embed="rId2" cstate="print"/>
          <a:srcRect/>
          <a:stretch>
            <a:fillRect/>
          </a:stretch>
        </p:blipFill>
        <p:spPr bwMode="auto">
          <a:xfrm>
            <a:off x="445976" y="1482038"/>
            <a:ext cx="8218015" cy="4419430"/>
          </a:xfrm>
          <a:prstGeom prst="rect">
            <a:avLst/>
          </a:prstGeom>
          <a:noFill/>
          <a:ln w="9525">
            <a:noFill/>
            <a:miter lim="800000"/>
            <a:headEnd/>
            <a:tailEnd/>
          </a:ln>
          <a:effectLst/>
        </p:spPr>
      </p:pic>
    </p:spTree>
    <p:extLst>
      <p:ext uri="{BB962C8B-B14F-4D97-AF65-F5344CB8AC3E}">
        <p14:creationId xmlns:p14="http://schemas.microsoft.com/office/powerpoint/2010/main" val="2601047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a:t>Kegunaan</a:t>
            </a:r>
            <a:r>
              <a:rPr lang="en-US" sz="3200" b="1" dirty="0"/>
              <a:t> data</a:t>
            </a:r>
            <a:endParaRPr lang="en-US" sz="3200" b="1" dirty="0"/>
          </a:p>
        </p:txBody>
      </p:sp>
      <p:sp>
        <p:nvSpPr>
          <p:cNvPr id="4" name="Slide Number Placeholder 3"/>
          <p:cNvSpPr>
            <a:spLocks noGrp="1"/>
          </p:cNvSpPr>
          <p:nvPr>
            <p:ph type="sldNum" sz="quarter" idx="12"/>
          </p:nvPr>
        </p:nvSpPr>
        <p:spPr/>
        <p:txBody>
          <a:bodyPr/>
          <a:lstStyle/>
          <a:p>
            <a:fld id="{4407D08F-66DA-4D21-989E-C8CC3C63FE28}" type="slidenum">
              <a:rPr lang="nl-BE" smtClean="0"/>
              <a:pPr/>
              <a:t>14</a:t>
            </a:fld>
            <a:endParaRPr lang="nl-BE"/>
          </a:p>
        </p:txBody>
      </p:sp>
      <p:pic>
        <p:nvPicPr>
          <p:cNvPr id="114690" name="Picture 2"/>
          <p:cNvPicPr>
            <a:picLocks noChangeAspect="1" noChangeArrowheads="1"/>
          </p:cNvPicPr>
          <p:nvPr/>
        </p:nvPicPr>
        <p:blipFill>
          <a:blip r:embed="rId2" cstate="print"/>
          <a:srcRect/>
          <a:stretch>
            <a:fillRect/>
          </a:stretch>
        </p:blipFill>
        <p:spPr bwMode="auto">
          <a:xfrm>
            <a:off x="457359" y="1546081"/>
            <a:ext cx="8248226" cy="4397422"/>
          </a:xfrm>
          <a:prstGeom prst="rect">
            <a:avLst/>
          </a:prstGeom>
          <a:noFill/>
          <a:ln w="9525">
            <a:noFill/>
            <a:miter lim="800000"/>
            <a:headEnd/>
            <a:tailEnd/>
          </a:ln>
          <a:effectLst/>
        </p:spPr>
      </p:pic>
    </p:spTree>
    <p:extLst>
      <p:ext uri="{BB962C8B-B14F-4D97-AF65-F5344CB8AC3E}">
        <p14:creationId xmlns:p14="http://schemas.microsoft.com/office/powerpoint/2010/main" val="1258312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a:t>Metodologi</a:t>
            </a:r>
            <a:r>
              <a:rPr lang="en-US" sz="3200" b="1" dirty="0"/>
              <a:t> </a:t>
            </a:r>
            <a:r>
              <a:rPr lang="en-US" sz="3200" b="1" dirty="0" err="1"/>
              <a:t>Umum</a:t>
            </a:r>
            <a:endParaRPr lang="en-US" sz="3200" b="1" dirty="0"/>
          </a:p>
        </p:txBody>
      </p:sp>
      <p:sp>
        <p:nvSpPr>
          <p:cNvPr id="4" name="Slide Number Placeholder 3"/>
          <p:cNvSpPr>
            <a:spLocks noGrp="1"/>
          </p:cNvSpPr>
          <p:nvPr>
            <p:ph type="sldNum" sz="quarter" idx="12"/>
          </p:nvPr>
        </p:nvSpPr>
        <p:spPr/>
        <p:txBody>
          <a:bodyPr/>
          <a:lstStyle/>
          <a:p>
            <a:fld id="{4407D08F-66DA-4D21-989E-C8CC3C63FE28}" type="slidenum">
              <a:rPr lang="nl-BE" smtClean="0"/>
              <a:pPr/>
              <a:t>15</a:t>
            </a:fld>
            <a:endParaRPr lang="nl-BE"/>
          </a:p>
        </p:txBody>
      </p:sp>
      <p:pic>
        <p:nvPicPr>
          <p:cNvPr id="115714" name="Picture 2"/>
          <p:cNvPicPr>
            <a:picLocks noChangeAspect="1" noChangeArrowheads="1"/>
          </p:cNvPicPr>
          <p:nvPr/>
        </p:nvPicPr>
        <p:blipFill>
          <a:blip r:embed="rId2" cstate="print"/>
          <a:srcRect/>
          <a:stretch>
            <a:fillRect/>
          </a:stretch>
        </p:blipFill>
        <p:spPr bwMode="auto">
          <a:xfrm>
            <a:off x="457358" y="1447877"/>
            <a:ext cx="8381677" cy="4448608"/>
          </a:xfrm>
          <a:prstGeom prst="rect">
            <a:avLst/>
          </a:prstGeom>
          <a:noFill/>
          <a:ln w="9525">
            <a:noFill/>
            <a:miter lim="800000"/>
            <a:headEnd/>
            <a:tailEnd/>
          </a:ln>
          <a:effectLst/>
        </p:spPr>
      </p:pic>
      <p:sp>
        <p:nvSpPr>
          <p:cNvPr id="5" name="TextBox 4"/>
          <p:cNvSpPr txBox="1"/>
          <p:nvPr/>
        </p:nvSpPr>
        <p:spPr>
          <a:xfrm>
            <a:off x="457359" y="6324488"/>
            <a:ext cx="3886050" cy="276999"/>
          </a:xfrm>
          <a:prstGeom prst="rect">
            <a:avLst/>
          </a:prstGeom>
          <a:noFill/>
        </p:spPr>
        <p:txBody>
          <a:bodyPr wrap="square" rtlCol="0">
            <a:spAutoFit/>
          </a:bodyPr>
          <a:lstStyle/>
          <a:p>
            <a:r>
              <a:rPr lang="en-US" sz="1200"/>
              <a:t>CAR = customer analytical record</a:t>
            </a:r>
          </a:p>
        </p:txBody>
      </p:sp>
    </p:spTree>
    <p:extLst>
      <p:ext uri="{BB962C8B-B14F-4D97-AF65-F5344CB8AC3E}">
        <p14:creationId xmlns:p14="http://schemas.microsoft.com/office/powerpoint/2010/main" val="3642239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algn="ctr" eaLnBrk="1" hangingPunct="1"/>
            <a:r>
              <a:rPr lang="en-US" altLang="nl-BE" sz="3600" b="1" dirty="0" err="1"/>
              <a:t>Apa</a:t>
            </a:r>
            <a:r>
              <a:rPr lang="en-US" altLang="nl-BE" sz="3600" b="1" dirty="0"/>
              <a:t> </a:t>
            </a:r>
            <a:r>
              <a:rPr lang="en-US" altLang="nl-BE" sz="3600" b="1" dirty="0" err="1"/>
              <a:t>itu</a:t>
            </a:r>
            <a:r>
              <a:rPr lang="en-US" altLang="nl-BE" sz="3600" b="1" dirty="0"/>
              <a:t> Cluster Analysis?</a:t>
            </a:r>
          </a:p>
        </p:txBody>
      </p:sp>
      <p:sp>
        <p:nvSpPr>
          <p:cNvPr id="41" name="Slide Number Placeholder 40"/>
          <p:cNvSpPr>
            <a:spLocks noGrp="1"/>
          </p:cNvSpPr>
          <p:nvPr>
            <p:ph type="sldNum" sz="quarter" idx="12"/>
          </p:nvPr>
        </p:nvSpPr>
        <p:spPr/>
        <p:txBody>
          <a:bodyPr/>
          <a:lstStyle/>
          <a:p>
            <a:fld id="{4407D08F-66DA-4D21-989E-C8CC3C63FE28}" type="slidenum">
              <a:rPr lang="nl-BE" smtClean="0"/>
              <a:pPr/>
              <a:t>16</a:t>
            </a:fld>
            <a:endParaRPr lang="nl-BE"/>
          </a:p>
        </p:txBody>
      </p:sp>
      <p:sp>
        <p:nvSpPr>
          <p:cNvPr id="5123" name="Rectangle 3"/>
          <p:cNvSpPr>
            <a:spLocks noGrp="1" noChangeArrowheads="1"/>
          </p:cNvSpPr>
          <p:nvPr>
            <p:ph idx="4294967295"/>
          </p:nvPr>
        </p:nvSpPr>
        <p:spPr>
          <a:xfrm>
            <a:off x="914400" y="2012950"/>
            <a:ext cx="8229600" cy="4525963"/>
          </a:xfrm>
        </p:spPr>
        <p:txBody>
          <a:bodyPr>
            <a:noAutofit/>
          </a:bodyPr>
          <a:lstStyle/>
          <a:p>
            <a:pPr eaLnBrk="1" hangingPunct="1"/>
            <a:r>
              <a:rPr lang="en-US" altLang="nl-BE" sz="2133" dirty="0" err="1"/>
              <a:t>Menemukan</a:t>
            </a:r>
            <a:r>
              <a:rPr lang="en-US" altLang="nl-BE" sz="2133" dirty="0"/>
              <a:t> </a:t>
            </a:r>
            <a:r>
              <a:rPr lang="en-US" altLang="nl-BE" sz="2133" dirty="0" err="1"/>
              <a:t>grup</a:t>
            </a:r>
            <a:r>
              <a:rPr lang="en-US" altLang="nl-BE" sz="2133" dirty="0"/>
              <a:t> </a:t>
            </a:r>
            <a:r>
              <a:rPr lang="en-US" altLang="nl-BE" sz="2133" dirty="0" err="1"/>
              <a:t>dari</a:t>
            </a:r>
            <a:r>
              <a:rPr lang="en-US" altLang="nl-BE" sz="2133" dirty="0"/>
              <a:t> </a:t>
            </a:r>
            <a:r>
              <a:rPr lang="en-US" altLang="nl-BE" sz="2133" dirty="0" err="1"/>
              <a:t>objek</a:t>
            </a:r>
            <a:r>
              <a:rPr lang="en-US" altLang="nl-BE" sz="2133" dirty="0"/>
              <a:t>/</a:t>
            </a:r>
            <a:r>
              <a:rPr lang="en-US" altLang="nl-BE" sz="2133" dirty="0" err="1"/>
              <a:t>individu</a:t>
            </a:r>
            <a:r>
              <a:rPr lang="en-US" altLang="nl-BE" sz="2133" dirty="0"/>
              <a:t> </a:t>
            </a:r>
            <a:r>
              <a:rPr lang="en-US" altLang="nl-BE" sz="2133" dirty="0" err="1"/>
              <a:t>sedemikian</a:t>
            </a:r>
            <a:r>
              <a:rPr lang="en-US" altLang="nl-BE" sz="2133" dirty="0"/>
              <a:t> </a:t>
            </a:r>
            <a:r>
              <a:rPr lang="en-US" altLang="nl-BE" sz="2133" dirty="0" err="1"/>
              <a:t>rupa</a:t>
            </a:r>
            <a:r>
              <a:rPr lang="en-US" altLang="nl-BE" sz="2133" dirty="0"/>
              <a:t> </a:t>
            </a:r>
            <a:r>
              <a:rPr lang="en-US" altLang="nl-BE" sz="2133" dirty="0" err="1"/>
              <a:t>sehingga</a:t>
            </a:r>
            <a:r>
              <a:rPr lang="en-US" altLang="nl-BE" sz="2133" dirty="0"/>
              <a:t> </a:t>
            </a:r>
            <a:r>
              <a:rPr lang="en-US" altLang="nl-BE" sz="2133" dirty="0" err="1"/>
              <a:t>objek</a:t>
            </a:r>
            <a:r>
              <a:rPr lang="en-US" altLang="nl-BE" sz="2133" dirty="0"/>
              <a:t> </a:t>
            </a:r>
            <a:r>
              <a:rPr lang="en-US" altLang="nl-BE" sz="2133" dirty="0" err="1"/>
              <a:t>dalam</a:t>
            </a:r>
            <a:r>
              <a:rPr lang="en-US" altLang="nl-BE" sz="2133" dirty="0"/>
              <a:t> </a:t>
            </a:r>
            <a:r>
              <a:rPr lang="en-US" altLang="nl-BE" sz="2133" dirty="0" err="1"/>
              <a:t>grup</a:t>
            </a:r>
            <a:r>
              <a:rPr lang="en-US" altLang="nl-BE" sz="2133" dirty="0"/>
              <a:t> yang </a:t>
            </a:r>
            <a:r>
              <a:rPr lang="en-US" altLang="nl-BE" sz="2133" dirty="0" err="1"/>
              <a:t>sama</a:t>
            </a:r>
            <a:r>
              <a:rPr lang="en-US" altLang="nl-BE" sz="2133" dirty="0"/>
              <a:t> </a:t>
            </a:r>
            <a:r>
              <a:rPr lang="en-US" altLang="nl-BE" sz="2133" dirty="0" err="1"/>
              <a:t>memiliki</a:t>
            </a:r>
            <a:r>
              <a:rPr lang="en-US" altLang="nl-BE" sz="2133" dirty="0"/>
              <a:t> </a:t>
            </a:r>
            <a:r>
              <a:rPr lang="en-US" altLang="nl-BE" sz="2133" dirty="0" err="1"/>
              <a:t>karakteristik</a:t>
            </a:r>
            <a:r>
              <a:rPr lang="en-US" altLang="nl-BE" sz="2133" dirty="0"/>
              <a:t> yang </a:t>
            </a:r>
            <a:r>
              <a:rPr lang="en-US" altLang="nl-BE" sz="2133" dirty="0" err="1"/>
              <a:t>mirip</a:t>
            </a:r>
            <a:r>
              <a:rPr lang="en-US" altLang="nl-BE" sz="2133" dirty="0"/>
              <a:t> </a:t>
            </a:r>
            <a:r>
              <a:rPr lang="en-US" altLang="nl-BE" sz="2133" dirty="0" err="1"/>
              <a:t>sedangkan</a:t>
            </a:r>
            <a:r>
              <a:rPr lang="en-US" altLang="nl-BE" sz="2133" dirty="0"/>
              <a:t> </a:t>
            </a:r>
            <a:r>
              <a:rPr lang="en-US" altLang="nl-BE" sz="2133" dirty="0" err="1"/>
              <a:t>objek</a:t>
            </a:r>
            <a:r>
              <a:rPr lang="en-US" altLang="nl-BE" sz="2133" dirty="0"/>
              <a:t> </a:t>
            </a:r>
            <a:r>
              <a:rPr lang="en-US" altLang="nl-BE" sz="2133" dirty="0" err="1"/>
              <a:t>dari</a:t>
            </a:r>
            <a:r>
              <a:rPr lang="en-US" altLang="nl-BE" sz="2133" dirty="0"/>
              <a:t> </a:t>
            </a:r>
            <a:r>
              <a:rPr lang="en-US" altLang="nl-BE" sz="2133" dirty="0" err="1"/>
              <a:t>grup</a:t>
            </a:r>
            <a:r>
              <a:rPr lang="en-US" altLang="nl-BE" sz="2133" dirty="0"/>
              <a:t> yang </a:t>
            </a:r>
            <a:r>
              <a:rPr lang="en-US" altLang="nl-BE" sz="2133" dirty="0" err="1"/>
              <a:t>berbeda</a:t>
            </a:r>
            <a:r>
              <a:rPr lang="en-US" altLang="nl-BE" sz="2133" dirty="0"/>
              <a:t> </a:t>
            </a:r>
            <a:r>
              <a:rPr lang="en-US" altLang="nl-BE" sz="2133" dirty="0" err="1"/>
              <a:t>memiliki</a:t>
            </a:r>
            <a:r>
              <a:rPr lang="en-US" altLang="nl-BE" sz="2133" dirty="0"/>
              <a:t> </a:t>
            </a:r>
            <a:r>
              <a:rPr lang="en-US" altLang="nl-BE" sz="2133" dirty="0" err="1"/>
              <a:t>karakteristik</a:t>
            </a:r>
            <a:r>
              <a:rPr lang="en-US" altLang="nl-BE" sz="2133" dirty="0"/>
              <a:t> yang </a:t>
            </a:r>
            <a:r>
              <a:rPr lang="en-US" altLang="nl-BE" sz="2133" dirty="0" err="1"/>
              <a:t>kontras</a:t>
            </a:r>
            <a:r>
              <a:rPr lang="en-US" altLang="nl-BE" sz="2133" dirty="0"/>
              <a:t>/</a:t>
            </a:r>
            <a:r>
              <a:rPr lang="en-US" altLang="nl-BE" sz="2133" dirty="0" err="1"/>
              <a:t>berbeda</a:t>
            </a:r>
            <a:r>
              <a:rPr lang="en-US" altLang="nl-BE" sz="2133" dirty="0"/>
              <a:t>.</a:t>
            </a:r>
          </a:p>
        </p:txBody>
      </p:sp>
      <p:grpSp>
        <p:nvGrpSpPr>
          <p:cNvPr id="2" name="Group 4"/>
          <p:cNvGrpSpPr>
            <a:grpSpLocks/>
          </p:cNvGrpSpPr>
          <p:nvPr/>
        </p:nvGrpSpPr>
        <p:grpSpPr bwMode="auto">
          <a:xfrm>
            <a:off x="3276650" y="4027464"/>
            <a:ext cx="3047882" cy="2678009"/>
            <a:chOff x="2160" y="2544"/>
            <a:chExt cx="1920" cy="1687"/>
          </a:xfrm>
        </p:grpSpPr>
        <p:sp>
          <p:nvSpPr>
            <p:cNvPr id="5135" name="Line 5"/>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sz="2699"/>
            </a:p>
          </p:txBody>
        </p:sp>
        <p:sp>
          <p:nvSpPr>
            <p:cNvPr id="5136" name="Line 6"/>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sz="2699"/>
            </a:p>
          </p:txBody>
        </p:sp>
        <p:sp>
          <p:nvSpPr>
            <p:cNvPr id="5137" name="Freeform 7"/>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Lst>
              <a:ahLst/>
              <a:cxnLst>
                <a:cxn ang="T4">
                  <a:pos x="T0" y="T1"/>
                </a:cxn>
                <a:cxn ang="T5">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sz="2699"/>
            </a:p>
          </p:txBody>
        </p:sp>
        <p:sp>
          <p:nvSpPr>
            <p:cNvPr id="5138" name="AutoShape 8"/>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39" name="AutoShape 9"/>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40" name="AutoShape 10"/>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41" name="AutoShape 11"/>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42" name="AutoShape 12"/>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43" name="AutoShape 13"/>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44" name="AutoShape 14"/>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45" name="AutoShape 15"/>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46" name="AutoShape 16"/>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47" name="AutoShape 17"/>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48" name="AutoShape 18"/>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49" name="AutoShape 19"/>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50" name="AutoShape 20"/>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51" name="AutoShape 21"/>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52" name="AutoShape 22"/>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53" name="AutoShape 23"/>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54" name="AutoShape 24"/>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55" name="AutoShape 25"/>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56" name="AutoShape 26"/>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57" name="AutoShape 27"/>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58" name="AutoShape 28"/>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59" name="AutoShape 29"/>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60" name="AutoShape 30"/>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grpSp>
      <p:grpSp>
        <p:nvGrpSpPr>
          <p:cNvPr id="3" name="Group 31"/>
          <p:cNvGrpSpPr>
            <a:grpSpLocks/>
          </p:cNvGrpSpPr>
          <p:nvPr/>
        </p:nvGrpSpPr>
        <p:grpSpPr bwMode="auto">
          <a:xfrm>
            <a:off x="5257773" y="3124212"/>
            <a:ext cx="3047882" cy="2514503"/>
            <a:chOff x="3312" y="1584"/>
            <a:chExt cx="1920" cy="1584"/>
          </a:xfrm>
        </p:grpSpPr>
        <p:sp>
          <p:nvSpPr>
            <p:cNvPr id="5133" name="Line 32"/>
            <p:cNvSpPr>
              <a:spLocks noChangeShapeType="1"/>
            </p:cNvSpPr>
            <p:nvPr/>
          </p:nvSpPr>
          <p:spPr bwMode="auto">
            <a:xfrm flipH="1" flipV="1">
              <a:off x="3312" y="2736"/>
              <a:ext cx="144" cy="432"/>
            </a:xfrm>
            <a:prstGeom prst="line">
              <a:avLst/>
            </a:prstGeom>
            <a:noFill/>
            <a:ln w="25400">
              <a:solidFill>
                <a:srgbClr val="CC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BE" sz="2699"/>
            </a:p>
          </p:txBody>
        </p:sp>
        <p:sp>
          <p:nvSpPr>
            <p:cNvPr id="5134" name="AutoShape 33"/>
            <p:cNvSpPr>
              <a:spLocks noChangeArrowheads="1"/>
            </p:cNvSpPr>
            <p:nvPr/>
          </p:nvSpPr>
          <p:spPr bwMode="auto">
            <a:xfrm>
              <a:off x="3984" y="1584"/>
              <a:ext cx="1248" cy="672"/>
            </a:xfrm>
            <a:prstGeom prst="wedgeRectCallout">
              <a:avLst>
                <a:gd name="adj1" fmla="val -93509"/>
                <a:gd name="adj2" fmla="val 150894"/>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hangingPunct="1">
                <a:spcBef>
                  <a:spcPct val="50000"/>
                </a:spcBef>
              </a:pPr>
              <a:r>
                <a:rPr lang="en-US" altLang="nl-BE" sz="2000">
                  <a:latin typeface="Tahoma" pitchFamily="34" charset="0"/>
                </a:rPr>
                <a:t>Inter-cluster distances are maximized</a:t>
              </a:r>
            </a:p>
          </p:txBody>
        </p:sp>
      </p:grpSp>
      <p:grpSp>
        <p:nvGrpSpPr>
          <p:cNvPr id="4" name="Group 34"/>
          <p:cNvGrpSpPr>
            <a:grpSpLocks/>
          </p:cNvGrpSpPr>
          <p:nvPr/>
        </p:nvGrpSpPr>
        <p:grpSpPr bwMode="auto">
          <a:xfrm>
            <a:off x="2895665" y="4038577"/>
            <a:ext cx="3276474" cy="2285912"/>
            <a:chOff x="1824" y="2208"/>
            <a:chExt cx="2064" cy="1440"/>
          </a:xfrm>
        </p:grpSpPr>
        <p:sp>
          <p:nvSpPr>
            <p:cNvPr id="5130" name="Oval 35"/>
            <p:cNvSpPr>
              <a:spLocks noChangeArrowheads="1"/>
            </p:cNvSpPr>
            <p:nvPr/>
          </p:nvSpPr>
          <p:spPr bwMode="auto">
            <a:xfrm>
              <a:off x="1824" y="2592"/>
              <a:ext cx="816" cy="720"/>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31" name="Oval 36"/>
            <p:cNvSpPr>
              <a:spLocks noChangeArrowheads="1"/>
            </p:cNvSpPr>
            <p:nvPr/>
          </p:nvSpPr>
          <p:spPr bwMode="auto">
            <a:xfrm>
              <a:off x="2928" y="2208"/>
              <a:ext cx="720" cy="624"/>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5132" name="Oval 37"/>
            <p:cNvSpPr>
              <a:spLocks noChangeArrowheads="1"/>
            </p:cNvSpPr>
            <p:nvPr/>
          </p:nvSpPr>
          <p:spPr bwMode="auto">
            <a:xfrm>
              <a:off x="3216" y="3024"/>
              <a:ext cx="672" cy="624"/>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grpSp>
      <p:grpSp>
        <p:nvGrpSpPr>
          <p:cNvPr id="5" name="Group 38"/>
          <p:cNvGrpSpPr>
            <a:grpSpLocks/>
          </p:cNvGrpSpPr>
          <p:nvPr/>
        </p:nvGrpSpPr>
        <p:grpSpPr bwMode="auto">
          <a:xfrm>
            <a:off x="1295526" y="3429000"/>
            <a:ext cx="2285912" cy="1676335"/>
            <a:chOff x="816" y="1776"/>
            <a:chExt cx="1440" cy="1056"/>
          </a:xfrm>
        </p:grpSpPr>
        <p:sp>
          <p:nvSpPr>
            <p:cNvPr id="5128" name="Line 39"/>
            <p:cNvSpPr>
              <a:spLocks noChangeShapeType="1"/>
            </p:cNvSpPr>
            <p:nvPr/>
          </p:nvSpPr>
          <p:spPr bwMode="auto">
            <a:xfrm flipV="1">
              <a:off x="2064" y="2736"/>
              <a:ext cx="192" cy="96"/>
            </a:xfrm>
            <a:prstGeom prst="line">
              <a:avLst/>
            </a:prstGeom>
            <a:noFill/>
            <a:ln w="25400">
              <a:solidFill>
                <a:srgbClr val="CC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BE" sz="2699"/>
            </a:p>
          </p:txBody>
        </p:sp>
        <p:sp>
          <p:nvSpPr>
            <p:cNvPr id="5129" name="AutoShape 40"/>
            <p:cNvSpPr>
              <a:spLocks noChangeArrowheads="1"/>
            </p:cNvSpPr>
            <p:nvPr/>
          </p:nvSpPr>
          <p:spPr bwMode="auto">
            <a:xfrm>
              <a:off x="816" y="1776"/>
              <a:ext cx="1248" cy="672"/>
            </a:xfrm>
            <a:prstGeom prst="wedgeRectCallout">
              <a:avLst>
                <a:gd name="adj1" fmla="val 56250"/>
                <a:gd name="adj2" fmla="val 92856"/>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hangingPunct="1">
                <a:spcBef>
                  <a:spcPct val="50000"/>
                </a:spcBef>
              </a:pPr>
              <a:r>
                <a:rPr lang="en-US" altLang="nl-BE" sz="2000">
                  <a:latin typeface="Tahoma" pitchFamily="34" charset="0"/>
                </a:rPr>
                <a:t>Intra-cluster distances are minimized</a:t>
              </a:r>
            </a:p>
          </p:txBody>
        </p:sp>
      </p:grpSp>
    </p:spTree>
    <p:extLst>
      <p:ext uri="{BB962C8B-B14F-4D97-AF65-F5344CB8AC3E}">
        <p14:creationId xmlns:p14="http://schemas.microsoft.com/office/powerpoint/2010/main" val="2411007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ChangeArrowheads="1"/>
          </p:cNvSpPr>
          <p:nvPr/>
        </p:nvSpPr>
        <p:spPr bwMode="auto">
          <a:xfrm>
            <a:off x="4648197" y="3886183"/>
            <a:ext cx="2514503" cy="2285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8195" name="Rectangle 6"/>
          <p:cNvSpPr>
            <a:spLocks noChangeArrowheads="1"/>
          </p:cNvSpPr>
          <p:nvPr/>
        </p:nvSpPr>
        <p:spPr bwMode="auto">
          <a:xfrm>
            <a:off x="1066935" y="3886183"/>
            <a:ext cx="2514503" cy="2285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endParaRPr lang="nl-BE" altLang="nl-BE" sz="2699"/>
          </a:p>
        </p:txBody>
      </p:sp>
      <p:sp>
        <p:nvSpPr>
          <p:cNvPr id="8196" name="Rectangle 2"/>
          <p:cNvSpPr>
            <a:spLocks noGrp="1" noChangeArrowheads="1"/>
          </p:cNvSpPr>
          <p:nvPr>
            <p:ph type="title"/>
          </p:nvPr>
        </p:nvSpPr>
        <p:spPr/>
        <p:txBody>
          <a:bodyPr>
            <a:normAutofit/>
          </a:bodyPr>
          <a:lstStyle/>
          <a:p>
            <a:pPr algn="ctr" eaLnBrk="1" hangingPunct="1"/>
            <a:r>
              <a:rPr lang="en-US" altLang="nl-BE" sz="3200" b="1" dirty="0"/>
              <a:t>Objectives of cluster analysis</a:t>
            </a:r>
          </a:p>
        </p:txBody>
      </p:sp>
      <p:sp>
        <p:nvSpPr>
          <p:cNvPr id="8" name="Slide Number Placeholder 7"/>
          <p:cNvSpPr>
            <a:spLocks noGrp="1"/>
          </p:cNvSpPr>
          <p:nvPr>
            <p:ph type="sldNum" sz="quarter" idx="12"/>
          </p:nvPr>
        </p:nvSpPr>
        <p:spPr/>
        <p:txBody>
          <a:bodyPr/>
          <a:lstStyle/>
          <a:p>
            <a:fld id="{4407D08F-66DA-4D21-989E-C8CC3C63FE28}" type="slidenum">
              <a:rPr lang="nl-BE" smtClean="0"/>
              <a:pPr/>
              <a:t>17</a:t>
            </a:fld>
            <a:endParaRPr lang="nl-BE"/>
          </a:p>
        </p:txBody>
      </p:sp>
      <p:sp>
        <p:nvSpPr>
          <p:cNvPr id="8197" name="Rectangle 3"/>
          <p:cNvSpPr>
            <a:spLocks noGrp="1" noChangeArrowheads="1"/>
          </p:cNvSpPr>
          <p:nvPr>
            <p:ph type="body" idx="4294967295"/>
          </p:nvPr>
        </p:nvSpPr>
        <p:spPr>
          <a:xfrm>
            <a:off x="970384" y="2026426"/>
            <a:ext cx="7886700" cy="3719513"/>
          </a:xfrm>
        </p:spPr>
        <p:txBody>
          <a:bodyPr>
            <a:normAutofit/>
          </a:bodyPr>
          <a:lstStyle/>
          <a:p>
            <a:pPr eaLnBrk="1" hangingPunct="1"/>
            <a:r>
              <a:rPr lang="en-US" altLang="nl-BE" sz="2400" dirty="0"/>
              <a:t>Address the </a:t>
            </a:r>
            <a:r>
              <a:rPr lang="en-US" altLang="nl-BE" sz="2400" dirty="0" err="1"/>
              <a:t>heterogenity</a:t>
            </a:r>
            <a:r>
              <a:rPr lang="en-US" altLang="nl-BE" sz="2400" dirty="0"/>
              <a:t> in the data</a:t>
            </a:r>
          </a:p>
          <a:p>
            <a:pPr lvl="1" eaLnBrk="1" hangingPunct="1"/>
            <a:r>
              <a:rPr lang="en-US" altLang="nl-BE" sz="2133" dirty="0"/>
              <a:t>Divide the data into more homogeneous groups</a:t>
            </a:r>
          </a:p>
          <a:p>
            <a:pPr eaLnBrk="1" hangingPunct="1"/>
            <a:r>
              <a:rPr lang="en-US" altLang="nl-BE" sz="2400" dirty="0"/>
              <a:t>Find the natural modality of data </a:t>
            </a:r>
          </a:p>
          <a:p>
            <a:pPr lvl="1" eaLnBrk="1" hangingPunct="1"/>
            <a:r>
              <a:rPr lang="en-US" altLang="nl-BE" sz="2133" dirty="0"/>
              <a:t>Determine whether the data contains naturally occurring, homogeneous subsets </a:t>
            </a:r>
          </a:p>
        </p:txBody>
      </p:sp>
      <p:pic>
        <p:nvPicPr>
          <p:cNvPr id="819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3606" t="3523" r="3606" b="3523"/>
          <a:stretch>
            <a:fillRect/>
          </a:stretch>
        </p:blipFill>
        <p:spPr bwMode="auto">
          <a:xfrm rot="-151114">
            <a:off x="1837445" y="4291210"/>
            <a:ext cx="2081133" cy="213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3836" t="3754" r="3836" b="3754"/>
          <a:stretch>
            <a:fillRect/>
          </a:stretch>
        </p:blipFill>
        <p:spPr bwMode="auto">
          <a:xfrm rot="-142709">
            <a:off x="5074583" y="4288811"/>
            <a:ext cx="2082720" cy="213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630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Autofit/>
          </a:bodyPr>
          <a:lstStyle/>
          <a:p>
            <a:pPr algn="ctr" eaLnBrk="1" hangingPunct="1"/>
            <a:r>
              <a:rPr lang="it-IT" altLang="nl-BE" sz="2000" b="1" dirty="0"/>
              <a:t>Non-hierarchical clustering:</a:t>
            </a:r>
            <a:r>
              <a:rPr lang="it-IT" altLang="nl-BE" sz="2799" b="1" dirty="0"/>
              <a:t>  </a:t>
            </a:r>
            <a:r>
              <a:rPr lang="it-IT" altLang="nl-BE" sz="3600" b="1" dirty="0"/>
              <a:t>K-means method</a:t>
            </a:r>
            <a:endParaRPr lang="it-IT" altLang="nl-BE" sz="2400" b="1" dirty="0"/>
          </a:p>
        </p:txBody>
      </p:sp>
      <p:sp>
        <p:nvSpPr>
          <p:cNvPr id="4" name="Slide Number Placeholder 3"/>
          <p:cNvSpPr>
            <a:spLocks noGrp="1"/>
          </p:cNvSpPr>
          <p:nvPr>
            <p:ph type="sldNum" sz="quarter" idx="12"/>
          </p:nvPr>
        </p:nvSpPr>
        <p:spPr/>
        <p:txBody>
          <a:bodyPr/>
          <a:lstStyle/>
          <a:p>
            <a:pPr>
              <a:defRPr/>
            </a:pPr>
            <a:fld id="{E46473C0-B753-4020-8B80-4F0CE5B3F2EE}" type="slidenum">
              <a:rPr lang="en-GB"/>
              <a:pPr>
                <a:defRPr/>
              </a:pPr>
              <a:t>18</a:t>
            </a:fld>
            <a:endParaRPr lang="en-GB"/>
          </a:p>
        </p:txBody>
      </p:sp>
      <p:sp>
        <p:nvSpPr>
          <p:cNvPr id="703491" name="Rectangle 3"/>
          <p:cNvSpPr>
            <a:spLocks noGrp="1" noChangeArrowheads="1"/>
          </p:cNvSpPr>
          <p:nvPr>
            <p:ph idx="4294967295"/>
          </p:nvPr>
        </p:nvSpPr>
        <p:spPr>
          <a:xfrm>
            <a:off x="1257300" y="2131220"/>
            <a:ext cx="7886700" cy="3784600"/>
          </a:xfrm>
        </p:spPr>
        <p:txBody>
          <a:bodyPr>
            <a:normAutofit/>
          </a:bodyPr>
          <a:lstStyle/>
          <a:p>
            <a:pPr marL="609549" indent="-609549">
              <a:buFontTx/>
              <a:buAutoNum type="arabicPeriod"/>
            </a:pPr>
            <a:r>
              <a:rPr lang="it-IT" altLang="nl-BE" sz="2133" dirty="0"/>
              <a:t>The number </a:t>
            </a:r>
            <a:r>
              <a:rPr lang="it-IT" altLang="nl-BE" sz="2133" i="1" dirty="0"/>
              <a:t>k</a:t>
            </a:r>
            <a:r>
              <a:rPr lang="it-IT" altLang="nl-BE" sz="2133" dirty="0"/>
              <a:t> of clusters is fixed</a:t>
            </a:r>
          </a:p>
          <a:p>
            <a:pPr marL="609549" indent="-609549">
              <a:buFontTx/>
              <a:buAutoNum type="arabicPeriod"/>
            </a:pPr>
            <a:r>
              <a:rPr lang="it-IT" altLang="nl-BE" sz="2133" dirty="0"/>
              <a:t>An initial set of </a:t>
            </a:r>
            <a:r>
              <a:rPr lang="it-IT" altLang="nl-BE" sz="2133" i="1" dirty="0"/>
              <a:t>k</a:t>
            </a:r>
            <a:r>
              <a:rPr lang="it-IT" altLang="nl-BE" sz="2133" dirty="0"/>
              <a:t> </a:t>
            </a:r>
            <a:r>
              <a:rPr lang="it-IT" altLang="nl-BE" sz="2133" i="1" dirty="0"/>
              <a:t>“seeds” (aggregation centres) </a:t>
            </a:r>
            <a:r>
              <a:rPr lang="it-IT" altLang="nl-BE" sz="2133" dirty="0"/>
              <a:t>is provided</a:t>
            </a:r>
          </a:p>
          <a:p>
            <a:pPr marL="990518" lvl="1" indent="-533355">
              <a:buFontTx/>
              <a:buChar char="•"/>
            </a:pPr>
            <a:r>
              <a:rPr lang="it-IT" altLang="nl-BE" sz="1867" dirty="0"/>
              <a:t>First </a:t>
            </a:r>
            <a:r>
              <a:rPr lang="it-IT" altLang="nl-BE" sz="1867" i="1" dirty="0"/>
              <a:t>k</a:t>
            </a:r>
            <a:r>
              <a:rPr lang="it-IT" altLang="nl-BE" sz="1867" dirty="0"/>
              <a:t> elements</a:t>
            </a:r>
          </a:p>
          <a:p>
            <a:pPr marL="990518" lvl="1" indent="-533355">
              <a:buFontTx/>
              <a:buChar char="•"/>
            </a:pPr>
            <a:r>
              <a:rPr lang="it-IT" altLang="nl-BE" sz="1867" dirty="0"/>
              <a:t>Other seeds (randomly selected or explicitly defined)</a:t>
            </a:r>
          </a:p>
          <a:p>
            <a:pPr marL="609549" indent="-609549">
              <a:buFontTx/>
              <a:buAutoNum type="arabicPeriod"/>
            </a:pPr>
            <a:r>
              <a:rPr lang="it-IT" altLang="nl-BE" sz="2133" dirty="0"/>
              <a:t>Given a certain fixed threshold, all units are assigned to the nearest cluster seed</a:t>
            </a:r>
          </a:p>
          <a:p>
            <a:pPr marL="609549" indent="-609549">
              <a:buFontTx/>
              <a:buAutoNum type="arabicPeriod"/>
            </a:pPr>
            <a:r>
              <a:rPr lang="it-IT" altLang="nl-BE" sz="2133" dirty="0"/>
              <a:t>New seeds are computed</a:t>
            </a:r>
          </a:p>
          <a:p>
            <a:pPr marL="609549" indent="-609549">
              <a:buFontTx/>
              <a:buAutoNum type="arabicPeriod"/>
            </a:pPr>
            <a:r>
              <a:rPr lang="it-IT" altLang="nl-BE" sz="2133" dirty="0"/>
              <a:t>Go back to step 3 until no reclassification is necessary</a:t>
            </a:r>
          </a:p>
          <a:p>
            <a:pPr marL="609549" indent="-609549">
              <a:buNone/>
            </a:pPr>
            <a:r>
              <a:rPr lang="it-IT" altLang="nl-BE" sz="2133" i="1" dirty="0"/>
              <a:t>Units can be reassigned in successive steps (</a:t>
            </a:r>
            <a:r>
              <a:rPr lang="it-IT" altLang="nl-BE" sz="2133" b="1" i="1" dirty="0"/>
              <a:t>optimising </a:t>
            </a:r>
            <a:r>
              <a:rPr lang="it-IT" altLang="nl-BE" sz="2133" b="1" i="1" dirty="0" smtClean="0"/>
              <a:t>partitioning</a:t>
            </a:r>
            <a:r>
              <a:rPr lang="it-IT" altLang="nl-BE" sz="2133" i="1" dirty="0"/>
              <a:t>)</a:t>
            </a:r>
          </a:p>
        </p:txBody>
      </p:sp>
    </p:spTree>
    <p:extLst>
      <p:ext uri="{BB962C8B-B14F-4D97-AF65-F5344CB8AC3E}">
        <p14:creationId xmlns:p14="http://schemas.microsoft.com/office/powerpoint/2010/main" val="1017269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34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349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349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349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034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906" name="Rectangle 2"/>
          <p:cNvSpPr>
            <a:spLocks noGrp="1" noChangeArrowheads="1"/>
          </p:cNvSpPr>
          <p:nvPr>
            <p:ph type="title"/>
          </p:nvPr>
        </p:nvSpPr>
        <p:spPr/>
        <p:txBody>
          <a:bodyPr>
            <a:normAutofit/>
          </a:bodyPr>
          <a:lstStyle/>
          <a:p>
            <a:pPr algn="ctr"/>
            <a:r>
              <a:rPr lang="en-US" altLang="nl-BE" sz="3199" b="1" dirty="0"/>
              <a:t>K-Means</a:t>
            </a:r>
            <a:endParaRPr lang="en-US" altLang="nl-BE" sz="3199" b="1" dirty="0"/>
          </a:p>
        </p:txBody>
      </p:sp>
      <p:sp>
        <p:nvSpPr>
          <p:cNvPr id="10" name="Slide Number Placeholder 9"/>
          <p:cNvSpPr>
            <a:spLocks noGrp="1"/>
          </p:cNvSpPr>
          <p:nvPr>
            <p:ph type="sldNum" sz="quarter" idx="12"/>
          </p:nvPr>
        </p:nvSpPr>
        <p:spPr>
          <a:xfrm>
            <a:off x="7086424" y="6492875"/>
            <a:ext cx="2057400" cy="365125"/>
          </a:xfrm>
        </p:spPr>
        <p:txBody>
          <a:bodyPr/>
          <a:lstStyle/>
          <a:p>
            <a:fld id="{8EF59599-E6BF-48BB-A93E-3F48668306AD}" type="slidenum">
              <a:rPr lang="zh-TW" altLang="en-US"/>
              <a:pPr/>
              <a:t>19</a:t>
            </a:fld>
            <a:endParaRPr lang="en-US" altLang="zh-TW"/>
          </a:p>
        </p:txBody>
      </p:sp>
      <p:sp>
        <p:nvSpPr>
          <p:cNvPr id="1915907" name="Text Box 3"/>
          <p:cNvSpPr txBox="1">
            <a:spLocks noChangeArrowheads="1"/>
          </p:cNvSpPr>
          <p:nvPr/>
        </p:nvSpPr>
        <p:spPr bwMode="auto">
          <a:xfrm>
            <a:off x="1238227" y="4556087"/>
            <a:ext cx="800069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nl-BE" altLang="nl-BE" sz="1400" b="1">
              <a:latin typeface="Arial" pitchFamily="34" charset="0"/>
            </a:endParaRPr>
          </a:p>
        </p:txBody>
      </p:sp>
      <p:pic>
        <p:nvPicPr>
          <p:cNvPr id="191590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279613"/>
            <a:ext cx="3043121" cy="228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590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1745" y="1279613"/>
            <a:ext cx="3043121" cy="228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591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67233" y="1279613"/>
            <a:ext cx="3043121" cy="228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591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8650" y="4022707"/>
            <a:ext cx="3043121" cy="228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591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1745" y="4022707"/>
            <a:ext cx="3043121" cy="228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5913"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67233" y="4022707"/>
            <a:ext cx="3043121" cy="228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4021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6000" dirty="0" smtClean="0">
                <a:latin typeface="Avenir Next Cyr W04 Demi Italic" panose="020B0703020202090204" pitchFamily="34" charset="0"/>
              </a:rPr>
              <a:t>Outline</a:t>
            </a:r>
            <a:endParaRPr lang="en-US" sz="6000" dirty="0">
              <a:latin typeface="Avenir Next Cyr W04 Demi Italic" panose="020B0703020202090204" pitchFamily="34" charset="0"/>
            </a:endParaRPr>
          </a:p>
        </p:txBody>
      </p:sp>
      <p:sp>
        <p:nvSpPr>
          <p:cNvPr id="4" name="Rectangle 3"/>
          <p:cNvSpPr/>
          <p:nvPr/>
        </p:nvSpPr>
        <p:spPr>
          <a:xfrm>
            <a:off x="1212510" y="2092190"/>
            <a:ext cx="2938625" cy="461665"/>
          </a:xfrm>
          <a:prstGeom prst="rect">
            <a:avLst/>
          </a:prstGeom>
        </p:spPr>
        <p:txBody>
          <a:bodyPr wrap="none">
            <a:spAutoFit/>
          </a:bodyPr>
          <a:lstStyle/>
          <a:p>
            <a:r>
              <a:rPr lang="en-US" sz="2400" b="1" dirty="0" err="1">
                <a:latin typeface="Avenir Next Cyr W04 Demi Italic" panose="020B0703020202090204" pitchFamily="34" charset="0"/>
              </a:rPr>
              <a:t>Pengantar</a:t>
            </a:r>
            <a:r>
              <a:rPr lang="en-US" sz="2400" b="1" dirty="0">
                <a:latin typeface="Avenir Next Cyr W04 Demi Italic" panose="020B0703020202090204" pitchFamily="34" charset="0"/>
              </a:rPr>
              <a:t> </a:t>
            </a:r>
            <a:r>
              <a:rPr lang="en-US" sz="2400" b="1" dirty="0" err="1">
                <a:latin typeface="Avenir Next Cyr W04 Demi Italic" panose="020B0703020202090204" pitchFamily="34" charset="0"/>
              </a:rPr>
              <a:t>Analitika</a:t>
            </a:r>
            <a:endParaRPr lang="en-US" sz="2400" b="1" dirty="0">
              <a:latin typeface="Avenir Next Cyr W04 Demi Italic" panose="020B0703020202090204" pitchFamily="34" charset="0"/>
            </a:endParaRPr>
          </a:p>
        </p:txBody>
      </p:sp>
      <p:sp>
        <p:nvSpPr>
          <p:cNvPr id="5" name="Rectangle 4"/>
          <p:cNvSpPr/>
          <p:nvPr/>
        </p:nvSpPr>
        <p:spPr>
          <a:xfrm>
            <a:off x="4105656" y="2730931"/>
            <a:ext cx="4572000" cy="1200329"/>
          </a:xfrm>
          <a:prstGeom prst="rect">
            <a:avLst/>
          </a:prstGeom>
        </p:spPr>
        <p:txBody>
          <a:bodyPr>
            <a:spAutoFit/>
          </a:bodyPr>
          <a:lstStyle/>
          <a:p>
            <a:r>
              <a:rPr lang="en-US" sz="2400" b="1" dirty="0" err="1">
                <a:latin typeface="Avenir Next Cyr W04 Demi Italic" panose="020B0703020202090204" pitchFamily="34" charset="0"/>
              </a:rPr>
              <a:t>Identifikasi</a:t>
            </a:r>
            <a:r>
              <a:rPr lang="en-US" sz="2400" b="1" dirty="0">
                <a:latin typeface="Avenir Next Cyr W04 Demi Italic" panose="020B0703020202090204" pitchFamily="34" charset="0"/>
              </a:rPr>
              <a:t> </a:t>
            </a:r>
            <a:r>
              <a:rPr lang="en-US" sz="2400" b="1" dirty="0" err="1">
                <a:latin typeface="Avenir Next Cyr W04 Demi Italic" panose="020B0703020202090204" pitchFamily="34" charset="0"/>
              </a:rPr>
              <a:t>Pengelompokan</a:t>
            </a:r>
            <a:r>
              <a:rPr lang="en-US" sz="2400" b="1" dirty="0">
                <a:latin typeface="Avenir Next Cyr W04 Demi Italic" panose="020B0703020202090204" pitchFamily="34" charset="0"/>
              </a:rPr>
              <a:t> </a:t>
            </a:r>
            <a:r>
              <a:rPr lang="en-US" sz="2400" b="1" dirty="0" err="1">
                <a:latin typeface="Avenir Next Cyr W04 Demi Italic" panose="020B0703020202090204" pitchFamily="34" charset="0"/>
              </a:rPr>
              <a:t>Pelanggan</a:t>
            </a:r>
            <a:r>
              <a:rPr lang="en-US" sz="2400" b="1" dirty="0">
                <a:latin typeface="Avenir Next Cyr W04 Demi Italic" panose="020B0703020202090204" pitchFamily="34" charset="0"/>
              </a:rPr>
              <a:t> </a:t>
            </a:r>
            <a:r>
              <a:rPr lang="en-US" sz="2400" b="1" dirty="0" err="1">
                <a:latin typeface="Avenir Next Cyr W04 Demi Italic" panose="020B0703020202090204" pitchFamily="34" charset="0"/>
              </a:rPr>
              <a:t>dengan</a:t>
            </a:r>
            <a:r>
              <a:rPr lang="en-US" sz="2400" b="1" dirty="0">
                <a:latin typeface="Avenir Next Cyr W04 Demi Italic" panose="020B0703020202090204" pitchFamily="34" charset="0"/>
              </a:rPr>
              <a:t> </a:t>
            </a:r>
            <a:r>
              <a:rPr lang="en-US" sz="2400" b="1" dirty="0" err="1">
                <a:latin typeface="Avenir Next Cyr W04 Demi Italic" panose="020B0703020202090204" pitchFamily="34" charset="0"/>
              </a:rPr>
              <a:t>Analisis</a:t>
            </a:r>
            <a:r>
              <a:rPr lang="en-US" sz="2400" b="1" dirty="0">
                <a:latin typeface="Avenir Next Cyr W04 Demi Italic" panose="020B0703020202090204" pitchFamily="34" charset="0"/>
              </a:rPr>
              <a:t> Cluster</a:t>
            </a:r>
          </a:p>
        </p:txBody>
      </p:sp>
      <p:sp>
        <p:nvSpPr>
          <p:cNvPr id="6" name="Rectangle 5"/>
          <p:cNvSpPr/>
          <p:nvPr/>
        </p:nvSpPr>
        <p:spPr>
          <a:xfrm>
            <a:off x="1212510" y="4011091"/>
            <a:ext cx="4572000" cy="1200329"/>
          </a:xfrm>
          <a:prstGeom prst="rect">
            <a:avLst/>
          </a:prstGeom>
        </p:spPr>
        <p:txBody>
          <a:bodyPr>
            <a:spAutoFit/>
          </a:bodyPr>
          <a:lstStyle/>
          <a:p>
            <a:r>
              <a:rPr lang="en-US" sz="2400" b="1" dirty="0" err="1">
                <a:latin typeface="Avenir Next Cyr W04 Demi Italic" panose="020B0703020202090204" pitchFamily="34" charset="0"/>
              </a:rPr>
              <a:t>Pemodelan</a:t>
            </a:r>
            <a:r>
              <a:rPr lang="en-US" sz="2400" b="1" dirty="0">
                <a:latin typeface="Avenir Next Cyr W04 Demi Italic" panose="020B0703020202090204" pitchFamily="34" charset="0"/>
              </a:rPr>
              <a:t> </a:t>
            </a:r>
            <a:r>
              <a:rPr lang="en-US" sz="2400" b="1" dirty="0" err="1">
                <a:latin typeface="Avenir Next Cyr W04 Demi Italic" panose="020B0703020202090204" pitchFamily="34" charset="0"/>
              </a:rPr>
              <a:t>Prediktif</a:t>
            </a:r>
            <a:r>
              <a:rPr lang="en-US" sz="2400" b="1" dirty="0">
                <a:latin typeface="Avenir Next Cyr W04 Demi Italic" panose="020B0703020202090204" pitchFamily="34" charset="0"/>
              </a:rPr>
              <a:t> </a:t>
            </a:r>
            <a:r>
              <a:rPr lang="en-US" sz="2400" b="1" dirty="0" err="1">
                <a:latin typeface="Avenir Next Cyr W04 Demi Italic" panose="020B0703020202090204" pitchFamily="34" charset="0"/>
              </a:rPr>
              <a:t>menggunakan</a:t>
            </a:r>
            <a:r>
              <a:rPr lang="en-US" sz="2400" b="1" dirty="0">
                <a:latin typeface="Avenir Next Cyr W04 Demi Italic" panose="020B0703020202090204" pitchFamily="34" charset="0"/>
              </a:rPr>
              <a:t> Logistic Regression</a:t>
            </a:r>
          </a:p>
        </p:txBody>
      </p:sp>
      <p:sp>
        <p:nvSpPr>
          <p:cNvPr id="7" name="Rectangle 6"/>
          <p:cNvSpPr/>
          <p:nvPr/>
        </p:nvSpPr>
        <p:spPr>
          <a:xfrm>
            <a:off x="4032504" y="5235999"/>
            <a:ext cx="4572000" cy="1200329"/>
          </a:xfrm>
          <a:prstGeom prst="rect">
            <a:avLst/>
          </a:prstGeom>
        </p:spPr>
        <p:txBody>
          <a:bodyPr>
            <a:spAutoFit/>
          </a:bodyPr>
          <a:lstStyle/>
          <a:p>
            <a:pPr algn="r"/>
            <a:r>
              <a:rPr lang="en-US" sz="2400" b="1" dirty="0" err="1">
                <a:latin typeface="Avenir Next Cyr W04 Demi Italic" panose="020B0703020202090204" pitchFamily="34" charset="0"/>
              </a:rPr>
              <a:t>Pemodelan</a:t>
            </a:r>
            <a:r>
              <a:rPr lang="en-US" sz="2400" b="1" dirty="0">
                <a:latin typeface="Avenir Next Cyr W04 Demi Italic" panose="020B0703020202090204" pitchFamily="34" charset="0"/>
              </a:rPr>
              <a:t> </a:t>
            </a:r>
            <a:r>
              <a:rPr lang="en-US" sz="2400" b="1" dirty="0" err="1">
                <a:latin typeface="Avenir Next Cyr W04 Demi Italic" panose="020B0703020202090204" pitchFamily="34" charset="0"/>
              </a:rPr>
              <a:t>Prediktif</a:t>
            </a:r>
            <a:r>
              <a:rPr lang="en-US" sz="2400" b="1" dirty="0">
                <a:latin typeface="Avenir Next Cyr W04 Demi Italic" panose="020B0703020202090204" pitchFamily="34" charset="0"/>
              </a:rPr>
              <a:t> </a:t>
            </a:r>
            <a:r>
              <a:rPr lang="en-US" sz="2400" b="1" dirty="0" err="1">
                <a:latin typeface="Avenir Next Cyr W04 Demi Italic" panose="020B0703020202090204" pitchFamily="34" charset="0"/>
              </a:rPr>
              <a:t>menggunakan</a:t>
            </a:r>
            <a:r>
              <a:rPr lang="en-US" sz="2400" b="1" dirty="0">
                <a:latin typeface="Avenir Next Cyr W04 Demi Italic" panose="020B0703020202090204" pitchFamily="34" charset="0"/>
              </a:rPr>
              <a:t> Classification Tree</a:t>
            </a:r>
          </a:p>
        </p:txBody>
      </p:sp>
      <p:sp>
        <p:nvSpPr>
          <p:cNvPr id="8" name="Rectangle 7"/>
          <p:cNvSpPr/>
          <p:nvPr/>
        </p:nvSpPr>
        <p:spPr>
          <a:xfrm>
            <a:off x="1212510" y="1617815"/>
            <a:ext cx="800219" cy="707886"/>
          </a:xfrm>
          <a:prstGeom prst="rect">
            <a:avLst/>
          </a:prstGeom>
        </p:spPr>
        <p:txBody>
          <a:bodyPr wrap="none">
            <a:spAutoFit/>
          </a:bodyPr>
          <a:lstStyle/>
          <a:p>
            <a:r>
              <a:rPr lang="en-US" sz="4000" b="1" dirty="0" smtClean="0">
                <a:latin typeface="Avenir Next Cyr W04 Demi Italic" panose="020B0703020202090204" pitchFamily="34" charset="0"/>
              </a:rPr>
              <a:t>#1</a:t>
            </a:r>
            <a:endParaRPr lang="en-US" sz="4000" b="1" dirty="0">
              <a:latin typeface="Avenir Next Cyr W04 Demi Italic" panose="020B0703020202090204" pitchFamily="34" charset="0"/>
            </a:endParaRPr>
          </a:p>
        </p:txBody>
      </p:sp>
      <p:sp>
        <p:nvSpPr>
          <p:cNvPr id="9" name="Rectangle 8"/>
          <p:cNvSpPr/>
          <p:nvPr/>
        </p:nvSpPr>
        <p:spPr>
          <a:xfrm>
            <a:off x="7540158" y="3400450"/>
            <a:ext cx="800219" cy="707886"/>
          </a:xfrm>
          <a:prstGeom prst="rect">
            <a:avLst/>
          </a:prstGeom>
        </p:spPr>
        <p:txBody>
          <a:bodyPr wrap="none">
            <a:spAutoFit/>
          </a:bodyPr>
          <a:lstStyle/>
          <a:p>
            <a:r>
              <a:rPr lang="en-US" sz="4000" b="1" dirty="0" smtClean="0">
                <a:latin typeface="Avenir Next Cyr W04 Demi Italic" panose="020B0703020202090204" pitchFamily="34" charset="0"/>
              </a:rPr>
              <a:t>#2</a:t>
            </a:r>
            <a:endParaRPr lang="en-US" sz="4000" b="1" dirty="0">
              <a:latin typeface="Avenir Next Cyr W04 Demi Italic" panose="020B0703020202090204" pitchFamily="34" charset="0"/>
            </a:endParaRPr>
          </a:p>
        </p:txBody>
      </p:sp>
      <p:sp>
        <p:nvSpPr>
          <p:cNvPr id="10" name="Rectangle 9"/>
          <p:cNvSpPr/>
          <p:nvPr/>
        </p:nvSpPr>
        <p:spPr>
          <a:xfrm>
            <a:off x="2837475" y="4704282"/>
            <a:ext cx="800219" cy="707886"/>
          </a:xfrm>
          <a:prstGeom prst="rect">
            <a:avLst/>
          </a:prstGeom>
        </p:spPr>
        <p:txBody>
          <a:bodyPr wrap="none">
            <a:spAutoFit/>
          </a:bodyPr>
          <a:lstStyle/>
          <a:p>
            <a:r>
              <a:rPr lang="en-US" sz="4000" b="1" dirty="0" smtClean="0">
                <a:latin typeface="Avenir Next Cyr W04 Demi Italic" panose="020B0703020202090204" pitchFamily="34" charset="0"/>
              </a:rPr>
              <a:t>#3</a:t>
            </a:r>
            <a:endParaRPr lang="en-US" sz="4000" b="1" dirty="0">
              <a:latin typeface="Avenir Next Cyr W04 Demi Italic" panose="020B0703020202090204" pitchFamily="34" charset="0"/>
            </a:endParaRPr>
          </a:p>
        </p:txBody>
      </p:sp>
      <p:sp>
        <p:nvSpPr>
          <p:cNvPr id="11" name="Rectangle 10"/>
          <p:cNvSpPr/>
          <p:nvPr/>
        </p:nvSpPr>
        <p:spPr>
          <a:xfrm>
            <a:off x="4862549" y="5087250"/>
            <a:ext cx="800219" cy="707886"/>
          </a:xfrm>
          <a:prstGeom prst="rect">
            <a:avLst/>
          </a:prstGeom>
        </p:spPr>
        <p:txBody>
          <a:bodyPr wrap="none">
            <a:spAutoFit/>
          </a:bodyPr>
          <a:lstStyle/>
          <a:p>
            <a:r>
              <a:rPr lang="en-US" sz="4000" b="1" dirty="0" smtClean="0">
                <a:latin typeface="Avenir Next Cyr W04 Demi Italic" panose="020B0703020202090204" pitchFamily="34" charset="0"/>
              </a:rPr>
              <a:t>#4</a:t>
            </a:r>
            <a:endParaRPr lang="en-US" sz="4000" b="1" dirty="0">
              <a:latin typeface="Avenir Next Cyr W04 Demi Italic" panose="020B0703020202090204" pitchFamily="34" charset="0"/>
            </a:endParaRPr>
          </a:p>
        </p:txBody>
      </p:sp>
    </p:spTree>
    <p:extLst>
      <p:ext uri="{BB962C8B-B14F-4D97-AF65-F5344CB8AC3E}">
        <p14:creationId xmlns:p14="http://schemas.microsoft.com/office/powerpoint/2010/main" val="521667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916302"/>
            <a:ext cx="7886700" cy="1325563"/>
          </a:xfrm>
        </p:spPr>
        <p:txBody>
          <a:bodyPr/>
          <a:lstStyle/>
          <a:p>
            <a:pPr algn="r"/>
            <a:r>
              <a:rPr lang="en-US" b="1" dirty="0" err="1" smtClean="0">
                <a:latin typeface="Avenir Next Cyr W04 Demi Italic" panose="020B0703020202090204" pitchFamily="34" charset="0"/>
              </a:rPr>
              <a:t>Bagian</a:t>
            </a:r>
            <a:r>
              <a:rPr lang="en-US" b="1" dirty="0" smtClean="0">
                <a:latin typeface="Avenir Next Cyr W04 Demi Italic" panose="020B0703020202090204" pitchFamily="34" charset="0"/>
              </a:rPr>
              <a:t> 3</a:t>
            </a:r>
            <a:endParaRPr lang="en-US" b="1" dirty="0">
              <a:latin typeface="Avenir Next Cyr W04 Demi Italic" panose="020B0703020202090204" pitchFamily="34" charset="0"/>
            </a:endParaRPr>
          </a:p>
        </p:txBody>
      </p:sp>
      <p:sp>
        <p:nvSpPr>
          <p:cNvPr id="3" name="Content Placeholder 2"/>
          <p:cNvSpPr>
            <a:spLocks noGrp="1"/>
          </p:cNvSpPr>
          <p:nvPr>
            <p:ph idx="1"/>
          </p:nvPr>
        </p:nvSpPr>
        <p:spPr>
          <a:xfrm>
            <a:off x="628650" y="3886199"/>
            <a:ext cx="7886700" cy="2290763"/>
          </a:xfrm>
        </p:spPr>
        <p:txBody>
          <a:bodyPr/>
          <a:lstStyle/>
          <a:p>
            <a:pPr marL="0" indent="0" algn="r">
              <a:buNone/>
            </a:pPr>
            <a:r>
              <a:rPr lang="en-US" dirty="0" err="1">
                <a:latin typeface="Avenir Next Cyr W04 Demi Italic" panose="020B0703020202090204" pitchFamily="34" charset="0"/>
              </a:rPr>
              <a:t>Pemodelan</a:t>
            </a:r>
            <a:r>
              <a:rPr lang="en-US" dirty="0">
                <a:latin typeface="Avenir Next Cyr W04 Demi Italic" panose="020B0703020202090204" pitchFamily="34" charset="0"/>
              </a:rPr>
              <a:t> </a:t>
            </a:r>
            <a:r>
              <a:rPr lang="en-US" dirty="0" err="1">
                <a:latin typeface="Avenir Next Cyr W04 Demi Italic" panose="020B0703020202090204" pitchFamily="34" charset="0"/>
              </a:rPr>
              <a:t>Prediktif</a:t>
            </a:r>
            <a:r>
              <a:rPr lang="en-US" dirty="0">
                <a:latin typeface="Avenir Next Cyr W04 Demi Italic" panose="020B0703020202090204" pitchFamily="34" charset="0"/>
              </a:rPr>
              <a:t> </a:t>
            </a:r>
            <a:r>
              <a:rPr lang="en-US" dirty="0" err="1">
                <a:latin typeface="Avenir Next Cyr W04 Demi Italic" panose="020B0703020202090204" pitchFamily="34" charset="0"/>
              </a:rPr>
              <a:t>menggunakan</a:t>
            </a:r>
            <a:r>
              <a:rPr lang="en-US" dirty="0">
                <a:latin typeface="Avenir Next Cyr W04 Demi Italic" panose="020B0703020202090204" pitchFamily="34" charset="0"/>
              </a:rPr>
              <a:t> </a:t>
            </a:r>
            <a:endParaRPr lang="en-US" dirty="0" smtClean="0">
              <a:latin typeface="Avenir Next Cyr W04 Demi Italic" panose="020B0703020202090204" pitchFamily="34" charset="0"/>
            </a:endParaRPr>
          </a:p>
          <a:p>
            <a:pPr marL="0" indent="0" algn="r">
              <a:buNone/>
            </a:pPr>
            <a:r>
              <a:rPr lang="en-US" dirty="0" smtClean="0">
                <a:latin typeface="Avenir Next Cyr W04 Demi Italic" panose="020B0703020202090204" pitchFamily="34" charset="0"/>
              </a:rPr>
              <a:t>Logistic </a:t>
            </a:r>
            <a:r>
              <a:rPr lang="en-US" dirty="0">
                <a:latin typeface="Avenir Next Cyr W04 Demi Italic" panose="020B0703020202090204" pitchFamily="34" charset="0"/>
              </a:rPr>
              <a:t>Regression</a:t>
            </a:r>
            <a:endParaRPr lang="en-US" dirty="0" smtClean="0">
              <a:latin typeface="Avenir Next Cyr W04 Demi Italic" panose="020B0703020202090204" pitchFamily="34" charset="0"/>
            </a:endParaRPr>
          </a:p>
        </p:txBody>
      </p:sp>
    </p:spTree>
    <p:extLst>
      <p:ext uri="{BB962C8B-B14F-4D97-AF65-F5344CB8AC3E}">
        <p14:creationId xmlns:p14="http://schemas.microsoft.com/office/powerpoint/2010/main" val="1804019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ormAutofit/>
          </a:bodyPr>
          <a:lstStyle/>
          <a:p>
            <a:pPr algn="ctr"/>
            <a:r>
              <a:rPr lang="en-US" sz="4000" b="1" dirty="0"/>
              <a:t>Types of Logistic Regression</a:t>
            </a:r>
          </a:p>
        </p:txBody>
      </p:sp>
      <p:sp>
        <p:nvSpPr>
          <p:cNvPr id="191" name="Slide Number Placeholder 190"/>
          <p:cNvSpPr>
            <a:spLocks noGrp="1"/>
          </p:cNvSpPr>
          <p:nvPr>
            <p:ph type="sldNum" sz="quarter" idx="12"/>
          </p:nvPr>
        </p:nvSpPr>
        <p:spPr/>
        <p:txBody>
          <a:bodyPr/>
          <a:lstStyle/>
          <a:p>
            <a:fld id="{87AE200E-655D-41CB-AE11-87F7AD6434E3}" type="slidenum">
              <a:rPr lang="en-US" smtClean="0"/>
              <a:pPr/>
              <a:t>21</a:t>
            </a:fld>
            <a:endParaRPr lang="en-US"/>
          </a:p>
        </p:txBody>
      </p:sp>
      <p:grpSp>
        <p:nvGrpSpPr>
          <p:cNvPr id="2" name="Group 1"/>
          <p:cNvGrpSpPr/>
          <p:nvPr/>
        </p:nvGrpSpPr>
        <p:grpSpPr>
          <a:xfrm>
            <a:off x="1226388" y="2314620"/>
            <a:ext cx="6932346" cy="4041619"/>
            <a:chOff x="1600218" y="2857059"/>
            <a:chExt cx="10397315" cy="6061727"/>
          </a:xfrm>
        </p:grpSpPr>
        <p:sp>
          <p:nvSpPr>
            <p:cNvPr id="178179" name="Rectangle 3"/>
            <p:cNvSpPr>
              <a:spLocks noChangeArrowheads="1"/>
            </p:cNvSpPr>
            <p:nvPr/>
          </p:nvSpPr>
          <p:spPr bwMode="auto">
            <a:xfrm>
              <a:off x="1714501" y="2983247"/>
              <a:ext cx="10283032" cy="5935539"/>
            </a:xfrm>
            <a:prstGeom prst="rect">
              <a:avLst/>
            </a:prstGeom>
            <a:solidFill>
              <a:srgbClr val="FFFFFF"/>
            </a:solidFill>
            <a:ln w="9525">
              <a:noFill/>
              <a:miter lim="800000"/>
              <a:headEnd/>
              <a:tailEnd/>
            </a:ln>
          </p:spPr>
          <p:txBody>
            <a:bodyPr/>
            <a:lstStyle/>
            <a:p>
              <a:endParaRPr lang="en-US" sz="2699"/>
            </a:p>
          </p:txBody>
        </p:sp>
        <p:sp>
          <p:nvSpPr>
            <p:cNvPr id="178180" name="Rectangle 4"/>
            <p:cNvSpPr>
              <a:spLocks noChangeArrowheads="1"/>
            </p:cNvSpPr>
            <p:nvPr/>
          </p:nvSpPr>
          <p:spPr bwMode="auto">
            <a:xfrm>
              <a:off x="1600218" y="2857059"/>
              <a:ext cx="10283032" cy="5935541"/>
            </a:xfrm>
            <a:prstGeom prst="rect">
              <a:avLst/>
            </a:prstGeom>
            <a:noFill/>
            <a:ln w="0" cap="sq">
              <a:solidFill>
                <a:srgbClr val="FFFFFF"/>
              </a:solidFill>
              <a:miter lim="800000"/>
              <a:headEnd/>
              <a:tailEnd/>
            </a:ln>
          </p:spPr>
          <p:txBody>
            <a:bodyPr/>
            <a:lstStyle/>
            <a:p>
              <a:endParaRPr lang="en-US" sz="2699"/>
            </a:p>
          </p:txBody>
        </p:sp>
        <p:sp>
          <p:nvSpPr>
            <p:cNvPr id="178181" name="Rectangle 5"/>
            <p:cNvSpPr>
              <a:spLocks noChangeArrowheads="1"/>
            </p:cNvSpPr>
            <p:nvPr/>
          </p:nvSpPr>
          <p:spPr bwMode="auto">
            <a:xfrm>
              <a:off x="8466683" y="7390259"/>
              <a:ext cx="2371359" cy="954735"/>
            </a:xfrm>
            <a:prstGeom prst="rect">
              <a:avLst/>
            </a:prstGeom>
            <a:solidFill>
              <a:srgbClr val="FFFFFF"/>
            </a:solidFill>
            <a:ln w="9525">
              <a:noFill/>
              <a:miter lim="800000"/>
              <a:headEnd/>
              <a:tailEnd/>
            </a:ln>
          </p:spPr>
          <p:txBody>
            <a:bodyPr/>
            <a:lstStyle/>
            <a:p>
              <a:endParaRPr lang="en-US" sz="2699"/>
            </a:p>
          </p:txBody>
        </p:sp>
        <p:sp>
          <p:nvSpPr>
            <p:cNvPr id="178182" name="Freeform 6"/>
            <p:cNvSpPr>
              <a:spLocks/>
            </p:cNvSpPr>
            <p:nvPr/>
          </p:nvSpPr>
          <p:spPr bwMode="auto">
            <a:xfrm>
              <a:off x="8466682" y="7368833"/>
              <a:ext cx="2392788" cy="42856"/>
            </a:xfrm>
            <a:custGeom>
              <a:avLst/>
              <a:gdLst/>
              <a:ahLst/>
              <a:cxnLst>
                <a:cxn ang="0">
                  <a:pos x="1005" y="9"/>
                </a:cxn>
                <a:cxn ang="0">
                  <a:pos x="996" y="0"/>
                </a:cxn>
                <a:cxn ang="0">
                  <a:pos x="0" y="0"/>
                </a:cxn>
                <a:cxn ang="0">
                  <a:pos x="0" y="18"/>
                </a:cxn>
                <a:cxn ang="0">
                  <a:pos x="996" y="18"/>
                </a:cxn>
                <a:cxn ang="0">
                  <a:pos x="988" y="9"/>
                </a:cxn>
                <a:cxn ang="0">
                  <a:pos x="1005" y="9"/>
                </a:cxn>
                <a:cxn ang="0">
                  <a:pos x="1005" y="0"/>
                </a:cxn>
                <a:cxn ang="0">
                  <a:pos x="996" y="0"/>
                </a:cxn>
                <a:cxn ang="0">
                  <a:pos x="1005" y="9"/>
                </a:cxn>
              </a:cxnLst>
              <a:rect l="0" t="0" r="r" b="b"/>
              <a:pathLst>
                <a:path w="1005" h="18">
                  <a:moveTo>
                    <a:pt x="1005" y="9"/>
                  </a:moveTo>
                  <a:lnTo>
                    <a:pt x="996" y="0"/>
                  </a:lnTo>
                  <a:lnTo>
                    <a:pt x="0" y="0"/>
                  </a:lnTo>
                  <a:lnTo>
                    <a:pt x="0" y="18"/>
                  </a:lnTo>
                  <a:lnTo>
                    <a:pt x="996" y="18"/>
                  </a:lnTo>
                  <a:lnTo>
                    <a:pt x="988" y="9"/>
                  </a:lnTo>
                  <a:lnTo>
                    <a:pt x="1005" y="9"/>
                  </a:lnTo>
                  <a:lnTo>
                    <a:pt x="1005" y="0"/>
                  </a:lnTo>
                  <a:lnTo>
                    <a:pt x="996" y="0"/>
                  </a:lnTo>
                  <a:lnTo>
                    <a:pt x="1005" y="9"/>
                  </a:lnTo>
                  <a:close/>
                </a:path>
              </a:pathLst>
            </a:custGeom>
            <a:solidFill>
              <a:srgbClr val="000000"/>
            </a:solidFill>
            <a:ln w="9525">
              <a:noFill/>
              <a:round/>
              <a:headEnd/>
              <a:tailEnd/>
            </a:ln>
          </p:spPr>
          <p:txBody>
            <a:bodyPr/>
            <a:lstStyle/>
            <a:p>
              <a:endParaRPr lang="en-US" sz="2699"/>
            </a:p>
          </p:txBody>
        </p:sp>
        <p:sp>
          <p:nvSpPr>
            <p:cNvPr id="178183" name="Freeform 7"/>
            <p:cNvSpPr>
              <a:spLocks/>
            </p:cNvSpPr>
            <p:nvPr/>
          </p:nvSpPr>
          <p:spPr bwMode="auto">
            <a:xfrm>
              <a:off x="10818994" y="7390260"/>
              <a:ext cx="40476" cy="976162"/>
            </a:xfrm>
            <a:custGeom>
              <a:avLst/>
              <a:gdLst/>
              <a:ahLst/>
              <a:cxnLst>
                <a:cxn ang="0">
                  <a:pos x="8" y="410"/>
                </a:cxn>
                <a:cxn ang="0">
                  <a:pos x="17" y="401"/>
                </a:cxn>
                <a:cxn ang="0">
                  <a:pos x="17" y="0"/>
                </a:cxn>
                <a:cxn ang="0">
                  <a:pos x="0" y="0"/>
                </a:cxn>
                <a:cxn ang="0">
                  <a:pos x="0" y="401"/>
                </a:cxn>
                <a:cxn ang="0">
                  <a:pos x="8" y="392"/>
                </a:cxn>
                <a:cxn ang="0">
                  <a:pos x="8" y="410"/>
                </a:cxn>
                <a:cxn ang="0">
                  <a:pos x="17" y="410"/>
                </a:cxn>
                <a:cxn ang="0">
                  <a:pos x="17" y="401"/>
                </a:cxn>
                <a:cxn ang="0">
                  <a:pos x="8" y="410"/>
                </a:cxn>
              </a:cxnLst>
              <a:rect l="0" t="0" r="r" b="b"/>
              <a:pathLst>
                <a:path w="17" h="410">
                  <a:moveTo>
                    <a:pt x="8" y="410"/>
                  </a:moveTo>
                  <a:lnTo>
                    <a:pt x="17" y="401"/>
                  </a:lnTo>
                  <a:lnTo>
                    <a:pt x="17" y="0"/>
                  </a:lnTo>
                  <a:lnTo>
                    <a:pt x="0" y="0"/>
                  </a:lnTo>
                  <a:lnTo>
                    <a:pt x="0" y="401"/>
                  </a:lnTo>
                  <a:lnTo>
                    <a:pt x="8" y="392"/>
                  </a:lnTo>
                  <a:lnTo>
                    <a:pt x="8" y="410"/>
                  </a:lnTo>
                  <a:lnTo>
                    <a:pt x="17" y="410"/>
                  </a:lnTo>
                  <a:lnTo>
                    <a:pt x="17" y="401"/>
                  </a:lnTo>
                  <a:lnTo>
                    <a:pt x="8" y="410"/>
                  </a:lnTo>
                  <a:close/>
                </a:path>
              </a:pathLst>
            </a:custGeom>
            <a:solidFill>
              <a:srgbClr val="000000"/>
            </a:solidFill>
            <a:ln w="9525">
              <a:noFill/>
              <a:round/>
              <a:headEnd/>
              <a:tailEnd/>
            </a:ln>
          </p:spPr>
          <p:txBody>
            <a:bodyPr/>
            <a:lstStyle/>
            <a:p>
              <a:endParaRPr lang="en-US" sz="2699"/>
            </a:p>
          </p:txBody>
        </p:sp>
        <p:sp>
          <p:nvSpPr>
            <p:cNvPr id="178184" name="Freeform 8"/>
            <p:cNvSpPr>
              <a:spLocks/>
            </p:cNvSpPr>
            <p:nvPr/>
          </p:nvSpPr>
          <p:spPr bwMode="auto">
            <a:xfrm>
              <a:off x="8445256" y="8323566"/>
              <a:ext cx="2392786" cy="42856"/>
            </a:xfrm>
            <a:custGeom>
              <a:avLst/>
              <a:gdLst/>
              <a:ahLst/>
              <a:cxnLst>
                <a:cxn ang="0">
                  <a:pos x="0" y="9"/>
                </a:cxn>
                <a:cxn ang="0">
                  <a:pos x="9" y="18"/>
                </a:cxn>
                <a:cxn ang="0">
                  <a:pos x="1005" y="18"/>
                </a:cxn>
                <a:cxn ang="0">
                  <a:pos x="1005" y="0"/>
                </a:cxn>
                <a:cxn ang="0">
                  <a:pos x="9" y="0"/>
                </a:cxn>
                <a:cxn ang="0">
                  <a:pos x="18" y="9"/>
                </a:cxn>
                <a:cxn ang="0">
                  <a:pos x="0" y="9"/>
                </a:cxn>
                <a:cxn ang="0">
                  <a:pos x="0" y="18"/>
                </a:cxn>
                <a:cxn ang="0">
                  <a:pos x="9" y="18"/>
                </a:cxn>
                <a:cxn ang="0">
                  <a:pos x="0" y="9"/>
                </a:cxn>
              </a:cxnLst>
              <a:rect l="0" t="0" r="r" b="b"/>
              <a:pathLst>
                <a:path w="1005" h="18">
                  <a:moveTo>
                    <a:pt x="0" y="9"/>
                  </a:moveTo>
                  <a:lnTo>
                    <a:pt x="9" y="18"/>
                  </a:lnTo>
                  <a:lnTo>
                    <a:pt x="1005" y="18"/>
                  </a:lnTo>
                  <a:lnTo>
                    <a:pt x="1005" y="0"/>
                  </a:lnTo>
                  <a:lnTo>
                    <a:pt x="9" y="0"/>
                  </a:lnTo>
                  <a:lnTo>
                    <a:pt x="18" y="9"/>
                  </a:lnTo>
                  <a:lnTo>
                    <a:pt x="0" y="9"/>
                  </a:lnTo>
                  <a:lnTo>
                    <a:pt x="0" y="18"/>
                  </a:lnTo>
                  <a:lnTo>
                    <a:pt x="9" y="18"/>
                  </a:lnTo>
                  <a:lnTo>
                    <a:pt x="0" y="9"/>
                  </a:lnTo>
                  <a:close/>
                </a:path>
              </a:pathLst>
            </a:custGeom>
            <a:solidFill>
              <a:srgbClr val="000000"/>
            </a:solidFill>
            <a:ln w="9525">
              <a:noFill/>
              <a:round/>
              <a:headEnd/>
              <a:tailEnd/>
            </a:ln>
          </p:spPr>
          <p:txBody>
            <a:bodyPr/>
            <a:lstStyle/>
            <a:p>
              <a:endParaRPr lang="en-US" sz="2699"/>
            </a:p>
          </p:txBody>
        </p:sp>
        <p:sp>
          <p:nvSpPr>
            <p:cNvPr id="178185" name="Freeform 9"/>
            <p:cNvSpPr>
              <a:spLocks/>
            </p:cNvSpPr>
            <p:nvPr/>
          </p:nvSpPr>
          <p:spPr bwMode="auto">
            <a:xfrm>
              <a:off x="8445256" y="7368833"/>
              <a:ext cx="42856" cy="976162"/>
            </a:xfrm>
            <a:custGeom>
              <a:avLst/>
              <a:gdLst/>
              <a:ahLst/>
              <a:cxnLst>
                <a:cxn ang="0">
                  <a:pos x="9" y="0"/>
                </a:cxn>
                <a:cxn ang="0">
                  <a:pos x="0" y="9"/>
                </a:cxn>
                <a:cxn ang="0">
                  <a:pos x="0" y="410"/>
                </a:cxn>
                <a:cxn ang="0">
                  <a:pos x="18" y="410"/>
                </a:cxn>
                <a:cxn ang="0">
                  <a:pos x="18" y="9"/>
                </a:cxn>
                <a:cxn ang="0">
                  <a:pos x="9" y="18"/>
                </a:cxn>
                <a:cxn ang="0">
                  <a:pos x="9" y="0"/>
                </a:cxn>
                <a:cxn ang="0">
                  <a:pos x="0" y="0"/>
                </a:cxn>
                <a:cxn ang="0">
                  <a:pos x="0" y="9"/>
                </a:cxn>
                <a:cxn ang="0">
                  <a:pos x="9" y="0"/>
                </a:cxn>
              </a:cxnLst>
              <a:rect l="0" t="0" r="r" b="b"/>
              <a:pathLst>
                <a:path w="18" h="410">
                  <a:moveTo>
                    <a:pt x="9" y="0"/>
                  </a:moveTo>
                  <a:lnTo>
                    <a:pt x="0" y="9"/>
                  </a:lnTo>
                  <a:lnTo>
                    <a:pt x="0" y="410"/>
                  </a:lnTo>
                  <a:lnTo>
                    <a:pt x="18" y="410"/>
                  </a:lnTo>
                  <a:lnTo>
                    <a:pt x="18" y="9"/>
                  </a:lnTo>
                  <a:lnTo>
                    <a:pt x="9" y="18"/>
                  </a:lnTo>
                  <a:lnTo>
                    <a:pt x="9" y="0"/>
                  </a:lnTo>
                  <a:lnTo>
                    <a:pt x="0" y="0"/>
                  </a:lnTo>
                  <a:lnTo>
                    <a:pt x="0" y="9"/>
                  </a:lnTo>
                  <a:lnTo>
                    <a:pt x="9" y="0"/>
                  </a:lnTo>
                  <a:close/>
                </a:path>
              </a:pathLst>
            </a:custGeom>
            <a:solidFill>
              <a:srgbClr val="000000"/>
            </a:solidFill>
            <a:ln w="9525">
              <a:noFill/>
              <a:round/>
              <a:headEnd/>
              <a:tailEnd/>
            </a:ln>
          </p:spPr>
          <p:txBody>
            <a:bodyPr/>
            <a:lstStyle/>
            <a:p>
              <a:endParaRPr lang="en-US" sz="2699"/>
            </a:p>
          </p:txBody>
        </p:sp>
        <p:sp>
          <p:nvSpPr>
            <p:cNvPr id="178186" name="Rectangle 10"/>
            <p:cNvSpPr>
              <a:spLocks noChangeArrowheads="1"/>
            </p:cNvSpPr>
            <p:nvPr/>
          </p:nvSpPr>
          <p:spPr bwMode="auto">
            <a:xfrm>
              <a:off x="8466683" y="5978397"/>
              <a:ext cx="2371359" cy="952353"/>
            </a:xfrm>
            <a:prstGeom prst="rect">
              <a:avLst/>
            </a:prstGeom>
            <a:solidFill>
              <a:srgbClr val="FFFFFF"/>
            </a:solidFill>
            <a:ln w="9525">
              <a:noFill/>
              <a:miter lim="800000"/>
              <a:headEnd/>
              <a:tailEnd/>
            </a:ln>
          </p:spPr>
          <p:txBody>
            <a:bodyPr/>
            <a:lstStyle/>
            <a:p>
              <a:endParaRPr lang="en-US" sz="2699"/>
            </a:p>
          </p:txBody>
        </p:sp>
        <p:sp>
          <p:nvSpPr>
            <p:cNvPr id="178187" name="Freeform 11"/>
            <p:cNvSpPr>
              <a:spLocks/>
            </p:cNvSpPr>
            <p:nvPr/>
          </p:nvSpPr>
          <p:spPr bwMode="auto">
            <a:xfrm>
              <a:off x="8466682" y="5956969"/>
              <a:ext cx="2392788" cy="42856"/>
            </a:xfrm>
            <a:custGeom>
              <a:avLst/>
              <a:gdLst/>
              <a:ahLst/>
              <a:cxnLst>
                <a:cxn ang="0">
                  <a:pos x="1005" y="9"/>
                </a:cxn>
                <a:cxn ang="0">
                  <a:pos x="996" y="0"/>
                </a:cxn>
                <a:cxn ang="0">
                  <a:pos x="0" y="0"/>
                </a:cxn>
                <a:cxn ang="0">
                  <a:pos x="0" y="18"/>
                </a:cxn>
                <a:cxn ang="0">
                  <a:pos x="996" y="18"/>
                </a:cxn>
                <a:cxn ang="0">
                  <a:pos x="988" y="9"/>
                </a:cxn>
                <a:cxn ang="0">
                  <a:pos x="1005" y="9"/>
                </a:cxn>
                <a:cxn ang="0">
                  <a:pos x="1005" y="0"/>
                </a:cxn>
                <a:cxn ang="0">
                  <a:pos x="996" y="0"/>
                </a:cxn>
                <a:cxn ang="0">
                  <a:pos x="1005" y="9"/>
                </a:cxn>
              </a:cxnLst>
              <a:rect l="0" t="0" r="r" b="b"/>
              <a:pathLst>
                <a:path w="1005" h="18">
                  <a:moveTo>
                    <a:pt x="1005" y="9"/>
                  </a:moveTo>
                  <a:lnTo>
                    <a:pt x="996" y="0"/>
                  </a:lnTo>
                  <a:lnTo>
                    <a:pt x="0" y="0"/>
                  </a:lnTo>
                  <a:lnTo>
                    <a:pt x="0" y="18"/>
                  </a:lnTo>
                  <a:lnTo>
                    <a:pt x="996" y="18"/>
                  </a:lnTo>
                  <a:lnTo>
                    <a:pt x="988" y="9"/>
                  </a:lnTo>
                  <a:lnTo>
                    <a:pt x="1005" y="9"/>
                  </a:lnTo>
                  <a:lnTo>
                    <a:pt x="1005" y="0"/>
                  </a:lnTo>
                  <a:lnTo>
                    <a:pt x="996" y="0"/>
                  </a:lnTo>
                  <a:lnTo>
                    <a:pt x="1005" y="9"/>
                  </a:lnTo>
                  <a:close/>
                </a:path>
              </a:pathLst>
            </a:custGeom>
            <a:solidFill>
              <a:srgbClr val="000000"/>
            </a:solidFill>
            <a:ln w="9525">
              <a:noFill/>
              <a:round/>
              <a:headEnd/>
              <a:tailEnd/>
            </a:ln>
          </p:spPr>
          <p:txBody>
            <a:bodyPr/>
            <a:lstStyle/>
            <a:p>
              <a:endParaRPr lang="en-US" sz="2699"/>
            </a:p>
          </p:txBody>
        </p:sp>
        <p:sp>
          <p:nvSpPr>
            <p:cNvPr id="178188" name="Freeform 12"/>
            <p:cNvSpPr>
              <a:spLocks/>
            </p:cNvSpPr>
            <p:nvPr/>
          </p:nvSpPr>
          <p:spPr bwMode="auto">
            <a:xfrm>
              <a:off x="10818994" y="5978397"/>
              <a:ext cx="40476" cy="973780"/>
            </a:xfrm>
            <a:custGeom>
              <a:avLst/>
              <a:gdLst/>
              <a:ahLst/>
              <a:cxnLst>
                <a:cxn ang="0">
                  <a:pos x="8" y="409"/>
                </a:cxn>
                <a:cxn ang="0">
                  <a:pos x="17" y="400"/>
                </a:cxn>
                <a:cxn ang="0">
                  <a:pos x="17" y="0"/>
                </a:cxn>
                <a:cxn ang="0">
                  <a:pos x="0" y="0"/>
                </a:cxn>
                <a:cxn ang="0">
                  <a:pos x="0" y="400"/>
                </a:cxn>
                <a:cxn ang="0">
                  <a:pos x="8" y="392"/>
                </a:cxn>
                <a:cxn ang="0">
                  <a:pos x="8" y="409"/>
                </a:cxn>
                <a:cxn ang="0">
                  <a:pos x="17" y="409"/>
                </a:cxn>
                <a:cxn ang="0">
                  <a:pos x="17" y="400"/>
                </a:cxn>
                <a:cxn ang="0">
                  <a:pos x="8" y="409"/>
                </a:cxn>
              </a:cxnLst>
              <a:rect l="0" t="0" r="r" b="b"/>
              <a:pathLst>
                <a:path w="17" h="409">
                  <a:moveTo>
                    <a:pt x="8" y="409"/>
                  </a:moveTo>
                  <a:lnTo>
                    <a:pt x="17" y="400"/>
                  </a:lnTo>
                  <a:lnTo>
                    <a:pt x="17" y="0"/>
                  </a:lnTo>
                  <a:lnTo>
                    <a:pt x="0" y="0"/>
                  </a:lnTo>
                  <a:lnTo>
                    <a:pt x="0" y="400"/>
                  </a:lnTo>
                  <a:lnTo>
                    <a:pt x="8" y="392"/>
                  </a:lnTo>
                  <a:lnTo>
                    <a:pt x="8" y="409"/>
                  </a:lnTo>
                  <a:lnTo>
                    <a:pt x="17" y="409"/>
                  </a:lnTo>
                  <a:lnTo>
                    <a:pt x="17" y="400"/>
                  </a:lnTo>
                  <a:lnTo>
                    <a:pt x="8" y="409"/>
                  </a:lnTo>
                  <a:close/>
                </a:path>
              </a:pathLst>
            </a:custGeom>
            <a:solidFill>
              <a:srgbClr val="000000"/>
            </a:solidFill>
            <a:ln w="9525">
              <a:noFill/>
              <a:round/>
              <a:headEnd/>
              <a:tailEnd/>
            </a:ln>
          </p:spPr>
          <p:txBody>
            <a:bodyPr/>
            <a:lstStyle/>
            <a:p>
              <a:endParaRPr lang="en-US" sz="2699"/>
            </a:p>
          </p:txBody>
        </p:sp>
        <p:sp>
          <p:nvSpPr>
            <p:cNvPr id="178189" name="Freeform 13"/>
            <p:cNvSpPr>
              <a:spLocks/>
            </p:cNvSpPr>
            <p:nvPr/>
          </p:nvSpPr>
          <p:spPr bwMode="auto">
            <a:xfrm>
              <a:off x="8445256" y="6911703"/>
              <a:ext cx="2392786" cy="40474"/>
            </a:xfrm>
            <a:custGeom>
              <a:avLst/>
              <a:gdLst/>
              <a:ahLst/>
              <a:cxnLst>
                <a:cxn ang="0">
                  <a:pos x="0" y="8"/>
                </a:cxn>
                <a:cxn ang="0">
                  <a:pos x="9" y="17"/>
                </a:cxn>
                <a:cxn ang="0">
                  <a:pos x="1005" y="17"/>
                </a:cxn>
                <a:cxn ang="0">
                  <a:pos x="1005" y="0"/>
                </a:cxn>
                <a:cxn ang="0">
                  <a:pos x="9" y="0"/>
                </a:cxn>
                <a:cxn ang="0">
                  <a:pos x="18" y="8"/>
                </a:cxn>
                <a:cxn ang="0">
                  <a:pos x="0" y="8"/>
                </a:cxn>
                <a:cxn ang="0">
                  <a:pos x="0" y="17"/>
                </a:cxn>
                <a:cxn ang="0">
                  <a:pos x="9" y="17"/>
                </a:cxn>
                <a:cxn ang="0">
                  <a:pos x="0" y="8"/>
                </a:cxn>
              </a:cxnLst>
              <a:rect l="0" t="0" r="r" b="b"/>
              <a:pathLst>
                <a:path w="1005" h="17">
                  <a:moveTo>
                    <a:pt x="0" y="8"/>
                  </a:moveTo>
                  <a:lnTo>
                    <a:pt x="9" y="17"/>
                  </a:lnTo>
                  <a:lnTo>
                    <a:pt x="1005" y="17"/>
                  </a:lnTo>
                  <a:lnTo>
                    <a:pt x="1005" y="0"/>
                  </a:lnTo>
                  <a:lnTo>
                    <a:pt x="9" y="0"/>
                  </a:lnTo>
                  <a:lnTo>
                    <a:pt x="18" y="8"/>
                  </a:lnTo>
                  <a:lnTo>
                    <a:pt x="0" y="8"/>
                  </a:lnTo>
                  <a:lnTo>
                    <a:pt x="0" y="17"/>
                  </a:lnTo>
                  <a:lnTo>
                    <a:pt x="9" y="17"/>
                  </a:lnTo>
                  <a:lnTo>
                    <a:pt x="0" y="8"/>
                  </a:lnTo>
                  <a:close/>
                </a:path>
              </a:pathLst>
            </a:custGeom>
            <a:solidFill>
              <a:srgbClr val="000000"/>
            </a:solidFill>
            <a:ln w="9525">
              <a:noFill/>
              <a:round/>
              <a:headEnd/>
              <a:tailEnd/>
            </a:ln>
          </p:spPr>
          <p:txBody>
            <a:bodyPr/>
            <a:lstStyle/>
            <a:p>
              <a:endParaRPr lang="en-US" sz="2699"/>
            </a:p>
          </p:txBody>
        </p:sp>
        <p:sp>
          <p:nvSpPr>
            <p:cNvPr id="178190" name="Freeform 14"/>
            <p:cNvSpPr>
              <a:spLocks/>
            </p:cNvSpPr>
            <p:nvPr/>
          </p:nvSpPr>
          <p:spPr bwMode="auto">
            <a:xfrm>
              <a:off x="8445256" y="5956968"/>
              <a:ext cx="42856" cy="973782"/>
            </a:xfrm>
            <a:custGeom>
              <a:avLst/>
              <a:gdLst/>
              <a:ahLst/>
              <a:cxnLst>
                <a:cxn ang="0">
                  <a:pos x="9" y="0"/>
                </a:cxn>
                <a:cxn ang="0">
                  <a:pos x="0" y="9"/>
                </a:cxn>
                <a:cxn ang="0">
                  <a:pos x="0" y="409"/>
                </a:cxn>
                <a:cxn ang="0">
                  <a:pos x="18" y="409"/>
                </a:cxn>
                <a:cxn ang="0">
                  <a:pos x="18" y="9"/>
                </a:cxn>
                <a:cxn ang="0">
                  <a:pos x="9" y="18"/>
                </a:cxn>
                <a:cxn ang="0">
                  <a:pos x="9" y="0"/>
                </a:cxn>
                <a:cxn ang="0">
                  <a:pos x="0" y="0"/>
                </a:cxn>
                <a:cxn ang="0">
                  <a:pos x="0" y="9"/>
                </a:cxn>
                <a:cxn ang="0">
                  <a:pos x="9" y="0"/>
                </a:cxn>
              </a:cxnLst>
              <a:rect l="0" t="0" r="r" b="b"/>
              <a:pathLst>
                <a:path w="18" h="409">
                  <a:moveTo>
                    <a:pt x="9" y="0"/>
                  </a:moveTo>
                  <a:lnTo>
                    <a:pt x="0" y="9"/>
                  </a:lnTo>
                  <a:lnTo>
                    <a:pt x="0" y="409"/>
                  </a:lnTo>
                  <a:lnTo>
                    <a:pt x="18" y="409"/>
                  </a:lnTo>
                  <a:lnTo>
                    <a:pt x="18" y="9"/>
                  </a:lnTo>
                  <a:lnTo>
                    <a:pt x="9" y="18"/>
                  </a:lnTo>
                  <a:lnTo>
                    <a:pt x="9" y="0"/>
                  </a:lnTo>
                  <a:lnTo>
                    <a:pt x="0" y="0"/>
                  </a:lnTo>
                  <a:lnTo>
                    <a:pt x="0" y="9"/>
                  </a:lnTo>
                  <a:lnTo>
                    <a:pt x="9" y="0"/>
                  </a:lnTo>
                  <a:close/>
                </a:path>
              </a:pathLst>
            </a:custGeom>
            <a:solidFill>
              <a:srgbClr val="000000"/>
            </a:solidFill>
            <a:ln w="9525">
              <a:noFill/>
              <a:round/>
              <a:headEnd/>
              <a:tailEnd/>
            </a:ln>
          </p:spPr>
          <p:txBody>
            <a:bodyPr/>
            <a:lstStyle/>
            <a:p>
              <a:endParaRPr lang="en-US" sz="2699"/>
            </a:p>
          </p:txBody>
        </p:sp>
        <p:sp>
          <p:nvSpPr>
            <p:cNvPr id="178191" name="Freeform 15"/>
            <p:cNvSpPr>
              <a:spLocks/>
            </p:cNvSpPr>
            <p:nvPr/>
          </p:nvSpPr>
          <p:spPr bwMode="auto">
            <a:xfrm>
              <a:off x="8466682" y="4528438"/>
              <a:ext cx="2392788" cy="47618"/>
            </a:xfrm>
            <a:custGeom>
              <a:avLst/>
              <a:gdLst/>
              <a:ahLst/>
              <a:cxnLst>
                <a:cxn ang="0">
                  <a:pos x="1005" y="9"/>
                </a:cxn>
                <a:cxn ang="0">
                  <a:pos x="996" y="0"/>
                </a:cxn>
                <a:cxn ang="0">
                  <a:pos x="0" y="0"/>
                </a:cxn>
                <a:cxn ang="0">
                  <a:pos x="0" y="20"/>
                </a:cxn>
                <a:cxn ang="0">
                  <a:pos x="996" y="20"/>
                </a:cxn>
                <a:cxn ang="0">
                  <a:pos x="988" y="9"/>
                </a:cxn>
                <a:cxn ang="0">
                  <a:pos x="1005" y="9"/>
                </a:cxn>
                <a:cxn ang="0">
                  <a:pos x="1005" y="0"/>
                </a:cxn>
                <a:cxn ang="0">
                  <a:pos x="996" y="0"/>
                </a:cxn>
                <a:cxn ang="0">
                  <a:pos x="1005" y="9"/>
                </a:cxn>
              </a:cxnLst>
              <a:rect l="0" t="0" r="r" b="b"/>
              <a:pathLst>
                <a:path w="1005" h="20">
                  <a:moveTo>
                    <a:pt x="1005" y="9"/>
                  </a:moveTo>
                  <a:lnTo>
                    <a:pt x="996" y="0"/>
                  </a:lnTo>
                  <a:lnTo>
                    <a:pt x="0" y="0"/>
                  </a:lnTo>
                  <a:lnTo>
                    <a:pt x="0" y="20"/>
                  </a:lnTo>
                  <a:lnTo>
                    <a:pt x="996" y="20"/>
                  </a:lnTo>
                  <a:lnTo>
                    <a:pt x="988" y="9"/>
                  </a:lnTo>
                  <a:lnTo>
                    <a:pt x="1005" y="9"/>
                  </a:lnTo>
                  <a:lnTo>
                    <a:pt x="1005" y="0"/>
                  </a:lnTo>
                  <a:lnTo>
                    <a:pt x="996" y="0"/>
                  </a:lnTo>
                  <a:lnTo>
                    <a:pt x="1005" y="9"/>
                  </a:lnTo>
                  <a:close/>
                </a:path>
              </a:pathLst>
            </a:custGeom>
            <a:solidFill>
              <a:srgbClr val="000000"/>
            </a:solidFill>
            <a:ln w="9525">
              <a:noFill/>
              <a:round/>
              <a:headEnd/>
              <a:tailEnd/>
            </a:ln>
          </p:spPr>
          <p:txBody>
            <a:bodyPr/>
            <a:lstStyle/>
            <a:p>
              <a:endParaRPr lang="en-US" sz="2699"/>
            </a:p>
          </p:txBody>
        </p:sp>
        <p:sp>
          <p:nvSpPr>
            <p:cNvPr id="178192" name="Freeform 16"/>
            <p:cNvSpPr>
              <a:spLocks/>
            </p:cNvSpPr>
            <p:nvPr/>
          </p:nvSpPr>
          <p:spPr bwMode="auto">
            <a:xfrm>
              <a:off x="10818994" y="4549867"/>
              <a:ext cx="40476" cy="980924"/>
            </a:xfrm>
            <a:custGeom>
              <a:avLst/>
              <a:gdLst/>
              <a:ahLst/>
              <a:cxnLst>
                <a:cxn ang="0">
                  <a:pos x="8" y="412"/>
                </a:cxn>
                <a:cxn ang="0">
                  <a:pos x="17" y="403"/>
                </a:cxn>
                <a:cxn ang="0">
                  <a:pos x="17" y="0"/>
                </a:cxn>
                <a:cxn ang="0">
                  <a:pos x="0" y="0"/>
                </a:cxn>
                <a:cxn ang="0">
                  <a:pos x="0" y="403"/>
                </a:cxn>
                <a:cxn ang="0">
                  <a:pos x="8" y="392"/>
                </a:cxn>
                <a:cxn ang="0">
                  <a:pos x="8" y="412"/>
                </a:cxn>
                <a:cxn ang="0">
                  <a:pos x="17" y="412"/>
                </a:cxn>
                <a:cxn ang="0">
                  <a:pos x="17" y="403"/>
                </a:cxn>
                <a:cxn ang="0">
                  <a:pos x="8" y="412"/>
                </a:cxn>
              </a:cxnLst>
              <a:rect l="0" t="0" r="r" b="b"/>
              <a:pathLst>
                <a:path w="17" h="412">
                  <a:moveTo>
                    <a:pt x="8" y="412"/>
                  </a:moveTo>
                  <a:lnTo>
                    <a:pt x="17" y="403"/>
                  </a:lnTo>
                  <a:lnTo>
                    <a:pt x="17" y="0"/>
                  </a:lnTo>
                  <a:lnTo>
                    <a:pt x="0" y="0"/>
                  </a:lnTo>
                  <a:lnTo>
                    <a:pt x="0" y="403"/>
                  </a:lnTo>
                  <a:lnTo>
                    <a:pt x="8" y="392"/>
                  </a:lnTo>
                  <a:lnTo>
                    <a:pt x="8" y="412"/>
                  </a:lnTo>
                  <a:lnTo>
                    <a:pt x="17" y="412"/>
                  </a:lnTo>
                  <a:lnTo>
                    <a:pt x="17" y="403"/>
                  </a:lnTo>
                  <a:lnTo>
                    <a:pt x="8" y="412"/>
                  </a:lnTo>
                  <a:close/>
                </a:path>
              </a:pathLst>
            </a:custGeom>
            <a:solidFill>
              <a:srgbClr val="000000"/>
            </a:solidFill>
            <a:ln w="9525">
              <a:noFill/>
              <a:round/>
              <a:headEnd/>
              <a:tailEnd/>
            </a:ln>
          </p:spPr>
          <p:txBody>
            <a:bodyPr/>
            <a:lstStyle/>
            <a:p>
              <a:endParaRPr lang="en-US" sz="2699"/>
            </a:p>
          </p:txBody>
        </p:sp>
        <p:sp>
          <p:nvSpPr>
            <p:cNvPr id="178193" name="Freeform 17"/>
            <p:cNvSpPr>
              <a:spLocks/>
            </p:cNvSpPr>
            <p:nvPr/>
          </p:nvSpPr>
          <p:spPr bwMode="auto">
            <a:xfrm>
              <a:off x="8445256" y="5483173"/>
              <a:ext cx="2392786" cy="47618"/>
            </a:xfrm>
            <a:custGeom>
              <a:avLst/>
              <a:gdLst/>
              <a:ahLst/>
              <a:cxnLst>
                <a:cxn ang="0">
                  <a:pos x="0" y="11"/>
                </a:cxn>
                <a:cxn ang="0">
                  <a:pos x="9" y="20"/>
                </a:cxn>
                <a:cxn ang="0">
                  <a:pos x="1005" y="20"/>
                </a:cxn>
                <a:cxn ang="0">
                  <a:pos x="1005" y="0"/>
                </a:cxn>
                <a:cxn ang="0">
                  <a:pos x="9" y="0"/>
                </a:cxn>
                <a:cxn ang="0">
                  <a:pos x="18" y="11"/>
                </a:cxn>
                <a:cxn ang="0">
                  <a:pos x="0" y="11"/>
                </a:cxn>
                <a:cxn ang="0">
                  <a:pos x="0" y="20"/>
                </a:cxn>
                <a:cxn ang="0">
                  <a:pos x="9" y="20"/>
                </a:cxn>
                <a:cxn ang="0">
                  <a:pos x="0" y="11"/>
                </a:cxn>
              </a:cxnLst>
              <a:rect l="0" t="0" r="r" b="b"/>
              <a:pathLst>
                <a:path w="1005" h="20">
                  <a:moveTo>
                    <a:pt x="0" y="11"/>
                  </a:moveTo>
                  <a:lnTo>
                    <a:pt x="9" y="20"/>
                  </a:lnTo>
                  <a:lnTo>
                    <a:pt x="1005" y="20"/>
                  </a:lnTo>
                  <a:lnTo>
                    <a:pt x="1005" y="0"/>
                  </a:lnTo>
                  <a:lnTo>
                    <a:pt x="9" y="0"/>
                  </a:lnTo>
                  <a:lnTo>
                    <a:pt x="18" y="11"/>
                  </a:lnTo>
                  <a:lnTo>
                    <a:pt x="0" y="11"/>
                  </a:lnTo>
                  <a:lnTo>
                    <a:pt x="0" y="20"/>
                  </a:lnTo>
                  <a:lnTo>
                    <a:pt x="9" y="20"/>
                  </a:lnTo>
                  <a:lnTo>
                    <a:pt x="0" y="11"/>
                  </a:lnTo>
                  <a:close/>
                </a:path>
              </a:pathLst>
            </a:custGeom>
            <a:solidFill>
              <a:srgbClr val="000000"/>
            </a:solidFill>
            <a:ln w="9525">
              <a:noFill/>
              <a:round/>
              <a:headEnd/>
              <a:tailEnd/>
            </a:ln>
          </p:spPr>
          <p:txBody>
            <a:bodyPr/>
            <a:lstStyle/>
            <a:p>
              <a:endParaRPr lang="en-US" sz="2699"/>
            </a:p>
          </p:txBody>
        </p:sp>
        <p:sp>
          <p:nvSpPr>
            <p:cNvPr id="178194" name="Freeform 18"/>
            <p:cNvSpPr>
              <a:spLocks/>
            </p:cNvSpPr>
            <p:nvPr/>
          </p:nvSpPr>
          <p:spPr bwMode="auto">
            <a:xfrm>
              <a:off x="8445256" y="4528438"/>
              <a:ext cx="42856" cy="980924"/>
            </a:xfrm>
            <a:custGeom>
              <a:avLst/>
              <a:gdLst/>
              <a:ahLst/>
              <a:cxnLst>
                <a:cxn ang="0">
                  <a:pos x="9" y="0"/>
                </a:cxn>
                <a:cxn ang="0">
                  <a:pos x="0" y="9"/>
                </a:cxn>
                <a:cxn ang="0">
                  <a:pos x="0" y="412"/>
                </a:cxn>
                <a:cxn ang="0">
                  <a:pos x="18" y="412"/>
                </a:cxn>
                <a:cxn ang="0">
                  <a:pos x="18" y="9"/>
                </a:cxn>
                <a:cxn ang="0">
                  <a:pos x="9" y="20"/>
                </a:cxn>
                <a:cxn ang="0">
                  <a:pos x="9" y="0"/>
                </a:cxn>
                <a:cxn ang="0">
                  <a:pos x="0" y="0"/>
                </a:cxn>
                <a:cxn ang="0">
                  <a:pos x="0" y="9"/>
                </a:cxn>
                <a:cxn ang="0">
                  <a:pos x="9" y="0"/>
                </a:cxn>
              </a:cxnLst>
              <a:rect l="0" t="0" r="r" b="b"/>
              <a:pathLst>
                <a:path w="18" h="412">
                  <a:moveTo>
                    <a:pt x="9" y="0"/>
                  </a:moveTo>
                  <a:lnTo>
                    <a:pt x="0" y="9"/>
                  </a:lnTo>
                  <a:lnTo>
                    <a:pt x="0" y="412"/>
                  </a:lnTo>
                  <a:lnTo>
                    <a:pt x="18" y="412"/>
                  </a:lnTo>
                  <a:lnTo>
                    <a:pt x="18" y="9"/>
                  </a:lnTo>
                  <a:lnTo>
                    <a:pt x="9" y="20"/>
                  </a:lnTo>
                  <a:lnTo>
                    <a:pt x="9" y="0"/>
                  </a:lnTo>
                  <a:lnTo>
                    <a:pt x="0" y="0"/>
                  </a:lnTo>
                  <a:lnTo>
                    <a:pt x="0" y="9"/>
                  </a:lnTo>
                  <a:lnTo>
                    <a:pt x="9" y="0"/>
                  </a:lnTo>
                  <a:close/>
                </a:path>
              </a:pathLst>
            </a:custGeom>
            <a:solidFill>
              <a:srgbClr val="000000"/>
            </a:solidFill>
            <a:ln w="9525">
              <a:noFill/>
              <a:round/>
              <a:headEnd/>
              <a:tailEnd/>
            </a:ln>
          </p:spPr>
          <p:txBody>
            <a:bodyPr/>
            <a:lstStyle/>
            <a:p>
              <a:endParaRPr lang="en-US" sz="2699"/>
            </a:p>
          </p:txBody>
        </p:sp>
        <p:sp>
          <p:nvSpPr>
            <p:cNvPr id="178195" name="Rectangle 19"/>
            <p:cNvSpPr>
              <a:spLocks noChangeArrowheads="1"/>
            </p:cNvSpPr>
            <p:nvPr/>
          </p:nvSpPr>
          <p:spPr bwMode="auto">
            <a:xfrm>
              <a:off x="1669264" y="3778462"/>
              <a:ext cx="5056994" cy="2004703"/>
            </a:xfrm>
            <a:prstGeom prst="rect">
              <a:avLst/>
            </a:prstGeom>
            <a:solidFill>
              <a:srgbClr val="FFFFFF"/>
            </a:solidFill>
            <a:ln w="9525">
              <a:noFill/>
              <a:miter lim="800000"/>
              <a:headEnd/>
              <a:tailEnd/>
            </a:ln>
          </p:spPr>
          <p:txBody>
            <a:bodyPr/>
            <a:lstStyle/>
            <a:p>
              <a:endParaRPr lang="en-US" sz="2699"/>
            </a:p>
          </p:txBody>
        </p:sp>
        <p:sp>
          <p:nvSpPr>
            <p:cNvPr id="178196" name="Freeform 20"/>
            <p:cNvSpPr>
              <a:spLocks/>
            </p:cNvSpPr>
            <p:nvPr/>
          </p:nvSpPr>
          <p:spPr bwMode="auto">
            <a:xfrm>
              <a:off x="1669264" y="3752270"/>
              <a:ext cx="5078422" cy="47618"/>
            </a:xfrm>
            <a:custGeom>
              <a:avLst/>
              <a:gdLst/>
              <a:ahLst/>
              <a:cxnLst>
                <a:cxn ang="0">
                  <a:pos x="2133" y="11"/>
                </a:cxn>
                <a:cxn ang="0">
                  <a:pos x="2124" y="0"/>
                </a:cxn>
                <a:cxn ang="0">
                  <a:pos x="0" y="0"/>
                </a:cxn>
                <a:cxn ang="0">
                  <a:pos x="0" y="20"/>
                </a:cxn>
                <a:cxn ang="0">
                  <a:pos x="2124" y="20"/>
                </a:cxn>
                <a:cxn ang="0">
                  <a:pos x="2113" y="11"/>
                </a:cxn>
                <a:cxn ang="0">
                  <a:pos x="2133" y="11"/>
                </a:cxn>
                <a:cxn ang="0">
                  <a:pos x="2133" y="0"/>
                </a:cxn>
                <a:cxn ang="0">
                  <a:pos x="2124" y="0"/>
                </a:cxn>
                <a:cxn ang="0">
                  <a:pos x="2133" y="11"/>
                </a:cxn>
              </a:cxnLst>
              <a:rect l="0" t="0" r="r" b="b"/>
              <a:pathLst>
                <a:path w="2133" h="20">
                  <a:moveTo>
                    <a:pt x="2133" y="11"/>
                  </a:moveTo>
                  <a:lnTo>
                    <a:pt x="2124" y="0"/>
                  </a:lnTo>
                  <a:lnTo>
                    <a:pt x="0" y="0"/>
                  </a:lnTo>
                  <a:lnTo>
                    <a:pt x="0" y="20"/>
                  </a:lnTo>
                  <a:lnTo>
                    <a:pt x="2124" y="20"/>
                  </a:lnTo>
                  <a:lnTo>
                    <a:pt x="2113" y="11"/>
                  </a:lnTo>
                  <a:lnTo>
                    <a:pt x="2133" y="11"/>
                  </a:lnTo>
                  <a:lnTo>
                    <a:pt x="2133" y="0"/>
                  </a:lnTo>
                  <a:lnTo>
                    <a:pt x="2124" y="0"/>
                  </a:lnTo>
                  <a:lnTo>
                    <a:pt x="2133" y="11"/>
                  </a:lnTo>
                  <a:close/>
                </a:path>
              </a:pathLst>
            </a:custGeom>
            <a:solidFill>
              <a:srgbClr val="009933"/>
            </a:solidFill>
            <a:ln w="9525">
              <a:noFill/>
              <a:round/>
              <a:headEnd/>
              <a:tailEnd/>
            </a:ln>
          </p:spPr>
          <p:txBody>
            <a:bodyPr/>
            <a:lstStyle/>
            <a:p>
              <a:endParaRPr lang="en-US" sz="2699"/>
            </a:p>
          </p:txBody>
        </p:sp>
        <p:sp>
          <p:nvSpPr>
            <p:cNvPr id="178197" name="Freeform 21"/>
            <p:cNvSpPr>
              <a:spLocks/>
            </p:cNvSpPr>
            <p:nvPr/>
          </p:nvSpPr>
          <p:spPr bwMode="auto">
            <a:xfrm>
              <a:off x="6700068" y="3778461"/>
              <a:ext cx="47618" cy="2026130"/>
            </a:xfrm>
            <a:custGeom>
              <a:avLst/>
              <a:gdLst/>
              <a:ahLst/>
              <a:cxnLst>
                <a:cxn ang="0">
                  <a:pos x="11" y="851"/>
                </a:cxn>
                <a:cxn ang="0">
                  <a:pos x="20" y="842"/>
                </a:cxn>
                <a:cxn ang="0">
                  <a:pos x="20" y="0"/>
                </a:cxn>
                <a:cxn ang="0">
                  <a:pos x="0" y="0"/>
                </a:cxn>
                <a:cxn ang="0">
                  <a:pos x="0" y="842"/>
                </a:cxn>
                <a:cxn ang="0">
                  <a:pos x="11" y="831"/>
                </a:cxn>
                <a:cxn ang="0">
                  <a:pos x="11" y="851"/>
                </a:cxn>
                <a:cxn ang="0">
                  <a:pos x="20" y="851"/>
                </a:cxn>
                <a:cxn ang="0">
                  <a:pos x="20" y="842"/>
                </a:cxn>
                <a:cxn ang="0">
                  <a:pos x="11" y="851"/>
                </a:cxn>
              </a:cxnLst>
              <a:rect l="0" t="0" r="r" b="b"/>
              <a:pathLst>
                <a:path w="20" h="851">
                  <a:moveTo>
                    <a:pt x="11" y="851"/>
                  </a:moveTo>
                  <a:lnTo>
                    <a:pt x="20" y="842"/>
                  </a:lnTo>
                  <a:lnTo>
                    <a:pt x="20" y="0"/>
                  </a:lnTo>
                  <a:lnTo>
                    <a:pt x="0" y="0"/>
                  </a:lnTo>
                  <a:lnTo>
                    <a:pt x="0" y="842"/>
                  </a:lnTo>
                  <a:lnTo>
                    <a:pt x="11" y="831"/>
                  </a:lnTo>
                  <a:lnTo>
                    <a:pt x="11" y="851"/>
                  </a:lnTo>
                  <a:lnTo>
                    <a:pt x="20" y="851"/>
                  </a:lnTo>
                  <a:lnTo>
                    <a:pt x="20" y="842"/>
                  </a:lnTo>
                  <a:lnTo>
                    <a:pt x="11" y="851"/>
                  </a:lnTo>
                  <a:close/>
                </a:path>
              </a:pathLst>
            </a:custGeom>
            <a:solidFill>
              <a:srgbClr val="009933"/>
            </a:solidFill>
            <a:ln w="9525">
              <a:noFill/>
              <a:round/>
              <a:headEnd/>
              <a:tailEnd/>
            </a:ln>
          </p:spPr>
          <p:txBody>
            <a:bodyPr/>
            <a:lstStyle/>
            <a:p>
              <a:endParaRPr lang="en-US" sz="2699"/>
            </a:p>
          </p:txBody>
        </p:sp>
        <p:sp>
          <p:nvSpPr>
            <p:cNvPr id="178198" name="Freeform 22"/>
            <p:cNvSpPr>
              <a:spLocks/>
            </p:cNvSpPr>
            <p:nvPr/>
          </p:nvSpPr>
          <p:spPr bwMode="auto">
            <a:xfrm>
              <a:off x="1647835" y="5756974"/>
              <a:ext cx="5078423" cy="47618"/>
            </a:xfrm>
            <a:custGeom>
              <a:avLst/>
              <a:gdLst/>
              <a:ahLst/>
              <a:cxnLst>
                <a:cxn ang="0">
                  <a:pos x="0" y="11"/>
                </a:cxn>
                <a:cxn ang="0">
                  <a:pos x="9" y="20"/>
                </a:cxn>
                <a:cxn ang="0">
                  <a:pos x="2133" y="20"/>
                </a:cxn>
                <a:cxn ang="0">
                  <a:pos x="2133" y="0"/>
                </a:cxn>
                <a:cxn ang="0">
                  <a:pos x="9" y="0"/>
                </a:cxn>
                <a:cxn ang="0">
                  <a:pos x="20" y="11"/>
                </a:cxn>
                <a:cxn ang="0">
                  <a:pos x="0" y="11"/>
                </a:cxn>
                <a:cxn ang="0">
                  <a:pos x="0" y="20"/>
                </a:cxn>
                <a:cxn ang="0">
                  <a:pos x="9" y="20"/>
                </a:cxn>
                <a:cxn ang="0">
                  <a:pos x="0" y="11"/>
                </a:cxn>
              </a:cxnLst>
              <a:rect l="0" t="0" r="r" b="b"/>
              <a:pathLst>
                <a:path w="2133" h="20">
                  <a:moveTo>
                    <a:pt x="0" y="11"/>
                  </a:moveTo>
                  <a:lnTo>
                    <a:pt x="9" y="20"/>
                  </a:lnTo>
                  <a:lnTo>
                    <a:pt x="2133" y="20"/>
                  </a:lnTo>
                  <a:lnTo>
                    <a:pt x="2133" y="0"/>
                  </a:lnTo>
                  <a:lnTo>
                    <a:pt x="9" y="0"/>
                  </a:lnTo>
                  <a:lnTo>
                    <a:pt x="20" y="11"/>
                  </a:lnTo>
                  <a:lnTo>
                    <a:pt x="0" y="11"/>
                  </a:lnTo>
                  <a:lnTo>
                    <a:pt x="0" y="20"/>
                  </a:lnTo>
                  <a:lnTo>
                    <a:pt x="9" y="20"/>
                  </a:lnTo>
                  <a:lnTo>
                    <a:pt x="0" y="11"/>
                  </a:lnTo>
                  <a:close/>
                </a:path>
              </a:pathLst>
            </a:custGeom>
            <a:solidFill>
              <a:srgbClr val="009933"/>
            </a:solidFill>
            <a:ln w="9525">
              <a:noFill/>
              <a:round/>
              <a:headEnd/>
              <a:tailEnd/>
            </a:ln>
          </p:spPr>
          <p:txBody>
            <a:bodyPr/>
            <a:lstStyle/>
            <a:p>
              <a:endParaRPr lang="en-US" sz="2699"/>
            </a:p>
          </p:txBody>
        </p:sp>
        <p:sp>
          <p:nvSpPr>
            <p:cNvPr id="178199" name="Freeform 23"/>
            <p:cNvSpPr>
              <a:spLocks/>
            </p:cNvSpPr>
            <p:nvPr/>
          </p:nvSpPr>
          <p:spPr bwMode="auto">
            <a:xfrm>
              <a:off x="1647835" y="3752270"/>
              <a:ext cx="47618" cy="2030894"/>
            </a:xfrm>
            <a:custGeom>
              <a:avLst/>
              <a:gdLst/>
              <a:ahLst/>
              <a:cxnLst>
                <a:cxn ang="0">
                  <a:pos x="9" y="0"/>
                </a:cxn>
                <a:cxn ang="0">
                  <a:pos x="0" y="11"/>
                </a:cxn>
                <a:cxn ang="0">
                  <a:pos x="0" y="853"/>
                </a:cxn>
                <a:cxn ang="0">
                  <a:pos x="20" y="853"/>
                </a:cxn>
                <a:cxn ang="0">
                  <a:pos x="20" y="11"/>
                </a:cxn>
                <a:cxn ang="0">
                  <a:pos x="9" y="20"/>
                </a:cxn>
                <a:cxn ang="0">
                  <a:pos x="9" y="0"/>
                </a:cxn>
                <a:cxn ang="0">
                  <a:pos x="0" y="0"/>
                </a:cxn>
                <a:cxn ang="0">
                  <a:pos x="0" y="11"/>
                </a:cxn>
                <a:cxn ang="0">
                  <a:pos x="9" y="0"/>
                </a:cxn>
              </a:cxnLst>
              <a:rect l="0" t="0" r="r" b="b"/>
              <a:pathLst>
                <a:path w="20" h="853">
                  <a:moveTo>
                    <a:pt x="9" y="0"/>
                  </a:moveTo>
                  <a:lnTo>
                    <a:pt x="0" y="11"/>
                  </a:lnTo>
                  <a:lnTo>
                    <a:pt x="0" y="853"/>
                  </a:lnTo>
                  <a:lnTo>
                    <a:pt x="20" y="853"/>
                  </a:lnTo>
                  <a:lnTo>
                    <a:pt x="20" y="11"/>
                  </a:lnTo>
                  <a:lnTo>
                    <a:pt x="9" y="20"/>
                  </a:lnTo>
                  <a:lnTo>
                    <a:pt x="9" y="0"/>
                  </a:lnTo>
                  <a:lnTo>
                    <a:pt x="0" y="0"/>
                  </a:lnTo>
                  <a:lnTo>
                    <a:pt x="0" y="11"/>
                  </a:lnTo>
                  <a:lnTo>
                    <a:pt x="9" y="0"/>
                  </a:lnTo>
                  <a:close/>
                </a:path>
              </a:pathLst>
            </a:custGeom>
            <a:solidFill>
              <a:srgbClr val="009933"/>
            </a:solidFill>
            <a:ln w="9525">
              <a:noFill/>
              <a:round/>
              <a:headEnd/>
              <a:tailEnd/>
            </a:ln>
          </p:spPr>
          <p:txBody>
            <a:bodyPr/>
            <a:lstStyle/>
            <a:p>
              <a:endParaRPr lang="en-US" sz="2699"/>
            </a:p>
          </p:txBody>
        </p:sp>
        <p:sp>
          <p:nvSpPr>
            <p:cNvPr id="178200" name="Rectangle 24"/>
            <p:cNvSpPr>
              <a:spLocks noChangeArrowheads="1"/>
            </p:cNvSpPr>
            <p:nvPr/>
          </p:nvSpPr>
          <p:spPr bwMode="auto">
            <a:xfrm>
              <a:off x="1652597" y="5871256"/>
              <a:ext cx="5052233" cy="2695159"/>
            </a:xfrm>
            <a:prstGeom prst="rect">
              <a:avLst/>
            </a:prstGeom>
            <a:solidFill>
              <a:srgbClr val="FFFFFF"/>
            </a:solidFill>
            <a:ln w="9525">
              <a:noFill/>
              <a:miter lim="800000"/>
              <a:headEnd/>
              <a:tailEnd/>
            </a:ln>
          </p:spPr>
          <p:txBody>
            <a:bodyPr/>
            <a:lstStyle/>
            <a:p>
              <a:endParaRPr lang="en-US" sz="2699"/>
            </a:p>
          </p:txBody>
        </p:sp>
        <p:sp>
          <p:nvSpPr>
            <p:cNvPr id="178201" name="Freeform 25"/>
            <p:cNvSpPr>
              <a:spLocks/>
            </p:cNvSpPr>
            <p:nvPr/>
          </p:nvSpPr>
          <p:spPr bwMode="auto">
            <a:xfrm>
              <a:off x="1652598" y="5852209"/>
              <a:ext cx="5073661" cy="40476"/>
            </a:xfrm>
            <a:custGeom>
              <a:avLst/>
              <a:gdLst/>
              <a:ahLst/>
              <a:cxnLst>
                <a:cxn ang="0">
                  <a:pos x="2131" y="8"/>
                </a:cxn>
                <a:cxn ang="0">
                  <a:pos x="2122" y="0"/>
                </a:cxn>
                <a:cxn ang="0">
                  <a:pos x="0" y="0"/>
                </a:cxn>
                <a:cxn ang="0">
                  <a:pos x="0" y="17"/>
                </a:cxn>
                <a:cxn ang="0">
                  <a:pos x="2122" y="17"/>
                </a:cxn>
                <a:cxn ang="0">
                  <a:pos x="2113" y="8"/>
                </a:cxn>
                <a:cxn ang="0">
                  <a:pos x="2131" y="8"/>
                </a:cxn>
                <a:cxn ang="0">
                  <a:pos x="2131" y="0"/>
                </a:cxn>
                <a:cxn ang="0">
                  <a:pos x="2122" y="0"/>
                </a:cxn>
                <a:cxn ang="0">
                  <a:pos x="2131" y="8"/>
                </a:cxn>
              </a:cxnLst>
              <a:rect l="0" t="0" r="r" b="b"/>
              <a:pathLst>
                <a:path w="2131" h="17">
                  <a:moveTo>
                    <a:pt x="2131" y="8"/>
                  </a:moveTo>
                  <a:lnTo>
                    <a:pt x="2122" y="0"/>
                  </a:lnTo>
                  <a:lnTo>
                    <a:pt x="0" y="0"/>
                  </a:lnTo>
                  <a:lnTo>
                    <a:pt x="0" y="17"/>
                  </a:lnTo>
                  <a:lnTo>
                    <a:pt x="2122" y="17"/>
                  </a:lnTo>
                  <a:lnTo>
                    <a:pt x="2113" y="8"/>
                  </a:lnTo>
                  <a:lnTo>
                    <a:pt x="2131" y="8"/>
                  </a:lnTo>
                  <a:lnTo>
                    <a:pt x="2131" y="0"/>
                  </a:lnTo>
                  <a:lnTo>
                    <a:pt x="2122" y="0"/>
                  </a:lnTo>
                  <a:lnTo>
                    <a:pt x="2131" y="8"/>
                  </a:lnTo>
                  <a:close/>
                </a:path>
              </a:pathLst>
            </a:custGeom>
            <a:solidFill>
              <a:srgbClr val="0000FF"/>
            </a:solidFill>
            <a:ln w="9525">
              <a:noFill/>
              <a:round/>
              <a:headEnd/>
              <a:tailEnd/>
            </a:ln>
          </p:spPr>
          <p:txBody>
            <a:bodyPr/>
            <a:lstStyle/>
            <a:p>
              <a:endParaRPr lang="en-US" sz="2699"/>
            </a:p>
          </p:txBody>
        </p:sp>
        <p:sp>
          <p:nvSpPr>
            <p:cNvPr id="178202" name="Freeform 26"/>
            <p:cNvSpPr>
              <a:spLocks/>
            </p:cNvSpPr>
            <p:nvPr/>
          </p:nvSpPr>
          <p:spPr bwMode="auto">
            <a:xfrm>
              <a:off x="6683403" y="5871256"/>
              <a:ext cx="42856" cy="2716588"/>
            </a:xfrm>
            <a:custGeom>
              <a:avLst/>
              <a:gdLst/>
              <a:ahLst/>
              <a:cxnLst>
                <a:cxn ang="0">
                  <a:pos x="9" y="1141"/>
                </a:cxn>
                <a:cxn ang="0">
                  <a:pos x="18" y="1132"/>
                </a:cxn>
                <a:cxn ang="0">
                  <a:pos x="18" y="0"/>
                </a:cxn>
                <a:cxn ang="0">
                  <a:pos x="0" y="0"/>
                </a:cxn>
                <a:cxn ang="0">
                  <a:pos x="0" y="1132"/>
                </a:cxn>
                <a:cxn ang="0">
                  <a:pos x="9" y="1123"/>
                </a:cxn>
                <a:cxn ang="0">
                  <a:pos x="9" y="1141"/>
                </a:cxn>
                <a:cxn ang="0">
                  <a:pos x="18" y="1141"/>
                </a:cxn>
                <a:cxn ang="0">
                  <a:pos x="18" y="1132"/>
                </a:cxn>
                <a:cxn ang="0">
                  <a:pos x="9" y="1141"/>
                </a:cxn>
              </a:cxnLst>
              <a:rect l="0" t="0" r="r" b="b"/>
              <a:pathLst>
                <a:path w="18" h="1141">
                  <a:moveTo>
                    <a:pt x="9" y="1141"/>
                  </a:moveTo>
                  <a:lnTo>
                    <a:pt x="18" y="1132"/>
                  </a:lnTo>
                  <a:lnTo>
                    <a:pt x="18" y="0"/>
                  </a:lnTo>
                  <a:lnTo>
                    <a:pt x="0" y="0"/>
                  </a:lnTo>
                  <a:lnTo>
                    <a:pt x="0" y="1132"/>
                  </a:lnTo>
                  <a:lnTo>
                    <a:pt x="9" y="1123"/>
                  </a:lnTo>
                  <a:lnTo>
                    <a:pt x="9" y="1141"/>
                  </a:lnTo>
                  <a:lnTo>
                    <a:pt x="18" y="1141"/>
                  </a:lnTo>
                  <a:lnTo>
                    <a:pt x="18" y="1132"/>
                  </a:lnTo>
                  <a:lnTo>
                    <a:pt x="9" y="1141"/>
                  </a:lnTo>
                  <a:close/>
                </a:path>
              </a:pathLst>
            </a:custGeom>
            <a:solidFill>
              <a:srgbClr val="0000FF"/>
            </a:solidFill>
            <a:ln w="9525">
              <a:noFill/>
              <a:round/>
              <a:headEnd/>
              <a:tailEnd/>
            </a:ln>
          </p:spPr>
          <p:txBody>
            <a:bodyPr/>
            <a:lstStyle/>
            <a:p>
              <a:endParaRPr lang="en-US" sz="2699"/>
            </a:p>
          </p:txBody>
        </p:sp>
        <p:sp>
          <p:nvSpPr>
            <p:cNvPr id="178203" name="Freeform 27"/>
            <p:cNvSpPr>
              <a:spLocks/>
            </p:cNvSpPr>
            <p:nvPr/>
          </p:nvSpPr>
          <p:spPr bwMode="auto">
            <a:xfrm>
              <a:off x="1631170" y="8544989"/>
              <a:ext cx="5073660" cy="42856"/>
            </a:xfrm>
            <a:custGeom>
              <a:avLst/>
              <a:gdLst/>
              <a:ahLst/>
              <a:cxnLst>
                <a:cxn ang="0">
                  <a:pos x="0" y="9"/>
                </a:cxn>
                <a:cxn ang="0">
                  <a:pos x="9" y="18"/>
                </a:cxn>
                <a:cxn ang="0">
                  <a:pos x="2131" y="18"/>
                </a:cxn>
                <a:cxn ang="0">
                  <a:pos x="2131" y="0"/>
                </a:cxn>
                <a:cxn ang="0">
                  <a:pos x="9" y="0"/>
                </a:cxn>
                <a:cxn ang="0">
                  <a:pos x="18" y="9"/>
                </a:cxn>
                <a:cxn ang="0">
                  <a:pos x="0" y="9"/>
                </a:cxn>
                <a:cxn ang="0">
                  <a:pos x="0" y="18"/>
                </a:cxn>
                <a:cxn ang="0">
                  <a:pos x="9" y="18"/>
                </a:cxn>
                <a:cxn ang="0">
                  <a:pos x="0" y="9"/>
                </a:cxn>
              </a:cxnLst>
              <a:rect l="0" t="0" r="r" b="b"/>
              <a:pathLst>
                <a:path w="2131" h="18">
                  <a:moveTo>
                    <a:pt x="0" y="9"/>
                  </a:moveTo>
                  <a:lnTo>
                    <a:pt x="9" y="18"/>
                  </a:lnTo>
                  <a:lnTo>
                    <a:pt x="2131" y="18"/>
                  </a:lnTo>
                  <a:lnTo>
                    <a:pt x="2131" y="0"/>
                  </a:lnTo>
                  <a:lnTo>
                    <a:pt x="9" y="0"/>
                  </a:lnTo>
                  <a:lnTo>
                    <a:pt x="18" y="9"/>
                  </a:lnTo>
                  <a:lnTo>
                    <a:pt x="0" y="9"/>
                  </a:lnTo>
                  <a:lnTo>
                    <a:pt x="0" y="18"/>
                  </a:lnTo>
                  <a:lnTo>
                    <a:pt x="9" y="18"/>
                  </a:lnTo>
                  <a:lnTo>
                    <a:pt x="0" y="9"/>
                  </a:lnTo>
                  <a:close/>
                </a:path>
              </a:pathLst>
            </a:custGeom>
            <a:solidFill>
              <a:srgbClr val="0000FF"/>
            </a:solidFill>
            <a:ln w="9525">
              <a:noFill/>
              <a:round/>
              <a:headEnd/>
              <a:tailEnd/>
            </a:ln>
          </p:spPr>
          <p:txBody>
            <a:bodyPr/>
            <a:lstStyle/>
            <a:p>
              <a:endParaRPr lang="en-US" sz="2699"/>
            </a:p>
          </p:txBody>
        </p:sp>
        <p:sp>
          <p:nvSpPr>
            <p:cNvPr id="178204" name="Freeform 28"/>
            <p:cNvSpPr>
              <a:spLocks/>
            </p:cNvSpPr>
            <p:nvPr/>
          </p:nvSpPr>
          <p:spPr bwMode="auto">
            <a:xfrm>
              <a:off x="1631170" y="5852209"/>
              <a:ext cx="42856" cy="2714206"/>
            </a:xfrm>
            <a:custGeom>
              <a:avLst/>
              <a:gdLst/>
              <a:ahLst/>
              <a:cxnLst>
                <a:cxn ang="0">
                  <a:pos x="9" y="0"/>
                </a:cxn>
                <a:cxn ang="0">
                  <a:pos x="0" y="8"/>
                </a:cxn>
                <a:cxn ang="0">
                  <a:pos x="0" y="1140"/>
                </a:cxn>
                <a:cxn ang="0">
                  <a:pos x="18" y="1140"/>
                </a:cxn>
                <a:cxn ang="0">
                  <a:pos x="18" y="8"/>
                </a:cxn>
                <a:cxn ang="0">
                  <a:pos x="9" y="17"/>
                </a:cxn>
                <a:cxn ang="0">
                  <a:pos x="9" y="0"/>
                </a:cxn>
                <a:cxn ang="0">
                  <a:pos x="0" y="0"/>
                </a:cxn>
                <a:cxn ang="0">
                  <a:pos x="0" y="8"/>
                </a:cxn>
                <a:cxn ang="0">
                  <a:pos x="9" y="0"/>
                </a:cxn>
              </a:cxnLst>
              <a:rect l="0" t="0" r="r" b="b"/>
              <a:pathLst>
                <a:path w="18" h="1140">
                  <a:moveTo>
                    <a:pt x="9" y="0"/>
                  </a:moveTo>
                  <a:lnTo>
                    <a:pt x="0" y="8"/>
                  </a:lnTo>
                  <a:lnTo>
                    <a:pt x="0" y="1140"/>
                  </a:lnTo>
                  <a:lnTo>
                    <a:pt x="18" y="1140"/>
                  </a:lnTo>
                  <a:lnTo>
                    <a:pt x="18" y="8"/>
                  </a:lnTo>
                  <a:lnTo>
                    <a:pt x="9" y="17"/>
                  </a:lnTo>
                  <a:lnTo>
                    <a:pt x="9" y="0"/>
                  </a:lnTo>
                  <a:lnTo>
                    <a:pt x="0" y="0"/>
                  </a:lnTo>
                  <a:lnTo>
                    <a:pt x="0" y="8"/>
                  </a:lnTo>
                  <a:lnTo>
                    <a:pt x="9" y="0"/>
                  </a:lnTo>
                  <a:close/>
                </a:path>
              </a:pathLst>
            </a:custGeom>
            <a:solidFill>
              <a:srgbClr val="0000FF"/>
            </a:solidFill>
            <a:ln w="9525">
              <a:noFill/>
              <a:round/>
              <a:headEnd/>
              <a:tailEnd/>
            </a:ln>
          </p:spPr>
          <p:txBody>
            <a:bodyPr/>
            <a:lstStyle/>
            <a:p>
              <a:endParaRPr lang="en-US" sz="2699"/>
            </a:p>
          </p:txBody>
        </p:sp>
        <p:sp>
          <p:nvSpPr>
            <p:cNvPr id="178205" name="Freeform 29"/>
            <p:cNvSpPr>
              <a:spLocks/>
            </p:cNvSpPr>
            <p:nvPr/>
          </p:nvSpPr>
          <p:spPr bwMode="auto">
            <a:xfrm>
              <a:off x="4473944" y="6026014"/>
              <a:ext cx="2147556" cy="47618"/>
            </a:xfrm>
            <a:custGeom>
              <a:avLst/>
              <a:gdLst/>
              <a:ahLst/>
              <a:cxnLst>
                <a:cxn ang="0">
                  <a:pos x="902" y="8"/>
                </a:cxn>
                <a:cxn ang="0">
                  <a:pos x="893" y="0"/>
                </a:cxn>
                <a:cxn ang="0">
                  <a:pos x="0" y="0"/>
                </a:cxn>
                <a:cxn ang="0">
                  <a:pos x="0" y="20"/>
                </a:cxn>
                <a:cxn ang="0">
                  <a:pos x="893" y="20"/>
                </a:cxn>
                <a:cxn ang="0">
                  <a:pos x="882" y="8"/>
                </a:cxn>
                <a:cxn ang="0">
                  <a:pos x="902" y="8"/>
                </a:cxn>
                <a:cxn ang="0">
                  <a:pos x="902" y="0"/>
                </a:cxn>
                <a:cxn ang="0">
                  <a:pos x="893" y="0"/>
                </a:cxn>
                <a:cxn ang="0">
                  <a:pos x="902" y="8"/>
                </a:cxn>
              </a:cxnLst>
              <a:rect l="0" t="0" r="r" b="b"/>
              <a:pathLst>
                <a:path w="902" h="20">
                  <a:moveTo>
                    <a:pt x="902" y="8"/>
                  </a:moveTo>
                  <a:lnTo>
                    <a:pt x="893" y="0"/>
                  </a:lnTo>
                  <a:lnTo>
                    <a:pt x="0" y="0"/>
                  </a:lnTo>
                  <a:lnTo>
                    <a:pt x="0" y="20"/>
                  </a:lnTo>
                  <a:lnTo>
                    <a:pt x="893" y="20"/>
                  </a:lnTo>
                  <a:lnTo>
                    <a:pt x="882" y="8"/>
                  </a:lnTo>
                  <a:lnTo>
                    <a:pt x="902" y="8"/>
                  </a:lnTo>
                  <a:lnTo>
                    <a:pt x="902" y="0"/>
                  </a:lnTo>
                  <a:lnTo>
                    <a:pt x="893" y="0"/>
                  </a:lnTo>
                  <a:lnTo>
                    <a:pt x="902" y="8"/>
                  </a:lnTo>
                  <a:close/>
                </a:path>
              </a:pathLst>
            </a:custGeom>
            <a:solidFill>
              <a:srgbClr val="000000"/>
            </a:solidFill>
            <a:ln w="9525">
              <a:noFill/>
              <a:round/>
              <a:headEnd/>
              <a:tailEnd/>
            </a:ln>
          </p:spPr>
          <p:txBody>
            <a:bodyPr/>
            <a:lstStyle/>
            <a:p>
              <a:endParaRPr lang="en-US" sz="2699"/>
            </a:p>
          </p:txBody>
        </p:sp>
        <p:sp>
          <p:nvSpPr>
            <p:cNvPr id="178206" name="Freeform 30"/>
            <p:cNvSpPr>
              <a:spLocks/>
            </p:cNvSpPr>
            <p:nvPr/>
          </p:nvSpPr>
          <p:spPr bwMode="auto">
            <a:xfrm>
              <a:off x="6573882" y="6045062"/>
              <a:ext cx="47618" cy="1097586"/>
            </a:xfrm>
            <a:custGeom>
              <a:avLst/>
              <a:gdLst/>
              <a:ahLst/>
              <a:cxnLst>
                <a:cxn ang="0">
                  <a:pos x="11" y="461"/>
                </a:cxn>
                <a:cxn ang="0">
                  <a:pos x="20" y="452"/>
                </a:cxn>
                <a:cxn ang="0">
                  <a:pos x="20" y="0"/>
                </a:cxn>
                <a:cxn ang="0">
                  <a:pos x="0" y="0"/>
                </a:cxn>
                <a:cxn ang="0">
                  <a:pos x="0" y="452"/>
                </a:cxn>
                <a:cxn ang="0">
                  <a:pos x="11" y="441"/>
                </a:cxn>
                <a:cxn ang="0">
                  <a:pos x="11" y="461"/>
                </a:cxn>
                <a:cxn ang="0">
                  <a:pos x="20" y="461"/>
                </a:cxn>
                <a:cxn ang="0">
                  <a:pos x="20" y="452"/>
                </a:cxn>
                <a:cxn ang="0">
                  <a:pos x="11" y="461"/>
                </a:cxn>
              </a:cxnLst>
              <a:rect l="0" t="0" r="r" b="b"/>
              <a:pathLst>
                <a:path w="20" h="461">
                  <a:moveTo>
                    <a:pt x="11" y="461"/>
                  </a:moveTo>
                  <a:lnTo>
                    <a:pt x="20" y="452"/>
                  </a:lnTo>
                  <a:lnTo>
                    <a:pt x="20" y="0"/>
                  </a:lnTo>
                  <a:lnTo>
                    <a:pt x="0" y="0"/>
                  </a:lnTo>
                  <a:lnTo>
                    <a:pt x="0" y="452"/>
                  </a:lnTo>
                  <a:lnTo>
                    <a:pt x="11" y="441"/>
                  </a:lnTo>
                  <a:lnTo>
                    <a:pt x="11" y="461"/>
                  </a:lnTo>
                  <a:lnTo>
                    <a:pt x="20" y="461"/>
                  </a:lnTo>
                  <a:lnTo>
                    <a:pt x="20" y="452"/>
                  </a:lnTo>
                  <a:lnTo>
                    <a:pt x="11" y="461"/>
                  </a:lnTo>
                  <a:close/>
                </a:path>
              </a:pathLst>
            </a:custGeom>
            <a:solidFill>
              <a:srgbClr val="000000"/>
            </a:solidFill>
            <a:ln w="9525">
              <a:noFill/>
              <a:round/>
              <a:headEnd/>
              <a:tailEnd/>
            </a:ln>
          </p:spPr>
          <p:txBody>
            <a:bodyPr/>
            <a:lstStyle/>
            <a:p>
              <a:endParaRPr lang="en-US" sz="2699"/>
            </a:p>
          </p:txBody>
        </p:sp>
        <p:sp>
          <p:nvSpPr>
            <p:cNvPr id="178207" name="Freeform 31"/>
            <p:cNvSpPr>
              <a:spLocks/>
            </p:cNvSpPr>
            <p:nvPr/>
          </p:nvSpPr>
          <p:spPr bwMode="auto">
            <a:xfrm>
              <a:off x="4447753" y="7095029"/>
              <a:ext cx="2152318" cy="47618"/>
            </a:xfrm>
            <a:custGeom>
              <a:avLst/>
              <a:gdLst/>
              <a:ahLst/>
              <a:cxnLst>
                <a:cxn ang="0">
                  <a:pos x="0" y="11"/>
                </a:cxn>
                <a:cxn ang="0">
                  <a:pos x="11" y="20"/>
                </a:cxn>
                <a:cxn ang="0">
                  <a:pos x="904" y="20"/>
                </a:cxn>
                <a:cxn ang="0">
                  <a:pos x="904" y="0"/>
                </a:cxn>
                <a:cxn ang="0">
                  <a:pos x="11" y="0"/>
                </a:cxn>
                <a:cxn ang="0">
                  <a:pos x="20" y="11"/>
                </a:cxn>
                <a:cxn ang="0">
                  <a:pos x="0" y="11"/>
                </a:cxn>
                <a:cxn ang="0">
                  <a:pos x="0" y="20"/>
                </a:cxn>
                <a:cxn ang="0">
                  <a:pos x="11" y="20"/>
                </a:cxn>
                <a:cxn ang="0">
                  <a:pos x="0" y="11"/>
                </a:cxn>
              </a:cxnLst>
              <a:rect l="0" t="0" r="r" b="b"/>
              <a:pathLst>
                <a:path w="904" h="20">
                  <a:moveTo>
                    <a:pt x="0" y="11"/>
                  </a:moveTo>
                  <a:lnTo>
                    <a:pt x="11" y="20"/>
                  </a:lnTo>
                  <a:lnTo>
                    <a:pt x="904" y="20"/>
                  </a:lnTo>
                  <a:lnTo>
                    <a:pt x="904" y="0"/>
                  </a:lnTo>
                  <a:lnTo>
                    <a:pt x="11" y="0"/>
                  </a:lnTo>
                  <a:lnTo>
                    <a:pt x="20" y="11"/>
                  </a:lnTo>
                  <a:lnTo>
                    <a:pt x="0" y="11"/>
                  </a:lnTo>
                  <a:lnTo>
                    <a:pt x="0" y="20"/>
                  </a:lnTo>
                  <a:lnTo>
                    <a:pt x="11" y="20"/>
                  </a:lnTo>
                  <a:lnTo>
                    <a:pt x="0" y="11"/>
                  </a:lnTo>
                  <a:close/>
                </a:path>
              </a:pathLst>
            </a:custGeom>
            <a:solidFill>
              <a:srgbClr val="000000"/>
            </a:solidFill>
            <a:ln w="9525">
              <a:noFill/>
              <a:round/>
              <a:headEnd/>
              <a:tailEnd/>
            </a:ln>
          </p:spPr>
          <p:txBody>
            <a:bodyPr/>
            <a:lstStyle/>
            <a:p>
              <a:endParaRPr lang="en-US" sz="2699"/>
            </a:p>
          </p:txBody>
        </p:sp>
        <p:sp>
          <p:nvSpPr>
            <p:cNvPr id="178208" name="Freeform 32"/>
            <p:cNvSpPr>
              <a:spLocks/>
            </p:cNvSpPr>
            <p:nvPr/>
          </p:nvSpPr>
          <p:spPr bwMode="auto">
            <a:xfrm>
              <a:off x="4447753" y="6026014"/>
              <a:ext cx="47618" cy="1095206"/>
            </a:xfrm>
            <a:custGeom>
              <a:avLst/>
              <a:gdLst/>
              <a:ahLst/>
              <a:cxnLst>
                <a:cxn ang="0">
                  <a:pos x="11" y="0"/>
                </a:cxn>
                <a:cxn ang="0">
                  <a:pos x="0" y="8"/>
                </a:cxn>
                <a:cxn ang="0">
                  <a:pos x="0" y="460"/>
                </a:cxn>
                <a:cxn ang="0">
                  <a:pos x="20" y="460"/>
                </a:cxn>
                <a:cxn ang="0">
                  <a:pos x="20" y="8"/>
                </a:cxn>
                <a:cxn ang="0">
                  <a:pos x="11" y="20"/>
                </a:cxn>
                <a:cxn ang="0">
                  <a:pos x="11" y="0"/>
                </a:cxn>
                <a:cxn ang="0">
                  <a:pos x="0" y="0"/>
                </a:cxn>
                <a:cxn ang="0">
                  <a:pos x="0" y="8"/>
                </a:cxn>
                <a:cxn ang="0">
                  <a:pos x="11" y="0"/>
                </a:cxn>
              </a:cxnLst>
              <a:rect l="0" t="0" r="r" b="b"/>
              <a:pathLst>
                <a:path w="20" h="460">
                  <a:moveTo>
                    <a:pt x="11" y="0"/>
                  </a:moveTo>
                  <a:lnTo>
                    <a:pt x="0" y="8"/>
                  </a:lnTo>
                  <a:lnTo>
                    <a:pt x="0" y="460"/>
                  </a:lnTo>
                  <a:lnTo>
                    <a:pt x="20" y="460"/>
                  </a:lnTo>
                  <a:lnTo>
                    <a:pt x="20" y="8"/>
                  </a:lnTo>
                  <a:lnTo>
                    <a:pt x="11" y="20"/>
                  </a:lnTo>
                  <a:lnTo>
                    <a:pt x="11" y="0"/>
                  </a:lnTo>
                  <a:lnTo>
                    <a:pt x="0" y="0"/>
                  </a:lnTo>
                  <a:lnTo>
                    <a:pt x="0" y="8"/>
                  </a:lnTo>
                  <a:lnTo>
                    <a:pt x="11" y="0"/>
                  </a:lnTo>
                  <a:close/>
                </a:path>
              </a:pathLst>
            </a:custGeom>
            <a:solidFill>
              <a:srgbClr val="000000"/>
            </a:solidFill>
            <a:ln w="9525">
              <a:noFill/>
              <a:round/>
              <a:headEnd/>
              <a:tailEnd/>
            </a:ln>
          </p:spPr>
          <p:txBody>
            <a:bodyPr/>
            <a:lstStyle/>
            <a:p>
              <a:endParaRPr lang="en-US" sz="2699"/>
            </a:p>
          </p:txBody>
        </p:sp>
        <p:sp>
          <p:nvSpPr>
            <p:cNvPr id="178209" name="Freeform 33"/>
            <p:cNvSpPr>
              <a:spLocks/>
            </p:cNvSpPr>
            <p:nvPr/>
          </p:nvSpPr>
          <p:spPr bwMode="auto">
            <a:xfrm>
              <a:off x="4457276" y="7285500"/>
              <a:ext cx="2164223" cy="47618"/>
            </a:xfrm>
            <a:custGeom>
              <a:avLst/>
              <a:gdLst/>
              <a:ahLst/>
              <a:cxnLst>
                <a:cxn ang="0">
                  <a:pos x="909" y="11"/>
                </a:cxn>
                <a:cxn ang="0">
                  <a:pos x="900" y="0"/>
                </a:cxn>
                <a:cxn ang="0">
                  <a:pos x="0" y="0"/>
                </a:cxn>
                <a:cxn ang="0">
                  <a:pos x="0" y="20"/>
                </a:cxn>
                <a:cxn ang="0">
                  <a:pos x="900" y="20"/>
                </a:cxn>
                <a:cxn ang="0">
                  <a:pos x="889" y="11"/>
                </a:cxn>
                <a:cxn ang="0">
                  <a:pos x="909" y="11"/>
                </a:cxn>
                <a:cxn ang="0">
                  <a:pos x="909" y="0"/>
                </a:cxn>
                <a:cxn ang="0">
                  <a:pos x="900" y="0"/>
                </a:cxn>
                <a:cxn ang="0">
                  <a:pos x="909" y="11"/>
                </a:cxn>
              </a:cxnLst>
              <a:rect l="0" t="0" r="r" b="b"/>
              <a:pathLst>
                <a:path w="909" h="20">
                  <a:moveTo>
                    <a:pt x="909" y="11"/>
                  </a:moveTo>
                  <a:lnTo>
                    <a:pt x="900" y="0"/>
                  </a:lnTo>
                  <a:lnTo>
                    <a:pt x="0" y="0"/>
                  </a:lnTo>
                  <a:lnTo>
                    <a:pt x="0" y="20"/>
                  </a:lnTo>
                  <a:lnTo>
                    <a:pt x="900" y="20"/>
                  </a:lnTo>
                  <a:lnTo>
                    <a:pt x="889" y="11"/>
                  </a:lnTo>
                  <a:lnTo>
                    <a:pt x="909" y="11"/>
                  </a:lnTo>
                  <a:lnTo>
                    <a:pt x="909" y="0"/>
                  </a:lnTo>
                  <a:lnTo>
                    <a:pt x="900" y="0"/>
                  </a:lnTo>
                  <a:lnTo>
                    <a:pt x="909" y="11"/>
                  </a:lnTo>
                  <a:close/>
                </a:path>
              </a:pathLst>
            </a:custGeom>
            <a:solidFill>
              <a:srgbClr val="000000"/>
            </a:solidFill>
            <a:ln w="9525">
              <a:noFill/>
              <a:round/>
              <a:headEnd/>
              <a:tailEnd/>
            </a:ln>
          </p:spPr>
          <p:txBody>
            <a:bodyPr/>
            <a:lstStyle/>
            <a:p>
              <a:endParaRPr lang="en-US" sz="2699"/>
            </a:p>
          </p:txBody>
        </p:sp>
        <p:sp>
          <p:nvSpPr>
            <p:cNvPr id="178210" name="Freeform 34"/>
            <p:cNvSpPr>
              <a:spLocks/>
            </p:cNvSpPr>
            <p:nvPr/>
          </p:nvSpPr>
          <p:spPr bwMode="auto">
            <a:xfrm>
              <a:off x="6573882" y="7311691"/>
              <a:ext cx="47618" cy="1095206"/>
            </a:xfrm>
            <a:custGeom>
              <a:avLst/>
              <a:gdLst/>
              <a:ahLst/>
              <a:cxnLst>
                <a:cxn ang="0">
                  <a:pos x="11" y="460"/>
                </a:cxn>
                <a:cxn ang="0">
                  <a:pos x="20" y="449"/>
                </a:cxn>
                <a:cxn ang="0">
                  <a:pos x="20" y="0"/>
                </a:cxn>
                <a:cxn ang="0">
                  <a:pos x="0" y="0"/>
                </a:cxn>
                <a:cxn ang="0">
                  <a:pos x="0" y="449"/>
                </a:cxn>
                <a:cxn ang="0">
                  <a:pos x="11" y="440"/>
                </a:cxn>
                <a:cxn ang="0">
                  <a:pos x="11" y="460"/>
                </a:cxn>
                <a:cxn ang="0">
                  <a:pos x="20" y="460"/>
                </a:cxn>
                <a:cxn ang="0">
                  <a:pos x="20" y="449"/>
                </a:cxn>
                <a:cxn ang="0">
                  <a:pos x="11" y="460"/>
                </a:cxn>
              </a:cxnLst>
              <a:rect l="0" t="0" r="r" b="b"/>
              <a:pathLst>
                <a:path w="20" h="460">
                  <a:moveTo>
                    <a:pt x="11" y="460"/>
                  </a:moveTo>
                  <a:lnTo>
                    <a:pt x="20" y="449"/>
                  </a:lnTo>
                  <a:lnTo>
                    <a:pt x="20" y="0"/>
                  </a:lnTo>
                  <a:lnTo>
                    <a:pt x="0" y="0"/>
                  </a:lnTo>
                  <a:lnTo>
                    <a:pt x="0" y="449"/>
                  </a:lnTo>
                  <a:lnTo>
                    <a:pt x="11" y="440"/>
                  </a:lnTo>
                  <a:lnTo>
                    <a:pt x="11" y="460"/>
                  </a:lnTo>
                  <a:lnTo>
                    <a:pt x="20" y="460"/>
                  </a:lnTo>
                  <a:lnTo>
                    <a:pt x="20" y="449"/>
                  </a:lnTo>
                  <a:lnTo>
                    <a:pt x="11" y="460"/>
                  </a:lnTo>
                  <a:close/>
                </a:path>
              </a:pathLst>
            </a:custGeom>
            <a:solidFill>
              <a:srgbClr val="000000"/>
            </a:solidFill>
            <a:ln w="9525">
              <a:noFill/>
              <a:round/>
              <a:headEnd/>
              <a:tailEnd/>
            </a:ln>
          </p:spPr>
          <p:txBody>
            <a:bodyPr/>
            <a:lstStyle/>
            <a:p>
              <a:endParaRPr lang="en-US" sz="2699"/>
            </a:p>
          </p:txBody>
        </p:sp>
        <p:sp>
          <p:nvSpPr>
            <p:cNvPr id="178211" name="Freeform 35"/>
            <p:cNvSpPr>
              <a:spLocks/>
            </p:cNvSpPr>
            <p:nvPr/>
          </p:nvSpPr>
          <p:spPr bwMode="auto">
            <a:xfrm>
              <a:off x="4431088" y="8359279"/>
              <a:ext cx="2168983" cy="47618"/>
            </a:xfrm>
            <a:custGeom>
              <a:avLst/>
              <a:gdLst/>
              <a:ahLst/>
              <a:cxnLst>
                <a:cxn ang="0">
                  <a:pos x="0" y="9"/>
                </a:cxn>
                <a:cxn ang="0">
                  <a:pos x="11" y="20"/>
                </a:cxn>
                <a:cxn ang="0">
                  <a:pos x="911" y="20"/>
                </a:cxn>
                <a:cxn ang="0">
                  <a:pos x="911" y="0"/>
                </a:cxn>
                <a:cxn ang="0">
                  <a:pos x="11" y="0"/>
                </a:cxn>
                <a:cxn ang="0">
                  <a:pos x="20" y="9"/>
                </a:cxn>
                <a:cxn ang="0">
                  <a:pos x="0" y="9"/>
                </a:cxn>
                <a:cxn ang="0">
                  <a:pos x="0" y="20"/>
                </a:cxn>
                <a:cxn ang="0">
                  <a:pos x="11" y="20"/>
                </a:cxn>
                <a:cxn ang="0">
                  <a:pos x="0" y="9"/>
                </a:cxn>
              </a:cxnLst>
              <a:rect l="0" t="0" r="r" b="b"/>
              <a:pathLst>
                <a:path w="911" h="20">
                  <a:moveTo>
                    <a:pt x="0" y="9"/>
                  </a:moveTo>
                  <a:lnTo>
                    <a:pt x="11" y="20"/>
                  </a:lnTo>
                  <a:lnTo>
                    <a:pt x="911" y="20"/>
                  </a:lnTo>
                  <a:lnTo>
                    <a:pt x="911" y="0"/>
                  </a:lnTo>
                  <a:lnTo>
                    <a:pt x="11" y="0"/>
                  </a:lnTo>
                  <a:lnTo>
                    <a:pt x="20" y="9"/>
                  </a:lnTo>
                  <a:lnTo>
                    <a:pt x="0" y="9"/>
                  </a:lnTo>
                  <a:lnTo>
                    <a:pt x="0" y="20"/>
                  </a:lnTo>
                  <a:lnTo>
                    <a:pt x="11" y="20"/>
                  </a:lnTo>
                  <a:lnTo>
                    <a:pt x="0" y="9"/>
                  </a:lnTo>
                  <a:close/>
                </a:path>
              </a:pathLst>
            </a:custGeom>
            <a:solidFill>
              <a:srgbClr val="000000"/>
            </a:solidFill>
            <a:ln w="9525">
              <a:noFill/>
              <a:round/>
              <a:headEnd/>
              <a:tailEnd/>
            </a:ln>
          </p:spPr>
          <p:txBody>
            <a:bodyPr/>
            <a:lstStyle/>
            <a:p>
              <a:endParaRPr lang="en-US" sz="2699"/>
            </a:p>
          </p:txBody>
        </p:sp>
        <p:sp>
          <p:nvSpPr>
            <p:cNvPr id="178212" name="Freeform 36"/>
            <p:cNvSpPr>
              <a:spLocks/>
            </p:cNvSpPr>
            <p:nvPr/>
          </p:nvSpPr>
          <p:spPr bwMode="auto">
            <a:xfrm>
              <a:off x="4431087" y="7285500"/>
              <a:ext cx="47618" cy="1095206"/>
            </a:xfrm>
            <a:custGeom>
              <a:avLst/>
              <a:gdLst/>
              <a:ahLst/>
              <a:cxnLst>
                <a:cxn ang="0">
                  <a:pos x="11" y="0"/>
                </a:cxn>
                <a:cxn ang="0">
                  <a:pos x="0" y="11"/>
                </a:cxn>
                <a:cxn ang="0">
                  <a:pos x="0" y="460"/>
                </a:cxn>
                <a:cxn ang="0">
                  <a:pos x="20" y="460"/>
                </a:cxn>
                <a:cxn ang="0">
                  <a:pos x="20" y="11"/>
                </a:cxn>
                <a:cxn ang="0">
                  <a:pos x="11" y="20"/>
                </a:cxn>
                <a:cxn ang="0">
                  <a:pos x="11" y="0"/>
                </a:cxn>
                <a:cxn ang="0">
                  <a:pos x="0" y="0"/>
                </a:cxn>
                <a:cxn ang="0">
                  <a:pos x="0" y="11"/>
                </a:cxn>
                <a:cxn ang="0">
                  <a:pos x="11" y="0"/>
                </a:cxn>
              </a:cxnLst>
              <a:rect l="0" t="0" r="r" b="b"/>
              <a:pathLst>
                <a:path w="20" h="460">
                  <a:moveTo>
                    <a:pt x="11" y="0"/>
                  </a:moveTo>
                  <a:lnTo>
                    <a:pt x="0" y="11"/>
                  </a:lnTo>
                  <a:lnTo>
                    <a:pt x="0" y="460"/>
                  </a:lnTo>
                  <a:lnTo>
                    <a:pt x="20" y="460"/>
                  </a:lnTo>
                  <a:lnTo>
                    <a:pt x="20" y="11"/>
                  </a:lnTo>
                  <a:lnTo>
                    <a:pt x="11" y="20"/>
                  </a:lnTo>
                  <a:lnTo>
                    <a:pt x="11" y="0"/>
                  </a:lnTo>
                  <a:lnTo>
                    <a:pt x="0" y="0"/>
                  </a:lnTo>
                  <a:lnTo>
                    <a:pt x="0" y="11"/>
                  </a:lnTo>
                  <a:lnTo>
                    <a:pt x="11" y="0"/>
                  </a:lnTo>
                  <a:close/>
                </a:path>
              </a:pathLst>
            </a:custGeom>
            <a:solidFill>
              <a:srgbClr val="000000"/>
            </a:solidFill>
            <a:ln w="9525">
              <a:noFill/>
              <a:round/>
              <a:headEnd/>
              <a:tailEnd/>
            </a:ln>
          </p:spPr>
          <p:txBody>
            <a:bodyPr/>
            <a:lstStyle/>
            <a:p>
              <a:endParaRPr lang="en-US" sz="2699"/>
            </a:p>
          </p:txBody>
        </p:sp>
        <p:sp>
          <p:nvSpPr>
            <p:cNvPr id="178213" name="Rectangle 37"/>
            <p:cNvSpPr>
              <a:spLocks noChangeArrowheads="1"/>
            </p:cNvSpPr>
            <p:nvPr/>
          </p:nvSpPr>
          <p:spPr bwMode="auto">
            <a:xfrm>
              <a:off x="1790688" y="3026103"/>
              <a:ext cx="302932"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R</a:t>
              </a:r>
              <a:endParaRPr lang="en-US" sz="2400">
                <a:latin typeface="Times New Roman" pitchFamily="18" charset="0"/>
              </a:endParaRPr>
            </a:p>
          </p:txBody>
        </p:sp>
        <p:sp>
          <p:nvSpPr>
            <p:cNvPr id="178214" name="Rectangle 38"/>
            <p:cNvSpPr>
              <a:spLocks noChangeArrowheads="1"/>
            </p:cNvSpPr>
            <p:nvPr/>
          </p:nvSpPr>
          <p:spPr bwMode="auto">
            <a:xfrm>
              <a:off x="2169249" y="3026103"/>
              <a:ext cx="271679"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e</a:t>
              </a:r>
              <a:endParaRPr lang="en-US" sz="2400">
                <a:latin typeface="Times New Roman" pitchFamily="18" charset="0"/>
              </a:endParaRPr>
            </a:p>
          </p:txBody>
        </p:sp>
        <p:sp>
          <p:nvSpPr>
            <p:cNvPr id="178215" name="Rectangle 39"/>
            <p:cNvSpPr>
              <a:spLocks noChangeArrowheads="1"/>
            </p:cNvSpPr>
            <p:nvPr/>
          </p:nvSpPr>
          <p:spPr bwMode="auto">
            <a:xfrm>
              <a:off x="2464479" y="3026103"/>
              <a:ext cx="21397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s</a:t>
              </a:r>
              <a:endParaRPr lang="en-US" sz="2400">
                <a:latin typeface="Times New Roman" pitchFamily="18" charset="0"/>
              </a:endParaRPr>
            </a:p>
          </p:txBody>
        </p:sp>
        <p:sp>
          <p:nvSpPr>
            <p:cNvPr id="178216" name="Rectangle 40"/>
            <p:cNvSpPr>
              <a:spLocks noChangeArrowheads="1"/>
            </p:cNvSpPr>
            <p:nvPr/>
          </p:nvSpPr>
          <p:spPr bwMode="auto">
            <a:xfrm>
              <a:off x="2754946" y="3026103"/>
              <a:ext cx="28850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p</a:t>
              </a:r>
              <a:endParaRPr lang="en-US" sz="2400">
                <a:latin typeface="Times New Roman" pitchFamily="18" charset="0"/>
              </a:endParaRPr>
            </a:p>
          </p:txBody>
        </p:sp>
        <p:sp>
          <p:nvSpPr>
            <p:cNvPr id="178217" name="Rectangle 41"/>
            <p:cNvSpPr>
              <a:spLocks noChangeArrowheads="1"/>
            </p:cNvSpPr>
            <p:nvPr/>
          </p:nvSpPr>
          <p:spPr bwMode="auto">
            <a:xfrm>
              <a:off x="3076364" y="3026103"/>
              <a:ext cx="28850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o</a:t>
              </a:r>
              <a:endParaRPr lang="en-US" sz="2400">
                <a:latin typeface="Times New Roman" pitchFamily="18" charset="0"/>
              </a:endParaRPr>
            </a:p>
          </p:txBody>
        </p:sp>
        <p:sp>
          <p:nvSpPr>
            <p:cNvPr id="178218" name="Rectangle 42"/>
            <p:cNvSpPr>
              <a:spLocks noChangeArrowheads="1"/>
            </p:cNvSpPr>
            <p:nvPr/>
          </p:nvSpPr>
          <p:spPr bwMode="auto">
            <a:xfrm>
              <a:off x="3397785" y="3026103"/>
              <a:ext cx="28850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n</a:t>
              </a:r>
              <a:endParaRPr lang="en-US" sz="2400">
                <a:latin typeface="Times New Roman" pitchFamily="18" charset="0"/>
              </a:endParaRPr>
            </a:p>
          </p:txBody>
        </p:sp>
        <p:sp>
          <p:nvSpPr>
            <p:cNvPr id="178219" name="Rectangle 43"/>
            <p:cNvSpPr>
              <a:spLocks noChangeArrowheads="1"/>
            </p:cNvSpPr>
            <p:nvPr/>
          </p:nvSpPr>
          <p:spPr bwMode="auto">
            <a:xfrm>
              <a:off x="3726346" y="3026103"/>
              <a:ext cx="21397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s</a:t>
              </a:r>
              <a:endParaRPr lang="en-US" sz="2400">
                <a:latin typeface="Times New Roman" pitchFamily="18" charset="0"/>
              </a:endParaRPr>
            </a:p>
          </p:txBody>
        </p:sp>
        <p:sp>
          <p:nvSpPr>
            <p:cNvPr id="178220" name="Rectangle 44"/>
            <p:cNvSpPr>
              <a:spLocks noChangeArrowheads="1"/>
            </p:cNvSpPr>
            <p:nvPr/>
          </p:nvSpPr>
          <p:spPr bwMode="auto">
            <a:xfrm>
              <a:off x="4014431" y="3026103"/>
              <a:ext cx="271679"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e</a:t>
              </a:r>
              <a:endParaRPr lang="en-US" sz="2400">
                <a:latin typeface="Times New Roman" pitchFamily="18" charset="0"/>
              </a:endParaRPr>
            </a:p>
          </p:txBody>
        </p:sp>
        <p:sp>
          <p:nvSpPr>
            <p:cNvPr id="178221" name="Rectangle 45"/>
            <p:cNvSpPr>
              <a:spLocks noChangeArrowheads="1"/>
            </p:cNvSpPr>
            <p:nvPr/>
          </p:nvSpPr>
          <p:spPr bwMode="auto">
            <a:xfrm>
              <a:off x="4309662" y="3026103"/>
              <a:ext cx="12261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 </a:t>
              </a:r>
              <a:endParaRPr lang="en-US" sz="2400">
                <a:latin typeface="Times New Roman" pitchFamily="18" charset="0"/>
              </a:endParaRPr>
            </a:p>
          </p:txBody>
        </p:sp>
        <p:sp>
          <p:nvSpPr>
            <p:cNvPr id="178222" name="Rectangle 46"/>
            <p:cNvSpPr>
              <a:spLocks noChangeArrowheads="1"/>
            </p:cNvSpPr>
            <p:nvPr/>
          </p:nvSpPr>
          <p:spPr bwMode="auto">
            <a:xfrm>
              <a:off x="4457276" y="3026103"/>
              <a:ext cx="31735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V</a:t>
              </a:r>
              <a:endParaRPr lang="en-US" sz="2400">
                <a:latin typeface="Times New Roman" pitchFamily="18" charset="0"/>
              </a:endParaRPr>
            </a:p>
          </p:txBody>
        </p:sp>
        <p:sp>
          <p:nvSpPr>
            <p:cNvPr id="178223" name="Rectangle 47"/>
            <p:cNvSpPr>
              <a:spLocks noChangeArrowheads="1"/>
            </p:cNvSpPr>
            <p:nvPr/>
          </p:nvSpPr>
          <p:spPr bwMode="auto">
            <a:xfrm>
              <a:off x="4781077" y="3026103"/>
              <a:ext cx="266870"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a</a:t>
              </a:r>
              <a:endParaRPr lang="en-US" sz="2400">
                <a:latin typeface="Times New Roman" pitchFamily="18" charset="0"/>
              </a:endParaRPr>
            </a:p>
          </p:txBody>
        </p:sp>
        <p:sp>
          <p:nvSpPr>
            <p:cNvPr id="178224" name="Rectangle 48"/>
            <p:cNvSpPr>
              <a:spLocks noChangeArrowheads="1"/>
            </p:cNvSpPr>
            <p:nvPr/>
          </p:nvSpPr>
          <p:spPr bwMode="auto">
            <a:xfrm>
              <a:off x="5076305" y="3026103"/>
              <a:ext cx="192338"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r</a:t>
              </a:r>
              <a:endParaRPr lang="en-US" sz="2400">
                <a:latin typeface="Times New Roman" pitchFamily="18" charset="0"/>
              </a:endParaRPr>
            </a:p>
          </p:txBody>
        </p:sp>
        <p:sp>
          <p:nvSpPr>
            <p:cNvPr id="178225" name="Rectangle 49"/>
            <p:cNvSpPr>
              <a:spLocks noChangeArrowheads="1"/>
            </p:cNvSpPr>
            <p:nvPr/>
          </p:nvSpPr>
          <p:spPr bwMode="auto">
            <a:xfrm>
              <a:off x="5276300" y="3026103"/>
              <a:ext cx="132234"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i</a:t>
              </a:r>
              <a:endParaRPr lang="en-US" sz="2400">
                <a:latin typeface="Times New Roman" pitchFamily="18" charset="0"/>
              </a:endParaRPr>
            </a:p>
          </p:txBody>
        </p:sp>
        <p:sp>
          <p:nvSpPr>
            <p:cNvPr id="178226" name="Rectangle 50"/>
            <p:cNvSpPr>
              <a:spLocks noChangeArrowheads="1"/>
            </p:cNvSpPr>
            <p:nvPr/>
          </p:nvSpPr>
          <p:spPr bwMode="auto">
            <a:xfrm>
              <a:off x="5423916" y="3026103"/>
              <a:ext cx="266870"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a</a:t>
              </a:r>
              <a:endParaRPr lang="en-US" sz="2400">
                <a:latin typeface="Times New Roman" pitchFamily="18" charset="0"/>
              </a:endParaRPr>
            </a:p>
          </p:txBody>
        </p:sp>
        <p:sp>
          <p:nvSpPr>
            <p:cNvPr id="178227" name="Rectangle 51"/>
            <p:cNvSpPr>
              <a:spLocks noChangeArrowheads="1"/>
            </p:cNvSpPr>
            <p:nvPr/>
          </p:nvSpPr>
          <p:spPr bwMode="auto">
            <a:xfrm>
              <a:off x="5719145" y="3026103"/>
              <a:ext cx="28850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b</a:t>
              </a:r>
              <a:endParaRPr lang="en-US" sz="2400">
                <a:latin typeface="Times New Roman" pitchFamily="18" charset="0"/>
              </a:endParaRPr>
            </a:p>
          </p:txBody>
        </p:sp>
        <p:sp>
          <p:nvSpPr>
            <p:cNvPr id="178228" name="Rectangle 52"/>
            <p:cNvSpPr>
              <a:spLocks noChangeArrowheads="1"/>
            </p:cNvSpPr>
            <p:nvPr/>
          </p:nvSpPr>
          <p:spPr bwMode="auto">
            <a:xfrm>
              <a:off x="6040563" y="3026103"/>
              <a:ext cx="132234"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l</a:t>
              </a:r>
              <a:endParaRPr lang="en-US" sz="2400">
                <a:latin typeface="Times New Roman" pitchFamily="18" charset="0"/>
              </a:endParaRPr>
            </a:p>
          </p:txBody>
        </p:sp>
        <p:sp>
          <p:nvSpPr>
            <p:cNvPr id="178229" name="Rectangle 53"/>
            <p:cNvSpPr>
              <a:spLocks noChangeArrowheads="1"/>
            </p:cNvSpPr>
            <p:nvPr/>
          </p:nvSpPr>
          <p:spPr bwMode="auto">
            <a:xfrm>
              <a:off x="6188179" y="3026103"/>
              <a:ext cx="271679"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e</a:t>
              </a:r>
              <a:endParaRPr lang="en-US" sz="2400">
                <a:latin typeface="Times New Roman" pitchFamily="18" charset="0"/>
              </a:endParaRPr>
            </a:p>
          </p:txBody>
        </p:sp>
        <p:sp>
          <p:nvSpPr>
            <p:cNvPr id="178230" name="Freeform 54"/>
            <p:cNvSpPr>
              <a:spLocks noEditPoints="1"/>
            </p:cNvSpPr>
            <p:nvPr/>
          </p:nvSpPr>
          <p:spPr bwMode="auto">
            <a:xfrm>
              <a:off x="4569179" y="4490344"/>
              <a:ext cx="685694" cy="685694"/>
            </a:xfrm>
            <a:custGeom>
              <a:avLst/>
              <a:gdLst/>
              <a:ahLst/>
              <a:cxnLst>
                <a:cxn ang="0">
                  <a:pos x="97" y="282"/>
                </a:cxn>
                <a:cxn ang="0">
                  <a:pos x="55" y="259"/>
                </a:cxn>
                <a:cxn ang="0">
                  <a:pos x="22" y="222"/>
                </a:cxn>
                <a:cxn ang="0">
                  <a:pos x="2" y="177"/>
                </a:cxn>
                <a:cxn ang="0">
                  <a:pos x="0" y="127"/>
                </a:cxn>
                <a:cxn ang="0">
                  <a:pos x="13" y="80"/>
                </a:cxn>
                <a:cxn ang="0">
                  <a:pos x="44" y="40"/>
                </a:cxn>
                <a:cxn ang="0">
                  <a:pos x="84" y="11"/>
                </a:cxn>
                <a:cxn ang="0">
                  <a:pos x="133" y="0"/>
                </a:cxn>
                <a:cxn ang="0">
                  <a:pos x="182" y="5"/>
                </a:cxn>
                <a:cxn ang="0">
                  <a:pos x="226" y="27"/>
                </a:cxn>
                <a:cxn ang="0">
                  <a:pos x="261" y="62"/>
                </a:cxn>
                <a:cxn ang="0">
                  <a:pos x="281" y="104"/>
                </a:cxn>
                <a:cxn ang="0">
                  <a:pos x="288" y="155"/>
                </a:cxn>
                <a:cxn ang="0">
                  <a:pos x="275" y="202"/>
                </a:cxn>
                <a:cxn ang="0">
                  <a:pos x="248" y="244"/>
                </a:cxn>
                <a:cxn ang="0">
                  <a:pos x="208" y="273"/>
                </a:cxn>
                <a:cxn ang="0">
                  <a:pos x="162" y="288"/>
                </a:cxn>
                <a:cxn ang="0">
                  <a:pos x="168" y="268"/>
                </a:cxn>
                <a:cxn ang="0">
                  <a:pos x="208" y="253"/>
                </a:cxn>
                <a:cxn ang="0">
                  <a:pos x="241" y="224"/>
                </a:cxn>
                <a:cxn ang="0">
                  <a:pos x="261" y="186"/>
                </a:cxn>
                <a:cxn ang="0">
                  <a:pos x="268" y="144"/>
                </a:cxn>
                <a:cxn ang="0">
                  <a:pos x="261" y="102"/>
                </a:cxn>
                <a:cxn ang="0">
                  <a:pos x="241" y="65"/>
                </a:cxn>
                <a:cxn ang="0">
                  <a:pos x="208" y="36"/>
                </a:cxn>
                <a:cxn ang="0">
                  <a:pos x="168" y="20"/>
                </a:cxn>
                <a:cxn ang="0">
                  <a:pos x="124" y="20"/>
                </a:cxn>
                <a:cxn ang="0">
                  <a:pos x="84" y="34"/>
                </a:cxn>
                <a:cxn ang="0">
                  <a:pos x="51" y="60"/>
                </a:cxn>
                <a:cxn ang="0">
                  <a:pos x="27" y="96"/>
                </a:cxn>
                <a:cxn ang="0">
                  <a:pos x="18" y="138"/>
                </a:cxn>
                <a:cxn ang="0">
                  <a:pos x="22" y="182"/>
                </a:cxn>
                <a:cxn ang="0">
                  <a:pos x="42" y="220"/>
                </a:cxn>
                <a:cxn ang="0">
                  <a:pos x="73" y="248"/>
                </a:cxn>
                <a:cxn ang="0">
                  <a:pos x="113" y="266"/>
                </a:cxn>
                <a:cxn ang="0">
                  <a:pos x="73" y="160"/>
                </a:cxn>
                <a:cxn ang="0">
                  <a:pos x="95" y="197"/>
                </a:cxn>
                <a:cxn ang="0">
                  <a:pos x="135" y="211"/>
                </a:cxn>
                <a:cxn ang="0">
                  <a:pos x="182" y="204"/>
                </a:cxn>
                <a:cxn ang="0">
                  <a:pos x="210" y="173"/>
                </a:cxn>
                <a:cxn ang="0">
                  <a:pos x="226" y="169"/>
                </a:cxn>
                <a:cxn ang="0">
                  <a:pos x="213" y="197"/>
                </a:cxn>
                <a:cxn ang="0">
                  <a:pos x="193" y="220"/>
                </a:cxn>
                <a:cxn ang="0">
                  <a:pos x="164" y="233"/>
                </a:cxn>
                <a:cxn ang="0">
                  <a:pos x="135" y="235"/>
                </a:cxn>
                <a:cxn ang="0">
                  <a:pos x="106" y="226"/>
                </a:cxn>
                <a:cxn ang="0">
                  <a:pos x="82" y="211"/>
                </a:cxn>
                <a:cxn ang="0">
                  <a:pos x="66" y="182"/>
                </a:cxn>
                <a:cxn ang="0">
                  <a:pos x="60" y="153"/>
                </a:cxn>
                <a:cxn ang="0">
                  <a:pos x="77" y="111"/>
                </a:cxn>
                <a:cxn ang="0">
                  <a:pos x="80" y="84"/>
                </a:cxn>
                <a:cxn ang="0">
                  <a:pos x="104" y="78"/>
                </a:cxn>
                <a:cxn ang="0">
                  <a:pos x="120" y="96"/>
                </a:cxn>
                <a:cxn ang="0">
                  <a:pos x="106" y="120"/>
                </a:cxn>
                <a:cxn ang="0">
                  <a:pos x="175" y="115"/>
                </a:cxn>
                <a:cxn ang="0">
                  <a:pos x="166" y="91"/>
                </a:cxn>
                <a:cxn ang="0">
                  <a:pos x="184" y="76"/>
                </a:cxn>
                <a:cxn ang="0">
                  <a:pos x="208" y="84"/>
                </a:cxn>
                <a:cxn ang="0">
                  <a:pos x="208" y="109"/>
                </a:cxn>
                <a:cxn ang="0">
                  <a:pos x="188" y="122"/>
                </a:cxn>
              </a:cxnLst>
              <a:rect l="0" t="0" r="r" b="b"/>
              <a:pathLst>
                <a:path w="288" h="288">
                  <a:moveTo>
                    <a:pt x="144" y="288"/>
                  </a:moveTo>
                  <a:lnTo>
                    <a:pt x="140" y="288"/>
                  </a:lnTo>
                  <a:lnTo>
                    <a:pt x="135" y="288"/>
                  </a:lnTo>
                  <a:lnTo>
                    <a:pt x="133" y="288"/>
                  </a:lnTo>
                  <a:lnTo>
                    <a:pt x="128" y="288"/>
                  </a:lnTo>
                  <a:lnTo>
                    <a:pt x="124" y="288"/>
                  </a:lnTo>
                  <a:lnTo>
                    <a:pt x="122" y="286"/>
                  </a:lnTo>
                  <a:lnTo>
                    <a:pt x="117" y="286"/>
                  </a:lnTo>
                  <a:lnTo>
                    <a:pt x="115" y="286"/>
                  </a:lnTo>
                  <a:lnTo>
                    <a:pt x="111" y="286"/>
                  </a:lnTo>
                  <a:lnTo>
                    <a:pt x="109" y="284"/>
                  </a:lnTo>
                  <a:lnTo>
                    <a:pt x="104" y="284"/>
                  </a:lnTo>
                  <a:lnTo>
                    <a:pt x="102" y="282"/>
                  </a:lnTo>
                  <a:lnTo>
                    <a:pt x="97" y="282"/>
                  </a:lnTo>
                  <a:lnTo>
                    <a:pt x="95" y="279"/>
                  </a:lnTo>
                  <a:lnTo>
                    <a:pt x="91" y="279"/>
                  </a:lnTo>
                  <a:lnTo>
                    <a:pt x="89" y="277"/>
                  </a:lnTo>
                  <a:lnTo>
                    <a:pt x="84" y="277"/>
                  </a:lnTo>
                  <a:lnTo>
                    <a:pt x="82" y="275"/>
                  </a:lnTo>
                  <a:lnTo>
                    <a:pt x="80" y="273"/>
                  </a:lnTo>
                  <a:lnTo>
                    <a:pt x="75" y="273"/>
                  </a:lnTo>
                  <a:lnTo>
                    <a:pt x="73" y="270"/>
                  </a:lnTo>
                  <a:lnTo>
                    <a:pt x="69" y="268"/>
                  </a:lnTo>
                  <a:lnTo>
                    <a:pt x="66" y="266"/>
                  </a:lnTo>
                  <a:lnTo>
                    <a:pt x="64" y="264"/>
                  </a:lnTo>
                  <a:lnTo>
                    <a:pt x="60" y="262"/>
                  </a:lnTo>
                  <a:lnTo>
                    <a:pt x="58" y="262"/>
                  </a:lnTo>
                  <a:lnTo>
                    <a:pt x="55" y="259"/>
                  </a:lnTo>
                  <a:lnTo>
                    <a:pt x="53" y="257"/>
                  </a:lnTo>
                  <a:lnTo>
                    <a:pt x="49" y="253"/>
                  </a:lnTo>
                  <a:lnTo>
                    <a:pt x="46" y="251"/>
                  </a:lnTo>
                  <a:lnTo>
                    <a:pt x="44" y="248"/>
                  </a:lnTo>
                  <a:lnTo>
                    <a:pt x="42" y="246"/>
                  </a:lnTo>
                  <a:lnTo>
                    <a:pt x="40" y="244"/>
                  </a:lnTo>
                  <a:lnTo>
                    <a:pt x="35" y="242"/>
                  </a:lnTo>
                  <a:lnTo>
                    <a:pt x="33" y="237"/>
                  </a:lnTo>
                  <a:lnTo>
                    <a:pt x="31" y="235"/>
                  </a:lnTo>
                  <a:lnTo>
                    <a:pt x="29" y="233"/>
                  </a:lnTo>
                  <a:lnTo>
                    <a:pt x="27" y="231"/>
                  </a:lnTo>
                  <a:lnTo>
                    <a:pt x="24" y="226"/>
                  </a:lnTo>
                  <a:lnTo>
                    <a:pt x="22" y="224"/>
                  </a:lnTo>
                  <a:lnTo>
                    <a:pt x="22" y="222"/>
                  </a:lnTo>
                  <a:lnTo>
                    <a:pt x="20" y="217"/>
                  </a:lnTo>
                  <a:lnTo>
                    <a:pt x="18" y="215"/>
                  </a:lnTo>
                  <a:lnTo>
                    <a:pt x="15" y="213"/>
                  </a:lnTo>
                  <a:lnTo>
                    <a:pt x="13" y="208"/>
                  </a:lnTo>
                  <a:lnTo>
                    <a:pt x="13" y="206"/>
                  </a:lnTo>
                  <a:lnTo>
                    <a:pt x="11" y="202"/>
                  </a:lnTo>
                  <a:lnTo>
                    <a:pt x="9" y="200"/>
                  </a:lnTo>
                  <a:lnTo>
                    <a:pt x="9" y="197"/>
                  </a:lnTo>
                  <a:lnTo>
                    <a:pt x="7" y="193"/>
                  </a:lnTo>
                  <a:lnTo>
                    <a:pt x="7" y="191"/>
                  </a:lnTo>
                  <a:lnTo>
                    <a:pt x="4" y="186"/>
                  </a:lnTo>
                  <a:lnTo>
                    <a:pt x="4" y="184"/>
                  </a:lnTo>
                  <a:lnTo>
                    <a:pt x="4" y="180"/>
                  </a:lnTo>
                  <a:lnTo>
                    <a:pt x="2" y="177"/>
                  </a:lnTo>
                  <a:lnTo>
                    <a:pt x="2" y="173"/>
                  </a:lnTo>
                  <a:lnTo>
                    <a:pt x="2" y="169"/>
                  </a:lnTo>
                  <a:lnTo>
                    <a:pt x="0" y="166"/>
                  </a:lnTo>
                  <a:lnTo>
                    <a:pt x="0" y="162"/>
                  </a:lnTo>
                  <a:lnTo>
                    <a:pt x="0" y="160"/>
                  </a:lnTo>
                  <a:lnTo>
                    <a:pt x="0" y="155"/>
                  </a:lnTo>
                  <a:lnTo>
                    <a:pt x="0" y="151"/>
                  </a:lnTo>
                  <a:lnTo>
                    <a:pt x="0" y="149"/>
                  </a:lnTo>
                  <a:lnTo>
                    <a:pt x="0" y="144"/>
                  </a:lnTo>
                  <a:lnTo>
                    <a:pt x="0" y="140"/>
                  </a:lnTo>
                  <a:lnTo>
                    <a:pt x="0" y="138"/>
                  </a:lnTo>
                  <a:lnTo>
                    <a:pt x="0" y="133"/>
                  </a:lnTo>
                  <a:lnTo>
                    <a:pt x="0" y="129"/>
                  </a:lnTo>
                  <a:lnTo>
                    <a:pt x="0" y="127"/>
                  </a:lnTo>
                  <a:lnTo>
                    <a:pt x="0" y="122"/>
                  </a:lnTo>
                  <a:lnTo>
                    <a:pt x="2" y="120"/>
                  </a:lnTo>
                  <a:lnTo>
                    <a:pt x="2" y="115"/>
                  </a:lnTo>
                  <a:lnTo>
                    <a:pt x="2" y="113"/>
                  </a:lnTo>
                  <a:lnTo>
                    <a:pt x="4" y="109"/>
                  </a:lnTo>
                  <a:lnTo>
                    <a:pt x="4" y="104"/>
                  </a:lnTo>
                  <a:lnTo>
                    <a:pt x="4" y="102"/>
                  </a:lnTo>
                  <a:lnTo>
                    <a:pt x="7" y="100"/>
                  </a:lnTo>
                  <a:lnTo>
                    <a:pt x="7" y="96"/>
                  </a:lnTo>
                  <a:lnTo>
                    <a:pt x="9" y="93"/>
                  </a:lnTo>
                  <a:lnTo>
                    <a:pt x="9" y="89"/>
                  </a:lnTo>
                  <a:lnTo>
                    <a:pt x="11" y="87"/>
                  </a:lnTo>
                  <a:lnTo>
                    <a:pt x="13" y="82"/>
                  </a:lnTo>
                  <a:lnTo>
                    <a:pt x="13" y="80"/>
                  </a:lnTo>
                  <a:lnTo>
                    <a:pt x="15" y="76"/>
                  </a:lnTo>
                  <a:lnTo>
                    <a:pt x="18" y="73"/>
                  </a:lnTo>
                  <a:lnTo>
                    <a:pt x="20" y="71"/>
                  </a:lnTo>
                  <a:lnTo>
                    <a:pt x="22" y="67"/>
                  </a:lnTo>
                  <a:lnTo>
                    <a:pt x="22" y="65"/>
                  </a:lnTo>
                  <a:lnTo>
                    <a:pt x="24" y="62"/>
                  </a:lnTo>
                  <a:lnTo>
                    <a:pt x="27" y="60"/>
                  </a:lnTo>
                  <a:lnTo>
                    <a:pt x="29" y="56"/>
                  </a:lnTo>
                  <a:lnTo>
                    <a:pt x="31" y="53"/>
                  </a:lnTo>
                  <a:lnTo>
                    <a:pt x="33" y="51"/>
                  </a:lnTo>
                  <a:lnTo>
                    <a:pt x="35" y="49"/>
                  </a:lnTo>
                  <a:lnTo>
                    <a:pt x="40" y="45"/>
                  </a:lnTo>
                  <a:lnTo>
                    <a:pt x="42" y="42"/>
                  </a:lnTo>
                  <a:lnTo>
                    <a:pt x="44" y="40"/>
                  </a:lnTo>
                  <a:lnTo>
                    <a:pt x="46" y="38"/>
                  </a:lnTo>
                  <a:lnTo>
                    <a:pt x="49" y="36"/>
                  </a:lnTo>
                  <a:lnTo>
                    <a:pt x="53" y="34"/>
                  </a:lnTo>
                  <a:lnTo>
                    <a:pt x="55" y="31"/>
                  </a:lnTo>
                  <a:lnTo>
                    <a:pt x="58" y="29"/>
                  </a:lnTo>
                  <a:lnTo>
                    <a:pt x="60" y="27"/>
                  </a:lnTo>
                  <a:lnTo>
                    <a:pt x="64" y="25"/>
                  </a:lnTo>
                  <a:lnTo>
                    <a:pt x="66" y="22"/>
                  </a:lnTo>
                  <a:lnTo>
                    <a:pt x="69" y="20"/>
                  </a:lnTo>
                  <a:lnTo>
                    <a:pt x="73" y="18"/>
                  </a:lnTo>
                  <a:lnTo>
                    <a:pt x="75" y="18"/>
                  </a:lnTo>
                  <a:lnTo>
                    <a:pt x="80" y="16"/>
                  </a:lnTo>
                  <a:lnTo>
                    <a:pt x="82" y="14"/>
                  </a:lnTo>
                  <a:lnTo>
                    <a:pt x="84" y="11"/>
                  </a:lnTo>
                  <a:lnTo>
                    <a:pt x="89" y="11"/>
                  </a:lnTo>
                  <a:lnTo>
                    <a:pt x="91" y="9"/>
                  </a:lnTo>
                  <a:lnTo>
                    <a:pt x="95" y="9"/>
                  </a:lnTo>
                  <a:lnTo>
                    <a:pt x="97" y="7"/>
                  </a:lnTo>
                  <a:lnTo>
                    <a:pt x="102" y="7"/>
                  </a:lnTo>
                  <a:lnTo>
                    <a:pt x="104" y="5"/>
                  </a:lnTo>
                  <a:lnTo>
                    <a:pt x="109" y="5"/>
                  </a:lnTo>
                  <a:lnTo>
                    <a:pt x="111" y="5"/>
                  </a:lnTo>
                  <a:lnTo>
                    <a:pt x="115" y="3"/>
                  </a:lnTo>
                  <a:lnTo>
                    <a:pt x="117" y="3"/>
                  </a:lnTo>
                  <a:lnTo>
                    <a:pt x="122" y="3"/>
                  </a:lnTo>
                  <a:lnTo>
                    <a:pt x="124" y="3"/>
                  </a:lnTo>
                  <a:lnTo>
                    <a:pt x="128" y="0"/>
                  </a:lnTo>
                  <a:lnTo>
                    <a:pt x="133" y="0"/>
                  </a:lnTo>
                  <a:lnTo>
                    <a:pt x="135" y="0"/>
                  </a:lnTo>
                  <a:lnTo>
                    <a:pt x="140" y="0"/>
                  </a:lnTo>
                  <a:lnTo>
                    <a:pt x="144" y="0"/>
                  </a:lnTo>
                  <a:lnTo>
                    <a:pt x="146" y="0"/>
                  </a:lnTo>
                  <a:lnTo>
                    <a:pt x="151" y="0"/>
                  </a:lnTo>
                  <a:lnTo>
                    <a:pt x="155" y="0"/>
                  </a:lnTo>
                  <a:lnTo>
                    <a:pt x="157" y="0"/>
                  </a:lnTo>
                  <a:lnTo>
                    <a:pt x="162" y="3"/>
                  </a:lnTo>
                  <a:lnTo>
                    <a:pt x="166" y="3"/>
                  </a:lnTo>
                  <a:lnTo>
                    <a:pt x="168" y="3"/>
                  </a:lnTo>
                  <a:lnTo>
                    <a:pt x="173" y="3"/>
                  </a:lnTo>
                  <a:lnTo>
                    <a:pt x="175" y="5"/>
                  </a:lnTo>
                  <a:lnTo>
                    <a:pt x="179" y="5"/>
                  </a:lnTo>
                  <a:lnTo>
                    <a:pt x="182" y="5"/>
                  </a:lnTo>
                  <a:lnTo>
                    <a:pt x="186" y="7"/>
                  </a:lnTo>
                  <a:lnTo>
                    <a:pt x="188" y="7"/>
                  </a:lnTo>
                  <a:lnTo>
                    <a:pt x="193" y="9"/>
                  </a:lnTo>
                  <a:lnTo>
                    <a:pt x="195" y="9"/>
                  </a:lnTo>
                  <a:lnTo>
                    <a:pt x="199" y="11"/>
                  </a:lnTo>
                  <a:lnTo>
                    <a:pt x="202" y="11"/>
                  </a:lnTo>
                  <a:lnTo>
                    <a:pt x="204" y="14"/>
                  </a:lnTo>
                  <a:lnTo>
                    <a:pt x="208" y="16"/>
                  </a:lnTo>
                  <a:lnTo>
                    <a:pt x="210" y="16"/>
                  </a:lnTo>
                  <a:lnTo>
                    <a:pt x="215" y="18"/>
                  </a:lnTo>
                  <a:lnTo>
                    <a:pt x="217" y="20"/>
                  </a:lnTo>
                  <a:lnTo>
                    <a:pt x="219" y="22"/>
                  </a:lnTo>
                  <a:lnTo>
                    <a:pt x="224" y="25"/>
                  </a:lnTo>
                  <a:lnTo>
                    <a:pt x="226" y="27"/>
                  </a:lnTo>
                  <a:lnTo>
                    <a:pt x="228" y="29"/>
                  </a:lnTo>
                  <a:lnTo>
                    <a:pt x="233" y="31"/>
                  </a:lnTo>
                  <a:lnTo>
                    <a:pt x="235" y="34"/>
                  </a:lnTo>
                  <a:lnTo>
                    <a:pt x="237" y="36"/>
                  </a:lnTo>
                  <a:lnTo>
                    <a:pt x="239" y="38"/>
                  </a:lnTo>
                  <a:lnTo>
                    <a:pt x="241" y="40"/>
                  </a:lnTo>
                  <a:lnTo>
                    <a:pt x="246" y="42"/>
                  </a:lnTo>
                  <a:lnTo>
                    <a:pt x="248" y="45"/>
                  </a:lnTo>
                  <a:lnTo>
                    <a:pt x="250" y="47"/>
                  </a:lnTo>
                  <a:lnTo>
                    <a:pt x="252" y="51"/>
                  </a:lnTo>
                  <a:lnTo>
                    <a:pt x="255" y="53"/>
                  </a:lnTo>
                  <a:lnTo>
                    <a:pt x="257" y="56"/>
                  </a:lnTo>
                  <a:lnTo>
                    <a:pt x="259" y="60"/>
                  </a:lnTo>
                  <a:lnTo>
                    <a:pt x="261" y="62"/>
                  </a:lnTo>
                  <a:lnTo>
                    <a:pt x="264" y="65"/>
                  </a:lnTo>
                  <a:lnTo>
                    <a:pt x="266" y="67"/>
                  </a:lnTo>
                  <a:lnTo>
                    <a:pt x="268" y="71"/>
                  </a:lnTo>
                  <a:lnTo>
                    <a:pt x="268" y="73"/>
                  </a:lnTo>
                  <a:lnTo>
                    <a:pt x="270" y="76"/>
                  </a:lnTo>
                  <a:lnTo>
                    <a:pt x="272" y="80"/>
                  </a:lnTo>
                  <a:lnTo>
                    <a:pt x="275" y="82"/>
                  </a:lnTo>
                  <a:lnTo>
                    <a:pt x="275" y="87"/>
                  </a:lnTo>
                  <a:lnTo>
                    <a:pt x="277" y="89"/>
                  </a:lnTo>
                  <a:lnTo>
                    <a:pt x="279" y="93"/>
                  </a:lnTo>
                  <a:lnTo>
                    <a:pt x="279" y="96"/>
                  </a:lnTo>
                  <a:lnTo>
                    <a:pt x="281" y="98"/>
                  </a:lnTo>
                  <a:lnTo>
                    <a:pt x="281" y="102"/>
                  </a:lnTo>
                  <a:lnTo>
                    <a:pt x="281" y="104"/>
                  </a:lnTo>
                  <a:lnTo>
                    <a:pt x="283" y="109"/>
                  </a:lnTo>
                  <a:lnTo>
                    <a:pt x="283" y="113"/>
                  </a:lnTo>
                  <a:lnTo>
                    <a:pt x="283" y="115"/>
                  </a:lnTo>
                  <a:lnTo>
                    <a:pt x="286" y="120"/>
                  </a:lnTo>
                  <a:lnTo>
                    <a:pt x="286" y="122"/>
                  </a:lnTo>
                  <a:lnTo>
                    <a:pt x="286" y="127"/>
                  </a:lnTo>
                  <a:lnTo>
                    <a:pt x="286" y="129"/>
                  </a:lnTo>
                  <a:lnTo>
                    <a:pt x="288" y="133"/>
                  </a:lnTo>
                  <a:lnTo>
                    <a:pt x="288" y="138"/>
                  </a:lnTo>
                  <a:lnTo>
                    <a:pt x="288" y="140"/>
                  </a:lnTo>
                  <a:lnTo>
                    <a:pt x="288" y="144"/>
                  </a:lnTo>
                  <a:lnTo>
                    <a:pt x="288" y="149"/>
                  </a:lnTo>
                  <a:lnTo>
                    <a:pt x="288" y="151"/>
                  </a:lnTo>
                  <a:lnTo>
                    <a:pt x="288" y="155"/>
                  </a:lnTo>
                  <a:lnTo>
                    <a:pt x="286" y="160"/>
                  </a:lnTo>
                  <a:lnTo>
                    <a:pt x="286" y="162"/>
                  </a:lnTo>
                  <a:lnTo>
                    <a:pt x="286" y="166"/>
                  </a:lnTo>
                  <a:lnTo>
                    <a:pt x="286" y="169"/>
                  </a:lnTo>
                  <a:lnTo>
                    <a:pt x="286" y="173"/>
                  </a:lnTo>
                  <a:lnTo>
                    <a:pt x="283" y="177"/>
                  </a:lnTo>
                  <a:lnTo>
                    <a:pt x="283" y="180"/>
                  </a:lnTo>
                  <a:lnTo>
                    <a:pt x="281" y="184"/>
                  </a:lnTo>
                  <a:lnTo>
                    <a:pt x="281" y="186"/>
                  </a:lnTo>
                  <a:lnTo>
                    <a:pt x="281" y="191"/>
                  </a:lnTo>
                  <a:lnTo>
                    <a:pt x="279" y="193"/>
                  </a:lnTo>
                  <a:lnTo>
                    <a:pt x="279" y="197"/>
                  </a:lnTo>
                  <a:lnTo>
                    <a:pt x="277" y="200"/>
                  </a:lnTo>
                  <a:lnTo>
                    <a:pt x="275" y="202"/>
                  </a:lnTo>
                  <a:lnTo>
                    <a:pt x="275" y="206"/>
                  </a:lnTo>
                  <a:lnTo>
                    <a:pt x="272" y="208"/>
                  </a:lnTo>
                  <a:lnTo>
                    <a:pt x="270" y="213"/>
                  </a:lnTo>
                  <a:lnTo>
                    <a:pt x="268" y="215"/>
                  </a:lnTo>
                  <a:lnTo>
                    <a:pt x="268" y="217"/>
                  </a:lnTo>
                  <a:lnTo>
                    <a:pt x="266" y="222"/>
                  </a:lnTo>
                  <a:lnTo>
                    <a:pt x="264" y="224"/>
                  </a:lnTo>
                  <a:lnTo>
                    <a:pt x="261" y="226"/>
                  </a:lnTo>
                  <a:lnTo>
                    <a:pt x="259" y="231"/>
                  </a:lnTo>
                  <a:lnTo>
                    <a:pt x="257" y="233"/>
                  </a:lnTo>
                  <a:lnTo>
                    <a:pt x="255" y="235"/>
                  </a:lnTo>
                  <a:lnTo>
                    <a:pt x="252" y="237"/>
                  </a:lnTo>
                  <a:lnTo>
                    <a:pt x="250" y="242"/>
                  </a:lnTo>
                  <a:lnTo>
                    <a:pt x="248" y="244"/>
                  </a:lnTo>
                  <a:lnTo>
                    <a:pt x="246" y="246"/>
                  </a:lnTo>
                  <a:lnTo>
                    <a:pt x="241" y="248"/>
                  </a:lnTo>
                  <a:lnTo>
                    <a:pt x="239" y="251"/>
                  </a:lnTo>
                  <a:lnTo>
                    <a:pt x="237" y="253"/>
                  </a:lnTo>
                  <a:lnTo>
                    <a:pt x="235" y="255"/>
                  </a:lnTo>
                  <a:lnTo>
                    <a:pt x="233" y="259"/>
                  </a:lnTo>
                  <a:lnTo>
                    <a:pt x="228" y="262"/>
                  </a:lnTo>
                  <a:lnTo>
                    <a:pt x="226" y="262"/>
                  </a:lnTo>
                  <a:lnTo>
                    <a:pt x="224" y="264"/>
                  </a:lnTo>
                  <a:lnTo>
                    <a:pt x="219" y="266"/>
                  </a:lnTo>
                  <a:lnTo>
                    <a:pt x="217" y="268"/>
                  </a:lnTo>
                  <a:lnTo>
                    <a:pt x="215" y="270"/>
                  </a:lnTo>
                  <a:lnTo>
                    <a:pt x="210" y="273"/>
                  </a:lnTo>
                  <a:lnTo>
                    <a:pt x="208" y="273"/>
                  </a:lnTo>
                  <a:lnTo>
                    <a:pt x="204" y="275"/>
                  </a:lnTo>
                  <a:lnTo>
                    <a:pt x="202" y="277"/>
                  </a:lnTo>
                  <a:lnTo>
                    <a:pt x="199" y="277"/>
                  </a:lnTo>
                  <a:lnTo>
                    <a:pt x="195" y="279"/>
                  </a:lnTo>
                  <a:lnTo>
                    <a:pt x="193" y="279"/>
                  </a:lnTo>
                  <a:lnTo>
                    <a:pt x="188" y="282"/>
                  </a:lnTo>
                  <a:lnTo>
                    <a:pt x="186" y="282"/>
                  </a:lnTo>
                  <a:lnTo>
                    <a:pt x="182" y="284"/>
                  </a:lnTo>
                  <a:lnTo>
                    <a:pt x="179" y="284"/>
                  </a:lnTo>
                  <a:lnTo>
                    <a:pt x="175" y="286"/>
                  </a:lnTo>
                  <a:lnTo>
                    <a:pt x="173" y="286"/>
                  </a:lnTo>
                  <a:lnTo>
                    <a:pt x="168" y="286"/>
                  </a:lnTo>
                  <a:lnTo>
                    <a:pt x="166" y="286"/>
                  </a:lnTo>
                  <a:lnTo>
                    <a:pt x="162" y="288"/>
                  </a:lnTo>
                  <a:lnTo>
                    <a:pt x="157" y="288"/>
                  </a:lnTo>
                  <a:lnTo>
                    <a:pt x="155" y="288"/>
                  </a:lnTo>
                  <a:lnTo>
                    <a:pt x="151" y="288"/>
                  </a:lnTo>
                  <a:lnTo>
                    <a:pt x="146" y="288"/>
                  </a:lnTo>
                  <a:lnTo>
                    <a:pt x="144" y="288"/>
                  </a:lnTo>
                  <a:close/>
                  <a:moveTo>
                    <a:pt x="144" y="270"/>
                  </a:moveTo>
                  <a:lnTo>
                    <a:pt x="146" y="270"/>
                  </a:lnTo>
                  <a:lnTo>
                    <a:pt x="151" y="270"/>
                  </a:lnTo>
                  <a:lnTo>
                    <a:pt x="153" y="270"/>
                  </a:lnTo>
                  <a:lnTo>
                    <a:pt x="155" y="270"/>
                  </a:lnTo>
                  <a:lnTo>
                    <a:pt x="159" y="268"/>
                  </a:lnTo>
                  <a:lnTo>
                    <a:pt x="162" y="268"/>
                  </a:lnTo>
                  <a:lnTo>
                    <a:pt x="166" y="268"/>
                  </a:lnTo>
                  <a:lnTo>
                    <a:pt x="168" y="268"/>
                  </a:lnTo>
                  <a:lnTo>
                    <a:pt x="171" y="266"/>
                  </a:lnTo>
                  <a:lnTo>
                    <a:pt x="175" y="266"/>
                  </a:lnTo>
                  <a:lnTo>
                    <a:pt x="177" y="266"/>
                  </a:lnTo>
                  <a:lnTo>
                    <a:pt x="179" y="264"/>
                  </a:lnTo>
                  <a:lnTo>
                    <a:pt x="184" y="264"/>
                  </a:lnTo>
                  <a:lnTo>
                    <a:pt x="186" y="264"/>
                  </a:lnTo>
                  <a:lnTo>
                    <a:pt x="188" y="262"/>
                  </a:lnTo>
                  <a:lnTo>
                    <a:pt x="190" y="262"/>
                  </a:lnTo>
                  <a:lnTo>
                    <a:pt x="195" y="259"/>
                  </a:lnTo>
                  <a:lnTo>
                    <a:pt x="197" y="259"/>
                  </a:lnTo>
                  <a:lnTo>
                    <a:pt x="199" y="257"/>
                  </a:lnTo>
                  <a:lnTo>
                    <a:pt x="202" y="255"/>
                  </a:lnTo>
                  <a:lnTo>
                    <a:pt x="206" y="255"/>
                  </a:lnTo>
                  <a:lnTo>
                    <a:pt x="208" y="253"/>
                  </a:lnTo>
                  <a:lnTo>
                    <a:pt x="210" y="251"/>
                  </a:lnTo>
                  <a:lnTo>
                    <a:pt x="213" y="248"/>
                  </a:lnTo>
                  <a:lnTo>
                    <a:pt x="215" y="248"/>
                  </a:lnTo>
                  <a:lnTo>
                    <a:pt x="217" y="246"/>
                  </a:lnTo>
                  <a:lnTo>
                    <a:pt x="219" y="244"/>
                  </a:lnTo>
                  <a:lnTo>
                    <a:pt x="224" y="242"/>
                  </a:lnTo>
                  <a:lnTo>
                    <a:pt x="226" y="239"/>
                  </a:lnTo>
                  <a:lnTo>
                    <a:pt x="228" y="237"/>
                  </a:lnTo>
                  <a:lnTo>
                    <a:pt x="230" y="235"/>
                  </a:lnTo>
                  <a:lnTo>
                    <a:pt x="233" y="233"/>
                  </a:lnTo>
                  <a:lnTo>
                    <a:pt x="235" y="231"/>
                  </a:lnTo>
                  <a:lnTo>
                    <a:pt x="237" y="228"/>
                  </a:lnTo>
                  <a:lnTo>
                    <a:pt x="239" y="226"/>
                  </a:lnTo>
                  <a:lnTo>
                    <a:pt x="241" y="224"/>
                  </a:lnTo>
                  <a:lnTo>
                    <a:pt x="244" y="222"/>
                  </a:lnTo>
                  <a:lnTo>
                    <a:pt x="244" y="220"/>
                  </a:lnTo>
                  <a:lnTo>
                    <a:pt x="246" y="217"/>
                  </a:lnTo>
                  <a:lnTo>
                    <a:pt x="248" y="213"/>
                  </a:lnTo>
                  <a:lnTo>
                    <a:pt x="250" y="211"/>
                  </a:lnTo>
                  <a:lnTo>
                    <a:pt x="252" y="208"/>
                  </a:lnTo>
                  <a:lnTo>
                    <a:pt x="252" y="206"/>
                  </a:lnTo>
                  <a:lnTo>
                    <a:pt x="255" y="204"/>
                  </a:lnTo>
                  <a:lnTo>
                    <a:pt x="257" y="202"/>
                  </a:lnTo>
                  <a:lnTo>
                    <a:pt x="257" y="197"/>
                  </a:lnTo>
                  <a:lnTo>
                    <a:pt x="259" y="195"/>
                  </a:lnTo>
                  <a:lnTo>
                    <a:pt x="259" y="193"/>
                  </a:lnTo>
                  <a:lnTo>
                    <a:pt x="261" y="191"/>
                  </a:lnTo>
                  <a:lnTo>
                    <a:pt x="261" y="186"/>
                  </a:lnTo>
                  <a:lnTo>
                    <a:pt x="264" y="184"/>
                  </a:lnTo>
                  <a:lnTo>
                    <a:pt x="264" y="182"/>
                  </a:lnTo>
                  <a:lnTo>
                    <a:pt x="264" y="177"/>
                  </a:lnTo>
                  <a:lnTo>
                    <a:pt x="266" y="175"/>
                  </a:lnTo>
                  <a:lnTo>
                    <a:pt x="266" y="173"/>
                  </a:lnTo>
                  <a:lnTo>
                    <a:pt x="266" y="169"/>
                  </a:lnTo>
                  <a:lnTo>
                    <a:pt x="268" y="166"/>
                  </a:lnTo>
                  <a:lnTo>
                    <a:pt x="268" y="164"/>
                  </a:lnTo>
                  <a:lnTo>
                    <a:pt x="268" y="160"/>
                  </a:lnTo>
                  <a:lnTo>
                    <a:pt x="268" y="158"/>
                  </a:lnTo>
                  <a:lnTo>
                    <a:pt x="268" y="153"/>
                  </a:lnTo>
                  <a:lnTo>
                    <a:pt x="268" y="151"/>
                  </a:lnTo>
                  <a:lnTo>
                    <a:pt x="268" y="149"/>
                  </a:lnTo>
                  <a:lnTo>
                    <a:pt x="268" y="144"/>
                  </a:lnTo>
                  <a:lnTo>
                    <a:pt x="268" y="142"/>
                  </a:lnTo>
                  <a:lnTo>
                    <a:pt x="268" y="138"/>
                  </a:lnTo>
                  <a:lnTo>
                    <a:pt x="268" y="135"/>
                  </a:lnTo>
                  <a:lnTo>
                    <a:pt x="268" y="131"/>
                  </a:lnTo>
                  <a:lnTo>
                    <a:pt x="268" y="129"/>
                  </a:lnTo>
                  <a:lnTo>
                    <a:pt x="268" y="127"/>
                  </a:lnTo>
                  <a:lnTo>
                    <a:pt x="268" y="122"/>
                  </a:lnTo>
                  <a:lnTo>
                    <a:pt x="266" y="120"/>
                  </a:lnTo>
                  <a:lnTo>
                    <a:pt x="266" y="115"/>
                  </a:lnTo>
                  <a:lnTo>
                    <a:pt x="266" y="113"/>
                  </a:lnTo>
                  <a:lnTo>
                    <a:pt x="264" y="111"/>
                  </a:lnTo>
                  <a:lnTo>
                    <a:pt x="264" y="107"/>
                  </a:lnTo>
                  <a:lnTo>
                    <a:pt x="264" y="104"/>
                  </a:lnTo>
                  <a:lnTo>
                    <a:pt x="261" y="102"/>
                  </a:lnTo>
                  <a:lnTo>
                    <a:pt x="261" y="100"/>
                  </a:lnTo>
                  <a:lnTo>
                    <a:pt x="259" y="96"/>
                  </a:lnTo>
                  <a:lnTo>
                    <a:pt x="259" y="93"/>
                  </a:lnTo>
                  <a:lnTo>
                    <a:pt x="257" y="91"/>
                  </a:lnTo>
                  <a:lnTo>
                    <a:pt x="257" y="89"/>
                  </a:lnTo>
                  <a:lnTo>
                    <a:pt x="255" y="84"/>
                  </a:lnTo>
                  <a:lnTo>
                    <a:pt x="252" y="82"/>
                  </a:lnTo>
                  <a:lnTo>
                    <a:pt x="252" y="80"/>
                  </a:lnTo>
                  <a:lnTo>
                    <a:pt x="250" y="78"/>
                  </a:lnTo>
                  <a:lnTo>
                    <a:pt x="248" y="76"/>
                  </a:lnTo>
                  <a:lnTo>
                    <a:pt x="246" y="73"/>
                  </a:lnTo>
                  <a:lnTo>
                    <a:pt x="244" y="69"/>
                  </a:lnTo>
                  <a:lnTo>
                    <a:pt x="244" y="67"/>
                  </a:lnTo>
                  <a:lnTo>
                    <a:pt x="241" y="65"/>
                  </a:lnTo>
                  <a:lnTo>
                    <a:pt x="239" y="62"/>
                  </a:lnTo>
                  <a:lnTo>
                    <a:pt x="237" y="60"/>
                  </a:lnTo>
                  <a:lnTo>
                    <a:pt x="235" y="58"/>
                  </a:lnTo>
                  <a:lnTo>
                    <a:pt x="233" y="56"/>
                  </a:lnTo>
                  <a:lnTo>
                    <a:pt x="230" y="53"/>
                  </a:lnTo>
                  <a:lnTo>
                    <a:pt x="228" y="51"/>
                  </a:lnTo>
                  <a:lnTo>
                    <a:pt x="226" y="49"/>
                  </a:lnTo>
                  <a:lnTo>
                    <a:pt x="224" y="47"/>
                  </a:lnTo>
                  <a:lnTo>
                    <a:pt x="219" y="45"/>
                  </a:lnTo>
                  <a:lnTo>
                    <a:pt x="217" y="42"/>
                  </a:lnTo>
                  <a:lnTo>
                    <a:pt x="215" y="40"/>
                  </a:lnTo>
                  <a:lnTo>
                    <a:pt x="213" y="40"/>
                  </a:lnTo>
                  <a:lnTo>
                    <a:pt x="210" y="38"/>
                  </a:lnTo>
                  <a:lnTo>
                    <a:pt x="208" y="36"/>
                  </a:lnTo>
                  <a:lnTo>
                    <a:pt x="206" y="34"/>
                  </a:lnTo>
                  <a:lnTo>
                    <a:pt x="202" y="34"/>
                  </a:lnTo>
                  <a:lnTo>
                    <a:pt x="199" y="31"/>
                  </a:lnTo>
                  <a:lnTo>
                    <a:pt x="197" y="31"/>
                  </a:lnTo>
                  <a:lnTo>
                    <a:pt x="195" y="29"/>
                  </a:lnTo>
                  <a:lnTo>
                    <a:pt x="190" y="27"/>
                  </a:lnTo>
                  <a:lnTo>
                    <a:pt x="188" y="27"/>
                  </a:lnTo>
                  <a:lnTo>
                    <a:pt x="186" y="25"/>
                  </a:lnTo>
                  <a:lnTo>
                    <a:pt x="184" y="25"/>
                  </a:lnTo>
                  <a:lnTo>
                    <a:pt x="179" y="25"/>
                  </a:lnTo>
                  <a:lnTo>
                    <a:pt x="177" y="22"/>
                  </a:lnTo>
                  <a:lnTo>
                    <a:pt x="175" y="22"/>
                  </a:lnTo>
                  <a:lnTo>
                    <a:pt x="171" y="22"/>
                  </a:lnTo>
                  <a:lnTo>
                    <a:pt x="168" y="20"/>
                  </a:lnTo>
                  <a:lnTo>
                    <a:pt x="166" y="20"/>
                  </a:lnTo>
                  <a:lnTo>
                    <a:pt x="162" y="20"/>
                  </a:lnTo>
                  <a:lnTo>
                    <a:pt x="159" y="20"/>
                  </a:lnTo>
                  <a:lnTo>
                    <a:pt x="155" y="20"/>
                  </a:lnTo>
                  <a:lnTo>
                    <a:pt x="153" y="18"/>
                  </a:lnTo>
                  <a:lnTo>
                    <a:pt x="151" y="18"/>
                  </a:lnTo>
                  <a:lnTo>
                    <a:pt x="146" y="18"/>
                  </a:lnTo>
                  <a:lnTo>
                    <a:pt x="144" y="18"/>
                  </a:lnTo>
                  <a:lnTo>
                    <a:pt x="140" y="18"/>
                  </a:lnTo>
                  <a:lnTo>
                    <a:pt x="137" y="18"/>
                  </a:lnTo>
                  <a:lnTo>
                    <a:pt x="133" y="18"/>
                  </a:lnTo>
                  <a:lnTo>
                    <a:pt x="131" y="20"/>
                  </a:lnTo>
                  <a:lnTo>
                    <a:pt x="128" y="20"/>
                  </a:lnTo>
                  <a:lnTo>
                    <a:pt x="124" y="20"/>
                  </a:lnTo>
                  <a:lnTo>
                    <a:pt x="122" y="20"/>
                  </a:lnTo>
                  <a:lnTo>
                    <a:pt x="117" y="20"/>
                  </a:lnTo>
                  <a:lnTo>
                    <a:pt x="115" y="22"/>
                  </a:lnTo>
                  <a:lnTo>
                    <a:pt x="113" y="22"/>
                  </a:lnTo>
                  <a:lnTo>
                    <a:pt x="109" y="22"/>
                  </a:lnTo>
                  <a:lnTo>
                    <a:pt x="106" y="25"/>
                  </a:lnTo>
                  <a:lnTo>
                    <a:pt x="104" y="25"/>
                  </a:lnTo>
                  <a:lnTo>
                    <a:pt x="100" y="25"/>
                  </a:lnTo>
                  <a:lnTo>
                    <a:pt x="97" y="27"/>
                  </a:lnTo>
                  <a:lnTo>
                    <a:pt x="95" y="27"/>
                  </a:lnTo>
                  <a:lnTo>
                    <a:pt x="93" y="29"/>
                  </a:lnTo>
                  <a:lnTo>
                    <a:pt x="89" y="31"/>
                  </a:lnTo>
                  <a:lnTo>
                    <a:pt x="86" y="31"/>
                  </a:lnTo>
                  <a:lnTo>
                    <a:pt x="84" y="34"/>
                  </a:lnTo>
                  <a:lnTo>
                    <a:pt x="82" y="34"/>
                  </a:lnTo>
                  <a:lnTo>
                    <a:pt x="80" y="36"/>
                  </a:lnTo>
                  <a:lnTo>
                    <a:pt x="75" y="38"/>
                  </a:lnTo>
                  <a:lnTo>
                    <a:pt x="73" y="40"/>
                  </a:lnTo>
                  <a:lnTo>
                    <a:pt x="71" y="40"/>
                  </a:lnTo>
                  <a:lnTo>
                    <a:pt x="69" y="42"/>
                  </a:lnTo>
                  <a:lnTo>
                    <a:pt x="66" y="45"/>
                  </a:lnTo>
                  <a:lnTo>
                    <a:pt x="64" y="47"/>
                  </a:lnTo>
                  <a:lnTo>
                    <a:pt x="62" y="49"/>
                  </a:lnTo>
                  <a:lnTo>
                    <a:pt x="60" y="51"/>
                  </a:lnTo>
                  <a:lnTo>
                    <a:pt x="58" y="53"/>
                  </a:lnTo>
                  <a:lnTo>
                    <a:pt x="55" y="56"/>
                  </a:lnTo>
                  <a:lnTo>
                    <a:pt x="53" y="58"/>
                  </a:lnTo>
                  <a:lnTo>
                    <a:pt x="51" y="60"/>
                  </a:lnTo>
                  <a:lnTo>
                    <a:pt x="49" y="62"/>
                  </a:lnTo>
                  <a:lnTo>
                    <a:pt x="46" y="65"/>
                  </a:lnTo>
                  <a:lnTo>
                    <a:pt x="44" y="67"/>
                  </a:lnTo>
                  <a:lnTo>
                    <a:pt x="42" y="69"/>
                  </a:lnTo>
                  <a:lnTo>
                    <a:pt x="40" y="73"/>
                  </a:lnTo>
                  <a:lnTo>
                    <a:pt x="38" y="76"/>
                  </a:lnTo>
                  <a:lnTo>
                    <a:pt x="38" y="78"/>
                  </a:lnTo>
                  <a:lnTo>
                    <a:pt x="35" y="80"/>
                  </a:lnTo>
                  <a:lnTo>
                    <a:pt x="33" y="82"/>
                  </a:lnTo>
                  <a:lnTo>
                    <a:pt x="31" y="84"/>
                  </a:lnTo>
                  <a:lnTo>
                    <a:pt x="31" y="89"/>
                  </a:lnTo>
                  <a:lnTo>
                    <a:pt x="29" y="91"/>
                  </a:lnTo>
                  <a:lnTo>
                    <a:pt x="29" y="93"/>
                  </a:lnTo>
                  <a:lnTo>
                    <a:pt x="27" y="96"/>
                  </a:lnTo>
                  <a:lnTo>
                    <a:pt x="27" y="100"/>
                  </a:lnTo>
                  <a:lnTo>
                    <a:pt x="24" y="102"/>
                  </a:lnTo>
                  <a:lnTo>
                    <a:pt x="24" y="104"/>
                  </a:lnTo>
                  <a:lnTo>
                    <a:pt x="22" y="107"/>
                  </a:lnTo>
                  <a:lnTo>
                    <a:pt x="22" y="111"/>
                  </a:lnTo>
                  <a:lnTo>
                    <a:pt x="22" y="113"/>
                  </a:lnTo>
                  <a:lnTo>
                    <a:pt x="20" y="115"/>
                  </a:lnTo>
                  <a:lnTo>
                    <a:pt x="20" y="120"/>
                  </a:lnTo>
                  <a:lnTo>
                    <a:pt x="20" y="122"/>
                  </a:lnTo>
                  <a:lnTo>
                    <a:pt x="20" y="124"/>
                  </a:lnTo>
                  <a:lnTo>
                    <a:pt x="18" y="129"/>
                  </a:lnTo>
                  <a:lnTo>
                    <a:pt x="18" y="131"/>
                  </a:lnTo>
                  <a:lnTo>
                    <a:pt x="18" y="135"/>
                  </a:lnTo>
                  <a:lnTo>
                    <a:pt x="18" y="138"/>
                  </a:lnTo>
                  <a:lnTo>
                    <a:pt x="18" y="142"/>
                  </a:lnTo>
                  <a:lnTo>
                    <a:pt x="18" y="144"/>
                  </a:lnTo>
                  <a:lnTo>
                    <a:pt x="18" y="149"/>
                  </a:lnTo>
                  <a:lnTo>
                    <a:pt x="18" y="151"/>
                  </a:lnTo>
                  <a:lnTo>
                    <a:pt x="18" y="153"/>
                  </a:lnTo>
                  <a:lnTo>
                    <a:pt x="18" y="158"/>
                  </a:lnTo>
                  <a:lnTo>
                    <a:pt x="18" y="160"/>
                  </a:lnTo>
                  <a:lnTo>
                    <a:pt x="20" y="164"/>
                  </a:lnTo>
                  <a:lnTo>
                    <a:pt x="20" y="166"/>
                  </a:lnTo>
                  <a:lnTo>
                    <a:pt x="20" y="169"/>
                  </a:lnTo>
                  <a:lnTo>
                    <a:pt x="20" y="173"/>
                  </a:lnTo>
                  <a:lnTo>
                    <a:pt x="22" y="175"/>
                  </a:lnTo>
                  <a:lnTo>
                    <a:pt x="22" y="177"/>
                  </a:lnTo>
                  <a:lnTo>
                    <a:pt x="22" y="182"/>
                  </a:lnTo>
                  <a:lnTo>
                    <a:pt x="24" y="184"/>
                  </a:lnTo>
                  <a:lnTo>
                    <a:pt x="24" y="186"/>
                  </a:lnTo>
                  <a:lnTo>
                    <a:pt x="27" y="191"/>
                  </a:lnTo>
                  <a:lnTo>
                    <a:pt x="27" y="193"/>
                  </a:lnTo>
                  <a:lnTo>
                    <a:pt x="29" y="195"/>
                  </a:lnTo>
                  <a:lnTo>
                    <a:pt x="29" y="197"/>
                  </a:lnTo>
                  <a:lnTo>
                    <a:pt x="31" y="202"/>
                  </a:lnTo>
                  <a:lnTo>
                    <a:pt x="31" y="204"/>
                  </a:lnTo>
                  <a:lnTo>
                    <a:pt x="33" y="206"/>
                  </a:lnTo>
                  <a:lnTo>
                    <a:pt x="35" y="208"/>
                  </a:lnTo>
                  <a:lnTo>
                    <a:pt x="38" y="211"/>
                  </a:lnTo>
                  <a:lnTo>
                    <a:pt x="38" y="213"/>
                  </a:lnTo>
                  <a:lnTo>
                    <a:pt x="40" y="217"/>
                  </a:lnTo>
                  <a:lnTo>
                    <a:pt x="42" y="220"/>
                  </a:lnTo>
                  <a:lnTo>
                    <a:pt x="44" y="222"/>
                  </a:lnTo>
                  <a:lnTo>
                    <a:pt x="46" y="224"/>
                  </a:lnTo>
                  <a:lnTo>
                    <a:pt x="49" y="226"/>
                  </a:lnTo>
                  <a:lnTo>
                    <a:pt x="51" y="228"/>
                  </a:lnTo>
                  <a:lnTo>
                    <a:pt x="53" y="231"/>
                  </a:lnTo>
                  <a:lnTo>
                    <a:pt x="55" y="233"/>
                  </a:lnTo>
                  <a:lnTo>
                    <a:pt x="58" y="235"/>
                  </a:lnTo>
                  <a:lnTo>
                    <a:pt x="60" y="237"/>
                  </a:lnTo>
                  <a:lnTo>
                    <a:pt x="62" y="239"/>
                  </a:lnTo>
                  <a:lnTo>
                    <a:pt x="64" y="242"/>
                  </a:lnTo>
                  <a:lnTo>
                    <a:pt x="66" y="244"/>
                  </a:lnTo>
                  <a:lnTo>
                    <a:pt x="69" y="246"/>
                  </a:lnTo>
                  <a:lnTo>
                    <a:pt x="71" y="248"/>
                  </a:lnTo>
                  <a:lnTo>
                    <a:pt x="73" y="248"/>
                  </a:lnTo>
                  <a:lnTo>
                    <a:pt x="75" y="251"/>
                  </a:lnTo>
                  <a:lnTo>
                    <a:pt x="80" y="253"/>
                  </a:lnTo>
                  <a:lnTo>
                    <a:pt x="82" y="255"/>
                  </a:lnTo>
                  <a:lnTo>
                    <a:pt x="84" y="255"/>
                  </a:lnTo>
                  <a:lnTo>
                    <a:pt x="86" y="257"/>
                  </a:lnTo>
                  <a:lnTo>
                    <a:pt x="89" y="259"/>
                  </a:lnTo>
                  <a:lnTo>
                    <a:pt x="93" y="259"/>
                  </a:lnTo>
                  <a:lnTo>
                    <a:pt x="95" y="262"/>
                  </a:lnTo>
                  <a:lnTo>
                    <a:pt x="97" y="262"/>
                  </a:lnTo>
                  <a:lnTo>
                    <a:pt x="100" y="264"/>
                  </a:lnTo>
                  <a:lnTo>
                    <a:pt x="104" y="264"/>
                  </a:lnTo>
                  <a:lnTo>
                    <a:pt x="106" y="264"/>
                  </a:lnTo>
                  <a:lnTo>
                    <a:pt x="109" y="266"/>
                  </a:lnTo>
                  <a:lnTo>
                    <a:pt x="113" y="266"/>
                  </a:lnTo>
                  <a:lnTo>
                    <a:pt x="115" y="266"/>
                  </a:lnTo>
                  <a:lnTo>
                    <a:pt x="117" y="268"/>
                  </a:lnTo>
                  <a:lnTo>
                    <a:pt x="122" y="268"/>
                  </a:lnTo>
                  <a:lnTo>
                    <a:pt x="124" y="268"/>
                  </a:lnTo>
                  <a:lnTo>
                    <a:pt x="128" y="268"/>
                  </a:lnTo>
                  <a:lnTo>
                    <a:pt x="131" y="270"/>
                  </a:lnTo>
                  <a:lnTo>
                    <a:pt x="133" y="270"/>
                  </a:lnTo>
                  <a:lnTo>
                    <a:pt x="137" y="270"/>
                  </a:lnTo>
                  <a:lnTo>
                    <a:pt x="140" y="270"/>
                  </a:lnTo>
                  <a:lnTo>
                    <a:pt x="144" y="270"/>
                  </a:lnTo>
                  <a:close/>
                  <a:moveTo>
                    <a:pt x="60" y="153"/>
                  </a:moveTo>
                  <a:lnTo>
                    <a:pt x="71" y="153"/>
                  </a:lnTo>
                  <a:lnTo>
                    <a:pt x="71" y="155"/>
                  </a:lnTo>
                  <a:lnTo>
                    <a:pt x="73" y="160"/>
                  </a:lnTo>
                  <a:lnTo>
                    <a:pt x="73" y="162"/>
                  </a:lnTo>
                  <a:lnTo>
                    <a:pt x="75" y="166"/>
                  </a:lnTo>
                  <a:lnTo>
                    <a:pt x="75" y="169"/>
                  </a:lnTo>
                  <a:lnTo>
                    <a:pt x="77" y="173"/>
                  </a:lnTo>
                  <a:lnTo>
                    <a:pt x="77" y="175"/>
                  </a:lnTo>
                  <a:lnTo>
                    <a:pt x="80" y="177"/>
                  </a:lnTo>
                  <a:lnTo>
                    <a:pt x="82" y="182"/>
                  </a:lnTo>
                  <a:lnTo>
                    <a:pt x="84" y="184"/>
                  </a:lnTo>
                  <a:lnTo>
                    <a:pt x="84" y="186"/>
                  </a:lnTo>
                  <a:lnTo>
                    <a:pt x="86" y="189"/>
                  </a:lnTo>
                  <a:lnTo>
                    <a:pt x="89" y="191"/>
                  </a:lnTo>
                  <a:lnTo>
                    <a:pt x="91" y="193"/>
                  </a:lnTo>
                  <a:lnTo>
                    <a:pt x="93" y="195"/>
                  </a:lnTo>
                  <a:lnTo>
                    <a:pt x="95" y="197"/>
                  </a:lnTo>
                  <a:lnTo>
                    <a:pt x="97" y="200"/>
                  </a:lnTo>
                  <a:lnTo>
                    <a:pt x="100" y="200"/>
                  </a:lnTo>
                  <a:lnTo>
                    <a:pt x="102" y="202"/>
                  </a:lnTo>
                  <a:lnTo>
                    <a:pt x="104" y="204"/>
                  </a:lnTo>
                  <a:lnTo>
                    <a:pt x="109" y="204"/>
                  </a:lnTo>
                  <a:lnTo>
                    <a:pt x="111" y="206"/>
                  </a:lnTo>
                  <a:lnTo>
                    <a:pt x="113" y="206"/>
                  </a:lnTo>
                  <a:lnTo>
                    <a:pt x="117" y="208"/>
                  </a:lnTo>
                  <a:lnTo>
                    <a:pt x="120" y="208"/>
                  </a:lnTo>
                  <a:lnTo>
                    <a:pt x="122" y="211"/>
                  </a:lnTo>
                  <a:lnTo>
                    <a:pt x="126" y="211"/>
                  </a:lnTo>
                  <a:lnTo>
                    <a:pt x="128" y="211"/>
                  </a:lnTo>
                  <a:lnTo>
                    <a:pt x="133" y="211"/>
                  </a:lnTo>
                  <a:lnTo>
                    <a:pt x="135" y="211"/>
                  </a:lnTo>
                  <a:lnTo>
                    <a:pt x="140" y="211"/>
                  </a:lnTo>
                  <a:lnTo>
                    <a:pt x="144" y="213"/>
                  </a:lnTo>
                  <a:lnTo>
                    <a:pt x="146" y="211"/>
                  </a:lnTo>
                  <a:lnTo>
                    <a:pt x="151" y="211"/>
                  </a:lnTo>
                  <a:lnTo>
                    <a:pt x="155" y="211"/>
                  </a:lnTo>
                  <a:lnTo>
                    <a:pt x="157" y="211"/>
                  </a:lnTo>
                  <a:lnTo>
                    <a:pt x="162" y="211"/>
                  </a:lnTo>
                  <a:lnTo>
                    <a:pt x="164" y="211"/>
                  </a:lnTo>
                  <a:lnTo>
                    <a:pt x="166" y="208"/>
                  </a:lnTo>
                  <a:lnTo>
                    <a:pt x="171" y="208"/>
                  </a:lnTo>
                  <a:lnTo>
                    <a:pt x="173" y="206"/>
                  </a:lnTo>
                  <a:lnTo>
                    <a:pt x="175" y="206"/>
                  </a:lnTo>
                  <a:lnTo>
                    <a:pt x="179" y="204"/>
                  </a:lnTo>
                  <a:lnTo>
                    <a:pt x="182" y="204"/>
                  </a:lnTo>
                  <a:lnTo>
                    <a:pt x="184" y="202"/>
                  </a:lnTo>
                  <a:lnTo>
                    <a:pt x="186" y="200"/>
                  </a:lnTo>
                  <a:lnTo>
                    <a:pt x="188" y="200"/>
                  </a:lnTo>
                  <a:lnTo>
                    <a:pt x="190" y="197"/>
                  </a:lnTo>
                  <a:lnTo>
                    <a:pt x="193" y="195"/>
                  </a:lnTo>
                  <a:lnTo>
                    <a:pt x="195" y="193"/>
                  </a:lnTo>
                  <a:lnTo>
                    <a:pt x="197" y="191"/>
                  </a:lnTo>
                  <a:lnTo>
                    <a:pt x="199" y="189"/>
                  </a:lnTo>
                  <a:lnTo>
                    <a:pt x="202" y="186"/>
                  </a:lnTo>
                  <a:lnTo>
                    <a:pt x="204" y="184"/>
                  </a:lnTo>
                  <a:lnTo>
                    <a:pt x="206" y="182"/>
                  </a:lnTo>
                  <a:lnTo>
                    <a:pt x="206" y="177"/>
                  </a:lnTo>
                  <a:lnTo>
                    <a:pt x="208" y="175"/>
                  </a:lnTo>
                  <a:lnTo>
                    <a:pt x="210" y="173"/>
                  </a:lnTo>
                  <a:lnTo>
                    <a:pt x="210" y="169"/>
                  </a:lnTo>
                  <a:lnTo>
                    <a:pt x="213" y="166"/>
                  </a:lnTo>
                  <a:lnTo>
                    <a:pt x="213" y="162"/>
                  </a:lnTo>
                  <a:lnTo>
                    <a:pt x="215" y="160"/>
                  </a:lnTo>
                  <a:lnTo>
                    <a:pt x="215" y="155"/>
                  </a:lnTo>
                  <a:lnTo>
                    <a:pt x="217" y="153"/>
                  </a:lnTo>
                  <a:lnTo>
                    <a:pt x="228" y="153"/>
                  </a:lnTo>
                  <a:lnTo>
                    <a:pt x="228" y="155"/>
                  </a:lnTo>
                  <a:lnTo>
                    <a:pt x="228" y="158"/>
                  </a:lnTo>
                  <a:lnTo>
                    <a:pt x="226" y="160"/>
                  </a:lnTo>
                  <a:lnTo>
                    <a:pt x="226" y="162"/>
                  </a:lnTo>
                  <a:lnTo>
                    <a:pt x="226" y="164"/>
                  </a:lnTo>
                  <a:lnTo>
                    <a:pt x="226" y="166"/>
                  </a:lnTo>
                  <a:lnTo>
                    <a:pt x="226" y="169"/>
                  </a:lnTo>
                  <a:lnTo>
                    <a:pt x="224" y="171"/>
                  </a:lnTo>
                  <a:lnTo>
                    <a:pt x="224" y="173"/>
                  </a:lnTo>
                  <a:lnTo>
                    <a:pt x="224" y="175"/>
                  </a:lnTo>
                  <a:lnTo>
                    <a:pt x="224" y="177"/>
                  </a:lnTo>
                  <a:lnTo>
                    <a:pt x="221" y="180"/>
                  </a:lnTo>
                  <a:lnTo>
                    <a:pt x="221" y="182"/>
                  </a:lnTo>
                  <a:lnTo>
                    <a:pt x="219" y="184"/>
                  </a:lnTo>
                  <a:lnTo>
                    <a:pt x="219" y="186"/>
                  </a:lnTo>
                  <a:lnTo>
                    <a:pt x="219" y="189"/>
                  </a:lnTo>
                  <a:lnTo>
                    <a:pt x="217" y="191"/>
                  </a:lnTo>
                  <a:lnTo>
                    <a:pt x="217" y="193"/>
                  </a:lnTo>
                  <a:lnTo>
                    <a:pt x="215" y="193"/>
                  </a:lnTo>
                  <a:lnTo>
                    <a:pt x="215" y="195"/>
                  </a:lnTo>
                  <a:lnTo>
                    <a:pt x="213" y="197"/>
                  </a:lnTo>
                  <a:lnTo>
                    <a:pt x="213" y="200"/>
                  </a:lnTo>
                  <a:lnTo>
                    <a:pt x="210" y="202"/>
                  </a:lnTo>
                  <a:lnTo>
                    <a:pt x="208" y="204"/>
                  </a:lnTo>
                  <a:lnTo>
                    <a:pt x="208" y="206"/>
                  </a:lnTo>
                  <a:lnTo>
                    <a:pt x="206" y="206"/>
                  </a:lnTo>
                  <a:lnTo>
                    <a:pt x="206" y="208"/>
                  </a:lnTo>
                  <a:lnTo>
                    <a:pt x="204" y="211"/>
                  </a:lnTo>
                  <a:lnTo>
                    <a:pt x="202" y="211"/>
                  </a:lnTo>
                  <a:lnTo>
                    <a:pt x="202" y="213"/>
                  </a:lnTo>
                  <a:lnTo>
                    <a:pt x="199" y="215"/>
                  </a:lnTo>
                  <a:lnTo>
                    <a:pt x="197" y="217"/>
                  </a:lnTo>
                  <a:lnTo>
                    <a:pt x="195" y="217"/>
                  </a:lnTo>
                  <a:lnTo>
                    <a:pt x="195" y="220"/>
                  </a:lnTo>
                  <a:lnTo>
                    <a:pt x="193" y="220"/>
                  </a:lnTo>
                  <a:lnTo>
                    <a:pt x="190" y="222"/>
                  </a:lnTo>
                  <a:lnTo>
                    <a:pt x="188" y="222"/>
                  </a:lnTo>
                  <a:lnTo>
                    <a:pt x="188" y="224"/>
                  </a:lnTo>
                  <a:lnTo>
                    <a:pt x="186" y="224"/>
                  </a:lnTo>
                  <a:lnTo>
                    <a:pt x="184" y="226"/>
                  </a:lnTo>
                  <a:lnTo>
                    <a:pt x="182" y="226"/>
                  </a:lnTo>
                  <a:lnTo>
                    <a:pt x="179" y="228"/>
                  </a:lnTo>
                  <a:lnTo>
                    <a:pt x="177" y="228"/>
                  </a:lnTo>
                  <a:lnTo>
                    <a:pt x="175" y="228"/>
                  </a:lnTo>
                  <a:lnTo>
                    <a:pt x="173" y="231"/>
                  </a:lnTo>
                  <a:lnTo>
                    <a:pt x="171" y="231"/>
                  </a:lnTo>
                  <a:lnTo>
                    <a:pt x="168" y="231"/>
                  </a:lnTo>
                  <a:lnTo>
                    <a:pt x="166" y="233"/>
                  </a:lnTo>
                  <a:lnTo>
                    <a:pt x="164" y="233"/>
                  </a:lnTo>
                  <a:lnTo>
                    <a:pt x="162" y="233"/>
                  </a:lnTo>
                  <a:lnTo>
                    <a:pt x="159" y="233"/>
                  </a:lnTo>
                  <a:lnTo>
                    <a:pt x="157" y="233"/>
                  </a:lnTo>
                  <a:lnTo>
                    <a:pt x="155" y="233"/>
                  </a:lnTo>
                  <a:lnTo>
                    <a:pt x="155" y="235"/>
                  </a:lnTo>
                  <a:lnTo>
                    <a:pt x="153" y="235"/>
                  </a:lnTo>
                  <a:lnTo>
                    <a:pt x="151" y="235"/>
                  </a:lnTo>
                  <a:lnTo>
                    <a:pt x="148" y="235"/>
                  </a:lnTo>
                  <a:lnTo>
                    <a:pt x="146" y="235"/>
                  </a:lnTo>
                  <a:lnTo>
                    <a:pt x="144" y="235"/>
                  </a:lnTo>
                  <a:lnTo>
                    <a:pt x="142" y="235"/>
                  </a:lnTo>
                  <a:lnTo>
                    <a:pt x="140" y="235"/>
                  </a:lnTo>
                  <a:lnTo>
                    <a:pt x="137" y="235"/>
                  </a:lnTo>
                  <a:lnTo>
                    <a:pt x="135" y="235"/>
                  </a:lnTo>
                  <a:lnTo>
                    <a:pt x="133" y="235"/>
                  </a:lnTo>
                  <a:lnTo>
                    <a:pt x="131" y="233"/>
                  </a:lnTo>
                  <a:lnTo>
                    <a:pt x="128" y="233"/>
                  </a:lnTo>
                  <a:lnTo>
                    <a:pt x="126" y="233"/>
                  </a:lnTo>
                  <a:lnTo>
                    <a:pt x="124" y="233"/>
                  </a:lnTo>
                  <a:lnTo>
                    <a:pt x="122" y="233"/>
                  </a:lnTo>
                  <a:lnTo>
                    <a:pt x="120" y="233"/>
                  </a:lnTo>
                  <a:lnTo>
                    <a:pt x="120" y="231"/>
                  </a:lnTo>
                  <a:lnTo>
                    <a:pt x="117" y="231"/>
                  </a:lnTo>
                  <a:lnTo>
                    <a:pt x="115" y="231"/>
                  </a:lnTo>
                  <a:lnTo>
                    <a:pt x="113" y="231"/>
                  </a:lnTo>
                  <a:lnTo>
                    <a:pt x="111" y="228"/>
                  </a:lnTo>
                  <a:lnTo>
                    <a:pt x="109" y="228"/>
                  </a:lnTo>
                  <a:lnTo>
                    <a:pt x="106" y="226"/>
                  </a:lnTo>
                  <a:lnTo>
                    <a:pt x="104" y="226"/>
                  </a:lnTo>
                  <a:lnTo>
                    <a:pt x="102" y="226"/>
                  </a:lnTo>
                  <a:lnTo>
                    <a:pt x="102" y="224"/>
                  </a:lnTo>
                  <a:lnTo>
                    <a:pt x="100" y="224"/>
                  </a:lnTo>
                  <a:lnTo>
                    <a:pt x="97" y="222"/>
                  </a:lnTo>
                  <a:lnTo>
                    <a:pt x="95" y="222"/>
                  </a:lnTo>
                  <a:lnTo>
                    <a:pt x="95" y="220"/>
                  </a:lnTo>
                  <a:lnTo>
                    <a:pt x="93" y="220"/>
                  </a:lnTo>
                  <a:lnTo>
                    <a:pt x="91" y="217"/>
                  </a:lnTo>
                  <a:lnTo>
                    <a:pt x="89" y="215"/>
                  </a:lnTo>
                  <a:lnTo>
                    <a:pt x="86" y="215"/>
                  </a:lnTo>
                  <a:lnTo>
                    <a:pt x="86" y="213"/>
                  </a:lnTo>
                  <a:lnTo>
                    <a:pt x="84" y="211"/>
                  </a:lnTo>
                  <a:lnTo>
                    <a:pt x="82" y="211"/>
                  </a:lnTo>
                  <a:lnTo>
                    <a:pt x="82" y="208"/>
                  </a:lnTo>
                  <a:lnTo>
                    <a:pt x="80" y="206"/>
                  </a:lnTo>
                  <a:lnTo>
                    <a:pt x="77" y="204"/>
                  </a:lnTo>
                  <a:lnTo>
                    <a:pt x="77" y="202"/>
                  </a:lnTo>
                  <a:lnTo>
                    <a:pt x="75" y="202"/>
                  </a:lnTo>
                  <a:lnTo>
                    <a:pt x="75" y="200"/>
                  </a:lnTo>
                  <a:lnTo>
                    <a:pt x="73" y="197"/>
                  </a:lnTo>
                  <a:lnTo>
                    <a:pt x="73" y="195"/>
                  </a:lnTo>
                  <a:lnTo>
                    <a:pt x="71" y="193"/>
                  </a:lnTo>
                  <a:lnTo>
                    <a:pt x="69" y="191"/>
                  </a:lnTo>
                  <a:lnTo>
                    <a:pt x="69" y="189"/>
                  </a:lnTo>
                  <a:lnTo>
                    <a:pt x="69" y="186"/>
                  </a:lnTo>
                  <a:lnTo>
                    <a:pt x="66" y="184"/>
                  </a:lnTo>
                  <a:lnTo>
                    <a:pt x="66" y="182"/>
                  </a:lnTo>
                  <a:lnTo>
                    <a:pt x="64" y="182"/>
                  </a:lnTo>
                  <a:lnTo>
                    <a:pt x="64" y="180"/>
                  </a:lnTo>
                  <a:lnTo>
                    <a:pt x="64" y="177"/>
                  </a:lnTo>
                  <a:lnTo>
                    <a:pt x="64" y="175"/>
                  </a:lnTo>
                  <a:lnTo>
                    <a:pt x="62" y="173"/>
                  </a:lnTo>
                  <a:lnTo>
                    <a:pt x="62" y="171"/>
                  </a:lnTo>
                  <a:lnTo>
                    <a:pt x="62" y="169"/>
                  </a:lnTo>
                  <a:lnTo>
                    <a:pt x="62" y="166"/>
                  </a:lnTo>
                  <a:lnTo>
                    <a:pt x="60" y="164"/>
                  </a:lnTo>
                  <a:lnTo>
                    <a:pt x="60" y="162"/>
                  </a:lnTo>
                  <a:lnTo>
                    <a:pt x="60" y="160"/>
                  </a:lnTo>
                  <a:lnTo>
                    <a:pt x="60" y="158"/>
                  </a:lnTo>
                  <a:lnTo>
                    <a:pt x="60" y="155"/>
                  </a:lnTo>
                  <a:lnTo>
                    <a:pt x="60" y="153"/>
                  </a:lnTo>
                  <a:close/>
                  <a:moveTo>
                    <a:pt x="97" y="122"/>
                  </a:moveTo>
                  <a:lnTo>
                    <a:pt x="95" y="122"/>
                  </a:lnTo>
                  <a:lnTo>
                    <a:pt x="93" y="122"/>
                  </a:lnTo>
                  <a:lnTo>
                    <a:pt x="93" y="120"/>
                  </a:lnTo>
                  <a:lnTo>
                    <a:pt x="91" y="120"/>
                  </a:lnTo>
                  <a:lnTo>
                    <a:pt x="89" y="120"/>
                  </a:lnTo>
                  <a:lnTo>
                    <a:pt x="86" y="120"/>
                  </a:lnTo>
                  <a:lnTo>
                    <a:pt x="86" y="118"/>
                  </a:lnTo>
                  <a:lnTo>
                    <a:pt x="84" y="118"/>
                  </a:lnTo>
                  <a:lnTo>
                    <a:pt x="84" y="115"/>
                  </a:lnTo>
                  <a:lnTo>
                    <a:pt x="82" y="115"/>
                  </a:lnTo>
                  <a:lnTo>
                    <a:pt x="80" y="113"/>
                  </a:lnTo>
                  <a:lnTo>
                    <a:pt x="80" y="111"/>
                  </a:lnTo>
                  <a:lnTo>
                    <a:pt x="77" y="111"/>
                  </a:lnTo>
                  <a:lnTo>
                    <a:pt x="77" y="109"/>
                  </a:lnTo>
                  <a:lnTo>
                    <a:pt x="77" y="107"/>
                  </a:lnTo>
                  <a:lnTo>
                    <a:pt x="75" y="107"/>
                  </a:lnTo>
                  <a:lnTo>
                    <a:pt x="75" y="104"/>
                  </a:lnTo>
                  <a:lnTo>
                    <a:pt x="75" y="102"/>
                  </a:lnTo>
                  <a:lnTo>
                    <a:pt x="75" y="100"/>
                  </a:lnTo>
                  <a:lnTo>
                    <a:pt x="75" y="98"/>
                  </a:lnTo>
                  <a:lnTo>
                    <a:pt x="75" y="96"/>
                  </a:lnTo>
                  <a:lnTo>
                    <a:pt x="75" y="93"/>
                  </a:lnTo>
                  <a:lnTo>
                    <a:pt x="75" y="91"/>
                  </a:lnTo>
                  <a:lnTo>
                    <a:pt x="77" y="89"/>
                  </a:lnTo>
                  <a:lnTo>
                    <a:pt x="77" y="87"/>
                  </a:lnTo>
                  <a:lnTo>
                    <a:pt x="80" y="87"/>
                  </a:lnTo>
                  <a:lnTo>
                    <a:pt x="80" y="84"/>
                  </a:lnTo>
                  <a:lnTo>
                    <a:pt x="82" y="82"/>
                  </a:lnTo>
                  <a:lnTo>
                    <a:pt x="84" y="80"/>
                  </a:lnTo>
                  <a:lnTo>
                    <a:pt x="86" y="80"/>
                  </a:lnTo>
                  <a:lnTo>
                    <a:pt x="86" y="78"/>
                  </a:lnTo>
                  <a:lnTo>
                    <a:pt x="89" y="78"/>
                  </a:lnTo>
                  <a:lnTo>
                    <a:pt x="91" y="78"/>
                  </a:lnTo>
                  <a:lnTo>
                    <a:pt x="91" y="76"/>
                  </a:lnTo>
                  <a:lnTo>
                    <a:pt x="93" y="76"/>
                  </a:lnTo>
                  <a:lnTo>
                    <a:pt x="95" y="76"/>
                  </a:lnTo>
                  <a:lnTo>
                    <a:pt x="97" y="76"/>
                  </a:lnTo>
                  <a:lnTo>
                    <a:pt x="100" y="76"/>
                  </a:lnTo>
                  <a:lnTo>
                    <a:pt x="102" y="76"/>
                  </a:lnTo>
                  <a:lnTo>
                    <a:pt x="104" y="76"/>
                  </a:lnTo>
                  <a:lnTo>
                    <a:pt x="104" y="78"/>
                  </a:lnTo>
                  <a:lnTo>
                    <a:pt x="106" y="78"/>
                  </a:lnTo>
                  <a:lnTo>
                    <a:pt x="109" y="78"/>
                  </a:lnTo>
                  <a:lnTo>
                    <a:pt x="109" y="80"/>
                  </a:lnTo>
                  <a:lnTo>
                    <a:pt x="111" y="80"/>
                  </a:lnTo>
                  <a:lnTo>
                    <a:pt x="113" y="80"/>
                  </a:lnTo>
                  <a:lnTo>
                    <a:pt x="113" y="82"/>
                  </a:lnTo>
                  <a:lnTo>
                    <a:pt x="115" y="82"/>
                  </a:lnTo>
                  <a:lnTo>
                    <a:pt x="115" y="84"/>
                  </a:lnTo>
                  <a:lnTo>
                    <a:pt x="117" y="87"/>
                  </a:lnTo>
                  <a:lnTo>
                    <a:pt x="117" y="89"/>
                  </a:lnTo>
                  <a:lnTo>
                    <a:pt x="120" y="89"/>
                  </a:lnTo>
                  <a:lnTo>
                    <a:pt x="120" y="91"/>
                  </a:lnTo>
                  <a:lnTo>
                    <a:pt x="120" y="93"/>
                  </a:lnTo>
                  <a:lnTo>
                    <a:pt x="120" y="96"/>
                  </a:lnTo>
                  <a:lnTo>
                    <a:pt x="120" y="98"/>
                  </a:lnTo>
                  <a:lnTo>
                    <a:pt x="120" y="100"/>
                  </a:lnTo>
                  <a:lnTo>
                    <a:pt x="120" y="102"/>
                  </a:lnTo>
                  <a:lnTo>
                    <a:pt x="120" y="104"/>
                  </a:lnTo>
                  <a:lnTo>
                    <a:pt x="120" y="107"/>
                  </a:lnTo>
                  <a:lnTo>
                    <a:pt x="120" y="109"/>
                  </a:lnTo>
                  <a:lnTo>
                    <a:pt x="117" y="109"/>
                  </a:lnTo>
                  <a:lnTo>
                    <a:pt x="117" y="111"/>
                  </a:lnTo>
                  <a:lnTo>
                    <a:pt x="115" y="113"/>
                  </a:lnTo>
                  <a:lnTo>
                    <a:pt x="113" y="115"/>
                  </a:lnTo>
                  <a:lnTo>
                    <a:pt x="111" y="118"/>
                  </a:lnTo>
                  <a:lnTo>
                    <a:pt x="109" y="118"/>
                  </a:lnTo>
                  <a:lnTo>
                    <a:pt x="109" y="120"/>
                  </a:lnTo>
                  <a:lnTo>
                    <a:pt x="106" y="120"/>
                  </a:lnTo>
                  <a:lnTo>
                    <a:pt x="104" y="120"/>
                  </a:lnTo>
                  <a:lnTo>
                    <a:pt x="102" y="120"/>
                  </a:lnTo>
                  <a:lnTo>
                    <a:pt x="102" y="122"/>
                  </a:lnTo>
                  <a:lnTo>
                    <a:pt x="100" y="122"/>
                  </a:lnTo>
                  <a:lnTo>
                    <a:pt x="97" y="122"/>
                  </a:lnTo>
                  <a:close/>
                  <a:moveTo>
                    <a:pt x="188" y="122"/>
                  </a:moveTo>
                  <a:lnTo>
                    <a:pt x="186" y="122"/>
                  </a:lnTo>
                  <a:lnTo>
                    <a:pt x="184" y="122"/>
                  </a:lnTo>
                  <a:lnTo>
                    <a:pt x="184" y="120"/>
                  </a:lnTo>
                  <a:lnTo>
                    <a:pt x="182" y="120"/>
                  </a:lnTo>
                  <a:lnTo>
                    <a:pt x="179" y="120"/>
                  </a:lnTo>
                  <a:lnTo>
                    <a:pt x="177" y="118"/>
                  </a:lnTo>
                  <a:lnTo>
                    <a:pt x="175" y="118"/>
                  </a:lnTo>
                  <a:lnTo>
                    <a:pt x="175" y="115"/>
                  </a:lnTo>
                  <a:lnTo>
                    <a:pt x="173" y="115"/>
                  </a:lnTo>
                  <a:lnTo>
                    <a:pt x="173" y="113"/>
                  </a:lnTo>
                  <a:lnTo>
                    <a:pt x="171" y="113"/>
                  </a:lnTo>
                  <a:lnTo>
                    <a:pt x="171" y="111"/>
                  </a:lnTo>
                  <a:lnTo>
                    <a:pt x="168" y="111"/>
                  </a:lnTo>
                  <a:lnTo>
                    <a:pt x="168" y="109"/>
                  </a:lnTo>
                  <a:lnTo>
                    <a:pt x="168" y="107"/>
                  </a:lnTo>
                  <a:lnTo>
                    <a:pt x="166" y="104"/>
                  </a:lnTo>
                  <a:lnTo>
                    <a:pt x="166" y="102"/>
                  </a:lnTo>
                  <a:lnTo>
                    <a:pt x="166" y="100"/>
                  </a:lnTo>
                  <a:lnTo>
                    <a:pt x="166" y="98"/>
                  </a:lnTo>
                  <a:lnTo>
                    <a:pt x="166" y="96"/>
                  </a:lnTo>
                  <a:lnTo>
                    <a:pt x="166" y="93"/>
                  </a:lnTo>
                  <a:lnTo>
                    <a:pt x="166" y="91"/>
                  </a:lnTo>
                  <a:lnTo>
                    <a:pt x="168" y="91"/>
                  </a:lnTo>
                  <a:lnTo>
                    <a:pt x="168" y="89"/>
                  </a:lnTo>
                  <a:lnTo>
                    <a:pt x="168" y="87"/>
                  </a:lnTo>
                  <a:lnTo>
                    <a:pt x="171" y="87"/>
                  </a:lnTo>
                  <a:lnTo>
                    <a:pt x="171" y="84"/>
                  </a:lnTo>
                  <a:lnTo>
                    <a:pt x="173" y="84"/>
                  </a:lnTo>
                  <a:lnTo>
                    <a:pt x="173" y="82"/>
                  </a:lnTo>
                  <a:lnTo>
                    <a:pt x="175" y="82"/>
                  </a:lnTo>
                  <a:lnTo>
                    <a:pt x="175" y="80"/>
                  </a:lnTo>
                  <a:lnTo>
                    <a:pt x="177" y="80"/>
                  </a:lnTo>
                  <a:lnTo>
                    <a:pt x="177" y="78"/>
                  </a:lnTo>
                  <a:lnTo>
                    <a:pt x="179" y="78"/>
                  </a:lnTo>
                  <a:lnTo>
                    <a:pt x="182" y="78"/>
                  </a:lnTo>
                  <a:lnTo>
                    <a:pt x="184" y="76"/>
                  </a:lnTo>
                  <a:lnTo>
                    <a:pt x="186" y="76"/>
                  </a:lnTo>
                  <a:lnTo>
                    <a:pt x="188" y="76"/>
                  </a:lnTo>
                  <a:lnTo>
                    <a:pt x="190" y="76"/>
                  </a:lnTo>
                  <a:lnTo>
                    <a:pt x="193" y="76"/>
                  </a:lnTo>
                  <a:lnTo>
                    <a:pt x="195" y="76"/>
                  </a:lnTo>
                  <a:lnTo>
                    <a:pt x="195" y="78"/>
                  </a:lnTo>
                  <a:lnTo>
                    <a:pt x="197" y="78"/>
                  </a:lnTo>
                  <a:lnTo>
                    <a:pt x="199" y="78"/>
                  </a:lnTo>
                  <a:lnTo>
                    <a:pt x="202" y="80"/>
                  </a:lnTo>
                  <a:lnTo>
                    <a:pt x="204" y="80"/>
                  </a:lnTo>
                  <a:lnTo>
                    <a:pt x="204" y="82"/>
                  </a:lnTo>
                  <a:lnTo>
                    <a:pt x="206" y="82"/>
                  </a:lnTo>
                  <a:lnTo>
                    <a:pt x="206" y="84"/>
                  </a:lnTo>
                  <a:lnTo>
                    <a:pt x="208" y="84"/>
                  </a:lnTo>
                  <a:lnTo>
                    <a:pt x="208" y="87"/>
                  </a:lnTo>
                  <a:lnTo>
                    <a:pt x="208" y="89"/>
                  </a:lnTo>
                  <a:lnTo>
                    <a:pt x="210" y="89"/>
                  </a:lnTo>
                  <a:lnTo>
                    <a:pt x="210" y="91"/>
                  </a:lnTo>
                  <a:lnTo>
                    <a:pt x="210" y="93"/>
                  </a:lnTo>
                  <a:lnTo>
                    <a:pt x="213" y="96"/>
                  </a:lnTo>
                  <a:lnTo>
                    <a:pt x="213" y="98"/>
                  </a:lnTo>
                  <a:lnTo>
                    <a:pt x="213" y="100"/>
                  </a:lnTo>
                  <a:lnTo>
                    <a:pt x="213" y="102"/>
                  </a:lnTo>
                  <a:lnTo>
                    <a:pt x="210" y="102"/>
                  </a:lnTo>
                  <a:lnTo>
                    <a:pt x="210" y="104"/>
                  </a:lnTo>
                  <a:lnTo>
                    <a:pt x="210" y="107"/>
                  </a:lnTo>
                  <a:lnTo>
                    <a:pt x="210" y="109"/>
                  </a:lnTo>
                  <a:lnTo>
                    <a:pt x="208" y="109"/>
                  </a:lnTo>
                  <a:lnTo>
                    <a:pt x="208" y="111"/>
                  </a:lnTo>
                  <a:lnTo>
                    <a:pt x="208" y="113"/>
                  </a:lnTo>
                  <a:lnTo>
                    <a:pt x="206" y="113"/>
                  </a:lnTo>
                  <a:lnTo>
                    <a:pt x="206" y="115"/>
                  </a:lnTo>
                  <a:lnTo>
                    <a:pt x="204" y="115"/>
                  </a:lnTo>
                  <a:lnTo>
                    <a:pt x="204" y="118"/>
                  </a:lnTo>
                  <a:lnTo>
                    <a:pt x="202" y="118"/>
                  </a:lnTo>
                  <a:lnTo>
                    <a:pt x="199" y="118"/>
                  </a:lnTo>
                  <a:lnTo>
                    <a:pt x="199" y="120"/>
                  </a:lnTo>
                  <a:lnTo>
                    <a:pt x="197" y="120"/>
                  </a:lnTo>
                  <a:lnTo>
                    <a:pt x="195" y="120"/>
                  </a:lnTo>
                  <a:lnTo>
                    <a:pt x="193" y="122"/>
                  </a:lnTo>
                  <a:lnTo>
                    <a:pt x="190" y="122"/>
                  </a:lnTo>
                  <a:lnTo>
                    <a:pt x="188" y="122"/>
                  </a:lnTo>
                  <a:close/>
                </a:path>
              </a:pathLst>
            </a:custGeom>
            <a:solidFill>
              <a:srgbClr val="000000"/>
            </a:solidFill>
            <a:ln w="9525">
              <a:noFill/>
              <a:round/>
              <a:headEnd/>
              <a:tailEnd/>
            </a:ln>
          </p:spPr>
          <p:txBody>
            <a:bodyPr/>
            <a:lstStyle/>
            <a:p>
              <a:endParaRPr lang="en-US" sz="2699"/>
            </a:p>
          </p:txBody>
        </p:sp>
        <p:sp>
          <p:nvSpPr>
            <p:cNvPr id="178231" name="Freeform 55"/>
            <p:cNvSpPr>
              <a:spLocks/>
            </p:cNvSpPr>
            <p:nvPr/>
          </p:nvSpPr>
          <p:spPr bwMode="auto">
            <a:xfrm>
              <a:off x="4569179" y="4490344"/>
              <a:ext cx="685694" cy="685694"/>
            </a:xfrm>
            <a:custGeom>
              <a:avLst/>
              <a:gdLst/>
              <a:ahLst/>
              <a:cxnLst>
                <a:cxn ang="0">
                  <a:pos x="128" y="288"/>
                </a:cxn>
                <a:cxn ang="0">
                  <a:pos x="111" y="286"/>
                </a:cxn>
                <a:cxn ang="0">
                  <a:pos x="95" y="279"/>
                </a:cxn>
                <a:cxn ang="0">
                  <a:pos x="80" y="273"/>
                </a:cxn>
                <a:cxn ang="0">
                  <a:pos x="64" y="264"/>
                </a:cxn>
                <a:cxn ang="0">
                  <a:pos x="49" y="253"/>
                </a:cxn>
                <a:cxn ang="0">
                  <a:pos x="35" y="242"/>
                </a:cxn>
                <a:cxn ang="0">
                  <a:pos x="24" y="226"/>
                </a:cxn>
                <a:cxn ang="0">
                  <a:pos x="15" y="213"/>
                </a:cxn>
                <a:cxn ang="0">
                  <a:pos x="9" y="197"/>
                </a:cxn>
                <a:cxn ang="0">
                  <a:pos x="4" y="180"/>
                </a:cxn>
                <a:cxn ang="0">
                  <a:pos x="0" y="162"/>
                </a:cxn>
                <a:cxn ang="0">
                  <a:pos x="0" y="144"/>
                </a:cxn>
                <a:cxn ang="0">
                  <a:pos x="0" y="127"/>
                </a:cxn>
                <a:cxn ang="0">
                  <a:pos x="4" y="109"/>
                </a:cxn>
                <a:cxn ang="0">
                  <a:pos x="9" y="93"/>
                </a:cxn>
                <a:cxn ang="0">
                  <a:pos x="15" y="76"/>
                </a:cxn>
                <a:cxn ang="0">
                  <a:pos x="24" y="62"/>
                </a:cxn>
                <a:cxn ang="0">
                  <a:pos x="35" y="49"/>
                </a:cxn>
                <a:cxn ang="0">
                  <a:pos x="49" y="36"/>
                </a:cxn>
                <a:cxn ang="0">
                  <a:pos x="64" y="25"/>
                </a:cxn>
                <a:cxn ang="0">
                  <a:pos x="80" y="16"/>
                </a:cxn>
                <a:cxn ang="0">
                  <a:pos x="95" y="9"/>
                </a:cxn>
                <a:cxn ang="0">
                  <a:pos x="111" y="5"/>
                </a:cxn>
                <a:cxn ang="0">
                  <a:pos x="128" y="0"/>
                </a:cxn>
                <a:cxn ang="0">
                  <a:pos x="146" y="0"/>
                </a:cxn>
                <a:cxn ang="0">
                  <a:pos x="166" y="3"/>
                </a:cxn>
                <a:cxn ang="0">
                  <a:pos x="182" y="5"/>
                </a:cxn>
                <a:cxn ang="0">
                  <a:pos x="199" y="11"/>
                </a:cxn>
                <a:cxn ang="0">
                  <a:pos x="215" y="18"/>
                </a:cxn>
                <a:cxn ang="0">
                  <a:pos x="228" y="29"/>
                </a:cxn>
                <a:cxn ang="0">
                  <a:pos x="241" y="40"/>
                </a:cxn>
                <a:cxn ang="0">
                  <a:pos x="255" y="53"/>
                </a:cxn>
                <a:cxn ang="0">
                  <a:pos x="266" y="67"/>
                </a:cxn>
                <a:cxn ang="0">
                  <a:pos x="275" y="82"/>
                </a:cxn>
                <a:cxn ang="0">
                  <a:pos x="281" y="98"/>
                </a:cxn>
                <a:cxn ang="0">
                  <a:pos x="283" y="115"/>
                </a:cxn>
                <a:cxn ang="0">
                  <a:pos x="288" y="133"/>
                </a:cxn>
                <a:cxn ang="0">
                  <a:pos x="288" y="151"/>
                </a:cxn>
                <a:cxn ang="0">
                  <a:pos x="286" y="169"/>
                </a:cxn>
                <a:cxn ang="0">
                  <a:pos x="281" y="186"/>
                </a:cxn>
                <a:cxn ang="0">
                  <a:pos x="275" y="202"/>
                </a:cxn>
                <a:cxn ang="0">
                  <a:pos x="268" y="217"/>
                </a:cxn>
                <a:cxn ang="0">
                  <a:pos x="257" y="233"/>
                </a:cxn>
                <a:cxn ang="0">
                  <a:pos x="246" y="246"/>
                </a:cxn>
                <a:cxn ang="0">
                  <a:pos x="233" y="259"/>
                </a:cxn>
                <a:cxn ang="0">
                  <a:pos x="217" y="268"/>
                </a:cxn>
                <a:cxn ang="0">
                  <a:pos x="202" y="277"/>
                </a:cxn>
                <a:cxn ang="0">
                  <a:pos x="186" y="282"/>
                </a:cxn>
                <a:cxn ang="0">
                  <a:pos x="168" y="286"/>
                </a:cxn>
                <a:cxn ang="0">
                  <a:pos x="151" y="288"/>
                </a:cxn>
              </a:cxnLst>
              <a:rect l="0" t="0" r="r" b="b"/>
              <a:pathLst>
                <a:path w="288" h="288">
                  <a:moveTo>
                    <a:pt x="144" y="288"/>
                  </a:moveTo>
                  <a:lnTo>
                    <a:pt x="140" y="288"/>
                  </a:lnTo>
                  <a:lnTo>
                    <a:pt x="135" y="288"/>
                  </a:lnTo>
                  <a:lnTo>
                    <a:pt x="133" y="288"/>
                  </a:lnTo>
                  <a:lnTo>
                    <a:pt x="128" y="288"/>
                  </a:lnTo>
                  <a:lnTo>
                    <a:pt x="124" y="288"/>
                  </a:lnTo>
                  <a:lnTo>
                    <a:pt x="122" y="286"/>
                  </a:lnTo>
                  <a:lnTo>
                    <a:pt x="117" y="286"/>
                  </a:lnTo>
                  <a:lnTo>
                    <a:pt x="115" y="286"/>
                  </a:lnTo>
                  <a:lnTo>
                    <a:pt x="111" y="286"/>
                  </a:lnTo>
                  <a:lnTo>
                    <a:pt x="109" y="284"/>
                  </a:lnTo>
                  <a:lnTo>
                    <a:pt x="104" y="284"/>
                  </a:lnTo>
                  <a:lnTo>
                    <a:pt x="102" y="282"/>
                  </a:lnTo>
                  <a:lnTo>
                    <a:pt x="97" y="282"/>
                  </a:lnTo>
                  <a:lnTo>
                    <a:pt x="95" y="279"/>
                  </a:lnTo>
                  <a:lnTo>
                    <a:pt x="91" y="279"/>
                  </a:lnTo>
                  <a:lnTo>
                    <a:pt x="89" y="277"/>
                  </a:lnTo>
                  <a:lnTo>
                    <a:pt x="84" y="277"/>
                  </a:lnTo>
                  <a:lnTo>
                    <a:pt x="82" y="275"/>
                  </a:lnTo>
                  <a:lnTo>
                    <a:pt x="80" y="273"/>
                  </a:lnTo>
                  <a:lnTo>
                    <a:pt x="75" y="273"/>
                  </a:lnTo>
                  <a:lnTo>
                    <a:pt x="73" y="270"/>
                  </a:lnTo>
                  <a:lnTo>
                    <a:pt x="69" y="268"/>
                  </a:lnTo>
                  <a:lnTo>
                    <a:pt x="66" y="266"/>
                  </a:lnTo>
                  <a:lnTo>
                    <a:pt x="64" y="264"/>
                  </a:lnTo>
                  <a:lnTo>
                    <a:pt x="60" y="262"/>
                  </a:lnTo>
                  <a:lnTo>
                    <a:pt x="58" y="262"/>
                  </a:lnTo>
                  <a:lnTo>
                    <a:pt x="55" y="259"/>
                  </a:lnTo>
                  <a:lnTo>
                    <a:pt x="53" y="257"/>
                  </a:lnTo>
                  <a:lnTo>
                    <a:pt x="49" y="253"/>
                  </a:lnTo>
                  <a:lnTo>
                    <a:pt x="46" y="251"/>
                  </a:lnTo>
                  <a:lnTo>
                    <a:pt x="44" y="248"/>
                  </a:lnTo>
                  <a:lnTo>
                    <a:pt x="42" y="246"/>
                  </a:lnTo>
                  <a:lnTo>
                    <a:pt x="40" y="244"/>
                  </a:lnTo>
                  <a:lnTo>
                    <a:pt x="35" y="242"/>
                  </a:lnTo>
                  <a:lnTo>
                    <a:pt x="33" y="237"/>
                  </a:lnTo>
                  <a:lnTo>
                    <a:pt x="31" y="235"/>
                  </a:lnTo>
                  <a:lnTo>
                    <a:pt x="29" y="233"/>
                  </a:lnTo>
                  <a:lnTo>
                    <a:pt x="27" y="231"/>
                  </a:lnTo>
                  <a:lnTo>
                    <a:pt x="24" y="226"/>
                  </a:lnTo>
                  <a:lnTo>
                    <a:pt x="22" y="224"/>
                  </a:lnTo>
                  <a:lnTo>
                    <a:pt x="22" y="222"/>
                  </a:lnTo>
                  <a:lnTo>
                    <a:pt x="20" y="217"/>
                  </a:lnTo>
                  <a:lnTo>
                    <a:pt x="18" y="215"/>
                  </a:lnTo>
                  <a:lnTo>
                    <a:pt x="15" y="213"/>
                  </a:lnTo>
                  <a:lnTo>
                    <a:pt x="13" y="208"/>
                  </a:lnTo>
                  <a:lnTo>
                    <a:pt x="13" y="206"/>
                  </a:lnTo>
                  <a:lnTo>
                    <a:pt x="11" y="202"/>
                  </a:lnTo>
                  <a:lnTo>
                    <a:pt x="9" y="200"/>
                  </a:lnTo>
                  <a:lnTo>
                    <a:pt x="9" y="197"/>
                  </a:lnTo>
                  <a:lnTo>
                    <a:pt x="7" y="193"/>
                  </a:lnTo>
                  <a:lnTo>
                    <a:pt x="7" y="191"/>
                  </a:lnTo>
                  <a:lnTo>
                    <a:pt x="4" y="186"/>
                  </a:lnTo>
                  <a:lnTo>
                    <a:pt x="4" y="184"/>
                  </a:lnTo>
                  <a:lnTo>
                    <a:pt x="4" y="180"/>
                  </a:lnTo>
                  <a:lnTo>
                    <a:pt x="2" y="177"/>
                  </a:lnTo>
                  <a:lnTo>
                    <a:pt x="2" y="173"/>
                  </a:lnTo>
                  <a:lnTo>
                    <a:pt x="2" y="169"/>
                  </a:lnTo>
                  <a:lnTo>
                    <a:pt x="0" y="166"/>
                  </a:lnTo>
                  <a:lnTo>
                    <a:pt x="0" y="162"/>
                  </a:lnTo>
                  <a:lnTo>
                    <a:pt x="0" y="160"/>
                  </a:lnTo>
                  <a:lnTo>
                    <a:pt x="0" y="155"/>
                  </a:lnTo>
                  <a:lnTo>
                    <a:pt x="0" y="151"/>
                  </a:lnTo>
                  <a:lnTo>
                    <a:pt x="0" y="149"/>
                  </a:lnTo>
                  <a:lnTo>
                    <a:pt x="0" y="144"/>
                  </a:lnTo>
                  <a:lnTo>
                    <a:pt x="0" y="140"/>
                  </a:lnTo>
                  <a:lnTo>
                    <a:pt x="0" y="138"/>
                  </a:lnTo>
                  <a:lnTo>
                    <a:pt x="0" y="133"/>
                  </a:lnTo>
                  <a:lnTo>
                    <a:pt x="0" y="129"/>
                  </a:lnTo>
                  <a:lnTo>
                    <a:pt x="0" y="127"/>
                  </a:lnTo>
                  <a:lnTo>
                    <a:pt x="0" y="122"/>
                  </a:lnTo>
                  <a:lnTo>
                    <a:pt x="2" y="120"/>
                  </a:lnTo>
                  <a:lnTo>
                    <a:pt x="2" y="115"/>
                  </a:lnTo>
                  <a:lnTo>
                    <a:pt x="2" y="113"/>
                  </a:lnTo>
                  <a:lnTo>
                    <a:pt x="4" y="109"/>
                  </a:lnTo>
                  <a:lnTo>
                    <a:pt x="4" y="104"/>
                  </a:lnTo>
                  <a:lnTo>
                    <a:pt x="4" y="102"/>
                  </a:lnTo>
                  <a:lnTo>
                    <a:pt x="7" y="98"/>
                  </a:lnTo>
                  <a:lnTo>
                    <a:pt x="7" y="96"/>
                  </a:lnTo>
                  <a:lnTo>
                    <a:pt x="9" y="93"/>
                  </a:lnTo>
                  <a:lnTo>
                    <a:pt x="9" y="89"/>
                  </a:lnTo>
                  <a:lnTo>
                    <a:pt x="11" y="87"/>
                  </a:lnTo>
                  <a:lnTo>
                    <a:pt x="13" y="82"/>
                  </a:lnTo>
                  <a:lnTo>
                    <a:pt x="13" y="80"/>
                  </a:lnTo>
                  <a:lnTo>
                    <a:pt x="15" y="76"/>
                  </a:lnTo>
                  <a:lnTo>
                    <a:pt x="18" y="73"/>
                  </a:lnTo>
                  <a:lnTo>
                    <a:pt x="20" y="71"/>
                  </a:lnTo>
                  <a:lnTo>
                    <a:pt x="22" y="67"/>
                  </a:lnTo>
                  <a:lnTo>
                    <a:pt x="22" y="65"/>
                  </a:lnTo>
                  <a:lnTo>
                    <a:pt x="24" y="62"/>
                  </a:lnTo>
                  <a:lnTo>
                    <a:pt x="27" y="60"/>
                  </a:lnTo>
                  <a:lnTo>
                    <a:pt x="29" y="56"/>
                  </a:lnTo>
                  <a:lnTo>
                    <a:pt x="31" y="53"/>
                  </a:lnTo>
                  <a:lnTo>
                    <a:pt x="33" y="51"/>
                  </a:lnTo>
                  <a:lnTo>
                    <a:pt x="35" y="49"/>
                  </a:lnTo>
                  <a:lnTo>
                    <a:pt x="40" y="45"/>
                  </a:lnTo>
                  <a:lnTo>
                    <a:pt x="42" y="42"/>
                  </a:lnTo>
                  <a:lnTo>
                    <a:pt x="44" y="40"/>
                  </a:lnTo>
                  <a:lnTo>
                    <a:pt x="46" y="38"/>
                  </a:lnTo>
                  <a:lnTo>
                    <a:pt x="49" y="36"/>
                  </a:lnTo>
                  <a:lnTo>
                    <a:pt x="53" y="34"/>
                  </a:lnTo>
                  <a:lnTo>
                    <a:pt x="55" y="31"/>
                  </a:lnTo>
                  <a:lnTo>
                    <a:pt x="58" y="29"/>
                  </a:lnTo>
                  <a:lnTo>
                    <a:pt x="60" y="27"/>
                  </a:lnTo>
                  <a:lnTo>
                    <a:pt x="64" y="25"/>
                  </a:lnTo>
                  <a:lnTo>
                    <a:pt x="66" y="22"/>
                  </a:lnTo>
                  <a:lnTo>
                    <a:pt x="69" y="20"/>
                  </a:lnTo>
                  <a:lnTo>
                    <a:pt x="73" y="18"/>
                  </a:lnTo>
                  <a:lnTo>
                    <a:pt x="75" y="18"/>
                  </a:lnTo>
                  <a:lnTo>
                    <a:pt x="80" y="16"/>
                  </a:lnTo>
                  <a:lnTo>
                    <a:pt x="82" y="14"/>
                  </a:lnTo>
                  <a:lnTo>
                    <a:pt x="84" y="11"/>
                  </a:lnTo>
                  <a:lnTo>
                    <a:pt x="89" y="11"/>
                  </a:lnTo>
                  <a:lnTo>
                    <a:pt x="91" y="9"/>
                  </a:lnTo>
                  <a:lnTo>
                    <a:pt x="95" y="9"/>
                  </a:lnTo>
                  <a:lnTo>
                    <a:pt x="97" y="7"/>
                  </a:lnTo>
                  <a:lnTo>
                    <a:pt x="102" y="7"/>
                  </a:lnTo>
                  <a:lnTo>
                    <a:pt x="104" y="5"/>
                  </a:lnTo>
                  <a:lnTo>
                    <a:pt x="109" y="5"/>
                  </a:lnTo>
                  <a:lnTo>
                    <a:pt x="111" y="5"/>
                  </a:lnTo>
                  <a:lnTo>
                    <a:pt x="115" y="3"/>
                  </a:lnTo>
                  <a:lnTo>
                    <a:pt x="117" y="3"/>
                  </a:lnTo>
                  <a:lnTo>
                    <a:pt x="122" y="3"/>
                  </a:lnTo>
                  <a:lnTo>
                    <a:pt x="124" y="3"/>
                  </a:lnTo>
                  <a:lnTo>
                    <a:pt x="128" y="0"/>
                  </a:lnTo>
                  <a:lnTo>
                    <a:pt x="133" y="0"/>
                  </a:lnTo>
                  <a:lnTo>
                    <a:pt x="135" y="0"/>
                  </a:lnTo>
                  <a:lnTo>
                    <a:pt x="140" y="0"/>
                  </a:lnTo>
                  <a:lnTo>
                    <a:pt x="144" y="0"/>
                  </a:lnTo>
                  <a:lnTo>
                    <a:pt x="146" y="0"/>
                  </a:lnTo>
                  <a:lnTo>
                    <a:pt x="151" y="0"/>
                  </a:lnTo>
                  <a:lnTo>
                    <a:pt x="155" y="0"/>
                  </a:lnTo>
                  <a:lnTo>
                    <a:pt x="157" y="0"/>
                  </a:lnTo>
                  <a:lnTo>
                    <a:pt x="162" y="3"/>
                  </a:lnTo>
                  <a:lnTo>
                    <a:pt x="166" y="3"/>
                  </a:lnTo>
                  <a:lnTo>
                    <a:pt x="168" y="3"/>
                  </a:lnTo>
                  <a:lnTo>
                    <a:pt x="173" y="3"/>
                  </a:lnTo>
                  <a:lnTo>
                    <a:pt x="175" y="5"/>
                  </a:lnTo>
                  <a:lnTo>
                    <a:pt x="179" y="5"/>
                  </a:lnTo>
                  <a:lnTo>
                    <a:pt x="182" y="5"/>
                  </a:lnTo>
                  <a:lnTo>
                    <a:pt x="186" y="7"/>
                  </a:lnTo>
                  <a:lnTo>
                    <a:pt x="188" y="7"/>
                  </a:lnTo>
                  <a:lnTo>
                    <a:pt x="193" y="9"/>
                  </a:lnTo>
                  <a:lnTo>
                    <a:pt x="195" y="9"/>
                  </a:lnTo>
                  <a:lnTo>
                    <a:pt x="199" y="11"/>
                  </a:lnTo>
                  <a:lnTo>
                    <a:pt x="202" y="11"/>
                  </a:lnTo>
                  <a:lnTo>
                    <a:pt x="204" y="14"/>
                  </a:lnTo>
                  <a:lnTo>
                    <a:pt x="208" y="16"/>
                  </a:lnTo>
                  <a:lnTo>
                    <a:pt x="210" y="16"/>
                  </a:lnTo>
                  <a:lnTo>
                    <a:pt x="215" y="18"/>
                  </a:lnTo>
                  <a:lnTo>
                    <a:pt x="217" y="20"/>
                  </a:lnTo>
                  <a:lnTo>
                    <a:pt x="219" y="22"/>
                  </a:lnTo>
                  <a:lnTo>
                    <a:pt x="224" y="25"/>
                  </a:lnTo>
                  <a:lnTo>
                    <a:pt x="226" y="27"/>
                  </a:lnTo>
                  <a:lnTo>
                    <a:pt x="228" y="29"/>
                  </a:lnTo>
                  <a:lnTo>
                    <a:pt x="233" y="31"/>
                  </a:lnTo>
                  <a:lnTo>
                    <a:pt x="235" y="34"/>
                  </a:lnTo>
                  <a:lnTo>
                    <a:pt x="237" y="36"/>
                  </a:lnTo>
                  <a:lnTo>
                    <a:pt x="239" y="38"/>
                  </a:lnTo>
                  <a:lnTo>
                    <a:pt x="241" y="40"/>
                  </a:lnTo>
                  <a:lnTo>
                    <a:pt x="246" y="42"/>
                  </a:lnTo>
                  <a:lnTo>
                    <a:pt x="248" y="45"/>
                  </a:lnTo>
                  <a:lnTo>
                    <a:pt x="250" y="47"/>
                  </a:lnTo>
                  <a:lnTo>
                    <a:pt x="252" y="51"/>
                  </a:lnTo>
                  <a:lnTo>
                    <a:pt x="255" y="53"/>
                  </a:lnTo>
                  <a:lnTo>
                    <a:pt x="257" y="56"/>
                  </a:lnTo>
                  <a:lnTo>
                    <a:pt x="259" y="60"/>
                  </a:lnTo>
                  <a:lnTo>
                    <a:pt x="261" y="62"/>
                  </a:lnTo>
                  <a:lnTo>
                    <a:pt x="264" y="65"/>
                  </a:lnTo>
                  <a:lnTo>
                    <a:pt x="266" y="67"/>
                  </a:lnTo>
                  <a:lnTo>
                    <a:pt x="268" y="71"/>
                  </a:lnTo>
                  <a:lnTo>
                    <a:pt x="268" y="73"/>
                  </a:lnTo>
                  <a:lnTo>
                    <a:pt x="270" y="76"/>
                  </a:lnTo>
                  <a:lnTo>
                    <a:pt x="272" y="80"/>
                  </a:lnTo>
                  <a:lnTo>
                    <a:pt x="275" y="82"/>
                  </a:lnTo>
                  <a:lnTo>
                    <a:pt x="275" y="87"/>
                  </a:lnTo>
                  <a:lnTo>
                    <a:pt x="277" y="89"/>
                  </a:lnTo>
                  <a:lnTo>
                    <a:pt x="279" y="93"/>
                  </a:lnTo>
                  <a:lnTo>
                    <a:pt x="279" y="96"/>
                  </a:lnTo>
                  <a:lnTo>
                    <a:pt x="281" y="98"/>
                  </a:lnTo>
                  <a:lnTo>
                    <a:pt x="281" y="102"/>
                  </a:lnTo>
                  <a:lnTo>
                    <a:pt x="281" y="104"/>
                  </a:lnTo>
                  <a:lnTo>
                    <a:pt x="283" y="109"/>
                  </a:lnTo>
                  <a:lnTo>
                    <a:pt x="283" y="113"/>
                  </a:lnTo>
                  <a:lnTo>
                    <a:pt x="283" y="115"/>
                  </a:lnTo>
                  <a:lnTo>
                    <a:pt x="286" y="120"/>
                  </a:lnTo>
                  <a:lnTo>
                    <a:pt x="286" y="122"/>
                  </a:lnTo>
                  <a:lnTo>
                    <a:pt x="286" y="127"/>
                  </a:lnTo>
                  <a:lnTo>
                    <a:pt x="286" y="129"/>
                  </a:lnTo>
                  <a:lnTo>
                    <a:pt x="288" y="133"/>
                  </a:lnTo>
                  <a:lnTo>
                    <a:pt x="288" y="138"/>
                  </a:lnTo>
                  <a:lnTo>
                    <a:pt x="288" y="140"/>
                  </a:lnTo>
                  <a:lnTo>
                    <a:pt x="288" y="144"/>
                  </a:lnTo>
                  <a:lnTo>
                    <a:pt x="288" y="149"/>
                  </a:lnTo>
                  <a:lnTo>
                    <a:pt x="288" y="151"/>
                  </a:lnTo>
                  <a:lnTo>
                    <a:pt x="288" y="155"/>
                  </a:lnTo>
                  <a:lnTo>
                    <a:pt x="286" y="160"/>
                  </a:lnTo>
                  <a:lnTo>
                    <a:pt x="286" y="162"/>
                  </a:lnTo>
                  <a:lnTo>
                    <a:pt x="286" y="166"/>
                  </a:lnTo>
                  <a:lnTo>
                    <a:pt x="286" y="169"/>
                  </a:lnTo>
                  <a:lnTo>
                    <a:pt x="283" y="173"/>
                  </a:lnTo>
                  <a:lnTo>
                    <a:pt x="283" y="177"/>
                  </a:lnTo>
                  <a:lnTo>
                    <a:pt x="283" y="180"/>
                  </a:lnTo>
                  <a:lnTo>
                    <a:pt x="281" y="184"/>
                  </a:lnTo>
                  <a:lnTo>
                    <a:pt x="281" y="186"/>
                  </a:lnTo>
                  <a:lnTo>
                    <a:pt x="281" y="191"/>
                  </a:lnTo>
                  <a:lnTo>
                    <a:pt x="279" y="193"/>
                  </a:lnTo>
                  <a:lnTo>
                    <a:pt x="279" y="197"/>
                  </a:lnTo>
                  <a:lnTo>
                    <a:pt x="277" y="200"/>
                  </a:lnTo>
                  <a:lnTo>
                    <a:pt x="275" y="202"/>
                  </a:lnTo>
                  <a:lnTo>
                    <a:pt x="275" y="206"/>
                  </a:lnTo>
                  <a:lnTo>
                    <a:pt x="272" y="208"/>
                  </a:lnTo>
                  <a:lnTo>
                    <a:pt x="270" y="213"/>
                  </a:lnTo>
                  <a:lnTo>
                    <a:pt x="268" y="215"/>
                  </a:lnTo>
                  <a:lnTo>
                    <a:pt x="268" y="217"/>
                  </a:lnTo>
                  <a:lnTo>
                    <a:pt x="266" y="222"/>
                  </a:lnTo>
                  <a:lnTo>
                    <a:pt x="264" y="224"/>
                  </a:lnTo>
                  <a:lnTo>
                    <a:pt x="261" y="226"/>
                  </a:lnTo>
                  <a:lnTo>
                    <a:pt x="259" y="231"/>
                  </a:lnTo>
                  <a:lnTo>
                    <a:pt x="257" y="233"/>
                  </a:lnTo>
                  <a:lnTo>
                    <a:pt x="255" y="235"/>
                  </a:lnTo>
                  <a:lnTo>
                    <a:pt x="252" y="237"/>
                  </a:lnTo>
                  <a:lnTo>
                    <a:pt x="250" y="242"/>
                  </a:lnTo>
                  <a:lnTo>
                    <a:pt x="248" y="244"/>
                  </a:lnTo>
                  <a:lnTo>
                    <a:pt x="246" y="246"/>
                  </a:lnTo>
                  <a:lnTo>
                    <a:pt x="241" y="248"/>
                  </a:lnTo>
                  <a:lnTo>
                    <a:pt x="239" y="251"/>
                  </a:lnTo>
                  <a:lnTo>
                    <a:pt x="237" y="253"/>
                  </a:lnTo>
                  <a:lnTo>
                    <a:pt x="235" y="255"/>
                  </a:lnTo>
                  <a:lnTo>
                    <a:pt x="233" y="259"/>
                  </a:lnTo>
                  <a:lnTo>
                    <a:pt x="228" y="262"/>
                  </a:lnTo>
                  <a:lnTo>
                    <a:pt x="226" y="262"/>
                  </a:lnTo>
                  <a:lnTo>
                    <a:pt x="224" y="264"/>
                  </a:lnTo>
                  <a:lnTo>
                    <a:pt x="219" y="266"/>
                  </a:lnTo>
                  <a:lnTo>
                    <a:pt x="217" y="268"/>
                  </a:lnTo>
                  <a:lnTo>
                    <a:pt x="215" y="270"/>
                  </a:lnTo>
                  <a:lnTo>
                    <a:pt x="210" y="273"/>
                  </a:lnTo>
                  <a:lnTo>
                    <a:pt x="208" y="273"/>
                  </a:lnTo>
                  <a:lnTo>
                    <a:pt x="204" y="275"/>
                  </a:lnTo>
                  <a:lnTo>
                    <a:pt x="202" y="277"/>
                  </a:lnTo>
                  <a:lnTo>
                    <a:pt x="199" y="277"/>
                  </a:lnTo>
                  <a:lnTo>
                    <a:pt x="195" y="279"/>
                  </a:lnTo>
                  <a:lnTo>
                    <a:pt x="193" y="279"/>
                  </a:lnTo>
                  <a:lnTo>
                    <a:pt x="188" y="282"/>
                  </a:lnTo>
                  <a:lnTo>
                    <a:pt x="186" y="282"/>
                  </a:lnTo>
                  <a:lnTo>
                    <a:pt x="182" y="284"/>
                  </a:lnTo>
                  <a:lnTo>
                    <a:pt x="179" y="284"/>
                  </a:lnTo>
                  <a:lnTo>
                    <a:pt x="175" y="286"/>
                  </a:lnTo>
                  <a:lnTo>
                    <a:pt x="173" y="286"/>
                  </a:lnTo>
                  <a:lnTo>
                    <a:pt x="168" y="286"/>
                  </a:lnTo>
                  <a:lnTo>
                    <a:pt x="166" y="286"/>
                  </a:lnTo>
                  <a:lnTo>
                    <a:pt x="162" y="288"/>
                  </a:lnTo>
                  <a:lnTo>
                    <a:pt x="157" y="288"/>
                  </a:lnTo>
                  <a:lnTo>
                    <a:pt x="155" y="288"/>
                  </a:lnTo>
                  <a:lnTo>
                    <a:pt x="151" y="288"/>
                  </a:lnTo>
                  <a:lnTo>
                    <a:pt x="146" y="288"/>
                  </a:lnTo>
                  <a:lnTo>
                    <a:pt x="144" y="288"/>
                  </a:lnTo>
                </a:path>
              </a:pathLst>
            </a:custGeom>
            <a:noFill/>
            <a:ln w="0" cap="sq">
              <a:solidFill>
                <a:srgbClr val="000000"/>
              </a:solidFill>
              <a:prstDash val="solid"/>
              <a:miter lim="800000"/>
              <a:headEnd/>
              <a:tailEnd/>
            </a:ln>
          </p:spPr>
          <p:txBody>
            <a:bodyPr/>
            <a:lstStyle/>
            <a:p>
              <a:endParaRPr lang="en-US" sz="2699"/>
            </a:p>
          </p:txBody>
        </p:sp>
        <p:sp>
          <p:nvSpPr>
            <p:cNvPr id="178232" name="Freeform 56"/>
            <p:cNvSpPr>
              <a:spLocks/>
            </p:cNvSpPr>
            <p:nvPr/>
          </p:nvSpPr>
          <p:spPr bwMode="auto">
            <a:xfrm>
              <a:off x="4612035" y="4533200"/>
              <a:ext cx="595221" cy="599982"/>
            </a:xfrm>
            <a:custGeom>
              <a:avLst/>
              <a:gdLst/>
              <a:ahLst/>
              <a:cxnLst>
                <a:cxn ang="0">
                  <a:pos x="137" y="252"/>
                </a:cxn>
                <a:cxn ang="0">
                  <a:pos x="153" y="248"/>
                </a:cxn>
                <a:cxn ang="0">
                  <a:pos x="168" y="246"/>
                </a:cxn>
                <a:cxn ang="0">
                  <a:pos x="181" y="239"/>
                </a:cxn>
                <a:cxn ang="0">
                  <a:pos x="195" y="230"/>
                </a:cxn>
                <a:cxn ang="0">
                  <a:pos x="208" y="221"/>
                </a:cxn>
                <a:cxn ang="0">
                  <a:pos x="219" y="210"/>
                </a:cxn>
                <a:cxn ang="0">
                  <a:pos x="228" y="199"/>
                </a:cxn>
                <a:cxn ang="0">
                  <a:pos x="237" y="186"/>
                </a:cxn>
                <a:cxn ang="0">
                  <a:pos x="243" y="173"/>
                </a:cxn>
                <a:cxn ang="0">
                  <a:pos x="248" y="157"/>
                </a:cxn>
                <a:cxn ang="0">
                  <a:pos x="250" y="142"/>
                </a:cxn>
                <a:cxn ang="0">
                  <a:pos x="250" y="126"/>
                </a:cxn>
                <a:cxn ang="0">
                  <a:pos x="250" y="111"/>
                </a:cxn>
                <a:cxn ang="0">
                  <a:pos x="248" y="95"/>
                </a:cxn>
                <a:cxn ang="0">
                  <a:pos x="243" y="82"/>
                </a:cxn>
                <a:cxn ang="0">
                  <a:pos x="237" y="66"/>
                </a:cxn>
                <a:cxn ang="0">
                  <a:pos x="228" y="55"/>
                </a:cxn>
                <a:cxn ang="0">
                  <a:pos x="219" y="42"/>
                </a:cxn>
                <a:cxn ang="0">
                  <a:pos x="208" y="31"/>
                </a:cxn>
                <a:cxn ang="0">
                  <a:pos x="195" y="22"/>
                </a:cxn>
                <a:cxn ang="0">
                  <a:pos x="181" y="13"/>
                </a:cxn>
                <a:cxn ang="0">
                  <a:pos x="168" y="7"/>
                </a:cxn>
                <a:cxn ang="0">
                  <a:pos x="153" y="4"/>
                </a:cxn>
                <a:cxn ang="0">
                  <a:pos x="137" y="2"/>
                </a:cxn>
                <a:cxn ang="0">
                  <a:pos x="122" y="0"/>
                </a:cxn>
                <a:cxn ang="0">
                  <a:pos x="106" y="2"/>
                </a:cxn>
                <a:cxn ang="0">
                  <a:pos x="91" y="4"/>
                </a:cxn>
                <a:cxn ang="0">
                  <a:pos x="77" y="9"/>
                </a:cxn>
                <a:cxn ang="0">
                  <a:pos x="64" y="16"/>
                </a:cxn>
                <a:cxn ang="0">
                  <a:pos x="51" y="24"/>
                </a:cxn>
                <a:cxn ang="0">
                  <a:pos x="40" y="35"/>
                </a:cxn>
                <a:cxn ang="0">
                  <a:pos x="28" y="47"/>
                </a:cxn>
                <a:cxn ang="0">
                  <a:pos x="20" y="60"/>
                </a:cxn>
                <a:cxn ang="0">
                  <a:pos x="11" y="73"/>
                </a:cxn>
                <a:cxn ang="0">
                  <a:pos x="6" y="86"/>
                </a:cxn>
                <a:cxn ang="0">
                  <a:pos x="2" y="102"/>
                </a:cxn>
                <a:cxn ang="0">
                  <a:pos x="0" y="117"/>
                </a:cxn>
                <a:cxn ang="0">
                  <a:pos x="0" y="133"/>
                </a:cxn>
                <a:cxn ang="0">
                  <a:pos x="2" y="148"/>
                </a:cxn>
                <a:cxn ang="0">
                  <a:pos x="4" y="164"/>
                </a:cxn>
                <a:cxn ang="0">
                  <a:pos x="11" y="177"/>
                </a:cxn>
                <a:cxn ang="0">
                  <a:pos x="17" y="190"/>
                </a:cxn>
                <a:cxn ang="0">
                  <a:pos x="26" y="204"/>
                </a:cxn>
                <a:cxn ang="0">
                  <a:pos x="37" y="215"/>
                </a:cxn>
                <a:cxn ang="0">
                  <a:pos x="48" y="226"/>
                </a:cxn>
                <a:cxn ang="0">
                  <a:pos x="62" y="235"/>
                </a:cxn>
                <a:cxn ang="0">
                  <a:pos x="75" y="241"/>
                </a:cxn>
                <a:cxn ang="0">
                  <a:pos x="88" y="246"/>
                </a:cxn>
                <a:cxn ang="0">
                  <a:pos x="104" y="250"/>
                </a:cxn>
                <a:cxn ang="0">
                  <a:pos x="119" y="252"/>
                </a:cxn>
              </a:cxnLst>
              <a:rect l="0" t="0" r="r" b="b"/>
              <a:pathLst>
                <a:path w="250" h="252">
                  <a:moveTo>
                    <a:pt x="126" y="252"/>
                  </a:moveTo>
                  <a:lnTo>
                    <a:pt x="128" y="252"/>
                  </a:lnTo>
                  <a:lnTo>
                    <a:pt x="133" y="252"/>
                  </a:lnTo>
                  <a:lnTo>
                    <a:pt x="135" y="252"/>
                  </a:lnTo>
                  <a:lnTo>
                    <a:pt x="137" y="252"/>
                  </a:lnTo>
                  <a:lnTo>
                    <a:pt x="141" y="250"/>
                  </a:lnTo>
                  <a:lnTo>
                    <a:pt x="144" y="250"/>
                  </a:lnTo>
                  <a:lnTo>
                    <a:pt x="148" y="250"/>
                  </a:lnTo>
                  <a:lnTo>
                    <a:pt x="150" y="250"/>
                  </a:lnTo>
                  <a:lnTo>
                    <a:pt x="153" y="248"/>
                  </a:lnTo>
                  <a:lnTo>
                    <a:pt x="157" y="248"/>
                  </a:lnTo>
                  <a:lnTo>
                    <a:pt x="159" y="248"/>
                  </a:lnTo>
                  <a:lnTo>
                    <a:pt x="161" y="246"/>
                  </a:lnTo>
                  <a:lnTo>
                    <a:pt x="166" y="246"/>
                  </a:lnTo>
                  <a:lnTo>
                    <a:pt x="168" y="246"/>
                  </a:lnTo>
                  <a:lnTo>
                    <a:pt x="170" y="244"/>
                  </a:lnTo>
                  <a:lnTo>
                    <a:pt x="172" y="244"/>
                  </a:lnTo>
                  <a:lnTo>
                    <a:pt x="177" y="241"/>
                  </a:lnTo>
                  <a:lnTo>
                    <a:pt x="179" y="241"/>
                  </a:lnTo>
                  <a:lnTo>
                    <a:pt x="181" y="239"/>
                  </a:lnTo>
                  <a:lnTo>
                    <a:pt x="184" y="237"/>
                  </a:lnTo>
                  <a:lnTo>
                    <a:pt x="188" y="237"/>
                  </a:lnTo>
                  <a:lnTo>
                    <a:pt x="190" y="235"/>
                  </a:lnTo>
                  <a:lnTo>
                    <a:pt x="192" y="233"/>
                  </a:lnTo>
                  <a:lnTo>
                    <a:pt x="195" y="230"/>
                  </a:lnTo>
                  <a:lnTo>
                    <a:pt x="197" y="230"/>
                  </a:lnTo>
                  <a:lnTo>
                    <a:pt x="199" y="228"/>
                  </a:lnTo>
                  <a:lnTo>
                    <a:pt x="201" y="226"/>
                  </a:lnTo>
                  <a:lnTo>
                    <a:pt x="206" y="224"/>
                  </a:lnTo>
                  <a:lnTo>
                    <a:pt x="208" y="221"/>
                  </a:lnTo>
                  <a:lnTo>
                    <a:pt x="210" y="219"/>
                  </a:lnTo>
                  <a:lnTo>
                    <a:pt x="212" y="217"/>
                  </a:lnTo>
                  <a:lnTo>
                    <a:pt x="215" y="215"/>
                  </a:lnTo>
                  <a:lnTo>
                    <a:pt x="217" y="213"/>
                  </a:lnTo>
                  <a:lnTo>
                    <a:pt x="219" y="210"/>
                  </a:lnTo>
                  <a:lnTo>
                    <a:pt x="221" y="208"/>
                  </a:lnTo>
                  <a:lnTo>
                    <a:pt x="223" y="206"/>
                  </a:lnTo>
                  <a:lnTo>
                    <a:pt x="226" y="204"/>
                  </a:lnTo>
                  <a:lnTo>
                    <a:pt x="226" y="202"/>
                  </a:lnTo>
                  <a:lnTo>
                    <a:pt x="228" y="199"/>
                  </a:lnTo>
                  <a:lnTo>
                    <a:pt x="230" y="195"/>
                  </a:lnTo>
                  <a:lnTo>
                    <a:pt x="232" y="193"/>
                  </a:lnTo>
                  <a:lnTo>
                    <a:pt x="234" y="190"/>
                  </a:lnTo>
                  <a:lnTo>
                    <a:pt x="234" y="188"/>
                  </a:lnTo>
                  <a:lnTo>
                    <a:pt x="237" y="186"/>
                  </a:lnTo>
                  <a:lnTo>
                    <a:pt x="239" y="184"/>
                  </a:lnTo>
                  <a:lnTo>
                    <a:pt x="239" y="179"/>
                  </a:lnTo>
                  <a:lnTo>
                    <a:pt x="241" y="177"/>
                  </a:lnTo>
                  <a:lnTo>
                    <a:pt x="241" y="175"/>
                  </a:lnTo>
                  <a:lnTo>
                    <a:pt x="243" y="173"/>
                  </a:lnTo>
                  <a:lnTo>
                    <a:pt x="243" y="168"/>
                  </a:lnTo>
                  <a:lnTo>
                    <a:pt x="246" y="166"/>
                  </a:lnTo>
                  <a:lnTo>
                    <a:pt x="246" y="164"/>
                  </a:lnTo>
                  <a:lnTo>
                    <a:pt x="246" y="159"/>
                  </a:lnTo>
                  <a:lnTo>
                    <a:pt x="248" y="157"/>
                  </a:lnTo>
                  <a:lnTo>
                    <a:pt x="248" y="155"/>
                  </a:lnTo>
                  <a:lnTo>
                    <a:pt x="248" y="151"/>
                  </a:lnTo>
                  <a:lnTo>
                    <a:pt x="250" y="148"/>
                  </a:lnTo>
                  <a:lnTo>
                    <a:pt x="250" y="146"/>
                  </a:lnTo>
                  <a:lnTo>
                    <a:pt x="250" y="142"/>
                  </a:lnTo>
                  <a:lnTo>
                    <a:pt x="250" y="140"/>
                  </a:lnTo>
                  <a:lnTo>
                    <a:pt x="250" y="135"/>
                  </a:lnTo>
                  <a:lnTo>
                    <a:pt x="250" y="133"/>
                  </a:lnTo>
                  <a:lnTo>
                    <a:pt x="250" y="131"/>
                  </a:lnTo>
                  <a:lnTo>
                    <a:pt x="250" y="126"/>
                  </a:lnTo>
                  <a:lnTo>
                    <a:pt x="250" y="124"/>
                  </a:lnTo>
                  <a:lnTo>
                    <a:pt x="250" y="120"/>
                  </a:lnTo>
                  <a:lnTo>
                    <a:pt x="250" y="117"/>
                  </a:lnTo>
                  <a:lnTo>
                    <a:pt x="250" y="113"/>
                  </a:lnTo>
                  <a:lnTo>
                    <a:pt x="250" y="111"/>
                  </a:lnTo>
                  <a:lnTo>
                    <a:pt x="250" y="109"/>
                  </a:lnTo>
                  <a:lnTo>
                    <a:pt x="250" y="104"/>
                  </a:lnTo>
                  <a:lnTo>
                    <a:pt x="248" y="102"/>
                  </a:lnTo>
                  <a:lnTo>
                    <a:pt x="248" y="97"/>
                  </a:lnTo>
                  <a:lnTo>
                    <a:pt x="248" y="95"/>
                  </a:lnTo>
                  <a:lnTo>
                    <a:pt x="246" y="93"/>
                  </a:lnTo>
                  <a:lnTo>
                    <a:pt x="246" y="89"/>
                  </a:lnTo>
                  <a:lnTo>
                    <a:pt x="246" y="86"/>
                  </a:lnTo>
                  <a:lnTo>
                    <a:pt x="243" y="84"/>
                  </a:lnTo>
                  <a:lnTo>
                    <a:pt x="243" y="82"/>
                  </a:lnTo>
                  <a:lnTo>
                    <a:pt x="241" y="78"/>
                  </a:lnTo>
                  <a:lnTo>
                    <a:pt x="241" y="75"/>
                  </a:lnTo>
                  <a:lnTo>
                    <a:pt x="239" y="73"/>
                  </a:lnTo>
                  <a:lnTo>
                    <a:pt x="239" y="71"/>
                  </a:lnTo>
                  <a:lnTo>
                    <a:pt x="237" y="66"/>
                  </a:lnTo>
                  <a:lnTo>
                    <a:pt x="234" y="64"/>
                  </a:lnTo>
                  <a:lnTo>
                    <a:pt x="234" y="62"/>
                  </a:lnTo>
                  <a:lnTo>
                    <a:pt x="232" y="60"/>
                  </a:lnTo>
                  <a:lnTo>
                    <a:pt x="230" y="58"/>
                  </a:lnTo>
                  <a:lnTo>
                    <a:pt x="228" y="55"/>
                  </a:lnTo>
                  <a:lnTo>
                    <a:pt x="226" y="51"/>
                  </a:lnTo>
                  <a:lnTo>
                    <a:pt x="226" y="49"/>
                  </a:lnTo>
                  <a:lnTo>
                    <a:pt x="223" y="47"/>
                  </a:lnTo>
                  <a:lnTo>
                    <a:pt x="221" y="44"/>
                  </a:lnTo>
                  <a:lnTo>
                    <a:pt x="219" y="42"/>
                  </a:lnTo>
                  <a:lnTo>
                    <a:pt x="217" y="40"/>
                  </a:lnTo>
                  <a:lnTo>
                    <a:pt x="215" y="38"/>
                  </a:lnTo>
                  <a:lnTo>
                    <a:pt x="212" y="35"/>
                  </a:lnTo>
                  <a:lnTo>
                    <a:pt x="210" y="33"/>
                  </a:lnTo>
                  <a:lnTo>
                    <a:pt x="208" y="31"/>
                  </a:lnTo>
                  <a:lnTo>
                    <a:pt x="206" y="29"/>
                  </a:lnTo>
                  <a:lnTo>
                    <a:pt x="201" y="27"/>
                  </a:lnTo>
                  <a:lnTo>
                    <a:pt x="199" y="24"/>
                  </a:lnTo>
                  <a:lnTo>
                    <a:pt x="197" y="22"/>
                  </a:lnTo>
                  <a:lnTo>
                    <a:pt x="195" y="22"/>
                  </a:lnTo>
                  <a:lnTo>
                    <a:pt x="192" y="20"/>
                  </a:lnTo>
                  <a:lnTo>
                    <a:pt x="190" y="18"/>
                  </a:lnTo>
                  <a:lnTo>
                    <a:pt x="188" y="16"/>
                  </a:lnTo>
                  <a:lnTo>
                    <a:pt x="184" y="16"/>
                  </a:lnTo>
                  <a:lnTo>
                    <a:pt x="181" y="13"/>
                  </a:lnTo>
                  <a:lnTo>
                    <a:pt x="179" y="13"/>
                  </a:lnTo>
                  <a:lnTo>
                    <a:pt x="177" y="11"/>
                  </a:lnTo>
                  <a:lnTo>
                    <a:pt x="172" y="9"/>
                  </a:lnTo>
                  <a:lnTo>
                    <a:pt x="170" y="9"/>
                  </a:lnTo>
                  <a:lnTo>
                    <a:pt x="168" y="7"/>
                  </a:lnTo>
                  <a:lnTo>
                    <a:pt x="166" y="7"/>
                  </a:lnTo>
                  <a:lnTo>
                    <a:pt x="161" y="7"/>
                  </a:lnTo>
                  <a:lnTo>
                    <a:pt x="159" y="4"/>
                  </a:lnTo>
                  <a:lnTo>
                    <a:pt x="157" y="4"/>
                  </a:lnTo>
                  <a:lnTo>
                    <a:pt x="153" y="4"/>
                  </a:lnTo>
                  <a:lnTo>
                    <a:pt x="150" y="2"/>
                  </a:lnTo>
                  <a:lnTo>
                    <a:pt x="148" y="2"/>
                  </a:lnTo>
                  <a:lnTo>
                    <a:pt x="144" y="2"/>
                  </a:lnTo>
                  <a:lnTo>
                    <a:pt x="141" y="2"/>
                  </a:lnTo>
                  <a:lnTo>
                    <a:pt x="137" y="2"/>
                  </a:lnTo>
                  <a:lnTo>
                    <a:pt x="135" y="0"/>
                  </a:lnTo>
                  <a:lnTo>
                    <a:pt x="133" y="0"/>
                  </a:lnTo>
                  <a:lnTo>
                    <a:pt x="128" y="0"/>
                  </a:lnTo>
                  <a:lnTo>
                    <a:pt x="126" y="0"/>
                  </a:lnTo>
                  <a:lnTo>
                    <a:pt x="122" y="0"/>
                  </a:lnTo>
                  <a:lnTo>
                    <a:pt x="119" y="0"/>
                  </a:lnTo>
                  <a:lnTo>
                    <a:pt x="115" y="0"/>
                  </a:lnTo>
                  <a:lnTo>
                    <a:pt x="113" y="2"/>
                  </a:lnTo>
                  <a:lnTo>
                    <a:pt x="110" y="2"/>
                  </a:lnTo>
                  <a:lnTo>
                    <a:pt x="106" y="2"/>
                  </a:lnTo>
                  <a:lnTo>
                    <a:pt x="104" y="2"/>
                  </a:lnTo>
                  <a:lnTo>
                    <a:pt x="99" y="2"/>
                  </a:lnTo>
                  <a:lnTo>
                    <a:pt x="97" y="4"/>
                  </a:lnTo>
                  <a:lnTo>
                    <a:pt x="95" y="4"/>
                  </a:lnTo>
                  <a:lnTo>
                    <a:pt x="91" y="4"/>
                  </a:lnTo>
                  <a:lnTo>
                    <a:pt x="88" y="7"/>
                  </a:lnTo>
                  <a:lnTo>
                    <a:pt x="86" y="7"/>
                  </a:lnTo>
                  <a:lnTo>
                    <a:pt x="82" y="7"/>
                  </a:lnTo>
                  <a:lnTo>
                    <a:pt x="79" y="9"/>
                  </a:lnTo>
                  <a:lnTo>
                    <a:pt x="77" y="9"/>
                  </a:lnTo>
                  <a:lnTo>
                    <a:pt x="75" y="11"/>
                  </a:lnTo>
                  <a:lnTo>
                    <a:pt x="71" y="13"/>
                  </a:lnTo>
                  <a:lnTo>
                    <a:pt x="68" y="13"/>
                  </a:lnTo>
                  <a:lnTo>
                    <a:pt x="66" y="16"/>
                  </a:lnTo>
                  <a:lnTo>
                    <a:pt x="64" y="16"/>
                  </a:lnTo>
                  <a:lnTo>
                    <a:pt x="62" y="18"/>
                  </a:lnTo>
                  <a:lnTo>
                    <a:pt x="57" y="20"/>
                  </a:lnTo>
                  <a:lnTo>
                    <a:pt x="55" y="22"/>
                  </a:lnTo>
                  <a:lnTo>
                    <a:pt x="53" y="22"/>
                  </a:lnTo>
                  <a:lnTo>
                    <a:pt x="51" y="24"/>
                  </a:lnTo>
                  <a:lnTo>
                    <a:pt x="48" y="27"/>
                  </a:lnTo>
                  <a:lnTo>
                    <a:pt x="46" y="29"/>
                  </a:lnTo>
                  <a:lnTo>
                    <a:pt x="44" y="31"/>
                  </a:lnTo>
                  <a:lnTo>
                    <a:pt x="42" y="33"/>
                  </a:lnTo>
                  <a:lnTo>
                    <a:pt x="40" y="35"/>
                  </a:lnTo>
                  <a:lnTo>
                    <a:pt x="37" y="38"/>
                  </a:lnTo>
                  <a:lnTo>
                    <a:pt x="35" y="40"/>
                  </a:lnTo>
                  <a:lnTo>
                    <a:pt x="33" y="42"/>
                  </a:lnTo>
                  <a:lnTo>
                    <a:pt x="31" y="44"/>
                  </a:lnTo>
                  <a:lnTo>
                    <a:pt x="28" y="47"/>
                  </a:lnTo>
                  <a:lnTo>
                    <a:pt x="26" y="49"/>
                  </a:lnTo>
                  <a:lnTo>
                    <a:pt x="24" y="51"/>
                  </a:lnTo>
                  <a:lnTo>
                    <a:pt x="22" y="55"/>
                  </a:lnTo>
                  <a:lnTo>
                    <a:pt x="20" y="58"/>
                  </a:lnTo>
                  <a:lnTo>
                    <a:pt x="20" y="60"/>
                  </a:lnTo>
                  <a:lnTo>
                    <a:pt x="17" y="62"/>
                  </a:lnTo>
                  <a:lnTo>
                    <a:pt x="15" y="64"/>
                  </a:lnTo>
                  <a:lnTo>
                    <a:pt x="13" y="66"/>
                  </a:lnTo>
                  <a:lnTo>
                    <a:pt x="13" y="71"/>
                  </a:lnTo>
                  <a:lnTo>
                    <a:pt x="11" y="73"/>
                  </a:lnTo>
                  <a:lnTo>
                    <a:pt x="11" y="75"/>
                  </a:lnTo>
                  <a:lnTo>
                    <a:pt x="9" y="78"/>
                  </a:lnTo>
                  <a:lnTo>
                    <a:pt x="9" y="82"/>
                  </a:lnTo>
                  <a:lnTo>
                    <a:pt x="6" y="84"/>
                  </a:lnTo>
                  <a:lnTo>
                    <a:pt x="6" y="86"/>
                  </a:lnTo>
                  <a:lnTo>
                    <a:pt x="4" y="89"/>
                  </a:lnTo>
                  <a:lnTo>
                    <a:pt x="4" y="93"/>
                  </a:lnTo>
                  <a:lnTo>
                    <a:pt x="4" y="95"/>
                  </a:lnTo>
                  <a:lnTo>
                    <a:pt x="2" y="97"/>
                  </a:lnTo>
                  <a:lnTo>
                    <a:pt x="2" y="102"/>
                  </a:lnTo>
                  <a:lnTo>
                    <a:pt x="2" y="104"/>
                  </a:lnTo>
                  <a:lnTo>
                    <a:pt x="2" y="106"/>
                  </a:lnTo>
                  <a:lnTo>
                    <a:pt x="0" y="111"/>
                  </a:lnTo>
                  <a:lnTo>
                    <a:pt x="0" y="113"/>
                  </a:lnTo>
                  <a:lnTo>
                    <a:pt x="0" y="117"/>
                  </a:lnTo>
                  <a:lnTo>
                    <a:pt x="0" y="120"/>
                  </a:lnTo>
                  <a:lnTo>
                    <a:pt x="0" y="124"/>
                  </a:lnTo>
                  <a:lnTo>
                    <a:pt x="0" y="126"/>
                  </a:lnTo>
                  <a:lnTo>
                    <a:pt x="0" y="131"/>
                  </a:lnTo>
                  <a:lnTo>
                    <a:pt x="0" y="133"/>
                  </a:lnTo>
                  <a:lnTo>
                    <a:pt x="0" y="135"/>
                  </a:lnTo>
                  <a:lnTo>
                    <a:pt x="0" y="140"/>
                  </a:lnTo>
                  <a:lnTo>
                    <a:pt x="0" y="142"/>
                  </a:lnTo>
                  <a:lnTo>
                    <a:pt x="2" y="146"/>
                  </a:lnTo>
                  <a:lnTo>
                    <a:pt x="2" y="148"/>
                  </a:lnTo>
                  <a:lnTo>
                    <a:pt x="2" y="151"/>
                  </a:lnTo>
                  <a:lnTo>
                    <a:pt x="2" y="155"/>
                  </a:lnTo>
                  <a:lnTo>
                    <a:pt x="4" y="157"/>
                  </a:lnTo>
                  <a:lnTo>
                    <a:pt x="4" y="159"/>
                  </a:lnTo>
                  <a:lnTo>
                    <a:pt x="4" y="164"/>
                  </a:lnTo>
                  <a:lnTo>
                    <a:pt x="6" y="166"/>
                  </a:lnTo>
                  <a:lnTo>
                    <a:pt x="6" y="168"/>
                  </a:lnTo>
                  <a:lnTo>
                    <a:pt x="9" y="173"/>
                  </a:lnTo>
                  <a:lnTo>
                    <a:pt x="9" y="175"/>
                  </a:lnTo>
                  <a:lnTo>
                    <a:pt x="11" y="177"/>
                  </a:lnTo>
                  <a:lnTo>
                    <a:pt x="11" y="179"/>
                  </a:lnTo>
                  <a:lnTo>
                    <a:pt x="13" y="184"/>
                  </a:lnTo>
                  <a:lnTo>
                    <a:pt x="13" y="186"/>
                  </a:lnTo>
                  <a:lnTo>
                    <a:pt x="15" y="188"/>
                  </a:lnTo>
                  <a:lnTo>
                    <a:pt x="17" y="190"/>
                  </a:lnTo>
                  <a:lnTo>
                    <a:pt x="20" y="193"/>
                  </a:lnTo>
                  <a:lnTo>
                    <a:pt x="20" y="195"/>
                  </a:lnTo>
                  <a:lnTo>
                    <a:pt x="22" y="199"/>
                  </a:lnTo>
                  <a:lnTo>
                    <a:pt x="24" y="202"/>
                  </a:lnTo>
                  <a:lnTo>
                    <a:pt x="26" y="204"/>
                  </a:lnTo>
                  <a:lnTo>
                    <a:pt x="28" y="206"/>
                  </a:lnTo>
                  <a:lnTo>
                    <a:pt x="31" y="208"/>
                  </a:lnTo>
                  <a:lnTo>
                    <a:pt x="33" y="210"/>
                  </a:lnTo>
                  <a:lnTo>
                    <a:pt x="35" y="213"/>
                  </a:lnTo>
                  <a:lnTo>
                    <a:pt x="37" y="215"/>
                  </a:lnTo>
                  <a:lnTo>
                    <a:pt x="40" y="217"/>
                  </a:lnTo>
                  <a:lnTo>
                    <a:pt x="42" y="219"/>
                  </a:lnTo>
                  <a:lnTo>
                    <a:pt x="44" y="221"/>
                  </a:lnTo>
                  <a:lnTo>
                    <a:pt x="46" y="224"/>
                  </a:lnTo>
                  <a:lnTo>
                    <a:pt x="48" y="226"/>
                  </a:lnTo>
                  <a:lnTo>
                    <a:pt x="51" y="228"/>
                  </a:lnTo>
                  <a:lnTo>
                    <a:pt x="53" y="230"/>
                  </a:lnTo>
                  <a:lnTo>
                    <a:pt x="55" y="230"/>
                  </a:lnTo>
                  <a:lnTo>
                    <a:pt x="57" y="233"/>
                  </a:lnTo>
                  <a:lnTo>
                    <a:pt x="62" y="235"/>
                  </a:lnTo>
                  <a:lnTo>
                    <a:pt x="64" y="237"/>
                  </a:lnTo>
                  <a:lnTo>
                    <a:pt x="66" y="237"/>
                  </a:lnTo>
                  <a:lnTo>
                    <a:pt x="68" y="239"/>
                  </a:lnTo>
                  <a:lnTo>
                    <a:pt x="71" y="241"/>
                  </a:lnTo>
                  <a:lnTo>
                    <a:pt x="75" y="241"/>
                  </a:lnTo>
                  <a:lnTo>
                    <a:pt x="77" y="244"/>
                  </a:lnTo>
                  <a:lnTo>
                    <a:pt x="79" y="244"/>
                  </a:lnTo>
                  <a:lnTo>
                    <a:pt x="82" y="246"/>
                  </a:lnTo>
                  <a:lnTo>
                    <a:pt x="86" y="246"/>
                  </a:lnTo>
                  <a:lnTo>
                    <a:pt x="88" y="246"/>
                  </a:lnTo>
                  <a:lnTo>
                    <a:pt x="91" y="248"/>
                  </a:lnTo>
                  <a:lnTo>
                    <a:pt x="95" y="248"/>
                  </a:lnTo>
                  <a:lnTo>
                    <a:pt x="97" y="248"/>
                  </a:lnTo>
                  <a:lnTo>
                    <a:pt x="99" y="250"/>
                  </a:lnTo>
                  <a:lnTo>
                    <a:pt x="104" y="250"/>
                  </a:lnTo>
                  <a:lnTo>
                    <a:pt x="106" y="250"/>
                  </a:lnTo>
                  <a:lnTo>
                    <a:pt x="110" y="250"/>
                  </a:lnTo>
                  <a:lnTo>
                    <a:pt x="113" y="252"/>
                  </a:lnTo>
                  <a:lnTo>
                    <a:pt x="115" y="252"/>
                  </a:lnTo>
                  <a:lnTo>
                    <a:pt x="119" y="252"/>
                  </a:lnTo>
                  <a:lnTo>
                    <a:pt x="122" y="252"/>
                  </a:lnTo>
                  <a:lnTo>
                    <a:pt x="126" y="252"/>
                  </a:lnTo>
                </a:path>
              </a:pathLst>
            </a:custGeom>
            <a:noFill/>
            <a:ln w="0" cap="sq">
              <a:solidFill>
                <a:srgbClr val="000000"/>
              </a:solidFill>
              <a:prstDash val="solid"/>
              <a:miter lim="800000"/>
              <a:headEnd/>
              <a:tailEnd/>
            </a:ln>
          </p:spPr>
          <p:txBody>
            <a:bodyPr/>
            <a:lstStyle/>
            <a:p>
              <a:endParaRPr lang="en-US" sz="2699"/>
            </a:p>
          </p:txBody>
        </p:sp>
        <p:sp>
          <p:nvSpPr>
            <p:cNvPr id="178233" name="Freeform 57"/>
            <p:cNvSpPr>
              <a:spLocks/>
            </p:cNvSpPr>
            <p:nvPr/>
          </p:nvSpPr>
          <p:spPr bwMode="auto">
            <a:xfrm>
              <a:off x="4712032" y="4854621"/>
              <a:ext cx="399988" cy="195232"/>
            </a:xfrm>
            <a:custGeom>
              <a:avLst/>
              <a:gdLst/>
              <a:ahLst/>
              <a:cxnLst>
                <a:cxn ang="0">
                  <a:pos x="11" y="2"/>
                </a:cxn>
                <a:cxn ang="0">
                  <a:pos x="15" y="13"/>
                </a:cxn>
                <a:cxn ang="0">
                  <a:pos x="17" y="22"/>
                </a:cxn>
                <a:cxn ang="0">
                  <a:pos x="24" y="31"/>
                </a:cxn>
                <a:cxn ang="0">
                  <a:pos x="29" y="38"/>
                </a:cxn>
                <a:cxn ang="0">
                  <a:pos x="35" y="44"/>
                </a:cxn>
                <a:cxn ang="0">
                  <a:pos x="42" y="49"/>
                </a:cxn>
                <a:cxn ang="0">
                  <a:pos x="51" y="53"/>
                </a:cxn>
                <a:cxn ang="0">
                  <a:pos x="60" y="55"/>
                </a:cxn>
                <a:cxn ang="0">
                  <a:pos x="68" y="58"/>
                </a:cxn>
                <a:cxn ang="0">
                  <a:pos x="80" y="58"/>
                </a:cxn>
                <a:cxn ang="0">
                  <a:pos x="91" y="58"/>
                </a:cxn>
                <a:cxn ang="0">
                  <a:pos x="102" y="58"/>
                </a:cxn>
                <a:cxn ang="0">
                  <a:pos x="111" y="55"/>
                </a:cxn>
                <a:cxn ang="0">
                  <a:pos x="119" y="51"/>
                </a:cxn>
                <a:cxn ang="0">
                  <a:pos x="126" y="47"/>
                </a:cxn>
                <a:cxn ang="0">
                  <a:pos x="133" y="42"/>
                </a:cxn>
                <a:cxn ang="0">
                  <a:pos x="139" y="36"/>
                </a:cxn>
                <a:cxn ang="0">
                  <a:pos x="146" y="29"/>
                </a:cxn>
                <a:cxn ang="0">
                  <a:pos x="150" y="20"/>
                </a:cxn>
                <a:cxn ang="0">
                  <a:pos x="153" y="9"/>
                </a:cxn>
                <a:cxn ang="0">
                  <a:pos x="157" y="0"/>
                </a:cxn>
                <a:cxn ang="0">
                  <a:pos x="168" y="5"/>
                </a:cxn>
                <a:cxn ang="0">
                  <a:pos x="166" y="11"/>
                </a:cxn>
                <a:cxn ang="0">
                  <a:pos x="164" y="18"/>
                </a:cxn>
                <a:cxn ang="0">
                  <a:pos x="164" y="24"/>
                </a:cxn>
                <a:cxn ang="0">
                  <a:pos x="159" y="31"/>
                </a:cxn>
                <a:cxn ang="0">
                  <a:pos x="157" y="38"/>
                </a:cxn>
                <a:cxn ang="0">
                  <a:pos x="155" y="42"/>
                </a:cxn>
                <a:cxn ang="0">
                  <a:pos x="150" y="49"/>
                </a:cxn>
                <a:cxn ang="0">
                  <a:pos x="146" y="53"/>
                </a:cxn>
                <a:cxn ang="0">
                  <a:pos x="142" y="58"/>
                </a:cxn>
                <a:cxn ang="0">
                  <a:pos x="137" y="64"/>
                </a:cxn>
                <a:cxn ang="0">
                  <a:pos x="133" y="67"/>
                </a:cxn>
                <a:cxn ang="0">
                  <a:pos x="128" y="71"/>
                </a:cxn>
                <a:cxn ang="0">
                  <a:pos x="122" y="73"/>
                </a:cxn>
                <a:cxn ang="0">
                  <a:pos x="115" y="75"/>
                </a:cxn>
                <a:cxn ang="0">
                  <a:pos x="108" y="78"/>
                </a:cxn>
                <a:cxn ang="0">
                  <a:pos x="102" y="80"/>
                </a:cxn>
                <a:cxn ang="0">
                  <a:pos x="95" y="80"/>
                </a:cxn>
                <a:cxn ang="0">
                  <a:pos x="91" y="82"/>
                </a:cxn>
                <a:cxn ang="0">
                  <a:pos x="84" y="82"/>
                </a:cxn>
                <a:cxn ang="0">
                  <a:pos x="77" y="82"/>
                </a:cxn>
                <a:cxn ang="0">
                  <a:pos x="71" y="80"/>
                </a:cxn>
                <a:cxn ang="0">
                  <a:pos x="64" y="80"/>
                </a:cxn>
                <a:cxn ang="0">
                  <a:pos x="60" y="78"/>
                </a:cxn>
                <a:cxn ang="0">
                  <a:pos x="53" y="78"/>
                </a:cxn>
                <a:cxn ang="0">
                  <a:pos x="46" y="73"/>
                </a:cxn>
                <a:cxn ang="0">
                  <a:pos x="42" y="71"/>
                </a:cxn>
                <a:cxn ang="0">
                  <a:pos x="35" y="69"/>
                </a:cxn>
                <a:cxn ang="0">
                  <a:pos x="31" y="64"/>
                </a:cxn>
                <a:cxn ang="0">
                  <a:pos x="26" y="60"/>
                </a:cxn>
                <a:cxn ang="0">
                  <a:pos x="22" y="55"/>
                </a:cxn>
                <a:cxn ang="0">
                  <a:pos x="17" y="49"/>
                </a:cxn>
                <a:cxn ang="0">
                  <a:pos x="13" y="44"/>
                </a:cxn>
                <a:cxn ang="0">
                  <a:pos x="9" y="38"/>
                </a:cxn>
                <a:cxn ang="0">
                  <a:pos x="6" y="31"/>
                </a:cxn>
                <a:cxn ang="0">
                  <a:pos x="4" y="27"/>
                </a:cxn>
                <a:cxn ang="0">
                  <a:pos x="2" y="20"/>
                </a:cxn>
                <a:cxn ang="0">
                  <a:pos x="2" y="13"/>
                </a:cxn>
                <a:cxn ang="0">
                  <a:pos x="0" y="7"/>
                </a:cxn>
                <a:cxn ang="0">
                  <a:pos x="0" y="0"/>
                </a:cxn>
              </a:cxnLst>
              <a:rect l="0" t="0" r="r" b="b"/>
              <a:pathLst>
                <a:path w="168" h="82">
                  <a:moveTo>
                    <a:pt x="0" y="0"/>
                  </a:moveTo>
                  <a:lnTo>
                    <a:pt x="11" y="0"/>
                  </a:lnTo>
                  <a:lnTo>
                    <a:pt x="11" y="2"/>
                  </a:lnTo>
                  <a:lnTo>
                    <a:pt x="13" y="7"/>
                  </a:lnTo>
                  <a:lnTo>
                    <a:pt x="13" y="9"/>
                  </a:lnTo>
                  <a:lnTo>
                    <a:pt x="15" y="13"/>
                  </a:lnTo>
                  <a:lnTo>
                    <a:pt x="15" y="16"/>
                  </a:lnTo>
                  <a:lnTo>
                    <a:pt x="17" y="20"/>
                  </a:lnTo>
                  <a:lnTo>
                    <a:pt x="17" y="22"/>
                  </a:lnTo>
                  <a:lnTo>
                    <a:pt x="20" y="24"/>
                  </a:lnTo>
                  <a:lnTo>
                    <a:pt x="22" y="29"/>
                  </a:lnTo>
                  <a:lnTo>
                    <a:pt x="24" y="31"/>
                  </a:lnTo>
                  <a:lnTo>
                    <a:pt x="24" y="33"/>
                  </a:lnTo>
                  <a:lnTo>
                    <a:pt x="26" y="36"/>
                  </a:lnTo>
                  <a:lnTo>
                    <a:pt x="29" y="38"/>
                  </a:lnTo>
                  <a:lnTo>
                    <a:pt x="31" y="40"/>
                  </a:lnTo>
                  <a:lnTo>
                    <a:pt x="33" y="42"/>
                  </a:lnTo>
                  <a:lnTo>
                    <a:pt x="35" y="44"/>
                  </a:lnTo>
                  <a:lnTo>
                    <a:pt x="37" y="47"/>
                  </a:lnTo>
                  <a:lnTo>
                    <a:pt x="40" y="47"/>
                  </a:lnTo>
                  <a:lnTo>
                    <a:pt x="42" y="49"/>
                  </a:lnTo>
                  <a:lnTo>
                    <a:pt x="44" y="51"/>
                  </a:lnTo>
                  <a:lnTo>
                    <a:pt x="49" y="51"/>
                  </a:lnTo>
                  <a:lnTo>
                    <a:pt x="51" y="53"/>
                  </a:lnTo>
                  <a:lnTo>
                    <a:pt x="53" y="53"/>
                  </a:lnTo>
                  <a:lnTo>
                    <a:pt x="57" y="55"/>
                  </a:lnTo>
                  <a:lnTo>
                    <a:pt x="60" y="55"/>
                  </a:lnTo>
                  <a:lnTo>
                    <a:pt x="62" y="58"/>
                  </a:lnTo>
                  <a:lnTo>
                    <a:pt x="66" y="58"/>
                  </a:lnTo>
                  <a:lnTo>
                    <a:pt x="68" y="58"/>
                  </a:lnTo>
                  <a:lnTo>
                    <a:pt x="73" y="58"/>
                  </a:lnTo>
                  <a:lnTo>
                    <a:pt x="75" y="58"/>
                  </a:lnTo>
                  <a:lnTo>
                    <a:pt x="80" y="58"/>
                  </a:lnTo>
                  <a:lnTo>
                    <a:pt x="84" y="60"/>
                  </a:lnTo>
                  <a:lnTo>
                    <a:pt x="86" y="58"/>
                  </a:lnTo>
                  <a:lnTo>
                    <a:pt x="91" y="58"/>
                  </a:lnTo>
                  <a:lnTo>
                    <a:pt x="95" y="58"/>
                  </a:lnTo>
                  <a:lnTo>
                    <a:pt x="97" y="58"/>
                  </a:lnTo>
                  <a:lnTo>
                    <a:pt x="102" y="58"/>
                  </a:lnTo>
                  <a:lnTo>
                    <a:pt x="104" y="58"/>
                  </a:lnTo>
                  <a:lnTo>
                    <a:pt x="106" y="55"/>
                  </a:lnTo>
                  <a:lnTo>
                    <a:pt x="111" y="55"/>
                  </a:lnTo>
                  <a:lnTo>
                    <a:pt x="113" y="53"/>
                  </a:lnTo>
                  <a:lnTo>
                    <a:pt x="115" y="53"/>
                  </a:lnTo>
                  <a:lnTo>
                    <a:pt x="119" y="51"/>
                  </a:lnTo>
                  <a:lnTo>
                    <a:pt x="122" y="51"/>
                  </a:lnTo>
                  <a:lnTo>
                    <a:pt x="124" y="49"/>
                  </a:lnTo>
                  <a:lnTo>
                    <a:pt x="126" y="47"/>
                  </a:lnTo>
                  <a:lnTo>
                    <a:pt x="128" y="47"/>
                  </a:lnTo>
                  <a:lnTo>
                    <a:pt x="130" y="44"/>
                  </a:lnTo>
                  <a:lnTo>
                    <a:pt x="133" y="42"/>
                  </a:lnTo>
                  <a:lnTo>
                    <a:pt x="135" y="40"/>
                  </a:lnTo>
                  <a:lnTo>
                    <a:pt x="137" y="38"/>
                  </a:lnTo>
                  <a:lnTo>
                    <a:pt x="139" y="36"/>
                  </a:lnTo>
                  <a:lnTo>
                    <a:pt x="142" y="33"/>
                  </a:lnTo>
                  <a:lnTo>
                    <a:pt x="144" y="31"/>
                  </a:lnTo>
                  <a:lnTo>
                    <a:pt x="146" y="29"/>
                  </a:lnTo>
                  <a:lnTo>
                    <a:pt x="146" y="24"/>
                  </a:lnTo>
                  <a:lnTo>
                    <a:pt x="148" y="22"/>
                  </a:lnTo>
                  <a:lnTo>
                    <a:pt x="150" y="20"/>
                  </a:lnTo>
                  <a:lnTo>
                    <a:pt x="150" y="16"/>
                  </a:lnTo>
                  <a:lnTo>
                    <a:pt x="153" y="13"/>
                  </a:lnTo>
                  <a:lnTo>
                    <a:pt x="153" y="9"/>
                  </a:lnTo>
                  <a:lnTo>
                    <a:pt x="155" y="7"/>
                  </a:lnTo>
                  <a:lnTo>
                    <a:pt x="155" y="2"/>
                  </a:lnTo>
                  <a:lnTo>
                    <a:pt x="157" y="0"/>
                  </a:lnTo>
                  <a:lnTo>
                    <a:pt x="168" y="0"/>
                  </a:lnTo>
                  <a:lnTo>
                    <a:pt x="168" y="2"/>
                  </a:lnTo>
                  <a:lnTo>
                    <a:pt x="168" y="5"/>
                  </a:lnTo>
                  <a:lnTo>
                    <a:pt x="166" y="7"/>
                  </a:lnTo>
                  <a:lnTo>
                    <a:pt x="166" y="9"/>
                  </a:lnTo>
                  <a:lnTo>
                    <a:pt x="166" y="11"/>
                  </a:lnTo>
                  <a:lnTo>
                    <a:pt x="166" y="13"/>
                  </a:lnTo>
                  <a:lnTo>
                    <a:pt x="166" y="16"/>
                  </a:lnTo>
                  <a:lnTo>
                    <a:pt x="164" y="18"/>
                  </a:lnTo>
                  <a:lnTo>
                    <a:pt x="164" y="20"/>
                  </a:lnTo>
                  <a:lnTo>
                    <a:pt x="164" y="22"/>
                  </a:lnTo>
                  <a:lnTo>
                    <a:pt x="164" y="24"/>
                  </a:lnTo>
                  <a:lnTo>
                    <a:pt x="161" y="27"/>
                  </a:lnTo>
                  <a:lnTo>
                    <a:pt x="161" y="29"/>
                  </a:lnTo>
                  <a:lnTo>
                    <a:pt x="159" y="31"/>
                  </a:lnTo>
                  <a:lnTo>
                    <a:pt x="159" y="33"/>
                  </a:lnTo>
                  <a:lnTo>
                    <a:pt x="159" y="36"/>
                  </a:lnTo>
                  <a:lnTo>
                    <a:pt x="157" y="38"/>
                  </a:lnTo>
                  <a:lnTo>
                    <a:pt x="157" y="40"/>
                  </a:lnTo>
                  <a:lnTo>
                    <a:pt x="155" y="40"/>
                  </a:lnTo>
                  <a:lnTo>
                    <a:pt x="155" y="42"/>
                  </a:lnTo>
                  <a:lnTo>
                    <a:pt x="153" y="44"/>
                  </a:lnTo>
                  <a:lnTo>
                    <a:pt x="153" y="47"/>
                  </a:lnTo>
                  <a:lnTo>
                    <a:pt x="150" y="49"/>
                  </a:lnTo>
                  <a:lnTo>
                    <a:pt x="148" y="51"/>
                  </a:lnTo>
                  <a:lnTo>
                    <a:pt x="148" y="53"/>
                  </a:lnTo>
                  <a:lnTo>
                    <a:pt x="146" y="53"/>
                  </a:lnTo>
                  <a:lnTo>
                    <a:pt x="146" y="55"/>
                  </a:lnTo>
                  <a:lnTo>
                    <a:pt x="144" y="58"/>
                  </a:lnTo>
                  <a:lnTo>
                    <a:pt x="142" y="58"/>
                  </a:lnTo>
                  <a:lnTo>
                    <a:pt x="142" y="60"/>
                  </a:lnTo>
                  <a:lnTo>
                    <a:pt x="139" y="62"/>
                  </a:lnTo>
                  <a:lnTo>
                    <a:pt x="137" y="64"/>
                  </a:lnTo>
                  <a:lnTo>
                    <a:pt x="135" y="64"/>
                  </a:lnTo>
                  <a:lnTo>
                    <a:pt x="135" y="67"/>
                  </a:lnTo>
                  <a:lnTo>
                    <a:pt x="133" y="67"/>
                  </a:lnTo>
                  <a:lnTo>
                    <a:pt x="130" y="69"/>
                  </a:lnTo>
                  <a:lnTo>
                    <a:pt x="128" y="69"/>
                  </a:lnTo>
                  <a:lnTo>
                    <a:pt x="128" y="71"/>
                  </a:lnTo>
                  <a:lnTo>
                    <a:pt x="126" y="71"/>
                  </a:lnTo>
                  <a:lnTo>
                    <a:pt x="124" y="73"/>
                  </a:lnTo>
                  <a:lnTo>
                    <a:pt x="122" y="73"/>
                  </a:lnTo>
                  <a:lnTo>
                    <a:pt x="119" y="75"/>
                  </a:lnTo>
                  <a:lnTo>
                    <a:pt x="117" y="75"/>
                  </a:lnTo>
                  <a:lnTo>
                    <a:pt x="115" y="75"/>
                  </a:lnTo>
                  <a:lnTo>
                    <a:pt x="113" y="78"/>
                  </a:lnTo>
                  <a:lnTo>
                    <a:pt x="111" y="78"/>
                  </a:lnTo>
                  <a:lnTo>
                    <a:pt x="108" y="78"/>
                  </a:lnTo>
                  <a:lnTo>
                    <a:pt x="106" y="80"/>
                  </a:lnTo>
                  <a:lnTo>
                    <a:pt x="104" y="80"/>
                  </a:lnTo>
                  <a:lnTo>
                    <a:pt x="102" y="80"/>
                  </a:lnTo>
                  <a:lnTo>
                    <a:pt x="99" y="80"/>
                  </a:lnTo>
                  <a:lnTo>
                    <a:pt x="97" y="80"/>
                  </a:lnTo>
                  <a:lnTo>
                    <a:pt x="95" y="80"/>
                  </a:lnTo>
                  <a:lnTo>
                    <a:pt x="95" y="82"/>
                  </a:lnTo>
                  <a:lnTo>
                    <a:pt x="93" y="82"/>
                  </a:lnTo>
                  <a:lnTo>
                    <a:pt x="91" y="82"/>
                  </a:lnTo>
                  <a:lnTo>
                    <a:pt x="88" y="82"/>
                  </a:lnTo>
                  <a:lnTo>
                    <a:pt x="86" y="82"/>
                  </a:lnTo>
                  <a:lnTo>
                    <a:pt x="84" y="82"/>
                  </a:lnTo>
                  <a:lnTo>
                    <a:pt x="82" y="82"/>
                  </a:lnTo>
                  <a:lnTo>
                    <a:pt x="80" y="82"/>
                  </a:lnTo>
                  <a:lnTo>
                    <a:pt x="77" y="82"/>
                  </a:lnTo>
                  <a:lnTo>
                    <a:pt x="75" y="82"/>
                  </a:lnTo>
                  <a:lnTo>
                    <a:pt x="73" y="82"/>
                  </a:lnTo>
                  <a:lnTo>
                    <a:pt x="71" y="80"/>
                  </a:lnTo>
                  <a:lnTo>
                    <a:pt x="68" y="80"/>
                  </a:lnTo>
                  <a:lnTo>
                    <a:pt x="66" y="80"/>
                  </a:lnTo>
                  <a:lnTo>
                    <a:pt x="64" y="80"/>
                  </a:lnTo>
                  <a:lnTo>
                    <a:pt x="62" y="80"/>
                  </a:lnTo>
                  <a:lnTo>
                    <a:pt x="60" y="80"/>
                  </a:lnTo>
                  <a:lnTo>
                    <a:pt x="60" y="78"/>
                  </a:lnTo>
                  <a:lnTo>
                    <a:pt x="57" y="78"/>
                  </a:lnTo>
                  <a:lnTo>
                    <a:pt x="55" y="78"/>
                  </a:lnTo>
                  <a:lnTo>
                    <a:pt x="53" y="78"/>
                  </a:lnTo>
                  <a:lnTo>
                    <a:pt x="51" y="75"/>
                  </a:lnTo>
                  <a:lnTo>
                    <a:pt x="49" y="75"/>
                  </a:lnTo>
                  <a:lnTo>
                    <a:pt x="46" y="73"/>
                  </a:lnTo>
                  <a:lnTo>
                    <a:pt x="44" y="73"/>
                  </a:lnTo>
                  <a:lnTo>
                    <a:pt x="42" y="73"/>
                  </a:lnTo>
                  <a:lnTo>
                    <a:pt x="42" y="71"/>
                  </a:lnTo>
                  <a:lnTo>
                    <a:pt x="40" y="71"/>
                  </a:lnTo>
                  <a:lnTo>
                    <a:pt x="37" y="69"/>
                  </a:lnTo>
                  <a:lnTo>
                    <a:pt x="35" y="69"/>
                  </a:lnTo>
                  <a:lnTo>
                    <a:pt x="35" y="67"/>
                  </a:lnTo>
                  <a:lnTo>
                    <a:pt x="33" y="67"/>
                  </a:lnTo>
                  <a:lnTo>
                    <a:pt x="31" y="64"/>
                  </a:lnTo>
                  <a:lnTo>
                    <a:pt x="29" y="62"/>
                  </a:lnTo>
                  <a:lnTo>
                    <a:pt x="26" y="62"/>
                  </a:lnTo>
                  <a:lnTo>
                    <a:pt x="26" y="60"/>
                  </a:lnTo>
                  <a:lnTo>
                    <a:pt x="24" y="58"/>
                  </a:lnTo>
                  <a:lnTo>
                    <a:pt x="22" y="58"/>
                  </a:lnTo>
                  <a:lnTo>
                    <a:pt x="22" y="55"/>
                  </a:lnTo>
                  <a:lnTo>
                    <a:pt x="20" y="53"/>
                  </a:lnTo>
                  <a:lnTo>
                    <a:pt x="17" y="51"/>
                  </a:lnTo>
                  <a:lnTo>
                    <a:pt x="17" y="49"/>
                  </a:lnTo>
                  <a:lnTo>
                    <a:pt x="15" y="49"/>
                  </a:lnTo>
                  <a:lnTo>
                    <a:pt x="15" y="47"/>
                  </a:lnTo>
                  <a:lnTo>
                    <a:pt x="13" y="44"/>
                  </a:lnTo>
                  <a:lnTo>
                    <a:pt x="13" y="42"/>
                  </a:lnTo>
                  <a:lnTo>
                    <a:pt x="11" y="40"/>
                  </a:lnTo>
                  <a:lnTo>
                    <a:pt x="9" y="38"/>
                  </a:lnTo>
                  <a:lnTo>
                    <a:pt x="9" y="36"/>
                  </a:lnTo>
                  <a:lnTo>
                    <a:pt x="9" y="33"/>
                  </a:lnTo>
                  <a:lnTo>
                    <a:pt x="6" y="31"/>
                  </a:lnTo>
                  <a:lnTo>
                    <a:pt x="6" y="29"/>
                  </a:lnTo>
                  <a:lnTo>
                    <a:pt x="4" y="29"/>
                  </a:lnTo>
                  <a:lnTo>
                    <a:pt x="4" y="27"/>
                  </a:lnTo>
                  <a:lnTo>
                    <a:pt x="4" y="24"/>
                  </a:lnTo>
                  <a:lnTo>
                    <a:pt x="4" y="22"/>
                  </a:lnTo>
                  <a:lnTo>
                    <a:pt x="2" y="20"/>
                  </a:lnTo>
                  <a:lnTo>
                    <a:pt x="2" y="18"/>
                  </a:lnTo>
                  <a:lnTo>
                    <a:pt x="2" y="16"/>
                  </a:lnTo>
                  <a:lnTo>
                    <a:pt x="2" y="13"/>
                  </a:lnTo>
                  <a:lnTo>
                    <a:pt x="0" y="11"/>
                  </a:lnTo>
                  <a:lnTo>
                    <a:pt x="0" y="9"/>
                  </a:lnTo>
                  <a:lnTo>
                    <a:pt x="0" y="7"/>
                  </a:lnTo>
                  <a:lnTo>
                    <a:pt x="0" y="5"/>
                  </a:lnTo>
                  <a:lnTo>
                    <a:pt x="0" y="2"/>
                  </a:lnTo>
                  <a:lnTo>
                    <a:pt x="0" y="0"/>
                  </a:lnTo>
                </a:path>
              </a:pathLst>
            </a:custGeom>
            <a:noFill/>
            <a:ln w="0" cap="sq">
              <a:solidFill>
                <a:srgbClr val="000000"/>
              </a:solidFill>
              <a:prstDash val="solid"/>
              <a:miter lim="800000"/>
              <a:headEnd/>
              <a:tailEnd/>
            </a:ln>
          </p:spPr>
          <p:txBody>
            <a:bodyPr/>
            <a:lstStyle/>
            <a:p>
              <a:endParaRPr lang="en-US" sz="2699"/>
            </a:p>
          </p:txBody>
        </p:sp>
        <p:sp>
          <p:nvSpPr>
            <p:cNvPr id="178234" name="Freeform 58"/>
            <p:cNvSpPr>
              <a:spLocks/>
            </p:cNvSpPr>
            <p:nvPr/>
          </p:nvSpPr>
          <p:spPr bwMode="auto">
            <a:xfrm>
              <a:off x="4747744" y="4671292"/>
              <a:ext cx="107140" cy="109521"/>
            </a:xfrm>
            <a:custGeom>
              <a:avLst/>
              <a:gdLst/>
              <a:ahLst/>
              <a:cxnLst>
                <a:cxn ang="0">
                  <a:pos x="20" y="46"/>
                </a:cxn>
                <a:cxn ang="0">
                  <a:pos x="18" y="44"/>
                </a:cxn>
                <a:cxn ang="0">
                  <a:pos x="14" y="44"/>
                </a:cxn>
                <a:cxn ang="0">
                  <a:pos x="11" y="42"/>
                </a:cxn>
                <a:cxn ang="0">
                  <a:pos x="9" y="39"/>
                </a:cxn>
                <a:cxn ang="0">
                  <a:pos x="5" y="37"/>
                </a:cxn>
                <a:cxn ang="0">
                  <a:pos x="2" y="35"/>
                </a:cxn>
                <a:cxn ang="0">
                  <a:pos x="2" y="31"/>
                </a:cxn>
                <a:cxn ang="0">
                  <a:pos x="0" y="28"/>
                </a:cxn>
                <a:cxn ang="0">
                  <a:pos x="0" y="24"/>
                </a:cxn>
                <a:cxn ang="0">
                  <a:pos x="0" y="20"/>
                </a:cxn>
                <a:cxn ang="0">
                  <a:pos x="0" y="15"/>
                </a:cxn>
                <a:cxn ang="0">
                  <a:pos x="2" y="11"/>
                </a:cxn>
                <a:cxn ang="0">
                  <a:pos x="5" y="8"/>
                </a:cxn>
                <a:cxn ang="0">
                  <a:pos x="9" y="4"/>
                </a:cxn>
                <a:cxn ang="0">
                  <a:pos x="11" y="2"/>
                </a:cxn>
                <a:cxn ang="0">
                  <a:pos x="16" y="2"/>
                </a:cxn>
                <a:cxn ang="0">
                  <a:pos x="18" y="0"/>
                </a:cxn>
                <a:cxn ang="0">
                  <a:pos x="22" y="0"/>
                </a:cxn>
                <a:cxn ang="0">
                  <a:pos x="27" y="0"/>
                </a:cxn>
                <a:cxn ang="0">
                  <a:pos x="29" y="2"/>
                </a:cxn>
                <a:cxn ang="0">
                  <a:pos x="34" y="2"/>
                </a:cxn>
                <a:cxn ang="0">
                  <a:pos x="36" y="4"/>
                </a:cxn>
                <a:cxn ang="0">
                  <a:pos x="38" y="6"/>
                </a:cxn>
                <a:cxn ang="0">
                  <a:pos x="40" y="8"/>
                </a:cxn>
                <a:cxn ang="0">
                  <a:pos x="42" y="13"/>
                </a:cxn>
                <a:cxn ang="0">
                  <a:pos x="45" y="15"/>
                </a:cxn>
                <a:cxn ang="0">
                  <a:pos x="45" y="20"/>
                </a:cxn>
                <a:cxn ang="0">
                  <a:pos x="45" y="24"/>
                </a:cxn>
                <a:cxn ang="0">
                  <a:pos x="45" y="28"/>
                </a:cxn>
                <a:cxn ang="0">
                  <a:pos x="45" y="33"/>
                </a:cxn>
                <a:cxn ang="0">
                  <a:pos x="42" y="35"/>
                </a:cxn>
                <a:cxn ang="0">
                  <a:pos x="38" y="39"/>
                </a:cxn>
                <a:cxn ang="0">
                  <a:pos x="34" y="42"/>
                </a:cxn>
                <a:cxn ang="0">
                  <a:pos x="31" y="44"/>
                </a:cxn>
                <a:cxn ang="0">
                  <a:pos x="27" y="44"/>
                </a:cxn>
                <a:cxn ang="0">
                  <a:pos x="25" y="46"/>
                </a:cxn>
              </a:cxnLst>
              <a:rect l="0" t="0" r="r" b="b"/>
              <a:pathLst>
                <a:path w="45" h="46">
                  <a:moveTo>
                    <a:pt x="22" y="46"/>
                  </a:moveTo>
                  <a:lnTo>
                    <a:pt x="20" y="46"/>
                  </a:lnTo>
                  <a:lnTo>
                    <a:pt x="18" y="46"/>
                  </a:lnTo>
                  <a:lnTo>
                    <a:pt x="18" y="44"/>
                  </a:lnTo>
                  <a:lnTo>
                    <a:pt x="16" y="44"/>
                  </a:lnTo>
                  <a:lnTo>
                    <a:pt x="14" y="44"/>
                  </a:lnTo>
                  <a:lnTo>
                    <a:pt x="11" y="44"/>
                  </a:lnTo>
                  <a:lnTo>
                    <a:pt x="11" y="42"/>
                  </a:lnTo>
                  <a:lnTo>
                    <a:pt x="9" y="42"/>
                  </a:lnTo>
                  <a:lnTo>
                    <a:pt x="9" y="39"/>
                  </a:lnTo>
                  <a:lnTo>
                    <a:pt x="7" y="39"/>
                  </a:lnTo>
                  <a:lnTo>
                    <a:pt x="5" y="37"/>
                  </a:lnTo>
                  <a:lnTo>
                    <a:pt x="5" y="35"/>
                  </a:lnTo>
                  <a:lnTo>
                    <a:pt x="2" y="35"/>
                  </a:lnTo>
                  <a:lnTo>
                    <a:pt x="2" y="33"/>
                  </a:lnTo>
                  <a:lnTo>
                    <a:pt x="2" y="31"/>
                  </a:lnTo>
                  <a:lnTo>
                    <a:pt x="0" y="31"/>
                  </a:lnTo>
                  <a:lnTo>
                    <a:pt x="0" y="28"/>
                  </a:lnTo>
                  <a:lnTo>
                    <a:pt x="0" y="26"/>
                  </a:lnTo>
                  <a:lnTo>
                    <a:pt x="0" y="24"/>
                  </a:lnTo>
                  <a:lnTo>
                    <a:pt x="0" y="22"/>
                  </a:lnTo>
                  <a:lnTo>
                    <a:pt x="0" y="20"/>
                  </a:lnTo>
                  <a:lnTo>
                    <a:pt x="0" y="17"/>
                  </a:lnTo>
                  <a:lnTo>
                    <a:pt x="0" y="15"/>
                  </a:lnTo>
                  <a:lnTo>
                    <a:pt x="2" y="13"/>
                  </a:lnTo>
                  <a:lnTo>
                    <a:pt x="2" y="11"/>
                  </a:lnTo>
                  <a:lnTo>
                    <a:pt x="5" y="11"/>
                  </a:lnTo>
                  <a:lnTo>
                    <a:pt x="5" y="8"/>
                  </a:lnTo>
                  <a:lnTo>
                    <a:pt x="7" y="6"/>
                  </a:lnTo>
                  <a:lnTo>
                    <a:pt x="9" y="4"/>
                  </a:lnTo>
                  <a:lnTo>
                    <a:pt x="11" y="4"/>
                  </a:lnTo>
                  <a:lnTo>
                    <a:pt x="11" y="2"/>
                  </a:lnTo>
                  <a:lnTo>
                    <a:pt x="14" y="2"/>
                  </a:lnTo>
                  <a:lnTo>
                    <a:pt x="16" y="2"/>
                  </a:lnTo>
                  <a:lnTo>
                    <a:pt x="16" y="0"/>
                  </a:lnTo>
                  <a:lnTo>
                    <a:pt x="18" y="0"/>
                  </a:lnTo>
                  <a:lnTo>
                    <a:pt x="20" y="0"/>
                  </a:lnTo>
                  <a:lnTo>
                    <a:pt x="22" y="0"/>
                  </a:lnTo>
                  <a:lnTo>
                    <a:pt x="25" y="0"/>
                  </a:lnTo>
                  <a:lnTo>
                    <a:pt x="27" y="0"/>
                  </a:lnTo>
                  <a:lnTo>
                    <a:pt x="29" y="0"/>
                  </a:lnTo>
                  <a:lnTo>
                    <a:pt x="29" y="2"/>
                  </a:lnTo>
                  <a:lnTo>
                    <a:pt x="31" y="2"/>
                  </a:lnTo>
                  <a:lnTo>
                    <a:pt x="34" y="2"/>
                  </a:lnTo>
                  <a:lnTo>
                    <a:pt x="34" y="4"/>
                  </a:lnTo>
                  <a:lnTo>
                    <a:pt x="36" y="4"/>
                  </a:lnTo>
                  <a:lnTo>
                    <a:pt x="38" y="4"/>
                  </a:lnTo>
                  <a:lnTo>
                    <a:pt x="38" y="6"/>
                  </a:lnTo>
                  <a:lnTo>
                    <a:pt x="40" y="6"/>
                  </a:lnTo>
                  <a:lnTo>
                    <a:pt x="40" y="8"/>
                  </a:lnTo>
                  <a:lnTo>
                    <a:pt x="42" y="11"/>
                  </a:lnTo>
                  <a:lnTo>
                    <a:pt x="42" y="13"/>
                  </a:lnTo>
                  <a:lnTo>
                    <a:pt x="45" y="13"/>
                  </a:lnTo>
                  <a:lnTo>
                    <a:pt x="45" y="15"/>
                  </a:lnTo>
                  <a:lnTo>
                    <a:pt x="45" y="17"/>
                  </a:lnTo>
                  <a:lnTo>
                    <a:pt x="45" y="20"/>
                  </a:lnTo>
                  <a:lnTo>
                    <a:pt x="45" y="22"/>
                  </a:lnTo>
                  <a:lnTo>
                    <a:pt x="45" y="24"/>
                  </a:lnTo>
                  <a:lnTo>
                    <a:pt x="45" y="26"/>
                  </a:lnTo>
                  <a:lnTo>
                    <a:pt x="45" y="28"/>
                  </a:lnTo>
                  <a:lnTo>
                    <a:pt x="45" y="31"/>
                  </a:lnTo>
                  <a:lnTo>
                    <a:pt x="45" y="33"/>
                  </a:lnTo>
                  <a:lnTo>
                    <a:pt x="42" y="33"/>
                  </a:lnTo>
                  <a:lnTo>
                    <a:pt x="42" y="35"/>
                  </a:lnTo>
                  <a:lnTo>
                    <a:pt x="40" y="37"/>
                  </a:lnTo>
                  <a:lnTo>
                    <a:pt x="38" y="39"/>
                  </a:lnTo>
                  <a:lnTo>
                    <a:pt x="36" y="42"/>
                  </a:lnTo>
                  <a:lnTo>
                    <a:pt x="34" y="42"/>
                  </a:lnTo>
                  <a:lnTo>
                    <a:pt x="34" y="44"/>
                  </a:lnTo>
                  <a:lnTo>
                    <a:pt x="31" y="44"/>
                  </a:lnTo>
                  <a:lnTo>
                    <a:pt x="29" y="44"/>
                  </a:lnTo>
                  <a:lnTo>
                    <a:pt x="27" y="44"/>
                  </a:lnTo>
                  <a:lnTo>
                    <a:pt x="27" y="46"/>
                  </a:lnTo>
                  <a:lnTo>
                    <a:pt x="25" y="46"/>
                  </a:lnTo>
                  <a:lnTo>
                    <a:pt x="22" y="46"/>
                  </a:lnTo>
                </a:path>
              </a:pathLst>
            </a:custGeom>
            <a:noFill/>
            <a:ln w="0" cap="sq">
              <a:solidFill>
                <a:srgbClr val="000000"/>
              </a:solidFill>
              <a:prstDash val="solid"/>
              <a:miter lim="800000"/>
              <a:headEnd/>
              <a:tailEnd/>
            </a:ln>
          </p:spPr>
          <p:txBody>
            <a:bodyPr/>
            <a:lstStyle/>
            <a:p>
              <a:endParaRPr lang="en-US" sz="2699"/>
            </a:p>
          </p:txBody>
        </p:sp>
        <p:sp>
          <p:nvSpPr>
            <p:cNvPr id="178235" name="Freeform 59"/>
            <p:cNvSpPr>
              <a:spLocks/>
            </p:cNvSpPr>
            <p:nvPr/>
          </p:nvSpPr>
          <p:spPr bwMode="auto">
            <a:xfrm>
              <a:off x="4964405" y="4671292"/>
              <a:ext cx="111901" cy="109521"/>
            </a:xfrm>
            <a:custGeom>
              <a:avLst/>
              <a:gdLst/>
              <a:ahLst/>
              <a:cxnLst>
                <a:cxn ang="0">
                  <a:pos x="20" y="46"/>
                </a:cxn>
                <a:cxn ang="0">
                  <a:pos x="18" y="44"/>
                </a:cxn>
                <a:cxn ang="0">
                  <a:pos x="13" y="44"/>
                </a:cxn>
                <a:cxn ang="0">
                  <a:pos x="9" y="42"/>
                </a:cxn>
                <a:cxn ang="0">
                  <a:pos x="7" y="39"/>
                </a:cxn>
                <a:cxn ang="0">
                  <a:pos x="5" y="37"/>
                </a:cxn>
                <a:cxn ang="0">
                  <a:pos x="2" y="35"/>
                </a:cxn>
                <a:cxn ang="0">
                  <a:pos x="2" y="31"/>
                </a:cxn>
                <a:cxn ang="0">
                  <a:pos x="0" y="26"/>
                </a:cxn>
                <a:cxn ang="0">
                  <a:pos x="0" y="22"/>
                </a:cxn>
                <a:cxn ang="0">
                  <a:pos x="0" y="17"/>
                </a:cxn>
                <a:cxn ang="0">
                  <a:pos x="2" y="15"/>
                </a:cxn>
                <a:cxn ang="0">
                  <a:pos x="2" y="11"/>
                </a:cxn>
                <a:cxn ang="0">
                  <a:pos x="5" y="8"/>
                </a:cxn>
                <a:cxn ang="0">
                  <a:pos x="7" y="6"/>
                </a:cxn>
                <a:cxn ang="0">
                  <a:pos x="9" y="4"/>
                </a:cxn>
                <a:cxn ang="0">
                  <a:pos x="11" y="2"/>
                </a:cxn>
                <a:cxn ang="0">
                  <a:pos x="16" y="2"/>
                </a:cxn>
                <a:cxn ang="0">
                  <a:pos x="20" y="0"/>
                </a:cxn>
                <a:cxn ang="0">
                  <a:pos x="24" y="0"/>
                </a:cxn>
                <a:cxn ang="0">
                  <a:pos x="29" y="0"/>
                </a:cxn>
                <a:cxn ang="0">
                  <a:pos x="31" y="2"/>
                </a:cxn>
                <a:cxn ang="0">
                  <a:pos x="36" y="4"/>
                </a:cxn>
                <a:cxn ang="0">
                  <a:pos x="38" y="6"/>
                </a:cxn>
                <a:cxn ang="0">
                  <a:pos x="40" y="8"/>
                </a:cxn>
                <a:cxn ang="0">
                  <a:pos x="42" y="11"/>
                </a:cxn>
                <a:cxn ang="0">
                  <a:pos x="44" y="13"/>
                </a:cxn>
                <a:cxn ang="0">
                  <a:pos x="44" y="17"/>
                </a:cxn>
                <a:cxn ang="0">
                  <a:pos x="47" y="22"/>
                </a:cxn>
                <a:cxn ang="0">
                  <a:pos x="47" y="26"/>
                </a:cxn>
                <a:cxn ang="0">
                  <a:pos x="44" y="28"/>
                </a:cxn>
                <a:cxn ang="0">
                  <a:pos x="44" y="33"/>
                </a:cxn>
                <a:cxn ang="0">
                  <a:pos x="42" y="35"/>
                </a:cxn>
                <a:cxn ang="0">
                  <a:pos x="40" y="37"/>
                </a:cxn>
                <a:cxn ang="0">
                  <a:pos x="38" y="39"/>
                </a:cxn>
                <a:cxn ang="0">
                  <a:pos x="36" y="42"/>
                </a:cxn>
                <a:cxn ang="0">
                  <a:pos x="33" y="44"/>
                </a:cxn>
                <a:cxn ang="0">
                  <a:pos x="29" y="44"/>
                </a:cxn>
                <a:cxn ang="0">
                  <a:pos x="27" y="46"/>
                </a:cxn>
                <a:cxn ang="0">
                  <a:pos x="22" y="46"/>
                </a:cxn>
              </a:cxnLst>
              <a:rect l="0" t="0" r="r" b="b"/>
              <a:pathLst>
                <a:path w="47" h="46">
                  <a:moveTo>
                    <a:pt x="22" y="46"/>
                  </a:moveTo>
                  <a:lnTo>
                    <a:pt x="20" y="46"/>
                  </a:lnTo>
                  <a:lnTo>
                    <a:pt x="18" y="46"/>
                  </a:lnTo>
                  <a:lnTo>
                    <a:pt x="18" y="44"/>
                  </a:lnTo>
                  <a:lnTo>
                    <a:pt x="16" y="44"/>
                  </a:lnTo>
                  <a:lnTo>
                    <a:pt x="13" y="44"/>
                  </a:lnTo>
                  <a:lnTo>
                    <a:pt x="11" y="42"/>
                  </a:lnTo>
                  <a:lnTo>
                    <a:pt x="9" y="42"/>
                  </a:lnTo>
                  <a:lnTo>
                    <a:pt x="9" y="39"/>
                  </a:lnTo>
                  <a:lnTo>
                    <a:pt x="7" y="39"/>
                  </a:lnTo>
                  <a:lnTo>
                    <a:pt x="7" y="37"/>
                  </a:lnTo>
                  <a:lnTo>
                    <a:pt x="5" y="37"/>
                  </a:lnTo>
                  <a:lnTo>
                    <a:pt x="5" y="35"/>
                  </a:lnTo>
                  <a:lnTo>
                    <a:pt x="2" y="35"/>
                  </a:lnTo>
                  <a:lnTo>
                    <a:pt x="2" y="33"/>
                  </a:lnTo>
                  <a:lnTo>
                    <a:pt x="2" y="31"/>
                  </a:lnTo>
                  <a:lnTo>
                    <a:pt x="0" y="28"/>
                  </a:lnTo>
                  <a:lnTo>
                    <a:pt x="0" y="26"/>
                  </a:lnTo>
                  <a:lnTo>
                    <a:pt x="0" y="24"/>
                  </a:lnTo>
                  <a:lnTo>
                    <a:pt x="0" y="22"/>
                  </a:lnTo>
                  <a:lnTo>
                    <a:pt x="0" y="20"/>
                  </a:lnTo>
                  <a:lnTo>
                    <a:pt x="0" y="17"/>
                  </a:lnTo>
                  <a:lnTo>
                    <a:pt x="0" y="15"/>
                  </a:lnTo>
                  <a:lnTo>
                    <a:pt x="2" y="15"/>
                  </a:lnTo>
                  <a:lnTo>
                    <a:pt x="2" y="13"/>
                  </a:lnTo>
                  <a:lnTo>
                    <a:pt x="2" y="11"/>
                  </a:lnTo>
                  <a:lnTo>
                    <a:pt x="5" y="11"/>
                  </a:lnTo>
                  <a:lnTo>
                    <a:pt x="5" y="8"/>
                  </a:lnTo>
                  <a:lnTo>
                    <a:pt x="7" y="8"/>
                  </a:lnTo>
                  <a:lnTo>
                    <a:pt x="7" y="6"/>
                  </a:lnTo>
                  <a:lnTo>
                    <a:pt x="9" y="6"/>
                  </a:lnTo>
                  <a:lnTo>
                    <a:pt x="9" y="4"/>
                  </a:lnTo>
                  <a:lnTo>
                    <a:pt x="11" y="4"/>
                  </a:lnTo>
                  <a:lnTo>
                    <a:pt x="11" y="2"/>
                  </a:lnTo>
                  <a:lnTo>
                    <a:pt x="13" y="2"/>
                  </a:lnTo>
                  <a:lnTo>
                    <a:pt x="16" y="2"/>
                  </a:lnTo>
                  <a:lnTo>
                    <a:pt x="18" y="0"/>
                  </a:lnTo>
                  <a:lnTo>
                    <a:pt x="20" y="0"/>
                  </a:lnTo>
                  <a:lnTo>
                    <a:pt x="22" y="0"/>
                  </a:lnTo>
                  <a:lnTo>
                    <a:pt x="24" y="0"/>
                  </a:lnTo>
                  <a:lnTo>
                    <a:pt x="27" y="0"/>
                  </a:lnTo>
                  <a:lnTo>
                    <a:pt x="29" y="0"/>
                  </a:lnTo>
                  <a:lnTo>
                    <a:pt x="29" y="2"/>
                  </a:lnTo>
                  <a:lnTo>
                    <a:pt x="31" y="2"/>
                  </a:lnTo>
                  <a:lnTo>
                    <a:pt x="33" y="2"/>
                  </a:lnTo>
                  <a:lnTo>
                    <a:pt x="36" y="4"/>
                  </a:lnTo>
                  <a:lnTo>
                    <a:pt x="38" y="4"/>
                  </a:lnTo>
                  <a:lnTo>
                    <a:pt x="38" y="6"/>
                  </a:lnTo>
                  <a:lnTo>
                    <a:pt x="40" y="6"/>
                  </a:lnTo>
                  <a:lnTo>
                    <a:pt x="40" y="8"/>
                  </a:lnTo>
                  <a:lnTo>
                    <a:pt x="42" y="8"/>
                  </a:lnTo>
                  <a:lnTo>
                    <a:pt x="42" y="11"/>
                  </a:lnTo>
                  <a:lnTo>
                    <a:pt x="42" y="13"/>
                  </a:lnTo>
                  <a:lnTo>
                    <a:pt x="44" y="13"/>
                  </a:lnTo>
                  <a:lnTo>
                    <a:pt x="44" y="15"/>
                  </a:lnTo>
                  <a:lnTo>
                    <a:pt x="44" y="17"/>
                  </a:lnTo>
                  <a:lnTo>
                    <a:pt x="47" y="20"/>
                  </a:lnTo>
                  <a:lnTo>
                    <a:pt x="47" y="22"/>
                  </a:lnTo>
                  <a:lnTo>
                    <a:pt x="47" y="24"/>
                  </a:lnTo>
                  <a:lnTo>
                    <a:pt x="47" y="26"/>
                  </a:lnTo>
                  <a:lnTo>
                    <a:pt x="44" y="26"/>
                  </a:lnTo>
                  <a:lnTo>
                    <a:pt x="44" y="28"/>
                  </a:lnTo>
                  <a:lnTo>
                    <a:pt x="44" y="31"/>
                  </a:lnTo>
                  <a:lnTo>
                    <a:pt x="44" y="33"/>
                  </a:lnTo>
                  <a:lnTo>
                    <a:pt x="42" y="33"/>
                  </a:lnTo>
                  <a:lnTo>
                    <a:pt x="42" y="35"/>
                  </a:lnTo>
                  <a:lnTo>
                    <a:pt x="42" y="37"/>
                  </a:lnTo>
                  <a:lnTo>
                    <a:pt x="40" y="37"/>
                  </a:lnTo>
                  <a:lnTo>
                    <a:pt x="40" y="39"/>
                  </a:lnTo>
                  <a:lnTo>
                    <a:pt x="38" y="39"/>
                  </a:lnTo>
                  <a:lnTo>
                    <a:pt x="38" y="42"/>
                  </a:lnTo>
                  <a:lnTo>
                    <a:pt x="36" y="42"/>
                  </a:lnTo>
                  <a:lnTo>
                    <a:pt x="33" y="42"/>
                  </a:lnTo>
                  <a:lnTo>
                    <a:pt x="33" y="44"/>
                  </a:lnTo>
                  <a:lnTo>
                    <a:pt x="31" y="44"/>
                  </a:lnTo>
                  <a:lnTo>
                    <a:pt x="29" y="44"/>
                  </a:lnTo>
                  <a:lnTo>
                    <a:pt x="27" y="44"/>
                  </a:lnTo>
                  <a:lnTo>
                    <a:pt x="27" y="46"/>
                  </a:lnTo>
                  <a:lnTo>
                    <a:pt x="24" y="46"/>
                  </a:lnTo>
                  <a:lnTo>
                    <a:pt x="22" y="46"/>
                  </a:lnTo>
                </a:path>
              </a:pathLst>
            </a:custGeom>
            <a:noFill/>
            <a:ln w="0" cap="sq">
              <a:solidFill>
                <a:srgbClr val="000000"/>
              </a:solidFill>
              <a:prstDash val="solid"/>
              <a:miter lim="800000"/>
              <a:headEnd/>
              <a:tailEnd/>
            </a:ln>
          </p:spPr>
          <p:txBody>
            <a:bodyPr/>
            <a:lstStyle/>
            <a:p>
              <a:endParaRPr lang="en-US" sz="2699"/>
            </a:p>
          </p:txBody>
        </p:sp>
        <p:sp>
          <p:nvSpPr>
            <p:cNvPr id="178236" name="Freeform 60"/>
            <p:cNvSpPr>
              <a:spLocks noEditPoints="1"/>
            </p:cNvSpPr>
            <p:nvPr/>
          </p:nvSpPr>
          <p:spPr bwMode="auto">
            <a:xfrm>
              <a:off x="5797714" y="4502249"/>
              <a:ext cx="695218" cy="695218"/>
            </a:xfrm>
            <a:custGeom>
              <a:avLst/>
              <a:gdLst/>
              <a:ahLst/>
              <a:cxnLst>
                <a:cxn ang="0">
                  <a:pos x="100" y="285"/>
                </a:cxn>
                <a:cxn ang="0">
                  <a:pos x="58" y="261"/>
                </a:cxn>
                <a:cxn ang="0">
                  <a:pos x="22" y="223"/>
                </a:cxn>
                <a:cxn ang="0">
                  <a:pos x="4" y="179"/>
                </a:cxn>
                <a:cxn ang="0">
                  <a:pos x="2" y="128"/>
                </a:cxn>
                <a:cxn ang="0">
                  <a:pos x="16" y="82"/>
                </a:cxn>
                <a:cxn ang="0">
                  <a:pos x="47" y="40"/>
                </a:cxn>
                <a:cxn ang="0">
                  <a:pos x="86" y="13"/>
                </a:cxn>
                <a:cxn ang="0">
                  <a:pos x="135" y="0"/>
                </a:cxn>
                <a:cxn ang="0">
                  <a:pos x="186" y="6"/>
                </a:cxn>
                <a:cxn ang="0">
                  <a:pos x="230" y="26"/>
                </a:cxn>
                <a:cxn ang="0">
                  <a:pos x="266" y="62"/>
                </a:cxn>
                <a:cxn ang="0">
                  <a:pos x="286" y="106"/>
                </a:cxn>
                <a:cxn ang="0">
                  <a:pos x="292" y="157"/>
                </a:cxn>
                <a:cxn ang="0">
                  <a:pos x="279" y="206"/>
                </a:cxn>
                <a:cxn ang="0">
                  <a:pos x="253" y="246"/>
                </a:cxn>
                <a:cxn ang="0">
                  <a:pos x="213" y="277"/>
                </a:cxn>
                <a:cxn ang="0">
                  <a:pos x="164" y="290"/>
                </a:cxn>
                <a:cxn ang="0">
                  <a:pos x="171" y="270"/>
                </a:cxn>
                <a:cxn ang="0">
                  <a:pos x="210" y="257"/>
                </a:cxn>
                <a:cxn ang="0">
                  <a:pos x="246" y="226"/>
                </a:cxn>
                <a:cxn ang="0">
                  <a:pos x="266" y="190"/>
                </a:cxn>
                <a:cxn ang="0">
                  <a:pos x="272" y="146"/>
                </a:cxn>
                <a:cxn ang="0">
                  <a:pos x="266" y="104"/>
                </a:cxn>
                <a:cxn ang="0">
                  <a:pos x="246" y="66"/>
                </a:cxn>
                <a:cxn ang="0">
                  <a:pos x="210" y="37"/>
                </a:cxn>
                <a:cxn ang="0">
                  <a:pos x="171" y="22"/>
                </a:cxn>
                <a:cxn ang="0">
                  <a:pos x="126" y="20"/>
                </a:cxn>
                <a:cxn ang="0">
                  <a:pos x="86" y="33"/>
                </a:cxn>
                <a:cxn ang="0">
                  <a:pos x="51" y="62"/>
                </a:cxn>
                <a:cxn ang="0">
                  <a:pos x="29" y="97"/>
                </a:cxn>
                <a:cxn ang="0">
                  <a:pos x="20" y="139"/>
                </a:cxn>
                <a:cxn ang="0">
                  <a:pos x="24" y="184"/>
                </a:cxn>
                <a:cxn ang="0">
                  <a:pos x="44" y="221"/>
                </a:cxn>
                <a:cxn ang="0">
                  <a:pos x="75" y="252"/>
                </a:cxn>
                <a:cxn ang="0">
                  <a:pos x="115" y="270"/>
                </a:cxn>
                <a:cxn ang="0">
                  <a:pos x="62" y="217"/>
                </a:cxn>
                <a:cxn ang="0">
                  <a:pos x="69" y="186"/>
                </a:cxn>
                <a:cxn ang="0">
                  <a:pos x="89" y="159"/>
                </a:cxn>
                <a:cxn ang="0">
                  <a:pos x="115" y="144"/>
                </a:cxn>
                <a:cxn ang="0">
                  <a:pos x="144" y="137"/>
                </a:cxn>
                <a:cxn ang="0">
                  <a:pos x="173" y="141"/>
                </a:cxn>
                <a:cxn ang="0">
                  <a:pos x="199" y="157"/>
                </a:cxn>
                <a:cxn ang="0">
                  <a:pos x="222" y="184"/>
                </a:cxn>
                <a:cxn ang="0">
                  <a:pos x="230" y="212"/>
                </a:cxn>
                <a:cxn ang="0">
                  <a:pos x="208" y="192"/>
                </a:cxn>
                <a:cxn ang="0">
                  <a:pos x="177" y="166"/>
                </a:cxn>
                <a:cxn ang="0">
                  <a:pos x="129" y="164"/>
                </a:cxn>
                <a:cxn ang="0">
                  <a:pos x="91" y="181"/>
                </a:cxn>
                <a:cxn ang="0">
                  <a:pos x="100" y="124"/>
                </a:cxn>
                <a:cxn ang="0">
                  <a:pos x="80" y="110"/>
                </a:cxn>
                <a:cxn ang="0">
                  <a:pos x="82" y="86"/>
                </a:cxn>
                <a:cxn ang="0">
                  <a:pos x="106" y="77"/>
                </a:cxn>
                <a:cxn ang="0">
                  <a:pos x="122" y="93"/>
                </a:cxn>
                <a:cxn ang="0">
                  <a:pos x="113" y="117"/>
                </a:cxn>
                <a:cxn ang="0">
                  <a:pos x="186" y="122"/>
                </a:cxn>
                <a:cxn ang="0">
                  <a:pos x="168" y="104"/>
                </a:cxn>
                <a:cxn ang="0">
                  <a:pos x="177" y="82"/>
                </a:cxn>
                <a:cxn ang="0">
                  <a:pos x="202" y="79"/>
                </a:cxn>
                <a:cxn ang="0">
                  <a:pos x="215" y="99"/>
                </a:cxn>
                <a:cxn ang="0">
                  <a:pos x="204" y="119"/>
                </a:cxn>
              </a:cxnLst>
              <a:rect l="0" t="0" r="r" b="b"/>
              <a:pathLst>
                <a:path w="292" h="292">
                  <a:moveTo>
                    <a:pt x="146" y="292"/>
                  </a:moveTo>
                  <a:lnTo>
                    <a:pt x="142" y="292"/>
                  </a:lnTo>
                  <a:lnTo>
                    <a:pt x="140" y="292"/>
                  </a:lnTo>
                  <a:lnTo>
                    <a:pt x="135" y="292"/>
                  </a:lnTo>
                  <a:lnTo>
                    <a:pt x="131" y="292"/>
                  </a:lnTo>
                  <a:lnTo>
                    <a:pt x="129" y="290"/>
                  </a:lnTo>
                  <a:lnTo>
                    <a:pt x="124" y="290"/>
                  </a:lnTo>
                  <a:lnTo>
                    <a:pt x="120" y="290"/>
                  </a:lnTo>
                  <a:lnTo>
                    <a:pt x="117" y="290"/>
                  </a:lnTo>
                  <a:lnTo>
                    <a:pt x="113" y="288"/>
                  </a:lnTo>
                  <a:lnTo>
                    <a:pt x="111" y="288"/>
                  </a:lnTo>
                  <a:lnTo>
                    <a:pt x="106" y="288"/>
                  </a:lnTo>
                  <a:lnTo>
                    <a:pt x="104" y="285"/>
                  </a:lnTo>
                  <a:lnTo>
                    <a:pt x="100" y="285"/>
                  </a:lnTo>
                  <a:lnTo>
                    <a:pt x="97" y="283"/>
                  </a:lnTo>
                  <a:lnTo>
                    <a:pt x="93" y="283"/>
                  </a:lnTo>
                  <a:lnTo>
                    <a:pt x="91" y="281"/>
                  </a:lnTo>
                  <a:lnTo>
                    <a:pt x="86" y="279"/>
                  </a:lnTo>
                  <a:lnTo>
                    <a:pt x="84" y="279"/>
                  </a:lnTo>
                  <a:lnTo>
                    <a:pt x="80" y="277"/>
                  </a:lnTo>
                  <a:lnTo>
                    <a:pt x="78" y="274"/>
                  </a:lnTo>
                  <a:lnTo>
                    <a:pt x="75" y="274"/>
                  </a:lnTo>
                  <a:lnTo>
                    <a:pt x="71" y="272"/>
                  </a:lnTo>
                  <a:lnTo>
                    <a:pt x="69" y="270"/>
                  </a:lnTo>
                  <a:lnTo>
                    <a:pt x="66" y="268"/>
                  </a:lnTo>
                  <a:lnTo>
                    <a:pt x="62" y="265"/>
                  </a:lnTo>
                  <a:lnTo>
                    <a:pt x="60" y="263"/>
                  </a:lnTo>
                  <a:lnTo>
                    <a:pt x="58" y="261"/>
                  </a:lnTo>
                  <a:lnTo>
                    <a:pt x="53" y="259"/>
                  </a:lnTo>
                  <a:lnTo>
                    <a:pt x="51" y="257"/>
                  </a:lnTo>
                  <a:lnTo>
                    <a:pt x="49" y="254"/>
                  </a:lnTo>
                  <a:lnTo>
                    <a:pt x="47" y="252"/>
                  </a:lnTo>
                  <a:lnTo>
                    <a:pt x="42" y="250"/>
                  </a:lnTo>
                  <a:lnTo>
                    <a:pt x="40" y="246"/>
                  </a:lnTo>
                  <a:lnTo>
                    <a:pt x="38" y="243"/>
                  </a:lnTo>
                  <a:lnTo>
                    <a:pt x="35" y="241"/>
                  </a:lnTo>
                  <a:lnTo>
                    <a:pt x="33" y="239"/>
                  </a:lnTo>
                  <a:lnTo>
                    <a:pt x="31" y="234"/>
                  </a:lnTo>
                  <a:lnTo>
                    <a:pt x="29" y="232"/>
                  </a:lnTo>
                  <a:lnTo>
                    <a:pt x="27" y="230"/>
                  </a:lnTo>
                  <a:lnTo>
                    <a:pt x="24" y="228"/>
                  </a:lnTo>
                  <a:lnTo>
                    <a:pt x="22" y="223"/>
                  </a:lnTo>
                  <a:lnTo>
                    <a:pt x="20" y="221"/>
                  </a:lnTo>
                  <a:lnTo>
                    <a:pt x="20" y="217"/>
                  </a:lnTo>
                  <a:lnTo>
                    <a:pt x="18" y="215"/>
                  </a:lnTo>
                  <a:lnTo>
                    <a:pt x="16" y="212"/>
                  </a:lnTo>
                  <a:lnTo>
                    <a:pt x="13" y="208"/>
                  </a:lnTo>
                  <a:lnTo>
                    <a:pt x="13" y="206"/>
                  </a:lnTo>
                  <a:lnTo>
                    <a:pt x="11" y="201"/>
                  </a:lnTo>
                  <a:lnTo>
                    <a:pt x="9" y="199"/>
                  </a:lnTo>
                  <a:lnTo>
                    <a:pt x="9" y="195"/>
                  </a:lnTo>
                  <a:lnTo>
                    <a:pt x="7" y="192"/>
                  </a:lnTo>
                  <a:lnTo>
                    <a:pt x="7" y="188"/>
                  </a:lnTo>
                  <a:lnTo>
                    <a:pt x="7" y="186"/>
                  </a:lnTo>
                  <a:lnTo>
                    <a:pt x="4" y="181"/>
                  </a:lnTo>
                  <a:lnTo>
                    <a:pt x="4" y="179"/>
                  </a:lnTo>
                  <a:lnTo>
                    <a:pt x="2" y="175"/>
                  </a:lnTo>
                  <a:lnTo>
                    <a:pt x="2" y="172"/>
                  </a:lnTo>
                  <a:lnTo>
                    <a:pt x="2" y="168"/>
                  </a:lnTo>
                  <a:lnTo>
                    <a:pt x="2" y="164"/>
                  </a:lnTo>
                  <a:lnTo>
                    <a:pt x="2" y="161"/>
                  </a:lnTo>
                  <a:lnTo>
                    <a:pt x="0" y="157"/>
                  </a:lnTo>
                  <a:lnTo>
                    <a:pt x="0" y="155"/>
                  </a:lnTo>
                  <a:lnTo>
                    <a:pt x="0" y="150"/>
                  </a:lnTo>
                  <a:lnTo>
                    <a:pt x="0" y="146"/>
                  </a:lnTo>
                  <a:lnTo>
                    <a:pt x="0" y="141"/>
                  </a:lnTo>
                  <a:lnTo>
                    <a:pt x="0" y="139"/>
                  </a:lnTo>
                  <a:lnTo>
                    <a:pt x="0" y="135"/>
                  </a:lnTo>
                  <a:lnTo>
                    <a:pt x="2" y="130"/>
                  </a:lnTo>
                  <a:lnTo>
                    <a:pt x="2" y="128"/>
                  </a:lnTo>
                  <a:lnTo>
                    <a:pt x="2" y="124"/>
                  </a:lnTo>
                  <a:lnTo>
                    <a:pt x="2" y="122"/>
                  </a:lnTo>
                  <a:lnTo>
                    <a:pt x="2" y="117"/>
                  </a:lnTo>
                  <a:lnTo>
                    <a:pt x="4" y="113"/>
                  </a:lnTo>
                  <a:lnTo>
                    <a:pt x="4" y="110"/>
                  </a:lnTo>
                  <a:lnTo>
                    <a:pt x="7" y="106"/>
                  </a:lnTo>
                  <a:lnTo>
                    <a:pt x="7" y="104"/>
                  </a:lnTo>
                  <a:lnTo>
                    <a:pt x="7" y="99"/>
                  </a:lnTo>
                  <a:lnTo>
                    <a:pt x="9" y="97"/>
                  </a:lnTo>
                  <a:lnTo>
                    <a:pt x="9" y="93"/>
                  </a:lnTo>
                  <a:lnTo>
                    <a:pt x="11" y="91"/>
                  </a:lnTo>
                  <a:lnTo>
                    <a:pt x="13" y="86"/>
                  </a:lnTo>
                  <a:lnTo>
                    <a:pt x="13" y="84"/>
                  </a:lnTo>
                  <a:lnTo>
                    <a:pt x="16" y="82"/>
                  </a:lnTo>
                  <a:lnTo>
                    <a:pt x="18" y="77"/>
                  </a:lnTo>
                  <a:lnTo>
                    <a:pt x="20" y="75"/>
                  </a:lnTo>
                  <a:lnTo>
                    <a:pt x="20" y="71"/>
                  </a:lnTo>
                  <a:lnTo>
                    <a:pt x="22" y="68"/>
                  </a:lnTo>
                  <a:lnTo>
                    <a:pt x="24" y="66"/>
                  </a:lnTo>
                  <a:lnTo>
                    <a:pt x="27" y="62"/>
                  </a:lnTo>
                  <a:lnTo>
                    <a:pt x="29" y="60"/>
                  </a:lnTo>
                  <a:lnTo>
                    <a:pt x="31" y="57"/>
                  </a:lnTo>
                  <a:lnTo>
                    <a:pt x="33" y="55"/>
                  </a:lnTo>
                  <a:lnTo>
                    <a:pt x="35" y="51"/>
                  </a:lnTo>
                  <a:lnTo>
                    <a:pt x="38" y="48"/>
                  </a:lnTo>
                  <a:lnTo>
                    <a:pt x="40" y="46"/>
                  </a:lnTo>
                  <a:lnTo>
                    <a:pt x="42" y="44"/>
                  </a:lnTo>
                  <a:lnTo>
                    <a:pt x="47" y="40"/>
                  </a:lnTo>
                  <a:lnTo>
                    <a:pt x="49" y="37"/>
                  </a:lnTo>
                  <a:lnTo>
                    <a:pt x="51" y="35"/>
                  </a:lnTo>
                  <a:lnTo>
                    <a:pt x="53" y="33"/>
                  </a:lnTo>
                  <a:lnTo>
                    <a:pt x="58" y="31"/>
                  </a:lnTo>
                  <a:lnTo>
                    <a:pt x="60" y="29"/>
                  </a:lnTo>
                  <a:lnTo>
                    <a:pt x="62" y="26"/>
                  </a:lnTo>
                  <a:lnTo>
                    <a:pt x="66" y="24"/>
                  </a:lnTo>
                  <a:lnTo>
                    <a:pt x="69" y="22"/>
                  </a:lnTo>
                  <a:lnTo>
                    <a:pt x="71" y="20"/>
                  </a:lnTo>
                  <a:lnTo>
                    <a:pt x="75" y="20"/>
                  </a:lnTo>
                  <a:lnTo>
                    <a:pt x="78" y="17"/>
                  </a:lnTo>
                  <a:lnTo>
                    <a:pt x="80" y="15"/>
                  </a:lnTo>
                  <a:lnTo>
                    <a:pt x="84" y="13"/>
                  </a:lnTo>
                  <a:lnTo>
                    <a:pt x="86" y="13"/>
                  </a:lnTo>
                  <a:lnTo>
                    <a:pt x="91" y="11"/>
                  </a:lnTo>
                  <a:lnTo>
                    <a:pt x="93" y="11"/>
                  </a:lnTo>
                  <a:lnTo>
                    <a:pt x="97" y="9"/>
                  </a:lnTo>
                  <a:lnTo>
                    <a:pt x="100" y="9"/>
                  </a:lnTo>
                  <a:lnTo>
                    <a:pt x="104" y="6"/>
                  </a:lnTo>
                  <a:lnTo>
                    <a:pt x="106" y="6"/>
                  </a:lnTo>
                  <a:lnTo>
                    <a:pt x="111" y="4"/>
                  </a:lnTo>
                  <a:lnTo>
                    <a:pt x="113" y="4"/>
                  </a:lnTo>
                  <a:lnTo>
                    <a:pt x="117" y="4"/>
                  </a:lnTo>
                  <a:lnTo>
                    <a:pt x="120" y="2"/>
                  </a:lnTo>
                  <a:lnTo>
                    <a:pt x="124" y="2"/>
                  </a:lnTo>
                  <a:lnTo>
                    <a:pt x="129" y="2"/>
                  </a:lnTo>
                  <a:lnTo>
                    <a:pt x="131" y="2"/>
                  </a:lnTo>
                  <a:lnTo>
                    <a:pt x="135" y="0"/>
                  </a:lnTo>
                  <a:lnTo>
                    <a:pt x="140" y="0"/>
                  </a:lnTo>
                  <a:lnTo>
                    <a:pt x="142" y="0"/>
                  </a:lnTo>
                  <a:lnTo>
                    <a:pt x="146" y="0"/>
                  </a:lnTo>
                  <a:lnTo>
                    <a:pt x="151" y="0"/>
                  </a:lnTo>
                  <a:lnTo>
                    <a:pt x="153" y="0"/>
                  </a:lnTo>
                  <a:lnTo>
                    <a:pt x="157" y="0"/>
                  </a:lnTo>
                  <a:lnTo>
                    <a:pt x="162" y="2"/>
                  </a:lnTo>
                  <a:lnTo>
                    <a:pt x="164" y="2"/>
                  </a:lnTo>
                  <a:lnTo>
                    <a:pt x="168" y="2"/>
                  </a:lnTo>
                  <a:lnTo>
                    <a:pt x="173" y="2"/>
                  </a:lnTo>
                  <a:lnTo>
                    <a:pt x="175" y="4"/>
                  </a:lnTo>
                  <a:lnTo>
                    <a:pt x="179" y="4"/>
                  </a:lnTo>
                  <a:lnTo>
                    <a:pt x="182" y="4"/>
                  </a:lnTo>
                  <a:lnTo>
                    <a:pt x="186" y="6"/>
                  </a:lnTo>
                  <a:lnTo>
                    <a:pt x="188" y="6"/>
                  </a:lnTo>
                  <a:lnTo>
                    <a:pt x="193" y="9"/>
                  </a:lnTo>
                  <a:lnTo>
                    <a:pt x="195" y="9"/>
                  </a:lnTo>
                  <a:lnTo>
                    <a:pt x="199" y="11"/>
                  </a:lnTo>
                  <a:lnTo>
                    <a:pt x="202" y="11"/>
                  </a:lnTo>
                  <a:lnTo>
                    <a:pt x="206" y="13"/>
                  </a:lnTo>
                  <a:lnTo>
                    <a:pt x="208" y="13"/>
                  </a:lnTo>
                  <a:lnTo>
                    <a:pt x="213" y="15"/>
                  </a:lnTo>
                  <a:lnTo>
                    <a:pt x="215" y="17"/>
                  </a:lnTo>
                  <a:lnTo>
                    <a:pt x="217" y="20"/>
                  </a:lnTo>
                  <a:lnTo>
                    <a:pt x="222" y="20"/>
                  </a:lnTo>
                  <a:lnTo>
                    <a:pt x="224" y="22"/>
                  </a:lnTo>
                  <a:lnTo>
                    <a:pt x="226" y="24"/>
                  </a:lnTo>
                  <a:lnTo>
                    <a:pt x="230" y="26"/>
                  </a:lnTo>
                  <a:lnTo>
                    <a:pt x="233" y="29"/>
                  </a:lnTo>
                  <a:lnTo>
                    <a:pt x="235" y="31"/>
                  </a:lnTo>
                  <a:lnTo>
                    <a:pt x="239" y="33"/>
                  </a:lnTo>
                  <a:lnTo>
                    <a:pt x="241" y="35"/>
                  </a:lnTo>
                  <a:lnTo>
                    <a:pt x="244" y="37"/>
                  </a:lnTo>
                  <a:lnTo>
                    <a:pt x="246" y="40"/>
                  </a:lnTo>
                  <a:lnTo>
                    <a:pt x="248" y="44"/>
                  </a:lnTo>
                  <a:lnTo>
                    <a:pt x="253" y="46"/>
                  </a:lnTo>
                  <a:lnTo>
                    <a:pt x="255" y="48"/>
                  </a:lnTo>
                  <a:lnTo>
                    <a:pt x="257" y="51"/>
                  </a:lnTo>
                  <a:lnTo>
                    <a:pt x="259" y="55"/>
                  </a:lnTo>
                  <a:lnTo>
                    <a:pt x="261" y="57"/>
                  </a:lnTo>
                  <a:lnTo>
                    <a:pt x="264" y="60"/>
                  </a:lnTo>
                  <a:lnTo>
                    <a:pt x="266" y="62"/>
                  </a:lnTo>
                  <a:lnTo>
                    <a:pt x="268" y="66"/>
                  </a:lnTo>
                  <a:lnTo>
                    <a:pt x="270" y="68"/>
                  </a:lnTo>
                  <a:lnTo>
                    <a:pt x="272" y="71"/>
                  </a:lnTo>
                  <a:lnTo>
                    <a:pt x="272" y="75"/>
                  </a:lnTo>
                  <a:lnTo>
                    <a:pt x="275" y="77"/>
                  </a:lnTo>
                  <a:lnTo>
                    <a:pt x="277" y="82"/>
                  </a:lnTo>
                  <a:lnTo>
                    <a:pt x="279" y="84"/>
                  </a:lnTo>
                  <a:lnTo>
                    <a:pt x="279" y="86"/>
                  </a:lnTo>
                  <a:lnTo>
                    <a:pt x="281" y="91"/>
                  </a:lnTo>
                  <a:lnTo>
                    <a:pt x="284" y="93"/>
                  </a:lnTo>
                  <a:lnTo>
                    <a:pt x="284" y="97"/>
                  </a:lnTo>
                  <a:lnTo>
                    <a:pt x="286" y="99"/>
                  </a:lnTo>
                  <a:lnTo>
                    <a:pt x="286" y="104"/>
                  </a:lnTo>
                  <a:lnTo>
                    <a:pt x="286" y="106"/>
                  </a:lnTo>
                  <a:lnTo>
                    <a:pt x="288" y="110"/>
                  </a:lnTo>
                  <a:lnTo>
                    <a:pt x="288" y="113"/>
                  </a:lnTo>
                  <a:lnTo>
                    <a:pt x="290" y="117"/>
                  </a:lnTo>
                  <a:lnTo>
                    <a:pt x="290" y="122"/>
                  </a:lnTo>
                  <a:lnTo>
                    <a:pt x="290" y="124"/>
                  </a:lnTo>
                  <a:lnTo>
                    <a:pt x="290" y="128"/>
                  </a:lnTo>
                  <a:lnTo>
                    <a:pt x="290" y="130"/>
                  </a:lnTo>
                  <a:lnTo>
                    <a:pt x="292" y="135"/>
                  </a:lnTo>
                  <a:lnTo>
                    <a:pt x="292" y="139"/>
                  </a:lnTo>
                  <a:lnTo>
                    <a:pt x="292" y="141"/>
                  </a:lnTo>
                  <a:lnTo>
                    <a:pt x="292" y="146"/>
                  </a:lnTo>
                  <a:lnTo>
                    <a:pt x="292" y="150"/>
                  </a:lnTo>
                  <a:lnTo>
                    <a:pt x="292" y="155"/>
                  </a:lnTo>
                  <a:lnTo>
                    <a:pt x="292" y="157"/>
                  </a:lnTo>
                  <a:lnTo>
                    <a:pt x="290" y="161"/>
                  </a:lnTo>
                  <a:lnTo>
                    <a:pt x="290" y="164"/>
                  </a:lnTo>
                  <a:lnTo>
                    <a:pt x="290" y="168"/>
                  </a:lnTo>
                  <a:lnTo>
                    <a:pt x="290" y="172"/>
                  </a:lnTo>
                  <a:lnTo>
                    <a:pt x="290" y="175"/>
                  </a:lnTo>
                  <a:lnTo>
                    <a:pt x="288" y="179"/>
                  </a:lnTo>
                  <a:lnTo>
                    <a:pt x="288" y="181"/>
                  </a:lnTo>
                  <a:lnTo>
                    <a:pt x="286" y="186"/>
                  </a:lnTo>
                  <a:lnTo>
                    <a:pt x="286" y="188"/>
                  </a:lnTo>
                  <a:lnTo>
                    <a:pt x="286" y="192"/>
                  </a:lnTo>
                  <a:lnTo>
                    <a:pt x="284" y="195"/>
                  </a:lnTo>
                  <a:lnTo>
                    <a:pt x="284" y="199"/>
                  </a:lnTo>
                  <a:lnTo>
                    <a:pt x="281" y="201"/>
                  </a:lnTo>
                  <a:lnTo>
                    <a:pt x="279" y="206"/>
                  </a:lnTo>
                  <a:lnTo>
                    <a:pt x="279" y="208"/>
                  </a:lnTo>
                  <a:lnTo>
                    <a:pt x="277" y="212"/>
                  </a:lnTo>
                  <a:lnTo>
                    <a:pt x="275" y="215"/>
                  </a:lnTo>
                  <a:lnTo>
                    <a:pt x="272" y="217"/>
                  </a:lnTo>
                  <a:lnTo>
                    <a:pt x="272" y="221"/>
                  </a:lnTo>
                  <a:lnTo>
                    <a:pt x="270" y="223"/>
                  </a:lnTo>
                  <a:lnTo>
                    <a:pt x="268" y="228"/>
                  </a:lnTo>
                  <a:lnTo>
                    <a:pt x="266" y="230"/>
                  </a:lnTo>
                  <a:lnTo>
                    <a:pt x="264" y="232"/>
                  </a:lnTo>
                  <a:lnTo>
                    <a:pt x="261" y="234"/>
                  </a:lnTo>
                  <a:lnTo>
                    <a:pt x="259" y="239"/>
                  </a:lnTo>
                  <a:lnTo>
                    <a:pt x="257" y="241"/>
                  </a:lnTo>
                  <a:lnTo>
                    <a:pt x="255" y="243"/>
                  </a:lnTo>
                  <a:lnTo>
                    <a:pt x="253" y="246"/>
                  </a:lnTo>
                  <a:lnTo>
                    <a:pt x="250" y="250"/>
                  </a:lnTo>
                  <a:lnTo>
                    <a:pt x="246" y="252"/>
                  </a:lnTo>
                  <a:lnTo>
                    <a:pt x="244" y="254"/>
                  </a:lnTo>
                  <a:lnTo>
                    <a:pt x="241" y="257"/>
                  </a:lnTo>
                  <a:lnTo>
                    <a:pt x="239" y="259"/>
                  </a:lnTo>
                  <a:lnTo>
                    <a:pt x="235" y="261"/>
                  </a:lnTo>
                  <a:lnTo>
                    <a:pt x="233" y="263"/>
                  </a:lnTo>
                  <a:lnTo>
                    <a:pt x="230" y="265"/>
                  </a:lnTo>
                  <a:lnTo>
                    <a:pt x="226" y="268"/>
                  </a:lnTo>
                  <a:lnTo>
                    <a:pt x="224" y="270"/>
                  </a:lnTo>
                  <a:lnTo>
                    <a:pt x="222" y="272"/>
                  </a:lnTo>
                  <a:lnTo>
                    <a:pt x="217" y="274"/>
                  </a:lnTo>
                  <a:lnTo>
                    <a:pt x="215" y="274"/>
                  </a:lnTo>
                  <a:lnTo>
                    <a:pt x="213" y="277"/>
                  </a:lnTo>
                  <a:lnTo>
                    <a:pt x="208" y="279"/>
                  </a:lnTo>
                  <a:lnTo>
                    <a:pt x="206" y="279"/>
                  </a:lnTo>
                  <a:lnTo>
                    <a:pt x="202" y="281"/>
                  </a:lnTo>
                  <a:lnTo>
                    <a:pt x="199" y="283"/>
                  </a:lnTo>
                  <a:lnTo>
                    <a:pt x="195" y="283"/>
                  </a:lnTo>
                  <a:lnTo>
                    <a:pt x="193" y="285"/>
                  </a:lnTo>
                  <a:lnTo>
                    <a:pt x="188" y="285"/>
                  </a:lnTo>
                  <a:lnTo>
                    <a:pt x="186" y="288"/>
                  </a:lnTo>
                  <a:lnTo>
                    <a:pt x="182" y="288"/>
                  </a:lnTo>
                  <a:lnTo>
                    <a:pt x="179" y="288"/>
                  </a:lnTo>
                  <a:lnTo>
                    <a:pt x="175" y="290"/>
                  </a:lnTo>
                  <a:lnTo>
                    <a:pt x="173" y="290"/>
                  </a:lnTo>
                  <a:lnTo>
                    <a:pt x="168" y="290"/>
                  </a:lnTo>
                  <a:lnTo>
                    <a:pt x="164" y="290"/>
                  </a:lnTo>
                  <a:lnTo>
                    <a:pt x="162" y="292"/>
                  </a:lnTo>
                  <a:lnTo>
                    <a:pt x="157" y="292"/>
                  </a:lnTo>
                  <a:lnTo>
                    <a:pt x="153" y="292"/>
                  </a:lnTo>
                  <a:lnTo>
                    <a:pt x="151" y="292"/>
                  </a:lnTo>
                  <a:lnTo>
                    <a:pt x="146" y="292"/>
                  </a:lnTo>
                  <a:close/>
                  <a:moveTo>
                    <a:pt x="146" y="274"/>
                  </a:moveTo>
                  <a:lnTo>
                    <a:pt x="148" y="272"/>
                  </a:lnTo>
                  <a:lnTo>
                    <a:pt x="153" y="272"/>
                  </a:lnTo>
                  <a:lnTo>
                    <a:pt x="155" y="272"/>
                  </a:lnTo>
                  <a:lnTo>
                    <a:pt x="160" y="272"/>
                  </a:lnTo>
                  <a:lnTo>
                    <a:pt x="162" y="272"/>
                  </a:lnTo>
                  <a:lnTo>
                    <a:pt x="166" y="272"/>
                  </a:lnTo>
                  <a:lnTo>
                    <a:pt x="168" y="272"/>
                  </a:lnTo>
                  <a:lnTo>
                    <a:pt x="171" y="270"/>
                  </a:lnTo>
                  <a:lnTo>
                    <a:pt x="175" y="270"/>
                  </a:lnTo>
                  <a:lnTo>
                    <a:pt x="177" y="270"/>
                  </a:lnTo>
                  <a:lnTo>
                    <a:pt x="182" y="270"/>
                  </a:lnTo>
                  <a:lnTo>
                    <a:pt x="184" y="268"/>
                  </a:lnTo>
                  <a:lnTo>
                    <a:pt x="186" y="268"/>
                  </a:lnTo>
                  <a:lnTo>
                    <a:pt x="188" y="265"/>
                  </a:lnTo>
                  <a:lnTo>
                    <a:pt x="193" y="265"/>
                  </a:lnTo>
                  <a:lnTo>
                    <a:pt x="195" y="263"/>
                  </a:lnTo>
                  <a:lnTo>
                    <a:pt x="197" y="263"/>
                  </a:lnTo>
                  <a:lnTo>
                    <a:pt x="202" y="261"/>
                  </a:lnTo>
                  <a:lnTo>
                    <a:pt x="204" y="261"/>
                  </a:lnTo>
                  <a:lnTo>
                    <a:pt x="206" y="259"/>
                  </a:lnTo>
                  <a:lnTo>
                    <a:pt x="208" y="257"/>
                  </a:lnTo>
                  <a:lnTo>
                    <a:pt x="210" y="257"/>
                  </a:lnTo>
                  <a:lnTo>
                    <a:pt x="215" y="254"/>
                  </a:lnTo>
                  <a:lnTo>
                    <a:pt x="217" y="252"/>
                  </a:lnTo>
                  <a:lnTo>
                    <a:pt x="219" y="250"/>
                  </a:lnTo>
                  <a:lnTo>
                    <a:pt x="222" y="248"/>
                  </a:lnTo>
                  <a:lnTo>
                    <a:pt x="224" y="248"/>
                  </a:lnTo>
                  <a:lnTo>
                    <a:pt x="226" y="246"/>
                  </a:lnTo>
                  <a:lnTo>
                    <a:pt x="228" y="243"/>
                  </a:lnTo>
                  <a:lnTo>
                    <a:pt x="230" y="241"/>
                  </a:lnTo>
                  <a:lnTo>
                    <a:pt x="235" y="239"/>
                  </a:lnTo>
                  <a:lnTo>
                    <a:pt x="237" y="237"/>
                  </a:lnTo>
                  <a:lnTo>
                    <a:pt x="239" y="234"/>
                  </a:lnTo>
                  <a:lnTo>
                    <a:pt x="241" y="232"/>
                  </a:lnTo>
                  <a:lnTo>
                    <a:pt x="244" y="230"/>
                  </a:lnTo>
                  <a:lnTo>
                    <a:pt x="246" y="226"/>
                  </a:lnTo>
                  <a:lnTo>
                    <a:pt x="246" y="223"/>
                  </a:lnTo>
                  <a:lnTo>
                    <a:pt x="248" y="221"/>
                  </a:lnTo>
                  <a:lnTo>
                    <a:pt x="250" y="219"/>
                  </a:lnTo>
                  <a:lnTo>
                    <a:pt x="253" y="217"/>
                  </a:lnTo>
                  <a:lnTo>
                    <a:pt x="255" y="215"/>
                  </a:lnTo>
                  <a:lnTo>
                    <a:pt x="255" y="212"/>
                  </a:lnTo>
                  <a:lnTo>
                    <a:pt x="257" y="208"/>
                  </a:lnTo>
                  <a:lnTo>
                    <a:pt x="259" y="206"/>
                  </a:lnTo>
                  <a:lnTo>
                    <a:pt x="259" y="203"/>
                  </a:lnTo>
                  <a:lnTo>
                    <a:pt x="261" y="201"/>
                  </a:lnTo>
                  <a:lnTo>
                    <a:pt x="264" y="197"/>
                  </a:lnTo>
                  <a:lnTo>
                    <a:pt x="264" y="195"/>
                  </a:lnTo>
                  <a:lnTo>
                    <a:pt x="266" y="192"/>
                  </a:lnTo>
                  <a:lnTo>
                    <a:pt x="266" y="190"/>
                  </a:lnTo>
                  <a:lnTo>
                    <a:pt x="268" y="186"/>
                  </a:lnTo>
                  <a:lnTo>
                    <a:pt x="268" y="184"/>
                  </a:lnTo>
                  <a:lnTo>
                    <a:pt x="268" y="181"/>
                  </a:lnTo>
                  <a:lnTo>
                    <a:pt x="270" y="177"/>
                  </a:lnTo>
                  <a:lnTo>
                    <a:pt x="270" y="175"/>
                  </a:lnTo>
                  <a:lnTo>
                    <a:pt x="270" y="172"/>
                  </a:lnTo>
                  <a:lnTo>
                    <a:pt x="272" y="168"/>
                  </a:lnTo>
                  <a:lnTo>
                    <a:pt x="272" y="166"/>
                  </a:lnTo>
                  <a:lnTo>
                    <a:pt x="272" y="161"/>
                  </a:lnTo>
                  <a:lnTo>
                    <a:pt x="272" y="159"/>
                  </a:lnTo>
                  <a:lnTo>
                    <a:pt x="272" y="157"/>
                  </a:lnTo>
                  <a:lnTo>
                    <a:pt x="272" y="153"/>
                  </a:lnTo>
                  <a:lnTo>
                    <a:pt x="272" y="150"/>
                  </a:lnTo>
                  <a:lnTo>
                    <a:pt x="272" y="146"/>
                  </a:lnTo>
                  <a:lnTo>
                    <a:pt x="272" y="144"/>
                  </a:lnTo>
                  <a:lnTo>
                    <a:pt x="272" y="139"/>
                  </a:lnTo>
                  <a:lnTo>
                    <a:pt x="272" y="137"/>
                  </a:lnTo>
                  <a:lnTo>
                    <a:pt x="272" y="133"/>
                  </a:lnTo>
                  <a:lnTo>
                    <a:pt x="272" y="130"/>
                  </a:lnTo>
                  <a:lnTo>
                    <a:pt x="272" y="126"/>
                  </a:lnTo>
                  <a:lnTo>
                    <a:pt x="272" y="124"/>
                  </a:lnTo>
                  <a:lnTo>
                    <a:pt x="270" y="122"/>
                  </a:lnTo>
                  <a:lnTo>
                    <a:pt x="270" y="117"/>
                  </a:lnTo>
                  <a:lnTo>
                    <a:pt x="270" y="115"/>
                  </a:lnTo>
                  <a:lnTo>
                    <a:pt x="268" y="113"/>
                  </a:lnTo>
                  <a:lnTo>
                    <a:pt x="268" y="108"/>
                  </a:lnTo>
                  <a:lnTo>
                    <a:pt x="268" y="106"/>
                  </a:lnTo>
                  <a:lnTo>
                    <a:pt x="266" y="104"/>
                  </a:lnTo>
                  <a:lnTo>
                    <a:pt x="266" y="99"/>
                  </a:lnTo>
                  <a:lnTo>
                    <a:pt x="264" y="97"/>
                  </a:lnTo>
                  <a:lnTo>
                    <a:pt x="264" y="95"/>
                  </a:lnTo>
                  <a:lnTo>
                    <a:pt x="261" y="93"/>
                  </a:lnTo>
                  <a:lnTo>
                    <a:pt x="259" y="88"/>
                  </a:lnTo>
                  <a:lnTo>
                    <a:pt x="259" y="86"/>
                  </a:lnTo>
                  <a:lnTo>
                    <a:pt x="257" y="84"/>
                  </a:lnTo>
                  <a:lnTo>
                    <a:pt x="255" y="82"/>
                  </a:lnTo>
                  <a:lnTo>
                    <a:pt x="255" y="79"/>
                  </a:lnTo>
                  <a:lnTo>
                    <a:pt x="253" y="75"/>
                  </a:lnTo>
                  <a:lnTo>
                    <a:pt x="250" y="73"/>
                  </a:lnTo>
                  <a:lnTo>
                    <a:pt x="248" y="71"/>
                  </a:lnTo>
                  <a:lnTo>
                    <a:pt x="246" y="68"/>
                  </a:lnTo>
                  <a:lnTo>
                    <a:pt x="246" y="66"/>
                  </a:lnTo>
                  <a:lnTo>
                    <a:pt x="244" y="64"/>
                  </a:lnTo>
                  <a:lnTo>
                    <a:pt x="241" y="62"/>
                  </a:lnTo>
                  <a:lnTo>
                    <a:pt x="239" y="60"/>
                  </a:lnTo>
                  <a:lnTo>
                    <a:pt x="237" y="55"/>
                  </a:lnTo>
                  <a:lnTo>
                    <a:pt x="235" y="53"/>
                  </a:lnTo>
                  <a:lnTo>
                    <a:pt x="230" y="51"/>
                  </a:lnTo>
                  <a:lnTo>
                    <a:pt x="228" y="48"/>
                  </a:lnTo>
                  <a:lnTo>
                    <a:pt x="226" y="48"/>
                  </a:lnTo>
                  <a:lnTo>
                    <a:pt x="224" y="46"/>
                  </a:lnTo>
                  <a:lnTo>
                    <a:pt x="222" y="44"/>
                  </a:lnTo>
                  <a:lnTo>
                    <a:pt x="219" y="42"/>
                  </a:lnTo>
                  <a:lnTo>
                    <a:pt x="217" y="40"/>
                  </a:lnTo>
                  <a:lnTo>
                    <a:pt x="215" y="37"/>
                  </a:lnTo>
                  <a:lnTo>
                    <a:pt x="210" y="37"/>
                  </a:lnTo>
                  <a:lnTo>
                    <a:pt x="208" y="35"/>
                  </a:lnTo>
                  <a:lnTo>
                    <a:pt x="206" y="33"/>
                  </a:lnTo>
                  <a:lnTo>
                    <a:pt x="204" y="33"/>
                  </a:lnTo>
                  <a:lnTo>
                    <a:pt x="202" y="31"/>
                  </a:lnTo>
                  <a:lnTo>
                    <a:pt x="197" y="29"/>
                  </a:lnTo>
                  <a:lnTo>
                    <a:pt x="195" y="29"/>
                  </a:lnTo>
                  <a:lnTo>
                    <a:pt x="193" y="26"/>
                  </a:lnTo>
                  <a:lnTo>
                    <a:pt x="188" y="26"/>
                  </a:lnTo>
                  <a:lnTo>
                    <a:pt x="186" y="24"/>
                  </a:lnTo>
                  <a:lnTo>
                    <a:pt x="184" y="24"/>
                  </a:lnTo>
                  <a:lnTo>
                    <a:pt x="182" y="24"/>
                  </a:lnTo>
                  <a:lnTo>
                    <a:pt x="177" y="22"/>
                  </a:lnTo>
                  <a:lnTo>
                    <a:pt x="175" y="22"/>
                  </a:lnTo>
                  <a:lnTo>
                    <a:pt x="171" y="22"/>
                  </a:lnTo>
                  <a:lnTo>
                    <a:pt x="168" y="20"/>
                  </a:lnTo>
                  <a:lnTo>
                    <a:pt x="166" y="20"/>
                  </a:lnTo>
                  <a:lnTo>
                    <a:pt x="162" y="20"/>
                  </a:lnTo>
                  <a:lnTo>
                    <a:pt x="160" y="20"/>
                  </a:lnTo>
                  <a:lnTo>
                    <a:pt x="155" y="20"/>
                  </a:lnTo>
                  <a:lnTo>
                    <a:pt x="153" y="20"/>
                  </a:lnTo>
                  <a:lnTo>
                    <a:pt x="148" y="20"/>
                  </a:lnTo>
                  <a:lnTo>
                    <a:pt x="146" y="20"/>
                  </a:lnTo>
                  <a:lnTo>
                    <a:pt x="144" y="20"/>
                  </a:lnTo>
                  <a:lnTo>
                    <a:pt x="140" y="20"/>
                  </a:lnTo>
                  <a:lnTo>
                    <a:pt x="137" y="20"/>
                  </a:lnTo>
                  <a:lnTo>
                    <a:pt x="133" y="20"/>
                  </a:lnTo>
                  <a:lnTo>
                    <a:pt x="131" y="20"/>
                  </a:lnTo>
                  <a:lnTo>
                    <a:pt x="126" y="20"/>
                  </a:lnTo>
                  <a:lnTo>
                    <a:pt x="124" y="20"/>
                  </a:lnTo>
                  <a:lnTo>
                    <a:pt x="122" y="22"/>
                  </a:lnTo>
                  <a:lnTo>
                    <a:pt x="117" y="22"/>
                  </a:lnTo>
                  <a:lnTo>
                    <a:pt x="115" y="22"/>
                  </a:lnTo>
                  <a:lnTo>
                    <a:pt x="111" y="24"/>
                  </a:lnTo>
                  <a:lnTo>
                    <a:pt x="109" y="24"/>
                  </a:lnTo>
                  <a:lnTo>
                    <a:pt x="106" y="24"/>
                  </a:lnTo>
                  <a:lnTo>
                    <a:pt x="104" y="26"/>
                  </a:lnTo>
                  <a:lnTo>
                    <a:pt x="100" y="26"/>
                  </a:lnTo>
                  <a:lnTo>
                    <a:pt x="97" y="29"/>
                  </a:lnTo>
                  <a:lnTo>
                    <a:pt x="95" y="29"/>
                  </a:lnTo>
                  <a:lnTo>
                    <a:pt x="91" y="31"/>
                  </a:lnTo>
                  <a:lnTo>
                    <a:pt x="89" y="33"/>
                  </a:lnTo>
                  <a:lnTo>
                    <a:pt x="86" y="33"/>
                  </a:lnTo>
                  <a:lnTo>
                    <a:pt x="84" y="35"/>
                  </a:lnTo>
                  <a:lnTo>
                    <a:pt x="82" y="37"/>
                  </a:lnTo>
                  <a:lnTo>
                    <a:pt x="78" y="37"/>
                  </a:lnTo>
                  <a:lnTo>
                    <a:pt x="75" y="40"/>
                  </a:lnTo>
                  <a:lnTo>
                    <a:pt x="73" y="42"/>
                  </a:lnTo>
                  <a:lnTo>
                    <a:pt x="71" y="44"/>
                  </a:lnTo>
                  <a:lnTo>
                    <a:pt x="69" y="46"/>
                  </a:lnTo>
                  <a:lnTo>
                    <a:pt x="66" y="48"/>
                  </a:lnTo>
                  <a:lnTo>
                    <a:pt x="64" y="48"/>
                  </a:lnTo>
                  <a:lnTo>
                    <a:pt x="62" y="51"/>
                  </a:lnTo>
                  <a:lnTo>
                    <a:pt x="58" y="53"/>
                  </a:lnTo>
                  <a:lnTo>
                    <a:pt x="55" y="55"/>
                  </a:lnTo>
                  <a:lnTo>
                    <a:pt x="53" y="60"/>
                  </a:lnTo>
                  <a:lnTo>
                    <a:pt x="51" y="62"/>
                  </a:lnTo>
                  <a:lnTo>
                    <a:pt x="49" y="64"/>
                  </a:lnTo>
                  <a:lnTo>
                    <a:pt x="47" y="66"/>
                  </a:lnTo>
                  <a:lnTo>
                    <a:pt x="47" y="68"/>
                  </a:lnTo>
                  <a:lnTo>
                    <a:pt x="44" y="71"/>
                  </a:lnTo>
                  <a:lnTo>
                    <a:pt x="42" y="73"/>
                  </a:lnTo>
                  <a:lnTo>
                    <a:pt x="40" y="75"/>
                  </a:lnTo>
                  <a:lnTo>
                    <a:pt x="38" y="77"/>
                  </a:lnTo>
                  <a:lnTo>
                    <a:pt x="38" y="82"/>
                  </a:lnTo>
                  <a:lnTo>
                    <a:pt x="35" y="84"/>
                  </a:lnTo>
                  <a:lnTo>
                    <a:pt x="33" y="86"/>
                  </a:lnTo>
                  <a:lnTo>
                    <a:pt x="33" y="88"/>
                  </a:lnTo>
                  <a:lnTo>
                    <a:pt x="31" y="93"/>
                  </a:lnTo>
                  <a:lnTo>
                    <a:pt x="29" y="95"/>
                  </a:lnTo>
                  <a:lnTo>
                    <a:pt x="29" y="97"/>
                  </a:lnTo>
                  <a:lnTo>
                    <a:pt x="27" y="99"/>
                  </a:lnTo>
                  <a:lnTo>
                    <a:pt x="27" y="104"/>
                  </a:lnTo>
                  <a:lnTo>
                    <a:pt x="24" y="106"/>
                  </a:lnTo>
                  <a:lnTo>
                    <a:pt x="24" y="108"/>
                  </a:lnTo>
                  <a:lnTo>
                    <a:pt x="24" y="113"/>
                  </a:lnTo>
                  <a:lnTo>
                    <a:pt x="22" y="115"/>
                  </a:lnTo>
                  <a:lnTo>
                    <a:pt x="22" y="117"/>
                  </a:lnTo>
                  <a:lnTo>
                    <a:pt x="22" y="122"/>
                  </a:lnTo>
                  <a:lnTo>
                    <a:pt x="20" y="124"/>
                  </a:lnTo>
                  <a:lnTo>
                    <a:pt x="20" y="126"/>
                  </a:lnTo>
                  <a:lnTo>
                    <a:pt x="20" y="130"/>
                  </a:lnTo>
                  <a:lnTo>
                    <a:pt x="20" y="133"/>
                  </a:lnTo>
                  <a:lnTo>
                    <a:pt x="20" y="137"/>
                  </a:lnTo>
                  <a:lnTo>
                    <a:pt x="20" y="139"/>
                  </a:lnTo>
                  <a:lnTo>
                    <a:pt x="20" y="144"/>
                  </a:lnTo>
                  <a:lnTo>
                    <a:pt x="20" y="146"/>
                  </a:lnTo>
                  <a:lnTo>
                    <a:pt x="20" y="150"/>
                  </a:lnTo>
                  <a:lnTo>
                    <a:pt x="20" y="153"/>
                  </a:lnTo>
                  <a:lnTo>
                    <a:pt x="20" y="157"/>
                  </a:lnTo>
                  <a:lnTo>
                    <a:pt x="20" y="159"/>
                  </a:lnTo>
                  <a:lnTo>
                    <a:pt x="20" y="161"/>
                  </a:lnTo>
                  <a:lnTo>
                    <a:pt x="20" y="166"/>
                  </a:lnTo>
                  <a:lnTo>
                    <a:pt x="20" y="168"/>
                  </a:lnTo>
                  <a:lnTo>
                    <a:pt x="22" y="172"/>
                  </a:lnTo>
                  <a:lnTo>
                    <a:pt x="22" y="175"/>
                  </a:lnTo>
                  <a:lnTo>
                    <a:pt x="22" y="177"/>
                  </a:lnTo>
                  <a:lnTo>
                    <a:pt x="24" y="181"/>
                  </a:lnTo>
                  <a:lnTo>
                    <a:pt x="24" y="184"/>
                  </a:lnTo>
                  <a:lnTo>
                    <a:pt x="24" y="186"/>
                  </a:lnTo>
                  <a:lnTo>
                    <a:pt x="27" y="190"/>
                  </a:lnTo>
                  <a:lnTo>
                    <a:pt x="27" y="192"/>
                  </a:lnTo>
                  <a:lnTo>
                    <a:pt x="29" y="195"/>
                  </a:lnTo>
                  <a:lnTo>
                    <a:pt x="29" y="197"/>
                  </a:lnTo>
                  <a:lnTo>
                    <a:pt x="31" y="201"/>
                  </a:lnTo>
                  <a:lnTo>
                    <a:pt x="33" y="203"/>
                  </a:lnTo>
                  <a:lnTo>
                    <a:pt x="33" y="206"/>
                  </a:lnTo>
                  <a:lnTo>
                    <a:pt x="35" y="208"/>
                  </a:lnTo>
                  <a:lnTo>
                    <a:pt x="38" y="212"/>
                  </a:lnTo>
                  <a:lnTo>
                    <a:pt x="38" y="215"/>
                  </a:lnTo>
                  <a:lnTo>
                    <a:pt x="40" y="217"/>
                  </a:lnTo>
                  <a:lnTo>
                    <a:pt x="42" y="219"/>
                  </a:lnTo>
                  <a:lnTo>
                    <a:pt x="44" y="221"/>
                  </a:lnTo>
                  <a:lnTo>
                    <a:pt x="47" y="223"/>
                  </a:lnTo>
                  <a:lnTo>
                    <a:pt x="47" y="226"/>
                  </a:lnTo>
                  <a:lnTo>
                    <a:pt x="49" y="230"/>
                  </a:lnTo>
                  <a:lnTo>
                    <a:pt x="51" y="232"/>
                  </a:lnTo>
                  <a:lnTo>
                    <a:pt x="53" y="234"/>
                  </a:lnTo>
                  <a:lnTo>
                    <a:pt x="55" y="237"/>
                  </a:lnTo>
                  <a:lnTo>
                    <a:pt x="58" y="239"/>
                  </a:lnTo>
                  <a:lnTo>
                    <a:pt x="62" y="241"/>
                  </a:lnTo>
                  <a:lnTo>
                    <a:pt x="64" y="243"/>
                  </a:lnTo>
                  <a:lnTo>
                    <a:pt x="66" y="246"/>
                  </a:lnTo>
                  <a:lnTo>
                    <a:pt x="69" y="248"/>
                  </a:lnTo>
                  <a:lnTo>
                    <a:pt x="71" y="248"/>
                  </a:lnTo>
                  <a:lnTo>
                    <a:pt x="73" y="250"/>
                  </a:lnTo>
                  <a:lnTo>
                    <a:pt x="75" y="252"/>
                  </a:lnTo>
                  <a:lnTo>
                    <a:pt x="78" y="254"/>
                  </a:lnTo>
                  <a:lnTo>
                    <a:pt x="82" y="257"/>
                  </a:lnTo>
                  <a:lnTo>
                    <a:pt x="84" y="257"/>
                  </a:lnTo>
                  <a:lnTo>
                    <a:pt x="86" y="259"/>
                  </a:lnTo>
                  <a:lnTo>
                    <a:pt x="89" y="261"/>
                  </a:lnTo>
                  <a:lnTo>
                    <a:pt x="91" y="261"/>
                  </a:lnTo>
                  <a:lnTo>
                    <a:pt x="95" y="263"/>
                  </a:lnTo>
                  <a:lnTo>
                    <a:pt x="97" y="263"/>
                  </a:lnTo>
                  <a:lnTo>
                    <a:pt x="100" y="265"/>
                  </a:lnTo>
                  <a:lnTo>
                    <a:pt x="104" y="265"/>
                  </a:lnTo>
                  <a:lnTo>
                    <a:pt x="106" y="268"/>
                  </a:lnTo>
                  <a:lnTo>
                    <a:pt x="109" y="268"/>
                  </a:lnTo>
                  <a:lnTo>
                    <a:pt x="111" y="270"/>
                  </a:lnTo>
                  <a:lnTo>
                    <a:pt x="115" y="270"/>
                  </a:lnTo>
                  <a:lnTo>
                    <a:pt x="117" y="270"/>
                  </a:lnTo>
                  <a:lnTo>
                    <a:pt x="122" y="270"/>
                  </a:lnTo>
                  <a:lnTo>
                    <a:pt x="124" y="272"/>
                  </a:lnTo>
                  <a:lnTo>
                    <a:pt x="126" y="272"/>
                  </a:lnTo>
                  <a:lnTo>
                    <a:pt x="131" y="272"/>
                  </a:lnTo>
                  <a:lnTo>
                    <a:pt x="133" y="272"/>
                  </a:lnTo>
                  <a:lnTo>
                    <a:pt x="137" y="272"/>
                  </a:lnTo>
                  <a:lnTo>
                    <a:pt x="140" y="272"/>
                  </a:lnTo>
                  <a:lnTo>
                    <a:pt x="144" y="272"/>
                  </a:lnTo>
                  <a:lnTo>
                    <a:pt x="146" y="274"/>
                  </a:lnTo>
                  <a:close/>
                  <a:moveTo>
                    <a:pt x="73" y="221"/>
                  </a:moveTo>
                  <a:lnTo>
                    <a:pt x="60" y="221"/>
                  </a:lnTo>
                  <a:lnTo>
                    <a:pt x="62" y="219"/>
                  </a:lnTo>
                  <a:lnTo>
                    <a:pt x="62" y="217"/>
                  </a:lnTo>
                  <a:lnTo>
                    <a:pt x="62" y="215"/>
                  </a:lnTo>
                  <a:lnTo>
                    <a:pt x="62" y="212"/>
                  </a:lnTo>
                  <a:lnTo>
                    <a:pt x="62" y="210"/>
                  </a:lnTo>
                  <a:lnTo>
                    <a:pt x="62" y="208"/>
                  </a:lnTo>
                  <a:lnTo>
                    <a:pt x="64" y="206"/>
                  </a:lnTo>
                  <a:lnTo>
                    <a:pt x="64" y="203"/>
                  </a:lnTo>
                  <a:lnTo>
                    <a:pt x="64" y="201"/>
                  </a:lnTo>
                  <a:lnTo>
                    <a:pt x="64" y="199"/>
                  </a:lnTo>
                  <a:lnTo>
                    <a:pt x="66" y="197"/>
                  </a:lnTo>
                  <a:lnTo>
                    <a:pt x="66" y="195"/>
                  </a:lnTo>
                  <a:lnTo>
                    <a:pt x="66" y="192"/>
                  </a:lnTo>
                  <a:lnTo>
                    <a:pt x="69" y="190"/>
                  </a:lnTo>
                  <a:lnTo>
                    <a:pt x="69" y="188"/>
                  </a:lnTo>
                  <a:lnTo>
                    <a:pt x="69" y="186"/>
                  </a:lnTo>
                  <a:lnTo>
                    <a:pt x="71" y="186"/>
                  </a:lnTo>
                  <a:lnTo>
                    <a:pt x="71" y="184"/>
                  </a:lnTo>
                  <a:lnTo>
                    <a:pt x="73" y="181"/>
                  </a:lnTo>
                  <a:lnTo>
                    <a:pt x="73" y="179"/>
                  </a:lnTo>
                  <a:lnTo>
                    <a:pt x="73" y="177"/>
                  </a:lnTo>
                  <a:lnTo>
                    <a:pt x="75" y="175"/>
                  </a:lnTo>
                  <a:lnTo>
                    <a:pt x="78" y="172"/>
                  </a:lnTo>
                  <a:lnTo>
                    <a:pt x="78" y="170"/>
                  </a:lnTo>
                  <a:lnTo>
                    <a:pt x="80" y="168"/>
                  </a:lnTo>
                  <a:lnTo>
                    <a:pt x="82" y="168"/>
                  </a:lnTo>
                  <a:lnTo>
                    <a:pt x="82" y="166"/>
                  </a:lnTo>
                  <a:lnTo>
                    <a:pt x="84" y="164"/>
                  </a:lnTo>
                  <a:lnTo>
                    <a:pt x="86" y="161"/>
                  </a:lnTo>
                  <a:lnTo>
                    <a:pt x="89" y="159"/>
                  </a:lnTo>
                  <a:lnTo>
                    <a:pt x="91" y="157"/>
                  </a:lnTo>
                  <a:lnTo>
                    <a:pt x="93" y="157"/>
                  </a:lnTo>
                  <a:lnTo>
                    <a:pt x="93" y="155"/>
                  </a:lnTo>
                  <a:lnTo>
                    <a:pt x="95" y="155"/>
                  </a:lnTo>
                  <a:lnTo>
                    <a:pt x="97" y="153"/>
                  </a:lnTo>
                  <a:lnTo>
                    <a:pt x="100" y="150"/>
                  </a:lnTo>
                  <a:lnTo>
                    <a:pt x="102" y="150"/>
                  </a:lnTo>
                  <a:lnTo>
                    <a:pt x="104" y="148"/>
                  </a:lnTo>
                  <a:lnTo>
                    <a:pt x="106" y="146"/>
                  </a:lnTo>
                  <a:lnTo>
                    <a:pt x="109" y="146"/>
                  </a:lnTo>
                  <a:lnTo>
                    <a:pt x="111" y="146"/>
                  </a:lnTo>
                  <a:lnTo>
                    <a:pt x="111" y="144"/>
                  </a:lnTo>
                  <a:lnTo>
                    <a:pt x="113" y="144"/>
                  </a:lnTo>
                  <a:lnTo>
                    <a:pt x="115" y="144"/>
                  </a:lnTo>
                  <a:lnTo>
                    <a:pt x="117" y="141"/>
                  </a:lnTo>
                  <a:lnTo>
                    <a:pt x="120" y="141"/>
                  </a:lnTo>
                  <a:lnTo>
                    <a:pt x="122" y="141"/>
                  </a:lnTo>
                  <a:lnTo>
                    <a:pt x="124" y="141"/>
                  </a:lnTo>
                  <a:lnTo>
                    <a:pt x="124" y="139"/>
                  </a:lnTo>
                  <a:lnTo>
                    <a:pt x="126" y="139"/>
                  </a:lnTo>
                  <a:lnTo>
                    <a:pt x="129" y="139"/>
                  </a:lnTo>
                  <a:lnTo>
                    <a:pt x="131" y="139"/>
                  </a:lnTo>
                  <a:lnTo>
                    <a:pt x="133" y="139"/>
                  </a:lnTo>
                  <a:lnTo>
                    <a:pt x="135" y="139"/>
                  </a:lnTo>
                  <a:lnTo>
                    <a:pt x="137" y="139"/>
                  </a:lnTo>
                  <a:lnTo>
                    <a:pt x="140" y="139"/>
                  </a:lnTo>
                  <a:lnTo>
                    <a:pt x="142" y="139"/>
                  </a:lnTo>
                  <a:lnTo>
                    <a:pt x="144" y="137"/>
                  </a:lnTo>
                  <a:lnTo>
                    <a:pt x="146" y="137"/>
                  </a:lnTo>
                  <a:lnTo>
                    <a:pt x="148" y="137"/>
                  </a:lnTo>
                  <a:lnTo>
                    <a:pt x="151" y="139"/>
                  </a:lnTo>
                  <a:lnTo>
                    <a:pt x="153" y="139"/>
                  </a:lnTo>
                  <a:lnTo>
                    <a:pt x="155" y="139"/>
                  </a:lnTo>
                  <a:lnTo>
                    <a:pt x="157" y="139"/>
                  </a:lnTo>
                  <a:lnTo>
                    <a:pt x="160" y="139"/>
                  </a:lnTo>
                  <a:lnTo>
                    <a:pt x="162" y="139"/>
                  </a:lnTo>
                  <a:lnTo>
                    <a:pt x="164" y="139"/>
                  </a:lnTo>
                  <a:lnTo>
                    <a:pt x="166" y="139"/>
                  </a:lnTo>
                  <a:lnTo>
                    <a:pt x="168" y="139"/>
                  </a:lnTo>
                  <a:lnTo>
                    <a:pt x="168" y="141"/>
                  </a:lnTo>
                  <a:lnTo>
                    <a:pt x="171" y="141"/>
                  </a:lnTo>
                  <a:lnTo>
                    <a:pt x="173" y="141"/>
                  </a:lnTo>
                  <a:lnTo>
                    <a:pt x="175" y="141"/>
                  </a:lnTo>
                  <a:lnTo>
                    <a:pt x="177" y="144"/>
                  </a:lnTo>
                  <a:lnTo>
                    <a:pt x="179" y="144"/>
                  </a:lnTo>
                  <a:lnTo>
                    <a:pt x="182" y="144"/>
                  </a:lnTo>
                  <a:lnTo>
                    <a:pt x="182" y="146"/>
                  </a:lnTo>
                  <a:lnTo>
                    <a:pt x="184" y="146"/>
                  </a:lnTo>
                  <a:lnTo>
                    <a:pt x="186" y="146"/>
                  </a:lnTo>
                  <a:lnTo>
                    <a:pt x="188" y="148"/>
                  </a:lnTo>
                  <a:lnTo>
                    <a:pt x="191" y="150"/>
                  </a:lnTo>
                  <a:lnTo>
                    <a:pt x="193" y="150"/>
                  </a:lnTo>
                  <a:lnTo>
                    <a:pt x="195" y="153"/>
                  </a:lnTo>
                  <a:lnTo>
                    <a:pt x="197" y="155"/>
                  </a:lnTo>
                  <a:lnTo>
                    <a:pt x="199" y="155"/>
                  </a:lnTo>
                  <a:lnTo>
                    <a:pt x="199" y="157"/>
                  </a:lnTo>
                  <a:lnTo>
                    <a:pt x="202" y="157"/>
                  </a:lnTo>
                  <a:lnTo>
                    <a:pt x="204" y="159"/>
                  </a:lnTo>
                  <a:lnTo>
                    <a:pt x="206" y="161"/>
                  </a:lnTo>
                  <a:lnTo>
                    <a:pt x="208" y="164"/>
                  </a:lnTo>
                  <a:lnTo>
                    <a:pt x="210" y="166"/>
                  </a:lnTo>
                  <a:lnTo>
                    <a:pt x="210" y="168"/>
                  </a:lnTo>
                  <a:lnTo>
                    <a:pt x="213" y="168"/>
                  </a:lnTo>
                  <a:lnTo>
                    <a:pt x="215" y="170"/>
                  </a:lnTo>
                  <a:lnTo>
                    <a:pt x="215" y="172"/>
                  </a:lnTo>
                  <a:lnTo>
                    <a:pt x="217" y="175"/>
                  </a:lnTo>
                  <a:lnTo>
                    <a:pt x="219" y="177"/>
                  </a:lnTo>
                  <a:lnTo>
                    <a:pt x="219" y="179"/>
                  </a:lnTo>
                  <a:lnTo>
                    <a:pt x="219" y="181"/>
                  </a:lnTo>
                  <a:lnTo>
                    <a:pt x="222" y="184"/>
                  </a:lnTo>
                  <a:lnTo>
                    <a:pt x="222" y="186"/>
                  </a:lnTo>
                  <a:lnTo>
                    <a:pt x="224" y="186"/>
                  </a:lnTo>
                  <a:lnTo>
                    <a:pt x="224" y="188"/>
                  </a:lnTo>
                  <a:lnTo>
                    <a:pt x="224" y="190"/>
                  </a:lnTo>
                  <a:lnTo>
                    <a:pt x="226" y="192"/>
                  </a:lnTo>
                  <a:lnTo>
                    <a:pt x="226" y="195"/>
                  </a:lnTo>
                  <a:lnTo>
                    <a:pt x="226" y="197"/>
                  </a:lnTo>
                  <a:lnTo>
                    <a:pt x="228" y="199"/>
                  </a:lnTo>
                  <a:lnTo>
                    <a:pt x="228" y="201"/>
                  </a:lnTo>
                  <a:lnTo>
                    <a:pt x="228" y="203"/>
                  </a:lnTo>
                  <a:lnTo>
                    <a:pt x="228" y="206"/>
                  </a:lnTo>
                  <a:lnTo>
                    <a:pt x="230" y="208"/>
                  </a:lnTo>
                  <a:lnTo>
                    <a:pt x="230" y="210"/>
                  </a:lnTo>
                  <a:lnTo>
                    <a:pt x="230" y="212"/>
                  </a:lnTo>
                  <a:lnTo>
                    <a:pt x="230" y="215"/>
                  </a:lnTo>
                  <a:lnTo>
                    <a:pt x="230" y="217"/>
                  </a:lnTo>
                  <a:lnTo>
                    <a:pt x="233" y="219"/>
                  </a:lnTo>
                  <a:lnTo>
                    <a:pt x="233" y="221"/>
                  </a:lnTo>
                  <a:lnTo>
                    <a:pt x="219" y="221"/>
                  </a:lnTo>
                  <a:lnTo>
                    <a:pt x="219" y="217"/>
                  </a:lnTo>
                  <a:lnTo>
                    <a:pt x="219" y="215"/>
                  </a:lnTo>
                  <a:lnTo>
                    <a:pt x="217" y="210"/>
                  </a:lnTo>
                  <a:lnTo>
                    <a:pt x="217" y="208"/>
                  </a:lnTo>
                  <a:lnTo>
                    <a:pt x="215" y="203"/>
                  </a:lnTo>
                  <a:lnTo>
                    <a:pt x="213" y="201"/>
                  </a:lnTo>
                  <a:lnTo>
                    <a:pt x="213" y="197"/>
                  </a:lnTo>
                  <a:lnTo>
                    <a:pt x="210" y="195"/>
                  </a:lnTo>
                  <a:lnTo>
                    <a:pt x="208" y="192"/>
                  </a:lnTo>
                  <a:lnTo>
                    <a:pt x="208" y="190"/>
                  </a:lnTo>
                  <a:lnTo>
                    <a:pt x="206" y="188"/>
                  </a:lnTo>
                  <a:lnTo>
                    <a:pt x="204" y="186"/>
                  </a:lnTo>
                  <a:lnTo>
                    <a:pt x="202" y="181"/>
                  </a:lnTo>
                  <a:lnTo>
                    <a:pt x="199" y="179"/>
                  </a:lnTo>
                  <a:lnTo>
                    <a:pt x="197" y="179"/>
                  </a:lnTo>
                  <a:lnTo>
                    <a:pt x="195" y="177"/>
                  </a:lnTo>
                  <a:lnTo>
                    <a:pt x="193" y="175"/>
                  </a:lnTo>
                  <a:lnTo>
                    <a:pt x="191" y="172"/>
                  </a:lnTo>
                  <a:lnTo>
                    <a:pt x="188" y="170"/>
                  </a:lnTo>
                  <a:lnTo>
                    <a:pt x="184" y="170"/>
                  </a:lnTo>
                  <a:lnTo>
                    <a:pt x="182" y="168"/>
                  </a:lnTo>
                  <a:lnTo>
                    <a:pt x="179" y="168"/>
                  </a:lnTo>
                  <a:lnTo>
                    <a:pt x="177" y="166"/>
                  </a:lnTo>
                  <a:lnTo>
                    <a:pt x="173" y="166"/>
                  </a:lnTo>
                  <a:lnTo>
                    <a:pt x="171" y="164"/>
                  </a:lnTo>
                  <a:lnTo>
                    <a:pt x="166" y="164"/>
                  </a:lnTo>
                  <a:lnTo>
                    <a:pt x="164" y="164"/>
                  </a:lnTo>
                  <a:lnTo>
                    <a:pt x="160" y="161"/>
                  </a:lnTo>
                  <a:lnTo>
                    <a:pt x="157" y="161"/>
                  </a:lnTo>
                  <a:lnTo>
                    <a:pt x="153" y="161"/>
                  </a:lnTo>
                  <a:lnTo>
                    <a:pt x="151" y="161"/>
                  </a:lnTo>
                  <a:lnTo>
                    <a:pt x="146" y="161"/>
                  </a:lnTo>
                  <a:lnTo>
                    <a:pt x="142" y="161"/>
                  </a:lnTo>
                  <a:lnTo>
                    <a:pt x="140" y="161"/>
                  </a:lnTo>
                  <a:lnTo>
                    <a:pt x="135" y="161"/>
                  </a:lnTo>
                  <a:lnTo>
                    <a:pt x="133" y="161"/>
                  </a:lnTo>
                  <a:lnTo>
                    <a:pt x="129" y="164"/>
                  </a:lnTo>
                  <a:lnTo>
                    <a:pt x="126" y="164"/>
                  </a:lnTo>
                  <a:lnTo>
                    <a:pt x="122" y="164"/>
                  </a:lnTo>
                  <a:lnTo>
                    <a:pt x="120" y="166"/>
                  </a:lnTo>
                  <a:lnTo>
                    <a:pt x="115" y="166"/>
                  </a:lnTo>
                  <a:lnTo>
                    <a:pt x="113" y="168"/>
                  </a:lnTo>
                  <a:lnTo>
                    <a:pt x="111" y="168"/>
                  </a:lnTo>
                  <a:lnTo>
                    <a:pt x="109" y="170"/>
                  </a:lnTo>
                  <a:lnTo>
                    <a:pt x="104" y="170"/>
                  </a:lnTo>
                  <a:lnTo>
                    <a:pt x="102" y="172"/>
                  </a:lnTo>
                  <a:lnTo>
                    <a:pt x="100" y="175"/>
                  </a:lnTo>
                  <a:lnTo>
                    <a:pt x="97" y="177"/>
                  </a:lnTo>
                  <a:lnTo>
                    <a:pt x="95" y="179"/>
                  </a:lnTo>
                  <a:lnTo>
                    <a:pt x="93" y="179"/>
                  </a:lnTo>
                  <a:lnTo>
                    <a:pt x="91" y="181"/>
                  </a:lnTo>
                  <a:lnTo>
                    <a:pt x="89" y="186"/>
                  </a:lnTo>
                  <a:lnTo>
                    <a:pt x="86" y="188"/>
                  </a:lnTo>
                  <a:lnTo>
                    <a:pt x="84" y="190"/>
                  </a:lnTo>
                  <a:lnTo>
                    <a:pt x="84" y="192"/>
                  </a:lnTo>
                  <a:lnTo>
                    <a:pt x="82" y="195"/>
                  </a:lnTo>
                  <a:lnTo>
                    <a:pt x="80" y="197"/>
                  </a:lnTo>
                  <a:lnTo>
                    <a:pt x="80" y="201"/>
                  </a:lnTo>
                  <a:lnTo>
                    <a:pt x="78" y="203"/>
                  </a:lnTo>
                  <a:lnTo>
                    <a:pt x="75" y="208"/>
                  </a:lnTo>
                  <a:lnTo>
                    <a:pt x="75" y="210"/>
                  </a:lnTo>
                  <a:lnTo>
                    <a:pt x="73" y="215"/>
                  </a:lnTo>
                  <a:lnTo>
                    <a:pt x="73" y="217"/>
                  </a:lnTo>
                  <a:lnTo>
                    <a:pt x="73" y="221"/>
                  </a:lnTo>
                  <a:close/>
                  <a:moveTo>
                    <a:pt x="100" y="124"/>
                  </a:moveTo>
                  <a:lnTo>
                    <a:pt x="97" y="124"/>
                  </a:lnTo>
                  <a:lnTo>
                    <a:pt x="95" y="122"/>
                  </a:lnTo>
                  <a:lnTo>
                    <a:pt x="93" y="122"/>
                  </a:lnTo>
                  <a:lnTo>
                    <a:pt x="91" y="122"/>
                  </a:lnTo>
                  <a:lnTo>
                    <a:pt x="89" y="122"/>
                  </a:lnTo>
                  <a:lnTo>
                    <a:pt x="89" y="119"/>
                  </a:lnTo>
                  <a:lnTo>
                    <a:pt x="86" y="119"/>
                  </a:lnTo>
                  <a:lnTo>
                    <a:pt x="86" y="117"/>
                  </a:lnTo>
                  <a:lnTo>
                    <a:pt x="84" y="117"/>
                  </a:lnTo>
                  <a:lnTo>
                    <a:pt x="84" y="115"/>
                  </a:lnTo>
                  <a:lnTo>
                    <a:pt x="82" y="115"/>
                  </a:lnTo>
                  <a:lnTo>
                    <a:pt x="82" y="113"/>
                  </a:lnTo>
                  <a:lnTo>
                    <a:pt x="80" y="113"/>
                  </a:lnTo>
                  <a:lnTo>
                    <a:pt x="80" y="110"/>
                  </a:lnTo>
                  <a:lnTo>
                    <a:pt x="80" y="108"/>
                  </a:lnTo>
                  <a:lnTo>
                    <a:pt x="78" y="108"/>
                  </a:lnTo>
                  <a:lnTo>
                    <a:pt x="78" y="106"/>
                  </a:lnTo>
                  <a:lnTo>
                    <a:pt x="78" y="104"/>
                  </a:lnTo>
                  <a:lnTo>
                    <a:pt x="78" y="102"/>
                  </a:lnTo>
                  <a:lnTo>
                    <a:pt x="78" y="99"/>
                  </a:lnTo>
                  <a:lnTo>
                    <a:pt x="78" y="97"/>
                  </a:lnTo>
                  <a:lnTo>
                    <a:pt x="78" y="95"/>
                  </a:lnTo>
                  <a:lnTo>
                    <a:pt x="78" y="93"/>
                  </a:lnTo>
                  <a:lnTo>
                    <a:pt x="78" y="91"/>
                  </a:lnTo>
                  <a:lnTo>
                    <a:pt x="80" y="91"/>
                  </a:lnTo>
                  <a:lnTo>
                    <a:pt x="80" y="88"/>
                  </a:lnTo>
                  <a:lnTo>
                    <a:pt x="80" y="86"/>
                  </a:lnTo>
                  <a:lnTo>
                    <a:pt x="82" y="86"/>
                  </a:lnTo>
                  <a:lnTo>
                    <a:pt x="82" y="84"/>
                  </a:lnTo>
                  <a:lnTo>
                    <a:pt x="84" y="84"/>
                  </a:lnTo>
                  <a:lnTo>
                    <a:pt x="84" y="82"/>
                  </a:lnTo>
                  <a:lnTo>
                    <a:pt x="86" y="82"/>
                  </a:lnTo>
                  <a:lnTo>
                    <a:pt x="89" y="79"/>
                  </a:lnTo>
                  <a:lnTo>
                    <a:pt x="91" y="79"/>
                  </a:lnTo>
                  <a:lnTo>
                    <a:pt x="91" y="77"/>
                  </a:lnTo>
                  <a:lnTo>
                    <a:pt x="93" y="77"/>
                  </a:lnTo>
                  <a:lnTo>
                    <a:pt x="95" y="77"/>
                  </a:lnTo>
                  <a:lnTo>
                    <a:pt x="97" y="77"/>
                  </a:lnTo>
                  <a:lnTo>
                    <a:pt x="100" y="77"/>
                  </a:lnTo>
                  <a:lnTo>
                    <a:pt x="102" y="77"/>
                  </a:lnTo>
                  <a:lnTo>
                    <a:pt x="104" y="77"/>
                  </a:lnTo>
                  <a:lnTo>
                    <a:pt x="106" y="77"/>
                  </a:lnTo>
                  <a:lnTo>
                    <a:pt x="109" y="77"/>
                  </a:lnTo>
                  <a:lnTo>
                    <a:pt x="109" y="79"/>
                  </a:lnTo>
                  <a:lnTo>
                    <a:pt x="111" y="79"/>
                  </a:lnTo>
                  <a:lnTo>
                    <a:pt x="113" y="79"/>
                  </a:lnTo>
                  <a:lnTo>
                    <a:pt x="113" y="82"/>
                  </a:lnTo>
                  <a:lnTo>
                    <a:pt x="115" y="82"/>
                  </a:lnTo>
                  <a:lnTo>
                    <a:pt x="115" y="84"/>
                  </a:lnTo>
                  <a:lnTo>
                    <a:pt x="117" y="84"/>
                  </a:lnTo>
                  <a:lnTo>
                    <a:pt x="117" y="86"/>
                  </a:lnTo>
                  <a:lnTo>
                    <a:pt x="120" y="86"/>
                  </a:lnTo>
                  <a:lnTo>
                    <a:pt x="120" y="88"/>
                  </a:lnTo>
                  <a:lnTo>
                    <a:pt x="120" y="91"/>
                  </a:lnTo>
                  <a:lnTo>
                    <a:pt x="122" y="91"/>
                  </a:lnTo>
                  <a:lnTo>
                    <a:pt x="122" y="93"/>
                  </a:lnTo>
                  <a:lnTo>
                    <a:pt x="122" y="95"/>
                  </a:lnTo>
                  <a:lnTo>
                    <a:pt x="122" y="97"/>
                  </a:lnTo>
                  <a:lnTo>
                    <a:pt x="124" y="97"/>
                  </a:lnTo>
                  <a:lnTo>
                    <a:pt x="124" y="99"/>
                  </a:lnTo>
                  <a:lnTo>
                    <a:pt x="124" y="102"/>
                  </a:lnTo>
                  <a:lnTo>
                    <a:pt x="122" y="104"/>
                  </a:lnTo>
                  <a:lnTo>
                    <a:pt x="122" y="106"/>
                  </a:lnTo>
                  <a:lnTo>
                    <a:pt x="122" y="108"/>
                  </a:lnTo>
                  <a:lnTo>
                    <a:pt x="122" y="110"/>
                  </a:lnTo>
                  <a:lnTo>
                    <a:pt x="120" y="110"/>
                  </a:lnTo>
                  <a:lnTo>
                    <a:pt x="120" y="113"/>
                  </a:lnTo>
                  <a:lnTo>
                    <a:pt x="117" y="115"/>
                  </a:lnTo>
                  <a:lnTo>
                    <a:pt x="115" y="117"/>
                  </a:lnTo>
                  <a:lnTo>
                    <a:pt x="113" y="117"/>
                  </a:lnTo>
                  <a:lnTo>
                    <a:pt x="113" y="119"/>
                  </a:lnTo>
                  <a:lnTo>
                    <a:pt x="111" y="119"/>
                  </a:lnTo>
                  <a:lnTo>
                    <a:pt x="111" y="122"/>
                  </a:lnTo>
                  <a:lnTo>
                    <a:pt x="109" y="122"/>
                  </a:lnTo>
                  <a:lnTo>
                    <a:pt x="106" y="122"/>
                  </a:lnTo>
                  <a:lnTo>
                    <a:pt x="104" y="122"/>
                  </a:lnTo>
                  <a:lnTo>
                    <a:pt x="104" y="124"/>
                  </a:lnTo>
                  <a:lnTo>
                    <a:pt x="102" y="124"/>
                  </a:lnTo>
                  <a:lnTo>
                    <a:pt x="100" y="124"/>
                  </a:lnTo>
                  <a:close/>
                  <a:moveTo>
                    <a:pt x="193" y="124"/>
                  </a:moveTo>
                  <a:lnTo>
                    <a:pt x="191" y="124"/>
                  </a:lnTo>
                  <a:lnTo>
                    <a:pt x="188" y="124"/>
                  </a:lnTo>
                  <a:lnTo>
                    <a:pt x="188" y="122"/>
                  </a:lnTo>
                  <a:lnTo>
                    <a:pt x="186" y="122"/>
                  </a:lnTo>
                  <a:lnTo>
                    <a:pt x="184" y="122"/>
                  </a:lnTo>
                  <a:lnTo>
                    <a:pt x="182" y="122"/>
                  </a:lnTo>
                  <a:lnTo>
                    <a:pt x="182" y="119"/>
                  </a:lnTo>
                  <a:lnTo>
                    <a:pt x="179" y="119"/>
                  </a:lnTo>
                  <a:lnTo>
                    <a:pt x="177" y="117"/>
                  </a:lnTo>
                  <a:lnTo>
                    <a:pt x="175" y="117"/>
                  </a:lnTo>
                  <a:lnTo>
                    <a:pt x="175" y="115"/>
                  </a:lnTo>
                  <a:lnTo>
                    <a:pt x="173" y="113"/>
                  </a:lnTo>
                  <a:lnTo>
                    <a:pt x="173" y="110"/>
                  </a:lnTo>
                  <a:lnTo>
                    <a:pt x="171" y="110"/>
                  </a:lnTo>
                  <a:lnTo>
                    <a:pt x="171" y="108"/>
                  </a:lnTo>
                  <a:lnTo>
                    <a:pt x="171" y="106"/>
                  </a:lnTo>
                  <a:lnTo>
                    <a:pt x="171" y="104"/>
                  </a:lnTo>
                  <a:lnTo>
                    <a:pt x="168" y="104"/>
                  </a:lnTo>
                  <a:lnTo>
                    <a:pt x="168" y="102"/>
                  </a:lnTo>
                  <a:lnTo>
                    <a:pt x="168" y="99"/>
                  </a:lnTo>
                  <a:lnTo>
                    <a:pt x="168" y="97"/>
                  </a:lnTo>
                  <a:lnTo>
                    <a:pt x="171" y="97"/>
                  </a:lnTo>
                  <a:lnTo>
                    <a:pt x="171" y="95"/>
                  </a:lnTo>
                  <a:lnTo>
                    <a:pt x="171" y="93"/>
                  </a:lnTo>
                  <a:lnTo>
                    <a:pt x="171" y="91"/>
                  </a:lnTo>
                  <a:lnTo>
                    <a:pt x="173" y="91"/>
                  </a:lnTo>
                  <a:lnTo>
                    <a:pt x="173" y="88"/>
                  </a:lnTo>
                  <a:lnTo>
                    <a:pt x="173" y="86"/>
                  </a:lnTo>
                  <a:lnTo>
                    <a:pt x="175" y="86"/>
                  </a:lnTo>
                  <a:lnTo>
                    <a:pt x="175" y="84"/>
                  </a:lnTo>
                  <a:lnTo>
                    <a:pt x="177" y="84"/>
                  </a:lnTo>
                  <a:lnTo>
                    <a:pt x="177" y="82"/>
                  </a:lnTo>
                  <a:lnTo>
                    <a:pt x="179" y="82"/>
                  </a:lnTo>
                  <a:lnTo>
                    <a:pt x="179" y="79"/>
                  </a:lnTo>
                  <a:lnTo>
                    <a:pt x="182" y="79"/>
                  </a:lnTo>
                  <a:lnTo>
                    <a:pt x="184" y="79"/>
                  </a:lnTo>
                  <a:lnTo>
                    <a:pt x="184" y="77"/>
                  </a:lnTo>
                  <a:lnTo>
                    <a:pt x="186" y="77"/>
                  </a:lnTo>
                  <a:lnTo>
                    <a:pt x="188" y="77"/>
                  </a:lnTo>
                  <a:lnTo>
                    <a:pt x="191" y="77"/>
                  </a:lnTo>
                  <a:lnTo>
                    <a:pt x="193" y="77"/>
                  </a:lnTo>
                  <a:lnTo>
                    <a:pt x="195" y="77"/>
                  </a:lnTo>
                  <a:lnTo>
                    <a:pt x="197" y="77"/>
                  </a:lnTo>
                  <a:lnTo>
                    <a:pt x="199" y="77"/>
                  </a:lnTo>
                  <a:lnTo>
                    <a:pt x="202" y="77"/>
                  </a:lnTo>
                  <a:lnTo>
                    <a:pt x="202" y="79"/>
                  </a:lnTo>
                  <a:lnTo>
                    <a:pt x="204" y="79"/>
                  </a:lnTo>
                  <a:lnTo>
                    <a:pt x="206" y="82"/>
                  </a:lnTo>
                  <a:lnTo>
                    <a:pt x="208" y="82"/>
                  </a:lnTo>
                  <a:lnTo>
                    <a:pt x="208" y="84"/>
                  </a:lnTo>
                  <a:lnTo>
                    <a:pt x="210" y="84"/>
                  </a:lnTo>
                  <a:lnTo>
                    <a:pt x="210" y="86"/>
                  </a:lnTo>
                  <a:lnTo>
                    <a:pt x="213" y="86"/>
                  </a:lnTo>
                  <a:lnTo>
                    <a:pt x="213" y="88"/>
                  </a:lnTo>
                  <a:lnTo>
                    <a:pt x="213" y="91"/>
                  </a:lnTo>
                  <a:lnTo>
                    <a:pt x="215" y="91"/>
                  </a:lnTo>
                  <a:lnTo>
                    <a:pt x="215" y="93"/>
                  </a:lnTo>
                  <a:lnTo>
                    <a:pt x="215" y="95"/>
                  </a:lnTo>
                  <a:lnTo>
                    <a:pt x="215" y="97"/>
                  </a:lnTo>
                  <a:lnTo>
                    <a:pt x="215" y="99"/>
                  </a:lnTo>
                  <a:lnTo>
                    <a:pt x="215" y="102"/>
                  </a:lnTo>
                  <a:lnTo>
                    <a:pt x="215" y="104"/>
                  </a:lnTo>
                  <a:lnTo>
                    <a:pt x="215" y="106"/>
                  </a:lnTo>
                  <a:lnTo>
                    <a:pt x="215" y="108"/>
                  </a:lnTo>
                  <a:lnTo>
                    <a:pt x="213" y="108"/>
                  </a:lnTo>
                  <a:lnTo>
                    <a:pt x="213" y="110"/>
                  </a:lnTo>
                  <a:lnTo>
                    <a:pt x="213" y="113"/>
                  </a:lnTo>
                  <a:lnTo>
                    <a:pt x="210" y="113"/>
                  </a:lnTo>
                  <a:lnTo>
                    <a:pt x="210" y="115"/>
                  </a:lnTo>
                  <a:lnTo>
                    <a:pt x="208" y="115"/>
                  </a:lnTo>
                  <a:lnTo>
                    <a:pt x="208" y="117"/>
                  </a:lnTo>
                  <a:lnTo>
                    <a:pt x="206" y="117"/>
                  </a:lnTo>
                  <a:lnTo>
                    <a:pt x="206" y="119"/>
                  </a:lnTo>
                  <a:lnTo>
                    <a:pt x="204" y="119"/>
                  </a:lnTo>
                  <a:lnTo>
                    <a:pt x="204" y="122"/>
                  </a:lnTo>
                  <a:lnTo>
                    <a:pt x="202" y="122"/>
                  </a:lnTo>
                  <a:lnTo>
                    <a:pt x="199" y="122"/>
                  </a:lnTo>
                  <a:lnTo>
                    <a:pt x="197" y="122"/>
                  </a:lnTo>
                  <a:lnTo>
                    <a:pt x="195" y="124"/>
                  </a:lnTo>
                  <a:lnTo>
                    <a:pt x="193" y="124"/>
                  </a:lnTo>
                  <a:close/>
                </a:path>
              </a:pathLst>
            </a:custGeom>
            <a:solidFill>
              <a:srgbClr val="000000"/>
            </a:solidFill>
            <a:ln w="9525">
              <a:noFill/>
              <a:round/>
              <a:headEnd/>
              <a:tailEnd/>
            </a:ln>
          </p:spPr>
          <p:txBody>
            <a:bodyPr/>
            <a:lstStyle/>
            <a:p>
              <a:endParaRPr lang="en-US" sz="2699"/>
            </a:p>
          </p:txBody>
        </p:sp>
        <p:sp>
          <p:nvSpPr>
            <p:cNvPr id="178237" name="Freeform 61"/>
            <p:cNvSpPr>
              <a:spLocks/>
            </p:cNvSpPr>
            <p:nvPr/>
          </p:nvSpPr>
          <p:spPr bwMode="auto">
            <a:xfrm>
              <a:off x="5797714" y="4502249"/>
              <a:ext cx="695218" cy="695218"/>
            </a:xfrm>
            <a:custGeom>
              <a:avLst/>
              <a:gdLst/>
              <a:ahLst/>
              <a:cxnLst>
                <a:cxn ang="0">
                  <a:pos x="131" y="292"/>
                </a:cxn>
                <a:cxn ang="0">
                  <a:pos x="113" y="288"/>
                </a:cxn>
                <a:cxn ang="0">
                  <a:pos x="97" y="283"/>
                </a:cxn>
                <a:cxn ang="0">
                  <a:pos x="80" y="277"/>
                </a:cxn>
                <a:cxn ang="0">
                  <a:pos x="66" y="268"/>
                </a:cxn>
                <a:cxn ang="0">
                  <a:pos x="51" y="257"/>
                </a:cxn>
                <a:cxn ang="0">
                  <a:pos x="38" y="243"/>
                </a:cxn>
                <a:cxn ang="0">
                  <a:pos x="27" y="230"/>
                </a:cxn>
                <a:cxn ang="0">
                  <a:pos x="18" y="215"/>
                </a:cxn>
                <a:cxn ang="0">
                  <a:pos x="9" y="199"/>
                </a:cxn>
                <a:cxn ang="0">
                  <a:pos x="4" y="181"/>
                </a:cxn>
                <a:cxn ang="0">
                  <a:pos x="2" y="164"/>
                </a:cxn>
                <a:cxn ang="0">
                  <a:pos x="0" y="146"/>
                </a:cxn>
                <a:cxn ang="0">
                  <a:pos x="2" y="128"/>
                </a:cxn>
                <a:cxn ang="0">
                  <a:pos x="4" y="110"/>
                </a:cxn>
                <a:cxn ang="0">
                  <a:pos x="9" y="93"/>
                </a:cxn>
                <a:cxn ang="0">
                  <a:pos x="18" y="77"/>
                </a:cxn>
                <a:cxn ang="0">
                  <a:pos x="27" y="62"/>
                </a:cxn>
                <a:cxn ang="0">
                  <a:pos x="38" y="48"/>
                </a:cxn>
                <a:cxn ang="0">
                  <a:pos x="51" y="35"/>
                </a:cxn>
                <a:cxn ang="0">
                  <a:pos x="66" y="24"/>
                </a:cxn>
                <a:cxn ang="0">
                  <a:pos x="80" y="15"/>
                </a:cxn>
                <a:cxn ang="0">
                  <a:pos x="97" y="9"/>
                </a:cxn>
                <a:cxn ang="0">
                  <a:pos x="113" y="4"/>
                </a:cxn>
                <a:cxn ang="0">
                  <a:pos x="131" y="2"/>
                </a:cxn>
                <a:cxn ang="0">
                  <a:pos x="151" y="0"/>
                </a:cxn>
                <a:cxn ang="0">
                  <a:pos x="168" y="2"/>
                </a:cxn>
                <a:cxn ang="0">
                  <a:pos x="186" y="6"/>
                </a:cxn>
                <a:cxn ang="0">
                  <a:pos x="202" y="11"/>
                </a:cxn>
                <a:cxn ang="0">
                  <a:pos x="217" y="20"/>
                </a:cxn>
                <a:cxn ang="0">
                  <a:pos x="233" y="29"/>
                </a:cxn>
                <a:cxn ang="0">
                  <a:pos x="246" y="40"/>
                </a:cxn>
                <a:cxn ang="0">
                  <a:pos x="259" y="55"/>
                </a:cxn>
                <a:cxn ang="0">
                  <a:pos x="270" y="68"/>
                </a:cxn>
                <a:cxn ang="0">
                  <a:pos x="279" y="84"/>
                </a:cxn>
                <a:cxn ang="0">
                  <a:pos x="286" y="99"/>
                </a:cxn>
                <a:cxn ang="0">
                  <a:pos x="290" y="117"/>
                </a:cxn>
                <a:cxn ang="0">
                  <a:pos x="292" y="135"/>
                </a:cxn>
                <a:cxn ang="0">
                  <a:pos x="292" y="155"/>
                </a:cxn>
                <a:cxn ang="0">
                  <a:pos x="290" y="172"/>
                </a:cxn>
                <a:cxn ang="0">
                  <a:pos x="286" y="188"/>
                </a:cxn>
                <a:cxn ang="0">
                  <a:pos x="279" y="206"/>
                </a:cxn>
                <a:cxn ang="0">
                  <a:pos x="272" y="221"/>
                </a:cxn>
                <a:cxn ang="0">
                  <a:pos x="261" y="234"/>
                </a:cxn>
                <a:cxn ang="0">
                  <a:pos x="250" y="250"/>
                </a:cxn>
                <a:cxn ang="0">
                  <a:pos x="235" y="261"/>
                </a:cxn>
                <a:cxn ang="0">
                  <a:pos x="222" y="272"/>
                </a:cxn>
                <a:cxn ang="0">
                  <a:pos x="206" y="279"/>
                </a:cxn>
                <a:cxn ang="0">
                  <a:pos x="188" y="285"/>
                </a:cxn>
                <a:cxn ang="0">
                  <a:pos x="173" y="290"/>
                </a:cxn>
                <a:cxn ang="0">
                  <a:pos x="153" y="292"/>
                </a:cxn>
              </a:cxnLst>
              <a:rect l="0" t="0" r="r" b="b"/>
              <a:pathLst>
                <a:path w="292" h="292">
                  <a:moveTo>
                    <a:pt x="146" y="292"/>
                  </a:moveTo>
                  <a:lnTo>
                    <a:pt x="142" y="292"/>
                  </a:lnTo>
                  <a:lnTo>
                    <a:pt x="140" y="292"/>
                  </a:lnTo>
                  <a:lnTo>
                    <a:pt x="135" y="292"/>
                  </a:lnTo>
                  <a:lnTo>
                    <a:pt x="131" y="292"/>
                  </a:lnTo>
                  <a:lnTo>
                    <a:pt x="129" y="290"/>
                  </a:lnTo>
                  <a:lnTo>
                    <a:pt x="124" y="290"/>
                  </a:lnTo>
                  <a:lnTo>
                    <a:pt x="120" y="290"/>
                  </a:lnTo>
                  <a:lnTo>
                    <a:pt x="117" y="290"/>
                  </a:lnTo>
                  <a:lnTo>
                    <a:pt x="113" y="288"/>
                  </a:lnTo>
                  <a:lnTo>
                    <a:pt x="111" y="288"/>
                  </a:lnTo>
                  <a:lnTo>
                    <a:pt x="106" y="288"/>
                  </a:lnTo>
                  <a:lnTo>
                    <a:pt x="104" y="285"/>
                  </a:lnTo>
                  <a:lnTo>
                    <a:pt x="100" y="285"/>
                  </a:lnTo>
                  <a:lnTo>
                    <a:pt x="97" y="283"/>
                  </a:lnTo>
                  <a:lnTo>
                    <a:pt x="93" y="283"/>
                  </a:lnTo>
                  <a:lnTo>
                    <a:pt x="91" y="281"/>
                  </a:lnTo>
                  <a:lnTo>
                    <a:pt x="86" y="279"/>
                  </a:lnTo>
                  <a:lnTo>
                    <a:pt x="84" y="279"/>
                  </a:lnTo>
                  <a:lnTo>
                    <a:pt x="80" y="277"/>
                  </a:lnTo>
                  <a:lnTo>
                    <a:pt x="78" y="274"/>
                  </a:lnTo>
                  <a:lnTo>
                    <a:pt x="75" y="274"/>
                  </a:lnTo>
                  <a:lnTo>
                    <a:pt x="71" y="272"/>
                  </a:lnTo>
                  <a:lnTo>
                    <a:pt x="69" y="270"/>
                  </a:lnTo>
                  <a:lnTo>
                    <a:pt x="66" y="268"/>
                  </a:lnTo>
                  <a:lnTo>
                    <a:pt x="62" y="265"/>
                  </a:lnTo>
                  <a:lnTo>
                    <a:pt x="60" y="263"/>
                  </a:lnTo>
                  <a:lnTo>
                    <a:pt x="58" y="261"/>
                  </a:lnTo>
                  <a:lnTo>
                    <a:pt x="53" y="259"/>
                  </a:lnTo>
                  <a:lnTo>
                    <a:pt x="51" y="257"/>
                  </a:lnTo>
                  <a:lnTo>
                    <a:pt x="49" y="254"/>
                  </a:lnTo>
                  <a:lnTo>
                    <a:pt x="47" y="252"/>
                  </a:lnTo>
                  <a:lnTo>
                    <a:pt x="42" y="250"/>
                  </a:lnTo>
                  <a:lnTo>
                    <a:pt x="40" y="246"/>
                  </a:lnTo>
                  <a:lnTo>
                    <a:pt x="38" y="243"/>
                  </a:lnTo>
                  <a:lnTo>
                    <a:pt x="35" y="241"/>
                  </a:lnTo>
                  <a:lnTo>
                    <a:pt x="33" y="239"/>
                  </a:lnTo>
                  <a:lnTo>
                    <a:pt x="31" y="234"/>
                  </a:lnTo>
                  <a:lnTo>
                    <a:pt x="29" y="232"/>
                  </a:lnTo>
                  <a:lnTo>
                    <a:pt x="27" y="230"/>
                  </a:lnTo>
                  <a:lnTo>
                    <a:pt x="24" y="228"/>
                  </a:lnTo>
                  <a:lnTo>
                    <a:pt x="22" y="223"/>
                  </a:lnTo>
                  <a:lnTo>
                    <a:pt x="20" y="221"/>
                  </a:lnTo>
                  <a:lnTo>
                    <a:pt x="20" y="217"/>
                  </a:lnTo>
                  <a:lnTo>
                    <a:pt x="18" y="215"/>
                  </a:lnTo>
                  <a:lnTo>
                    <a:pt x="16" y="212"/>
                  </a:lnTo>
                  <a:lnTo>
                    <a:pt x="13" y="208"/>
                  </a:lnTo>
                  <a:lnTo>
                    <a:pt x="13" y="206"/>
                  </a:lnTo>
                  <a:lnTo>
                    <a:pt x="11" y="201"/>
                  </a:lnTo>
                  <a:lnTo>
                    <a:pt x="9" y="199"/>
                  </a:lnTo>
                  <a:lnTo>
                    <a:pt x="9" y="195"/>
                  </a:lnTo>
                  <a:lnTo>
                    <a:pt x="7" y="192"/>
                  </a:lnTo>
                  <a:lnTo>
                    <a:pt x="7" y="188"/>
                  </a:lnTo>
                  <a:lnTo>
                    <a:pt x="7" y="186"/>
                  </a:lnTo>
                  <a:lnTo>
                    <a:pt x="4" y="181"/>
                  </a:lnTo>
                  <a:lnTo>
                    <a:pt x="4" y="179"/>
                  </a:lnTo>
                  <a:lnTo>
                    <a:pt x="2" y="175"/>
                  </a:lnTo>
                  <a:lnTo>
                    <a:pt x="2" y="172"/>
                  </a:lnTo>
                  <a:lnTo>
                    <a:pt x="2" y="168"/>
                  </a:lnTo>
                  <a:lnTo>
                    <a:pt x="2" y="164"/>
                  </a:lnTo>
                  <a:lnTo>
                    <a:pt x="2" y="161"/>
                  </a:lnTo>
                  <a:lnTo>
                    <a:pt x="0" y="157"/>
                  </a:lnTo>
                  <a:lnTo>
                    <a:pt x="0" y="155"/>
                  </a:lnTo>
                  <a:lnTo>
                    <a:pt x="0" y="150"/>
                  </a:lnTo>
                  <a:lnTo>
                    <a:pt x="0" y="146"/>
                  </a:lnTo>
                  <a:lnTo>
                    <a:pt x="0" y="141"/>
                  </a:lnTo>
                  <a:lnTo>
                    <a:pt x="0" y="139"/>
                  </a:lnTo>
                  <a:lnTo>
                    <a:pt x="0" y="135"/>
                  </a:lnTo>
                  <a:lnTo>
                    <a:pt x="2" y="130"/>
                  </a:lnTo>
                  <a:lnTo>
                    <a:pt x="2" y="128"/>
                  </a:lnTo>
                  <a:lnTo>
                    <a:pt x="2" y="124"/>
                  </a:lnTo>
                  <a:lnTo>
                    <a:pt x="2" y="122"/>
                  </a:lnTo>
                  <a:lnTo>
                    <a:pt x="2" y="117"/>
                  </a:lnTo>
                  <a:lnTo>
                    <a:pt x="4" y="113"/>
                  </a:lnTo>
                  <a:lnTo>
                    <a:pt x="4" y="110"/>
                  </a:lnTo>
                  <a:lnTo>
                    <a:pt x="7" y="106"/>
                  </a:lnTo>
                  <a:lnTo>
                    <a:pt x="7" y="104"/>
                  </a:lnTo>
                  <a:lnTo>
                    <a:pt x="7" y="99"/>
                  </a:lnTo>
                  <a:lnTo>
                    <a:pt x="9" y="97"/>
                  </a:lnTo>
                  <a:lnTo>
                    <a:pt x="9" y="93"/>
                  </a:lnTo>
                  <a:lnTo>
                    <a:pt x="11" y="91"/>
                  </a:lnTo>
                  <a:lnTo>
                    <a:pt x="13" y="86"/>
                  </a:lnTo>
                  <a:lnTo>
                    <a:pt x="13" y="84"/>
                  </a:lnTo>
                  <a:lnTo>
                    <a:pt x="16" y="82"/>
                  </a:lnTo>
                  <a:lnTo>
                    <a:pt x="18" y="77"/>
                  </a:lnTo>
                  <a:lnTo>
                    <a:pt x="20" y="75"/>
                  </a:lnTo>
                  <a:lnTo>
                    <a:pt x="20" y="71"/>
                  </a:lnTo>
                  <a:lnTo>
                    <a:pt x="22" y="68"/>
                  </a:lnTo>
                  <a:lnTo>
                    <a:pt x="24" y="66"/>
                  </a:lnTo>
                  <a:lnTo>
                    <a:pt x="27" y="62"/>
                  </a:lnTo>
                  <a:lnTo>
                    <a:pt x="29" y="60"/>
                  </a:lnTo>
                  <a:lnTo>
                    <a:pt x="31" y="57"/>
                  </a:lnTo>
                  <a:lnTo>
                    <a:pt x="33" y="55"/>
                  </a:lnTo>
                  <a:lnTo>
                    <a:pt x="35" y="51"/>
                  </a:lnTo>
                  <a:lnTo>
                    <a:pt x="38" y="48"/>
                  </a:lnTo>
                  <a:lnTo>
                    <a:pt x="40" y="46"/>
                  </a:lnTo>
                  <a:lnTo>
                    <a:pt x="42" y="44"/>
                  </a:lnTo>
                  <a:lnTo>
                    <a:pt x="47" y="40"/>
                  </a:lnTo>
                  <a:lnTo>
                    <a:pt x="49" y="37"/>
                  </a:lnTo>
                  <a:lnTo>
                    <a:pt x="51" y="35"/>
                  </a:lnTo>
                  <a:lnTo>
                    <a:pt x="53" y="33"/>
                  </a:lnTo>
                  <a:lnTo>
                    <a:pt x="58" y="31"/>
                  </a:lnTo>
                  <a:lnTo>
                    <a:pt x="60" y="29"/>
                  </a:lnTo>
                  <a:lnTo>
                    <a:pt x="62" y="26"/>
                  </a:lnTo>
                  <a:lnTo>
                    <a:pt x="66" y="24"/>
                  </a:lnTo>
                  <a:lnTo>
                    <a:pt x="69" y="22"/>
                  </a:lnTo>
                  <a:lnTo>
                    <a:pt x="71" y="20"/>
                  </a:lnTo>
                  <a:lnTo>
                    <a:pt x="75" y="20"/>
                  </a:lnTo>
                  <a:lnTo>
                    <a:pt x="78" y="17"/>
                  </a:lnTo>
                  <a:lnTo>
                    <a:pt x="80" y="15"/>
                  </a:lnTo>
                  <a:lnTo>
                    <a:pt x="84" y="13"/>
                  </a:lnTo>
                  <a:lnTo>
                    <a:pt x="86" y="13"/>
                  </a:lnTo>
                  <a:lnTo>
                    <a:pt x="91" y="11"/>
                  </a:lnTo>
                  <a:lnTo>
                    <a:pt x="93" y="11"/>
                  </a:lnTo>
                  <a:lnTo>
                    <a:pt x="97" y="9"/>
                  </a:lnTo>
                  <a:lnTo>
                    <a:pt x="100" y="9"/>
                  </a:lnTo>
                  <a:lnTo>
                    <a:pt x="104" y="6"/>
                  </a:lnTo>
                  <a:lnTo>
                    <a:pt x="106" y="6"/>
                  </a:lnTo>
                  <a:lnTo>
                    <a:pt x="111" y="4"/>
                  </a:lnTo>
                  <a:lnTo>
                    <a:pt x="113" y="4"/>
                  </a:lnTo>
                  <a:lnTo>
                    <a:pt x="117" y="4"/>
                  </a:lnTo>
                  <a:lnTo>
                    <a:pt x="120" y="2"/>
                  </a:lnTo>
                  <a:lnTo>
                    <a:pt x="124" y="2"/>
                  </a:lnTo>
                  <a:lnTo>
                    <a:pt x="129" y="2"/>
                  </a:lnTo>
                  <a:lnTo>
                    <a:pt x="131" y="2"/>
                  </a:lnTo>
                  <a:lnTo>
                    <a:pt x="135" y="0"/>
                  </a:lnTo>
                  <a:lnTo>
                    <a:pt x="140" y="0"/>
                  </a:lnTo>
                  <a:lnTo>
                    <a:pt x="142" y="0"/>
                  </a:lnTo>
                  <a:lnTo>
                    <a:pt x="146" y="0"/>
                  </a:lnTo>
                  <a:lnTo>
                    <a:pt x="151" y="0"/>
                  </a:lnTo>
                  <a:lnTo>
                    <a:pt x="153" y="0"/>
                  </a:lnTo>
                  <a:lnTo>
                    <a:pt x="157" y="0"/>
                  </a:lnTo>
                  <a:lnTo>
                    <a:pt x="162" y="2"/>
                  </a:lnTo>
                  <a:lnTo>
                    <a:pt x="164" y="2"/>
                  </a:lnTo>
                  <a:lnTo>
                    <a:pt x="168" y="2"/>
                  </a:lnTo>
                  <a:lnTo>
                    <a:pt x="173" y="2"/>
                  </a:lnTo>
                  <a:lnTo>
                    <a:pt x="175" y="4"/>
                  </a:lnTo>
                  <a:lnTo>
                    <a:pt x="179" y="4"/>
                  </a:lnTo>
                  <a:lnTo>
                    <a:pt x="182" y="4"/>
                  </a:lnTo>
                  <a:lnTo>
                    <a:pt x="186" y="6"/>
                  </a:lnTo>
                  <a:lnTo>
                    <a:pt x="188" y="6"/>
                  </a:lnTo>
                  <a:lnTo>
                    <a:pt x="193" y="9"/>
                  </a:lnTo>
                  <a:lnTo>
                    <a:pt x="195" y="9"/>
                  </a:lnTo>
                  <a:lnTo>
                    <a:pt x="199" y="11"/>
                  </a:lnTo>
                  <a:lnTo>
                    <a:pt x="202" y="11"/>
                  </a:lnTo>
                  <a:lnTo>
                    <a:pt x="206" y="13"/>
                  </a:lnTo>
                  <a:lnTo>
                    <a:pt x="208" y="13"/>
                  </a:lnTo>
                  <a:lnTo>
                    <a:pt x="213" y="15"/>
                  </a:lnTo>
                  <a:lnTo>
                    <a:pt x="215" y="17"/>
                  </a:lnTo>
                  <a:lnTo>
                    <a:pt x="217" y="20"/>
                  </a:lnTo>
                  <a:lnTo>
                    <a:pt x="222" y="20"/>
                  </a:lnTo>
                  <a:lnTo>
                    <a:pt x="224" y="22"/>
                  </a:lnTo>
                  <a:lnTo>
                    <a:pt x="226" y="24"/>
                  </a:lnTo>
                  <a:lnTo>
                    <a:pt x="230" y="26"/>
                  </a:lnTo>
                  <a:lnTo>
                    <a:pt x="233" y="29"/>
                  </a:lnTo>
                  <a:lnTo>
                    <a:pt x="235" y="31"/>
                  </a:lnTo>
                  <a:lnTo>
                    <a:pt x="239" y="33"/>
                  </a:lnTo>
                  <a:lnTo>
                    <a:pt x="241" y="35"/>
                  </a:lnTo>
                  <a:lnTo>
                    <a:pt x="244" y="37"/>
                  </a:lnTo>
                  <a:lnTo>
                    <a:pt x="246" y="40"/>
                  </a:lnTo>
                  <a:lnTo>
                    <a:pt x="248" y="44"/>
                  </a:lnTo>
                  <a:lnTo>
                    <a:pt x="253" y="46"/>
                  </a:lnTo>
                  <a:lnTo>
                    <a:pt x="255" y="48"/>
                  </a:lnTo>
                  <a:lnTo>
                    <a:pt x="257" y="51"/>
                  </a:lnTo>
                  <a:lnTo>
                    <a:pt x="259" y="55"/>
                  </a:lnTo>
                  <a:lnTo>
                    <a:pt x="261" y="57"/>
                  </a:lnTo>
                  <a:lnTo>
                    <a:pt x="264" y="60"/>
                  </a:lnTo>
                  <a:lnTo>
                    <a:pt x="266" y="62"/>
                  </a:lnTo>
                  <a:lnTo>
                    <a:pt x="268" y="66"/>
                  </a:lnTo>
                  <a:lnTo>
                    <a:pt x="270" y="68"/>
                  </a:lnTo>
                  <a:lnTo>
                    <a:pt x="272" y="71"/>
                  </a:lnTo>
                  <a:lnTo>
                    <a:pt x="272" y="75"/>
                  </a:lnTo>
                  <a:lnTo>
                    <a:pt x="275" y="77"/>
                  </a:lnTo>
                  <a:lnTo>
                    <a:pt x="277" y="82"/>
                  </a:lnTo>
                  <a:lnTo>
                    <a:pt x="279" y="84"/>
                  </a:lnTo>
                  <a:lnTo>
                    <a:pt x="279" y="86"/>
                  </a:lnTo>
                  <a:lnTo>
                    <a:pt x="281" y="91"/>
                  </a:lnTo>
                  <a:lnTo>
                    <a:pt x="284" y="93"/>
                  </a:lnTo>
                  <a:lnTo>
                    <a:pt x="284" y="97"/>
                  </a:lnTo>
                  <a:lnTo>
                    <a:pt x="286" y="99"/>
                  </a:lnTo>
                  <a:lnTo>
                    <a:pt x="286" y="104"/>
                  </a:lnTo>
                  <a:lnTo>
                    <a:pt x="286" y="106"/>
                  </a:lnTo>
                  <a:lnTo>
                    <a:pt x="288" y="110"/>
                  </a:lnTo>
                  <a:lnTo>
                    <a:pt x="288" y="113"/>
                  </a:lnTo>
                  <a:lnTo>
                    <a:pt x="290" y="117"/>
                  </a:lnTo>
                  <a:lnTo>
                    <a:pt x="290" y="122"/>
                  </a:lnTo>
                  <a:lnTo>
                    <a:pt x="290" y="124"/>
                  </a:lnTo>
                  <a:lnTo>
                    <a:pt x="290" y="128"/>
                  </a:lnTo>
                  <a:lnTo>
                    <a:pt x="290" y="130"/>
                  </a:lnTo>
                  <a:lnTo>
                    <a:pt x="292" y="135"/>
                  </a:lnTo>
                  <a:lnTo>
                    <a:pt x="292" y="139"/>
                  </a:lnTo>
                  <a:lnTo>
                    <a:pt x="292" y="141"/>
                  </a:lnTo>
                  <a:lnTo>
                    <a:pt x="292" y="146"/>
                  </a:lnTo>
                  <a:lnTo>
                    <a:pt x="292" y="150"/>
                  </a:lnTo>
                  <a:lnTo>
                    <a:pt x="292" y="155"/>
                  </a:lnTo>
                  <a:lnTo>
                    <a:pt x="292" y="157"/>
                  </a:lnTo>
                  <a:lnTo>
                    <a:pt x="290" y="161"/>
                  </a:lnTo>
                  <a:lnTo>
                    <a:pt x="290" y="164"/>
                  </a:lnTo>
                  <a:lnTo>
                    <a:pt x="290" y="168"/>
                  </a:lnTo>
                  <a:lnTo>
                    <a:pt x="290" y="172"/>
                  </a:lnTo>
                  <a:lnTo>
                    <a:pt x="290" y="175"/>
                  </a:lnTo>
                  <a:lnTo>
                    <a:pt x="288" y="179"/>
                  </a:lnTo>
                  <a:lnTo>
                    <a:pt x="288" y="181"/>
                  </a:lnTo>
                  <a:lnTo>
                    <a:pt x="286" y="186"/>
                  </a:lnTo>
                  <a:lnTo>
                    <a:pt x="286" y="188"/>
                  </a:lnTo>
                  <a:lnTo>
                    <a:pt x="286" y="192"/>
                  </a:lnTo>
                  <a:lnTo>
                    <a:pt x="284" y="195"/>
                  </a:lnTo>
                  <a:lnTo>
                    <a:pt x="284" y="199"/>
                  </a:lnTo>
                  <a:lnTo>
                    <a:pt x="281" y="201"/>
                  </a:lnTo>
                  <a:lnTo>
                    <a:pt x="279" y="206"/>
                  </a:lnTo>
                  <a:lnTo>
                    <a:pt x="279" y="208"/>
                  </a:lnTo>
                  <a:lnTo>
                    <a:pt x="277" y="212"/>
                  </a:lnTo>
                  <a:lnTo>
                    <a:pt x="275" y="215"/>
                  </a:lnTo>
                  <a:lnTo>
                    <a:pt x="272" y="217"/>
                  </a:lnTo>
                  <a:lnTo>
                    <a:pt x="272" y="221"/>
                  </a:lnTo>
                  <a:lnTo>
                    <a:pt x="270" y="223"/>
                  </a:lnTo>
                  <a:lnTo>
                    <a:pt x="268" y="228"/>
                  </a:lnTo>
                  <a:lnTo>
                    <a:pt x="266" y="230"/>
                  </a:lnTo>
                  <a:lnTo>
                    <a:pt x="264" y="232"/>
                  </a:lnTo>
                  <a:lnTo>
                    <a:pt x="261" y="234"/>
                  </a:lnTo>
                  <a:lnTo>
                    <a:pt x="259" y="239"/>
                  </a:lnTo>
                  <a:lnTo>
                    <a:pt x="257" y="241"/>
                  </a:lnTo>
                  <a:lnTo>
                    <a:pt x="255" y="243"/>
                  </a:lnTo>
                  <a:lnTo>
                    <a:pt x="253" y="246"/>
                  </a:lnTo>
                  <a:lnTo>
                    <a:pt x="250" y="250"/>
                  </a:lnTo>
                  <a:lnTo>
                    <a:pt x="246" y="252"/>
                  </a:lnTo>
                  <a:lnTo>
                    <a:pt x="244" y="254"/>
                  </a:lnTo>
                  <a:lnTo>
                    <a:pt x="241" y="257"/>
                  </a:lnTo>
                  <a:lnTo>
                    <a:pt x="239" y="259"/>
                  </a:lnTo>
                  <a:lnTo>
                    <a:pt x="235" y="261"/>
                  </a:lnTo>
                  <a:lnTo>
                    <a:pt x="233" y="263"/>
                  </a:lnTo>
                  <a:lnTo>
                    <a:pt x="230" y="265"/>
                  </a:lnTo>
                  <a:lnTo>
                    <a:pt x="226" y="268"/>
                  </a:lnTo>
                  <a:lnTo>
                    <a:pt x="224" y="270"/>
                  </a:lnTo>
                  <a:lnTo>
                    <a:pt x="222" y="272"/>
                  </a:lnTo>
                  <a:lnTo>
                    <a:pt x="217" y="274"/>
                  </a:lnTo>
                  <a:lnTo>
                    <a:pt x="215" y="274"/>
                  </a:lnTo>
                  <a:lnTo>
                    <a:pt x="213" y="277"/>
                  </a:lnTo>
                  <a:lnTo>
                    <a:pt x="208" y="279"/>
                  </a:lnTo>
                  <a:lnTo>
                    <a:pt x="206" y="279"/>
                  </a:lnTo>
                  <a:lnTo>
                    <a:pt x="202" y="281"/>
                  </a:lnTo>
                  <a:lnTo>
                    <a:pt x="199" y="283"/>
                  </a:lnTo>
                  <a:lnTo>
                    <a:pt x="195" y="283"/>
                  </a:lnTo>
                  <a:lnTo>
                    <a:pt x="193" y="285"/>
                  </a:lnTo>
                  <a:lnTo>
                    <a:pt x="188" y="285"/>
                  </a:lnTo>
                  <a:lnTo>
                    <a:pt x="186" y="288"/>
                  </a:lnTo>
                  <a:lnTo>
                    <a:pt x="182" y="288"/>
                  </a:lnTo>
                  <a:lnTo>
                    <a:pt x="179" y="288"/>
                  </a:lnTo>
                  <a:lnTo>
                    <a:pt x="175" y="290"/>
                  </a:lnTo>
                  <a:lnTo>
                    <a:pt x="173" y="290"/>
                  </a:lnTo>
                  <a:lnTo>
                    <a:pt x="168" y="290"/>
                  </a:lnTo>
                  <a:lnTo>
                    <a:pt x="164" y="290"/>
                  </a:lnTo>
                  <a:lnTo>
                    <a:pt x="162" y="292"/>
                  </a:lnTo>
                  <a:lnTo>
                    <a:pt x="157" y="292"/>
                  </a:lnTo>
                  <a:lnTo>
                    <a:pt x="153" y="292"/>
                  </a:lnTo>
                  <a:lnTo>
                    <a:pt x="151" y="292"/>
                  </a:lnTo>
                  <a:lnTo>
                    <a:pt x="146" y="292"/>
                  </a:lnTo>
                </a:path>
              </a:pathLst>
            </a:custGeom>
            <a:noFill/>
            <a:ln w="0" cap="sq">
              <a:solidFill>
                <a:srgbClr val="000000"/>
              </a:solidFill>
              <a:prstDash val="solid"/>
              <a:miter lim="800000"/>
              <a:headEnd/>
              <a:tailEnd/>
            </a:ln>
          </p:spPr>
          <p:txBody>
            <a:bodyPr/>
            <a:lstStyle/>
            <a:p>
              <a:endParaRPr lang="en-US" sz="2699"/>
            </a:p>
          </p:txBody>
        </p:sp>
        <p:sp>
          <p:nvSpPr>
            <p:cNvPr id="178238" name="Freeform 62"/>
            <p:cNvSpPr>
              <a:spLocks/>
            </p:cNvSpPr>
            <p:nvPr/>
          </p:nvSpPr>
          <p:spPr bwMode="auto">
            <a:xfrm>
              <a:off x="5845332" y="4549868"/>
              <a:ext cx="599982" cy="604744"/>
            </a:xfrm>
            <a:custGeom>
              <a:avLst/>
              <a:gdLst/>
              <a:ahLst/>
              <a:cxnLst>
                <a:cxn ang="0">
                  <a:pos x="140" y="252"/>
                </a:cxn>
                <a:cxn ang="0">
                  <a:pos x="155" y="250"/>
                </a:cxn>
                <a:cxn ang="0">
                  <a:pos x="168" y="245"/>
                </a:cxn>
                <a:cxn ang="0">
                  <a:pos x="184" y="241"/>
                </a:cxn>
                <a:cxn ang="0">
                  <a:pos x="197" y="232"/>
                </a:cxn>
                <a:cxn ang="0">
                  <a:pos x="208" y="223"/>
                </a:cxn>
                <a:cxn ang="0">
                  <a:pos x="221" y="212"/>
                </a:cxn>
                <a:cxn ang="0">
                  <a:pos x="230" y="199"/>
                </a:cxn>
                <a:cxn ang="0">
                  <a:pos x="239" y="186"/>
                </a:cxn>
                <a:cxn ang="0">
                  <a:pos x="246" y="172"/>
                </a:cxn>
                <a:cxn ang="0">
                  <a:pos x="250" y="157"/>
                </a:cxn>
                <a:cxn ang="0">
                  <a:pos x="252" y="141"/>
                </a:cxn>
                <a:cxn ang="0">
                  <a:pos x="252" y="126"/>
                </a:cxn>
                <a:cxn ang="0">
                  <a:pos x="252" y="110"/>
                </a:cxn>
                <a:cxn ang="0">
                  <a:pos x="250" y="95"/>
                </a:cxn>
                <a:cxn ang="0">
                  <a:pos x="246" y="79"/>
                </a:cxn>
                <a:cxn ang="0">
                  <a:pos x="239" y="66"/>
                </a:cxn>
                <a:cxn ang="0">
                  <a:pos x="230" y="53"/>
                </a:cxn>
                <a:cxn ang="0">
                  <a:pos x="221" y="42"/>
                </a:cxn>
                <a:cxn ang="0">
                  <a:pos x="208" y="28"/>
                </a:cxn>
                <a:cxn ang="0">
                  <a:pos x="197" y="20"/>
                </a:cxn>
                <a:cxn ang="0">
                  <a:pos x="184" y="13"/>
                </a:cxn>
                <a:cxn ang="0">
                  <a:pos x="168" y="6"/>
                </a:cxn>
                <a:cxn ang="0">
                  <a:pos x="155" y="2"/>
                </a:cxn>
                <a:cxn ang="0">
                  <a:pos x="140" y="0"/>
                </a:cxn>
                <a:cxn ang="0">
                  <a:pos x="124" y="0"/>
                </a:cxn>
                <a:cxn ang="0">
                  <a:pos x="106" y="0"/>
                </a:cxn>
                <a:cxn ang="0">
                  <a:pos x="91" y="4"/>
                </a:cxn>
                <a:cxn ang="0">
                  <a:pos x="77" y="9"/>
                </a:cxn>
                <a:cxn ang="0">
                  <a:pos x="64" y="15"/>
                </a:cxn>
                <a:cxn ang="0">
                  <a:pos x="51" y="24"/>
                </a:cxn>
                <a:cxn ang="0">
                  <a:pos x="38" y="33"/>
                </a:cxn>
                <a:cxn ang="0">
                  <a:pos x="27" y="46"/>
                </a:cxn>
                <a:cxn ang="0">
                  <a:pos x="18" y="57"/>
                </a:cxn>
                <a:cxn ang="0">
                  <a:pos x="11" y="73"/>
                </a:cxn>
                <a:cxn ang="0">
                  <a:pos x="4" y="86"/>
                </a:cxn>
                <a:cxn ang="0">
                  <a:pos x="2" y="102"/>
                </a:cxn>
                <a:cxn ang="0">
                  <a:pos x="0" y="117"/>
                </a:cxn>
                <a:cxn ang="0">
                  <a:pos x="0" y="133"/>
                </a:cxn>
                <a:cxn ang="0">
                  <a:pos x="0" y="148"/>
                </a:cxn>
                <a:cxn ang="0">
                  <a:pos x="4" y="164"/>
                </a:cxn>
                <a:cxn ang="0">
                  <a:pos x="9" y="177"/>
                </a:cxn>
                <a:cxn ang="0">
                  <a:pos x="18" y="192"/>
                </a:cxn>
                <a:cxn ang="0">
                  <a:pos x="27" y="203"/>
                </a:cxn>
                <a:cxn ang="0">
                  <a:pos x="35" y="217"/>
                </a:cxn>
                <a:cxn ang="0">
                  <a:pos x="49" y="228"/>
                </a:cxn>
                <a:cxn ang="0">
                  <a:pos x="62" y="237"/>
                </a:cxn>
                <a:cxn ang="0">
                  <a:pos x="75" y="243"/>
                </a:cxn>
                <a:cxn ang="0">
                  <a:pos x="89" y="248"/>
                </a:cxn>
                <a:cxn ang="0">
                  <a:pos x="104" y="252"/>
                </a:cxn>
                <a:cxn ang="0">
                  <a:pos x="120" y="252"/>
                </a:cxn>
              </a:cxnLst>
              <a:rect l="0" t="0" r="r" b="b"/>
              <a:pathLst>
                <a:path w="252" h="254">
                  <a:moveTo>
                    <a:pt x="126" y="254"/>
                  </a:moveTo>
                  <a:lnTo>
                    <a:pt x="128" y="252"/>
                  </a:lnTo>
                  <a:lnTo>
                    <a:pt x="133" y="252"/>
                  </a:lnTo>
                  <a:lnTo>
                    <a:pt x="135" y="252"/>
                  </a:lnTo>
                  <a:lnTo>
                    <a:pt x="140" y="252"/>
                  </a:lnTo>
                  <a:lnTo>
                    <a:pt x="142" y="252"/>
                  </a:lnTo>
                  <a:lnTo>
                    <a:pt x="146" y="252"/>
                  </a:lnTo>
                  <a:lnTo>
                    <a:pt x="148" y="252"/>
                  </a:lnTo>
                  <a:lnTo>
                    <a:pt x="151" y="250"/>
                  </a:lnTo>
                  <a:lnTo>
                    <a:pt x="155" y="250"/>
                  </a:lnTo>
                  <a:lnTo>
                    <a:pt x="157" y="250"/>
                  </a:lnTo>
                  <a:lnTo>
                    <a:pt x="162" y="250"/>
                  </a:lnTo>
                  <a:lnTo>
                    <a:pt x="164" y="248"/>
                  </a:lnTo>
                  <a:lnTo>
                    <a:pt x="166" y="248"/>
                  </a:lnTo>
                  <a:lnTo>
                    <a:pt x="168" y="245"/>
                  </a:lnTo>
                  <a:lnTo>
                    <a:pt x="173" y="245"/>
                  </a:lnTo>
                  <a:lnTo>
                    <a:pt x="175" y="243"/>
                  </a:lnTo>
                  <a:lnTo>
                    <a:pt x="177" y="243"/>
                  </a:lnTo>
                  <a:lnTo>
                    <a:pt x="182" y="241"/>
                  </a:lnTo>
                  <a:lnTo>
                    <a:pt x="184" y="241"/>
                  </a:lnTo>
                  <a:lnTo>
                    <a:pt x="186" y="239"/>
                  </a:lnTo>
                  <a:lnTo>
                    <a:pt x="188" y="237"/>
                  </a:lnTo>
                  <a:lnTo>
                    <a:pt x="190" y="237"/>
                  </a:lnTo>
                  <a:lnTo>
                    <a:pt x="195" y="234"/>
                  </a:lnTo>
                  <a:lnTo>
                    <a:pt x="197" y="232"/>
                  </a:lnTo>
                  <a:lnTo>
                    <a:pt x="199" y="230"/>
                  </a:lnTo>
                  <a:lnTo>
                    <a:pt x="202" y="228"/>
                  </a:lnTo>
                  <a:lnTo>
                    <a:pt x="204" y="228"/>
                  </a:lnTo>
                  <a:lnTo>
                    <a:pt x="206" y="226"/>
                  </a:lnTo>
                  <a:lnTo>
                    <a:pt x="208" y="223"/>
                  </a:lnTo>
                  <a:lnTo>
                    <a:pt x="210" y="221"/>
                  </a:lnTo>
                  <a:lnTo>
                    <a:pt x="215" y="219"/>
                  </a:lnTo>
                  <a:lnTo>
                    <a:pt x="217" y="217"/>
                  </a:lnTo>
                  <a:lnTo>
                    <a:pt x="219" y="214"/>
                  </a:lnTo>
                  <a:lnTo>
                    <a:pt x="221" y="212"/>
                  </a:lnTo>
                  <a:lnTo>
                    <a:pt x="224" y="210"/>
                  </a:lnTo>
                  <a:lnTo>
                    <a:pt x="226" y="206"/>
                  </a:lnTo>
                  <a:lnTo>
                    <a:pt x="226" y="203"/>
                  </a:lnTo>
                  <a:lnTo>
                    <a:pt x="228" y="201"/>
                  </a:lnTo>
                  <a:lnTo>
                    <a:pt x="230" y="199"/>
                  </a:lnTo>
                  <a:lnTo>
                    <a:pt x="233" y="197"/>
                  </a:lnTo>
                  <a:lnTo>
                    <a:pt x="235" y="195"/>
                  </a:lnTo>
                  <a:lnTo>
                    <a:pt x="235" y="192"/>
                  </a:lnTo>
                  <a:lnTo>
                    <a:pt x="237" y="188"/>
                  </a:lnTo>
                  <a:lnTo>
                    <a:pt x="239" y="186"/>
                  </a:lnTo>
                  <a:lnTo>
                    <a:pt x="239" y="183"/>
                  </a:lnTo>
                  <a:lnTo>
                    <a:pt x="241" y="181"/>
                  </a:lnTo>
                  <a:lnTo>
                    <a:pt x="244" y="177"/>
                  </a:lnTo>
                  <a:lnTo>
                    <a:pt x="244" y="175"/>
                  </a:lnTo>
                  <a:lnTo>
                    <a:pt x="246" y="172"/>
                  </a:lnTo>
                  <a:lnTo>
                    <a:pt x="246" y="170"/>
                  </a:lnTo>
                  <a:lnTo>
                    <a:pt x="248" y="166"/>
                  </a:lnTo>
                  <a:lnTo>
                    <a:pt x="248" y="164"/>
                  </a:lnTo>
                  <a:lnTo>
                    <a:pt x="248" y="161"/>
                  </a:lnTo>
                  <a:lnTo>
                    <a:pt x="250" y="157"/>
                  </a:lnTo>
                  <a:lnTo>
                    <a:pt x="250" y="155"/>
                  </a:lnTo>
                  <a:lnTo>
                    <a:pt x="250" y="152"/>
                  </a:lnTo>
                  <a:lnTo>
                    <a:pt x="252" y="148"/>
                  </a:lnTo>
                  <a:lnTo>
                    <a:pt x="252" y="146"/>
                  </a:lnTo>
                  <a:lnTo>
                    <a:pt x="252" y="141"/>
                  </a:lnTo>
                  <a:lnTo>
                    <a:pt x="252" y="139"/>
                  </a:lnTo>
                  <a:lnTo>
                    <a:pt x="252" y="137"/>
                  </a:lnTo>
                  <a:lnTo>
                    <a:pt x="252" y="133"/>
                  </a:lnTo>
                  <a:lnTo>
                    <a:pt x="252" y="130"/>
                  </a:lnTo>
                  <a:lnTo>
                    <a:pt x="252" y="126"/>
                  </a:lnTo>
                  <a:lnTo>
                    <a:pt x="252" y="124"/>
                  </a:lnTo>
                  <a:lnTo>
                    <a:pt x="252" y="119"/>
                  </a:lnTo>
                  <a:lnTo>
                    <a:pt x="252" y="117"/>
                  </a:lnTo>
                  <a:lnTo>
                    <a:pt x="252" y="113"/>
                  </a:lnTo>
                  <a:lnTo>
                    <a:pt x="252" y="110"/>
                  </a:lnTo>
                  <a:lnTo>
                    <a:pt x="252" y="106"/>
                  </a:lnTo>
                  <a:lnTo>
                    <a:pt x="252" y="104"/>
                  </a:lnTo>
                  <a:lnTo>
                    <a:pt x="250" y="102"/>
                  </a:lnTo>
                  <a:lnTo>
                    <a:pt x="250" y="97"/>
                  </a:lnTo>
                  <a:lnTo>
                    <a:pt x="250" y="95"/>
                  </a:lnTo>
                  <a:lnTo>
                    <a:pt x="248" y="93"/>
                  </a:lnTo>
                  <a:lnTo>
                    <a:pt x="248" y="88"/>
                  </a:lnTo>
                  <a:lnTo>
                    <a:pt x="248" y="86"/>
                  </a:lnTo>
                  <a:lnTo>
                    <a:pt x="246" y="84"/>
                  </a:lnTo>
                  <a:lnTo>
                    <a:pt x="246" y="79"/>
                  </a:lnTo>
                  <a:lnTo>
                    <a:pt x="244" y="77"/>
                  </a:lnTo>
                  <a:lnTo>
                    <a:pt x="244" y="75"/>
                  </a:lnTo>
                  <a:lnTo>
                    <a:pt x="241" y="73"/>
                  </a:lnTo>
                  <a:lnTo>
                    <a:pt x="239" y="68"/>
                  </a:lnTo>
                  <a:lnTo>
                    <a:pt x="239" y="66"/>
                  </a:lnTo>
                  <a:lnTo>
                    <a:pt x="237" y="64"/>
                  </a:lnTo>
                  <a:lnTo>
                    <a:pt x="235" y="62"/>
                  </a:lnTo>
                  <a:lnTo>
                    <a:pt x="235" y="59"/>
                  </a:lnTo>
                  <a:lnTo>
                    <a:pt x="233" y="55"/>
                  </a:lnTo>
                  <a:lnTo>
                    <a:pt x="230" y="53"/>
                  </a:lnTo>
                  <a:lnTo>
                    <a:pt x="228" y="51"/>
                  </a:lnTo>
                  <a:lnTo>
                    <a:pt x="226" y="48"/>
                  </a:lnTo>
                  <a:lnTo>
                    <a:pt x="226" y="46"/>
                  </a:lnTo>
                  <a:lnTo>
                    <a:pt x="224" y="44"/>
                  </a:lnTo>
                  <a:lnTo>
                    <a:pt x="221" y="42"/>
                  </a:lnTo>
                  <a:lnTo>
                    <a:pt x="219" y="40"/>
                  </a:lnTo>
                  <a:lnTo>
                    <a:pt x="217" y="35"/>
                  </a:lnTo>
                  <a:lnTo>
                    <a:pt x="215" y="33"/>
                  </a:lnTo>
                  <a:lnTo>
                    <a:pt x="210" y="31"/>
                  </a:lnTo>
                  <a:lnTo>
                    <a:pt x="208" y="28"/>
                  </a:lnTo>
                  <a:lnTo>
                    <a:pt x="206" y="28"/>
                  </a:lnTo>
                  <a:lnTo>
                    <a:pt x="204" y="26"/>
                  </a:lnTo>
                  <a:lnTo>
                    <a:pt x="202" y="24"/>
                  </a:lnTo>
                  <a:lnTo>
                    <a:pt x="199" y="22"/>
                  </a:lnTo>
                  <a:lnTo>
                    <a:pt x="197" y="20"/>
                  </a:lnTo>
                  <a:lnTo>
                    <a:pt x="195" y="17"/>
                  </a:lnTo>
                  <a:lnTo>
                    <a:pt x="190" y="17"/>
                  </a:lnTo>
                  <a:lnTo>
                    <a:pt x="188" y="15"/>
                  </a:lnTo>
                  <a:lnTo>
                    <a:pt x="186" y="13"/>
                  </a:lnTo>
                  <a:lnTo>
                    <a:pt x="184" y="13"/>
                  </a:lnTo>
                  <a:lnTo>
                    <a:pt x="182" y="11"/>
                  </a:lnTo>
                  <a:lnTo>
                    <a:pt x="177" y="9"/>
                  </a:lnTo>
                  <a:lnTo>
                    <a:pt x="175" y="9"/>
                  </a:lnTo>
                  <a:lnTo>
                    <a:pt x="173" y="6"/>
                  </a:lnTo>
                  <a:lnTo>
                    <a:pt x="168" y="6"/>
                  </a:lnTo>
                  <a:lnTo>
                    <a:pt x="166" y="4"/>
                  </a:lnTo>
                  <a:lnTo>
                    <a:pt x="164" y="4"/>
                  </a:lnTo>
                  <a:lnTo>
                    <a:pt x="162" y="4"/>
                  </a:lnTo>
                  <a:lnTo>
                    <a:pt x="157" y="2"/>
                  </a:lnTo>
                  <a:lnTo>
                    <a:pt x="155" y="2"/>
                  </a:lnTo>
                  <a:lnTo>
                    <a:pt x="151" y="2"/>
                  </a:lnTo>
                  <a:lnTo>
                    <a:pt x="148" y="0"/>
                  </a:lnTo>
                  <a:lnTo>
                    <a:pt x="146" y="0"/>
                  </a:lnTo>
                  <a:lnTo>
                    <a:pt x="142" y="0"/>
                  </a:lnTo>
                  <a:lnTo>
                    <a:pt x="140" y="0"/>
                  </a:lnTo>
                  <a:lnTo>
                    <a:pt x="135" y="0"/>
                  </a:lnTo>
                  <a:lnTo>
                    <a:pt x="133" y="0"/>
                  </a:lnTo>
                  <a:lnTo>
                    <a:pt x="128" y="0"/>
                  </a:lnTo>
                  <a:lnTo>
                    <a:pt x="126" y="0"/>
                  </a:lnTo>
                  <a:lnTo>
                    <a:pt x="124" y="0"/>
                  </a:lnTo>
                  <a:lnTo>
                    <a:pt x="120" y="0"/>
                  </a:lnTo>
                  <a:lnTo>
                    <a:pt x="117" y="0"/>
                  </a:lnTo>
                  <a:lnTo>
                    <a:pt x="113" y="0"/>
                  </a:lnTo>
                  <a:lnTo>
                    <a:pt x="111" y="0"/>
                  </a:lnTo>
                  <a:lnTo>
                    <a:pt x="106" y="0"/>
                  </a:lnTo>
                  <a:lnTo>
                    <a:pt x="104" y="0"/>
                  </a:lnTo>
                  <a:lnTo>
                    <a:pt x="102" y="2"/>
                  </a:lnTo>
                  <a:lnTo>
                    <a:pt x="97" y="2"/>
                  </a:lnTo>
                  <a:lnTo>
                    <a:pt x="95" y="2"/>
                  </a:lnTo>
                  <a:lnTo>
                    <a:pt x="91" y="4"/>
                  </a:lnTo>
                  <a:lnTo>
                    <a:pt x="89" y="4"/>
                  </a:lnTo>
                  <a:lnTo>
                    <a:pt x="86" y="4"/>
                  </a:lnTo>
                  <a:lnTo>
                    <a:pt x="84" y="6"/>
                  </a:lnTo>
                  <a:lnTo>
                    <a:pt x="80" y="6"/>
                  </a:lnTo>
                  <a:lnTo>
                    <a:pt x="77" y="9"/>
                  </a:lnTo>
                  <a:lnTo>
                    <a:pt x="75" y="9"/>
                  </a:lnTo>
                  <a:lnTo>
                    <a:pt x="71" y="11"/>
                  </a:lnTo>
                  <a:lnTo>
                    <a:pt x="69" y="13"/>
                  </a:lnTo>
                  <a:lnTo>
                    <a:pt x="66" y="13"/>
                  </a:lnTo>
                  <a:lnTo>
                    <a:pt x="64" y="15"/>
                  </a:lnTo>
                  <a:lnTo>
                    <a:pt x="62" y="17"/>
                  </a:lnTo>
                  <a:lnTo>
                    <a:pt x="58" y="17"/>
                  </a:lnTo>
                  <a:lnTo>
                    <a:pt x="55" y="20"/>
                  </a:lnTo>
                  <a:lnTo>
                    <a:pt x="53" y="22"/>
                  </a:lnTo>
                  <a:lnTo>
                    <a:pt x="51" y="24"/>
                  </a:lnTo>
                  <a:lnTo>
                    <a:pt x="49" y="26"/>
                  </a:lnTo>
                  <a:lnTo>
                    <a:pt x="46" y="28"/>
                  </a:lnTo>
                  <a:lnTo>
                    <a:pt x="44" y="28"/>
                  </a:lnTo>
                  <a:lnTo>
                    <a:pt x="42" y="31"/>
                  </a:lnTo>
                  <a:lnTo>
                    <a:pt x="38" y="33"/>
                  </a:lnTo>
                  <a:lnTo>
                    <a:pt x="35" y="35"/>
                  </a:lnTo>
                  <a:lnTo>
                    <a:pt x="33" y="40"/>
                  </a:lnTo>
                  <a:lnTo>
                    <a:pt x="31" y="42"/>
                  </a:lnTo>
                  <a:lnTo>
                    <a:pt x="29" y="44"/>
                  </a:lnTo>
                  <a:lnTo>
                    <a:pt x="27" y="46"/>
                  </a:lnTo>
                  <a:lnTo>
                    <a:pt x="27" y="48"/>
                  </a:lnTo>
                  <a:lnTo>
                    <a:pt x="24" y="51"/>
                  </a:lnTo>
                  <a:lnTo>
                    <a:pt x="22" y="53"/>
                  </a:lnTo>
                  <a:lnTo>
                    <a:pt x="20" y="55"/>
                  </a:lnTo>
                  <a:lnTo>
                    <a:pt x="18" y="57"/>
                  </a:lnTo>
                  <a:lnTo>
                    <a:pt x="18" y="62"/>
                  </a:lnTo>
                  <a:lnTo>
                    <a:pt x="15" y="64"/>
                  </a:lnTo>
                  <a:lnTo>
                    <a:pt x="13" y="66"/>
                  </a:lnTo>
                  <a:lnTo>
                    <a:pt x="13" y="68"/>
                  </a:lnTo>
                  <a:lnTo>
                    <a:pt x="11" y="73"/>
                  </a:lnTo>
                  <a:lnTo>
                    <a:pt x="9" y="75"/>
                  </a:lnTo>
                  <a:lnTo>
                    <a:pt x="9" y="77"/>
                  </a:lnTo>
                  <a:lnTo>
                    <a:pt x="7" y="79"/>
                  </a:lnTo>
                  <a:lnTo>
                    <a:pt x="7" y="84"/>
                  </a:lnTo>
                  <a:lnTo>
                    <a:pt x="4" y="86"/>
                  </a:lnTo>
                  <a:lnTo>
                    <a:pt x="4" y="88"/>
                  </a:lnTo>
                  <a:lnTo>
                    <a:pt x="4" y="93"/>
                  </a:lnTo>
                  <a:lnTo>
                    <a:pt x="2" y="95"/>
                  </a:lnTo>
                  <a:lnTo>
                    <a:pt x="2" y="97"/>
                  </a:lnTo>
                  <a:lnTo>
                    <a:pt x="2" y="102"/>
                  </a:lnTo>
                  <a:lnTo>
                    <a:pt x="0" y="104"/>
                  </a:lnTo>
                  <a:lnTo>
                    <a:pt x="0" y="106"/>
                  </a:lnTo>
                  <a:lnTo>
                    <a:pt x="0" y="110"/>
                  </a:lnTo>
                  <a:lnTo>
                    <a:pt x="0" y="113"/>
                  </a:lnTo>
                  <a:lnTo>
                    <a:pt x="0" y="117"/>
                  </a:lnTo>
                  <a:lnTo>
                    <a:pt x="0" y="119"/>
                  </a:lnTo>
                  <a:lnTo>
                    <a:pt x="0" y="124"/>
                  </a:lnTo>
                  <a:lnTo>
                    <a:pt x="0" y="126"/>
                  </a:lnTo>
                  <a:lnTo>
                    <a:pt x="0" y="130"/>
                  </a:lnTo>
                  <a:lnTo>
                    <a:pt x="0" y="133"/>
                  </a:lnTo>
                  <a:lnTo>
                    <a:pt x="0" y="137"/>
                  </a:lnTo>
                  <a:lnTo>
                    <a:pt x="0" y="139"/>
                  </a:lnTo>
                  <a:lnTo>
                    <a:pt x="0" y="141"/>
                  </a:lnTo>
                  <a:lnTo>
                    <a:pt x="0" y="146"/>
                  </a:lnTo>
                  <a:lnTo>
                    <a:pt x="0" y="148"/>
                  </a:lnTo>
                  <a:lnTo>
                    <a:pt x="2" y="152"/>
                  </a:lnTo>
                  <a:lnTo>
                    <a:pt x="2" y="155"/>
                  </a:lnTo>
                  <a:lnTo>
                    <a:pt x="2" y="157"/>
                  </a:lnTo>
                  <a:lnTo>
                    <a:pt x="4" y="161"/>
                  </a:lnTo>
                  <a:lnTo>
                    <a:pt x="4" y="164"/>
                  </a:lnTo>
                  <a:lnTo>
                    <a:pt x="4" y="166"/>
                  </a:lnTo>
                  <a:lnTo>
                    <a:pt x="7" y="170"/>
                  </a:lnTo>
                  <a:lnTo>
                    <a:pt x="7" y="172"/>
                  </a:lnTo>
                  <a:lnTo>
                    <a:pt x="9" y="175"/>
                  </a:lnTo>
                  <a:lnTo>
                    <a:pt x="9" y="177"/>
                  </a:lnTo>
                  <a:lnTo>
                    <a:pt x="11" y="181"/>
                  </a:lnTo>
                  <a:lnTo>
                    <a:pt x="13" y="183"/>
                  </a:lnTo>
                  <a:lnTo>
                    <a:pt x="13" y="186"/>
                  </a:lnTo>
                  <a:lnTo>
                    <a:pt x="15" y="188"/>
                  </a:lnTo>
                  <a:lnTo>
                    <a:pt x="18" y="192"/>
                  </a:lnTo>
                  <a:lnTo>
                    <a:pt x="18" y="195"/>
                  </a:lnTo>
                  <a:lnTo>
                    <a:pt x="20" y="197"/>
                  </a:lnTo>
                  <a:lnTo>
                    <a:pt x="22" y="199"/>
                  </a:lnTo>
                  <a:lnTo>
                    <a:pt x="24" y="201"/>
                  </a:lnTo>
                  <a:lnTo>
                    <a:pt x="27" y="203"/>
                  </a:lnTo>
                  <a:lnTo>
                    <a:pt x="27" y="206"/>
                  </a:lnTo>
                  <a:lnTo>
                    <a:pt x="29" y="210"/>
                  </a:lnTo>
                  <a:lnTo>
                    <a:pt x="31" y="212"/>
                  </a:lnTo>
                  <a:lnTo>
                    <a:pt x="33" y="214"/>
                  </a:lnTo>
                  <a:lnTo>
                    <a:pt x="35" y="217"/>
                  </a:lnTo>
                  <a:lnTo>
                    <a:pt x="38" y="219"/>
                  </a:lnTo>
                  <a:lnTo>
                    <a:pt x="42" y="221"/>
                  </a:lnTo>
                  <a:lnTo>
                    <a:pt x="44" y="223"/>
                  </a:lnTo>
                  <a:lnTo>
                    <a:pt x="46" y="226"/>
                  </a:lnTo>
                  <a:lnTo>
                    <a:pt x="49" y="228"/>
                  </a:lnTo>
                  <a:lnTo>
                    <a:pt x="51" y="228"/>
                  </a:lnTo>
                  <a:lnTo>
                    <a:pt x="53" y="230"/>
                  </a:lnTo>
                  <a:lnTo>
                    <a:pt x="55" y="232"/>
                  </a:lnTo>
                  <a:lnTo>
                    <a:pt x="58" y="234"/>
                  </a:lnTo>
                  <a:lnTo>
                    <a:pt x="62" y="237"/>
                  </a:lnTo>
                  <a:lnTo>
                    <a:pt x="64" y="237"/>
                  </a:lnTo>
                  <a:lnTo>
                    <a:pt x="66" y="239"/>
                  </a:lnTo>
                  <a:lnTo>
                    <a:pt x="69" y="241"/>
                  </a:lnTo>
                  <a:lnTo>
                    <a:pt x="71" y="241"/>
                  </a:lnTo>
                  <a:lnTo>
                    <a:pt x="75" y="243"/>
                  </a:lnTo>
                  <a:lnTo>
                    <a:pt x="77" y="243"/>
                  </a:lnTo>
                  <a:lnTo>
                    <a:pt x="80" y="245"/>
                  </a:lnTo>
                  <a:lnTo>
                    <a:pt x="84" y="245"/>
                  </a:lnTo>
                  <a:lnTo>
                    <a:pt x="86" y="248"/>
                  </a:lnTo>
                  <a:lnTo>
                    <a:pt x="89" y="248"/>
                  </a:lnTo>
                  <a:lnTo>
                    <a:pt x="91" y="250"/>
                  </a:lnTo>
                  <a:lnTo>
                    <a:pt x="95" y="250"/>
                  </a:lnTo>
                  <a:lnTo>
                    <a:pt x="97" y="250"/>
                  </a:lnTo>
                  <a:lnTo>
                    <a:pt x="102" y="250"/>
                  </a:lnTo>
                  <a:lnTo>
                    <a:pt x="104" y="252"/>
                  </a:lnTo>
                  <a:lnTo>
                    <a:pt x="106" y="252"/>
                  </a:lnTo>
                  <a:lnTo>
                    <a:pt x="111" y="252"/>
                  </a:lnTo>
                  <a:lnTo>
                    <a:pt x="113" y="252"/>
                  </a:lnTo>
                  <a:lnTo>
                    <a:pt x="117" y="252"/>
                  </a:lnTo>
                  <a:lnTo>
                    <a:pt x="120" y="252"/>
                  </a:lnTo>
                  <a:lnTo>
                    <a:pt x="124" y="252"/>
                  </a:lnTo>
                  <a:lnTo>
                    <a:pt x="126" y="254"/>
                  </a:lnTo>
                </a:path>
              </a:pathLst>
            </a:custGeom>
            <a:noFill/>
            <a:ln w="0" cap="sq">
              <a:solidFill>
                <a:srgbClr val="000000"/>
              </a:solidFill>
              <a:prstDash val="solid"/>
              <a:miter lim="800000"/>
              <a:headEnd/>
              <a:tailEnd/>
            </a:ln>
          </p:spPr>
          <p:txBody>
            <a:bodyPr/>
            <a:lstStyle/>
            <a:p>
              <a:endParaRPr lang="en-US" sz="2699"/>
            </a:p>
          </p:txBody>
        </p:sp>
        <p:sp>
          <p:nvSpPr>
            <p:cNvPr id="178239" name="Freeform 63"/>
            <p:cNvSpPr>
              <a:spLocks/>
            </p:cNvSpPr>
            <p:nvPr/>
          </p:nvSpPr>
          <p:spPr bwMode="auto">
            <a:xfrm>
              <a:off x="5940568" y="4828430"/>
              <a:ext cx="411892" cy="199994"/>
            </a:xfrm>
            <a:custGeom>
              <a:avLst/>
              <a:gdLst/>
              <a:ahLst/>
              <a:cxnLst>
                <a:cxn ang="0">
                  <a:pos x="2" y="82"/>
                </a:cxn>
                <a:cxn ang="0">
                  <a:pos x="2" y="75"/>
                </a:cxn>
                <a:cxn ang="0">
                  <a:pos x="4" y="69"/>
                </a:cxn>
                <a:cxn ang="0">
                  <a:pos x="4" y="62"/>
                </a:cxn>
                <a:cxn ang="0">
                  <a:pos x="6" y="55"/>
                </a:cxn>
                <a:cxn ang="0">
                  <a:pos x="9" y="49"/>
                </a:cxn>
                <a:cxn ang="0">
                  <a:pos x="13" y="44"/>
                </a:cxn>
                <a:cxn ang="0">
                  <a:pos x="15" y="38"/>
                </a:cxn>
                <a:cxn ang="0">
                  <a:pos x="20" y="31"/>
                </a:cxn>
                <a:cxn ang="0">
                  <a:pos x="24" y="27"/>
                </a:cxn>
                <a:cxn ang="0">
                  <a:pos x="31" y="20"/>
                </a:cxn>
                <a:cxn ang="0">
                  <a:pos x="35" y="18"/>
                </a:cxn>
                <a:cxn ang="0">
                  <a:pos x="42" y="13"/>
                </a:cxn>
                <a:cxn ang="0">
                  <a:pos x="49" y="9"/>
                </a:cxn>
                <a:cxn ang="0">
                  <a:pos x="53" y="7"/>
                </a:cxn>
                <a:cxn ang="0">
                  <a:pos x="60" y="4"/>
                </a:cxn>
                <a:cxn ang="0">
                  <a:pos x="64" y="2"/>
                </a:cxn>
                <a:cxn ang="0">
                  <a:pos x="71" y="2"/>
                </a:cxn>
                <a:cxn ang="0">
                  <a:pos x="77" y="2"/>
                </a:cxn>
                <a:cxn ang="0">
                  <a:pos x="84" y="0"/>
                </a:cxn>
                <a:cxn ang="0">
                  <a:pos x="91" y="2"/>
                </a:cxn>
                <a:cxn ang="0">
                  <a:pos x="97" y="2"/>
                </a:cxn>
                <a:cxn ang="0">
                  <a:pos x="104" y="2"/>
                </a:cxn>
                <a:cxn ang="0">
                  <a:pos x="108" y="4"/>
                </a:cxn>
                <a:cxn ang="0">
                  <a:pos x="115" y="4"/>
                </a:cxn>
                <a:cxn ang="0">
                  <a:pos x="122" y="7"/>
                </a:cxn>
                <a:cxn ang="0">
                  <a:pos x="126" y="9"/>
                </a:cxn>
                <a:cxn ang="0">
                  <a:pos x="133" y="13"/>
                </a:cxn>
                <a:cxn ang="0">
                  <a:pos x="139" y="18"/>
                </a:cxn>
                <a:cxn ang="0">
                  <a:pos x="144" y="22"/>
                </a:cxn>
                <a:cxn ang="0">
                  <a:pos x="150" y="29"/>
                </a:cxn>
                <a:cxn ang="0">
                  <a:pos x="155" y="33"/>
                </a:cxn>
                <a:cxn ang="0">
                  <a:pos x="159" y="40"/>
                </a:cxn>
                <a:cxn ang="0">
                  <a:pos x="162" y="47"/>
                </a:cxn>
                <a:cxn ang="0">
                  <a:pos x="164" y="51"/>
                </a:cxn>
                <a:cxn ang="0">
                  <a:pos x="166" y="58"/>
                </a:cxn>
                <a:cxn ang="0">
                  <a:pos x="168" y="64"/>
                </a:cxn>
                <a:cxn ang="0">
                  <a:pos x="170" y="71"/>
                </a:cxn>
                <a:cxn ang="0">
                  <a:pos x="170" y="78"/>
                </a:cxn>
                <a:cxn ang="0">
                  <a:pos x="173" y="84"/>
                </a:cxn>
                <a:cxn ang="0">
                  <a:pos x="159" y="78"/>
                </a:cxn>
                <a:cxn ang="0">
                  <a:pos x="155" y="66"/>
                </a:cxn>
                <a:cxn ang="0">
                  <a:pos x="150" y="58"/>
                </a:cxn>
                <a:cxn ang="0">
                  <a:pos x="146" y="51"/>
                </a:cxn>
                <a:cxn ang="0">
                  <a:pos x="139" y="42"/>
                </a:cxn>
                <a:cxn ang="0">
                  <a:pos x="133" y="38"/>
                </a:cxn>
                <a:cxn ang="0">
                  <a:pos x="124" y="33"/>
                </a:cxn>
                <a:cxn ang="0">
                  <a:pos x="117" y="29"/>
                </a:cxn>
                <a:cxn ang="0">
                  <a:pos x="106" y="27"/>
                </a:cxn>
                <a:cxn ang="0">
                  <a:pos x="97" y="24"/>
                </a:cxn>
                <a:cxn ang="0">
                  <a:pos x="86" y="24"/>
                </a:cxn>
                <a:cxn ang="0">
                  <a:pos x="75" y="24"/>
                </a:cxn>
                <a:cxn ang="0">
                  <a:pos x="66" y="27"/>
                </a:cxn>
                <a:cxn ang="0">
                  <a:pos x="55" y="29"/>
                </a:cxn>
                <a:cxn ang="0">
                  <a:pos x="49" y="33"/>
                </a:cxn>
                <a:cxn ang="0">
                  <a:pos x="40" y="38"/>
                </a:cxn>
                <a:cxn ang="0">
                  <a:pos x="33" y="42"/>
                </a:cxn>
                <a:cxn ang="0">
                  <a:pos x="26" y="51"/>
                </a:cxn>
                <a:cxn ang="0">
                  <a:pos x="22" y="58"/>
                </a:cxn>
                <a:cxn ang="0">
                  <a:pos x="18" y="66"/>
                </a:cxn>
                <a:cxn ang="0">
                  <a:pos x="13" y="78"/>
                </a:cxn>
              </a:cxnLst>
              <a:rect l="0" t="0" r="r" b="b"/>
              <a:pathLst>
                <a:path w="173" h="84">
                  <a:moveTo>
                    <a:pt x="13" y="84"/>
                  </a:moveTo>
                  <a:lnTo>
                    <a:pt x="0" y="84"/>
                  </a:lnTo>
                  <a:lnTo>
                    <a:pt x="2" y="82"/>
                  </a:lnTo>
                  <a:lnTo>
                    <a:pt x="2" y="80"/>
                  </a:lnTo>
                  <a:lnTo>
                    <a:pt x="2" y="78"/>
                  </a:lnTo>
                  <a:lnTo>
                    <a:pt x="2" y="75"/>
                  </a:lnTo>
                  <a:lnTo>
                    <a:pt x="2" y="73"/>
                  </a:lnTo>
                  <a:lnTo>
                    <a:pt x="2" y="71"/>
                  </a:lnTo>
                  <a:lnTo>
                    <a:pt x="4" y="69"/>
                  </a:lnTo>
                  <a:lnTo>
                    <a:pt x="4" y="66"/>
                  </a:lnTo>
                  <a:lnTo>
                    <a:pt x="4" y="64"/>
                  </a:lnTo>
                  <a:lnTo>
                    <a:pt x="4" y="62"/>
                  </a:lnTo>
                  <a:lnTo>
                    <a:pt x="6" y="60"/>
                  </a:lnTo>
                  <a:lnTo>
                    <a:pt x="6" y="58"/>
                  </a:lnTo>
                  <a:lnTo>
                    <a:pt x="6" y="55"/>
                  </a:lnTo>
                  <a:lnTo>
                    <a:pt x="9" y="53"/>
                  </a:lnTo>
                  <a:lnTo>
                    <a:pt x="9" y="51"/>
                  </a:lnTo>
                  <a:lnTo>
                    <a:pt x="9" y="49"/>
                  </a:lnTo>
                  <a:lnTo>
                    <a:pt x="11" y="49"/>
                  </a:lnTo>
                  <a:lnTo>
                    <a:pt x="11" y="47"/>
                  </a:lnTo>
                  <a:lnTo>
                    <a:pt x="13" y="44"/>
                  </a:lnTo>
                  <a:lnTo>
                    <a:pt x="13" y="42"/>
                  </a:lnTo>
                  <a:lnTo>
                    <a:pt x="13" y="40"/>
                  </a:lnTo>
                  <a:lnTo>
                    <a:pt x="15" y="38"/>
                  </a:lnTo>
                  <a:lnTo>
                    <a:pt x="18" y="35"/>
                  </a:lnTo>
                  <a:lnTo>
                    <a:pt x="18" y="33"/>
                  </a:lnTo>
                  <a:lnTo>
                    <a:pt x="20" y="31"/>
                  </a:lnTo>
                  <a:lnTo>
                    <a:pt x="22" y="31"/>
                  </a:lnTo>
                  <a:lnTo>
                    <a:pt x="22" y="29"/>
                  </a:lnTo>
                  <a:lnTo>
                    <a:pt x="24" y="27"/>
                  </a:lnTo>
                  <a:lnTo>
                    <a:pt x="26" y="24"/>
                  </a:lnTo>
                  <a:lnTo>
                    <a:pt x="29" y="22"/>
                  </a:lnTo>
                  <a:lnTo>
                    <a:pt x="31" y="20"/>
                  </a:lnTo>
                  <a:lnTo>
                    <a:pt x="33" y="20"/>
                  </a:lnTo>
                  <a:lnTo>
                    <a:pt x="33" y="18"/>
                  </a:lnTo>
                  <a:lnTo>
                    <a:pt x="35" y="18"/>
                  </a:lnTo>
                  <a:lnTo>
                    <a:pt x="37" y="16"/>
                  </a:lnTo>
                  <a:lnTo>
                    <a:pt x="40" y="13"/>
                  </a:lnTo>
                  <a:lnTo>
                    <a:pt x="42" y="13"/>
                  </a:lnTo>
                  <a:lnTo>
                    <a:pt x="44" y="11"/>
                  </a:lnTo>
                  <a:lnTo>
                    <a:pt x="46" y="9"/>
                  </a:lnTo>
                  <a:lnTo>
                    <a:pt x="49" y="9"/>
                  </a:lnTo>
                  <a:lnTo>
                    <a:pt x="51" y="9"/>
                  </a:lnTo>
                  <a:lnTo>
                    <a:pt x="51" y="7"/>
                  </a:lnTo>
                  <a:lnTo>
                    <a:pt x="53" y="7"/>
                  </a:lnTo>
                  <a:lnTo>
                    <a:pt x="55" y="7"/>
                  </a:lnTo>
                  <a:lnTo>
                    <a:pt x="57" y="4"/>
                  </a:lnTo>
                  <a:lnTo>
                    <a:pt x="60" y="4"/>
                  </a:lnTo>
                  <a:lnTo>
                    <a:pt x="62" y="4"/>
                  </a:lnTo>
                  <a:lnTo>
                    <a:pt x="64" y="4"/>
                  </a:lnTo>
                  <a:lnTo>
                    <a:pt x="64" y="2"/>
                  </a:lnTo>
                  <a:lnTo>
                    <a:pt x="66" y="2"/>
                  </a:lnTo>
                  <a:lnTo>
                    <a:pt x="69" y="2"/>
                  </a:lnTo>
                  <a:lnTo>
                    <a:pt x="71" y="2"/>
                  </a:lnTo>
                  <a:lnTo>
                    <a:pt x="73" y="2"/>
                  </a:lnTo>
                  <a:lnTo>
                    <a:pt x="75" y="2"/>
                  </a:lnTo>
                  <a:lnTo>
                    <a:pt x="77" y="2"/>
                  </a:lnTo>
                  <a:lnTo>
                    <a:pt x="80" y="2"/>
                  </a:lnTo>
                  <a:lnTo>
                    <a:pt x="82" y="2"/>
                  </a:lnTo>
                  <a:lnTo>
                    <a:pt x="84" y="0"/>
                  </a:lnTo>
                  <a:lnTo>
                    <a:pt x="86" y="0"/>
                  </a:lnTo>
                  <a:lnTo>
                    <a:pt x="88" y="0"/>
                  </a:lnTo>
                  <a:lnTo>
                    <a:pt x="91" y="2"/>
                  </a:lnTo>
                  <a:lnTo>
                    <a:pt x="93" y="2"/>
                  </a:lnTo>
                  <a:lnTo>
                    <a:pt x="95" y="2"/>
                  </a:lnTo>
                  <a:lnTo>
                    <a:pt x="97" y="2"/>
                  </a:lnTo>
                  <a:lnTo>
                    <a:pt x="100" y="2"/>
                  </a:lnTo>
                  <a:lnTo>
                    <a:pt x="102" y="2"/>
                  </a:lnTo>
                  <a:lnTo>
                    <a:pt x="104" y="2"/>
                  </a:lnTo>
                  <a:lnTo>
                    <a:pt x="106" y="2"/>
                  </a:lnTo>
                  <a:lnTo>
                    <a:pt x="108" y="2"/>
                  </a:lnTo>
                  <a:lnTo>
                    <a:pt x="108" y="4"/>
                  </a:lnTo>
                  <a:lnTo>
                    <a:pt x="111" y="4"/>
                  </a:lnTo>
                  <a:lnTo>
                    <a:pt x="113" y="4"/>
                  </a:lnTo>
                  <a:lnTo>
                    <a:pt x="115" y="4"/>
                  </a:lnTo>
                  <a:lnTo>
                    <a:pt x="117" y="7"/>
                  </a:lnTo>
                  <a:lnTo>
                    <a:pt x="119" y="7"/>
                  </a:lnTo>
                  <a:lnTo>
                    <a:pt x="122" y="7"/>
                  </a:lnTo>
                  <a:lnTo>
                    <a:pt x="122" y="9"/>
                  </a:lnTo>
                  <a:lnTo>
                    <a:pt x="124" y="9"/>
                  </a:lnTo>
                  <a:lnTo>
                    <a:pt x="126" y="9"/>
                  </a:lnTo>
                  <a:lnTo>
                    <a:pt x="128" y="11"/>
                  </a:lnTo>
                  <a:lnTo>
                    <a:pt x="131" y="13"/>
                  </a:lnTo>
                  <a:lnTo>
                    <a:pt x="133" y="13"/>
                  </a:lnTo>
                  <a:lnTo>
                    <a:pt x="135" y="16"/>
                  </a:lnTo>
                  <a:lnTo>
                    <a:pt x="137" y="18"/>
                  </a:lnTo>
                  <a:lnTo>
                    <a:pt x="139" y="18"/>
                  </a:lnTo>
                  <a:lnTo>
                    <a:pt x="139" y="20"/>
                  </a:lnTo>
                  <a:lnTo>
                    <a:pt x="142" y="20"/>
                  </a:lnTo>
                  <a:lnTo>
                    <a:pt x="144" y="22"/>
                  </a:lnTo>
                  <a:lnTo>
                    <a:pt x="146" y="24"/>
                  </a:lnTo>
                  <a:lnTo>
                    <a:pt x="148" y="27"/>
                  </a:lnTo>
                  <a:lnTo>
                    <a:pt x="150" y="29"/>
                  </a:lnTo>
                  <a:lnTo>
                    <a:pt x="150" y="31"/>
                  </a:lnTo>
                  <a:lnTo>
                    <a:pt x="153" y="31"/>
                  </a:lnTo>
                  <a:lnTo>
                    <a:pt x="155" y="33"/>
                  </a:lnTo>
                  <a:lnTo>
                    <a:pt x="155" y="35"/>
                  </a:lnTo>
                  <a:lnTo>
                    <a:pt x="157" y="38"/>
                  </a:lnTo>
                  <a:lnTo>
                    <a:pt x="159" y="40"/>
                  </a:lnTo>
                  <a:lnTo>
                    <a:pt x="159" y="42"/>
                  </a:lnTo>
                  <a:lnTo>
                    <a:pt x="159" y="44"/>
                  </a:lnTo>
                  <a:lnTo>
                    <a:pt x="162" y="47"/>
                  </a:lnTo>
                  <a:lnTo>
                    <a:pt x="162" y="49"/>
                  </a:lnTo>
                  <a:lnTo>
                    <a:pt x="164" y="49"/>
                  </a:lnTo>
                  <a:lnTo>
                    <a:pt x="164" y="51"/>
                  </a:lnTo>
                  <a:lnTo>
                    <a:pt x="164" y="53"/>
                  </a:lnTo>
                  <a:lnTo>
                    <a:pt x="166" y="55"/>
                  </a:lnTo>
                  <a:lnTo>
                    <a:pt x="166" y="58"/>
                  </a:lnTo>
                  <a:lnTo>
                    <a:pt x="166" y="60"/>
                  </a:lnTo>
                  <a:lnTo>
                    <a:pt x="168" y="62"/>
                  </a:lnTo>
                  <a:lnTo>
                    <a:pt x="168" y="64"/>
                  </a:lnTo>
                  <a:lnTo>
                    <a:pt x="168" y="66"/>
                  </a:lnTo>
                  <a:lnTo>
                    <a:pt x="168" y="69"/>
                  </a:lnTo>
                  <a:lnTo>
                    <a:pt x="170" y="71"/>
                  </a:lnTo>
                  <a:lnTo>
                    <a:pt x="170" y="73"/>
                  </a:lnTo>
                  <a:lnTo>
                    <a:pt x="170" y="75"/>
                  </a:lnTo>
                  <a:lnTo>
                    <a:pt x="170" y="78"/>
                  </a:lnTo>
                  <a:lnTo>
                    <a:pt x="170" y="80"/>
                  </a:lnTo>
                  <a:lnTo>
                    <a:pt x="173" y="82"/>
                  </a:lnTo>
                  <a:lnTo>
                    <a:pt x="173" y="84"/>
                  </a:lnTo>
                  <a:lnTo>
                    <a:pt x="159" y="84"/>
                  </a:lnTo>
                  <a:lnTo>
                    <a:pt x="159" y="80"/>
                  </a:lnTo>
                  <a:lnTo>
                    <a:pt x="159" y="78"/>
                  </a:lnTo>
                  <a:lnTo>
                    <a:pt x="157" y="73"/>
                  </a:lnTo>
                  <a:lnTo>
                    <a:pt x="157" y="71"/>
                  </a:lnTo>
                  <a:lnTo>
                    <a:pt x="155" y="66"/>
                  </a:lnTo>
                  <a:lnTo>
                    <a:pt x="153" y="64"/>
                  </a:lnTo>
                  <a:lnTo>
                    <a:pt x="153" y="60"/>
                  </a:lnTo>
                  <a:lnTo>
                    <a:pt x="150" y="58"/>
                  </a:lnTo>
                  <a:lnTo>
                    <a:pt x="148" y="55"/>
                  </a:lnTo>
                  <a:lnTo>
                    <a:pt x="148" y="53"/>
                  </a:lnTo>
                  <a:lnTo>
                    <a:pt x="146" y="51"/>
                  </a:lnTo>
                  <a:lnTo>
                    <a:pt x="144" y="49"/>
                  </a:lnTo>
                  <a:lnTo>
                    <a:pt x="142" y="44"/>
                  </a:lnTo>
                  <a:lnTo>
                    <a:pt x="139" y="42"/>
                  </a:lnTo>
                  <a:lnTo>
                    <a:pt x="137" y="42"/>
                  </a:lnTo>
                  <a:lnTo>
                    <a:pt x="135" y="40"/>
                  </a:lnTo>
                  <a:lnTo>
                    <a:pt x="133" y="38"/>
                  </a:lnTo>
                  <a:lnTo>
                    <a:pt x="131" y="35"/>
                  </a:lnTo>
                  <a:lnTo>
                    <a:pt x="128" y="33"/>
                  </a:lnTo>
                  <a:lnTo>
                    <a:pt x="124" y="33"/>
                  </a:lnTo>
                  <a:lnTo>
                    <a:pt x="122" y="31"/>
                  </a:lnTo>
                  <a:lnTo>
                    <a:pt x="119" y="31"/>
                  </a:lnTo>
                  <a:lnTo>
                    <a:pt x="117" y="29"/>
                  </a:lnTo>
                  <a:lnTo>
                    <a:pt x="113" y="29"/>
                  </a:lnTo>
                  <a:lnTo>
                    <a:pt x="111" y="27"/>
                  </a:lnTo>
                  <a:lnTo>
                    <a:pt x="106" y="27"/>
                  </a:lnTo>
                  <a:lnTo>
                    <a:pt x="104" y="27"/>
                  </a:lnTo>
                  <a:lnTo>
                    <a:pt x="100" y="24"/>
                  </a:lnTo>
                  <a:lnTo>
                    <a:pt x="97" y="24"/>
                  </a:lnTo>
                  <a:lnTo>
                    <a:pt x="93" y="24"/>
                  </a:lnTo>
                  <a:lnTo>
                    <a:pt x="91" y="24"/>
                  </a:lnTo>
                  <a:lnTo>
                    <a:pt x="86" y="24"/>
                  </a:lnTo>
                  <a:lnTo>
                    <a:pt x="82" y="24"/>
                  </a:lnTo>
                  <a:lnTo>
                    <a:pt x="80" y="24"/>
                  </a:lnTo>
                  <a:lnTo>
                    <a:pt x="75" y="24"/>
                  </a:lnTo>
                  <a:lnTo>
                    <a:pt x="73" y="24"/>
                  </a:lnTo>
                  <a:lnTo>
                    <a:pt x="69" y="27"/>
                  </a:lnTo>
                  <a:lnTo>
                    <a:pt x="66" y="27"/>
                  </a:lnTo>
                  <a:lnTo>
                    <a:pt x="62" y="27"/>
                  </a:lnTo>
                  <a:lnTo>
                    <a:pt x="60" y="29"/>
                  </a:lnTo>
                  <a:lnTo>
                    <a:pt x="55" y="29"/>
                  </a:lnTo>
                  <a:lnTo>
                    <a:pt x="53" y="31"/>
                  </a:lnTo>
                  <a:lnTo>
                    <a:pt x="51" y="31"/>
                  </a:lnTo>
                  <a:lnTo>
                    <a:pt x="49" y="33"/>
                  </a:lnTo>
                  <a:lnTo>
                    <a:pt x="44" y="33"/>
                  </a:lnTo>
                  <a:lnTo>
                    <a:pt x="42" y="35"/>
                  </a:lnTo>
                  <a:lnTo>
                    <a:pt x="40" y="38"/>
                  </a:lnTo>
                  <a:lnTo>
                    <a:pt x="37" y="40"/>
                  </a:lnTo>
                  <a:lnTo>
                    <a:pt x="35" y="42"/>
                  </a:lnTo>
                  <a:lnTo>
                    <a:pt x="33" y="42"/>
                  </a:lnTo>
                  <a:lnTo>
                    <a:pt x="31" y="44"/>
                  </a:lnTo>
                  <a:lnTo>
                    <a:pt x="29" y="49"/>
                  </a:lnTo>
                  <a:lnTo>
                    <a:pt x="26" y="51"/>
                  </a:lnTo>
                  <a:lnTo>
                    <a:pt x="24" y="53"/>
                  </a:lnTo>
                  <a:lnTo>
                    <a:pt x="24" y="55"/>
                  </a:lnTo>
                  <a:lnTo>
                    <a:pt x="22" y="58"/>
                  </a:lnTo>
                  <a:lnTo>
                    <a:pt x="20" y="60"/>
                  </a:lnTo>
                  <a:lnTo>
                    <a:pt x="20" y="64"/>
                  </a:lnTo>
                  <a:lnTo>
                    <a:pt x="18" y="66"/>
                  </a:lnTo>
                  <a:lnTo>
                    <a:pt x="15" y="71"/>
                  </a:lnTo>
                  <a:lnTo>
                    <a:pt x="15" y="73"/>
                  </a:lnTo>
                  <a:lnTo>
                    <a:pt x="13" y="78"/>
                  </a:lnTo>
                  <a:lnTo>
                    <a:pt x="13" y="80"/>
                  </a:lnTo>
                  <a:lnTo>
                    <a:pt x="13" y="84"/>
                  </a:lnTo>
                </a:path>
              </a:pathLst>
            </a:custGeom>
            <a:noFill/>
            <a:ln w="0" cap="sq">
              <a:solidFill>
                <a:srgbClr val="000000"/>
              </a:solidFill>
              <a:prstDash val="solid"/>
              <a:miter lim="800000"/>
              <a:headEnd/>
              <a:tailEnd/>
            </a:ln>
          </p:spPr>
          <p:txBody>
            <a:bodyPr/>
            <a:lstStyle/>
            <a:p>
              <a:endParaRPr lang="en-US" sz="2699"/>
            </a:p>
          </p:txBody>
        </p:sp>
        <p:sp>
          <p:nvSpPr>
            <p:cNvPr id="178240" name="Freeform 64"/>
            <p:cNvSpPr>
              <a:spLocks/>
            </p:cNvSpPr>
            <p:nvPr/>
          </p:nvSpPr>
          <p:spPr bwMode="auto">
            <a:xfrm>
              <a:off x="5983423" y="4685577"/>
              <a:ext cx="109521" cy="111902"/>
            </a:xfrm>
            <a:custGeom>
              <a:avLst/>
              <a:gdLst/>
              <a:ahLst/>
              <a:cxnLst>
                <a:cxn ang="0">
                  <a:pos x="19" y="47"/>
                </a:cxn>
                <a:cxn ang="0">
                  <a:pos x="15" y="45"/>
                </a:cxn>
                <a:cxn ang="0">
                  <a:pos x="11" y="45"/>
                </a:cxn>
                <a:cxn ang="0">
                  <a:pos x="8" y="42"/>
                </a:cxn>
                <a:cxn ang="0">
                  <a:pos x="6" y="40"/>
                </a:cxn>
                <a:cxn ang="0">
                  <a:pos x="4" y="38"/>
                </a:cxn>
                <a:cxn ang="0">
                  <a:pos x="2" y="36"/>
                </a:cxn>
                <a:cxn ang="0">
                  <a:pos x="2" y="31"/>
                </a:cxn>
                <a:cxn ang="0">
                  <a:pos x="0" y="29"/>
                </a:cxn>
                <a:cxn ang="0">
                  <a:pos x="0" y="25"/>
                </a:cxn>
                <a:cxn ang="0">
                  <a:pos x="0" y="20"/>
                </a:cxn>
                <a:cxn ang="0">
                  <a:pos x="0" y="16"/>
                </a:cxn>
                <a:cxn ang="0">
                  <a:pos x="2" y="14"/>
                </a:cxn>
                <a:cxn ang="0">
                  <a:pos x="2" y="9"/>
                </a:cxn>
                <a:cxn ang="0">
                  <a:pos x="4" y="7"/>
                </a:cxn>
                <a:cxn ang="0">
                  <a:pos x="6" y="5"/>
                </a:cxn>
                <a:cxn ang="0">
                  <a:pos x="11" y="2"/>
                </a:cxn>
                <a:cxn ang="0">
                  <a:pos x="13" y="0"/>
                </a:cxn>
                <a:cxn ang="0">
                  <a:pos x="17" y="0"/>
                </a:cxn>
                <a:cxn ang="0">
                  <a:pos x="22" y="0"/>
                </a:cxn>
                <a:cxn ang="0">
                  <a:pos x="26" y="0"/>
                </a:cxn>
                <a:cxn ang="0">
                  <a:pos x="31" y="0"/>
                </a:cxn>
                <a:cxn ang="0">
                  <a:pos x="33" y="2"/>
                </a:cxn>
                <a:cxn ang="0">
                  <a:pos x="35" y="5"/>
                </a:cxn>
                <a:cxn ang="0">
                  <a:pos x="37" y="7"/>
                </a:cxn>
                <a:cxn ang="0">
                  <a:pos x="39" y="9"/>
                </a:cxn>
                <a:cxn ang="0">
                  <a:pos x="42" y="11"/>
                </a:cxn>
                <a:cxn ang="0">
                  <a:pos x="44" y="14"/>
                </a:cxn>
                <a:cxn ang="0">
                  <a:pos x="44" y="18"/>
                </a:cxn>
                <a:cxn ang="0">
                  <a:pos x="46" y="20"/>
                </a:cxn>
                <a:cxn ang="0">
                  <a:pos x="46" y="25"/>
                </a:cxn>
                <a:cxn ang="0">
                  <a:pos x="44" y="29"/>
                </a:cxn>
                <a:cxn ang="0">
                  <a:pos x="44" y="33"/>
                </a:cxn>
                <a:cxn ang="0">
                  <a:pos x="42" y="36"/>
                </a:cxn>
                <a:cxn ang="0">
                  <a:pos x="37" y="40"/>
                </a:cxn>
                <a:cxn ang="0">
                  <a:pos x="35" y="42"/>
                </a:cxn>
                <a:cxn ang="0">
                  <a:pos x="33" y="45"/>
                </a:cxn>
                <a:cxn ang="0">
                  <a:pos x="28" y="45"/>
                </a:cxn>
                <a:cxn ang="0">
                  <a:pos x="26" y="47"/>
                </a:cxn>
                <a:cxn ang="0">
                  <a:pos x="22" y="47"/>
                </a:cxn>
              </a:cxnLst>
              <a:rect l="0" t="0" r="r" b="b"/>
              <a:pathLst>
                <a:path w="46" h="47">
                  <a:moveTo>
                    <a:pt x="22" y="47"/>
                  </a:moveTo>
                  <a:lnTo>
                    <a:pt x="19" y="47"/>
                  </a:lnTo>
                  <a:lnTo>
                    <a:pt x="17" y="45"/>
                  </a:lnTo>
                  <a:lnTo>
                    <a:pt x="15" y="45"/>
                  </a:lnTo>
                  <a:lnTo>
                    <a:pt x="13" y="45"/>
                  </a:lnTo>
                  <a:lnTo>
                    <a:pt x="11" y="45"/>
                  </a:lnTo>
                  <a:lnTo>
                    <a:pt x="11" y="42"/>
                  </a:lnTo>
                  <a:lnTo>
                    <a:pt x="8" y="42"/>
                  </a:lnTo>
                  <a:lnTo>
                    <a:pt x="8" y="40"/>
                  </a:lnTo>
                  <a:lnTo>
                    <a:pt x="6" y="40"/>
                  </a:lnTo>
                  <a:lnTo>
                    <a:pt x="6" y="38"/>
                  </a:lnTo>
                  <a:lnTo>
                    <a:pt x="4" y="38"/>
                  </a:lnTo>
                  <a:lnTo>
                    <a:pt x="4" y="36"/>
                  </a:lnTo>
                  <a:lnTo>
                    <a:pt x="2" y="36"/>
                  </a:lnTo>
                  <a:lnTo>
                    <a:pt x="2" y="33"/>
                  </a:lnTo>
                  <a:lnTo>
                    <a:pt x="2" y="31"/>
                  </a:lnTo>
                  <a:lnTo>
                    <a:pt x="0" y="31"/>
                  </a:lnTo>
                  <a:lnTo>
                    <a:pt x="0" y="29"/>
                  </a:lnTo>
                  <a:lnTo>
                    <a:pt x="0" y="27"/>
                  </a:lnTo>
                  <a:lnTo>
                    <a:pt x="0" y="25"/>
                  </a:lnTo>
                  <a:lnTo>
                    <a:pt x="0" y="22"/>
                  </a:lnTo>
                  <a:lnTo>
                    <a:pt x="0" y="20"/>
                  </a:lnTo>
                  <a:lnTo>
                    <a:pt x="0" y="18"/>
                  </a:lnTo>
                  <a:lnTo>
                    <a:pt x="0" y="16"/>
                  </a:lnTo>
                  <a:lnTo>
                    <a:pt x="0" y="14"/>
                  </a:lnTo>
                  <a:lnTo>
                    <a:pt x="2" y="14"/>
                  </a:lnTo>
                  <a:lnTo>
                    <a:pt x="2" y="11"/>
                  </a:lnTo>
                  <a:lnTo>
                    <a:pt x="2" y="9"/>
                  </a:lnTo>
                  <a:lnTo>
                    <a:pt x="4" y="9"/>
                  </a:lnTo>
                  <a:lnTo>
                    <a:pt x="4" y="7"/>
                  </a:lnTo>
                  <a:lnTo>
                    <a:pt x="6" y="7"/>
                  </a:lnTo>
                  <a:lnTo>
                    <a:pt x="6" y="5"/>
                  </a:lnTo>
                  <a:lnTo>
                    <a:pt x="8" y="5"/>
                  </a:lnTo>
                  <a:lnTo>
                    <a:pt x="11" y="2"/>
                  </a:lnTo>
                  <a:lnTo>
                    <a:pt x="13" y="2"/>
                  </a:lnTo>
                  <a:lnTo>
                    <a:pt x="13" y="0"/>
                  </a:lnTo>
                  <a:lnTo>
                    <a:pt x="15" y="0"/>
                  </a:lnTo>
                  <a:lnTo>
                    <a:pt x="17" y="0"/>
                  </a:lnTo>
                  <a:lnTo>
                    <a:pt x="19" y="0"/>
                  </a:lnTo>
                  <a:lnTo>
                    <a:pt x="22" y="0"/>
                  </a:lnTo>
                  <a:lnTo>
                    <a:pt x="24" y="0"/>
                  </a:lnTo>
                  <a:lnTo>
                    <a:pt x="26" y="0"/>
                  </a:lnTo>
                  <a:lnTo>
                    <a:pt x="28" y="0"/>
                  </a:lnTo>
                  <a:lnTo>
                    <a:pt x="31" y="0"/>
                  </a:lnTo>
                  <a:lnTo>
                    <a:pt x="31" y="2"/>
                  </a:lnTo>
                  <a:lnTo>
                    <a:pt x="33" y="2"/>
                  </a:lnTo>
                  <a:lnTo>
                    <a:pt x="35" y="2"/>
                  </a:lnTo>
                  <a:lnTo>
                    <a:pt x="35" y="5"/>
                  </a:lnTo>
                  <a:lnTo>
                    <a:pt x="37" y="5"/>
                  </a:lnTo>
                  <a:lnTo>
                    <a:pt x="37" y="7"/>
                  </a:lnTo>
                  <a:lnTo>
                    <a:pt x="39" y="7"/>
                  </a:lnTo>
                  <a:lnTo>
                    <a:pt x="39" y="9"/>
                  </a:lnTo>
                  <a:lnTo>
                    <a:pt x="42" y="9"/>
                  </a:lnTo>
                  <a:lnTo>
                    <a:pt x="42" y="11"/>
                  </a:lnTo>
                  <a:lnTo>
                    <a:pt x="42" y="14"/>
                  </a:lnTo>
                  <a:lnTo>
                    <a:pt x="44" y="14"/>
                  </a:lnTo>
                  <a:lnTo>
                    <a:pt x="44" y="16"/>
                  </a:lnTo>
                  <a:lnTo>
                    <a:pt x="44" y="18"/>
                  </a:lnTo>
                  <a:lnTo>
                    <a:pt x="44" y="20"/>
                  </a:lnTo>
                  <a:lnTo>
                    <a:pt x="46" y="20"/>
                  </a:lnTo>
                  <a:lnTo>
                    <a:pt x="46" y="22"/>
                  </a:lnTo>
                  <a:lnTo>
                    <a:pt x="46" y="25"/>
                  </a:lnTo>
                  <a:lnTo>
                    <a:pt x="44" y="27"/>
                  </a:lnTo>
                  <a:lnTo>
                    <a:pt x="44" y="29"/>
                  </a:lnTo>
                  <a:lnTo>
                    <a:pt x="44" y="31"/>
                  </a:lnTo>
                  <a:lnTo>
                    <a:pt x="44" y="33"/>
                  </a:lnTo>
                  <a:lnTo>
                    <a:pt x="42" y="33"/>
                  </a:lnTo>
                  <a:lnTo>
                    <a:pt x="42" y="36"/>
                  </a:lnTo>
                  <a:lnTo>
                    <a:pt x="39" y="38"/>
                  </a:lnTo>
                  <a:lnTo>
                    <a:pt x="37" y="40"/>
                  </a:lnTo>
                  <a:lnTo>
                    <a:pt x="35" y="40"/>
                  </a:lnTo>
                  <a:lnTo>
                    <a:pt x="35" y="42"/>
                  </a:lnTo>
                  <a:lnTo>
                    <a:pt x="33" y="42"/>
                  </a:lnTo>
                  <a:lnTo>
                    <a:pt x="33" y="45"/>
                  </a:lnTo>
                  <a:lnTo>
                    <a:pt x="31" y="45"/>
                  </a:lnTo>
                  <a:lnTo>
                    <a:pt x="28" y="45"/>
                  </a:lnTo>
                  <a:lnTo>
                    <a:pt x="26" y="45"/>
                  </a:lnTo>
                  <a:lnTo>
                    <a:pt x="26" y="47"/>
                  </a:lnTo>
                  <a:lnTo>
                    <a:pt x="24" y="47"/>
                  </a:lnTo>
                  <a:lnTo>
                    <a:pt x="22" y="47"/>
                  </a:lnTo>
                </a:path>
              </a:pathLst>
            </a:custGeom>
            <a:noFill/>
            <a:ln w="0" cap="sq">
              <a:solidFill>
                <a:srgbClr val="000000"/>
              </a:solidFill>
              <a:prstDash val="solid"/>
              <a:miter lim="800000"/>
              <a:headEnd/>
              <a:tailEnd/>
            </a:ln>
          </p:spPr>
          <p:txBody>
            <a:bodyPr/>
            <a:lstStyle/>
            <a:p>
              <a:endParaRPr lang="en-US" sz="2699"/>
            </a:p>
          </p:txBody>
        </p:sp>
        <p:sp>
          <p:nvSpPr>
            <p:cNvPr id="178241" name="Freeform 65"/>
            <p:cNvSpPr>
              <a:spLocks/>
            </p:cNvSpPr>
            <p:nvPr/>
          </p:nvSpPr>
          <p:spPr bwMode="auto">
            <a:xfrm>
              <a:off x="6197702" y="4685577"/>
              <a:ext cx="111901" cy="111902"/>
            </a:xfrm>
            <a:custGeom>
              <a:avLst/>
              <a:gdLst/>
              <a:ahLst/>
              <a:cxnLst>
                <a:cxn ang="0">
                  <a:pos x="23" y="47"/>
                </a:cxn>
                <a:cxn ang="0">
                  <a:pos x="20" y="45"/>
                </a:cxn>
                <a:cxn ang="0">
                  <a:pos x="16" y="45"/>
                </a:cxn>
                <a:cxn ang="0">
                  <a:pos x="14" y="42"/>
                </a:cxn>
                <a:cxn ang="0">
                  <a:pos x="9" y="40"/>
                </a:cxn>
                <a:cxn ang="0">
                  <a:pos x="7" y="38"/>
                </a:cxn>
                <a:cxn ang="0">
                  <a:pos x="5" y="33"/>
                </a:cxn>
                <a:cxn ang="0">
                  <a:pos x="3" y="31"/>
                </a:cxn>
                <a:cxn ang="0">
                  <a:pos x="3" y="27"/>
                </a:cxn>
                <a:cxn ang="0">
                  <a:pos x="0" y="25"/>
                </a:cxn>
                <a:cxn ang="0">
                  <a:pos x="0" y="20"/>
                </a:cxn>
                <a:cxn ang="0">
                  <a:pos x="3" y="18"/>
                </a:cxn>
                <a:cxn ang="0">
                  <a:pos x="3" y="14"/>
                </a:cxn>
                <a:cxn ang="0">
                  <a:pos x="5" y="11"/>
                </a:cxn>
                <a:cxn ang="0">
                  <a:pos x="7" y="9"/>
                </a:cxn>
                <a:cxn ang="0">
                  <a:pos x="9" y="7"/>
                </a:cxn>
                <a:cxn ang="0">
                  <a:pos x="11" y="5"/>
                </a:cxn>
                <a:cxn ang="0">
                  <a:pos x="14" y="2"/>
                </a:cxn>
                <a:cxn ang="0">
                  <a:pos x="16" y="0"/>
                </a:cxn>
                <a:cxn ang="0">
                  <a:pos x="20" y="0"/>
                </a:cxn>
                <a:cxn ang="0">
                  <a:pos x="25" y="0"/>
                </a:cxn>
                <a:cxn ang="0">
                  <a:pos x="29" y="0"/>
                </a:cxn>
                <a:cxn ang="0">
                  <a:pos x="34" y="0"/>
                </a:cxn>
                <a:cxn ang="0">
                  <a:pos x="36" y="2"/>
                </a:cxn>
                <a:cxn ang="0">
                  <a:pos x="40" y="5"/>
                </a:cxn>
                <a:cxn ang="0">
                  <a:pos x="42" y="7"/>
                </a:cxn>
                <a:cxn ang="0">
                  <a:pos x="45" y="9"/>
                </a:cxn>
                <a:cxn ang="0">
                  <a:pos x="45" y="14"/>
                </a:cxn>
                <a:cxn ang="0">
                  <a:pos x="47" y="16"/>
                </a:cxn>
                <a:cxn ang="0">
                  <a:pos x="47" y="20"/>
                </a:cxn>
                <a:cxn ang="0">
                  <a:pos x="47" y="25"/>
                </a:cxn>
                <a:cxn ang="0">
                  <a:pos x="47" y="29"/>
                </a:cxn>
                <a:cxn ang="0">
                  <a:pos x="45" y="31"/>
                </a:cxn>
                <a:cxn ang="0">
                  <a:pos x="45" y="36"/>
                </a:cxn>
                <a:cxn ang="0">
                  <a:pos x="42" y="38"/>
                </a:cxn>
                <a:cxn ang="0">
                  <a:pos x="40" y="40"/>
                </a:cxn>
                <a:cxn ang="0">
                  <a:pos x="38" y="42"/>
                </a:cxn>
                <a:cxn ang="0">
                  <a:pos x="36" y="45"/>
                </a:cxn>
                <a:cxn ang="0">
                  <a:pos x="31" y="45"/>
                </a:cxn>
                <a:cxn ang="0">
                  <a:pos x="27" y="47"/>
                </a:cxn>
              </a:cxnLst>
              <a:rect l="0" t="0" r="r" b="b"/>
              <a:pathLst>
                <a:path w="47" h="47">
                  <a:moveTo>
                    <a:pt x="25" y="47"/>
                  </a:moveTo>
                  <a:lnTo>
                    <a:pt x="23" y="47"/>
                  </a:lnTo>
                  <a:lnTo>
                    <a:pt x="20" y="47"/>
                  </a:lnTo>
                  <a:lnTo>
                    <a:pt x="20" y="45"/>
                  </a:lnTo>
                  <a:lnTo>
                    <a:pt x="18" y="45"/>
                  </a:lnTo>
                  <a:lnTo>
                    <a:pt x="16" y="45"/>
                  </a:lnTo>
                  <a:lnTo>
                    <a:pt x="14" y="45"/>
                  </a:lnTo>
                  <a:lnTo>
                    <a:pt x="14" y="42"/>
                  </a:lnTo>
                  <a:lnTo>
                    <a:pt x="11" y="42"/>
                  </a:lnTo>
                  <a:lnTo>
                    <a:pt x="9" y="40"/>
                  </a:lnTo>
                  <a:lnTo>
                    <a:pt x="7" y="40"/>
                  </a:lnTo>
                  <a:lnTo>
                    <a:pt x="7" y="38"/>
                  </a:lnTo>
                  <a:lnTo>
                    <a:pt x="5" y="36"/>
                  </a:lnTo>
                  <a:lnTo>
                    <a:pt x="5" y="33"/>
                  </a:lnTo>
                  <a:lnTo>
                    <a:pt x="3" y="33"/>
                  </a:lnTo>
                  <a:lnTo>
                    <a:pt x="3" y="31"/>
                  </a:lnTo>
                  <a:lnTo>
                    <a:pt x="3" y="29"/>
                  </a:lnTo>
                  <a:lnTo>
                    <a:pt x="3" y="27"/>
                  </a:lnTo>
                  <a:lnTo>
                    <a:pt x="0" y="27"/>
                  </a:lnTo>
                  <a:lnTo>
                    <a:pt x="0" y="25"/>
                  </a:lnTo>
                  <a:lnTo>
                    <a:pt x="0" y="22"/>
                  </a:lnTo>
                  <a:lnTo>
                    <a:pt x="0" y="20"/>
                  </a:lnTo>
                  <a:lnTo>
                    <a:pt x="3" y="20"/>
                  </a:lnTo>
                  <a:lnTo>
                    <a:pt x="3" y="18"/>
                  </a:lnTo>
                  <a:lnTo>
                    <a:pt x="3" y="16"/>
                  </a:lnTo>
                  <a:lnTo>
                    <a:pt x="3" y="14"/>
                  </a:lnTo>
                  <a:lnTo>
                    <a:pt x="5" y="14"/>
                  </a:lnTo>
                  <a:lnTo>
                    <a:pt x="5" y="11"/>
                  </a:lnTo>
                  <a:lnTo>
                    <a:pt x="5" y="9"/>
                  </a:lnTo>
                  <a:lnTo>
                    <a:pt x="7" y="9"/>
                  </a:lnTo>
                  <a:lnTo>
                    <a:pt x="7" y="7"/>
                  </a:lnTo>
                  <a:lnTo>
                    <a:pt x="9" y="7"/>
                  </a:lnTo>
                  <a:lnTo>
                    <a:pt x="9" y="5"/>
                  </a:lnTo>
                  <a:lnTo>
                    <a:pt x="11" y="5"/>
                  </a:lnTo>
                  <a:lnTo>
                    <a:pt x="11" y="2"/>
                  </a:lnTo>
                  <a:lnTo>
                    <a:pt x="14" y="2"/>
                  </a:lnTo>
                  <a:lnTo>
                    <a:pt x="16" y="2"/>
                  </a:lnTo>
                  <a:lnTo>
                    <a:pt x="16" y="0"/>
                  </a:lnTo>
                  <a:lnTo>
                    <a:pt x="18" y="0"/>
                  </a:lnTo>
                  <a:lnTo>
                    <a:pt x="20" y="0"/>
                  </a:lnTo>
                  <a:lnTo>
                    <a:pt x="23" y="0"/>
                  </a:lnTo>
                  <a:lnTo>
                    <a:pt x="25" y="0"/>
                  </a:lnTo>
                  <a:lnTo>
                    <a:pt x="27" y="0"/>
                  </a:lnTo>
                  <a:lnTo>
                    <a:pt x="29" y="0"/>
                  </a:lnTo>
                  <a:lnTo>
                    <a:pt x="31" y="0"/>
                  </a:lnTo>
                  <a:lnTo>
                    <a:pt x="34" y="0"/>
                  </a:lnTo>
                  <a:lnTo>
                    <a:pt x="34" y="2"/>
                  </a:lnTo>
                  <a:lnTo>
                    <a:pt x="36" y="2"/>
                  </a:lnTo>
                  <a:lnTo>
                    <a:pt x="38" y="5"/>
                  </a:lnTo>
                  <a:lnTo>
                    <a:pt x="40" y="5"/>
                  </a:lnTo>
                  <a:lnTo>
                    <a:pt x="40" y="7"/>
                  </a:lnTo>
                  <a:lnTo>
                    <a:pt x="42" y="7"/>
                  </a:lnTo>
                  <a:lnTo>
                    <a:pt x="42" y="9"/>
                  </a:lnTo>
                  <a:lnTo>
                    <a:pt x="45" y="9"/>
                  </a:lnTo>
                  <a:lnTo>
                    <a:pt x="45" y="11"/>
                  </a:lnTo>
                  <a:lnTo>
                    <a:pt x="45" y="14"/>
                  </a:lnTo>
                  <a:lnTo>
                    <a:pt x="47" y="14"/>
                  </a:lnTo>
                  <a:lnTo>
                    <a:pt x="47" y="16"/>
                  </a:lnTo>
                  <a:lnTo>
                    <a:pt x="47" y="18"/>
                  </a:lnTo>
                  <a:lnTo>
                    <a:pt x="47" y="20"/>
                  </a:lnTo>
                  <a:lnTo>
                    <a:pt x="47" y="22"/>
                  </a:lnTo>
                  <a:lnTo>
                    <a:pt x="47" y="25"/>
                  </a:lnTo>
                  <a:lnTo>
                    <a:pt x="47" y="27"/>
                  </a:lnTo>
                  <a:lnTo>
                    <a:pt x="47" y="29"/>
                  </a:lnTo>
                  <a:lnTo>
                    <a:pt x="47" y="31"/>
                  </a:lnTo>
                  <a:lnTo>
                    <a:pt x="45" y="31"/>
                  </a:lnTo>
                  <a:lnTo>
                    <a:pt x="45" y="33"/>
                  </a:lnTo>
                  <a:lnTo>
                    <a:pt x="45" y="36"/>
                  </a:lnTo>
                  <a:lnTo>
                    <a:pt x="42" y="36"/>
                  </a:lnTo>
                  <a:lnTo>
                    <a:pt x="42" y="38"/>
                  </a:lnTo>
                  <a:lnTo>
                    <a:pt x="40" y="38"/>
                  </a:lnTo>
                  <a:lnTo>
                    <a:pt x="40" y="40"/>
                  </a:lnTo>
                  <a:lnTo>
                    <a:pt x="38" y="40"/>
                  </a:lnTo>
                  <a:lnTo>
                    <a:pt x="38" y="42"/>
                  </a:lnTo>
                  <a:lnTo>
                    <a:pt x="36" y="42"/>
                  </a:lnTo>
                  <a:lnTo>
                    <a:pt x="36" y="45"/>
                  </a:lnTo>
                  <a:lnTo>
                    <a:pt x="34" y="45"/>
                  </a:lnTo>
                  <a:lnTo>
                    <a:pt x="31" y="45"/>
                  </a:lnTo>
                  <a:lnTo>
                    <a:pt x="29" y="45"/>
                  </a:lnTo>
                  <a:lnTo>
                    <a:pt x="27" y="47"/>
                  </a:lnTo>
                  <a:lnTo>
                    <a:pt x="25" y="47"/>
                  </a:lnTo>
                </a:path>
              </a:pathLst>
            </a:custGeom>
            <a:noFill/>
            <a:ln w="0" cap="sq">
              <a:solidFill>
                <a:srgbClr val="000000"/>
              </a:solidFill>
              <a:prstDash val="solid"/>
              <a:miter lim="800000"/>
              <a:headEnd/>
              <a:tailEnd/>
            </a:ln>
          </p:spPr>
          <p:txBody>
            <a:bodyPr/>
            <a:lstStyle/>
            <a:p>
              <a:endParaRPr lang="en-US" sz="2699"/>
            </a:p>
          </p:txBody>
        </p:sp>
        <p:sp>
          <p:nvSpPr>
            <p:cNvPr id="178242" name="Rectangle 66"/>
            <p:cNvSpPr>
              <a:spLocks noChangeArrowheads="1"/>
            </p:cNvSpPr>
            <p:nvPr/>
          </p:nvSpPr>
          <p:spPr bwMode="auto">
            <a:xfrm>
              <a:off x="4504894" y="5145088"/>
              <a:ext cx="259656" cy="599902"/>
            </a:xfrm>
            <a:prstGeom prst="rect">
              <a:avLst/>
            </a:prstGeom>
            <a:noFill/>
            <a:ln w="9525">
              <a:noFill/>
              <a:miter lim="800000"/>
              <a:headEnd/>
              <a:tailEnd/>
            </a:ln>
          </p:spPr>
          <p:txBody>
            <a:bodyPr wrap="none" lIns="0" tIns="0" rIns="0" bIns="0">
              <a:spAutoFit/>
            </a:bodyPr>
            <a:lstStyle/>
            <a:p>
              <a:pPr eaLnBrk="0" hangingPunct="0"/>
              <a:r>
                <a:rPr lang="en-US" sz="2599" b="1">
                  <a:solidFill>
                    <a:srgbClr val="0000FF"/>
                  </a:solidFill>
                </a:rPr>
                <a:t>Y</a:t>
              </a:r>
              <a:endParaRPr lang="en-US" sz="2400">
                <a:latin typeface="Times New Roman" pitchFamily="18" charset="0"/>
              </a:endParaRPr>
            </a:p>
          </p:txBody>
        </p:sp>
        <p:sp>
          <p:nvSpPr>
            <p:cNvPr id="178243" name="Rectangle 67"/>
            <p:cNvSpPr>
              <a:spLocks noChangeArrowheads="1"/>
            </p:cNvSpPr>
            <p:nvPr/>
          </p:nvSpPr>
          <p:spPr bwMode="auto">
            <a:xfrm>
              <a:off x="4833457" y="5145088"/>
              <a:ext cx="252445" cy="599902"/>
            </a:xfrm>
            <a:prstGeom prst="rect">
              <a:avLst/>
            </a:prstGeom>
            <a:noFill/>
            <a:ln w="9525">
              <a:noFill/>
              <a:miter lim="800000"/>
              <a:headEnd/>
              <a:tailEnd/>
            </a:ln>
          </p:spPr>
          <p:txBody>
            <a:bodyPr wrap="none" lIns="0" tIns="0" rIns="0" bIns="0">
              <a:spAutoFit/>
            </a:bodyPr>
            <a:lstStyle/>
            <a:p>
              <a:pPr eaLnBrk="0" hangingPunct="0"/>
              <a:r>
                <a:rPr lang="en-US" sz="2599" b="1">
                  <a:solidFill>
                    <a:srgbClr val="0000FF"/>
                  </a:solidFill>
                </a:rPr>
                <a:t>e</a:t>
              </a:r>
              <a:endParaRPr lang="en-US" sz="2400">
                <a:latin typeface="Times New Roman" pitchFamily="18" charset="0"/>
              </a:endParaRPr>
            </a:p>
          </p:txBody>
        </p:sp>
        <p:sp>
          <p:nvSpPr>
            <p:cNvPr id="178244" name="Rectangle 68"/>
            <p:cNvSpPr>
              <a:spLocks noChangeArrowheads="1"/>
            </p:cNvSpPr>
            <p:nvPr/>
          </p:nvSpPr>
          <p:spPr bwMode="auto">
            <a:xfrm>
              <a:off x="5138209" y="5145088"/>
              <a:ext cx="199552" cy="599902"/>
            </a:xfrm>
            <a:prstGeom prst="rect">
              <a:avLst/>
            </a:prstGeom>
            <a:noFill/>
            <a:ln w="9525">
              <a:noFill/>
              <a:miter lim="800000"/>
              <a:headEnd/>
              <a:tailEnd/>
            </a:ln>
          </p:spPr>
          <p:txBody>
            <a:bodyPr wrap="none" lIns="0" tIns="0" rIns="0" bIns="0">
              <a:spAutoFit/>
            </a:bodyPr>
            <a:lstStyle/>
            <a:p>
              <a:pPr eaLnBrk="0" hangingPunct="0"/>
              <a:r>
                <a:rPr lang="en-US" sz="2599" b="1">
                  <a:solidFill>
                    <a:srgbClr val="0000FF"/>
                  </a:solidFill>
                </a:rPr>
                <a:t>s</a:t>
              </a:r>
              <a:endParaRPr lang="en-US" sz="2400">
                <a:latin typeface="Times New Roman" pitchFamily="18" charset="0"/>
              </a:endParaRPr>
            </a:p>
          </p:txBody>
        </p:sp>
        <p:sp>
          <p:nvSpPr>
            <p:cNvPr id="178245" name="Rectangle 69"/>
            <p:cNvSpPr>
              <a:spLocks noChangeArrowheads="1"/>
            </p:cNvSpPr>
            <p:nvPr/>
          </p:nvSpPr>
          <p:spPr bwMode="auto">
            <a:xfrm>
              <a:off x="5845332" y="5161752"/>
              <a:ext cx="329380" cy="599902"/>
            </a:xfrm>
            <a:prstGeom prst="rect">
              <a:avLst/>
            </a:prstGeom>
            <a:noFill/>
            <a:ln w="9525">
              <a:noFill/>
              <a:miter lim="800000"/>
              <a:headEnd/>
              <a:tailEnd/>
            </a:ln>
          </p:spPr>
          <p:txBody>
            <a:bodyPr wrap="none" lIns="0" tIns="0" rIns="0" bIns="0">
              <a:spAutoFit/>
            </a:bodyPr>
            <a:lstStyle/>
            <a:p>
              <a:pPr eaLnBrk="0" hangingPunct="0"/>
              <a:r>
                <a:rPr lang="en-US" sz="2599" b="1">
                  <a:solidFill>
                    <a:srgbClr val="0000FF"/>
                  </a:solidFill>
                </a:rPr>
                <a:t>N</a:t>
              </a:r>
              <a:endParaRPr lang="en-US" sz="2400">
                <a:latin typeface="Times New Roman" pitchFamily="18" charset="0"/>
              </a:endParaRPr>
            </a:p>
          </p:txBody>
        </p:sp>
        <p:sp>
          <p:nvSpPr>
            <p:cNvPr id="178246" name="Rectangle 70"/>
            <p:cNvSpPr>
              <a:spLocks noChangeArrowheads="1"/>
            </p:cNvSpPr>
            <p:nvPr/>
          </p:nvSpPr>
          <p:spPr bwMode="auto">
            <a:xfrm>
              <a:off x="6231034" y="5161752"/>
              <a:ext cx="269273" cy="599902"/>
            </a:xfrm>
            <a:prstGeom prst="rect">
              <a:avLst/>
            </a:prstGeom>
            <a:noFill/>
            <a:ln w="9525">
              <a:noFill/>
              <a:miter lim="800000"/>
              <a:headEnd/>
              <a:tailEnd/>
            </a:ln>
          </p:spPr>
          <p:txBody>
            <a:bodyPr wrap="none" lIns="0" tIns="0" rIns="0" bIns="0">
              <a:spAutoFit/>
            </a:bodyPr>
            <a:lstStyle/>
            <a:p>
              <a:pPr eaLnBrk="0" hangingPunct="0"/>
              <a:r>
                <a:rPr lang="en-US" sz="2599" b="1">
                  <a:solidFill>
                    <a:srgbClr val="0000FF"/>
                  </a:solidFill>
                </a:rPr>
                <a:t>o</a:t>
              </a:r>
              <a:endParaRPr lang="en-US" sz="2400">
                <a:latin typeface="Times New Roman" pitchFamily="18" charset="0"/>
              </a:endParaRPr>
            </a:p>
          </p:txBody>
        </p:sp>
        <p:sp>
          <p:nvSpPr>
            <p:cNvPr id="178247" name="Rectangle 71"/>
            <p:cNvSpPr>
              <a:spLocks noChangeArrowheads="1"/>
            </p:cNvSpPr>
            <p:nvPr/>
          </p:nvSpPr>
          <p:spPr bwMode="auto">
            <a:xfrm>
              <a:off x="4700127" y="3933217"/>
              <a:ext cx="281295" cy="599902"/>
            </a:xfrm>
            <a:prstGeom prst="rect">
              <a:avLst/>
            </a:prstGeom>
            <a:noFill/>
            <a:ln w="9525">
              <a:noFill/>
              <a:miter lim="800000"/>
              <a:headEnd/>
              <a:tailEnd/>
            </a:ln>
          </p:spPr>
          <p:txBody>
            <a:bodyPr wrap="none" lIns="0" tIns="0" rIns="0" bIns="0">
              <a:spAutoFit/>
            </a:bodyPr>
            <a:lstStyle/>
            <a:p>
              <a:pPr eaLnBrk="0" hangingPunct="0"/>
              <a:r>
                <a:rPr lang="en-US" sz="2599" b="1">
                  <a:solidFill>
                    <a:srgbClr val="000000"/>
                  </a:solidFill>
                </a:rPr>
                <a:t>B</a:t>
              </a:r>
              <a:endParaRPr lang="en-US" sz="2400">
                <a:latin typeface="Times New Roman" pitchFamily="18" charset="0"/>
              </a:endParaRPr>
            </a:p>
          </p:txBody>
        </p:sp>
        <p:sp>
          <p:nvSpPr>
            <p:cNvPr id="178248" name="Rectangle 72"/>
            <p:cNvSpPr>
              <a:spLocks noChangeArrowheads="1"/>
            </p:cNvSpPr>
            <p:nvPr/>
          </p:nvSpPr>
          <p:spPr bwMode="auto">
            <a:xfrm>
              <a:off x="5085829" y="3933217"/>
              <a:ext cx="122617" cy="599902"/>
            </a:xfrm>
            <a:prstGeom prst="rect">
              <a:avLst/>
            </a:prstGeom>
            <a:noFill/>
            <a:ln w="9525">
              <a:noFill/>
              <a:miter lim="800000"/>
              <a:headEnd/>
              <a:tailEnd/>
            </a:ln>
          </p:spPr>
          <p:txBody>
            <a:bodyPr wrap="none" lIns="0" tIns="0" rIns="0" bIns="0">
              <a:spAutoFit/>
            </a:bodyPr>
            <a:lstStyle/>
            <a:p>
              <a:pPr eaLnBrk="0" hangingPunct="0"/>
              <a:r>
                <a:rPr lang="en-US" sz="2599" b="1">
                  <a:solidFill>
                    <a:srgbClr val="000000"/>
                  </a:solidFill>
                </a:rPr>
                <a:t>i</a:t>
              </a:r>
              <a:endParaRPr lang="en-US" sz="2400">
                <a:latin typeface="Times New Roman" pitchFamily="18" charset="0"/>
              </a:endParaRPr>
            </a:p>
          </p:txBody>
        </p:sp>
        <p:sp>
          <p:nvSpPr>
            <p:cNvPr id="178249" name="Rectangle 73"/>
            <p:cNvSpPr>
              <a:spLocks noChangeArrowheads="1"/>
            </p:cNvSpPr>
            <p:nvPr/>
          </p:nvSpPr>
          <p:spPr bwMode="auto">
            <a:xfrm>
              <a:off x="5254873" y="3933217"/>
              <a:ext cx="269273" cy="599902"/>
            </a:xfrm>
            <a:prstGeom prst="rect">
              <a:avLst/>
            </a:prstGeom>
            <a:noFill/>
            <a:ln w="9525">
              <a:noFill/>
              <a:miter lim="800000"/>
              <a:headEnd/>
              <a:tailEnd/>
            </a:ln>
          </p:spPr>
          <p:txBody>
            <a:bodyPr wrap="none" lIns="0" tIns="0" rIns="0" bIns="0">
              <a:spAutoFit/>
            </a:bodyPr>
            <a:lstStyle/>
            <a:p>
              <a:pPr eaLnBrk="0" hangingPunct="0"/>
              <a:r>
                <a:rPr lang="en-US" sz="2599" b="1">
                  <a:solidFill>
                    <a:srgbClr val="000000"/>
                  </a:solidFill>
                </a:rPr>
                <a:t>n</a:t>
              </a:r>
              <a:endParaRPr lang="en-US" sz="2400">
                <a:latin typeface="Times New Roman" pitchFamily="18" charset="0"/>
              </a:endParaRPr>
            </a:p>
          </p:txBody>
        </p:sp>
        <p:sp>
          <p:nvSpPr>
            <p:cNvPr id="178250" name="Rectangle 74"/>
            <p:cNvSpPr>
              <a:spLocks noChangeArrowheads="1"/>
            </p:cNvSpPr>
            <p:nvPr/>
          </p:nvSpPr>
          <p:spPr bwMode="auto">
            <a:xfrm>
              <a:off x="5581053" y="3933217"/>
              <a:ext cx="247636" cy="599902"/>
            </a:xfrm>
            <a:prstGeom prst="rect">
              <a:avLst/>
            </a:prstGeom>
            <a:noFill/>
            <a:ln w="9525">
              <a:noFill/>
              <a:miter lim="800000"/>
              <a:headEnd/>
              <a:tailEnd/>
            </a:ln>
          </p:spPr>
          <p:txBody>
            <a:bodyPr wrap="none" lIns="0" tIns="0" rIns="0" bIns="0">
              <a:spAutoFit/>
            </a:bodyPr>
            <a:lstStyle/>
            <a:p>
              <a:pPr eaLnBrk="0" hangingPunct="0"/>
              <a:r>
                <a:rPr lang="en-US" sz="2599" b="1">
                  <a:solidFill>
                    <a:srgbClr val="000000"/>
                  </a:solidFill>
                </a:rPr>
                <a:t>a</a:t>
              </a:r>
              <a:endParaRPr lang="en-US" sz="2400">
                <a:latin typeface="Times New Roman" pitchFamily="18" charset="0"/>
              </a:endParaRPr>
            </a:p>
          </p:txBody>
        </p:sp>
        <p:sp>
          <p:nvSpPr>
            <p:cNvPr id="178251" name="Rectangle 75"/>
            <p:cNvSpPr>
              <a:spLocks noChangeArrowheads="1"/>
            </p:cNvSpPr>
            <p:nvPr/>
          </p:nvSpPr>
          <p:spPr bwMode="auto">
            <a:xfrm>
              <a:off x="5881043" y="3933217"/>
              <a:ext cx="177912" cy="599902"/>
            </a:xfrm>
            <a:prstGeom prst="rect">
              <a:avLst/>
            </a:prstGeom>
            <a:noFill/>
            <a:ln w="9525">
              <a:noFill/>
              <a:miter lim="800000"/>
              <a:headEnd/>
              <a:tailEnd/>
            </a:ln>
          </p:spPr>
          <p:txBody>
            <a:bodyPr wrap="none" lIns="0" tIns="0" rIns="0" bIns="0">
              <a:spAutoFit/>
            </a:bodyPr>
            <a:lstStyle/>
            <a:p>
              <a:pPr eaLnBrk="0" hangingPunct="0"/>
              <a:r>
                <a:rPr lang="en-US" sz="2599" b="1">
                  <a:solidFill>
                    <a:srgbClr val="000000"/>
                  </a:solidFill>
                </a:rPr>
                <a:t>r</a:t>
              </a:r>
              <a:endParaRPr lang="en-US" sz="2400">
                <a:latin typeface="Times New Roman" pitchFamily="18" charset="0"/>
              </a:endParaRPr>
            </a:p>
          </p:txBody>
        </p:sp>
        <p:sp>
          <p:nvSpPr>
            <p:cNvPr id="178252" name="Rectangle 76"/>
            <p:cNvSpPr>
              <a:spLocks noChangeArrowheads="1"/>
            </p:cNvSpPr>
            <p:nvPr/>
          </p:nvSpPr>
          <p:spPr bwMode="auto">
            <a:xfrm>
              <a:off x="6104847" y="3933217"/>
              <a:ext cx="235614" cy="599902"/>
            </a:xfrm>
            <a:prstGeom prst="rect">
              <a:avLst/>
            </a:prstGeom>
            <a:noFill/>
            <a:ln w="9525">
              <a:noFill/>
              <a:miter lim="800000"/>
              <a:headEnd/>
              <a:tailEnd/>
            </a:ln>
          </p:spPr>
          <p:txBody>
            <a:bodyPr wrap="none" lIns="0" tIns="0" rIns="0" bIns="0">
              <a:spAutoFit/>
            </a:bodyPr>
            <a:lstStyle/>
            <a:p>
              <a:pPr eaLnBrk="0" hangingPunct="0"/>
              <a:r>
                <a:rPr lang="en-US" sz="2599" b="1">
                  <a:solidFill>
                    <a:srgbClr val="000000"/>
                  </a:solidFill>
                </a:rPr>
                <a:t>y</a:t>
              </a:r>
              <a:endParaRPr lang="en-US" sz="2400">
                <a:latin typeface="Times New Roman" pitchFamily="18" charset="0"/>
              </a:endParaRPr>
            </a:p>
          </p:txBody>
        </p:sp>
        <p:sp>
          <p:nvSpPr>
            <p:cNvPr id="178253" name="Rectangle 77"/>
            <p:cNvSpPr>
              <a:spLocks noChangeArrowheads="1"/>
            </p:cNvSpPr>
            <p:nvPr/>
          </p:nvSpPr>
          <p:spPr bwMode="auto">
            <a:xfrm>
              <a:off x="4538226" y="6599807"/>
              <a:ext cx="469035" cy="452368"/>
            </a:xfrm>
            <a:prstGeom prst="rect">
              <a:avLst/>
            </a:prstGeom>
            <a:solidFill>
              <a:srgbClr val="FF6600"/>
            </a:solidFill>
            <a:ln w="9525">
              <a:noFill/>
              <a:miter lim="800000"/>
              <a:headEnd/>
              <a:tailEnd/>
            </a:ln>
          </p:spPr>
          <p:txBody>
            <a:bodyPr/>
            <a:lstStyle/>
            <a:p>
              <a:endParaRPr lang="en-US" sz="2699"/>
            </a:p>
          </p:txBody>
        </p:sp>
        <p:sp>
          <p:nvSpPr>
            <p:cNvPr id="178254" name="Rectangle 78"/>
            <p:cNvSpPr>
              <a:spLocks noChangeArrowheads="1"/>
            </p:cNvSpPr>
            <p:nvPr/>
          </p:nvSpPr>
          <p:spPr bwMode="auto">
            <a:xfrm>
              <a:off x="4538226" y="6599807"/>
              <a:ext cx="469035" cy="452368"/>
            </a:xfrm>
            <a:prstGeom prst="rect">
              <a:avLst/>
            </a:prstGeom>
            <a:noFill/>
            <a:ln w="0" cap="sq">
              <a:solidFill>
                <a:srgbClr val="000000"/>
              </a:solidFill>
              <a:miter lim="800000"/>
              <a:headEnd/>
              <a:tailEnd/>
            </a:ln>
          </p:spPr>
          <p:txBody>
            <a:bodyPr/>
            <a:lstStyle/>
            <a:p>
              <a:endParaRPr lang="en-US" sz="2699"/>
            </a:p>
          </p:txBody>
        </p:sp>
        <p:sp>
          <p:nvSpPr>
            <p:cNvPr id="178255" name="Rectangle 79"/>
            <p:cNvSpPr>
              <a:spLocks noChangeArrowheads="1"/>
            </p:cNvSpPr>
            <p:nvPr/>
          </p:nvSpPr>
          <p:spPr bwMode="auto">
            <a:xfrm>
              <a:off x="5259635" y="6599807"/>
              <a:ext cx="464271" cy="452368"/>
            </a:xfrm>
            <a:prstGeom prst="rect">
              <a:avLst/>
            </a:prstGeom>
            <a:solidFill>
              <a:srgbClr val="663333"/>
            </a:solidFill>
            <a:ln w="9525">
              <a:noFill/>
              <a:miter lim="800000"/>
              <a:headEnd/>
              <a:tailEnd/>
            </a:ln>
          </p:spPr>
          <p:txBody>
            <a:bodyPr/>
            <a:lstStyle/>
            <a:p>
              <a:endParaRPr lang="en-US" sz="2699"/>
            </a:p>
          </p:txBody>
        </p:sp>
        <p:sp>
          <p:nvSpPr>
            <p:cNvPr id="178256" name="Rectangle 80"/>
            <p:cNvSpPr>
              <a:spLocks noChangeArrowheads="1"/>
            </p:cNvSpPr>
            <p:nvPr/>
          </p:nvSpPr>
          <p:spPr bwMode="auto">
            <a:xfrm>
              <a:off x="5259635" y="6599807"/>
              <a:ext cx="464271" cy="452368"/>
            </a:xfrm>
            <a:prstGeom prst="rect">
              <a:avLst/>
            </a:prstGeom>
            <a:noFill/>
            <a:ln w="0" cap="sq">
              <a:solidFill>
                <a:srgbClr val="000000"/>
              </a:solidFill>
              <a:miter lim="800000"/>
              <a:headEnd/>
              <a:tailEnd/>
            </a:ln>
          </p:spPr>
          <p:txBody>
            <a:bodyPr/>
            <a:lstStyle/>
            <a:p>
              <a:endParaRPr lang="en-US" sz="2699"/>
            </a:p>
          </p:txBody>
        </p:sp>
        <p:sp>
          <p:nvSpPr>
            <p:cNvPr id="178257" name="Rectangle 81"/>
            <p:cNvSpPr>
              <a:spLocks noChangeArrowheads="1"/>
            </p:cNvSpPr>
            <p:nvPr/>
          </p:nvSpPr>
          <p:spPr bwMode="auto">
            <a:xfrm>
              <a:off x="5988185" y="6599807"/>
              <a:ext cx="469033" cy="452368"/>
            </a:xfrm>
            <a:prstGeom prst="rect">
              <a:avLst/>
            </a:prstGeom>
            <a:solidFill>
              <a:srgbClr val="009933"/>
            </a:solidFill>
            <a:ln w="9525">
              <a:noFill/>
              <a:miter lim="800000"/>
              <a:headEnd/>
              <a:tailEnd/>
            </a:ln>
          </p:spPr>
          <p:txBody>
            <a:bodyPr/>
            <a:lstStyle/>
            <a:p>
              <a:endParaRPr lang="en-US" sz="2699"/>
            </a:p>
          </p:txBody>
        </p:sp>
        <p:sp>
          <p:nvSpPr>
            <p:cNvPr id="178258" name="Rectangle 82"/>
            <p:cNvSpPr>
              <a:spLocks noChangeArrowheads="1"/>
            </p:cNvSpPr>
            <p:nvPr/>
          </p:nvSpPr>
          <p:spPr bwMode="auto">
            <a:xfrm>
              <a:off x="5988185" y="6599807"/>
              <a:ext cx="469033" cy="452368"/>
            </a:xfrm>
            <a:prstGeom prst="rect">
              <a:avLst/>
            </a:prstGeom>
            <a:noFill/>
            <a:ln w="0" cap="sq">
              <a:solidFill>
                <a:srgbClr val="000000"/>
              </a:solidFill>
              <a:miter lim="800000"/>
              <a:headEnd/>
              <a:tailEnd/>
            </a:ln>
          </p:spPr>
          <p:txBody>
            <a:bodyPr/>
            <a:lstStyle/>
            <a:p>
              <a:endParaRPr lang="en-US" sz="2699"/>
            </a:p>
          </p:txBody>
        </p:sp>
        <p:sp>
          <p:nvSpPr>
            <p:cNvPr id="178259" name="Freeform 83"/>
            <p:cNvSpPr>
              <a:spLocks/>
            </p:cNvSpPr>
            <p:nvPr/>
          </p:nvSpPr>
          <p:spPr bwMode="auto">
            <a:xfrm>
              <a:off x="4600129" y="6152201"/>
              <a:ext cx="285706" cy="347609"/>
            </a:xfrm>
            <a:custGeom>
              <a:avLst/>
              <a:gdLst/>
              <a:ahLst/>
              <a:cxnLst>
                <a:cxn ang="0">
                  <a:pos x="0" y="146"/>
                </a:cxn>
                <a:cxn ang="0">
                  <a:pos x="0" y="0"/>
                </a:cxn>
                <a:cxn ang="0">
                  <a:pos x="29" y="0"/>
                </a:cxn>
                <a:cxn ang="0">
                  <a:pos x="91" y="97"/>
                </a:cxn>
                <a:cxn ang="0">
                  <a:pos x="91" y="0"/>
                </a:cxn>
                <a:cxn ang="0">
                  <a:pos x="120" y="0"/>
                </a:cxn>
                <a:cxn ang="0">
                  <a:pos x="120" y="146"/>
                </a:cxn>
                <a:cxn ang="0">
                  <a:pos x="89" y="146"/>
                </a:cxn>
                <a:cxn ang="0">
                  <a:pos x="29" y="51"/>
                </a:cxn>
                <a:cxn ang="0">
                  <a:pos x="29" y="146"/>
                </a:cxn>
                <a:cxn ang="0">
                  <a:pos x="0" y="146"/>
                </a:cxn>
              </a:cxnLst>
              <a:rect l="0" t="0" r="r" b="b"/>
              <a:pathLst>
                <a:path w="120" h="146">
                  <a:moveTo>
                    <a:pt x="0" y="146"/>
                  </a:moveTo>
                  <a:lnTo>
                    <a:pt x="0" y="0"/>
                  </a:lnTo>
                  <a:lnTo>
                    <a:pt x="29" y="0"/>
                  </a:lnTo>
                  <a:lnTo>
                    <a:pt x="91" y="97"/>
                  </a:lnTo>
                  <a:lnTo>
                    <a:pt x="91" y="0"/>
                  </a:lnTo>
                  <a:lnTo>
                    <a:pt x="120" y="0"/>
                  </a:lnTo>
                  <a:lnTo>
                    <a:pt x="120" y="146"/>
                  </a:lnTo>
                  <a:lnTo>
                    <a:pt x="89" y="146"/>
                  </a:lnTo>
                  <a:lnTo>
                    <a:pt x="29" y="51"/>
                  </a:lnTo>
                  <a:lnTo>
                    <a:pt x="29" y="146"/>
                  </a:lnTo>
                  <a:lnTo>
                    <a:pt x="0" y="146"/>
                  </a:lnTo>
                  <a:close/>
                </a:path>
              </a:pathLst>
            </a:custGeom>
            <a:solidFill>
              <a:srgbClr val="000000"/>
            </a:solidFill>
            <a:ln w="9525">
              <a:noFill/>
              <a:round/>
              <a:headEnd/>
              <a:tailEnd/>
            </a:ln>
          </p:spPr>
          <p:txBody>
            <a:bodyPr/>
            <a:lstStyle/>
            <a:p>
              <a:endParaRPr lang="en-US" sz="2699"/>
            </a:p>
          </p:txBody>
        </p:sp>
        <p:sp>
          <p:nvSpPr>
            <p:cNvPr id="178260" name="Freeform 84"/>
            <p:cNvSpPr>
              <a:spLocks noEditPoints="1"/>
            </p:cNvSpPr>
            <p:nvPr/>
          </p:nvSpPr>
          <p:spPr bwMode="auto">
            <a:xfrm>
              <a:off x="4942977" y="6240294"/>
              <a:ext cx="269040" cy="264277"/>
            </a:xfrm>
            <a:custGeom>
              <a:avLst/>
              <a:gdLst/>
              <a:ahLst/>
              <a:cxnLst>
                <a:cxn ang="0">
                  <a:pos x="2" y="45"/>
                </a:cxn>
                <a:cxn ang="0">
                  <a:pos x="5" y="36"/>
                </a:cxn>
                <a:cxn ang="0">
                  <a:pos x="7" y="27"/>
                </a:cxn>
                <a:cxn ang="0">
                  <a:pos x="14" y="20"/>
                </a:cxn>
                <a:cxn ang="0">
                  <a:pos x="18" y="14"/>
                </a:cxn>
                <a:cxn ang="0">
                  <a:pos x="27" y="9"/>
                </a:cxn>
                <a:cxn ang="0">
                  <a:pos x="33" y="5"/>
                </a:cxn>
                <a:cxn ang="0">
                  <a:pos x="42" y="3"/>
                </a:cxn>
                <a:cxn ang="0">
                  <a:pos x="51" y="0"/>
                </a:cxn>
                <a:cxn ang="0">
                  <a:pos x="62" y="0"/>
                </a:cxn>
                <a:cxn ang="0">
                  <a:pos x="71" y="3"/>
                </a:cxn>
                <a:cxn ang="0">
                  <a:pos x="82" y="5"/>
                </a:cxn>
                <a:cxn ang="0">
                  <a:pos x="91" y="9"/>
                </a:cxn>
                <a:cxn ang="0">
                  <a:pos x="95" y="16"/>
                </a:cxn>
                <a:cxn ang="0">
                  <a:pos x="102" y="20"/>
                </a:cxn>
                <a:cxn ang="0">
                  <a:pos x="107" y="29"/>
                </a:cxn>
                <a:cxn ang="0">
                  <a:pos x="111" y="36"/>
                </a:cxn>
                <a:cxn ang="0">
                  <a:pos x="113" y="47"/>
                </a:cxn>
                <a:cxn ang="0">
                  <a:pos x="113" y="58"/>
                </a:cxn>
                <a:cxn ang="0">
                  <a:pos x="111" y="69"/>
                </a:cxn>
                <a:cxn ang="0">
                  <a:pos x="109" y="78"/>
                </a:cxn>
                <a:cxn ang="0">
                  <a:pos x="104" y="87"/>
                </a:cxn>
                <a:cxn ang="0">
                  <a:pos x="100" y="93"/>
                </a:cxn>
                <a:cxn ang="0">
                  <a:pos x="93" y="98"/>
                </a:cxn>
                <a:cxn ang="0">
                  <a:pos x="84" y="104"/>
                </a:cxn>
                <a:cxn ang="0">
                  <a:pos x="78" y="109"/>
                </a:cxn>
                <a:cxn ang="0">
                  <a:pos x="67" y="111"/>
                </a:cxn>
                <a:cxn ang="0">
                  <a:pos x="56" y="111"/>
                </a:cxn>
                <a:cxn ang="0">
                  <a:pos x="45" y="109"/>
                </a:cxn>
                <a:cxn ang="0">
                  <a:pos x="33" y="107"/>
                </a:cxn>
                <a:cxn ang="0">
                  <a:pos x="27" y="102"/>
                </a:cxn>
                <a:cxn ang="0">
                  <a:pos x="20" y="98"/>
                </a:cxn>
                <a:cxn ang="0">
                  <a:pos x="14" y="91"/>
                </a:cxn>
                <a:cxn ang="0">
                  <a:pos x="7" y="85"/>
                </a:cxn>
                <a:cxn ang="0">
                  <a:pos x="5" y="76"/>
                </a:cxn>
                <a:cxn ang="0">
                  <a:pos x="2" y="65"/>
                </a:cxn>
                <a:cxn ang="0">
                  <a:pos x="0" y="54"/>
                </a:cxn>
                <a:cxn ang="0">
                  <a:pos x="31" y="65"/>
                </a:cxn>
                <a:cxn ang="0">
                  <a:pos x="33" y="76"/>
                </a:cxn>
                <a:cxn ang="0">
                  <a:pos x="40" y="80"/>
                </a:cxn>
                <a:cxn ang="0">
                  <a:pos x="47" y="87"/>
                </a:cxn>
                <a:cxn ang="0">
                  <a:pos x="58" y="89"/>
                </a:cxn>
                <a:cxn ang="0">
                  <a:pos x="69" y="87"/>
                </a:cxn>
                <a:cxn ang="0">
                  <a:pos x="78" y="78"/>
                </a:cxn>
                <a:cxn ang="0">
                  <a:pos x="82" y="71"/>
                </a:cxn>
                <a:cxn ang="0">
                  <a:pos x="84" y="60"/>
                </a:cxn>
                <a:cxn ang="0">
                  <a:pos x="82" y="49"/>
                </a:cxn>
                <a:cxn ang="0">
                  <a:pos x="80" y="40"/>
                </a:cxn>
                <a:cxn ang="0">
                  <a:pos x="76" y="31"/>
                </a:cxn>
                <a:cxn ang="0">
                  <a:pos x="69" y="27"/>
                </a:cxn>
                <a:cxn ang="0">
                  <a:pos x="60" y="23"/>
                </a:cxn>
                <a:cxn ang="0">
                  <a:pos x="49" y="25"/>
                </a:cxn>
                <a:cxn ang="0">
                  <a:pos x="42" y="29"/>
                </a:cxn>
                <a:cxn ang="0">
                  <a:pos x="36" y="34"/>
                </a:cxn>
                <a:cxn ang="0">
                  <a:pos x="31" y="45"/>
                </a:cxn>
                <a:cxn ang="0">
                  <a:pos x="31" y="56"/>
                </a:cxn>
              </a:cxnLst>
              <a:rect l="0" t="0" r="r" b="b"/>
              <a:pathLst>
                <a:path w="113" h="111">
                  <a:moveTo>
                    <a:pt x="0" y="54"/>
                  </a:moveTo>
                  <a:lnTo>
                    <a:pt x="0" y="51"/>
                  </a:lnTo>
                  <a:lnTo>
                    <a:pt x="0" y="49"/>
                  </a:lnTo>
                  <a:lnTo>
                    <a:pt x="2" y="47"/>
                  </a:lnTo>
                  <a:lnTo>
                    <a:pt x="2" y="45"/>
                  </a:lnTo>
                  <a:lnTo>
                    <a:pt x="2" y="42"/>
                  </a:lnTo>
                  <a:lnTo>
                    <a:pt x="2" y="40"/>
                  </a:lnTo>
                  <a:lnTo>
                    <a:pt x="2" y="38"/>
                  </a:lnTo>
                  <a:lnTo>
                    <a:pt x="5" y="38"/>
                  </a:lnTo>
                  <a:lnTo>
                    <a:pt x="5" y="36"/>
                  </a:lnTo>
                  <a:lnTo>
                    <a:pt x="5" y="34"/>
                  </a:lnTo>
                  <a:lnTo>
                    <a:pt x="5" y="31"/>
                  </a:lnTo>
                  <a:lnTo>
                    <a:pt x="7" y="31"/>
                  </a:lnTo>
                  <a:lnTo>
                    <a:pt x="7" y="29"/>
                  </a:lnTo>
                  <a:lnTo>
                    <a:pt x="7" y="27"/>
                  </a:lnTo>
                  <a:lnTo>
                    <a:pt x="9" y="27"/>
                  </a:lnTo>
                  <a:lnTo>
                    <a:pt x="9" y="25"/>
                  </a:lnTo>
                  <a:lnTo>
                    <a:pt x="11" y="23"/>
                  </a:lnTo>
                  <a:lnTo>
                    <a:pt x="11" y="20"/>
                  </a:lnTo>
                  <a:lnTo>
                    <a:pt x="14" y="20"/>
                  </a:lnTo>
                  <a:lnTo>
                    <a:pt x="14" y="18"/>
                  </a:lnTo>
                  <a:lnTo>
                    <a:pt x="16" y="18"/>
                  </a:lnTo>
                  <a:lnTo>
                    <a:pt x="16" y="16"/>
                  </a:lnTo>
                  <a:lnTo>
                    <a:pt x="18" y="16"/>
                  </a:lnTo>
                  <a:lnTo>
                    <a:pt x="18" y="14"/>
                  </a:lnTo>
                  <a:lnTo>
                    <a:pt x="20" y="14"/>
                  </a:lnTo>
                  <a:lnTo>
                    <a:pt x="20" y="11"/>
                  </a:lnTo>
                  <a:lnTo>
                    <a:pt x="22" y="11"/>
                  </a:lnTo>
                  <a:lnTo>
                    <a:pt x="25" y="9"/>
                  </a:lnTo>
                  <a:lnTo>
                    <a:pt x="27" y="9"/>
                  </a:lnTo>
                  <a:lnTo>
                    <a:pt x="27" y="7"/>
                  </a:lnTo>
                  <a:lnTo>
                    <a:pt x="29" y="7"/>
                  </a:lnTo>
                  <a:lnTo>
                    <a:pt x="31" y="7"/>
                  </a:lnTo>
                  <a:lnTo>
                    <a:pt x="31" y="5"/>
                  </a:lnTo>
                  <a:lnTo>
                    <a:pt x="33" y="5"/>
                  </a:lnTo>
                  <a:lnTo>
                    <a:pt x="36" y="5"/>
                  </a:lnTo>
                  <a:lnTo>
                    <a:pt x="38" y="5"/>
                  </a:lnTo>
                  <a:lnTo>
                    <a:pt x="38" y="3"/>
                  </a:lnTo>
                  <a:lnTo>
                    <a:pt x="40" y="3"/>
                  </a:lnTo>
                  <a:lnTo>
                    <a:pt x="42" y="3"/>
                  </a:lnTo>
                  <a:lnTo>
                    <a:pt x="45" y="3"/>
                  </a:lnTo>
                  <a:lnTo>
                    <a:pt x="47" y="3"/>
                  </a:lnTo>
                  <a:lnTo>
                    <a:pt x="47" y="0"/>
                  </a:lnTo>
                  <a:lnTo>
                    <a:pt x="49" y="0"/>
                  </a:lnTo>
                  <a:lnTo>
                    <a:pt x="51" y="0"/>
                  </a:lnTo>
                  <a:lnTo>
                    <a:pt x="53" y="0"/>
                  </a:lnTo>
                  <a:lnTo>
                    <a:pt x="56" y="0"/>
                  </a:lnTo>
                  <a:lnTo>
                    <a:pt x="58" y="0"/>
                  </a:lnTo>
                  <a:lnTo>
                    <a:pt x="60" y="0"/>
                  </a:lnTo>
                  <a:lnTo>
                    <a:pt x="62" y="0"/>
                  </a:lnTo>
                  <a:lnTo>
                    <a:pt x="64" y="0"/>
                  </a:lnTo>
                  <a:lnTo>
                    <a:pt x="67" y="0"/>
                  </a:lnTo>
                  <a:lnTo>
                    <a:pt x="67" y="3"/>
                  </a:lnTo>
                  <a:lnTo>
                    <a:pt x="69" y="3"/>
                  </a:lnTo>
                  <a:lnTo>
                    <a:pt x="71" y="3"/>
                  </a:lnTo>
                  <a:lnTo>
                    <a:pt x="73" y="3"/>
                  </a:lnTo>
                  <a:lnTo>
                    <a:pt x="76" y="3"/>
                  </a:lnTo>
                  <a:lnTo>
                    <a:pt x="78" y="5"/>
                  </a:lnTo>
                  <a:lnTo>
                    <a:pt x="80" y="5"/>
                  </a:lnTo>
                  <a:lnTo>
                    <a:pt x="82" y="5"/>
                  </a:lnTo>
                  <a:lnTo>
                    <a:pt x="82" y="7"/>
                  </a:lnTo>
                  <a:lnTo>
                    <a:pt x="84" y="7"/>
                  </a:lnTo>
                  <a:lnTo>
                    <a:pt x="87" y="9"/>
                  </a:lnTo>
                  <a:lnTo>
                    <a:pt x="89" y="9"/>
                  </a:lnTo>
                  <a:lnTo>
                    <a:pt x="91" y="9"/>
                  </a:lnTo>
                  <a:lnTo>
                    <a:pt x="91" y="11"/>
                  </a:lnTo>
                  <a:lnTo>
                    <a:pt x="93" y="11"/>
                  </a:lnTo>
                  <a:lnTo>
                    <a:pt x="93" y="14"/>
                  </a:lnTo>
                  <a:lnTo>
                    <a:pt x="95" y="14"/>
                  </a:lnTo>
                  <a:lnTo>
                    <a:pt x="95" y="16"/>
                  </a:lnTo>
                  <a:lnTo>
                    <a:pt x="98" y="16"/>
                  </a:lnTo>
                  <a:lnTo>
                    <a:pt x="98" y="18"/>
                  </a:lnTo>
                  <a:lnTo>
                    <a:pt x="100" y="18"/>
                  </a:lnTo>
                  <a:lnTo>
                    <a:pt x="100" y="20"/>
                  </a:lnTo>
                  <a:lnTo>
                    <a:pt x="102" y="20"/>
                  </a:lnTo>
                  <a:lnTo>
                    <a:pt x="102" y="23"/>
                  </a:lnTo>
                  <a:lnTo>
                    <a:pt x="104" y="23"/>
                  </a:lnTo>
                  <a:lnTo>
                    <a:pt x="104" y="25"/>
                  </a:lnTo>
                  <a:lnTo>
                    <a:pt x="107" y="27"/>
                  </a:lnTo>
                  <a:lnTo>
                    <a:pt x="107" y="29"/>
                  </a:lnTo>
                  <a:lnTo>
                    <a:pt x="107" y="31"/>
                  </a:lnTo>
                  <a:lnTo>
                    <a:pt x="109" y="31"/>
                  </a:lnTo>
                  <a:lnTo>
                    <a:pt x="109" y="34"/>
                  </a:lnTo>
                  <a:lnTo>
                    <a:pt x="109" y="36"/>
                  </a:lnTo>
                  <a:lnTo>
                    <a:pt x="111" y="36"/>
                  </a:lnTo>
                  <a:lnTo>
                    <a:pt x="111" y="38"/>
                  </a:lnTo>
                  <a:lnTo>
                    <a:pt x="111" y="40"/>
                  </a:lnTo>
                  <a:lnTo>
                    <a:pt x="111" y="42"/>
                  </a:lnTo>
                  <a:lnTo>
                    <a:pt x="113" y="45"/>
                  </a:lnTo>
                  <a:lnTo>
                    <a:pt x="113" y="47"/>
                  </a:lnTo>
                  <a:lnTo>
                    <a:pt x="113" y="49"/>
                  </a:lnTo>
                  <a:lnTo>
                    <a:pt x="113" y="51"/>
                  </a:lnTo>
                  <a:lnTo>
                    <a:pt x="113" y="54"/>
                  </a:lnTo>
                  <a:lnTo>
                    <a:pt x="113" y="56"/>
                  </a:lnTo>
                  <a:lnTo>
                    <a:pt x="113" y="58"/>
                  </a:lnTo>
                  <a:lnTo>
                    <a:pt x="113" y="60"/>
                  </a:lnTo>
                  <a:lnTo>
                    <a:pt x="113" y="62"/>
                  </a:lnTo>
                  <a:lnTo>
                    <a:pt x="113" y="65"/>
                  </a:lnTo>
                  <a:lnTo>
                    <a:pt x="113" y="67"/>
                  </a:lnTo>
                  <a:lnTo>
                    <a:pt x="111" y="69"/>
                  </a:lnTo>
                  <a:lnTo>
                    <a:pt x="111" y="71"/>
                  </a:lnTo>
                  <a:lnTo>
                    <a:pt x="111" y="73"/>
                  </a:lnTo>
                  <a:lnTo>
                    <a:pt x="111" y="76"/>
                  </a:lnTo>
                  <a:lnTo>
                    <a:pt x="109" y="76"/>
                  </a:lnTo>
                  <a:lnTo>
                    <a:pt x="109" y="78"/>
                  </a:lnTo>
                  <a:lnTo>
                    <a:pt x="109" y="80"/>
                  </a:lnTo>
                  <a:lnTo>
                    <a:pt x="107" y="80"/>
                  </a:lnTo>
                  <a:lnTo>
                    <a:pt x="107" y="82"/>
                  </a:lnTo>
                  <a:lnTo>
                    <a:pt x="107" y="85"/>
                  </a:lnTo>
                  <a:lnTo>
                    <a:pt x="104" y="87"/>
                  </a:lnTo>
                  <a:lnTo>
                    <a:pt x="104" y="89"/>
                  </a:lnTo>
                  <a:lnTo>
                    <a:pt x="102" y="89"/>
                  </a:lnTo>
                  <a:lnTo>
                    <a:pt x="102" y="91"/>
                  </a:lnTo>
                  <a:lnTo>
                    <a:pt x="100" y="91"/>
                  </a:lnTo>
                  <a:lnTo>
                    <a:pt x="100" y="93"/>
                  </a:lnTo>
                  <a:lnTo>
                    <a:pt x="98" y="93"/>
                  </a:lnTo>
                  <a:lnTo>
                    <a:pt x="98" y="96"/>
                  </a:lnTo>
                  <a:lnTo>
                    <a:pt x="95" y="96"/>
                  </a:lnTo>
                  <a:lnTo>
                    <a:pt x="95" y="98"/>
                  </a:lnTo>
                  <a:lnTo>
                    <a:pt x="93" y="98"/>
                  </a:lnTo>
                  <a:lnTo>
                    <a:pt x="91" y="100"/>
                  </a:lnTo>
                  <a:lnTo>
                    <a:pt x="89" y="102"/>
                  </a:lnTo>
                  <a:lnTo>
                    <a:pt x="87" y="102"/>
                  </a:lnTo>
                  <a:lnTo>
                    <a:pt x="87" y="104"/>
                  </a:lnTo>
                  <a:lnTo>
                    <a:pt x="84" y="104"/>
                  </a:lnTo>
                  <a:lnTo>
                    <a:pt x="82" y="104"/>
                  </a:lnTo>
                  <a:lnTo>
                    <a:pt x="82" y="107"/>
                  </a:lnTo>
                  <a:lnTo>
                    <a:pt x="80" y="107"/>
                  </a:lnTo>
                  <a:lnTo>
                    <a:pt x="78" y="107"/>
                  </a:lnTo>
                  <a:lnTo>
                    <a:pt x="78" y="109"/>
                  </a:lnTo>
                  <a:lnTo>
                    <a:pt x="76" y="109"/>
                  </a:lnTo>
                  <a:lnTo>
                    <a:pt x="73" y="109"/>
                  </a:lnTo>
                  <a:lnTo>
                    <a:pt x="71" y="109"/>
                  </a:lnTo>
                  <a:lnTo>
                    <a:pt x="69" y="109"/>
                  </a:lnTo>
                  <a:lnTo>
                    <a:pt x="67" y="111"/>
                  </a:lnTo>
                  <a:lnTo>
                    <a:pt x="64" y="111"/>
                  </a:lnTo>
                  <a:lnTo>
                    <a:pt x="62" y="111"/>
                  </a:lnTo>
                  <a:lnTo>
                    <a:pt x="60" y="111"/>
                  </a:lnTo>
                  <a:lnTo>
                    <a:pt x="58" y="111"/>
                  </a:lnTo>
                  <a:lnTo>
                    <a:pt x="56" y="111"/>
                  </a:lnTo>
                  <a:lnTo>
                    <a:pt x="53" y="111"/>
                  </a:lnTo>
                  <a:lnTo>
                    <a:pt x="51" y="111"/>
                  </a:lnTo>
                  <a:lnTo>
                    <a:pt x="49" y="111"/>
                  </a:lnTo>
                  <a:lnTo>
                    <a:pt x="47" y="111"/>
                  </a:lnTo>
                  <a:lnTo>
                    <a:pt x="45" y="109"/>
                  </a:lnTo>
                  <a:lnTo>
                    <a:pt x="42" y="109"/>
                  </a:lnTo>
                  <a:lnTo>
                    <a:pt x="40" y="109"/>
                  </a:lnTo>
                  <a:lnTo>
                    <a:pt x="38" y="109"/>
                  </a:lnTo>
                  <a:lnTo>
                    <a:pt x="36" y="107"/>
                  </a:lnTo>
                  <a:lnTo>
                    <a:pt x="33" y="107"/>
                  </a:lnTo>
                  <a:lnTo>
                    <a:pt x="31" y="107"/>
                  </a:lnTo>
                  <a:lnTo>
                    <a:pt x="31" y="104"/>
                  </a:lnTo>
                  <a:lnTo>
                    <a:pt x="29" y="104"/>
                  </a:lnTo>
                  <a:lnTo>
                    <a:pt x="27" y="104"/>
                  </a:lnTo>
                  <a:lnTo>
                    <a:pt x="27" y="102"/>
                  </a:lnTo>
                  <a:lnTo>
                    <a:pt x="25" y="102"/>
                  </a:lnTo>
                  <a:lnTo>
                    <a:pt x="22" y="102"/>
                  </a:lnTo>
                  <a:lnTo>
                    <a:pt x="22" y="100"/>
                  </a:lnTo>
                  <a:lnTo>
                    <a:pt x="20" y="100"/>
                  </a:lnTo>
                  <a:lnTo>
                    <a:pt x="20" y="98"/>
                  </a:lnTo>
                  <a:lnTo>
                    <a:pt x="18" y="98"/>
                  </a:lnTo>
                  <a:lnTo>
                    <a:pt x="16" y="96"/>
                  </a:lnTo>
                  <a:lnTo>
                    <a:pt x="16" y="93"/>
                  </a:lnTo>
                  <a:lnTo>
                    <a:pt x="14" y="93"/>
                  </a:lnTo>
                  <a:lnTo>
                    <a:pt x="14" y="91"/>
                  </a:lnTo>
                  <a:lnTo>
                    <a:pt x="11" y="91"/>
                  </a:lnTo>
                  <a:lnTo>
                    <a:pt x="11" y="89"/>
                  </a:lnTo>
                  <a:lnTo>
                    <a:pt x="9" y="89"/>
                  </a:lnTo>
                  <a:lnTo>
                    <a:pt x="9" y="87"/>
                  </a:lnTo>
                  <a:lnTo>
                    <a:pt x="7" y="85"/>
                  </a:lnTo>
                  <a:lnTo>
                    <a:pt x="7" y="82"/>
                  </a:lnTo>
                  <a:lnTo>
                    <a:pt x="7" y="80"/>
                  </a:lnTo>
                  <a:lnTo>
                    <a:pt x="5" y="80"/>
                  </a:lnTo>
                  <a:lnTo>
                    <a:pt x="5" y="78"/>
                  </a:lnTo>
                  <a:lnTo>
                    <a:pt x="5" y="76"/>
                  </a:lnTo>
                  <a:lnTo>
                    <a:pt x="2" y="73"/>
                  </a:lnTo>
                  <a:lnTo>
                    <a:pt x="2" y="71"/>
                  </a:lnTo>
                  <a:lnTo>
                    <a:pt x="2" y="69"/>
                  </a:lnTo>
                  <a:lnTo>
                    <a:pt x="2" y="67"/>
                  </a:lnTo>
                  <a:lnTo>
                    <a:pt x="2" y="65"/>
                  </a:lnTo>
                  <a:lnTo>
                    <a:pt x="0" y="62"/>
                  </a:lnTo>
                  <a:lnTo>
                    <a:pt x="0" y="60"/>
                  </a:lnTo>
                  <a:lnTo>
                    <a:pt x="0" y="58"/>
                  </a:lnTo>
                  <a:lnTo>
                    <a:pt x="0" y="56"/>
                  </a:lnTo>
                  <a:lnTo>
                    <a:pt x="0" y="54"/>
                  </a:lnTo>
                  <a:close/>
                  <a:moveTo>
                    <a:pt x="31" y="56"/>
                  </a:moveTo>
                  <a:lnTo>
                    <a:pt x="31" y="58"/>
                  </a:lnTo>
                  <a:lnTo>
                    <a:pt x="31" y="60"/>
                  </a:lnTo>
                  <a:lnTo>
                    <a:pt x="31" y="62"/>
                  </a:lnTo>
                  <a:lnTo>
                    <a:pt x="31" y="65"/>
                  </a:lnTo>
                  <a:lnTo>
                    <a:pt x="31" y="67"/>
                  </a:lnTo>
                  <a:lnTo>
                    <a:pt x="31" y="69"/>
                  </a:lnTo>
                  <a:lnTo>
                    <a:pt x="33" y="71"/>
                  </a:lnTo>
                  <a:lnTo>
                    <a:pt x="33" y="73"/>
                  </a:lnTo>
                  <a:lnTo>
                    <a:pt x="33" y="76"/>
                  </a:lnTo>
                  <a:lnTo>
                    <a:pt x="36" y="76"/>
                  </a:lnTo>
                  <a:lnTo>
                    <a:pt x="36" y="78"/>
                  </a:lnTo>
                  <a:lnTo>
                    <a:pt x="38" y="78"/>
                  </a:lnTo>
                  <a:lnTo>
                    <a:pt x="38" y="80"/>
                  </a:lnTo>
                  <a:lnTo>
                    <a:pt x="40" y="80"/>
                  </a:lnTo>
                  <a:lnTo>
                    <a:pt x="40" y="82"/>
                  </a:lnTo>
                  <a:lnTo>
                    <a:pt x="42" y="82"/>
                  </a:lnTo>
                  <a:lnTo>
                    <a:pt x="42" y="85"/>
                  </a:lnTo>
                  <a:lnTo>
                    <a:pt x="45" y="85"/>
                  </a:lnTo>
                  <a:lnTo>
                    <a:pt x="47" y="87"/>
                  </a:lnTo>
                  <a:lnTo>
                    <a:pt x="49" y="87"/>
                  </a:lnTo>
                  <a:lnTo>
                    <a:pt x="51" y="87"/>
                  </a:lnTo>
                  <a:lnTo>
                    <a:pt x="53" y="89"/>
                  </a:lnTo>
                  <a:lnTo>
                    <a:pt x="56" y="89"/>
                  </a:lnTo>
                  <a:lnTo>
                    <a:pt x="58" y="89"/>
                  </a:lnTo>
                  <a:lnTo>
                    <a:pt x="60" y="89"/>
                  </a:lnTo>
                  <a:lnTo>
                    <a:pt x="62" y="87"/>
                  </a:lnTo>
                  <a:lnTo>
                    <a:pt x="64" y="87"/>
                  </a:lnTo>
                  <a:lnTo>
                    <a:pt x="67" y="87"/>
                  </a:lnTo>
                  <a:lnTo>
                    <a:pt x="69" y="87"/>
                  </a:lnTo>
                  <a:lnTo>
                    <a:pt x="69" y="85"/>
                  </a:lnTo>
                  <a:lnTo>
                    <a:pt x="71" y="85"/>
                  </a:lnTo>
                  <a:lnTo>
                    <a:pt x="73" y="82"/>
                  </a:lnTo>
                  <a:lnTo>
                    <a:pt x="76" y="80"/>
                  </a:lnTo>
                  <a:lnTo>
                    <a:pt x="78" y="78"/>
                  </a:lnTo>
                  <a:lnTo>
                    <a:pt x="78" y="76"/>
                  </a:lnTo>
                  <a:lnTo>
                    <a:pt x="80" y="76"/>
                  </a:lnTo>
                  <a:lnTo>
                    <a:pt x="80" y="73"/>
                  </a:lnTo>
                  <a:lnTo>
                    <a:pt x="80" y="71"/>
                  </a:lnTo>
                  <a:lnTo>
                    <a:pt x="82" y="71"/>
                  </a:lnTo>
                  <a:lnTo>
                    <a:pt x="82" y="69"/>
                  </a:lnTo>
                  <a:lnTo>
                    <a:pt x="82" y="67"/>
                  </a:lnTo>
                  <a:lnTo>
                    <a:pt x="82" y="65"/>
                  </a:lnTo>
                  <a:lnTo>
                    <a:pt x="82" y="62"/>
                  </a:lnTo>
                  <a:lnTo>
                    <a:pt x="84" y="60"/>
                  </a:lnTo>
                  <a:lnTo>
                    <a:pt x="84" y="58"/>
                  </a:lnTo>
                  <a:lnTo>
                    <a:pt x="84" y="56"/>
                  </a:lnTo>
                  <a:lnTo>
                    <a:pt x="84" y="54"/>
                  </a:lnTo>
                  <a:lnTo>
                    <a:pt x="84" y="51"/>
                  </a:lnTo>
                  <a:lnTo>
                    <a:pt x="82" y="49"/>
                  </a:lnTo>
                  <a:lnTo>
                    <a:pt x="82" y="47"/>
                  </a:lnTo>
                  <a:lnTo>
                    <a:pt x="82" y="45"/>
                  </a:lnTo>
                  <a:lnTo>
                    <a:pt x="82" y="42"/>
                  </a:lnTo>
                  <a:lnTo>
                    <a:pt x="82" y="40"/>
                  </a:lnTo>
                  <a:lnTo>
                    <a:pt x="80" y="40"/>
                  </a:lnTo>
                  <a:lnTo>
                    <a:pt x="80" y="38"/>
                  </a:lnTo>
                  <a:lnTo>
                    <a:pt x="80" y="36"/>
                  </a:lnTo>
                  <a:lnTo>
                    <a:pt x="78" y="36"/>
                  </a:lnTo>
                  <a:lnTo>
                    <a:pt x="78" y="34"/>
                  </a:lnTo>
                  <a:lnTo>
                    <a:pt x="76" y="31"/>
                  </a:lnTo>
                  <a:lnTo>
                    <a:pt x="73" y="31"/>
                  </a:lnTo>
                  <a:lnTo>
                    <a:pt x="73" y="29"/>
                  </a:lnTo>
                  <a:lnTo>
                    <a:pt x="71" y="29"/>
                  </a:lnTo>
                  <a:lnTo>
                    <a:pt x="71" y="27"/>
                  </a:lnTo>
                  <a:lnTo>
                    <a:pt x="69" y="27"/>
                  </a:lnTo>
                  <a:lnTo>
                    <a:pt x="67" y="25"/>
                  </a:lnTo>
                  <a:lnTo>
                    <a:pt x="64" y="25"/>
                  </a:lnTo>
                  <a:lnTo>
                    <a:pt x="62" y="25"/>
                  </a:lnTo>
                  <a:lnTo>
                    <a:pt x="60" y="25"/>
                  </a:lnTo>
                  <a:lnTo>
                    <a:pt x="60" y="23"/>
                  </a:lnTo>
                  <a:lnTo>
                    <a:pt x="58" y="23"/>
                  </a:lnTo>
                  <a:lnTo>
                    <a:pt x="56" y="23"/>
                  </a:lnTo>
                  <a:lnTo>
                    <a:pt x="53" y="25"/>
                  </a:lnTo>
                  <a:lnTo>
                    <a:pt x="51" y="25"/>
                  </a:lnTo>
                  <a:lnTo>
                    <a:pt x="49" y="25"/>
                  </a:lnTo>
                  <a:lnTo>
                    <a:pt x="47" y="25"/>
                  </a:lnTo>
                  <a:lnTo>
                    <a:pt x="47" y="27"/>
                  </a:lnTo>
                  <a:lnTo>
                    <a:pt x="45" y="27"/>
                  </a:lnTo>
                  <a:lnTo>
                    <a:pt x="42" y="27"/>
                  </a:lnTo>
                  <a:lnTo>
                    <a:pt x="42" y="29"/>
                  </a:lnTo>
                  <a:lnTo>
                    <a:pt x="40" y="29"/>
                  </a:lnTo>
                  <a:lnTo>
                    <a:pt x="40" y="31"/>
                  </a:lnTo>
                  <a:lnTo>
                    <a:pt x="38" y="31"/>
                  </a:lnTo>
                  <a:lnTo>
                    <a:pt x="38" y="34"/>
                  </a:lnTo>
                  <a:lnTo>
                    <a:pt x="36" y="34"/>
                  </a:lnTo>
                  <a:lnTo>
                    <a:pt x="36" y="36"/>
                  </a:lnTo>
                  <a:lnTo>
                    <a:pt x="33" y="38"/>
                  </a:lnTo>
                  <a:lnTo>
                    <a:pt x="33" y="40"/>
                  </a:lnTo>
                  <a:lnTo>
                    <a:pt x="31" y="42"/>
                  </a:lnTo>
                  <a:lnTo>
                    <a:pt x="31" y="45"/>
                  </a:lnTo>
                  <a:lnTo>
                    <a:pt x="31" y="47"/>
                  </a:lnTo>
                  <a:lnTo>
                    <a:pt x="31" y="49"/>
                  </a:lnTo>
                  <a:lnTo>
                    <a:pt x="31" y="51"/>
                  </a:lnTo>
                  <a:lnTo>
                    <a:pt x="31" y="54"/>
                  </a:lnTo>
                  <a:lnTo>
                    <a:pt x="31" y="56"/>
                  </a:lnTo>
                  <a:close/>
                </a:path>
              </a:pathLst>
            </a:custGeom>
            <a:solidFill>
              <a:srgbClr val="000000"/>
            </a:solidFill>
            <a:ln w="9525">
              <a:noFill/>
              <a:round/>
              <a:headEnd/>
              <a:tailEnd/>
            </a:ln>
          </p:spPr>
          <p:txBody>
            <a:bodyPr/>
            <a:lstStyle/>
            <a:p>
              <a:endParaRPr lang="en-US" sz="2699"/>
            </a:p>
          </p:txBody>
        </p:sp>
        <p:sp>
          <p:nvSpPr>
            <p:cNvPr id="178261" name="Freeform 85"/>
            <p:cNvSpPr>
              <a:spLocks/>
            </p:cNvSpPr>
            <p:nvPr/>
          </p:nvSpPr>
          <p:spPr bwMode="auto">
            <a:xfrm>
              <a:off x="5259635" y="6240295"/>
              <a:ext cx="380941" cy="259515"/>
            </a:xfrm>
            <a:custGeom>
              <a:avLst/>
              <a:gdLst/>
              <a:ahLst/>
              <a:cxnLst>
                <a:cxn ang="0">
                  <a:pos x="27" y="18"/>
                </a:cxn>
                <a:cxn ang="0">
                  <a:pos x="31" y="14"/>
                </a:cxn>
                <a:cxn ang="0">
                  <a:pos x="36" y="9"/>
                </a:cxn>
                <a:cxn ang="0">
                  <a:pos x="42" y="5"/>
                </a:cxn>
                <a:cxn ang="0">
                  <a:pos x="49" y="3"/>
                </a:cxn>
                <a:cxn ang="0">
                  <a:pos x="53" y="0"/>
                </a:cxn>
                <a:cxn ang="0">
                  <a:pos x="60" y="0"/>
                </a:cxn>
                <a:cxn ang="0">
                  <a:pos x="67" y="0"/>
                </a:cxn>
                <a:cxn ang="0">
                  <a:pos x="71" y="3"/>
                </a:cxn>
                <a:cxn ang="0">
                  <a:pos x="75" y="5"/>
                </a:cxn>
                <a:cxn ang="0">
                  <a:pos x="80" y="7"/>
                </a:cxn>
                <a:cxn ang="0">
                  <a:pos x="84" y="9"/>
                </a:cxn>
                <a:cxn ang="0">
                  <a:pos x="89" y="11"/>
                </a:cxn>
                <a:cxn ang="0">
                  <a:pos x="91" y="18"/>
                </a:cxn>
                <a:cxn ang="0">
                  <a:pos x="98" y="11"/>
                </a:cxn>
                <a:cxn ang="0">
                  <a:pos x="102" y="7"/>
                </a:cxn>
                <a:cxn ang="0">
                  <a:pos x="109" y="5"/>
                </a:cxn>
                <a:cxn ang="0">
                  <a:pos x="115" y="3"/>
                </a:cxn>
                <a:cxn ang="0">
                  <a:pos x="120" y="0"/>
                </a:cxn>
                <a:cxn ang="0">
                  <a:pos x="126" y="0"/>
                </a:cxn>
                <a:cxn ang="0">
                  <a:pos x="133" y="0"/>
                </a:cxn>
                <a:cxn ang="0">
                  <a:pos x="137" y="3"/>
                </a:cxn>
                <a:cxn ang="0">
                  <a:pos x="142" y="5"/>
                </a:cxn>
                <a:cxn ang="0">
                  <a:pos x="146" y="7"/>
                </a:cxn>
                <a:cxn ang="0">
                  <a:pos x="151" y="9"/>
                </a:cxn>
                <a:cxn ang="0">
                  <a:pos x="153" y="14"/>
                </a:cxn>
                <a:cxn ang="0">
                  <a:pos x="157" y="18"/>
                </a:cxn>
                <a:cxn ang="0">
                  <a:pos x="160" y="23"/>
                </a:cxn>
                <a:cxn ang="0">
                  <a:pos x="160" y="29"/>
                </a:cxn>
                <a:cxn ang="0">
                  <a:pos x="160" y="36"/>
                </a:cxn>
                <a:cxn ang="0">
                  <a:pos x="160" y="109"/>
                </a:cxn>
                <a:cxn ang="0">
                  <a:pos x="131" y="47"/>
                </a:cxn>
                <a:cxn ang="0">
                  <a:pos x="131" y="40"/>
                </a:cxn>
                <a:cxn ang="0">
                  <a:pos x="131" y="34"/>
                </a:cxn>
                <a:cxn ang="0">
                  <a:pos x="129" y="27"/>
                </a:cxn>
                <a:cxn ang="0">
                  <a:pos x="124" y="25"/>
                </a:cxn>
                <a:cxn ang="0">
                  <a:pos x="120" y="23"/>
                </a:cxn>
                <a:cxn ang="0">
                  <a:pos x="113" y="23"/>
                </a:cxn>
                <a:cxn ang="0">
                  <a:pos x="109" y="25"/>
                </a:cxn>
                <a:cxn ang="0">
                  <a:pos x="104" y="27"/>
                </a:cxn>
                <a:cxn ang="0">
                  <a:pos x="100" y="29"/>
                </a:cxn>
                <a:cxn ang="0">
                  <a:pos x="98" y="34"/>
                </a:cxn>
                <a:cxn ang="0">
                  <a:pos x="95" y="40"/>
                </a:cxn>
                <a:cxn ang="0">
                  <a:pos x="95" y="47"/>
                </a:cxn>
                <a:cxn ang="0">
                  <a:pos x="95" y="54"/>
                </a:cxn>
                <a:cxn ang="0">
                  <a:pos x="95" y="109"/>
                </a:cxn>
                <a:cxn ang="0">
                  <a:pos x="67" y="49"/>
                </a:cxn>
                <a:cxn ang="0">
                  <a:pos x="67" y="42"/>
                </a:cxn>
                <a:cxn ang="0">
                  <a:pos x="67" y="36"/>
                </a:cxn>
                <a:cxn ang="0">
                  <a:pos x="64" y="31"/>
                </a:cxn>
                <a:cxn ang="0">
                  <a:pos x="62" y="27"/>
                </a:cxn>
                <a:cxn ang="0">
                  <a:pos x="58" y="23"/>
                </a:cxn>
                <a:cxn ang="0">
                  <a:pos x="51" y="23"/>
                </a:cxn>
                <a:cxn ang="0">
                  <a:pos x="44" y="23"/>
                </a:cxn>
                <a:cxn ang="0">
                  <a:pos x="38" y="25"/>
                </a:cxn>
                <a:cxn ang="0">
                  <a:pos x="36" y="29"/>
                </a:cxn>
                <a:cxn ang="0">
                  <a:pos x="33" y="34"/>
                </a:cxn>
                <a:cxn ang="0">
                  <a:pos x="31" y="38"/>
                </a:cxn>
                <a:cxn ang="0">
                  <a:pos x="29" y="42"/>
                </a:cxn>
                <a:cxn ang="0">
                  <a:pos x="29" y="49"/>
                </a:cxn>
                <a:cxn ang="0">
                  <a:pos x="29" y="56"/>
                </a:cxn>
                <a:cxn ang="0">
                  <a:pos x="0" y="109"/>
                </a:cxn>
              </a:cxnLst>
              <a:rect l="0" t="0" r="r" b="b"/>
              <a:pathLst>
                <a:path w="160" h="109">
                  <a:moveTo>
                    <a:pt x="0" y="3"/>
                  </a:moveTo>
                  <a:lnTo>
                    <a:pt x="27" y="3"/>
                  </a:lnTo>
                  <a:lnTo>
                    <a:pt x="27" y="18"/>
                  </a:lnTo>
                  <a:lnTo>
                    <a:pt x="29" y="16"/>
                  </a:lnTo>
                  <a:lnTo>
                    <a:pt x="29" y="14"/>
                  </a:lnTo>
                  <a:lnTo>
                    <a:pt x="31" y="14"/>
                  </a:lnTo>
                  <a:lnTo>
                    <a:pt x="33" y="11"/>
                  </a:lnTo>
                  <a:lnTo>
                    <a:pt x="33" y="9"/>
                  </a:lnTo>
                  <a:lnTo>
                    <a:pt x="36" y="9"/>
                  </a:lnTo>
                  <a:lnTo>
                    <a:pt x="38" y="7"/>
                  </a:lnTo>
                  <a:lnTo>
                    <a:pt x="40" y="7"/>
                  </a:lnTo>
                  <a:lnTo>
                    <a:pt x="42" y="5"/>
                  </a:lnTo>
                  <a:lnTo>
                    <a:pt x="44" y="5"/>
                  </a:lnTo>
                  <a:lnTo>
                    <a:pt x="47" y="3"/>
                  </a:lnTo>
                  <a:lnTo>
                    <a:pt x="49" y="3"/>
                  </a:lnTo>
                  <a:lnTo>
                    <a:pt x="51" y="3"/>
                  </a:lnTo>
                  <a:lnTo>
                    <a:pt x="53" y="3"/>
                  </a:lnTo>
                  <a:lnTo>
                    <a:pt x="53" y="0"/>
                  </a:lnTo>
                  <a:lnTo>
                    <a:pt x="55" y="0"/>
                  </a:lnTo>
                  <a:lnTo>
                    <a:pt x="58" y="0"/>
                  </a:lnTo>
                  <a:lnTo>
                    <a:pt x="60" y="0"/>
                  </a:lnTo>
                  <a:lnTo>
                    <a:pt x="62" y="0"/>
                  </a:lnTo>
                  <a:lnTo>
                    <a:pt x="64" y="0"/>
                  </a:lnTo>
                  <a:lnTo>
                    <a:pt x="67" y="0"/>
                  </a:lnTo>
                  <a:lnTo>
                    <a:pt x="69" y="0"/>
                  </a:lnTo>
                  <a:lnTo>
                    <a:pt x="69" y="3"/>
                  </a:lnTo>
                  <a:lnTo>
                    <a:pt x="71" y="3"/>
                  </a:lnTo>
                  <a:lnTo>
                    <a:pt x="73" y="3"/>
                  </a:lnTo>
                  <a:lnTo>
                    <a:pt x="75" y="3"/>
                  </a:lnTo>
                  <a:lnTo>
                    <a:pt x="75" y="5"/>
                  </a:lnTo>
                  <a:lnTo>
                    <a:pt x="78" y="5"/>
                  </a:lnTo>
                  <a:lnTo>
                    <a:pt x="80" y="5"/>
                  </a:lnTo>
                  <a:lnTo>
                    <a:pt x="80" y="7"/>
                  </a:lnTo>
                  <a:lnTo>
                    <a:pt x="82" y="7"/>
                  </a:lnTo>
                  <a:lnTo>
                    <a:pt x="84" y="7"/>
                  </a:lnTo>
                  <a:lnTo>
                    <a:pt x="84" y="9"/>
                  </a:lnTo>
                  <a:lnTo>
                    <a:pt x="87" y="9"/>
                  </a:lnTo>
                  <a:lnTo>
                    <a:pt x="87" y="11"/>
                  </a:lnTo>
                  <a:lnTo>
                    <a:pt x="89" y="11"/>
                  </a:lnTo>
                  <a:lnTo>
                    <a:pt x="89" y="14"/>
                  </a:lnTo>
                  <a:lnTo>
                    <a:pt x="91" y="16"/>
                  </a:lnTo>
                  <a:lnTo>
                    <a:pt x="91" y="18"/>
                  </a:lnTo>
                  <a:lnTo>
                    <a:pt x="93" y="16"/>
                  </a:lnTo>
                  <a:lnTo>
                    <a:pt x="95" y="14"/>
                  </a:lnTo>
                  <a:lnTo>
                    <a:pt x="98" y="11"/>
                  </a:lnTo>
                  <a:lnTo>
                    <a:pt x="100" y="9"/>
                  </a:lnTo>
                  <a:lnTo>
                    <a:pt x="102" y="9"/>
                  </a:lnTo>
                  <a:lnTo>
                    <a:pt x="102" y="7"/>
                  </a:lnTo>
                  <a:lnTo>
                    <a:pt x="104" y="7"/>
                  </a:lnTo>
                  <a:lnTo>
                    <a:pt x="106" y="5"/>
                  </a:lnTo>
                  <a:lnTo>
                    <a:pt x="109" y="5"/>
                  </a:lnTo>
                  <a:lnTo>
                    <a:pt x="111" y="3"/>
                  </a:lnTo>
                  <a:lnTo>
                    <a:pt x="113" y="3"/>
                  </a:lnTo>
                  <a:lnTo>
                    <a:pt x="115" y="3"/>
                  </a:lnTo>
                  <a:lnTo>
                    <a:pt x="118" y="3"/>
                  </a:lnTo>
                  <a:lnTo>
                    <a:pt x="118" y="0"/>
                  </a:lnTo>
                  <a:lnTo>
                    <a:pt x="120" y="0"/>
                  </a:lnTo>
                  <a:lnTo>
                    <a:pt x="122" y="0"/>
                  </a:lnTo>
                  <a:lnTo>
                    <a:pt x="124" y="0"/>
                  </a:lnTo>
                  <a:lnTo>
                    <a:pt x="126" y="0"/>
                  </a:lnTo>
                  <a:lnTo>
                    <a:pt x="129" y="0"/>
                  </a:lnTo>
                  <a:lnTo>
                    <a:pt x="131" y="0"/>
                  </a:lnTo>
                  <a:lnTo>
                    <a:pt x="133" y="0"/>
                  </a:lnTo>
                  <a:lnTo>
                    <a:pt x="133" y="3"/>
                  </a:lnTo>
                  <a:lnTo>
                    <a:pt x="135" y="3"/>
                  </a:lnTo>
                  <a:lnTo>
                    <a:pt x="137" y="3"/>
                  </a:lnTo>
                  <a:lnTo>
                    <a:pt x="140" y="3"/>
                  </a:lnTo>
                  <a:lnTo>
                    <a:pt x="142" y="3"/>
                  </a:lnTo>
                  <a:lnTo>
                    <a:pt x="142" y="5"/>
                  </a:lnTo>
                  <a:lnTo>
                    <a:pt x="144" y="5"/>
                  </a:lnTo>
                  <a:lnTo>
                    <a:pt x="146" y="5"/>
                  </a:lnTo>
                  <a:lnTo>
                    <a:pt x="146" y="7"/>
                  </a:lnTo>
                  <a:lnTo>
                    <a:pt x="149" y="7"/>
                  </a:lnTo>
                  <a:lnTo>
                    <a:pt x="149" y="9"/>
                  </a:lnTo>
                  <a:lnTo>
                    <a:pt x="151" y="9"/>
                  </a:lnTo>
                  <a:lnTo>
                    <a:pt x="151" y="11"/>
                  </a:lnTo>
                  <a:lnTo>
                    <a:pt x="153" y="11"/>
                  </a:lnTo>
                  <a:lnTo>
                    <a:pt x="153" y="14"/>
                  </a:lnTo>
                  <a:lnTo>
                    <a:pt x="155" y="14"/>
                  </a:lnTo>
                  <a:lnTo>
                    <a:pt x="155" y="16"/>
                  </a:lnTo>
                  <a:lnTo>
                    <a:pt x="157" y="18"/>
                  </a:lnTo>
                  <a:lnTo>
                    <a:pt x="157" y="20"/>
                  </a:lnTo>
                  <a:lnTo>
                    <a:pt x="157" y="23"/>
                  </a:lnTo>
                  <a:lnTo>
                    <a:pt x="160" y="23"/>
                  </a:lnTo>
                  <a:lnTo>
                    <a:pt x="160" y="25"/>
                  </a:lnTo>
                  <a:lnTo>
                    <a:pt x="160" y="27"/>
                  </a:lnTo>
                  <a:lnTo>
                    <a:pt x="160" y="29"/>
                  </a:lnTo>
                  <a:lnTo>
                    <a:pt x="160" y="31"/>
                  </a:lnTo>
                  <a:lnTo>
                    <a:pt x="160" y="34"/>
                  </a:lnTo>
                  <a:lnTo>
                    <a:pt x="160" y="36"/>
                  </a:lnTo>
                  <a:lnTo>
                    <a:pt x="160" y="38"/>
                  </a:lnTo>
                  <a:lnTo>
                    <a:pt x="160" y="40"/>
                  </a:lnTo>
                  <a:lnTo>
                    <a:pt x="160" y="109"/>
                  </a:lnTo>
                  <a:lnTo>
                    <a:pt x="131" y="109"/>
                  </a:lnTo>
                  <a:lnTo>
                    <a:pt x="131" y="49"/>
                  </a:lnTo>
                  <a:lnTo>
                    <a:pt x="131" y="47"/>
                  </a:lnTo>
                  <a:lnTo>
                    <a:pt x="131" y="45"/>
                  </a:lnTo>
                  <a:lnTo>
                    <a:pt x="131" y="42"/>
                  </a:lnTo>
                  <a:lnTo>
                    <a:pt x="131" y="40"/>
                  </a:lnTo>
                  <a:lnTo>
                    <a:pt x="131" y="38"/>
                  </a:lnTo>
                  <a:lnTo>
                    <a:pt x="131" y="36"/>
                  </a:lnTo>
                  <a:lnTo>
                    <a:pt x="131" y="34"/>
                  </a:lnTo>
                  <a:lnTo>
                    <a:pt x="131" y="31"/>
                  </a:lnTo>
                  <a:lnTo>
                    <a:pt x="129" y="29"/>
                  </a:lnTo>
                  <a:lnTo>
                    <a:pt x="129" y="27"/>
                  </a:lnTo>
                  <a:lnTo>
                    <a:pt x="126" y="27"/>
                  </a:lnTo>
                  <a:lnTo>
                    <a:pt x="126" y="25"/>
                  </a:lnTo>
                  <a:lnTo>
                    <a:pt x="124" y="25"/>
                  </a:lnTo>
                  <a:lnTo>
                    <a:pt x="124" y="23"/>
                  </a:lnTo>
                  <a:lnTo>
                    <a:pt x="122" y="23"/>
                  </a:lnTo>
                  <a:lnTo>
                    <a:pt x="120" y="23"/>
                  </a:lnTo>
                  <a:lnTo>
                    <a:pt x="118" y="23"/>
                  </a:lnTo>
                  <a:lnTo>
                    <a:pt x="115" y="23"/>
                  </a:lnTo>
                  <a:lnTo>
                    <a:pt x="113" y="23"/>
                  </a:lnTo>
                  <a:lnTo>
                    <a:pt x="111" y="23"/>
                  </a:lnTo>
                  <a:lnTo>
                    <a:pt x="109" y="23"/>
                  </a:lnTo>
                  <a:lnTo>
                    <a:pt x="109" y="25"/>
                  </a:lnTo>
                  <a:lnTo>
                    <a:pt x="106" y="25"/>
                  </a:lnTo>
                  <a:lnTo>
                    <a:pt x="104" y="25"/>
                  </a:lnTo>
                  <a:lnTo>
                    <a:pt x="104" y="27"/>
                  </a:lnTo>
                  <a:lnTo>
                    <a:pt x="102" y="27"/>
                  </a:lnTo>
                  <a:lnTo>
                    <a:pt x="102" y="29"/>
                  </a:lnTo>
                  <a:lnTo>
                    <a:pt x="100" y="29"/>
                  </a:lnTo>
                  <a:lnTo>
                    <a:pt x="100" y="31"/>
                  </a:lnTo>
                  <a:lnTo>
                    <a:pt x="100" y="34"/>
                  </a:lnTo>
                  <a:lnTo>
                    <a:pt x="98" y="34"/>
                  </a:lnTo>
                  <a:lnTo>
                    <a:pt x="98" y="36"/>
                  </a:lnTo>
                  <a:lnTo>
                    <a:pt x="98" y="38"/>
                  </a:lnTo>
                  <a:lnTo>
                    <a:pt x="95" y="40"/>
                  </a:lnTo>
                  <a:lnTo>
                    <a:pt x="95" y="42"/>
                  </a:lnTo>
                  <a:lnTo>
                    <a:pt x="95" y="45"/>
                  </a:lnTo>
                  <a:lnTo>
                    <a:pt x="95" y="47"/>
                  </a:lnTo>
                  <a:lnTo>
                    <a:pt x="95" y="49"/>
                  </a:lnTo>
                  <a:lnTo>
                    <a:pt x="95" y="51"/>
                  </a:lnTo>
                  <a:lnTo>
                    <a:pt x="95" y="54"/>
                  </a:lnTo>
                  <a:lnTo>
                    <a:pt x="95" y="56"/>
                  </a:lnTo>
                  <a:lnTo>
                    <a:pt x="95" y="58"/>
                  </a:lnTo>
                  <a:lnTo>
                    <a:pt x="95" y="109"/>
                  </a:lnTo>
                  <a:lnTo>
                    <a:pt x="67" y="109"/>
                  </a:lnTo>
                  <a:lnTo>
                    <a:pt x="67" y="51"/>
                  </a:lnTo>
                  <a:lnTo>
                    <a:pt x="67" y="49"/>
                  </a:lnTo>
                  <a:lnTo>
                    <a:pt x="67" y="47"/>
                  </a:lnTo>
                  <a:lnTo>
                    <a:pt x="67" y="45"/>
                  </a:lnTo>
                  <a:lnTo>
                    <a:pt x="67" y="42"/>
                  </a:lnTo>
                  <a:lnTo>
                    <a:pt x="67" y="40"/>
                  </a:lnTo>
                  <a:lnTo>
                    <a:pt x="67" y="38"/>
                  </a:lnTo>
                  <a:lnTo>
                    <a:pt x="67" y="36"/>
                  </a:lnTo>
                  <a:lnTo>
                    <a:pt x="64" y="36"/>
                  </a:lnTo>
                  <a:lnTo>
                    <a:pt x="64" y="34"/>
                  </a:lnTo>
                  <a:lnTo>
                    <a:pt x="64" y="31"/>
                  </a:lnTo>
                  <a:lnTo>
                    <a:pt x="64" y="29"/>
                  </a:lnTo>
                  <a:lnTo>
                    <a:pt x="64" y="27"/>
                  </a:lnTo>
                  <a:lnTo>
                    <a:pt x="62" y="27"/>
                  </a:lnTo>
                  <a:lnTo>
                    <a:pt x="62" y="25"/>
                  </a:lnTo>
                  <a:lnTo>
                    <a:pt x="60" y="25"/>
                  </a:lnTo>
                  <a:lnTo>
                    <a:pt x="58" y="23"/>
                  </a:lnTo>
                  <a:lnTo>
                    <a:pt x="55" y="23"/>
                  </a:lnTo>
                  <a:lnTo>
                    <a:pt x="53" y="23"/>
                  </a:lnTo>
                  <a:lnTo>
                    <a:pt x="51" y="23"/>
                  </a:lnTo>
                  <a:lnTo>
                    <a:pt x="49" y="23"/>
                  </a:lnTo>
                  <a:lnTo>
                    <a:pt x="47" y="23"/>
                  </a:lnTo>
                  <a:lnTo>
                    <a:pt x="44" y="23"/>
                  </a:lnTo>
                  <a:lnTo>
                    <a:pt x="42" y="25"/>
                  </a:lnTo>
                  <a:lnTo>
                    <a:pt x="40" y="25"/>
                  </a:lnTo>
                  <a:lnTo>
                    <a:pt x="38" y="25"/>
                  </a:lnTo>
                  <a:lnTo>
                    <a:pt x="38" y="27"/>
                  </a:lnTo>
                  <a:lnTo>
                    <a:pt x="36" y="27"/>
                  </a:lnTo>
                  <a:lnTo>
                    <a:pt x="36" y="29"/>
                  </a:lnTo>
                  <a:lnTo>
                    <a:pt x="33" y="29"/>
                  </a:lnTo>
                  <a:lnTo>
                    <a:pt x="33" y="31"/>
                  </a:lnTo>
                  <a:lnTo>
                    <a:pt x="33" y="34"/>
                  </a:lnTo>
                  <a:lnTo>
                    <a:pt x="31" y="34"/>
                  </a:lnTo>
                  <a:lnTo>
                    <a:pt x="31" y="36"/>
                  </a:lnTo>
                  <a:lnTo>
                    <a:pt x="31" y="38"/>
                  </a:lnTo>
                  <a:lnTo>
                    <a:pt x="31" y="40"/>
                  </a:lnTo>
                  <a:lnTo>
                    <a:pt x="31" y="42"/>
                  </a:lnTo>
                  <a:lnTo>
                    <a:pt x="29" y="42"/>
                  </a:lnTo>
                  <a:lnTo>
                    <a:pt x="29" y="45"/>
                  </a:lnTo>
                  <a:lnTo>
                    <a:pt x="29" y="47"/>
                  </a:lnTo>
                  <a:lnTo>
                    <a:pt x="29" y="49"/>
                  </a:lnTo>
                  <a:lnTo>
                    <a:pt x="29" y="51"/>
                  </a:lnTo>
                  <a:lnTo>
                    <a:pt x="29" y="54"/>
                  </a:lnTo>
                  <a:lnTo>
                    <a:pt x="29" y="56"/>
                  </a:lnTo>
                  <a:lnTo>
                    <a:pt x="29" y="58"/>
                  </a:lnTo>
                  <a:lnTo>
                    <a:pt x="29" y="109"/>
                  </a:lnTo>
                  <a:lnTo>
                    <a:pt x="0" y="109"/>
                  </a:lnTo>
                  <a:lnTo>
                    <a:pt x="0" y="3"/>
                  </a:lnTo>
                  <a:close/>
                </a:path>
              </a:pathLst>
            </a:custGeom>
            <a:solidFill>
              <a:srgbClr val="000000"/>
            </a:solidFill>
            <a:ln w="9525">
              <a:noFill/>
              <a:round/>
              <a:headEnd/>
              <a:tailEnd/>
            </a:ln>
          </p:spPr>
          <p:txBody>
            <a:bodyPr/>
            <a:lstStyle/>
            <a:p>
              <a:endParaRPr lang="en-US" sz="2699"/>
            </a:p>
          </p:txBody>
        </p:sp>
        <p:sp>
          <p:nvSpPr>
            <p:cNvPr id="178262" name="Freeform 86"/>
            <p:cNvSpPr>
              <a:spLocks noEditPoints="1"/>
            </p:cNvSpPr>
            <p:nvPr/>
          </p:nvSpPr>
          <p:spPr bwMode="auto">
            <a:xfrm>
              <a:off x="5707241" y="6152201"/>
              <a:ext cx="69045" cy="347609"/>
            </a:xfrm>
            <a:custGeom>
              <a:avLst/>
              <a:gdLst/>
              <a:ahLst/>
              <a:cxnLst>
                <a:cxn ang="0">
                  <a:pos x="0" y="26"/>
                </a:cxn>
                <a:cxn ang="0">
                  <a:pos x="0" y="0"/>
                </a:cxn>
                <a:cxn ang="0">
                  <a:pos x="29" y="0"/>
                </a:cxn>
                <a:cxn ang="0">
                  <a:pos x="29" y="26"/>
                </a:cxn>
                <a:cxn ang="0">
                  <a:pos x="0" y="26"/>
                </a:cxn>
                <a:cxn ang="0">
                  <a:pos x="0" y="146"/>
                </a:cxn>
                <a:cxn ang="0">
                  <a:pos x="0" y="40"/>
                </a:cxn>
                <a:cxn ang="0">
                  <a:pos x="29" y="40"/>
                </a:cxn>
                <a:cxn ang="0">
                  <a:pos x="29" y="146"/>
                </a:cxn>
                <a:cxn ang="0">
                  <a:pos x="0" y="146"/>
                </a:cxn>
              </a:cxnLst>
              <a:rect l="0" t="0" r="r" b="b"/>
              <a:pathLst>
                <a:path w="29" h="146">
                  <a:moveTo>
                    <a:pt x="0" y="26"/>
                  </a:moveTo>
                  <a:lnTo>
                    <a:pt x="0" y="0"/>
                  </a:lnTo>
                  <a:lnTo>
                    <a:pt x="29" y="0"/>
                  </a:lnTo>
                  <a:lnTo>
                    <a:pt x="29" y="26"/>
                  </a:lnTo>
                  <a:lnTo>
                    <a:pt x="0" y="26"/>
                  </a:lnTo>
                  <a:close/>
                  <a:moveTo>
                    <a:pt x="0" y="146"/>
                  </a:moveTo>
                  <a:lnTo>
                    <a:pt x="0" y="40"/>
                  </a:lnTo>
                  <a:lnTo>
                    <a:pt x="29" y="40"/>
                  </a:lnTo>
                  <a:lnTo>
                    <a:pt x="29" y="146"/>
                  </a:lnTo>
                  <a:lnTo>
                    <a:pt x="0" y="146"/>
                  </a:lnTo>
                  <a:close/>
                </a:path>
              </a:pathLst>
            </a:custGeom>
            <a:solidFill>
              <a:srgbClr val="000000"/>
            </a:solidFill>
            <a:ln w="9525">
              <a:noFill/>
              <a:round/>
              <a:headEnd/>
              <a:tailEnd/>
            </a:ln>
          </p:spPr>
          <p:txBody>
            <a:bodyPr/>
            <a:lstStyle/>
            <a:p>
              <a:endParaRPr lang="en-US" sz="2699"/>
            </a:p>
          </p:txBody>
        </p:sp>
        <p:sp>
          <p:nvSpPr>
            <p:cNvPr id="178263" name="Freeform 87"/>
            <p:cNvSpPr>
              <a:spLocks/>
            </p:cNvSpPr>
            <p:nvPr/>
          </p:nvSpPr>
          <p:spPr bwMode="auto">
            <a:xfrm>
              <a:off x="5845332" y="6240295"/>
              <a:ext cx="238088" cy="259515"/>
            </a:xfrm>
            <a:custGeom>
              <a:avLst/>
              <a:gdLst/>
              <a:ahLst/>
              <a:cxnLst>
                <a:cxn ang="0">
                  <a:pos x="71" y="109"/>
                </a:cxn>
                <a:cxn ang="0">
                  <a:pos x="71" y="54"/>
                </a:cxn>
                <a:cxn ang="0">
                  <a:pos x="71" y="49"/>
                </a:cxn>
                <a:cxn ang="0">
                  <a:pos x="71" y="45"/>
                </a:cxn>
                <a:cxn ang="0">
                  <a:pos x="71" y="40"/>
                </a:cxn>
                <a:cxn ang="0">
                  <a:pos x="71" y="36"/>
                </a:cxn>
                <a:cxn ang="0">
                  <a:pos x="69" y="34"/>
                </a:cxn>
                <a:cxn ang="0">
                  <a:pos x="69" y="29"/>
                </a:cxn>
                <a:cxn ang="0">
                  <a:pos x="66" y="27"/>
                </a:cxn>
                <a:cxn ang="0">
                  <a:pos x="64" y="25"/>
                </a:cxn>
                <a:cxn ang="0">
                  <a:pos x="62" y="23"/>
                </a:cxn>
                <a:cxn ang="0">
                  <a:pos x="58" y="23"/>
                </a:cxn>
                <a:cxn ang="0">
                  <a:pos x="53" y="23"/>
                </a:cxn>
                <a:cxn ang="0">
                  <a:pos x="49" y="23"/>
                </a:cxn>
                <a:cxn ang="0">
                  <a:pos x="44" y="23"/>
                </a:cxn>
                <a:cxn ang="0">
                  <a:pos x="42" y="25"/>
                </a:cxn>
                <a:cxn ang="0">
                  <a:pos x="40" y="27"/>
                </a:cxn>
                <a:cxn ang="0">
                  <a:pos x="38" y="29"/>
                </a:cxn>
                <a:cxn ang="0">
                  <a:pos x="35" y="31"/>
                </a:cxn>
                <a:cxn ang="0">
                  <a:pos x="33" y="34"/>
                </a:cxn>
                <a:cxn ang="0">
                  <a:pos x="31" y="36"/>
                </a:cxn>
                <a:cxn ang="0">
                  <a:pos x="31" y="40"/>
                </a:cxn>
                <a:cxn ang="0">
                  <a:pos x="31" y="45"/>
                </a:cxn>
                <a:cxn ang="0">
                  <a:pos x="31" y="49"/>
                </a:cxn>
                <a:cxn ang="0">
                  <a:pos x="31" y="54"/>
                </a:cxn>
                <a:cxn ang="0">
                  <a:pos x="29" y="58"/>
                </a:cxn>
                <a:cxn ang="0">
                  <a:pos x="29" y="109"/>
                </a:cxn>
                <a:cxn ang="0">
                  <a:pos x="0" y="3"/>
                </a:cxn>
                <a:cxn ang="0">
                  <a:pos x="29" y="18"/>
                </a:cxn>
                <a:cxn ang="0">
                  <a:pos x="31" y="16"/>
                </a:cxn>
                <a:cxn ang="0">
                  <a:pos x="33" y="14"/>
                </a:cxn>
                <a:cxn ang="0">
                  <a:pos x="35" y="9"/>
                </a:cxn>
                <a:cxn ang="0">
                  <a:pos x="40" y="7"/>
                </a:cxn>
                <a:cxn ang="0">
                  <a:pos x="42" y="5"/>
                </a:cxn>
                <a:cxn ang="0">
                  <a:pos x="46" y="5"/>
                </a:cxn>
                <a:cxn ang="0">
                  <a:pos x="51" y="3"/>
                </a:cxn>
                <a:cxn ang="0">
                  <a:pos x="55" y="3"/>
                </a:cxn>
                <a:cxn ang="0">
                  <a:pos x="58" y="0"/>
                </a:cxn>
                <a:cxn ang="0">
                  <a:pos x="62" y="0"/>
                </a:cxn>
                <a:cxn ang="0">
                  <a:pos x="66" y="0"/>
                </a:cxn>
                <a:cxn ang="0">
                  <a:pos x="71" y="0"/>
                </a:cxn>
                <a:cxn ang="0">
                  <a:pos x="75" y="3"/>
                </a:cxn>
                <a:cxn ang="0">
                  <a:pos x="80" y="3"/>
                </a:cxn>
                <a:cxn ang="0">
                  <a:pos x="82" y="5"/>
                </a:cxn>
                <a:cxn ang="0">
                  <a:pos x="84" y="7"/>
                </a:cxn>
                <a:cxn ang="0">
                  <a:pos x="89" y="7"/>
                </a:cxn>
                <a:cxn ang="0">
                  <a:pos x="91" y="9"/>
                </a:cxn>
                <a:cxn ang="0">
                  <a:pos x="93" y="11"/>
                </a:cxn>
                <a:cxn ang="0">
                  <a:pos x="95" y="14"/>
                </a:cxn>
                <a:cxn ang="0">
                  <a:pos x="95" y="18"/>
                </a:cxn>
                <a:cxn ang="0">
                  <a:pos x="97" y="20"/>
                </a:cxn>
                <a:cxn ang="0">
                  <a:pos x="97" y="25"/>
                </a:cxn>
                <a:cxn ang="0">
                  <a:pos x="100" y="27"/>
                </a:cxn>
                <a:cxn ang="0">
                  <a:pos x="100" y="31"/>
                </a:cxn>
                <a:cxn ang="0">
                  <a:pos x="100" y="36"/>
                </a:cxn>
                <a:cxn ang="0">
                  <a:pos x="100" y="40"/>
                </a:cxn>
                <a:cxn ang="0">
                  <a:pos x="100" y="109"/>
                </a:cxn>
              </a:cxnLst>
              <a:rect l="0" t="0" r="r" b="b"/>
              <a:pathLst>
                <a:path w="100" h="109">
                  <a:moveTo>
                    <a:pt x="100" y="109"/>
                  </a:moveTo>
                  <a:lnTo>
                    <a:pt x="71" y="109"/>
                  </a:lnTo>
                  <a:lnTo>
                    <a:pt x="71" y="56"/>
                  </a:lnTo>
                  <a:lnTo>
                    <a:pt x="71" y="54"/>
                  </a:lnTo>
                  <a:lnTo>
                    <a:pt x="71" y="51"/>
                  </a:lnTo>
                  <a:lnTo>
                    <a:pt x="71" y="49"/>
                  </a:lnTo>
                  <a:lnTo>
                    <a:pt x="71" y="47"/>
                  </a:lnTo>
                  <a:lnTo>
                    <a:pt x="71" y="45"/>
                  </a:lnTo>
                  <a:lnTo>
                    <a:pt x="71" y="42"/>
                  </a:lnTo>
                  <a:lnTo>
                    <a:pt x="71" y="40"/>
                  </a:lnTo>
                  <a:lnTo>
                    <a:pt x="71" y="38"/>
                  </a:lnTo>
                  <a:lnTo>
                    <a:pt x="71" y="36"/>
                  </a:lnTo>
                  <a:lnTo>
                    <a:pt x="71" y="34"/>
                  </a:lnTo>
                  <a:lnTo>
                    <a:pt x="69" y="34"/>
                  </a:lnTo>
                  <a:lnTo>
                    <a:pt x="69" y="31"/>
                  </a:lnTo>
                  <a:lnTo>
                    <a:pt x="69" y="29"/>
                  </a:lnTo>
                  <a:lnTo>
                    <a:pt x="66" y="29"/>
                  </a:lnTo>
                  <a:lnTo>
                    <a:pt x="66" y="27"/>
                  </a:lnTo>
                  <a:lnTo>
                    <a:pt x="64" y="27"/>
                  </a:lnTo>
                  <a:lnTo>
                    <a:pt x="64" y="25"/>
                  </a:lnTo>
                  <a:lnTo>
                    <a:pt x="62" y="25"/>
                  </a:lnTo>
                  <a:lnTo>
                    <a:pt x="62" y="23"/>
                  </a:lnTo>
                  <a:lnTo>
                    <a:pt x="60" y="23"/>
                  </a:lnTo>
                  <a:lnTo>
                    <a:pt x="58" y="23"/>
                  </a:lnTo>
                  <a:lnTo>
                    <a:pt x="55" y="23"/>
                  </a:lnTo>
                  <a:lnTo>
                    <a:pt x="53" y="23"/>
                  </a:lnTo>
                  <a:lnTo>
                    <a:pt x="51" y="23"/>
                  </a:lnTo>
                  <a:lnTo>
                    <a:pt x="49" y="23"/>
                  </a:lnTo>
                  <a:lnTo>
                    <a:pt x="46" y="23"/>
                  </a:lnTo>
                  <a:lnTo>
                    <a:pt x="44" y="23"/>
                  </a:lnTo>
                  <a:lnTo>
                    <a:pt x="44" y="25"/>
                  </a:lnTo>
                  <a:lnTo>
                    <a:pt x="42" y="25"/>
                  </a:lnTo>
                  <a:lnTo>
                    <a:pt x="40" y="25"/>
                  </a:lnTo>
                  <a:lnTo>
                    <a:pt x="40" y="27"/>
                  </a:lnTo>
                  <a:lnTo>
                    <a:pt x="38" y="27"/>
                  </a:lnTo>
                  <a:lnTo>
                    <a:pt x="38" y="29"/>
                  </a:lnTo>
                  <a:lnTo>
                    <a:pt x="35" y="29"/>
                  </a:lnTo>
                  <a:lnTo>
                    <a:pt x="35" y="31"/>
                  </a:lnTo>
                  <a:lnTo>
                    <a:pt x="33" y="31"/>
                  </a:lnTo>
                  <a:lnTo>
                    <a:pt x="33" y="34"/>
                  </a:lnTo>
                  <a:lnTo>
                    <a:pt x="33" y="36"/>
                  </a:lnTo>
                  <a:lnTo>
                    <a:pt x="31" y="36"/>
                  </a:lnTo>
                  <a:lnTo>
                    <a:pt x="31" y="38"/>
                  </a:lnTo>
                  <a:lnTo>
                    <a:pt x="31" y="40"/>
                  </a:lnTo>
                  <a:lnTo>
                    <a:pt x="31" y="42"/>
                  </a:lnTo>
                  <a:lnTo>
                    <a:pt x="31" y="45"/>
                  </a:lnTo>
                  <a:lnTo>
                    <a:pt x="31" y="47"/>
                  </a:lnTo>
                  <a:lnTo>
                    <a:pt x="31" y="49"/>
                  </a:lnTo>
                  <a:lnTo>
                    <a:pt x="31" y="51"/>
                  </a:lnTo>
                  <a:lnTo>
                    <a:pt x="31" y="54"/>
                  </a:lnTo>
                  <a:lnTo>
                    <a:pt x="29" y="56"/>
                  </a:lnTo>
                  <a:lnTo>
                    <a:pt x="29" y="58"/>
                  </a:lnTo>
                  <a:lnTo>
                    <a:pt x="29" y="60"/>
                  </a:lnTo>
                  <a:lnTo>
                    <a:pt x="29" y="109"/>
                  </a:lnTo>
                  <a:lnTo>
                    <a:pt x="0" y="109"/>
                  </a:lnTo>
                  <a:lnTo>
                    <a:pt x="0" y="3"/>
                  </a:lnTo>
                  <a:lnTo>
                    <a:pt x="29" y="3"/>
                  </a:lnTo>
                  <a:lnTo>
                    <a:pt x="29" y="18"/>
                  </a:lnTo>
                  <a:lnTo>
                    <a:pt x="29" y="16"/>
                  </a:lnTo>
                  <a:lnTo>
                    <a:pt x="31" y="16"/>
                  </a:lnTo>
                  <a:lnTo>
                    <a:pt x="31" y="14"/>
                  </a:lnTo>
                  <a:lnTo>
                    <a:pt x="33" y="14"/>
                  </a:lnTo>
                  <a:lnTo>
                    <a:pt x="35" y="11"/>
                  </a:lnTo>
                  <a:lnTo>
                    <a:pt x="35" y="9"/>
                  </a:lnTo>
                  <a:lnTo>
                    <a:pt x="38" y="9"/>
                  </a:lnTo>
                  <a:lnTo>
                    <a:pt x="40" y="7"/>
                  </a:lnTo>
                  <a:lnTo>
                    <a:pt x="42" y="7"/>
                  </a:lnTo>
                  <a:lnTo>
                    <a:pt x="42" y="5"/>
                  </a:lnTo>
                  <a:lnTo>
                    <a:pt x="44" y="5"/>
                  </a:lnTo>
                  <a:lnTo>
                    <a:pt x="46" y="5"/>
                  </a:lnTo>
                  <a:lnTo>
                    <a:pt x="49" y="3"/>
                  </a:lnTo>
                  <a:lnTo>
                    <a:pt x="51" y="3"/>
                  </a:lnTo>
                  <a:lnTo>
                    <a:pt x="53" y="3"/>
                  </a:lnTo>
                  <a:lnTo>
                    <a:pt x="55" y="3"/>
                  </a:lnTo>
                  <a:lnTo>
                    <a:pt x="55" y="0"/>
                  </a:lnTo>
                  <a:lnTo>
                    <a:pt x="58" y="0"/>
                  </a:lnTo>
                  <a:lnTo>
                    <a:pt x="60" y="0"/>
                  </a:lnTo>
                  <a:lnTo>
                    <a:pt x="62" y="0"/>
                  </a:lnTo>
                  <a:lnTo>
                    <a:pt x="64" y="0"/>
                  </a:lnTo>
                  <a:lnTo>
                    <a:pt x="66" y="0"/>
                  </a:lnTo>
                  <a:lnTo>
                    <a:pt x="69" y="0"/>
                  </a:lnTo>
                  <a:lnTo>
                    <a:pt x="71" y="0"/>
                  </a:lnTo>
                  <a:lnTo>
                    <a:pt x="73" y="3"/>
                  </a:lnTo>
                  <a:lnTo>
                    <a:pt x="75" y="3"/>
                  </a:lnTo>
                  <a:lnTo>
                    <a:pt x="77" y="3"/>
                  </a:lnTo>
                  <a:lnTo>
                    <a:pt x="80" y="3"/>
                  </a:lnTo>
                  <a:lnTo>
                    <a:pt x="80" y="5"/>
                  </a:lnTo>
                  <a:lnTo>
                    <a:pt x="82" y="5"/>
                  </a:lnTo>
                  <a:lnTo>
                    <a:pt x="84" y="5"/>
                  </a:lnTo>
                  <a:lnTo>
                    <a:pt x="84" y="7"/>
                  </a:lnTo>
                  <a:lnTo>
                    <a:pt x="86" y="7"/>
                  </a:lnTo>
                  <a:lnTo>
                    <a:pt x="89" y="7"/>
                  </a:lnTo>
                  <a:lnTo>
                    <a:pt x="89" y="9"/>
                  </a:lnTo>
                  <a:lnTo>
                    <a:pt x="91" y="9"/>
                  </a:lnTo>
                  <a:lnTo>
                    <a:pt x="91" y="11"/>
                  </a:lnTo>
                  <a:lnTo>
                    <a:pt x="93" y="11"/>
                  </a:lnTo>
                  <a:lnTo>
                    <a:pt x="93" y="14"/>
                  </a:lnTo>
                  <a:lnTo>
                    <a:pt x="95" y="14"/>
                  </a:lnTo>
                  <a:lnTo>
                    <a:pt x="95" y="16"/>
                  </a:lnTo>
                  <a:lnTo>
                    <a:pt x="95" y="18"/>
                  </a:lnTo>
                  <a:lnTo>
                    <a:pt x="97" y="18"/>
                  </a:lnTo>
                  <a:lnTo>
                    <a:pt x="97" y="20"/>
                  </a:lnTo>
                  <a:lnTo>
                    <a:pt x="97" y="23"/>
                  </a:lnTo>
                  <a:lnTo>
                    <a:pt x="97" y="25"/>
                  </a:lnTo>
                  <a:lnTo>
                    <a:pt x="100" y="25"/>
                  </a:lnTo>
                  <a:lnTo>
                    <a:pt x="100" y="27"/>
                  </a:lnTo>
                  <a:lnTo>
                    <a:pt x="100" y="29"/>
                  </a:lnTo>
                  <a:lnTo>
                    <a:pt x="100" y="31"/>
                  </a:lnTo>
                  <a:lnTo>
                    <a:pt x="100" y="34"/>
                  </a:lnTo>
                  <a:lnTo>
                    <a:pt x="100" y="36"/>
                  </a:lnTo>
                  <a:lnTo>
                    <a:pt x="100" y="38"/>
                  </a:lnTo>
                  <a:lnTo>
                    <a:pt x="100" y="40"/>
                  </a:lnTo>
                  <a:lnTo>
                    <a:pt x="100" y="42"/>
                  </a:lnTo>
                  <a:lnTo>
                    <a:pt x="100" y="109"/>
                  </a:lnTo>
                  <a:close/>
                </a:path>
              </a:pathLst>
            </a:custGeom>
            <a:solidFill>
              <a:srgbClr val="000000"/>
            </a:solidFill>
            <a:ln w="9525">
              <a:noFill/>
              <a:round/>
              <a:headEnd/>
              <a:tailEnd/>
            </a:ln>
          </p:spPr>
          <p:txBody>
            <a:bodyPr/>
            <a:lstStyle/>
            <a:p>
              <a:endParaRPr lang="en-US" sz="2699"/>
            </a:p>
          </p:txBody>
        </p:sp>
        <p:sp>
          <p:nvSpPr>
            <p:cNvPr id="178264" name="Freeform 88"/>
            <p:cNvSpPr>
              <a:spLocks noEditPoints="1"/>
            </p:cNvSpPr>
            <p:nvPr/>
          </p:nvSpPr>
          <p:spPr bwMode="auto">
            <a:xfrm>
              <a:off x="6135800" y="6240294"/>
              <a:ext cx="242850" cy="264277"/>
            </a:xfrm>
            <a:custGeom>
              <a:avLst/>
              <a:gdLst/>
              <a:ahLst/>
              <a:cxnLst>
                <a:cxn ang="0">
                  <a:pos x="4" y="27"/>
                </a:cxn>
                <a:cxn ang="0">
                  <a:pos x="9" y="16"/>
                </a:cxn>
                <a:cxn ang="0">
                  <a:pos x="15" y="11"/>
                </a:cxn>
                <a:cxn ang="0">
                  <a:pos x="22" y="7"/>
                </a:cxn>
                <a:cxn ang="0">
                  <a:pos x="29" y="3"/>
                </a:cxn>
                <a:cxn ang="0">
                  <a:pos x="40" y="0"/>
                </a:cxn>
                <a:cxn ang="0">
                  <a:pos x="51" y="0"/>
                </a:cxn>
                <a:cxn ang="0">
                  <a:pos x="62" y="0"/>
                </a:cxn>
                <a:cxn ang="0">
                  <a:pos x="73" y="3"/>
                </a:cxn>
                <a:cxn ang="0">
                  <a:pos x="82" y="7"/>
                </a:cxn>
                <a:cxn ang="0">
                  <a:pos x="88" y="11"/>
                </a:cxn>
                <a:cxn ang="0">
                  <a:pos x="93" y="18"/>
                </a:cxn>
                <a:cxn ang="0">
                  <a:pos x="95" y="27"/>
                </a:cxn>
                <a:cxn ang="0">
                  <a:pos x="95" y="38"/>
                </a:cxn>
                <a:cxn ang="0">
                  <a:pos x="95" y="78"/>
                </a:cxn>
                <a:cxn ang="0">
                  <a:pos x="95" y="89"/>
                </a:cxn>
                <a:cxn ang="0">
                  <a:pos x="97" y="98"/>
                </a:cxn>
                <a:cxn ang="0">
                  <a:pos x="99" y="107"/>
                </a:cxn>
                <a:cxn ang="0">
                  <a:pos x="73" y="104"/>
                </a:cxn>
                <a:cxn ang="0">
                  <a:pos x="68" y="98"/>
                </a:cxn>
                <a:cxn ang="0">
                  <a:pos x="62" y="104"/>
                </a:cxn>
                <a:cxn ang="0">
                  <a:pos x="53" y="107"/>
                </a:cxn>
                <a:cxn ang="0">
                  <a:pos x="44" y="111"/>
                </a:cxn>
                <a:cxn ang="0">
                  <a:pos x="33" y="111"/>
                </a:cxn>
                <a:cxn ang="0">
                  <a:pos x="22" y="109"/>
                </a:cxn>
                <a:cxn ang="0">
                  <a:pos x="13" y="104"/>
                </a:cxn>
                <a:cxn ang="0">
                  <a:pos x="6" y="100"/>
                </a:cxn>
                <a:cxn ang="0">
                  <a:pos x="2" y="93"/>
                </a:cxn>
                <a:cxn ang="0">
                  <a:pos x="0" y="85"/>
                </a:cxn>
                <a:cxn ang="0">
                  <a:pos x="0" y="73"/>
                </a:cxn>
                <a:cxn ang="0">
                  <a:pos x="4" y="65"/>
                </a:cxn>
                <a:cxn ang="0">
                  <a:pos x="9" y="58"/>
                </a:cxn>
                <a:cxn ang="0">
                  <a:pos x="15" y="54"/>
                </a:cxn>
                <a:cxn ang="0">
                  <a:pos x="24" y="51"/>
                </a:cxn>
                <a:cxn ang="0">
                  <a:pos x="33" y="49"/>
                </a:cxn>
                <a:cxn ang="0">
                  <a:pos x="42" y="47"/>
                </a:cxn>
                <a:cxn ang="0">
                  <a:pos x="51" y="45"/>
                </a:cxn>
                <a:cxn ang="0">
                  <a:pos x="62" y="42"/>
                </a:cxn>
                <a:cxn ang="0">
                  <a:pos x="66" y="34"/>
                </a:cxn>
                <a:cxn ang="0">
                  <a:pos x="64" y="25"/>
                </a:cxn>
                <a:cxn ang="0">
                  <a:pos x="55" y="23"/>
                </a:cxn>
                <a:cxn ang="0">
                  <a:pos x="44" y="23"/>
                </a:cxn>
                <a:cxn ang="0">
                  <a:pos x="35" y="27"/>
                </a:cxn>
                <a:cxn ang="0">
                  <a:pos x="31" y="34"/>
                </a:cxn>
                <a:cxn ang="0">
                  <a:pos x="64" y="60"/>
                </a:cxn>
                <a:cxn ang="0">
                  <a:pos x="55" y="62"/>
                </a:cxn>
                <a:cxn ang="0">
                  <a:pos x="44" y="62"/>
                </a:cxn>
                <a:cxn ang="0">
                  <a:pos x="37" y="67"/>
                </a:cxn>
                <a:cxn ang="0">
                  <a:pos x="31" y="71"/>
                </a:cxn>
                <a:cxn ang="0">
                  <a:pos x="29" y="80"/>
                </a:cxn>
                <a:cxn ang="0">
                  <a:pos x="33" y="87"/>
                </a:cxn>
                <a:cxn ang="0">
                  <a:pos x="42" y="91"/>
                </a:cxn>
                <a:cxn ang="0">
                  <a:pos x="53" y="89"/>
                </a:cxn>
                <a:cxn ang="0">
                  <a:pos x="60" y="85"/>
                </a:cxn>
                <a:cxn ang="0">
                  <a:pos x="66" y="80"/>
                </a:cxn>
                <a:cxn ang="0">
                  <a:pos x="66" y="69"/>
                </a:cxn>
              </a:cxnLst>
              <a:rect l="0" t="0" r="r" b="b"/>
              <a:pathLst>
                <a:path w="102" h="111">
                  <a:moveTo>
                    <a:pt x="29" y="36"/>
                  </a:moveTo>
                  <a:lnTo>
                    <a:pt x="2" y="31"/>
                  </a:lnTo>
                  <a:lnTo>
                    <a:pt x="2" y="29"/>
                  </a:lnTo>
                  <a:lnTo>
                    <a:pt x="4" y="29"/>
                  </a:lnTo>
                  <a:lnTo>
                    <a:pt x="4" y="27"/>
                  </a:lnTo>
                  <a:lnTo>
                    <a:pt x="4" y="25"/>
                  </a:lnTo>
                  <a:lnTo>
                    <a:pt x="6" y="23"/>
                  </a:lnTo>
                  <a:lnTo>
                    <a:pt x="6" y="20"/>
                  </a:lnTo>
                  <a:lnTo>
                    <a:pt x="9" y="18"/>
                  </a:lnTo>
                  <a:lnTo>
                    <a:pt x="9" y="16"/>
                  </a:lnTo>
                  <a:lnTo>
                    <a:pt x="11" y="16"/>
                  </a:lnTo>
                  <a:lnTo>
                    <a:pt x="11" y="14"/>
                  </a:lnTo>
                  <a:lnTo>
                    <a:pt x="13" y="14"/>
                  </a:lnTo>
                  <a:lnTo>
                    <a:pt x="13" y="11"/>
                  </a:lnTo>
                  <a:lnTo>
                    <a:pt x="15" y="11"/>
                  </a:lnTo>
                  <a:lnTo>
                    <a:pt x="15" y="9"/>
                  </a:lnTo>
                  <a:lnTo>
                    <a:pt x="18" y="9"/>
                  </a:lnTo>
                  <a:lnTo>
                    <a:pt x="18" y="7"/>
                  </a:lnTo>
                  <a:lnTo>
                    <a:pt x="20" y="7"/>
                  </a:lnTo>
                  <a:lnTo>
                    <a:pt x="22" y="7"/>
                  </a:lnTo>
                  <a:lnTo>
                    <a:pt x="22" y="5"/>
                  </a:lnTo>
                  <a:lnTo>
                    <a:pt x="24" y="5"/>
                  </a:lnTo>
                  <a:lnTo>
                    <a:pt x="26" y="5"/>
                  </a:lnTo>
                  <a:lnTo>
                    <a:pt x="26" y="3"/>
                  </a:lnTo>
                  <a:lnTo>
                    <a:pt x="29" y="3"/>
                  </a:lnTo>
                  <a:lnTo>
                    <a:pt x="31" y="3"/>
                  </a:lnTo>
                  <a:lnTo>
                    <a:pt x="33" y="3"/>
                  </a:lnTo>
                  <a:lnTo>
                    <a:pt x="35" y="3"/>
                  </a:lnTo>
                  <a:lnTo>
                    <a:pt x="37" y="3"/>
                  </a:lnTo>
                  <a:lnTo>
                    <a:pt x="40" y="0"/>
                  </a:lnTo>
                  <a:lnTo>
                    <a:pt x="42" y="0"/>
                  </a:lnTo>
                  <a:lnTo>
                    <a:pt x="44" y="0"/>
                  </a:lnTo>
                  <a:lnTo>
                    <a:pt x="46" y="0"/>
                  </a:lnTo>
                  <a:lnTo>
                    <a:pt x="49" y="0"/>
                  </a:lnTo>
                  <a:lnTo>
                    <a:pt x="51" y="0"/>
                  </a:lnTo>
                  <a:lnTo>
                    <a:pt x="53" y="0"/>
                  </a:lnTo>
                  <a:lnTo>
                    <a:pt x="55" y="0"/>
                  </a:lnTo>
                  <a:lnTo>
                    <a:pt x="57" y="0"/>
                  </a:lnTo>
                  <a:lnTo>
                    <a:pt x="60" y="0"/>
                  </a:lnTo>
                  <a:lnTo>
                    <a:pt x="62" y="0"/>
                  </a:lnTo>
                  <a:lnTo>
                    <a:pt x="64" y="3"/>
                  </a:lnTo>
                  <a:lnTo>
                    <a:pt x="66" y="3"/>
                  </a:lnTo>
                  <a:lnTo>
                    <a:pt x="68" y="3"/>
                  </a:lnTo>
                  <a:lnTo>
                    <a:pt x="71" y="3"/>
                  </a:lnTo>
                  <a:lnTo>
                    <a:pt x="73" y="3"/>
                  </a:lnTo>
                  <a:lnTo>
                    <a:pt x="75" y="5"/>
                  </a:lnTo>
                  <a:lnTo>
                    <a:pt x="77" y="5"/>
                  </a:lnTo>
                  <a:lnTo>
                    <a:pt x="80" y="5"/>
                  </a:lnTo>
                  <a:lnTo>
                    <a:pt x="80" y="7"/>
                  </a:lnTo>
                  <a:lnTo>
                    <a:pt x="82" y="7"/>
                  </a:lnTo>
                  <a:lnTo>
                    <a:pt x="84" y="7"/>
                  </a:lnTo>
                  <a:lnTo>
                    <a:pt x="84" y="9"/>
                  </a:lnTo>
                  <a:lnTo>
                    <a:pt x="86" y="9"/>
                  </a:lnTo>
                  <a:lnTo>
                    <a:pt x="86" y="11"/>
                  </a:lnTo>
                  <a:lnTo>
                    <a:pt x="88" y="11"/>
                  </a:lnTo>
                  <a:lnTo>
                    <a:pt x="88" y="14"/>
                  </a:lnTo>
                  <a:lnTo>
                    <a:pt x="91" y="14"/>
                  </a:lnTo>
                  <a:lnTo>
                    <a:pt x="91" y="16"/>
                  </a:lnTo>
                  <a:lnTo>
                    <a:pt x="93" y="16"/>
                  </a:lnTo>
                  <a:lnTo>
                    <a:pt x="93" y="18"/>
                  </a:lnTo>
                  <a:lnTo>
                    <a:pt x="93" y="20"/>
                  </a:lnTo>
                  <a:lnTo>
                    <a:pt x="93" y="23"/>
                  </a:lnTo>
                  <a:lnTo>
                    <a:pt x="95" y="23"/>
                  </a:lnTo>
                  <a:lnTo>
                    <a:pt x="95" y="25"/>
                  </a:lnTo>
                  <a:lnTo>
                    <a:pt x="95" y="27"/>
                  </a:lnTo>
                  <a:lnTo>
                    <a:pt x="95" y="29"/>
                  </a:lnTo>
                  <a:lnTo>
                    <a:pt x="95" y="31"/>
                  </a:lnTo>
                  <a:lnTo>
                    <a:pt x="95" y="34"/>
                  </a:lnTo>
                  <a:lnTo>
                    <a:pt x="95" y="36"/>
                  </a:lnTo>
                  <a:lnTo>
                    <a:pt x="95" y="38"/>
                  </a:lnTo>
                  <a:lnTo>
                    <a:pt x="95" y="40"/>
                  </a:lnTo>
                  <a:lnTo>
                    <a:pt x="95" y="42"/>
                  </a:lnTo>
                  <a:lnTo>
                    <a:pt x="95" y="73"/>
                  </a:lnTo>
                  <a:lnTo>
                    <a:pt x="95" y="76"/>
                  </a:lnTo>
                  <a:lnTo>
                    <a:pt x="95" y="78"/>
                  </a:lnTo>
                  <a:lnTo>
                    <a:pt x="95" y="80"/>
                  </a:lnTo>
                  <a:lnTo>
                    <a:pt x="95" y="82"/>
                  </a:lnTo>
                  <a:lnTo>
                    <a:pt x="95" y="85"/>
                  </a:lnTo>
                  <a:lnTo>
                    <a:pt x="95" y="87"/>
                  </a:lnTo>
                  <a:lnTo>
                    <a:pt x="95" y="89"/>
                  </a:lnTo>
                  <a:lnTo>
                    <a:pt x="95" y="91"/>
                  </a:lnTo>
                  <a:lnTo>
                    <a:pt x="97" y="91"/>
                  </a:lnTo>
                  <a:lnTo>
                    <a:pt x="97" y="93"/>
                  </a:lnTo>
                  <a:lnTo>
                    <a:pt x="97" y="96"/>
                  </a:lnTo>
                  <a:lnTo>
                    <a:pt x="97" y="98"/>
                  </a:lnTo>
                  <a:lnTo>
                    <a:pt x="97" y="100"/>
                  </a:lnTo>
                  <a:lnTo>
                    <a:pt x="99" y="100"/>
                  </a:lnTo>
                  <a:lnTo>
                    <a:pt x="99" y="102"/>
                  </a:lnTo>
                  <a:lnTo>
                    <a:pt x="99" y="104"/>
                  </a:lnTo>
                  <a:lnTo>
                    <a:pt x="99" y="107"/>
                  </a:lnTo>
                  <a:lnTo>
                    <a:pt x="102" y="107"/>
                  </a:lnTo>
                  <a:lnTo>
                    <a:pt x="102" y="109"/>
                  </a:lnTo>
                  <a:lnTo>
                    <a:pt x="73" y="109"/>
                  </a:lnTo>
                  <a:lnTo>
                    <a:pt x="73" y="107"/>
                  </a:lnTo>
                  <a:lnTo>
                    <a:pt x="73" y="104"/>
                  </a:lnTo>
                  <a:lnTo>
                    <a:pt x="71" y="104"/>
                  </a:lnTo>
                  <a:lnTo>
                    <a:pt x="71" y="102"/>
                  </a:lnTo>
                  <a:lnTo>
                    <a:pt x="71" y="100"/>
                  </a:lnTo>
                  <a:lnTo>
                    <a:pt x="71" y="98"/>
                  </a:lnTo>
                  <a:lnTo>
                    <a:pt x="68" y="98"/>
                  </a:lnTo>
                  <a:lnTo>
                    <a:pt x="66" y="100"/>
                  </a:lnTo>
                  <a:lnTo>
                    <a:pt x="64" y="100"/>
                  </a:lnTo>
                  <a:lnTo>
                    <a:pt x="64" y="102"/>
                  </a:lnTo>
                  <a:lnTo>
                    <a:pt x="62" y="102"/>
                  </a:lnTo>
                  <a:lnTo>
                    <a:pt x="62" y="104"/>
                  </a:lnTo>
                  <a:lnTo>
                    <a:pt x="60" y="104"/>
                  </a:lnTo>
                  <a:lnTo>
                    <a:pt x="57" y="104"/>
                  </a:lnTo>
                  <a:lnTo>
                    <a:pt x="57" y="107"/>
                  </a:lnTo>
                  <a:lnTo>
                    <a:pt x="55" y="107"/>
                  </a:lnTo>
                  <a:lnTo>
                    <a:pt x="53" y="107"/>
                  </a:lnTo>
                  <a:lnTo>
                    <a:pt x="53" y="109"/>
                  </a:lnTo>
                  <a:lnTo>
                    <a:pt x="51" y="109"/>
                  </a:lnTo>
                  <a:lnTo>
                    <a:pt x="49" y="109"/>
                  </a:lnTo>
                  <a:lnTo>
                    <a:pt x="46" y="109"/>
                  </a:lnTo>
                  <a:lnTo>
                    <a:pt x="44" y="111"/>
                  </a:lnTo>
                  <a:lnTo>
                    <a:pt x="42" y="111"/>
                  </a:lnTo>
                  <a:lnTo>
                    <a:pt x="40" y="111"/>
                  </a:lnTo>
                  <a:lnTo>
                    <a:pt x="37" y="111"/>
                  </a:lnTo>
                  <a:lnTo>
                    <a:pt x="35" y="111"/>
                  </a:lnTo>
                  <a:lnTo>
                    <a:pt x="33" y="111"/>
                  </a:lnTo>
                  <a:lnTo>
                    <a:pt x="31" y="111"/>
                  </a:lnTo>
                  <a:lnTo>
                    <a:pt x="29" y="111"/>
                  </a:lnTo>
                  <a:lnTo>
                    <a:pt x="26" y="111"/>
                  </a:lnTo>
                  <a:lnTo>
                    <a:pt x="24" y="109"/>
                  </a:lnTo>
                  <a:lnTo>
                    <a:pt x="22" y="109"/>
                  </a:lnTo>
                  <a:lnTo>
                    <a:pt x="20" y="109"/>
                  </a:lnTo>
                  <a:lnTo>
                    <a:pt x="18" y="109"/>
                  </a:lnTo>
                  <a:lnTo>
                    <a:pt x="18" y="107"/>
                  </a:lnTo>
                  <a:lnTo>
                    <a:pt x="15" y="107"/>
                  </a:lnTo>
                  <a:lnTo>
                    <a:pt x="13" y="104"/>
                  </a:lnTo>
                  <a:lnTo>
                    <a:pt x="11" y="104"/>
                  </a:lnTo>
                  <a:lnTo>
                    <a:pt x="11" y="102"/>
                  </a:lnTo>
                  <a:lnTo>
                    <a:pt x="9" y="102"/>
                  </a:lnTo>
                  <a:lnTo>
                    <a:pt x="9" y="100"/>
                  </a:lnTo>
                  <a:lnTo>
                    <a:pt x="6" y="100"/>
                  </a:lnTo>
                  <a:lnTo>
                    <a:pt x="6" y="98"/>
                  </a:lnTo>
                  <a:lnTo>
                    <a:pt x="4" y="98"/>
                  </a:lnTo>
                  <a:lnTo>
                    <a:pt x="4" y="96"/>
                  </a:lnTo>
                  <a:lnTo>
                    <a:pt x="4" y="93"/>
                  </a:lnTo>
                  <a:lnTo>
                    <a:pt x="2" y="93"/>
                  </a:lnTo>
                  <a:lnTo>
                    <a:pt x="2" y="91"/>
                  </a:lnTo>
                  <a:lnTo>
                    <a:pt x="2" y="89"/>
                  </a:lnTo>
                  <a:lnTo>
                    <a:pt x="0" y="89"/>
                  </a:lnTo>
                  <a:lnTo>
                    <a:pt x="0" y="87"/>
                  </a:lnTo>
                  <a:lnTo>
                    <a:pt x="0" y="85"/>
                  </a:lnTo>
                  <a:lnTo>
                    <a:pt x="0" y="82"/>
                  </a:lnTo>
                  <a:lnTo>
                    <a:pt x="0" y="80"/>
                  </a:lnTo>
                  <a:lnTo>
                    <a:pt x="0" y="78"/>
                  </a:lnTo>
                  <a:lnTo>
                    <a:pt x="0" y="76"/>
                  </a:lnTo>
                  <a:lnTo>
                    <a:pt x="0" y="73"/>
                  </a:lnTo>
                  <a:lnTo>
                    <a:pt x="0" y="71"/>
                  </a:lnTo>
                  <a:lnTo>
                    <a:pt x="2" y="71"/>
                  </a:lnTo>
                  <a:lnTo>
                    <a:pt x="2" y="69"/>
                  </a:lnTo>
                  <a:lnTo>
                    <a:pt x="2" y="67"/>
                  </a:lnTo>
                  <a:lnTo>
                    <a:pt x="4" y="65"/>
                  </a:lnTo>
                  <a:lnTo>
                    <a:pt x="4" y="62"/>
                  </a:lnTo>
                  <a:lnTo>
                    <a:pt x="6" y="62"/>
                  </a:lnTo>
                  <a:lnTo>
                    <a:pt x="6" y="60"/>
                  </a:lnTo>
                  <a:lnTo>
                    <a:pt x="9" y="60"/>
                  </a:lnTo>
                  <a:lnTo>
                    <a:pt x="9" y="58"/>
                  </a:lnTo>
                  <a:lnTo>
                    <a:pt x="11" y="58"/>
                  </a:lnTo>
                  <a:lnTo>
                    <a:pt x="11" y="56"/>
                  </a:lnTo>
                  <a:lnTo>
                    <a:pt x="13" y="56"/>
                  </a:lnTo>
                  <a:lnTo>
                    <a:pt x="13" y="54"/>
                  </a:lnTo>
                  <a:lnTo>
                    <a:pt x="15" y="54"/>
                  </a:lnTo>
                  <a:lnTo>
                    <a:pt x="18" y="54"/>
                  </a:lnTo>
                  <a:lnTo>
                    <a:pt x="18" y="51"/>
                  </a:lnTo>
                  <a:lnTo>
                    <a:pt x="20" y="51"/>
                  </a:lnTo>
                  <a:lnTo>
                    <a:pt x="22" y="51"/>
                  </a:lnTo>
                  <a:lnTo>
                    <a:pt x="24" y="51"/>
                  </a:lnTo>
                  <a:lnTo>
                    <a:pt x="24" y="49"/>
                  </a:lnTo>
                  <a:lnTo>
                    <a:pt x="26" y="49"/>
                  </a:lnTo>
                  <a:lnTo>
                    <a:pt x="29" y="49"/>
                  </a:lnTo>
                  <a:lnTo>
                    <a:pt x="31" y="49"/>
                  </a:lnTo>
                  <a:lnTo>
                    <a:pt x="33" y="49"/>
                  </a:lnTo>
                  <a:lnTo>
                    <a:pt x="33" y="47"/>
                  </a:lnTo>
                  <a:lnTo>
                    <a:pt x="35" y="47"/>
                  </a:lnTo>
                  <a:lnTo>
                    <a:pt x="37" y="47"/>
                  </a:lnTo>
                  <a:lnTo>
                    <a:pt x="40" y="47"/>
                  </a:lnTo>
                  <a:lnTo>
                    <a:pt x="42" y="47"/>
                  </a:lnTo>
                  <a:lnTo>
                    <a:pt x="44" y="47"/>
                  </a:lnTo>
                  <a:lnTo>
                    <a:pt x="44" y="45"/>
                  </a:lnTo>
                  <a:lnTo>
                    <a:pt x="46" y="45"/>
                  </a:lnTo>
                  <a:lnTo>
                    <a:pt x="49" y="45"/>
                  </a:lnTo>
                  <a:lnTo>
                    <a:pt x="51" y="45"/>
                  </a:lnTo>
                  <a:lnTo>
                    <a:pt x="53" y="45"/>
                  </a:lnTo>
                  <a:lnTo>
                    <a:pt x="55" y="42"/>
                  </a:lnTo>
                  <a:lnTo>
                    <a:pt x="57" y="42"/>
                  </a:lnTo>
                  <a:lnTo>
                    <a:pt x="60" y="42"/>
                  </a:lnTo>
                  <a:lnTo>
                    <a:pt x="62" y="42"/>
                  </a:lnTo>
                  <a:lnTo>
                    <a:pt x="64" y="40"/>
                  </a:lnTo>
                  <a:lnTo>
                    <a:pt x="66" y="40"/>
                  </a:lnTo>
                  <a:lnTo>
                    <a:pt x="66" y="38"/>
                  </a:lnTo>
                  <a:lnTo>
                    <a:pt x="66" y="36"/>
                  </a:lnTo>
                  <a:lnTo>
                    <a:pt x="66" y="34"/>
                  </a:lnTo>
                  <a:lnTo>
                    <a:pt x="66" y="31"/>
                  </a:lnTo>
                  <a:lnTo>
                    <a:pt x="66" y="29"/>
                  </a:lnTo>
                  <a:lnTo>
                    <a:pt x="66" y="27"/>
                  </a:lnTo>
                  <a:lnTo>
                    <a:pt x="64" y="27"/>
                  </a:lnTo>
                  <a:lnTo>
                    <a:pt x="64" y="25"/>
                  </a:lnTo>
                  <a:lnTo>
                    <a:pt x="62" y="25"/>
                  </a:lnTo>
                  <a:lnTo>
                    <a:pt x="60" y="25"/>
                  </a:lnTo>
                  <a:lnTo>
                    <a:pt x="60" y="23"/>
                  </a:lnTo>
                  <a:lnTo>
                    <a:pt x="57" y="23"/>
                  </a:lnTo>
                  <a:lnTo>
                    <a:pt x="55" y="23"/>
                  </a:lnTo>
                  <a:lnTo>
                    <a:pt x="53" y="23"/>
                  </a:lnTo>
                  <a:lnTo>
                    <a:pt x="51" y="23"/>
                  </a:lnTo>
                  <a:lnTo>
                    <a:pt x="49" y="23"/>
                  </a:lnTo>
                  <a:lnTo>
                    <a:pt x="46" y="23"/>
                  </a:lnTo>
                  <a:lnTo>
                    <a:pt x="44" y="23"/>
                  </a:lnTo>
                  <a:lnTo>
                    <a:pt x="42" y="23"/>
                  </a:lnTo>
                  <a:lnTo>
                    <a:pt x="40" y="23"/>
                  </a:lnTo>
                  <a:lnTo>
                    <a:pt x="37" y="25"/>
                  </a:lnTo>
                  <a:lnTo>
                    <a:pt x="35" y="25"/>
                  </a:lnTo>
                  <a:lnTo>
                    <a:pt x="35" y="27"/>
                  </a:lnTo>
                  <a:lnTo>
                    <a:pt x="33" y="27"/>
                  </a:lnTo>
                  <a:lnTo>
                    <a:pt x="33" y="29"/>
                  </a:lnTo>
                  <a:lnTo>
                    <a:pt x="31" y="29"/>
                  </a:lnTo>
                  <a:lnTo>
                    <a:pt x="31" y="31"/>
                  </a:lnTo>
                  <a:lnTo>
                    <a:pt x="31" y="34"/>
                  </a:lnTo>
                  <a:lnTo>
                    <a:pt x="29" y="34"/>
                  </a:lnTo>
                  <a:lnTo>
                    <a:pt x="29" y="36"/>
                  </a:lnTo>
                  <a:close/>
                  <a:moveTo>
                    <a:pt x="66" y="58"/>
                  </a:moveTo>
                  <a:lnTo>
                    <a:pt x="64" y="58"/>
                  </a:lnTo>
                  <a:lnTo>
                    <a:pt x="64" y="60"/>
                  </a:lnTo>
                  <a:lnTo>
                    <a:pt x="62" y="60"/>
                  </a:lnTo>
                  <a:lnTo>
                    <a:pt x="60" y="60"/>
                  </a:lnTo>
                  <a:lnTo>
                    <a:pt x="57" y="60"/>
                  </a:lnTo>
                  <a:lnTo>
                    <a:pt x="55" y="60"/>
                  </a:lnTo>
                  <a:lnTo>
                    <a:pt x="55" y="62"/>
                  </a:lnTo>
                  <a:lnTo>
                    <a:pt x="53" y="62"/>
                  </a:lnTo>
                  <a:lnTo>
                    <a:pt x="51" y="62"/>
                  </a:lnTo>
                  <a:lnTo>
                    <a:pt x="49" y="62"/>
                  </a:lnTo>
                  <a:lnTo>
                    <a:pt x="46" y="62"/>
                  </a:lnTo>
                  <a:lnTo>
                    <a:pt x="44" y="62"/>
                  </a:lnTo>
                  <a:lnTo>
                    <a:pt x="44" y="65"/>
                  </a:lnTo>
                  <a:lnTo>
                    <a:pt x="42" y="65"/>
                  </a:lnTo>
                  <a:lnTo>
                    <a:pt x="40" y="65"/>
                  </a:lnTo>
                  <a:lnTo>
                    <a:pt x="37" y="65"/>
                  </a:lnTo>
                  <a:lnTo>
                    <a:pt x="37" y="67"/>
                  </a:lnTo>
                  <a:lnTo>
                    <a:pt x="35" y="67"/>
                  </a:lnTo>
                  <a:lnTo>
                    <a:pt x="33" y="67"/>
                  </a:lnTo>
                  <a:lnTo>
                    <a:pt x="33" y="69"/>
                  </a:lnTo>
                  <a:lnTo>
                    <a:pt x="31" y="69"/>
                  </a:lnTo>
                  <a:lnTo>
                    <a:pt x="31" y="71"/>
                  </a:lnTo>
                  <a:lnTo>
                    <a:pt x="29" y="71"/>
                  </a:lnTo>
                  <a:lnTo>
                    <a:pt x="29" y="73"/>
                  </a:lnTo>
                  <a:lnTo>
                    <a:pt x="29" y="76"/>
                  </a:lnTo>
                  <a:lnTo>
                    <a:pt x="29" y="78"/>
                  </a:lnTo>
                  <a:lnTo>
                    <a:pt x="29" y="80"/>
                  </a:lnTo>
                  <a:lnTo>
                    <a:pt x="29" y="82"/>
                  </a:lnTo>
                  <a:lnTo>
                    <a:pt x="31" y="82"/>
                  </a:lnTo>
                  <a:lnTo>
                    <a:pt x="31" y="85"/>
                  </a:lnTo>
                  <a:lnTo>
                    <a:pt x="31" y="87"/>
                  </a:lnTo>
                  <a:lnTo>
                    <a:pt x="33" y="87"/>
                  </a:lnTo>
                  <a:lnTo>
                    <a:pt x="35" y="89"/>
                  </a:lnTo>
                  <a:lnTo>
                    <a:pt x="37" y="89"/>
                  </a:lnTo>
                  <a:lnTo>
                    <a:pt x="37" y="91"/>
                  </a:lnTo>
                  <a:lnTo>
                    <a:pt x="40" y="91"/>
                  </a:lnTo>
                  <a:lnTo>
                    <a:pt x="42" y="91"/>
                  </a:lnTo>
                  <a:lnTo>
                    <a:pt x="44" y="91"/>
                  </a:lnTo>
                  <a:lnTo>
                    <a:pt x="46" y="91"/>
                  </a:lnTo>
                  <a:lnTo>
                    <a:pt x="49" y="91"/>
                  </a:lnTo>
                  <a:lnTo>
                    <a:pt x="51" y="91"/>
                  </a:lnTo>
                  <a:lnTo>
                    <a:pt x="53" y="89"/>
                  </a:lnTo>
                  <a:lnTo>
                    <a:pt x="55" y="89"/>
                  </a:lnTo>
                  <a:lnTo>
                    <a:pt x="57" y="89"/>
                  </a:lnTo>
                  <a:lnTo>
                    <a:pt x="57" y="87"/>
                  </a:lnTo>
                  <a:lnTo>
                    <a:pt x="60" y="87"/>
                  </a:lnTo>
                  <a:lnTo>
                    <a:pt x="60" y="85"/>
                  </a:lnTo>
                  <a:lnTo>
                    <a:pt x="62" y="85"/>
                  </a:lnTo>
                  <a:lnTo>
                    <a:pt x="62" y="82"/>
                  </a:lnTo>
                  <a:lnTo>
                    <a:pt x="64" y="82"/>
                  </a:lnTo>
                  <a:lnTo>
                    <a:pt x="64" y="80"/>
                  </a:lnTo>
                  <a:lnTo>
                    <a:pt x="66" y="80"/>
                  </a:lnTo>
                  <a:lnTo>
                    <a:pt x="66" y="78"/>
                  </a:lnTo>
                  <a:lnTo>
                    <a:pt x="66" y="76"/>
                  </a:lnTo>
                  <a:lnTo>
                    <a:pt x="66" y="73"/>
                  </a:lnTo>
                  <a:lnTo>
                    <a:pt x="66" y="71"/>
                  </a:lnTo>
                  <a:lnTo>
                    <a:pt x="66" y="69"/>
                  </a:lnTo>
                  <a:lnTo>
                    <a:pt x="66" y="67"/>
                  </a:lnTo>
                  <a:lnTo>
                    <a:pt x="66" y="65"/>
                  </a:lnTo>
                  <a:lnTo>
                    <a:pt x="66" y="58"/>
                  </a:lnTo>
                  <a:close/>
                </a:path>
              </a:pathLst>
            </a:custGeom>
            <a:solidFill>
              <a:srgbClr val="000000"/>
            </a:solidFill>
            <a:ln w="9525">
              <a:noFill/>
              <a:round/>
              <a:headEnd/>
              <a:tailEnd/>
            </a:ln>
          </p:spPr>
          <p:txBody>
            <a:bodyPr/>
            <a:lstStyle/>
            <a:p>
              <a:endParaRPr lang="en-US" sz="2699"/>
            </a:p>
          </p:txBody>
        </p:sp>
        <p:sp>
          <p:nvSpPr>
            <p:cNvPr id="178265" name="Rectangle 89"/>
            <p:cNvSpPr>
              <a:spLocks noChangeArrowheads="1"/>
            </p:cNvSpPr>
            <p:nvPr/>
          </p:nvSpPr>
          <p:spPr bwMode="auto">
            <a:xfrm>
              <a:off x="6431029" y="6152201"/>
              <a:ext cx="69045" cy="347609"/>
            </a:xfrm>
            <a:prstGeom prst="rect">
              <a:avLst/>
            </a:prstGeom>
            <a:solidFill>
              <a:srgbClr val="000000"/>
            </a:solidFill>
            <a:ln w="9525">
              <a:noFill/>
              <a:miter lim="800000"/>
              <a:headEnd/>
              <a:tailEnd/>
            </a:ln>
          </p:spPr>
          <p:txBody>
            <a:bodyPr/>
            <a:lstStyle/>
            <a:p>
              <a:endParaRPr lang="en-US" sz="2699"/>
            </a:p>
          </p:txBody>
        </p:sp>
        <p:sp>
          <p:nvSpPr>
            <p:cNvPr id="178266" name="Freeform 90"/>
            <p:cNvSpPr>
              <a:spLocks noEditPoints="1"/>
            </p:cNvSpPr>
            <p:nvPr/>
          </p:nvSpPr>
          <p:spPr bwMode="auto">
            <a:xfrm>
              <a:off x="4612035" y="7373593"/>
              <a:ext cx="342847" cy="359513"/>
            </a:xfrm>
            <a:custGeom>
              <a:avLst/>
              <a:gdLst/>
              <a:ahLst/>
              <a:cxnLst>
                <a:cxn ang="0">
                  <a:pos x="0" y="65"/>
                </a:cxn>
                <a:cxn ang="0">
                  <a:pos x="2" y="54"/>
                </a:cxn>
                <a:cxn ang="0">
                  <a:pos x="4" y="42"/>
                </a:cxn>
                <a:cxn ang="0">
                  <a:pos x="9" y="34"/>
                </a:cxn>
                <a:cxn ang="0">
                  <a:pos x="15" y="27"/>
                </a:cxn>
                <a:cxn ang="0">
                  <a:pos x="26" y="14"/>
                </a:cxn>
                <a:cxn ang="0">
                  <a:pos x="35" y="7"/>
                </a:cxn>
                <a:cxn ang="0">
                  <a:pos x="46" y="5"/>
                </a:cxn>
                <a:cxn ang="0">
                  <a:pos x="57" y="3"/>
                </a:cxn>
                <a:cxn ang="0">
                  <a:pos x="68" y="0"/>
                </a:cxn>
                <a:cxn ang="0">
                  <a:pos x="82" y="0"/>
                </a:cxn>
                <a:cxn ang="0">
                  <a:pos x="95" y="3"/>
                </a:cxn>
                <a:cxn ang="0">
                  <a:pos x="108" y="9"/>
                </a:cxn>
                <a:cxn ang="0">
                  <a:pos x="122" y="16"/>
                </a:cxn>
                <a:cxn ang="0">
                  <a:pos x="130" y="27"/>
                </a:cxn>
                <a:cxn ang="0">
                  <a:pos x="137" y="38"/>
                </a:cxn>
                <a:cxn ang="0">
                  <a:pos x="141" y="51"/>
                </a:cxn>
                <a:cxn ang="0">
                  <a:pos x="144" y="62"/>
                </a:cxn>
                <a:cxn ang="0">
                  <a:pos x="144" y="76"/>
                </a:cxn>
                <a:cxn ang="0">
                  <a:pos x="144" y="89"/>
                </a:cxn>
                <a:cxn ang="0">
                  <a:pos x="141" y="100"/>
                </a:cxn>
                <a:cxn ang="0">
                  <a:pos x="137" y="113"/>
                </a:cxn>
                <a:cxn ang="0">
                  <a:pos x="130" y="124"/>
                </a:cxn>
                <a:cxn ang="0">
                  <a:pos x="119" y="135"/>
                </a:cxn>
                <a:cxn ang="0">
                  <a:pos x="108" y="142"/>
                </a:cxn>
                <a:cxn ang="0">
                  <a:pos x="95" y="149"/>
                </a:cxn>
                <a:cxn ang="0">
                  <a:pos x="82" y="151"/>
                </a:cxn>
                <a:cxn ang="0">
                  <a:pos x="68" y="151"/>
                </a:cxn>
                <a:cxn ang="0">
                  <a:pos x="55" y="149"/>
                </a:cxn>
                <a:cxn ang="0">
                  <a:pos x="44" y="147"/>
                </a:cxn>
                <a:cxn ang="0">
                  <a:pos x="33" y="142"/>
                </a:cxn>
                <a:cxn ang="0">
                  <a:pos x="20" y="133"/>
                </a:cxn>
                <a:cxn ang="0">
                  <a:pos x="11" y="122"/>
                </a:cxn>
                <a:cxn ang="0">
                  <a:pos x="6" y="111"/>
                </a:cxn>
                <a:cxn ang="0">
                  <a:pos x="2" y="98"/>
                </a:cxn>
                <a:cxn ang="0">
                  <a:pos x="0" y="85"/>
                </a:cxn>
                <a:cxn ang="0">
                  <a:pos x="31" y="78"/>
                </a:cxn>
                <a:cxn ang="0">
                  <a:pos x="33" y="89"/>
                </a:cxn>
                <a:cxn ang="0">
                  <a:pos x="35" y="100"/>
                </a:cxn>
                <a:cxn ang="0">
                  <a:pos x="40" y="111"/>
                </a:cxn>
                <a:cxn ang="0">
                  <a:pos x="46" y="118"/>
                </a:cxn>
                <a:cxn ang="0">
                  <a:pos x="55" y="122"/>
                </a:cxn>
                <a:cxn ang="0">
                  <a:pos x="68" y="127"/>
                </a:cxn>
                <a:cxn ang="0">
                  <a:pos x="79" y="124"/>
                </a:cxn>
                <a:cxn ang="0">
                  <a:pos x="93" y="120"/>
                </a:cxn>
                <a:cxn ang="0">
                  <a:pos x="104" y="111"/>
                </a:cxn>
                <a:cxn ang="0">
                  <a:pos x="108" y="102"/>
                </a:cxn>
                <a:cxn ang="0">
                  <a:pos x="113" y="89"/>
                </a:cxn>
                <a:cxn ang="0">
                  <a:pos x="113" y="76"/>
                </a:cxn>
                <a:cxn ang="0">
                  <a:pos x="113" y="62"/>
                </a:cxn>
                <a:cxn ang="0">
                  <a:pos x="108" y="49"/>
                </a:cxn>
                <a:cxn ang="0">
                  <a:pos x="102" y="38"/>
                </a:cxn>
                <a:cxn ang="0">
                  <a:pos x="88" y="29"/>
                </a:cxn>
                <a:cxn ang="0">
                  <a:pos x="75" y="25"/>
                </a:cxn>
                <a:cxn ang="0">
                  <a:pos x="64" y="27"/>
                </a:cxn>
                <a:cxn ang="0">
                  <a:pos x="53" y="29"/>
                </a:cxn>
                <a:cxn ang="0">
                  <a:pos x="42" y="38"/>
                </a:cxn>
                <a:cxn ang="0">
                  <a:pos x="37" y="47"/>
                </a:cxn>
                <a:cxn ang="0">
                  <a:pos x="33" y="56"/>
                </a:cxn>
                <a:cxn ang="0">
                  <a:pos x="31" y="69"/>
                </a:cxn>
              </a:cxnLst>
              <a:rect l="0" t="0" r="r" b="b"/>
              <a:pathLst>
                <a:path w="144" h="151">
                  <a:moveTo>
                    <a:pt x="0" y="76"/>
                  </a:moveTo>
                  <a:lnTo>
                    <a:pt x="0" y="73"/>
                  </a:lnTo>
                  <a:lnTo>
                    <a:pt x="0" y="71"/>
                  </a:lnTo>
                  <a:lnTo>
                    <a:pt x="0" y="69"/>
                  </a:lnTo>
                  <a:lnTo>
                    <a:pt x="0" y="67"/>
                  </a:lnTo>
                  <a:lnTo>
                    <a:pt x="0" y="65"/>
                  </a:lnTo>
                  <a:lnTo>
                    <a:pt x="0" y="62"/>
                  </a:lnTo>
                  <a:lnTo>
                    <a:pt x="0" y="60"/>
                  </a:lnTo>
                  <a:lnTo>
                    <a:pt x="2" y="60"/>
                  </a:lnTo>
                  <a:lnTo>
                    <a:pt x="2" y="58"/>
                  </a:lnTo>
                  <a:lnTo>
                    <a:pt x="2" y="56"/>
                  </a:lnTo>
                  <a:lnTo>
                    <a:pt x="2" y="54"/>
                  </a:lnTo>
                  <a:lnTo>
                    <a:pt x="2" y="51"/>
                  </a:lnTo>
                  <a:lnTo>
                    <a:pt x="2" y="49"/>
                  </a:lnTo>
                  <a:lnTo>
                    <a:pt x="4" y="49"/>
                  </a:lnTo>
                  <a:lnTo>
                    <a:pt x="4" y="47"/>
                  </a:lnTo>
                  <a:lnTo>
                    <a:pt x="4" y="45"/>
                  </a:lnTo>
                  <a:lnTo>
                    <a:pt x="4" y="42"/>
                  </a:lnTo>
                  <a:lnTo>
                    <a:pt x="6" y="42"/>
                  </a:lnTo>
                  <a:lnTo>
                    <a:pt x="6" y="40"/>
                  </a:lnTo>
                  <a:lnTo>
                    <a:pt x="6" y="38"/>
                  </a:lnTo>
                  <a:lnTo>
                    <a:pt x="9" y="38"/>
                  </a:lnTo>
                  <a:lnTo>
                    <a:pt x="9" y="36"/>
                  </a:lnTo>
                  <a:lnTo>
                    <a:pt x="9" y="34"/>
                  </a:lnTo>
                  <a:lnTo>
                    <a:pt x="11" y="34"/>
                  </a:lnTo>
                  <a:lnTo>
                    <a:pt x="11" y="31"/>
                  </a:lnTo>
                  <a:lnTo>
                    <a:pt x="11" y="29"/>
                  </a:lnTo>
                  <a:lnTo>
                    <a:pt x="13" y="29"/>
                  </a:lnTo>
                  <a:lnTo>
                    <a:pt x="13" y="27"/>
                  </a:lnTo>
                  <a:lnTo>
                    <a:pt x="15" y="27"/>
                  </a:lnTo>
                  <a:lnTo>
                    <a:pt x="15" y="25"/>
                  </a:lnTo>
                  <a:lnTo>
                    <a:pt x="17" y="23"/>
                  </a:lnTo>
                  <a:lnTo>
                    <a:pt x="20" y="20"/>
                  </a:lnTo>
                  <a:lnTo>
                    <a:pt x="22" y="18"/>
                  </a:lnTo>
                  <a:lnTo>
                    <a:pt x="24" y="16"/>
                  </a:lnTo>
                  <a:lnTo>
                    <a:pt x="26" y="14"/>
                  </a:lnTo>
                  <a:lnTo>
                    <a:pt x="28" y="14"/>
                  </a:lnTo>
                  <a:lnTo>
                    <a:pt x="28" y="11"/>
                  </a:lnTo>
                  <a:lnTo>
                    <a:pt x="31" y="11"/>
                  </a:lnTo>
                  <a:lnTo>
                    <a:pt x="33" y="9"/>
                  </a:lnTo>
                  <a:lnTo>
                    <a:pt x="35" y="9"/>
                  </a:lnTo>
                  <a:lnTo>
                    <a:pt x="35" y="7"/>
                  </a:lnTo>
                  <a:lnTo>
                    <a:pt x="37" y="7"/>
                  </a:lnTo>
                  <a:lnTo>
                    <a:pt x="40" y="7"/>
                  </a:lnTo>
                  <a:lnTo>
                    <a:pt x="40" y="5"/>
                  </a:lnTo>
                  <a:lnTo>
                    <a:pt x="42" y="5"/>
                  </a:lnTo>
                  <a:lnTo>
                    <a:pt x="44" y="5"/>
                  </a:lnTo>
                  <a:lnTo>
                    <a:pt x="46" y="5"/>
                  </a:lnTo>
                  <a:lnTo>
                    <a:pt x="46" y="3"/>
                  </a:lnTo>
                  <a:lnTo>
                    <a:pt x="48" y="3"/>
                  </a:lnTo>
                  <a:lnTo>
                    <a:pt x="51" y="3"/>
                  </a:lnTo>
                  <a:lnTo>
                    <a:pt x="53" y="3"/>
                  </a:lnTo>
                  <a:lnTo>
                    <a:pt x="55" y="3"/>
                  </a:lnTo>
                  <a:lnTo>
                    <a:pt x="57" y="3"/>
                  </a:lnTo>
                  <a:lnTo>
                    <a:pt x="57" y="0"/>
                  </a:lnTo>
                  <a:lnTo>
                    <a:pt x="59" y="0"/>
                  </a:lnTo>
                  <a:lnTo>
                    <a:pt x="62" y="0"/>
                  </a:lnTo>
                  <a:lnTo>
                    <a:pt x="64" y="0"/>
                  </a:lnTo>
                  <a:lnTo>
                    <a:pt x="66" y="0"/>
                  </a:lnTo>
                  <a:lnTo>
                    <a:pt x="68" y="0"/>
                  </a:lnTo>
                  <a:lnTo>
                    <a:pt x="71" y="0"/>
                  </a:lnTo>
                  <a:lnTo>
                    <a:pt x="73" y="0"/>
                  </a:lnTo>
                  <a:lnTo>
                    <a:pt x="75" y="0"/>
                  </a:lnTo>
                  <a:lnTo>
                    <a:pt x="77" y="0"/>
                  </a:lnTo>
                  <a:lnTo>
                    <a:pt x="79" y="0"/>
                  </a:lnTo>
                  <a:lnTo>
                    <a:pt x="82" y="0"/>
                  </a:lnTo>
                  <a:lnTo>
                    <a:pt x="84" y="0"/>
                  </a:lnTo>
                  <a:lnTo>
                    <a:pt x="86" y="0"/>
                  </a:lnTo>
                  <a:lnTo>
                    <a:pt x="88" y="3"/>
                  </a:lnTo>
                  <a:lnTo>
                    <a:pt x="91" y="3"/>
                  </a:lnTo>
                  <a:lnTo>
                    <a:pt x="93" y="3"/>
                  </a:lnTo>
                  <a:lnTo>
                    <a:pt x="95" y="3"/>
                  </a:lnTo>
                  <a:lnTo>
                    <a:pt x="97" y="5"/>
                  </a:lnTo>
                  <a:lnTo>
                    <a:pt x="99" y="5"/>
                  </a:lnTo>
                  <a:lnTo>
                    <a:pt x="102" y="5"/>
                  </a:lnTo>
                  <a:lnTo>
                    <a:pt x="104" y="7"/>
                  </a:lnTo>
                  <a:lnTo>
                    <a:pt x="106" y="7"/>
                  </a:lnTo>
                  <a:lnTo>
                    <a:pt x="108" y="9"/>
                  </a:lnTo>
                  <a:lnTo>
                    <a:pt x="110" y="9"/>
                  </a:lnTo>
                  <a:lnTo>
                    <a:pt x="113" y="11"/>
                  </a:lnTo>
                  <a:lnTo>
                    <a:pt x="115" y="14"/>
                  </a:lnTo>
                  <a:lnTo>
                    <a:pt x="117" y="14"/>
                  </a:lnTo>
                  <a:lnTo>
                    <a:pt x="119" y="16"/>
                  </a:lnTo>
                  <a:lnTo>
                    <a:pt x="122" y="16"/>
                  </a:lnTo>
                  <a:lnTo>
                    <a:pt x="122" y="18"/>
                  </a:lnTo>
                  <a:lnTo>
                    <a:pt x="124" y="18"/>
                  </a:lnTo>
                  <a:lnTo>
                    <a:pt x="124" y="20"/>
                  </a:lnTo>
                  <a:lnTo>
                    <a:pt x="126" y="23"/>
                  </a:lnTo>
                  <a:lnTo>
                    <a:pt x="128" y="25"/>
                  </a:lnTo>
                  <a:lnTo>
                    <a:pt x="130" y="27"/>
                  </a:lnTo>
                  <a:lnTo>
                    <a:pt x="130" y="29"/>
                  </a:lnTo>
                  <a:lnTo>
                    <a:pt x="133" y="29"/>
                  </a:lnTo>
                  <a:lnTo>
                    <a:pt x="133" y="31"/>
                  </a:lnTo>
                  <a:lnTo>
                    <a:pt x="135" y="34"/>
                  </a:lnTo>
                  <a:lnTo>
                    <a:pt x="135" y="36"/>
                  </a:lnTo>
                  <a:lnTo>
                    <a:pt x="137" y="38"/>
                  </a:lnTo>
                  <a:lnTo>
                    <a:pt x="137" y="40"/>
                  </a:lnTo>
                  <a:lnTo>
                    <a:pt x="139" y="42"/>
                  </a:lnTo>
                  <a:lnTo>
                    <a:pt x="139" y="45"/>
                  </a:lnTo>
                  <a:lnTo>
                    <a:pt x="139" y="47"/>
                  </a:lnTo>
                  <a:lnTo>
                    <a:pt x="141" y="49"/>
                  </a:lnTo>
                  <a:lnTo>
                    <a:pt x="141" y="51"/>
                  </a:lnTo>
                  <a:lnTo>
                    <a:pt x="141" y="54"/>
                  </a:lnTo>
                  <a:lnTo>
                    <a:pt x="141" y="56"/>
                  </a:lnTo>
                  <a:lnTo>
                    <a:pt x="141" y="58"/>
                  </a:lnTo>
                  <a:lnTo>
                    <a:pt x="144" y="58"/>
                  </a:lnTo>
                  <a:lnTo>
                    <a:pt x="144" y="60"/>
                  </a:lnTo>
                  <a:lnTo>
                    <a:pt x="144" y="62"/>
                  </a:lnTo>
                  <a:lnTo>
                    <a:pt x="144" y="65"/>
                  </a:lnTo>
                  <a:lnTo>
                    <a:pt x="144" y="67"/>
                  </a:lnTo>
                  <a:lnTo>
                    <a:pt x="144" y="69"/>
                  </a:lnTo>
                  <a:lnTo>
                    <a:pt x="144" y="71"/>
                  </a:lnTo>
                  <a:lnTo>
                    <a:pt x="144" y="73"/>
                  </a:lnTo>
                  <a:lnTo>
                    <a:pt x="144" y="76"/>
                  </a:lnTo>
                  <a:lnTo>
                    <a:pt x="144" y="78"/>
                  </a:lnTo>
                  <a:lnTo>
                    <a:pt x="144" y="80"/>
                  </a:lnTo>
                  <a:lnTo>
                    <a:pt x="144" y="82"/>
                  </a:lnTo>
                  <a:lnTo>
                    <a:pt x="144" y="85"/>
                  </a:lnTo>
                  <a:lnTo>
                    <a:pt x="144" y="87"/>
                  </a:lnTo>
                  <a:lnTo>
                    <a:pt x="144" y="89"/>
                  </a:lnTo>
                  <a:lnTo>
                    <a:pt x="144" y="91"/>
                  </a:lnTo>
                  <a:lnTo>
                    <a:pt x="144" y="93"/>
                  </a:lnTo>
                  <a:lnTo>
                    <a:pt x="141" y="93"/>
                  </a:lnTo>
                  <a:lnTo>
                    <a:pt x="141" y="96"/>
                  </a:lnTo>
                  <a:lnTo>
                    <a:pt x="141" y="98"/>
                  </a:lnTo>
                  <a:lnTo>
                    <a:pt x="141" y="100"/>
                  </a:lnTo>
                  <a:lnTo>
                    <a:pt x="141" y="102"/>
                  </a:lnTo>
                  <a:lnTo>
                    <a:pt x="139" y="104"/>
                  </a:lnTo>
                  <a:lnTo>
                    <a:pt x="139" y="107"/>
                  </a:lnTo>
                  <a:lnTo>
                    <a:pt x="139" y="109"/>
                  </a:lnTo>
                  <a:lnTo>
                    <a:pt x="137" y="111"/>
                  </a:lnTo>
                  <a:lnTo>
                    <a:pt x="137" y="113"/>
                  </a:lnTo>
                  <a:lnTo>
                    <a:pt x="135" y="116"/>
                  </a:lnTo>
                  <a:lnTo>
                    <a:pt x="135" y="118"/>
                  </a:lnTo>
                  <a:lnTo>
                    <a:pt x="133" y="120"/>
                  </a:lnTo>
                  <a:lnTo>
                    <a:pt x="133" y="122"/>
                  </a:lnTo>
                  <a:lnTo>
                    <a:pt x="130" y="122"/>
                  </a:lnTo>
                  <a:lnTo>
                    <a:pt x="130" y="124"/>
                  </a:lnTo>
                  <a:lnTo>
                    <a:pt x="128" y="127"/>
                  </a:lnTo>
                  <a:lnTo>
                    <a:pt x="126" y="129"/>
                  </a:lnTo>
                  <a:lnTo>
                    <a:pt x="124" y="131"/>
                  </a:lnTo>
                  <a:lnTo>
                    <a:pt x="122" y="133"/>
                  </a:lnTo>
                  <a:lnTo>
                    <a:pt x="122" y="135"/>
                  </a:lnTo>
                  <a:lnTo>
                    <a:pt x="119" y="135"/>
                  </a:lnTo>
                  <a:lnTo>
                    <a:pt x="117" y="138"/>
                  </a:lnTo>
                  <a:lnTo>
                    <a:pt x="115" y="138"/>
                  </a:lnTo>
                  <a:lnTo>
                    <a:pt x="115" y="140"/>
                  </a:lnTo>
                  <a:lnTo>
                    <a:pt x="113" y="140"/>
                  </a:lnTo>
                  <a:lnTo>
                    <a:pt x="110" y="142"/>
                  </a:lnTo>
                  <a:lnTo>
                    <a:pt x="108" y="142"/>
                  </a:lnTo>
                  <a:lnTo>
                    <a:pt x="106" y="144"/>
                  </a:lnTo>
                  <a:lnTo>
                    <a:pt x="104" y="144"/>
                  </a:lnTo>
                  <a:lnTo>
                    <a:pt x="102" y="147"/>
                  </a:lnTo>
                  <a:lnTo>
                    <a:pt x="99" y="147"/>
                  </a:lnTo>
                  <a:lnTo>
                    <a:pt x="97" y="147"/>
                  </a:lnTo>
                  <a:lnTo>
                    <a:pt x="95" y="149"/>
                  </a:lnTo>
                  <a:lnTo>
                    <a:pt x="93" y="149"/>
                  </a:lnTo>
                  <a:lnTo>
                    <a:pt x="91" y="149"/>
                  </a:lnTo>
                  <a:lnTo>
                    <a:pt x="88" y="149"/>
                  </a:lnTo>
                  <a:lnTo>
                    <a:pt x="86" y="149"/>
                  </a:lnTo>
                  <a:lnTo>
                    <a:pt x="84" y="151"/>
                  </a:lnTo>
                  <a:lnTo>
                    <a:pt x="82" y="151"/>
                  </a:lnTo>
                  <a:lnTo>
                    <a:pt x="79" y="151"/>
                  </a:lnTo>
                  <a:lnTo>
                    <a:pt x="77" y="151"/>
                  </a:lnTo>
                  <a:lnTo>
                    <a:pt x="75" y="151"/>
                  </a:lnTo>
                  <a:lnTo>
                    <a:pt x="73" y="151"/>
                  </a:lnTo>
                  <a:lnTo>
                    <a:pt x="71" y="151"/>
                  </a:lnTo>
                  <a:lnTo>
                    <a:pt x="68" y="151"/>
                  </a:lnTo>
                  <a:lnTo>
                    <a:pt x="66" y="151"/>
                  </a:lnTo>
                  <a:lnTo>
                    <a:pt x="64" y="151"/>
                  </a:lnTo>
                  <a:lnTo>
                    <a:pt x="62" y="151"/>
                  </a:lnTo>
                  <a:lnTo>
                    <a:pt x="59" y="151"/>
                  </a:lnTo>
                  <a:lnTo>
                    <a:pt x="57" y="149"/>
                  </a:lnTo>
                  <a:lnTo>
                    <a:pt x="55" y="149"/>
                  </a:lnTo>
                  <a:lnTo>
                    <a:pt x="53" y="149"/>
                  </a:lnTo>
                  <a:lnTo>
                    <a:pt x="51" y="149"/>
                  </a:lnTo>
                  <a:lnTo>
                    <a:pt x="48" y="149"/>
                  </a:lnTo>
                  <a:lnTo>
                    <a:pt x="48" y="147"/>
                  </a:lnTo>
                  <a:lnTo>
                    <a:pt x="46" y="147"/>
                  </a:lnTo>
                  <a:lnTo>
                    <a:pt x="44" y="147"/>
                  </a:lnTo>
                  <a:lnTo>
                    <a:pt x="42" y="147"/>
                  </a:lnTo>
                  <a:lnTo>
                    <a:pt x="42" y="144"/>
                  </a:lnTo>
                  <a:lnTo>
                    <a:pt x="40" y="144"/>
                  </a:lnTo>
                  <a:lnTo>
                    <a:pt x="37" y="144"/>
                  </a:lnTo>
                  <a:lnTo>
                    <a:pt x="35" y="142"/>
                  </a:lnTo>
                  <a:lnTo>
                    <a:pt x="33" y="142"/>
                  </a:lnTo>
                  <a:lnTo>
                    <a:pt x="31" y="140"/>
                  </a:lnTo>
                  <a:lnTo>
                    <a:pt x="28" y="138"/>
                  </a:lnTo>
                  <a:lnTo>
                    <a:pt x="26" y="138"/>
                  </a:lnTo>
                  <a:lnTo>
                    <a:pt x="24" y="135"/>
                  </a:lnTo>
                  <a:lnTo>
                    <a:pt x="22" y="133"/>
                  </a:lnTo>
                  <a:lnTo>
                    <a:pt x="20" y="133"/>
                  </a:lnTo>
                  <a:lnTo>
                    <a:pt x="20" y="131"/>
                  </a:lnTo>
                  <a:lnTo>
                    <a:pt x="17" y="129"/>
                  </a:lnTo>
                  <a:lnTo>
                    <a:pt x="15" y="127"/>
                  </a:lnTo>
                  <a:lnTo>
                    <a:pt x="13" y="124"/>
                  </a:lnTo>
                  <a:lnTo>
                    <a:pt x="13" y="122"/>
                  </a:lnTo>
                  <a:lnTo>
                    <a:pt x="11" y="122"/>
                  </a:lnTo>
                  <a:lnTo>
                    <a:pt x="11" y="120"/>
                  </a:lnTo>
                  <a:lnTo>
                    <a:pt x="11" y="118"/>
                  </a:lnTo>
                  <a:lnTo>
                    <a:pt x="9" y="118"/>
                  </a:lnTo>
                  <a:lnTo>
                    <a:pt x="9" y="116"/>
                  </a:lnTo>
                  <a:lnTo>
                    <a:pt x="6" y="113"/>
                  </a:lnTo>
                  <a:lnTo>
                    <a:pt x="6" y="111"/>
                  </a:lnTo>
                  <a:lnTo>
                    <a:pt x="6" y="109"/>
                  </a:lnTo>
                  <a:lnTo>
                    <a:pt x="4" y="107"/>
                  </a:lnTo>
                  <a:lnTo>
                    <a:pt x="4" y="104"/>
                  </a:lnTo>
                  <a:lnTo>
                    <a:pt x="4" y="102"/>
                  </a:lnTo>
                  <a:lnTo>
                    <a:pt x="2" y="100"/>
                  </a:lnTo>
                  <a:lnTo>
                    <a:pt x="2" y="98"/>
                  </a:lnTo>
                  <a:lnTo>
                    <a:pt x="2" y="96"/>
                  </a:lnTo>
                  <a:lnTo>
                    <a:pt x="2" y="93"/>
                  </a:lnTo>
                  <a:lnTo>
                    <a:pt x="0" y="91"/>
                  </a:lnTo>
                  <a:lnTo>
                    <a:pt x="0" y="89"/>
                  </a:lnTo>
                  <a:lnTo>
                    <a:pt x="0" y="87"/>
                  </a:lnTo>
                  <a:lnTo>
                    <a:pt x="0" y="85"/>
                  </a:lnTo>
                  <a:lnTo>
                    <a:pt x="0" y="82"/>
                  </a:lnTo>
                  <a:lnTo>
                    <a:pt x="0" y="80"/>
                  </a:lnTo>
                  <a:lnTo>
                    <a:pt x="0" y="78"/>
                  </a:lnTo>
                  <a:lnTo>
                    <a:pt x="0" y="76"/>
                  </a:lnTo>
                  <a:close/>
                  <a:moveTo>
                    <a:pt x="31" y="76"/>
                  </a:moveTo>
                  <a:lnTo>
                    <a:pt x="31" y="78"/>
                  </a:lnTo>
                  <a:lnTo>
                    <a:pt x="31" y="80"/>
                  </a:lnTo>
                  <a:lnTo>
                    <a:pt x="31" y="82"/>
                  </a:lnTo>
                  <a:lnTo>
                    <a:pt x="31" y="85"/>
                  </a:lnTo>
                  <a:lnTo>
                    <a:pt x="31" y="87"/>
                  </a:lnTo>
                  <a:lnTo>
                    <a:pt x="31" y="89"/>
                  </a:lnTo>
                  <a:lnTo>
                    <a:pt x="33" y="89"/>
                  </a:lnTo>
                  <a:lnTo>
                    <a:pt x="33" y="91"/>
                  </a:lnTo>
                  <a:lnTo>
                    <a:pt x="33" y="93"/>
                  </a:lnTo>
                  <a:lnTo>
                    <a:pt x="33" y="96"/>
                  </a:lnTo>
                  <a:lnTo>
                    <a:pt x="33" y="98"/>
                  </a:lnTo>
                  <a:lnTo>
                    <a:pt x="35" y="98"/>
                  </a:lnTo>
                  <a:lnTo>
                    <a:pt x="35" y="100"/>
                  </a:lnTo>
                  <a:lnTo>
                    <a:pt x="35" y="102"/>
                  </a:lnTo>
                  <a:lnTo>
                    <a:pt x="35" y="104"/>
                  </a:lnTo>
                  <a:lnTo>
                    <a:pt x="37" y="104"/>
                  </a:lnTo>
                  <a:lnTo>
                    <a:pt x="37" y="107"/>
                  </a:lnTo>
                  <a:lnTo>
                    <a:pt x="40" y="109"/>
                  </a:lnTo>
                  <a:lnTo>
                    <a:pt x="40" y="111"/>
                  </a:lnTo>
                  <a:lnTo>
                    <a:pt x="42" y="111"/>
                  </a:lnTo>
                  <a:lnTo>
                    <a:pt x="42" y="113"/>
                  </a:lnTo>
                  <a:lnTo>
                    <a:pt x="44" y="113"/>
                  </a:lnTo>
                  <a:lnTo>
                    <a:pt x="44" y="116"/>
                  </a:lnTo>
                  <a:lnTo>
                    <a:pt x="46" y="116"/>
                  </a:lnTo>
                  <a:lnTo>
                    <a:pt x="46" y="118"/>
                  </a:lnTo>
                  <a:lnTo>
                    <a:pt x="48" y="118"/>
                  </a:lnTo>
                  <a:lnTo>
                    <a:pt x="48" y="120"/>
                  </a:lnTo>
                  <a:lnTo>
                    <a:pt x="51" y="120"/>
                  </a:lnTo>
                  <a:lnTo>
                    <a:pt x="53" y="120"/>
                  </a:lnTo>
                  <a:lnTo>
                    <a:pt x="53" y="122"/>
                  </a:lnTo>
                  <a:lnTo>
                    <a:pt x="55" y="122"/>
                  </a:lnTo>
                  <a:lnTo>
                    <a:pt x="57" y="122"/>
                  </a:lnTo>
                  <a:lnTo>
                    <a:pt x="59" y="124"/>
                  </a:lnTo>
                  <a:lnTo>
                    <a:pt x="62" y="124"/>
                  </a:lnTo>
                  <a:lnTo>
                    <a:pt x="64" y="124"/>
                  </a:lnTo>
                  <a:lnTo>
                    <a:pt x="66" y="124"/>
                  </a:lnTo>
                  <a:lnTo>
                    <a:pt x="68" y="127"/>
                  </a:lnTo>
                  <a:lnTo>
                    <a:pt x="71" y="127"/>
                  </a:lnTo>
                  <a:lnTo>
                    <a:pt x="73" y="127"/>
                  </a:lnTo>
                  <a:lnTo>
                    <a:pt x="75" y="127"/>
                  </a:lnTo>
                  <a:lnTo>
                    <a:pt x="77" y="127"/>
                  </a:lnTo>
                  <a:lnTo>
                    <a:pt x="77" y="124"/>
                  </a:lnTo>
                  <a:lnTo>
                    <a:pt x="79" y="124"/>
                  </a:lnTo>
                  <a:lnTo>
                    <a:pt x="82" y="124"/>
                  </a:lnTo>
                  <a:lnTo>
                    <a:pt x="84" y="124"/>
                  </a:lnTo>
                  <a:lnTo>
                    <a:pt x="86" y="124"/>
                  </a:lnTo>
                  <a:lnTo>
                    <a:pt x="88" y="122"/>
                  </a:lnTo>
                  <a:lnTo>
                    <a:pt x="91" y="122"/>
                  </a:lnTo>
                  <a:lnTo>
                    <a:pt x="93" y="120"/>
                  </a:lnTo>
                  <a:lnTo>
                    <a:pt x="95" y="120"/>
                  </a:lnTo>
                  <a:lnTo>
                    <a:pt x="95" y="118"/>
                  </a:lnTo>
                  <a:lnTo>
                    <a:pt x="97" y="118"/>
                  </a:lnTo>
                  <a:lnTo>
                    <a:pt x="99" y="116"/>
                  </a:lnTo>
                  <a:lnTo>
                    <a:pt x="102" y="113"/>
                  </a:lnTo>
                  <a:lnTo>
                    <a:pt x="104" y="111"/>
                  </a:lnTo>
                  <a:lnTo>
                    <a:pt x="104" y="109"/>
                  </a:lnTo>
                  <a:lnTo>
                    <a:pt x="106" y="109"/>
                  </a:lnTo>
                  <a:lnTo>
                    <a:pt x="106" y="107"/>
                  </a:lnTo>
                  <a:lnTo>
                    <a:pt x="106" y="104"/>
                  </a:lnTo>
                  <a:lnTo>
                    <a:pt x="108" y="104"/>
                  </a:lnTo>
                  <a:lnTo>
                    <a:pt x="108" y="102"/>
                  </a:lnTo>
                  <a:lnTo>
                    <a:pt x="108" y="100"/>
                  </a:lnTo>
                  <a:lnTo>
                    <a:pt x="110" y="98"/>
                  </a:lnTo>
                  <a:lnTo>
                    <a:pt x="110" y="96"/>
                  </a:lnTo>
                  <a:lnTo>
                    <a:pt x="110" y="93"/>
                  </a:lnTo>
                  <a:lnTo>
                    <a:pt x="113" y="91"/>
                  </a:lnTo>
                  <a:lnTo>
                    <a:pt x="113" y="89"/>
                  </a:lnTo>
                  <a:lnTo>
                    <a:pt x="113" y="87"/>
                  </a:lnTo>
                  <a:lnTo>
                    <a:pt x="113" y="85"/>
                  </a:lnTo>
                  <a:lnTo>
                    <a:pt x="113" y="82"/>
                  </a:lnTo>
                  <a:lnTo>
                    <a:pt x="113" y="80"/>
                  </a:lnTo>
                  <a:lnTo>
                    <a:pt x="113" y="78"/>
                  </a:lnTo>
                  <a:lnTo>
                    <a:pt x="113" y="76"/>
                  </a:lnTo>
                  <a:lnTo>
                    <a:pt x="113" y="73"/>
                  </a:lnTo>
                  <a:lnTo>
                    <a:pt x="113" y="71"/>
                  </a:lnTo>
                  <a:lnTo>
                    <a:pt x="113" y="69"/>
                  </a:lnTo>
                  <a:lnTo>
                    <a:pt x="113" y="67"/>
                  </a:lnTo>
                  <a:lnTo>
                    <a:pt x="113" y="65"/>
                  </a:lnTo>
                  <a:lnTo>
                    <a:pt x="113" y="62"/>
                  </a:lnTo>
                  <a:lnTo>
                    <a:pt x="113" y="60"/>
                  </a:lnTo>
                  <a:lnTo>
                    <a:pt x="110" y="58"/>
                  </a:lnTo>
                  <a:lnTo>
                    <a:pt x="110" y="56"/>
                  </a:lnTo>
                  <a:lnTo>
                    <a:pt x="110" y="54"/>
                  </a:lnTo>
                  <a:lnTo>
                    <a:pt x="110" y="51"/>
                  </a:lnTo>
                  <a:lnTo>
                    <a:pt x="108" y="49"/>
                  </a:lnTo>
                  <a:lnTo>
                    <a:pt x="108" y="47"/>
                  </a:lnTo>
                  <a:lnTo>
                    <a:pt x="108" y="45"/>
                  </a:lnTo>
                  <a:lnTo>
                    <a:pt x="106" y="45"/>
                  </a:lnTo>
                  <a:lnTo>
                    <a:pt x="106" y="42"/>
                  </a:lnTo>
                  <a:lnTo>
                    <a:pt x="104" y="40"/>
                  </a:lnTo>
                  <a:lnTo>
                    <a:pt x="102" y="38"/>
                  </a:lnTo>
                  <a:lnTo>
                    <a:pt x="99" y="36"/>
                  </a:lnTo>
                  <a:lnTo>
                    <a:pt x="97" y="34"/>
                  </a:lnTo>
                  <a:lnTo>
                    <a:pt x="95" y="31"/>
                  </a:lnTo>
                  <a:lnTo>
                    <a:pt x="93" y="31"/>
                  </a:lnTo>
                  <a:lnTo>
                    <a:pt x="91" y="29"/>
                  </a:lnTo>
                  <a:lnTo>
                    <a:pt x="88" y="29"/>
                  </a:lnTo>
                  <a:lnTo>
                    <a:pt x="86" y="27"/>
                  </a:lnTo>
                  <a:lnTo>
                    <a:pt x="84" y="27"/>
                  </a:lnTo>
                  <a:lnTo>
                    <a:pt x="82" y="27"/>
                  </a:lnTo>
                  <a:lnTo>
                    <a:pt x="79" y="27"/>
                  </a:lnTo>
                  <a:lnTo>
                    <a:pt x="77" y="25"/>
                  </a:lnTo>
                  <a:lnTo>
                    <a:pt x="75" y="25"/>
                  </a:lnTo>
                  <a:lnTo>
                    <a:pt x="73" y="25"/>
                  </a:lnTo>
                  <a:lnTo>
                    <a:pt x="71" y="25"/>
                  </a:lnTo>
                  <a:lnTo>
                    <a:pt x="68" y="25"/>
                  </a:lnTo>
                  <a:lnTo>
                    <a:pt x="66" y="25"/>
                  </a:lnTo>
                  <a:lnTo>
                    <a:pt x="66" y="27"/>
                  </a:lnTo>
                  <a:lnTo>
                    <a:pt x="64" y="27"/>
                  </a:lnTo>
                  <a:lnTo>
                    <a:pt x="62" y="27"/>
                  </a:lnTo>
                  <a:lnTo>
                    <a:pt x="59" y="27"/>
                  </a:lnTo>
                  <a:lnTo>
                    <a:pt x="57" y="27"/>
                  </a:lnTo>
                  <a:lnTo>
                    <a:pt x="57" y="29"/>
                  </a:lnTo>
                  <a:lnTo>
                    <a:pt x="55" y="29"/>
                  </a:lnTo>
                  <a:lnTo>
                    <a:pt x="53" y="29"/>
                  </a:lnTo>
                  <a:lnTo>
                    <a:pt x="51" y="31"/>
                  </a:lnTo>
                  <a:lnTo>
                    <a:pt x="48" y="31"/>
                  </a:lnTo>
                  <a:lnTo>
                    <a:pt x="48" y="34"/>
                  </a:lnTo>
                  <a:lnTo>
                    <a:pt x="46" y="34"/>
                  </a:lnTo>
                  <a:lnTo>
                    <a:pt x="44" y="36"/>
                  </a:lnTo>
                  <a:lnTo>
                    <a:pt x="42" y="38"/>
                  </a:lnTo>
                  <a:lnTo>
                    <a:pt x="42" y="40"/>
                  </a:lnTo>
                  <a:lnTo>
                    <a:pt x="40" y="40"/>
                  </a:lnTo>
                  <a:lnTo>
                    <a:pt x="40" y="42"/>
                  </a:lnTo>
                  <a:lnTo>
                    <a:pt x="37" y="42"/>
                  </a:lnTo>
                  <a:lnTo>
                    <a:pt x="37" y="45"/>
                  </a:lnTo>
                  <a:lnTo>
                    <a:pt x="37" y="47"/>
                  </a:lnTo>
                  <a:lnTo>
                    <a:pt x="35" y="47"/>
                  </a:lnTo>
                  <a:lnTo>
                    <a:pt x="35" y="49"/>
                  </a:lnTo>
                  <a:lnTo>
                    <a:pt x="35" y="51"/>
                  </a:lnTo>
                  <a:lnTo>
                    <a:pt x="33" y="51"/>
                  </a:lnTo>
                  <a:lnTo>
                    <a:pt x="33" y="54"/>
                  </a:lnTo>
                  <a:lnTo>
                    <a:pt x="33" y="56"/>
                  </a:lnTo>
                  <a:lnTo>
                    <a:pt x="33" y="58"/>
                  </a:lnTo>
                  <a:lnTo>
                    <a:pt x="33" y="60"/>
                  </a:lnTo>
                  <a:lnTo>
                    <a:pt x="31" y="62"/>
                  </a:lnTo>
                  <a:lnTo>
                    <a:pt x="31" y="65"/>
                  </a:lnTo>
                  <a:lnTo>
                    <a:pt x="31" y="67"/>
                  </a:lnTo>
                  <a:lnTo>
                    <a:pt x="31" y="69"/>
                  </a:lnTo>
                  <a:lnTo>
                    <a:pt x="31" y="71"/>
                  </a:lnTo>
                  <a:lnTo>
                    <a:pt x="31" y="73"/>
                  </a:lnTo>
                  <a:lnTo>
                    <a:pt x="31" y="76"/>
                  </a:lnTo>
                  <a:close/>
                </a:path>
              </a:pathLst>
            </a:custGeom>
            <a:solidFill>
              <a:srgbClr val="000000"/>
            </a:solidFill>
            <a:ln w="9525">
              <a:noFill/>
              <a:round/>
              <a:headEnd/>
              <a:tailEnd/>
            </a:ln>
          </p:spPr>
          <p:txBody>
            <a:bodyPr/>
            <a:lstStyle/>
            <a:p>
              <a:endParaRPr lang="en-US" sz="2699"/>
            </a:p>
          </p:txBody>
        </p:sp>
        <p:sp>
          <p:nvSpPr>
            <p:cNvPr id="178267" name="Freeform 91"/>
            <p:cNvSpPr>
              <a:spLocks/>
            </p:cNvSpPr>
            <p:nvPr/>
          </p:nvSpPr>
          <p:spPr bwMode="auto">
            <a:xfrm>
              <a:off x="5042973" y="7468830"/>
              <a:ext cx="164282" cy="259515"/>
            </a:xfrm>
            <a:custGeom>
              <a:avLst/>
              <a:gdLst/>
              <a:ahLst/>
              <a:cxnLst>
                <a:cxn ang="0">
                  <a:pos x="0" y="109"/>
                </a:cxn>
                <a:cxn ang="0">
                  <a:pos x="27" y="2"/>
                </a:cxn>
                <a:cxn ang="0">
                  <a:pos x="27" y="16"/>
                </a:cxn>
                <a:cxn ang="0">
                  <a:pos x="29" y="11"/>
                </a:cxn>
                <a:cxn ang="0">
                  <a:pos x="31" y="9"/>
                </a:cxn>
                <a:cxn ang="0">
                  <a:pos x="34" y="7"/>
                </a:cxn>
                <a:cxn ang="0">
                  <a:pos x="36" y="5"/>
                </a:cxn>
                <a:cxn ang="0">
                  <a:pos x="40" y="2"/>
                </a:cxn>
                <a:cxn ang="0">
                  <a:pos x="45" y="2"/>
                </a:cxn>
                <a:cxn ang="0">
                  <a:pos x="47" y="0"/>
                </a:cxn>
                <a:cxn ang="0">
                  <a:pos x="51" y="0"/>
                </a:cxn>
                <a:cxn ang="0">
                  <a:pos x="56" y="0"/>
                </a:cxn>
                <a:cxn ang="0">
                  <a:pos x="58" y="2"/>
                </a:cxn>
                <a:cxn ang="0">
                  <a:pos x="62" y="2"/>
                </a:cxn>
                <a:cxn ang="0">
                  <a:pos x="65" y="5"/>
                </a:cxn>
                <a:cxn ang="0">
                  <a:pos x="69" y="5"/>
                </a:cxn>
                <a:cxn ang="0">
                  <a:pos x="60" y="31"/>
                </a:cxn>
                <a:cxn ang="0">
                  <a:pos x="58" y="29"/>
                </a:cxn>
                <a:cxn ang="0">
                  <a:pos x="56" y="27"/>
                </a:cxn>
                <a:cxn ang="0">
                  <a:pos x="51" y="27"/>
                </a:cxn>
                <a:cxn ang="0">
                  <a:pos x="49" y="25"/>
                </a:cxn>
                <a:cxn ang="0">
                  <a:pos x="45" y="25"/>
                </a:cxn>
                <a:cxn ang="0">
                  <a:pos x="42" y="27"/>
                </a:cxn>
                <a:cxn ang="0">
                  <a:pos x="38" y="27"/>
                </a:cxn>
                <a:cxn ang="0">
                  <a:pos x="36" y="29"/>
                </a:cxn>
                <a:cxn ang="0">
                  <a:pos x="34" y="31"/>
                </a:cxn>
                <a:cxn ang="0">
                  <a:pos x="31" y="36"/>
                </a:cxn>
                <a:cxn ang="0">
                  <a:pos x="31" y="40"/>
                </a:cxn>
                <a:cxn ang="0">
                  <a:pos x="29" y="42"/>
                </a:cxn>
                <a:cxn ang="0">
                  <a:pos x="29" y="47"/>
                </a:cxn>
                <a:cxn ang="0">
                  <a:pos x="29" y="51"/>
                </a:cxn>
                <a:cxn ang="0">
                  <a:pos x="29" y="56"/>
                </a:cxn>
                <a:cxn ang="0">
                  <a:pos x="29" y="60"/>
                </a:cxn>
                <a:cxn ang="0">
                  <a:pos x="29" y="64"/>
                </a:cxn>
                <a:cxn ang="0">
                  <a:pos x="27" y="69"/>
                </a:cxn>
                <a:cxn ang="0">
                  <a:pos x="27" y="73"/>
                </a:cxn>
                <a:cxn ang="0">
                  <a:pos x="27" y="109"/>
                </a:cxn>
              </a:cxnLst>
              <a:rect l="0" t="0" r="r" b="b"/>
              <a:pathLst>
                <a:path w="69" h="109">
                  <a:moveTo>
                    <a:pt x="27" y="109"/>
                  </a:moveTo>
                  <a:lnTo>
                    <a:pt x="0" y="109"/>
                  </a:lnTo>
                  <a:lnTo>
                    <a:pt x="0" y="2"/>
                  </a:lnTo>
                  <a:lnTo>
                    <a:pt x="27" y="2"/>
                  </a:lnTo>
                  <a:lnTo>
                    <a:pt x="27" y="18"/>
                  </a:lnTo>
                  <a:lnTo>
                    <a:pt x="27" y="16"/>
                  </a:lnTo>
                  <a:lnTo>
                    <a:pt x="29" y="14"/>
                  </a:lnTo>
                  <a:lnTo>
                    <a:pt x="29" y="11"/>
                  </a:lnTo>
                  <a:lnTo>
                    <a:pt x="31" y="11"/>
                  </a:lnTo>
                  <a:lnTo>
                    <a:pt x="31" y="9"/>
                  </a:lnTo>
                  <a:lnTo>
                    <a:pt x="34" y="9"/>
                  </a:lnTo>
                  <a:lnTo>
                    <a:pt x="34" y="7"/>
                  </a:lnTo>
                  <a:lnTo>
                    <a:pt x="36" y="7"/>
                  </a:lnTo>
                  <a:lnTo>
                    <a:pt x="36" y="5"/>
                  </a:lnTo>
                  <a:lnTo>
                    <a:pt x="38" y="5"/>
                  </a:lnTo>
                  <a:lnTo>
                    <a:pt x="40" y="2"/>
                  </a:lnTo>
                  <a:lnTo>
                    <a:pt x="42" y="2"/>
                  </a:lnTo>
                  <a:lnTo>
                    <a:pt x="45" y="2"/>
                  </a:lnTo>
                  <a:lnTo>
                    <a:pt x="45" y="0"/>
                  </a:lnTo>
                  <a:lnTo>
                    <a:pt x="47" y="0"/>
                  </a:lnTo>
                  <a:lnTo>
                    <a:pt x="49" y="0"/>
                  </a:lnTo>
                  <a:lnTo>
                    <a:pt x="51" y="0"/>
                  </a:lnTo>
                  <a:lnTo>
                    <a:pt x="53" y="0"/>
                  </a:lnTo>
                  <a:lnTo>
                    <a:pt x="56" y="0"/>
                  </a:lnTo>
                  <a:lnTo>
                    <a:pt x="58" y="0"/>
                  </a:lnTo>
                  <a:lnTo>
                    <a:pt x="58" y="2"/>
                  </a:lnTo>
                  <a:lnTo>
                    <a:pt x="60" y="2"/>
                  </a:lnTo>
                  <a:lnTo>
                    <a:pt x="62" y="2"/>
                  </a:lnTo>
                  <a:lnTo>
                    <a:pt x="65" y="2"/>
                  </a:lnTo>
                  <a:lnTo>
                    <a:pt x="65" y="5"/>
                  </a:lnTo>
                  <a:lnTo>
                    <a:pt x="67" y="5"/>
                  </a:lnTo>
                  <a:lnTo>
                    <a:pt x="69" y="5"/>
                  </a:lnTo>
                  <a:lnTo>
                    <a:pt x="69" y="7"/>
                  </a:lnTo>
                  <a:lnTo>
                    <a:pt x="60" y="31"/>
                  </a:lnTo>
                  <a:lnTo>
                    <a:pt x="60" y="29"/>
                  </a:lnTo>
                  <a:lnTo>
                    <a:pt x="58" y="29"/>
                  </a:lnTo>
                  <a:lnTo>
                    <a:pt x="56" y="29"/>
                  </a:lnTo>
                  <a:lnTo>
                    <a:pt x="56" y="27"/>
                  </a:lnTo>
                  <a:lnTo>
                    <a:pt x="53" y="27"/>
                  </a:lnTo>
                  <a:lnTo>
                    <a:pt x="51" y="27"/>
                  </a:lnTo>
                  <a:lnTo>
                    <a:pt x="49" y="27"/>
                  </a:lnTo>
                  <a:lnTo>
                    <a:pt x="49" y="25"/>
                  </a:lnTo>
                  <a:lnTo>
                    <a:pt x="47" y="25"/>
                  </a:lnTo>
                  <a:lnTo>
                    <a:pt x="45" y="25"/>
                  </a:lnTo>
                  <a:lnTo>
                    <a:pt x="45" y="27"/>
                  </a:lnTo>
                  <a:lnTo>
                    <a:pt x="42" y="27"/>
                  </a:lnTo>
                  <a:lnTo>
                    <a:pt x="40" y="27"/>
                  </a:lnTo>
                  <a:lnTo>
                    <a:pt x="38" y="27"/>
                  </a:lnTo>
                  <a:lnTo>
                    <a:pt x="38" y="29"/>
                  </a:lnTo>
                  <a:lnTo>
                    <a:pt x="36" y="29"/>
                  </a:lnTo>
                  <a:lnTo>
                    <a:pt x="36" y="31"/>
                  </a:lnTo>
                  <a:lnTo>
                    <a:pt x="34" y="31"/>
                  </a:lnTo>
                  <a:lnTo>
                    <a:pt x="34" y="33"/>
                  </a:lnTo>
                  <a:lnTo>
                    <a:pt x="31" y="36"/>
                  </a:lnTo>
                  <a:lnTo>
                    <a:pt x="31" y="38"/>
                  </a:lnTo>
                  <a:lnTo>
                    <a:pt x="31" y="40"/>
                  </a:lnTo>
                  <a:lnTo>
                    <a:pt x="29" y="40"/>
                  </a:lnTo>
                  <a:lnTo>
                    <a:pt x="29" y="42"/>
                  </a:lnTo>
                  <a:lnTo>
                    <a:pt x="29" y="45"/>
                  </a:lnTo>
                  <a:lnTo>
                    <a:pt x="29" y="47"/>
                  </a:lnTo>
                  <a:lnTo>
                    <a:pt x="29" y="49"/>
                  </a:lnTo>
                  <a:lnTo>
                    <a:pt x="29" y="51"/>
                  </a:lnTo>
                  <a:lnTo>
                    <a:pt x="29" y="53"/>
                  </a:lnTo>
                  <a:lnTo>
                    <a:pt x="29" y="56"/>
                  </a:lnTo>
                  <a:lnTo>
                    <a:pt x="29" y="58"/>
                  </a:lnTo>
                  <a:lnTo>
                    <a:pt x="29" y="60"/>
                  </a:lnTo>
                  <a:lnTo>
                    <a:pt x="29" y="62"/>
                  </a:lnTo>
                  <a:lnTo>
                    <a:pt x="29" y="64"/>
                  </a:lnTo>
                  <a:lnTo>
                    <a:pt x="27" y="67"/>
                  </a:lnTo>
                  <a:lnTo>
                    <a:pt x="27" y="69"/>
                  </a:lnTo>
                  <a:lnTo>
                    <a:pt x="27" y="71"/>
                  </a:lnTo>
                  <a:lnTo>
                    <a:pt x="27" y="73"/>
                  </a:lnTo>
                  <a:lnTo>
                    <a:pt x="27" y="76"/>
                  </a:lnTo>
                  <a:lnTo>
                    <a:pt x="27" y="109"/>
                  </a:lnTo>
                  <a:close/>
                </a:path>
              </a:pathLst>
            </a:custGeom>
            <a:solidFill>
              <a:srgbClr val="000000"/>
            </a:solidFill>
            <a:ln w="9525">
              <a:noFill/>
              <a:round/>
              <a:headEnd/>
              <a:tailEnd/>
            </a:ln>
          </p:spPr>
          <p:txBody>
            <a:bodyPr/>
            <a:lstStyle/>
            <a:p>
              <a:endParaRPr lang="en-US" sz="2699"/>
            </a:p>
          </p:txBody>
        </p:sp>
        <p:sp>
          <p:nvSpPr>
            <p:cNvPr id="178268" name="Freeform 92"/>
            <p:cNvSpPr>
              <a:spLocks noEditPoints="1"/>
            </p:cNvSpPr>
            <p:nvPr/>
          </p:nvSpPr>
          <p:spPr bwMode="auto">
            <a:xfrm>
              <a:off x="5254873" y="7380735"/>
              <a:ext cx="252374" cy="352371"/>
            </a:xfrm>
            <a:custGeom>
              <a:avLst/>
              <a:gdLst/>
              <a:ahLst/>
              <a:cxnLst>
                <a:cxn ang="0">
                  <a:pos x="77" y="130"/>
                </a:cxn>
                <a:cxn ang="0">
                  <a:pos x="71" y="139"/>
                </a:cxn>
                <a:cxn ang="0">
                  <a:pos x="64" y="144"/>
                </a:cxn>
                <a:cxn ang="0">
                  <a:pos x="57" y="146"/>
                </a:cxn>
                <a:cxn ang="0">
                  <a:pos x="51" y="148"/>
                </a:cxn>
                <a:cxn ang="0">
                  <a:pos x="42" y="148"/>
                </a:cxn>
                <a:cxn ang="0">
                  <a:pos x="35" y="146"/>
                </a:cxn>
                <a:cxn ang="0">
                  <a:pos x="26" y="144"/>
                </a:cxn>
                <a:cxn ang="0">
                  <a:pos x="22" y="139"/>
                </a:cxn>
                <a:cxn ang="0">
                  <a:pos x="13" y="132"/>
                </a:cxn>
                <a:cxn ang="0">
                  <a:pos x="9" y="128"/>
                </a:cxn>
                <a:cxn ang="0">
                  <a:pos x="4" y="119"/>
                </a:cxn>
                <a:cxn ang="0">
                  <a:pos x="2" y="110"/>
                </a:cxn>
                <a:cxn ang="0">
                  <a:pos x="0" y="101"/>
                </a:cxn>
                <a:cxn ang="0">
                  <a:pos x="0" y="93"/>
                </a:cxn>
                <a:cxn ang="0">
                  <a:pos x="0" y="84"/>
                </a:cxn>
                <a:cxn ang="0">
                  <a:pos x="2" y="75"/>
                </a:cxn>
                <a:cxn ang="0">
                  <a:pos x="4" y="68"/>
                </a:cxn>
                <a:cxn ang="0">
                  <a:pos x="7" y="59"/>
                </a:cxn>
                <a:cxn ang="0">
                  <a:pos x="11" y="53"/>
                </a:cxn>
                <a:cxn ang="0">
                  <a:pos x="15" y="48"/>
                </a:cxn>
                <a:cxn ang="0">
                  <a:pos x="22" y="44"/>
                </a:cxn>
                <a:cxn ang="0">
                  <a:pos x="29" y="42"/>
                </a:cxn>
                <a:cxn ang="0">
                  <a:pos x="38" y="39"/>
                </a:cxn>
                <a:cxn ang="0">
                  <a:pos x="44" y="37"/>
                </a:cxn>
                <a:cxn ang="0">
                  <a:pos x="53" y="37"/>
                </a:cxn>
                <a:cxn ang="0">
                  <a:pos x="62" y="42"/>
                </a:cxn>
                <a:cxn ang="0">
                  <a:pos x="69" y="46"/>
                </a:cxn>
                <a:cxn ang="0">
                  <a:pos x="77" y="53"/>
                </a:cxn>
                <a:cxn ang="0">
                  <a:pos x="29" y="90"/>
                </a:cxn>
                <a:cxn ang="0">
                  <a:pos x="31" y="97"/>
                </a:cxn>
                <a:cxn ang="0">
                  <a:pos x="31" y="106"/>
                </a:cxn>
                <a:cxn ang="0">
                  <a:pos x="33" y="115"/>
                </a:cxn>
                <a:cxn ang="0">
                  <a:pos x="38" y="119"/>
                </a:cxn>
                <a:cxn ang="0">
                  <a:pos x="42" y="124"/>
                </a:cxn>
                <a:cxn ang="0">
                  <a:pos x="49" y="126"/>
                </a:cxn>
                <a:cxn ang="0">
                  <a:pos x="57" y="126"/>
                </a:cxn>
                <a:cxn ang="0">
                  <a:pos x="64" y="124"/>
                </a:cxn>
                <a:cxn ang="0">
                  <a:pos x="71" y="117"/>
                </a:cxn>
                <a:cxn ang="0">
                  <a:pos x="75" y="108"/>
                </a:cxn>
                <a:cxn ang="0">
                  <a:pos x="77" y="101"/>
                </a:cxn>
                <a:cxn ang="0">
                  <a:pos x="77" y="93"/>
                </a:cxn>
                <a:cxn ang="0">
                  <a:pos x="77" y="84"/>
                </a:cxn>
                <a:cxn ang="0">
                  <a:pos x="75" y="77"/>
                </a:cxn>
                <a:cxn ang="0">
                  <a:pos x="73" y="70"/>
                </a:cxn>
                <a:cxn ang="0">
                  <a:pos x="69" y="66"/>
                </a:cxn>
                <a:cxn ang="0">
                  <a:pos x="64" y="62"/>
                </a:cxn>
                <a:cxn ang="0">
                  <a:pos x="57" y="59"/>
                </a:cxn>
                <a:cxn ang="0">
                  <a:pos x="49" y="59"/>
                </a:cxn>
                <a:cxn ang="0">
                  <a:pos x="42" y="62"/>
                </a:cxn>
                <a:cxn ang="0">
                  <a:pos x="35" y="66"/>
                </a:cxn>
                <a:cxn ang="0">
                  <a:pos x="33" y="73"/>
                </a:cxn>
                <a:cxn ang="0">
                  <a:pos x="31" y="79"/>
                </a:cxn>
                <a:cxn ang="0">
                  <a:pos x="29" y="88"/>
                </a:cxn>
              </a:cxnLst>
              <a:rect l="0" t="0" r="r" b="b"/>
              <a:pathLst>
                <a:path w="106" h="148">
                  <a:moveTo>
                    <a:pt x="106" y="146"/>
                  </a:moveTo>
                  <a:lnTo>
                    <a:pt x="80" y="146"/>
                  </a:lnTo>
                  <a:lnTo>
                    <a:pt x="80" y="130"/>
                  </a:lnTo>
                  <a:lnTo>
                    <a:pt x="77" y="130"/>
                  </a:lnTo>
                  <a:lnTo>
                    <a:pt x="77" y="132"/>
                  </a:lnTo>
                  <a:lnTo>
                    <a:pt x="75" y="135"/>
                  </a:lnTo>
                  <a:lnTo>
                    <a:pt x="73" y="137"/>
                  </a:lnTo>
                  <a:lnTo>
                    <a:pt x="71" y="139"/>
                  </a:lnTo>
                  <a:lnTo>
                    <a:pt x="69" y="139"/>
                  </a:lnTo>
                  <a:lnTo>
                    <a:pt x="69" y="141"/>
                  </a:lnTo>
                  <a:lnTo>
                    <a:pt x="66" y="141"/>
                  </a:lnTo>
                  <a:lnTo>
                    <a:pt x="64" y="144"/>
                  </a:lnTo>
                  <a:lnTo>
                    <a:pt x="62" y="144"/>
                  </a:lnTo>
                  <a:lnTo>
                    <a:pt x="60" y="144"/>
                  </a:lnTo>
                  <a:lnTo>
                    <a:pt x="60" y="146"/>
                  </a:lnTo>
                  <a:lnTo>
                    <a:pt x="57" y="146"/>
                  </a:lnTo>
                  <a:lnTo>
                    <a:pt x="55" y="146"/>
                  </a:lnTo>
                  <a:lnTo>
                    <a:pt x="53" y="146"/>
                  </a:lnTo>
                  <a:lnTo>
                    <a:pt x="53" y="148"/>
                  </a:lnTo>
                  <a:lnTo>
                    <a:pt x="51" y="148"/>
                  </a:lnTo>
                  <a:lnTo>
                    <a:pt x="49" y="148"/>
                  </a:lnTo>
                  <a:lnTo>
                    <a:pt x="46" y="148"/>
                  </a:lnTo>
                  <a:lnTo>
                    <a:pt x="44" y="148"/>
                  </a:lnTo>
                  <a:lnTo>
                    <a:pt x="42" y="148"/>
                  </a:lnTo>
                  <a:lnTo>
                    <a:pt x="40" y="148"/>
                  </a:lnTo>
                  <a:lnTo>
                    <a:pt x="38" y="148"/>
                  </a:lnTo>
                  <a:lnTo>
                    <a:pt x="38" y="146"/>
                  </a:lnTo>
                  <a:lnTo>
                    <a:pt x="35" y="146"/>
                  </a:lnTo>
                  <a:lnTo>
                    <a:pt x="33" y="146"/>
                  </a:lnTo>
                  <a:lnTo>
                    <a:pt x="31" y="146"/>
                  </a:lnTo>
                  <a:lnTo>
                    <a:pt x="29" y="144"/>
                  </a:lnTo>
                  <a:lnTo>
                    <a:pt x="26" y="144"/>
                  </a:lnTo>
                  <a:lnTo>
                    <a:pt x="24" y="144"/>
                  </a:lnTo>
                  <a:lnTo>
                    <a:pt x="24" y="141"/>
                  </a:lnTo>
                  <a:lnTo>
                    <a:pt x="22" y="141"/>
                  </a:lnTo>
                  <a:lnTo>
                    <a:pt x="22" y="139"/>
                  </a:lnTo>
                  <a:lnTo>
                    <a:pt x="20" y="139"/>
                  </a:lnTo>
                  <a:lnTo>
                    <a:pt x="18" y="137"/>
                  </a:lnTo>
                  <a:lnTo>
                    <a:pt x="15" y="135"/>
                  </a:lnTo>
                  <a:lnTo>
                    <a:pt x="13" y="132"/>
                  </a:lnTo>
                  <a:lnTo>
                    <a:pt x="13" y="130"/>
                  </a:lnTo>
                  <a:lnTo>
                    <a:pt x="11" y="130"/>
                  </a:lnTo>
                  <a:lnTo>
                    <a:pt x="11" y="128"/>
                  </a:lnTo>
                  <a:lnTo>
                    <a:pt x="9" y="128"/>
                  </a:lnTo>
                  <a:lnTo>
                    <a:pt x="9" y="126"/>
                  </a:lnTo>
                  <a:lnTo>
                    <a:pt x="7" y="124"/>
                  </a:lnTo>
                  <a:lnTo>
                    <a:pt x="7" y="121"/>
                  </a:lnTo>
                  <a:lnTo>
                    <a:pt x="4" y="119"/>
                  </a:lnTo>
                  <a:lnTo>
                    <a:pt x="4" y="117"/>
                  </a:lnTo>
                  <a:lnTo>
                    <a:pt x="4" y="115"/>
                  </a:lnTo>
                  <a:lnTo>
                    <a:pt x="2" y="113"/>
                  </a:lnTo>
                  <a:lnTo>
                    <a:pt x="2" y="110"/>
                  </a:lnTo>
                  <a:lnTo>
                    <a:pt x="2" y="108"/>
                  </a:lnTo>
                  <a:lnTo>
                    <a:pt x="2" y="106"/>
                  </a:lnTo>
                  <a:lnTo>
                    <a:pt x="2" y="104"/>
                  </a:lnTo>
                  <a:lnTo>
                    <a:pt x="0" y="101"/>
                  </a:lnTo>
                  <a:lnTo>
                    <a:pt x="0" y="99"/>
                  </a:lnTo>
                  <a:lnTo>
                    <a:pt x="0" y="97"/>
                  </a:lnTo>
                  <a:lnTo>
                    <a:pt x="0" y="95"/>
                  </a:lnTo>
                  <a:lnTo>
                    <a:pt x="0" y="93"/>
                  </a:lnTo>
                  <a:lnTo>
                    <a:pt x="0" y="90"/>
                  </a:lnTo>
                  <a:lnTo>
                    <a:pt x="0" y="88"/>
                  </a:lnTo>
                  <a:lnTo>
                    <a:pt x="0" y="86"/>
                  </a:lnTo>
                  <a:lnTo>
                    <a:pt x="0" y="84"/>
                  </a:lnTo>
                  <a:lnTo>
                    <a:pt x="2" y="82"/>
                  </a:lnTo>
                  <a:lnTo>
                    <a:pt x="2" y="79"/>
                  </a:lnTo>
                  <a:lnTo>
                    <a:pt x="2" y="77"/>
                  </a:lnTo>
                  <a:lnTo>
                    <a:pt x="2" y="75"/>
                  </a:lnTo>
                  <a:lnTo>
                    <a:pt x="2" y="73"/>
                  </a:lnTo>
                  <a:lnTo>
                    <a:pt x="2" y="70"/>
                  </a:lnTo>
                  <a:lnTo>
                    <a:pt x="4" y="70"/>
                  </a:lnTo>
                  <a:lnTo>
                    <a:pt x="4" y="68"/>
                  </a:lnTo>
                  <a:lnTo>
                    <a:pt x="4" y="66"/>
                  </a:lnTo>
                  <a:lnTo>
                    <a:pt x="7" y="64"/>
                  </a:lnTo>
                  <a:lnTo>
                    <a:pt x="7" y="62"/>
                  </a:lnTo>
                  <a:lnTo>
                    <a:pt x="7" y="59"/>
                  </a:lnTo>
                  <a:lnTo>
                    <a:pt x="9" y="59"/>
                  </a:lnTo>
                  <a:lnTo>
                    <a:pt x="9" y="57"/>
                  </a:lnTo>
                  <a:lnTo>
                    <a:pt x="11" y="55"/>
                  </a:lnTo>
                  <a:lnTo>
                    <a:pt x="11" y="53"/>
                  </a:lnTo>
                  <a:lnTo>
                    <a:pt x="13" y="53"/>
                  </a:lnTo>
                  <a:lnTo>
                    <a:pt x="13" y="51"/>
                  </a:lnTo>
                  <a:lnTo>
                    <a:pt x="15" y="51"/>
                  </a:lnTo>
                  <a:lnTo>
                    <a:pt x="15" y="48"/>
                  </a:lnTo>
                  <a:lnTo>
                    <a:pt x="18" y="48"/>
                  </a:lnTo>
                  <a:lnTo>
                    <a:pt x="18" y="46"/>
                  </a:lnTo>
                  <a:lnTo>
                    <a:pt x="20" y="46"/>
                  </a:lnTo>
                  <a:lnTo>
                    <a:pt x="22" y="44"/>
                  </a:lnTo>
                  <a:lnTo>
                    <a:pt x="24" y="44"/>
                  </a:lnTo>
                  <a:lnTo>
                    <a:pt x="24" y="42"/>
                  </a:lnTo>
                  <a:lnTo>
                    <a:pt x="26" y="42"/>
                  </a:lnTo>
                  <a:lnTo>
                    <a:pt x="29" y="42"/>
                  </a:lnTo>
                  <a:lnTo>
                    <a:pt x="31" y="39"/>
                  </a:lnTo>
                  <a:lnTo>
                    <a:pt x="33" y="39"/>
                  </a:lnTo>
                  <a:lnTo>
                    <a:pt x="35" y="39"/>
                  </a:lnTo>
                  <a:lnTo>
                    <a:pt x="38" y="39"/>
                  </a:lnTo>
                  <a:lnTo>
                    <a:pt x="38" y="37"/>
                  </a:lnTo>
                  <a:lnTo>
                    <a:pt x="40" y="37"/>
                  </a:lnTo>
                  <a:lnTo>
                    <a:pt x="42" y="37"/>
                  </a:lnTo>
                  <a:lnTo>
                    <a:pt x="44" y="37"/>
                  </a:lnTo>
                  <a:lnTo>
                    <a:pt x="46" y="37"/>
                  </a:lnTo>
                  <a:lnTo>
                    <a:pt x="49" y="37"/>
                  </a:lnTo>
                  <a:lnTo>
                    <a:pt x="51" y="37"/>
                  </a:lnTo>
                  <a:lnTo>
                    <a:pt x="53" y="37"/>
                  </a:lnTo>
                  <a:lnTo>
                    <a:pt x="55" y="39"/>
                  </a:lnTo>
                  <a:lnTo>
                    <a:pt x="57" y="39"/>
                  </a:lnTo>
                  <a:lnTo>
                    <a:pt x="60" y="39"/>
                  </a:lnTo>
                  <a:lnTo>
                    <a:pt x="62" y="42"/>
                  </a:lnTo>
                  <a:lnTo>
                    <a:pt x="64" y="42"/>
                  </a:lnTo>
                  <a:lnTo>
                    <a:pt x="66" y="44"/>
                  </a:lnTo>
                  <a:lnTo>
                    <a:pt x="69" y="44"/>
                  </a:lnTo>
                  <a:lnTo>
                    <a:pt x="69" y="46"/>
                  </a:lnTo>
                  <a:lnTo>
                    <a:pt x="71" y="46"/>
                  </a:lnTo>
                  <a:lnTo>
                    <a:pt x="73" y="48"/>
                  </a:lnTo>
                  <a:lnTo>
                    <a:pt x="75" y="51"/>
                  </a:lnTo>
                  <a:lnTo>
                    <a:pt x="77" y="53"/>
                  </a:lnTo>
                  <a:lnTo>
                    <a:pt x="77" y="0"/>
                  </a:lnTo>
                  <a:lnTo>
                    <a:pt x="106" y="0"/>
                  </a:lnTo>
                  <a:lnTo>
                    <a:pt x="106" y="146"/>
                  </a:lnTo>
                  <a:close/>
                  <a:moveTo>
                    <a:pt x="29" y="90"/>
                  </a:moveTo>
                  <a:lnTo>
                    <a:pt x="29" y="93"/>
                  </a:lnTo>
                  <a:lnTo>
                    <a:pt x="29" y="95"/>
                  </a:lnTo>
                  <a:lnTo>
                    <a:pt x="29" y="97"/>
                  </a:lnTo>
                  <a:lnTo>
                    <a:pt x="31" y="97"/>
                  </a:lnTo>
                  <a:lnTo>
                    <a:pt x="31" y="99"/>
                  </a:lnTo>
                  <a:lnTo>
                    <a:pt x="31" y="101"/>
                  </a:lnTo>
                  <a:lnTo>
                    <a:pt x="31" y="104"/>
                  </a:lnTo>
                  <a:lnTo>
                    <a:pt x="31" y="106"/>
                  </a:lnTo>
                  <a:lnTo>
                    <a:pt x="31" y="108"/>
                  </a:lnTo>
                  <a:lnTo>
                    <a:pt x="33" y="110"/>
                  </a:lnTo>
                  <a:lnTo>
                    <a:pt x="33" y="113"/>
                  </a:lnTo>
                  <a:lnTo>
                    <a:pt x="33" y="115"/>
                  </a:lnTo>
                  <a:lnTo>
                    <a:pt x="35" y="115"/>
                  </a:lnTo>
                  <a:lnTo>
                    <a:pt x="35" y="117"/>
                  </a:lnTo>
                  <a:lnTo>
                    <a:pt x="38" y="117"/>
                  </a:lnTo>
                  <a:lnTo>
                    <a:pt x="38" y="119"/>
                  </a:lnTo>
                  <a:lnTo>
                    <a:pt x="40" y="119"/>
                  </a:lnTo>
                  <a:lnTo>
                    <a:pt x="40" y="121"/>
                  </a:lnTo>
                  <a:lnTo>
                    <a:pt x="42" y="121"/>
                  </a:lnTo>
                  <a:lnTo>
                    <a:pt x="42" y="124"/>
                  </a:lnTo>
                  <a:lnTo>
                    <a:pt x="44" y="124"/>
                  </a:lnTo>
                  <a:lnTo>
                    <a:pt x="46" y="124"/>
                  </a:lnTo>
                  <a:lnTo>
                    <a:pt x="46" y="126"/>
                  </a:lnTo>
                  <a:lnTo>
                    <a:pt x="49" y="126"/>
                  </a:lnTo>
                  <a:lnTo>
                    <a:pt x="51" y="126"/>
                  </a:lnTo>
                  <a:lnTo>
                    <a:pt x="53" y="126"/>
                  </a:lnTo>
                  <a:lnTo>
                    <a:pt x="55" y="126"/>
                  </a:lnTo>
                  <a:lnTo>
                    <a:pt x="57" y="126"/>
                  </a:lnTo>
                  <a:lnTo>
                    <a:pt x="60" y="126"/>
                  </a:lnTo>
                  <a:lnTo>
                    <a:pt x="60" y="124"/>
                  </a:lnTo>
                  <a:lnTo>
                    <a:pt x="62" y="124"/>
                  </a:lnTo>
                  <a:lnTo>
                    <a:pt x="64" y="124"/>
                  </a:lnTo>
                  <a:lnTo>
                    <a:pt x="64" y="121"/>
                  </a:lnTo>
                  <a:lnTo>
                    <a:pt x="66" y="121"/>
                  </a:lnTo>
                  <a:lnTo>
                    <a:pt x="69" y="119"/>
                  </a:lnTo>
                  <a:lnTo>
                    <a:pt x="71" y="117"/>
                  </a:lnTo>
                  <a:lnTo>
                    <a:pt x="73" y="115"/>
                  </a:lnTo>
                  <a:lnTo>
                    <a:pt x="73" y="113"/>
                  </a:lnTo>
                  <a:lnTo>
                    <a:pt x="75" y="110"/>
                  </a:lnTo>
                  <a:lnTo>
                    <a:pt x="75" y="108"/>
                  </a:lnTo>
                  <a:lnTo>
                    <a:pt x="75" y="106"/>
                  </a:lnTo>
                  <a:lnTo>
                    <a:pt x="75" y="104"/>
                  </a:lnTo>
                  <a:lnTo>
                    <a:pt x="77" y="104"/>
                  </a:lnTo>
                  <a:lnTo>
                    <a:pt x="77" y="101"/>
                  </a:lnTo>
                  <a:lnTo>
                    <a:pt x="77" y="99"/>
                  </a:lnTo>
                  <a:lnTo>
                    <a:pt x="77" y="97"/>
                  </a:lnTo>
                  <a:lnTo>
                    <a:pt x="77" y="95"/>
                  </a:lnTo>
                  <a:lnTo>
                    <a:pt x="77" y="93"/>
                  </a:lnTo>
                  <a:lnTo>
                    <a:pt x="77" y="90"/>
                  </a:lnTo>
                  <a:lnTo>
                    <a:pt x="77" y="88"/>
                  </a:lnTo>
                  <a:lnTo>
                    <a:pt x="77" y="86"/>
                  </a:lnTo>
                  <a:lnTo>
                    <a:pt x="77" y="84"/>
                  </a:lnTo>
                  <a:lnTo>
                    <a:pt x="77" y="82"/>
                  </a:lnTo>
                  <a:lnTo>
                    <a:pt x="75" y="82"/>
                  </a:lnTo>
                  <a:lnTo>
                    <a:pt x="75" y="79"/>
                  </a:lnTo>
                  <a:lnTo>
                    <a:pt x="75" y="77"/>
                  </a:lnTo>
                  <a:lnTo>
                    <a:pt x="75" y="75"/>
                  </a:lnTo>
                  <a:lnTo>
                    <a:pt x="75" y="73"/>
                  </a:lnTo>
                  <a:lnTo>
                    <a:pt x="73" y="73"/>
                  </a:lnTo>
                  <a:lnTo>
                    <a:pt x="73" y="70"/>
                  </a:lnTo>
                  <a:lnTo>
                    <a:pt x="73" y="68"/>
                  </a:lnTo>
                  <a:lnTo>
                    <a:pt x="71" y="68"/>
                  </a:lnTo>
                  <a:lnTo>
                    <a:pt x="71" y="66"/>
                  </a:lnTo>
                  <a:lnTo>
                    <a:pt x="69" y="66"/>
                  </a:lnTo>
                  <a:lnTo>
                    <a:pt x="69" y="64"/>
                  </a:lnTo>
                  <a:lnTo>
                    <a:pt x="66" y="64"/>
                  </a:lnTo>
                  <a:lnTo>
                    <a:pt x="66" y="62"/>
                  </a:lnTo>
                  <a:lnTo>
                    <a:pt x="64" y="62"/>
                  </a:lnTo>
                  <a:lnTo>
                    <a:pt x="62" y="62"/>
                  </a:lnTo>
                  <a:lnTo>
                    <a:pt x="62" y="59"/>
                  </a:lnTo>
                  <a:lnTo>
                    <a:pt x="60" y="59"/>
                  </a:lnTo>
                  <a:lnTo>
                    <a:pt x="57" y="59"/>
                  </a:lnTo>
                  <a:lnTo>
                    <a:pt x="55" y="59"/>
                  </a:lnTo>
                  <a:lnTo>
                    <a:pt x="53" y="59"/>
                  </a:lnTo>
                  <a:lnTo>
                    <a:pt x="51" y="59"/>
                  </a:lnTo>
                  <a:lnTo>
                    <a:pt x="49" y="59"/>
                  </a:lnTo>
                  <a:lnTo>
                    <a:pt x="46" y="59"/>
                  </a:lnTo>
                  <a:lnTo>
                    <a:pt x="44" y="59"/>
                  </a:lnTo>
                  <a:lnTo>
                    <a:pt x="44" y="62"/>
                  </a:lnTo>
                  <a:lnTo>
                    <a:pt x="42" y="62"/>
                  </a:lnTo>
                  <a:lnTo>
                    <a:pt x="40" y="64"/>
                  </a:lnTo>
                  <a:lnTo>
                    <a:pt x="38" y="64"/>
                  </a:lnTo>
                  <a:lnTo>
                    <a:pt x="38" y="66"/>
                  </a:lnTo>
                  <a:lnTo>
                    <a:pt x="35" y="66"/>
                  </a:lnTo>
                  <a:lnTo>
                    <a:pt x="35" y="68"/>
                  </a:lnTo>
                  <a:lnTo>
                    <a:pt x="35" y="70"/>
                  </a:lnTo>
                  <a:lnTo>
                    <a:pt x="33" y="70"/>
                  </a:lnTo>
                  <a:lnTo>
                    <a:pt x="33" y="73"/>
                  </a:lnTo>
                  <a:lnTo>
                    <a:pt x="33" y="75"/>
                  </a:lnTo>
                  <a:lnTo>
                    <a:pt x="31" y="75"/>
                  </a:lnTo>
                  <a:lnTo>
                    <a:pt x="31" y="77"/>
                  </a:lnTo>
                  <a:lnTo>
                    <a:pt x="31" y="79"/>
                  </a:lnTo>
                  <a:lnTo>
                    <a:pt x="31" y="82"/>
                  </a:lnTo>
                  <a:lnTo>
                    <a:pt x="31" y="84"/>
                  </a:lnTo>
                  <a:lnTo>
                    <a:pt x="29" y="86"/>
                  </a:lnTo>
                  <a:lnTo>
                    <a:pt x="29" y="88"/>
                  </a:lnTo>
                  <a:lnTo>
                    <a:pt x="29" y="90"/>
                  </a:lnTo>
                  <a:close/>
                </a:path>
              </a:pathLst>
            </a:custGeom>
            <a:solidFill>
              <a:srgbClr val="000000"/>
            </a:solidFill>
            <a:ln w="9525">
              <a:noFill/>
              <a:round/>
              <a:headEnd/>
              <a:tailEnd/>
            </a:ln>
          </p:spPr>
          <p:txBody>
            <a:bodyPr/>
            <a:lstStyle/>
            <a:p>
              <a:endParaRPr lang="en-US" sz="2699"/>
            </a:p>
          </p:txBody>
        </p:sp>
        <p:sp>
          <p:nvSpPr>
            <p:cNvPr id="178269" name="Freeform 93"/>
            <p:cNvSpPr>
              <a:spLocks noEditPoints="1"/>
            </p:cNvSpPr>
            <p:nvPr/>
          </p:nvSpPr>
          <p:spPr bwMode="auto">
            <a:xfrm>
              <a:off x="5607244" y="7380736"/>
              <a:ext cx="69045" cy="347609"/>
            </a:xfrm>
            <a:custGeom>
              <a:avLst/>
              <a:gdLst/>
              <a:ahLst/>
              <a:cxnLst>
                <a:cxn ang="0">
                  <a:pos x="0" y="26"/>
                </a:cxn>
                <a:cxn ang="0">
                  <a:pos x="0" y="0"/>
                </a:cxn>
                <a:cxn ang="0">
                  <a:pos x="29" y="0"/>
                </a:cxn>
                <a:cxn ang="0">
                  <a:pos x="29" y="26"/>
                </a:cxn>
                <a:cxn ang="0">
                  <a:pos x="0" y="26"/>
                </a:cxn>
                <a:cxn ang="0">
                  <a:pos x="0" y="146"/>
                </a:cxn>
                <a:cxn ang="0">
                  <a:pos x="0" y="39"/>
                </a:cxn>
                <a:cxn ang="0">
                  <a:pos x="29" y="39"/>
                </a:cxn>
                <a:cxn ang="0">
                  <a:pos x="29" y="146"/>
                </a:cxn>
                <a:cxn ang="0">
                  <a:pos x="0" y="146"/>
                </a:cxn>
              </a:cxnLst>
              <a:rect l="0" t="0" r="r" b="b"/>
              <a:pathLst>
                <a:path w="29" h="146">
                  <a:moveTo>
                    <a:pt x="0" y="26"/>
                  </a:moveTo>
                  <a:lnTo>
                    <a:pt x="0" y="0"/>
                  </a:lnTo>
                  <a:lnTo>
                    <a:pt x="29" y="0"/>
                  </a:lnTo>
                  <a:lnTo>
                    <a:pt x="29" y="26"/>
                  </a:lnTo>
                  <a:lnTo>
                    <a:pt x="0" y="26"/>
                  </a:lnTo>
                  <a:close/>
                  <a:moveTo>
                    <a:pt x="0" y="146"/>
                  </a:moveTo>
                  <a:lnTo>
                    <a:pt x="0" y="39"/>
                  </a:lnTo>
                  <a:lnTo>
                    <a:pt x="29" y="39"/>
                  </a:lnTo>
                  <a:lnTo>
                    <a:pt x="29" y="146"/>
                  </a:lnTo>
                  <a:lnTo>
                    <a:pt x="0" y="146"/>
                  </a:lnTo>
                  <a:close/>
                </a:path>
              </a:pathLst>
            </a:custGeom>
            <a:solidFill>
              <a:srgbClr val="000000"/>
            </a:solidFill>
            <a:ln w="9525">
              <a:noFill/>
              <a:round/>
              <a:headEnd/>
              <a:tailEnd/>
            </a:ln>
          </p:spPr>
          <p:txBody>
            <a:bodyPr/>
            <a:lstStyle/>
            <a:p>
              <a:endParaRPr lang="en-US" sz="2699"/>
            </a:p>
          </p:txBody>
        </p:sp>
        <p:sp>
          <p:nvSpPr>
            <p:cNvPr id="178270" name="Freeform 94"/>
            <p:cNvSpPr>
              <a:spLocks/>
            </p:cNvSpPr>
            <p:nvPr/>
          </p:nvSpPr>
          <p:spPr bwMode="auto">
            <a:xfrm>
              <a:off x="5776285" y="7468830"/>
              <a:ext cx="238088" cy="259515"/>
            </a:xfrm>
            <a:custGeom>
              <a:avLst/>
              <a:gdLst/>
              <a:ahLst/>
              <a:cxnLst>
                <a:cxn ang="0">
                  <a:pos x="71" y="109"/>
                </a:cxn>
                <a:cxn ang="0">
                  <a:pos x="71" y="53"/>
                </a:cxn>
                <a:cxn ang="0">
                  <a:pos x="71" y="49"/>
                </a:cxn>
                <a:cxn ang="0">
                  <a:pos x="71" y="45"/>
                </a:cxn>
                <a:cxn ang="0">
                  <a:pos x="71" y="40"/>
                </a:cxn>
                <a:cxn ang="0">
                  <a:pos x="69" y="38"/>
                </a:cxn>
                <a:cxn ang="0">
                  <a:pos x="69" y="33"/>
                </a:cxn>
                <a:cxn ang="0">
                  <a:pos x="67" y="29"/>
                </a:cxn>
                <a:cxn ang="0">
                  <a:pos x="64" y="27"/>
                </a:cxn>
                <a:cxn ang="0">
                  <a:pos x="62" y="25"/>
                </a:cxn>
                <a:cxn ang="0">
                  <a:pos x="60" y="22"/>
                </a:cxn>
                <a:cxn ang="0">
                  <a:pos x="56" y="22"/>
                </a:cxn>
                <a:cxn ang="0">
                  <a:pos x="51" y="22"/>
                </a:cxn>
                <a:cxn ang="0">
                  <a:pos x="47" y="22"/>
                </a:cxn>
                <a:cxn ang="0">
                  <a:pos x="44" y="25"/>
                </a:cxn>
                <a:cxn ang="0">
                  <a:pos x="40" y="25"/>
                </a:cxn>
                <a:cxn ang="0">
                  <a:pos x="38" y="27"/>
                </a:cxn>
                <a:cxn ang="0">
                  <a:pos x="36" y="29"/>
                </a:cxn>
                <a:cxn ang="0">
                  <a:pos x="33" y="31"/>
                </a:cxn>
                <a:cxn ang="0">
                  <a:pos x="33" y="36"/>
                </a:cxn>
                <a:cxn ang="0">
                  <a:pos x="31" y="38"/>
                </a:cxn>
                <a:cxn ang="0">
                  <a:pos x="31" y="42"/>
                </a:cxn>
                <a:cxn ang="0">
                  <a:pos x="31" y="47"/>
                </a:cxn>
                <a:cxn ang="0">
                  <a:pos x="29" y="49"/>
                </a:cxn>
                <a:cxn ang="0">
                  <a:pos x="29" y="53"/>
                </a:cxn>
                <a:cxn ang="0">
                  <a:pos x="29" y="58"/>
                </a:cxn>
                <a:cxn ang="0">
                  <a:pos x="29" y="109"/>
                </a:cxn>
                <a:cxn ang="0">
                  <a:pos x="0" y="2"/>
                </a:cxn>
                <a:cxn ang="0">
                  <a:pos x="27" y="18"/>
                </a:cxn>
                <a:cxn ang="0">
                  <a:pos x="29" y="16"/>
                </a:cxn>
                <a:cxn ang="0">
                  <a:pos x="31" y="14"/>
                </a:cxn>
                <a:cxn ang="0">
                  <a:pos x="36" y="11"/>
                </a:cxn>
                <a:cxn ang="0">
                  <a:pos x="38" y="9"/>
                </a:cxn>
                <a:cxn ang="0">
                  <a:pos x="42" y="7"/>
                </a:cxn>
                <a:cxn ang="0">
                  <a:pos x="44" y="5"/>
                </a:cxn>
                <a:cxn ang="0">
                  <a:pos x="47" y="2"/>
                </a:cxn>
                <a:cxn ang="0">
                  <a:pos x="51" y="2"/>
                </a:cxn>
                <a:cxn ang="0">
                  <a:pos x="56" y="0"/>
                </a:cxn>
                <a:cxn ang="0">
                  <a:pos x="60" y="0"/>
                </a:cxn>
                <a:cxn ang="0">
                  <a:pos x="64" y="0"/>
                </a:cxn>
                <a:cxn ang="0">
                  <a:pos x="69" y="0"/>
                </a:cxn>
                <a:cxn ang="0">
                  <a:pos x="71" y="2"/>
                </a:cxn>
                <a:cxn ang="0">
                  <a:pos x="75" y="2"/>
                </a:cxn>
                <a:cxn ang="0">
                  <a:pos x="80" y="2"/>
                </a:cxn>
                <a:cxn ang="0">
                  <a:pos x="82" y="5"/>
                </a:cxn>
                <a:cxn ang="0">
                  <a:pos x="84" y="7"/>
                </a:cxn>
                <a:cxn ang="0">
                  <a:pos x="89" y="9"/>
                </a:cxn>
                <a:cxn ang="0">
                  <a:pos x="93" y="14"/>
                </a:cxn>
                <a:cxn ang="0">
                  <a:pos x="95" y="16"/>
                </a:cxn>
                <a:cxn ang="0">
                  <a:pos x="95" y="20"/>
                </a:cxn>
                <a:cxn ang="0">
                  <a:pos x="98" y="22"/>
                </a:cxn>
                <a:cxn ang="0">
                  <a:pos x="98" y="27"/>
                </a:cxn>
                <a:cxn ang="0">
                  <a:pos x="98" y="31"/>
                </a:cxn>
                <a:cxn ang="0">
                  <a:pos x="100" y="33"/>
                </a:cxn>
                <a:cxn ang="0">
                  <a:pos x="100" y="38"/>
                </a:cxn>
                <a:cxn ang="0">
                  <a:pos x="100" y="42"/>
                </a:cxn>
              </a:cxnLst>
              <a:rect l="0" t="0" r="r" b="b"/>
              <a:pathLst>
                <a:path w="100" h="109">
                  <a:moveTo>
                    <a:pt x="100" y="109"/>
                  </a:moveTo>
                  <a:lnTo>
                    <a:pt x="71" y="109"/>
                  </a:lnTo>
                  <a:lnTo>
                    <a:pt x="71" y="56"/>
                  </a:lnTo>
                  <a:lnTo>
                    <a:pt x="71" y="53"/>
                  </a:lnTo>
                  <a:lnTo>
                    <a:pt x="71" y="51"/>
                  </a:lnTo>
                  <a:lnTo>
                    <a:pt x="71" y="49"/>
                  </a:lnTo>
                  <a:lnTo>
                    <a:pt x="71" y="47"/>
                  </a:lnTo>
                  <a:lnTo>
                    <a:pt x="71" y="45"/>
                  </a:lnTo>
                  <a:lnTo>
                    <a:pt x="71" y="42"/>
                  </a:lnTo>
                  <a:lnTo>
                    <a:pt x="71" y="40"/>
                  </a:lnTo>
                  <a:lnTo>
                    <a:pt x="71" y="38"/>
                  </a:lnTo>
                  <a:lnTo>
                    <a:pt x="69" y="38"/>
                  </a:lnTo>
                  <a:lnTo>
                    <a:pt x="69" y="36"/>
                  </a:lnTo>
                  <a:lnTo>
                    <a:pt x="69" y="33"/>
                  </a:lnTo>
                  <a:lnTo>
                    <a:pt x="69" y="31"/>
                  </a:lnTo>
                  <a:lnTo>
                    <a:pt x="67" y="29"/>
                  </a:lnTo>
                  <a:lnTo>
                    <a:pt x="67" y="27"/>
                  </a:lnTo>
                  <a:lnTo>
                    <a:pt x="64" y="27"/>
                  </a:lnTo>
                  <a:lnTo>
                    <a:pt x="64" y="25"/>
                  </a:lnTo>
                  <a:lnTo>
                    <a:pt x="62" y="25"/>
                  </a:lnTo>
                  <a:lnTo>
                    <a:pt x="60" y="25"/>
                  </a:lnTo>
                  <a:lnTo>
                    <a:pt x="60" y="22"/>
                  </a:lnTo>
                  <a:lnTo>
                    <a:pt x="58" y="22"/>
                  </a:lnTo>
                  <a:lnTo>
                    <a:pt x="56" y="22"/>
                  </a:lnTo>
                  <a:lnTo>
                    <a:pt x="53" y="22"/>
                  </a:lnTo>
                  <a:lnTo>
                    <a:pt x="51" y="22"/>
                  </a:lnTo>
                  <a:lnTo>
                    <a:pt x="49" y="22"/>
                  </a:lnTo>
                  <a:lnTo>
                    <a:pt x="47" y="22"/>
                  </a:lnTo>
                  <a:lnTo>
                    <a:pt x="44" y="22"/>
                  </a:lnTo>
                  <a:lnTo>
                    <a:pt x="44" y="25"/>
                  </a:lnTo>
                  <a:lnTo>
                    <a:pt x="42" y="25"/>
                  </a:lnTo>
                  <a:lnTo>
                    <a:pt x="40" y="25"/>
                  </a:lnTo>
                  <a:lnTo>
                    <a:pt x="40" y="27"/>
                  </a:lnTo>
                  <a:lnTo>
                    <a:pt x="38" y="27"/>
                  </a:lnTo>
                  <a:lnTo>
                    <a:pt x="38" y="29"/>
                  </a:lnTo>
                  <a:lnTo>
                    <a:pt x="36" y="29"/>
                  </a:lnTo>
                  <a:lnTo>
                    <a:pt x="36" y="31"/>
                  </a:lnTo>
                  <a:lnTo>
                    <a:pt x="33" y="31"/>
                  </a:lnTo>
                  <a:lnTo>
                    <a:pt x="33" y="33"/>
                  </a:lnTo>
                  <a:lnTo>
                    <a:pt x="33" y="36"/>
                  </a:lnTo>
                  <a:lnTo>
                    <a:pt x="31" y="36"/>
                  </a:lnTo>
                  <a:lnTo>
                    <a:pt x="31" y="38"/>
                  </a:lnTo>
                  <a:lnTo>
                    <a:pt x="31" y="40"/>
                  </a:lnTo>
                  <a:lnTo>
                    <a:pt x="31" y="42"/>
                  </a:lnTo>
                  <a:lnTo>
                    <a:pt x="31" y="45"/>
                  </a:lnTo>
                  <a:lnTo>
                    <a:pt x="31" y="47"/>
                  </a:lnTo>
                  <a:lnTo>
                    <a:pt x="29" y="47"/>
                  </a:lnTo>
                  <a:lnTo>
                    <a:pt x="29" y="49"/>
                  </a:lnTo>
                  <a:lnTo>
                    <a:pt x="29" y="51"/>
                  </a:lnTo>
                  <a:lnTo>
                    <a:pt x="29" y="53"/>
                  </a:lnTo>
                  <a:lnTo>
                    <a:pt x="29" y="56"/>
                  </a:lnTo>
                  <a:lnTo>
                    <a:pt x="29" y="58"/>
                  </a:lnTo>
                  <a:lnTo>
                    <a:pt x="29" y="60"/>
                  </a:lnTo>
                  <a:lnTo>
                    <a:pt x="29" y="109"/>
                  </a:lnTo>
                  <a:lnTo>
                    <a:pt x="0" y="109"/>
                  </a:lnTo>
                  <a:lnTo>
                    <a:pt x="0" y="2"/>
                  </a:lnTo>
                  <a:lnTo>
                    <a:pt x="27" y="2"/>
                  </a:lnTo>
                  <a:lnTo>
                    <a:pt x="27" y="18"/>
                  </a:lnTo>
                  <a:lnTo>
                    <a:pt x="29" y="18"/>
                  </a:lnTo>
                  <a:lnTo>
                    <a:pt x="29" y="16"/>
                  </a:lnTo>
                  <a:lnTo>
                    <a:pt x="31" y="16"/>
                  </a:lnTo>
                  <a:lnTo>
                    <a:pt x="31" y="14"/>
                  </a:lnTo>
                  <a:lnTo>
                    <a:pt x="33" y="11"/>
                  </a:lnTo>
                  <a:lnTo>
                    <a:pt x="36" y="11"/>
                  </a:lnTo>
                  <a:lnTo>
                    <a:pt x="36" y="9"/>
                  </a:lnTo>
                  <a:lnTo>
                    <a:pt x="38" y="9"/>
                  </a:lnTo>
                  <a:lnTo>
                    <a:pt x="40" y="7"/>
                  </a:lnTo>
                  <a:lnTo>
                    <a:pt x="42" y="7"/>
                  </a:lnTo>
                  <a:lnTo>
                    <a:pt x="42" y="5"/>
                  </a:lnTo>
                  <a:lnTo>
                    <a:pt x="44" y="5"/>
                  </a:lnTo>
                  <a:lnTo>
                    <a:pt x="47" y="5"/>
                  </a:lnTo>
                  <a:lnTo>
                    <a:pt x="47" y="2"/>
                  </a:lnTo>
                  <a:lnTo>
                    <a:pt x="49" y="2"/>
                  </a:lnTo>
                  <a:lnTo>
                    <a:pt x="51" y="2"/>
                  </a:lnTo>
                  <a:lnTo>
                    <a:pt x="53" y="2"/>
                  </a:lnTo>
                  <a:lnTo>
                    <a:pt x="56" y="0"/>
                  </a:lnTo>
                  <a:lnTo>
                    <a:pt x="58" y="0"/>
                  </a:lnTo>
                  <a:lnTo>
                    <a:pt x="60" y="0"/>
                  </a:lnTo>
                  <a:lnTo>
                    <a:pt x="62" y="0"/>
                  </a:lnTo>
                  <a:lnTo>
                    <a:pt x="64" y="0"/>
                  </a:lnTo>
                  <a:lnTo>
                    <a:pt x="67" y="0"/>
                  </a:lnTo>
                  <a:lnTo>
                    <a:pt x="69" y="0"/>
                  </a:lnTo>
                  <a:lnTo>
                    <a:pt x="71" y="0"/>
                  </a:lnTo>
                  <a:lnTo>
                    <a:pt x="71" y="2"/>
                  </a:lnTo>
                  <a:lnTo>
                    <a:pt x="73" y="2"/>
                  </a:lnTo>
                  <a:lnTo>
                    <a:pt x="75" y="2"/>
                  </a:lnTo>
                  <a:lnTo>
                    <a:pt x="78" y="2"/>
                  </a:lnTo>
                  <a:lnTo>
                    <a:pt x="80" y="2"/>
                  </a:lnTo>
                  <a:lnTo>
                    <a:pt x="80" y="5"/>
                  </a:lnTo>
                  <a:lnTo>
                    <a:pt x="82" y="5"/>
                  </a:lnTo>
                  <a:lnTo>
                    <a:pt x="84" y="5"/>
                  </a:lnTo>
                  <a:lnTo>
                    <a:pt x="84" y="7"/>
                  </a:lnTo>
                  <a:lnTo>
                    <a:pt x="87" y="7"/>
                  </a:lnTo>
                  <a:lnTo>
                    <a:pt x="89" y="9"/>
                  </a:lnTo>
                  <a:lnTo>
                    <a:pt x="91" y="11"/>
                  </a:lnTo>
                  <a:lnTo>
                    <a:pt x="93" y="14"/>
                  </a:lnTo>
                  <a:lnTo>
                    <a:pt x="93" y="16"/>
                  </a:lnTo>
                  <a:lnTo>
                    <a:pt x="95" y="16"/>
                  </a:lnTo>
                  <a:lnTo>
                    <a:pt x="95" y="18"/>
                  </a:lnTo>
                  <a:lnTo>
                    <a:pt x="95" y="20"/>
                  </a:lnTo>
                  <a:lnTo>
                    <a:pt x="98" y="20"/>
                  </a:lnTo>
                  <a:lnTo>
                    <a:pt x="98" y="22"/>
                  </a:lnTo>
                  <a:lnTo>
                    <a:pt x="98" y="25"/>
                  </a:lnTo>
                  <a:lnTo>
                    <a:pt x="98" y="27"/>
                  </a:lnTo>
                  <a:lnTo>
                    <a:pt x="98" y="29"/>
                  </a:lnTo>
                  <a:lnTo>
                    <a:pt x="98" y="31"/>
                  </a:lnTo>
                  <a:lnTo>
                    <a:pt x="100" y="31"/>
                  </a:lnTo>
                  <a:lnTo>
                    <a:pt x="100" y="33"/>
                  </a:lnTo>
                  <a:lnTo>
                    <a:pt x="100" y="36"/>
                  </a:lnTo>
                  <a:lnTo>
                    <a:pt x="100" y="38"/>
                  </a:lnTo>
                  <a:lnTo>
                    <a:pt x="100" y="40"/>
                  </a:lnTo>
                  <a:lnTo>
                    <a:pt x="100" y="42"/>
                  </a:lnTo>
                  <a:lnTo>
                    <a:pt x="100" y="109"/>
                  </a:lnTo>
                  <a:close/>
                </a:path>
              </a:pathLst>
            </a:custGeom>
            <a:solidFill>
              <a:srgbClr val="000000"/>
            </a:solidFill>
            <a:ln w="9525">
              <a:noFill/>
              <a:round/>
              <a:headEnd/>
              <a:tailEnd/>
            </a:ln>
          </p:spPr>
          <p:txBody>
            <a:bodyPr/>
            <a:lstStyle/>
            <a:p>
              <a:endParaRPr lang="en-US" sz="2699"/>
            </a:p>
          </p:txBody>
        </p:sp>
        <p:sp>
          <p:nvSpPr>
            <p:cNvPr id="178271" name="Freeform 95"/>
            <p:cNvSpPr>
              <a:spLocks noEditPoints="1"/>
            </p:cNvSpPr>
            <p:nvPr/>
          </p:nvSpPr>
          <p:spPr bwMode="auto">
            <a:xfrm>
              <a:off x="6097706" y="7468829"/>
              <a:ext cx="242850" cy="264277"/>
            </a:xfrm>
            <a:custGeom>
              <a:avLst/>
              <a:gdLst/>
              <a:ahLst/>
              <a:cxnLst>
                <a:cxn ang="0">
                  <a:pos x="5" y="25"/>
                </a:cxn>
                <a:cxn ang="0">
                  <a:pos x="9" y="18"/>
                </a:cxn>
                <a:cxn ang="0">
                  <a:pos x="14" y="11"/>
                </a:cxn>
                <a:cxn ang="0">
                  <a:pos x="20" y="7"/>
                </a:cxn>
                <a:cxn ang="0">
                  <a:pos x="27" y="2"/>
                </a:cxn>
                <a:cxn ang="0">
                  <a:pos x="38" y="0"/>
                </a:cxn>
                <a:cxn ang="0">
                  <a:pos x="49" y="0"/>
                </a:cxn>
                <a:cxn ang="0">
                  <a:pos x="60" y="0"/>
                </a:cxn>
                <a:cxn ang="0">
                  <a:pos x="69" y="2"/>
                </a:cxn>
                <a:cxn ang="0">
                  <a:pos x="80" y="5"/>
                </a:cxn>
                <a:cxn ang="0">
                  <a:pos x="87" y="9"/>
                </a:cxn>
                <a:cxn ang="0">
                  <a:pos x="91" y="16"/>
                </a:cxn>
                <a:cxn ang="0">
                  <a:pos x="93" y="25"/>
                </a:cxn>
                <a:cxn ang="0">
                  <a:pos x="96" y="33"/>
                </a:cxn>
                <a:cxn ang="0">
                  <a:pos x="96" y="76"/>
                </a:cxn>
                <a:cxn ang="0">
                  <a:pos x="96" y="87"/>
                </a:cxn>
                <a:cxn ang="0">
                  <a:pos x="96" y="98"/>
                </a:cxn>
                <a:cxn ang="0">
                  <a:pos x="100" y="107"/>
                </a:cxn>
                <a:cxn ang="0">
                  <a:pos x="71" y="107"/>
                </a:cxn>
                <a:cxn ang="0">
                  <a:pos x="69" y="98"/>
                </a:cxn>
                <a:cxn ang="0">
                  <a:pos x="62" y="102"/>
                </a:cxn>
                <a:cxn ang="0">
                  <a:pos x="56" y="107"/>
                </a:cxn>
                <a:cxn ang="0">
                  <a:pos x="45" y="109"/>
                </a:cxn>
                <a:cxn ang="0">
                  <a:pos x="36" y="111"/>
                </a:cxn>
                <a:cxn ang="0">
                  <a:pos x="27" y="109"/>
                </a:cxn>
                <a:cxn ang="0">
                  <a:pos x="16" y="107"/>
                </a:cxn>
                <a:cxn ang="0">
                  <a:pos x="9" y="100"/>
                </a:cxn>
                <a:cxn ang="0">
                  <a:pos x="3" y="93"/>
                </a:cxn>
                <a:cxn ang="0">
                  <a:pos x="0" y="84"/>
                </a:cxn>
                <a:cxn ang="0">
                  <a:pos x="0" y="73"/>
                </a:cxn>
                <a:cxn ang="0">
                  <a:pos x="3" y="64"/>
                </a:cxn>
                <a:cxn ang="0">
                  <a:pos x="9" y="58"/>
                </a:cxn>
                <a:cxn ang="0">
                  <a:pos x="16" y="53"/>
                </a:cxn>
                <a:cxn ang="0">
                  <a:pos x="25" y="49"/>
                </a:cxn>
                <a:cxn ang="0">
                  <a:pos x="36" y="47"/>
                </a:cxn>
                <a:cxn ang="0">
                  <a:pos x="47" y="45"/>
                </a:cxn>
                <a:cxn ang="0">
                  <a:pos x="56" y="42"/>
                </a:cxn>
                <a:cxn ang="0">
                  <a:pos x="65" y="40"/>
                </a:cxn>
                <a:cxn ang="0">
                  <a:pos x="67" y="31"/>
                </a:cxn>
                <a:cxn ang="0">
                  <a:pos x="60" y="25"/>
                </a:cxn>
                <a:cxn ang="0">
                  <a:pos x="51" y="22"/>
                </a:cxn>
                <a:cxn ang="0">
                  <a:pos x="40" y="22"/>
                </a:cxn>
                <a:cxn ang="0">
                  <a:pos x="34" y="29"/>
                </a:cxn>
                <a:cxn ang="0">
                  <a:pos x="29" y="36"/>
                </a:cxn>
                <a:cxn ang="0">
                  <a:pos x="60" y="60"/>
                </a:cxn>
                <a:cxn ang="0">
                  <a:pos x="51" y="62"/>
                </a:cxn>
                <a:cxn ang="0">
                  <a:pos x="42" y="64"/>
                </a:cxn>
                <a:cxn ang="0">
                  <a:pos x="34" y="67"/>
                </a:cxn>
                <a:cxn ang="0">
                  <a:pos x="29" y="73"/>
                </a:cxn>
                <a:cxn ang="0">
                  <a:pos x="31" y="84"/>
                </a:cxn>
                <a:cxn ang="0">
                  <a:pos x="38" y="89"/>
                </a:cxn>
                <a:cxn ang="0">
                  <a:pos x="47" y="91"/>
                </a:cxn>
                <a:cxn ang="0">
                  <a:pos x="56" y="89"/>
                </a:cxn>
                <a:cxn ang="0">
                  <a:pos x="62" y="82"/>
                </a:cxn>
                <a:cxn ang="0">
                  <a:pos x="67" y="76"/>
                </a:cxn>
                <a:cxn ang="0">
                  <a:pos x="67" y="64"/>
                </a:cxn>
              </a:cxnLst>
              <a:rect l="0" t="0" r="r" b="b"/>
              <a:pathLst>
                <a:path w="102" h="111">
                  <a:moveTo>
                    <a:pt x="29" y="36"/>
                  </a:moveTo>
                  <a:lnTo>
                    <a:pt x="3" y="31"/>
                  </a:lnTo>
                  <a:lnTo>
                    <a:pt x="3" y="29"/>
                  </a:lnTo>
                  <a:lnTo>
                    <a:pt x="5" y="27"/>
                  </a:lnTo>
                  <a:lnTo>
                    <a:pt x="5" y="25"/>
                  </a:lnTo>
                  <a:lnTo>
                    <a:pt x="5" y="22"/>
                  </a:lnTo>
                  <a:lnTo>
                    <a:pt x="7" y="22"/>
                  </a:lnTo>
                  <a:lnTo>
                    <a:pt x="7" y="20"/>
                  </a:lnTo>
                  <a:lnTo>
                    <a:pt x="7" y="18"/>
                  </a:lnTo>
                  <a:lnTo>
                    <a:pt x="9" y="18"/>
                  </a:lnTo>
                  <a:lnTo>
                    <a:pt x="9" y="16"/>
                  </a:lnTo>
                  <a:lnTo>
                    <a:pt x="11" y="16"/>
                  </a:lnTo>
                  <a:lnTo>
                    <a:pt x="11" y="14"/>
                  </a:lnTo>
                  <a:lnTo>
                    <a:pt x="14" y="14"/>
                  </a:lnTo>
                  <a:lnTo>
                    <a:pt x="14" y="11"/>
                  </a:lnTo>
                  <a:lnTo>
                    <a:pt x="16" y="11"/>
                  </a:lnTo>
                  <a:lnTo>
                    <a:pt x="16" y="9"/>
                  </a:lnTo>
                  <a:lnTo>
                    <a:pt x="18" y="9"/>
                  </a:lnTo>
                  <a:lnTo>
                    <a:pt x="18" y="7"/>
                  </a:lnTo>
                  <a:lnTo>
                    <a:pt x="20" y="7"/>
                  </a:lnTo>
                  <a:lnTo>
                    <a:pt x="22" y="7"/>
                  </a:lnTo>
                  <a:lnTo>
                    <a:pt x="22" y="5"/>
                  </a:lnTo>
                  <a:lnTo>
                    <a:pt x="25" y="5"/>
                  </a:lnTo>
                  <a:lnTo>
                    <a:pt x="27" y="5"/>
                  </a:lnTo>
                  <a:lnTo>
                    <a:pt x="27" y="2"/>
                  </a:lnTo>
                  <a:lnTo>
                    <a:pt x="29" y="2"/>
                  </a:lnTo>
                  <a:lnTo>
                    <a:pt x="31" y="2"/>
                  </a:lnTo>
                  <a:lnTo>
                    <a:pt x="34" y="2"/>
                  </a:lnTo>
                  <a:lnTo>
                    <a:pt x="36" y="2"/>
                  </a:lnTo>
                  <a:lnTo>
                    <a:pt x="38" y="0"/>
                  </a:lnTo>
                  <a:lnTo>
                    <a:pt x="40" y="0"/>
                  </a:lnTo>
                  <a:lnTo>
                    <a:pt x="42" y="0"/>
                  </a:lnTo>
                  <a:lnTo>
                    <a:pt x="45" y="0"/>
                  </a:lnTo>
                  <a:lnTo>
                    <a:pt x="47" y="0"/>
                  </a:lnTo>
                  <a:lnTo>
                    <a:pt x="49" y="0"/>
                  </a:lnTo>
                  <a:lnTo>
                    <a:pt x="51" y="0"/>
                  </a:lnTo>
                  <a:lnTo>
                    <a:pt x="53" y="0"/>
                  </a:lnTo>
                  <a:lnTo>
                    <a:pt x="56" y="0"/>
                  </a:lnTo>
                  <a:lnTo>
                    <a:pt x="58" y="0"/>
                  </a:lnTo>
                  <a:lnTo>
                    <a:pt x="60" y="0"/>
                  </a:lnTo>
                  <a:lnTo>
                    <a:pt x="62" y="0"/>
                  </a:lnTo>
                  <a:lnTo>
                    <a:pt x="65" y="0"/>
                  </a:lnTo>
                  <a:lnTo>
                    <a:pt x="65" y="2"/>
                  </a:lnTo>
                  <a:lnTo>
                    <a:pt x="67" y="2"/>
                  </a:lnTo>
                  <a:lnTo>
                    <a:pt x="69" y="2"/>
                  </a:lnTo>
                  <a:lnTo>
                    <a:pt x="71" y="2"/>
                  </a:lnTo>
                  <a:lnTo>
                    <a:pt x="73" y="2"/>
                  </a:lnTo>
                  <a:lnTo>
                    <a:pt x="76" y="5"/>
                  </a:lnTo>
                  <a:lnTo>
                    <a:pt x="78" y="5"/>
                  </a:lnTo>
                  <a:lnTo>
                    <a:pt x="80" y="5"/>
                  </a:lnTo>
                  <a:lnTo>
                    <a:pt x="80" y="7"/>
                  </a:lnTo>
                  <a:lnTo>
                    <a:pt x="82" y="7"/>
                  </a:lnTo>
                  <a:lnTo>
                    <a:pt x="82" y="9"/>
                  </a:lnTo>
                  <a:lnTo>
                    <a:pt x="84" y="9"/>
                  </a:lnTo>
                  <a:lnTo>
                    <a:pt x="87" y="9"/>
                  </a:lnTo>
                  <a:lnTo>
                    <a:pt x="87" y="11"/>
                  </a:lnTo>
                  <a:lnTo>
                    <a:pt x="89" y="11"/>
                  </a:lnTo>
                  <a:lnTo>
                    <a:pt x="89" y="14"/>
                  </a:lnTo>
                  <a:lnTo>
                    <a:pt x="91" y="14"/>
                  </a:lnTo>
                  <a:lnTo>
                    <a:pt x="91" y="16"/>
                  </a:lnTo>
                  <a:lnTo>
                    <a:pt x="91" y="18"/>
                  </a:lnTo>
                  <a:lnTo>
                    <a:pt x="93" y="18"/>
                  </a:lnTo>
                  <a:lnTo>
                    <a:pt x="93" y="20"/>
                  </a:lnTo>
                  <a:lnTo>
                    <a:pt x="93" y="22"/>
                  </a:lnTo>
                  <a:lnTo>
                    <a:pt x="93" y="25"/>
                  </a:lnTo>
                  <a:lnTo>
                    <a:pt x="93" y="27"/>
                  </a:lnTo>
                  <a:lnTo>
                    <a:pt x="93" y="29"/>
                  </a:lnTo>
                  <a:lnTo>
                    <a:pt x="96" y="29"/>
                  </a:lnTo>
                  <a:lnTo>
                    <a:pt x="96" y="31"/>
                  </a:lnTo>
                  <a:lnTo>
                    <a:pt x="96" y="33"/>
                  </a:lnTo>
                  <a:lnTo>
                    <a:pt x="96" y="36"/>
                  </a:lnTo>
                  <a:lnTo>
                    <a:pt x="96" y="38"/>
                  </a:lnTo>
                  <a:lnTo>
                    <a:pt x="96" y="40"/>
                  </a:lnTo>
                  <a:lnTo>
                    <a:pt x="96" y="73"/>
                  </a:lnTo>
                  <a:lnTo>
                    <a:pt x="96" y="76"/>
                  </a:lnTo>
                  <a:lnTo>
                    <a:pt x="96" y="78"/>
                  </a:lnTo>
                  <a:lnTo>
                    <a:pt x="96" y="80"/>
                  </a:lnTo>
                  <a:lnTo>
                    <a:pt x="96" y="82"/>
                  </a:lnTo>
                  <a:lnTo>
                    <a:pt x="96" y="84"/>
                  </a:lnTo>
                  <a:lnTo>
                    <a:pt x="96" y="87"/>
                  </a:lnTo>
                  <a:lnTo>
                    <a:pt x="96" y="89"/>
                  </a:lnTo>
                  <a:lnTo>
                    <a:pt x="96" y="91"/>
                  </a:lnTo>
                  <a:lnTo>
                    <a:pt x="96" y="93"/>
                  </a:lnTo>
                  <a:lnTo>
                    <a:pt x="96" y="95"/>
                  </a:lnTo>
                  <a:lnTo>
                    <a:pt x="96" y="98"/>
                  </a:lnTo>
                  <a:lnTo>
                    <a:pt x="98" y="98"/>
                  </a:lnTo>
                  <a:lnTo>
                    <a:pt x="98" y="100"/>
                  </a:lnTo>
                  <a:lnTo>
                    <a:pt x="98" y="102"/>
                  </a:lnTo>
                  <a:lnTo>
                    <a:pt x="100" y="104"/>
                  </a:lnTo>
                  <a:lnTo>
                    <a:pt x="100" y="107"/>
                  </a:lnTo>
                  <a:lnTo>
                    <a:pt x="100" y="109"/>
                  </a:lnTo>
                  <a:lnTo>
                    <a:pt x="102" y="109"/>
                  </a:lnTo>
                  <a:lnTo>
                    <a:pt x="73" y="109"/>
                  </a:lnTo>
                  <a:lnTo>
                    <a:pt x="73" y="107"/>
                  </a:lnTo>
                  <a:lnTo>
                    <a:pt x="71" y="107"/>
                  </a:lnTo>
                  <a:lnTo>
                    <a:pt x="71" y="104"/>
                  </a:lnTo>
                  <a:lnTo>
                    <a:pt x="71" y="102"/>
                  </a:lnTo>
                  <a:lnTo>
                    <a:pt x="71" y="100"/>
                  </a:lnTo>
                  <a:lnTo>
                    <a:pt x="69" y="100"/>
                  </a:lnTo>
                  <a:lnTo>
                    <a:pt x="69" y="98"/>
                  </a:lnTo>
                  <a:lnTo>
                    <a:pt x="67" y="98"/>
                  </a:lnTo>
                  <a:lnTo>
                    <a:pt x="67" y="100"/>
                  </a:lnTo>
                  <a:lnTo>
                    <a:pt x="65" y="100"/>
                  </a:lnTo>
                  <a:lnTo>
                    <a:pt x="65" y="102"/>
                  </a:lnTo>
                  <a:lnTo>
                    <a:pt x="62" y="102"/>
                  </a:lnTo>
                  <a:lnTo>
                    <a:pt x="60" y="102"/>
                  </a:lnTo>
                  <a:lnTo>
                    <a:pt x="60" y="104"/>
                  </a:lnTo>
                  <a:lnTo>
                    <a:pt x="58" y="104"/>
                  </a:lnTo>
                  <a:lnTo>
                    <a:pt x="58" y="107"/>
                  </a:lnTo>
                  <a:lnTo>
                    <a:pt x="56" y="107"/>
                  </a:lnTo>
                  <a:lnTo>
                    <a:pt x="53" y="107"/>
                  </a:lnTo>
                  <a:lnTo>
                    <a:pt x="51" y="109"/>
                  </a:lnTo>
                  <a:lnTo>
                    <a:pt x="49" y="109"/>
                  </a:lnTo>
                  <a:lnTo>
                    <a:pt x="47" y="109"/>
                  </a:lnTo>
                  <a:lnTo>
                    <a:pt x="45" y="109"/>
                  </a:lnTo>
                  <a:lnTo>
                    <a:pt x="45" y="111"/>
                  </a:lnTo>
                  <a:lnTo>
                    <a:pt x="42" y="111"/>
                  </a:lnTo>
                  <a:lnTo>
                    <a:pt x="40" y="111"/>
                  </a:lnTo>
                  <a:lnTo>
                    <a:pt x="38" y="111"/>
                  </a:lnTo>
                  <a:lnTo>
                    <a:pt x="36" y="111"/>
                  </a:lnTo>
                  <a:lnTo>
                    <a:pt x="34" y="111"/>
                  </a:lnTo>
                  <a:lnTo>
                    <a:pt x="31" y="111"/>
                  </a:lnTo>
                  <a:lnTo>
                    <a:pt x="29" y="111"/>
                  </a:lnTo>
                  <a:lnTo>
                    <a:pt x="27" y="111"/>
                  </a:lnTo>
                  <a:lnTo>
                    <a:pt x="27" y="109"/>
                  </a:lnTo>
                  <a:lnTo>
                    <a:pt x="25" y="109"/>
                  </a:lnTo>
                  <a:lnTo>
                    <a:pt x="22" y="109"/>
                  </a:lnTo>
                  <a:lnTo>
                    <a:pt x="20" y="109"/>
                  </a:lnTo>
                  <a:lnTo>
                    <a:pt x="18" y="107"/>
                  </a:lnTo>
                  <a:lnTo>
                    <a:pt x="16" y="107"/>
                  </a:lnTo>
                  <a:lnTo>
                    <a:pt x="14" y="104"/>
                  </a:lnTo>
                  <a:lnTo>
                    <a:pt x="11" y="104"/>
                  </a:lnTo>
                  <a:lnTo>
                    <a:pt x="11" y="102"/>
                  </a:lnTo>
                  <a:lnTo>
                    <a:pt x="9" y="102"/>
                  </a:lnTo>
                  <a:lnTo>
                    <a:pt x="9" y="100"/>
                  </a:lnTo>
                  <a:lnTo>
                    <a:pt x="7" y="100"/>
                  </a:lnTo>
                  <a:lnTo>
                    <a:pt x="7" y="98"/>
                  </a:lnTo>
                  <a:lnTo>
                    <a:pt x="5" y="98"/>
                  </a:lnTo>
                  <a:lnTo>
                    <a:pt x="5" y="95"/>
                  </a:lnTo>
                  <a:lnTo>
                    <a:pt x="3" y="93"/>
                  </a:lnTo>
                  <a:lnTo>
                    <a:pt x="3" y="91"/>
                  </a:lnTo>
                  <a:lnTo>
                    <a:pt x="3" y="89"/>
                  </a:lnTo>
                  <a:lnTo>
                    <a:pt x="0" y="89"/>
                  </a:lnTo>
                  <a:lnTo>
                    <a:pt x="0" y="87"/>
                  </a:lnTo>
                  <a:lnTo>
                    <a:pt x="0" y="84"/>
                  </a:lnTo>
                  <a:lnTo>
                    <a:pt x="0" y="82"/>
                  </a:lnTo>
                  <a:lnTo>
                    <a:pt x="0" y="80"/>
                  </a:lnTo>
                  <a:lnTo>
                    <a:pt x="0" y="78"/>
                  </a:lnTo>
                  <a:lnTo>
                    <a:pt x="0" y="76"/>
                  </a:lnTo>
                  <a:lnTo>
                    <a:pt x="0" y="73"/>
                  </a:lnTo>
                  <a:lnTo>
                    <a:pt x="0" y="71"/>
                  </a:lnTo>
                  <a:lnTo>
                    <a:pt x="3" y="71"/>
                  </a:lnTo>
                  <a:lnTo>
                    <a:pt x="3" y="69"/>
                  </a:lnTo>
                  <a:lnTo>
                    <a:pt x="3" y="67"/>
                  </a:lnTo>
                  <a:lnTo>
                    <a:pt x="3" y="64"/>
                  </a:lnTo>
                  <a:lnTo>
                    <a:pt x="5" y="64"/>
                  </a:lnTo>
                  <a:lnTo>
                    <a:pt x="5" y="62"/>
                  </a:lnTo>
                  <a:lnTo>
                    <a:pt x="7" y="62"/>
                  </a:lnTo>
                  <a:lnTo>
                    <a:pt x="7" y="60"/>
                  </a:lnTo>
                  <a:lnTo>
                    <a:pt x="9" y="58"/>
                  </a:lnTo>
                  <a:lnTo>
                    <a:pt x="11" y="58"/>
                  </a:lnTo>
                  <a:lnTo>
                    <a:pt x="11" y="56"/>
                  </a:lnTo>
                  <a:lnTo>
                    <a:pt x="14" y="56"/>
                  </a:lnTo>
                  <a:lnTo>
                    <a:pt x="14" y="53"/>
                  </a:lnTo>
                  <a:lnTo>
                    <a:pt x="16" y="53"/>
                  </a:lnTo>
                  <a:lnTo>
                    <a:pt x="18" y="53"/>
                  </a:lnTo>
                  <a:lnTo>
                    <a:pt x="18" y="51"/>
                  </a:lnTo>
                  <a:lnTo>
                    <a:pt x="20" y="51"/>
                  </a:lnTo>
                  <a:lnTo>
                    <a:pt x="22" y="51"/>
                  </a:lnTo>
                  <a:lnTo>
                    <a:pt x="25" y="49"/>
                  </a:lnTo>
                  <a:lnTo>
                    <a:pt x="27" y="49"/>
                  </a:lnTo>
                  <a:lnTo>
                    <a:pt x="29" y="49"/>
                  </a:lnTo>
                  <a:lnTo>
                    <a:pt x="31" y="49"/>
                  </a:lnTo>
                  <a:lnTo>
                    <a:pt x="34" y="47"/>
                  </a:lnTo>
                  <a:lnTo>
                    <a:pt x="36" y="47"/>
                  </a:lnTo>
                  <a:lnTo>
                    <a:pt x="38" y="47"/>
                  </a:lnTo>
                  <a:lnTo>
                    <a:pt x="40" y="47"/>
                  </a:lnTo>
                  <a:lnTo>
                    <a:pt x="42" y="47"/>
                  </a:lnTo>
                  <a:lnTo>
                    <a:pt x="45" y="45"/>
                  </a:lnTo>
                  <a:lnTo>
                    <a:pt x="47" y="45"/>
                  </a:lnTo>
                  <a:lnTo>
                    <a:pt x="49" y="45"/>
                  </a:lnTo>
                  <a:lnTo>
                    <a:pt x="51" y="45"/>
                  </a:lnTo>
                  <a:lnTo>
                    <a:pt x="53" y="45"/>
                  </a:lnTo>
                  <a:lnTo>
                    <a:pt x="53" y="42"/>
                  </a:lnTo>
                  <a:lnTo>
                    <a:pt x="56" y="42"/>
                  </a:lnTo>
                  <a:lnTo>
                    <a:pt x="58" y="42"/>
                  </a:lnTo>
                  <a:lnTo>
                    <a:pt x="60" y="42"/>
                  </a:lnTo>
                  <a:lnTo>
                    <a:pt x="62" y="42"/>
                  </a:lnTo>
                  <a:lnTo>
                    <a:pt x="62" y="40"/>
                  </a:lnTo>
                  <a:lnTo>
                    <a:pt x="65" y="40"/>
                  </a:lnTo>
                  <a:lnTo>
                    <a:pt x="67" y="40"/>
                  </a:lnTo>
                  <a:lnTo>
                    <a:pt x="67" y="38"/>
                  </a:lnTo>
                  <a:lnTo>
                    <a:pt x="67" y="36"/>
                  </a:lnTo>
                  <a:lnTo>
                    <a:pt x="67" y="33"/>
                  </a:lnTo>
                  <a:lnTo>
                    <a:pt x="67" y="31"/>
                  </a:lnTo>
                  <a:lnTo>
                    <a:pt x="67" y="29"/>
                  </a:lnTo>
                  <a:lnTo>
                    <a:pt x="65" y="29"/>
                  </a:lnTo>
                  <a:lnTo>
                    <a:pt x="65" y="27"/>
                  </a:lnTo>
                  <a:lnTo>
                    <a:pt x="62" y="25"/>
                  </a:lnTo>
                  <a:lnTo>
                    <a:pt x="60" y="25"/>
                  </a:lnTo>
                  <a:lnTo>
                    <a:pt x="60" y="22"/>
                  </a:lnTo>
                  <a:lnTo>
                    <a:pt x="58" y="22"/>
                  </a:lnTo>
                  <a:lnTo>
                    <a:pt x="56" y="22"/>
                  </a:lnTo>
                  <a:lnTo>
                    <a:pt x="53" y="22"/>
                  </a:lnTo>
                  <a:lnTo>
                    <a:pt x="51" y="22"/>
                  </a:lnTo>
                  <a:lnTo>
                    <a:pt x="49" y="22"/>
                  </a:lnTo>
                  <a:lnTo>
                    <a:pt x="47" y="22"/>
                  </a:lnTo>
                  <a:lnTo>
                    <a:pt x="45" y="22"/>
                  </a:lnTo>
                  <a:lnTo>
                    <a:pt x="42" y="22"/>
                  </a:lnTo>
                  <a:lnTo>
                    <a:pt x="40" y="22"/>
                  </a:lnTo>
                  <a:lnTo>
                    <a:pt x="38" y="22"/>
                  </a:lnTo>
                  <a:lnTo>
                    <a:pt x="38" y="25"/>
                  </a:lnTo>
                  <a:lnTo>
                    <a:pt x="36" y="25"/>
                  </a:lnTo>
                  <a:lnTo>
                    <a:pt x="34" y="27"/>
                  </a:lnTo>
                  <a:lnTo>
                    <a:pt x="34" y="29"/>
                  </a:lnTo>
                  <a:lnTo>
                    <a:pt x="31" y="29"/>
                  </a:lnTo>
                  <a:lnTo>
                    <a:pt x="31" y="31"/>
                  </a:lnTo>
                  <a:lnTo>
                    <a:pt x="29" y="31"/>
                  </a:lnTo>
                  <a:lnTo>
                    <a:pt x="29" y="33"/>
                  </a:lnTo>
                  <a:lnTo>
                    <a:pt x="29" y="36"/>
                  </a:lnTo>
                  <a:close/>
                  <a:moveTo>
                    <a:pt x="67" y="58"/>
                  </a:moveTo>
                  <a:lnTo>
                    <a:pt x="65" y="58"/>
                  </a:lnTo>
                  <a:lnTo>
                    <a:pt x="62" y="58"/>
                  </a:lnTo>
                  <a:lnTo>
                    <a:pt x="62" y="60"/>
                  </a:lnTo>
                  <a:lnTo>
                    <a:pt x="60" y="60"/>
                  </a:lnTo>
                  <a:lnTo>
                    <a:pt x="58" y="60"/>
                  </a:lnTo>
                  <a:lnTo>
                    <a:pt x="56" y="60"/>
                  </a:lnTo>
                  <a:lnTo>
                    <a:pt x="53" y="60"/>
                  </a:lnTo>
                  <a:lnTo>
                    <a:pt x="53" y="62"/>
                  </a:lnTo>
                  <a:lnTo>
                    <a:pt x="51" y="62"/>
                  </a:lnTo>
                  <a:lnTo>
                    <a:pt x="49" y="62"/>
                  </a:lnTo>
                  <a:lnTo>
                    <a:pt x="47" y="62"/>
                  </a:lnTo>
                  <a:lnTo>
                    <a:pt x="45" y="62"/>
                  </a:lnTo>
                  <a:lnTo>
                    <a:pt x="45" y="64"/>
                  </a:lnTo>
                  <a:lnTo>
                    <a:pt x="42" y="64"/>
                  </a:lnTo>
                  <a:lnTo>
                    <a:pt x="40" y="64"/>
                  </a:lnTo>
                  <a:lnTo>
                    <a:pt x="38" y="64"/>
                  </a:lnTo>
                  <a:lnTo>
                    <a:pt x="36" y="64"/>
                  </a:lnTo>
                  <a:lnTo>
                    <a:pt x="36" y="67"/>
                  </a:lnTo>
                  <a:lnTo>
                    <a:pt x="34" y="67"/>
                  </a:lnTo>
                  <a:lnTo>
                    <a:pt x="34" y="69"/>
                  </a:lnTo>
                  <a:lnTo>
                    <a:pt x="31" y="69"/>
                  </a:lnTo>
                  <a:lnTo>
                    <a:pt x="31" y="71"/>
                  </a:lnTo>
                  <a:lnTo>
                    <a:pt x="29" y="71"/>
                  </a:lnTo>
                  <a:lnTo>
                    <a:pt x="29" y="73"/>
                  </a:lnTo>
                  <a:lnTo>
                    <a:pt x="29" y="76"/>
                  </a:lnTo>
                  <a:lnTo>
                    <a:pt x="29" y="78"/>
                  </a:lnTo>
                  <a:lnTo>
                    <a:pt x="29" y="80"/>
                  </a:lnTo>
                  <a:lnTo>
                    <a:pt x="29" y="82"/>
                  </a:lnTo>
                  <a:lnTo>
                    <a:pt x="31" y="84"/>
                  </a:lnTo>
                  <a:lnTo>
                    <a:pt x="31" y="87"/>
                  </a:lnTo>
                  <a:lnTo>
                    <a:pt x="34" y="87"/>
                  </a:lnTo>
                  <a:lnTo>
                    <a:pt x="34" y="89"/>
                  </a:lnTo>
                  <a:lnTo>
                    <a:pt x="36" y="89"/>
                  </a:lnTo>
                  <a:lnTo>
                    <a:pt x="38" y="89"/>
                  </a:lnTo>
                  <a:lnTo>
                    <a:pt x="38" y="91"/>
                  </a:lnTo>
                  <a:lnTo>
                    <a:pt x="40" y="91"/>
                  </a:lnTo>
                  <a:lnTo>
                    <a:pt x="42" y="91"/>
                  </a:lnTo>
                  <a:lnTo>
                    <a:pt x="45" y="91"/>
                  </a:lnTo>
                  <a:lnTo>
                    <a:pt x="47" y="91"/>
                  </a:lnTo>
                  <a:lnTo>
                    <a:pt x="49" y="91"/>
                  </a:lnTo>
                  <a:lnTo>
                    <a:pt x="51" y="91"/>
                  </a:lnTo>
                  <a:lnTo>
                    <a:pt x="51" y="89"/>
                  </a:lnTo>
                  <a:lnTo>
                    <a:pt x="53" y="89"/>
                  </a:lnTo>
                  <a:lnTo>
                    <a:pt x="56" y="89"/>
                  </a:lnTo>
                  <a:lnTo>
                    <a:pt x="58" y="87"/>
                  </a:lnTo>
                  <a:lnTo>
                    <a:pt x="60" y="87"/>
                  </a:lnTo>
                  <a:lnTo>
                    <a:pt x="60" y="84"/>
                  </a:lnTo>
                  <a:lnTo>
                    <a:pt x="62" y="84"/>
                  </a:lnTo>
                  <a:lnTo>
                    <a:pt x="62" y="82"/>
                  </a:lnTo>
                  <a:lnTo>
                    <a:pt x="65" y="82"/>
                  </a:lnTo>
                  <a:lnTo>
                    <a:pt x="65" y="80"/>
                  </a:lnTo>
                  <a:lnTo>
                    <a:pt x="65" y="78"/>
                  </a:lnTo>
                  <a:lnTo>
                    <a:pt x="67" y="78"/>
                  </a:lnTo>
                  <a:lnTo>
                    <a:pt x="67" y="76"/>
                  </a:lnTo>
                  <a:lnTo>
                    <a:pt x="67" y="73"/>
                  </a:lnTo>
                  <a:lnTo>
                    <a:pt x="67" y="71"/>
                  </a:lnTo>
                  <a:lnTo>
                    <a:pt x="67" y="69"/>
                  </a:lnTo>
                  <a:lnTo>
                    <a:pt x="67" y="67"/>
                  </a:lnTo>
                  <a:lnTo>
                    <a:pt x="67" y="64"/>
                  </a:lnTo>
                  <a:lnTo>
                    <a:pt x="67" y="62"/>
                  </a:lnTo>
                  <a:lnTo>
                    <a:pt x="67" y="58"/>
                  </a:lnTo>
                  <a:close/>
                </a:path>
              </a:pathLst>
            </a:custGeom>
            <a:solidFill>
              <a:srgbClr val="000000"/>
            </a:solidFill>
            <a:ln w="9525">
              <a:noFill/>
              <a:round/>
              <a:headEnd/>
              <a:tailEnd/>
            </a:ln>
          </p:spPr>
          <p:txBody>
            <a:bodyPr/>
            <a:lstStyle/>
            <a:p>
              <a:endParaRPr lang="en-US" sz="2699"/>
            </a:p>
          </p:txBody>
        </p:sp>
        <p:sp>
          <p:nvSpPr>
            <p:cNvPr id="178272" name="Rectangle 96"/>
            <p:cNvSpPr>
              <a:spLocks noChangeArrowheads="1"/>
            </p:cNvSpPr>
            <p:nvPr/>
          </p:nvSpPr>
          <p:spPr bwMode="auto">
            <a:xfrm>
              <a:off x="6426267" y="7380736"/>
              <a:ext cx="66665" cy="347609"/>
            </a:xfrm>
            <a:prstGeom prst="rect">
              <a:avLst/>
            </a:prstGeom>
            <a:solidFill>
              <a:srgbClr val="000000"/>
            </a:solidFill>
            <a:ln w="9525">
              <a:noFill/>
              <a:miter lim="800000"/>
              <a:headEnd/>
              <a:tailEnd/>
            </a:ln>
          </p:spPr>
          <p:txBody>
            <a:bodyPr/>
            <a:lstStyle/>
            <a:p>
              <a:endParaRPr lang="en-US" sz="2699"/>
            </a:p>
          </p:txBody>
        </p:sp>
        <p:sp>
          <p:nvSpPr>
            <p:cNvPr id="178273" name="Rectangle 97"/>
            <p:cNvSpPr>
              <a:spLocks noChangeArrowheads="1"/>
            </p:cNvSpPr>
            <p:nvPr/>
          </p:nvSpPr>
          <p:spPr bwMode="auto">
            <a:xfrm>
              <a:off x="2564476" y="4159403"/>
              <a:ext cx="266870"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T</a:t>
              </a:r>
              <a:endParaRPr lang="en-US" sz="2400">
                <a:latin typeface="Times New Roman" pitchFamily="18" charset="0"/>
              </a:endParaRPr>
            </a:p>
          </p:txBody>
        </p:sp>
        <p:sp>
          <p:nvSpPr>
            <p:cNvPr id="178274" name="Rectangle 98"/>
            <p:cNvSpPr>
              <a:spLocks noChangeArrowheads="1"/>
            </p:cNvSpPr>
            <p:nvPr/>
          </p:nvSpPr>
          <p:spPr bwMode="auto">
            <a:xfrm>
              <a:off x="2850182" y="4159403"/>
              <a:ext cx="40150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w</a:t>
              </a:r>
              <a:endParaRPr lang="en-US" sz="2400">
                <a:latin typeface="Times New Roman" pitchFamily="18" charset="0"/>
              </a:endParaRPr>
            </a:p>
          </p:txBody>
        </p:sp>
        <p:sp>
          <p:nvSpPr>
            <p:cNvPr id="178275" name="Rectangle 99"/>
            <p:cNvSpPr>
              <a:spLocks noChangeArrowheads="1"/>
            </p:cNvSpPr>
            <p:nvPr/>
          </p:nvSpPr>
          <p:spPr bwMode="auto">
            <a:xfrm>
              <a:off x="3262074" y="4159403"/>
              <a:ext cx="28850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o</a:t>
              </a:r>
              <a:endParaRPr lang="en-US" sz="2400">
                <a:latin typeface="Times New Roman" pitchFamily="18" charset="0"/>
              </a:endParaRPr>
            </a:p>
          </p:txBody>
        </p:sp>
        <p:sp>
          <p:nvSpPr>
            <p:cNvPr id="178276" name="Rectangle 100"/>
            <p:cNvSpPr>
              <a:spLocks noChangeArrowheads="1"/>
            </p:cNvSpPr>
            <p:nvPr/>
          </p:nvSpPr>
          <p:spPr bwMode="auto">
            <a:xfrm>
              <a:off x="1712122" y="4637960"/>
              <a:ext cx="286104"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C</a:t>
              </a:r>
              <a:endParaRPr lang="en-US" sz="2400">
                <a:latin typeface="Times New Roman" pitchFamily="18" charset="0"/>
              </a:endParaRPr>
            </a:p>
          </p:txBody>
        </p:sp>
        <p:sp>
          <p:nvSpPr>
            <p:cNvPr id="178277" name="Rectangle 101"/>
            <p:cNvSpPr>
              <a:spLocks noChangeArrowheads="1"/>
            </p:cNvSpPr>
            <p:nvPr/>
          </p:nvSpPr>
          <p:spPr bwMode="auto">
            <a:xfrm>
              <a:off x="2090679" y="4637960"/>
              <a:ext cx="266870"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a</a:t>
              </a:r>
              <a:endParaRPr lang="en-US" sz="2400">
                <a:latin typeface="Times New Roman" pitchFamily="18" charset="0"/>
              </a:endParaRPr>
            </a:p>
          </p:txBody>
        </p:sp>
        <p:sp>
          <p:nvSpPr>
            <p:cNvPr id="178278" name="Rectangle 102"/>
            <p:cNvSpPr>
              <a:spLocks noChangeArrowheads="1"/>
            </p:cNvSpPr>
            <p:nvPr/>
          </p:nvSpPr>
          <p:spPr bwMode="auto">
            <a:xfrm>
              <a:off x="2385910" y="4637960"/>
              <a:ext cx="187529"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t</a:t>
              </a:r>
              <a:endParaRPr lang="en-US" sz="2400">
                <a:latin typeface="Times New Roman" pitchFamily="18" charset="0"/>
              </a:endParaRPr>
            </a:p>
          </p:txBody>
        </p:sp>
        <p:sp>
          <p:nvSpPr>
            <p:cNvPr id="178279" name="Rectangle 103"/>
            <p:cNvSpPr>
              <a:spLocks noChangeArrowheads="1"/>
            </p:cNvSpPr>
            <p:nvPr/>
          </p:nvSpPr>
          <p:spPr bwMode="auto">
            <a:xfrm>
              <a:off x="2559714" y="4637960"/>
              <a:ext cx="271679"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e</a:t>
              </a:r>
              <a:endParaRPr lang="en-US" sz="2400">
                <a:latin typeface="Times New Roman" pitchFamily="18" charset="0"/>
              </a:endParaRPr>
            </a:p>
          </p:txBody>
        </p:sp>
        <p:sp>
          <p:nvSpPr>
            <p:cNvPr id="178280" name="Rectangle 104"/>
            <p:cNvSpPr>
              <a:spLocks noChangeArrowheads="1"/>
            </p:cNvSpPr>
            <p:nvPr/>
          </p:nvSpPr>
          <p:spPr bwMode="auto">
            <a:xfrm>
              <a:off x="2854943" y="4637960"/>
              <a:ext cx="25484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g</a:t>
              </a:r>
              <a:endParaRPr lang="en-US" sz="2400">
                <a:latin typeface="Times New Roman" pitchFamily="18" charset="0"/>
              </a:endParaRPr>
            </a:p>
          </p:txBody>
        </p:sp>
        <p:sp>
          <p:nvSpPr>
            <p:cNvPr id="178281" name="Rectangle 105"/>
            <p:cNvSpPr>
              <a:spLocks noChangeArrowheads="1"/>
            </p:cNvSpPr>
            <p:nvPr/>
          </p:nvSpPr>
          <p:spPr bwMode="auto">
            <a:xfrm>
              <a:off x="3176361" y="4637960"/>
              <a:ext cx="28850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o</a:t>
              </a:r>
              <a:endParaRPr lang="en-US" sz="2400">
                <a:latin typeface="Times New Roman" pitchFamily="18" charset="0"/>
              </a:endParaRPr>
            </a:p>
          </p:txBody>
        </p:sp>
        <p:sp>
          <p:nvSpPr>
            <p:cNvPr id="178282" name="Rectangle 106"/>
            <p:cNvSpPr>
              <a:spLocks noChangeArrowheads="1"/>
            </p:cNvSpPr>
            <p:nvPr/>
          </p:nvSpPr>
          <p:spPr bwMode="auto">
            <a:xfrm>
              <a:off x="3497780" y="4637960"/>
              <a:ext cx="192338"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r</a:t>
              </a:r>
              <a:endParaRPr lang="en-US" sz="2400">
                <a:latin typeface="Times New Roman" pitchFamily="18" charset="0"/>
              </a:endParaRPr>
            </a:p>
          </p:txBody>
        </p:sp>
        <p:sp>
          <p:nvSpPr>
            <p:cNvPr id="178283" name="Rectangle 107"/>
            <p:cNvSpPr>
              <a:spLocks noChangeArrowheads="1"/>
            </p:cNvSpPr>
            <p:nvPr/>
          </p:nvSpPr>
          <p:spPr bwMode="auto">
            <a:xfrm>
              <a:off x="3704918" y="4637960"/>
              <a:ext cx="132234"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i</a:t>
              </a:r>
              <a:endParaRPr lang="en-US" sz="2400">
                <a:latin typeface="Times New Roman" pitchFamily="18" charset="0"/>
              </a:endParaRPr>
            </a:p>
          </p:txBody>
        </p:sp>
        <p:sp>
          <p:nvSpPr>
            <p:cNvPr id="178284" name="Rectangle 108"/>
            <p:cNvSpPr>
              <a:spLocks noChangeArrowheads="1"/>
            </p:cNvSpPr>
            <p:nvPr/>
          </p:nvSpPr>
          <p:spPr bwMode="auto">
            <a:xfrm>
              <a:off x="3852533" y="4637960"/>
              <a:ext cx="271679"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e</a:t>
              </a:r>
              <a:endParaRPr lang="en-US" sz="2400">
                <a:latin typeface="Times New Roman" pitchFamily="18" charset="0"/>
              </a:endParaRPr>
            </a:p>
          </p:txBody>
        </p:sp>
        <p:sp>
          <p:nvSpPr>
            <p:cNvPr id="178285" name="Rectangle 109"/>
            <p:cNvSpPr>
              <a:spLocks noChangeArrowheads="1"/>
            </p:cNvSpPr>
            <p:nvPr/>
          </p:nvSpPr>
          <p:spPr bwMode="auto">
            <a:xfrm>
              <a:off x="4143000" y="4637960"/>
              <a:ext cx="21397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s</a:t>
              </a:r>
              <a:endParaRPr lang="en-US" sz="2400">
                <a:latin typeface="Times New Roman" pitchFamily="18" charset="0"/>
              </a:endParaRPr>
            </a:p>
          </p:txBody>
        </p:sp>
        <p:sp>
          <p:nvSpPr>
            <p:cNvPr id="178286" name="Rectangle 110"/>
            <p:cNvSpPr>
              <a:spLocks noChangeArrowheads="1"/>
            </p:cNvSpPr>
            <p:nvPr/>
          </p:nvSpPr>
          <p:spPr bwMode="auto">
            <a:xfrm>
              <a:off x="5242968" y="7971195"/>
              <a:ext cx="297611" cy="369038"/>
            </a:xfrm>
            <a:prstGeom prst="rect">
              <a:avLst/>
            </a:prstGeom>
            <a:solidFill>
              <a:srgbClr val="0000FF"/>
            </a:solidFill>
            <a:ln w="9525">
              <a:noFill/>
              <a:miter lim="800000"/>
              <a:headEnd/>
              <a:tailEnd/>
            </a:ln>
          </p:spPr>
          <p:txBody>
            <a:bodyPr/>
            <a:lstStyle/>
            <a:p>
              <a:endParaRPr lang="en-US" sz="2699"/>
            </a:p>
          </p:txBody>
        </p:sp>
        <p:sp>
          <p:nvSpPr>
            <p:cNvPr id="178287" name="Rectangle 111"/>
            <p:cNvSpPr>
              <a:spLocks noChangeArrowheads="1"/>
            </p:cNvSpPr>
            <p:nvPr/>
          </p:nvSpPr>
          <p:spPr bwMode="auto">
            <a:xfrm>
              <a:off x="5242968" y="7971195"/>
              <a:ext cx="297611" cy="369038"/>
            </a:xfrm>
            <a:prstGeom prst="rect">
              <a:avLst/>
            </a:prstGeom>
            <a:noFill/>
            <a:ln w="0" cap="sq">
              <a:solidFill>
                <a:srgbClr val="000000"/>
              </a:solidFill>
              <a:miter lim="800000"/>
              <a:headEnd/>
              <a:tailEnd/>
            </a:ln>
          </p:spPr>
          <p:txBody>
            <a:bodyPr/>
            <a:lstStyle/>
            <a:p>
              <a:endParaRPr lang="en-US" sz="2699"/>
            </a:p>
          </p:txBody>
        </p:sp>
        <p:sp>
          <p:nvSpPr>
            <p:cNvPr id="178288" name="Rectangle 112"/>
            <p:cNvSpPr>
              <a:spLocks noChangeArrowheads="1"/>
            </p:cNvSpPr>
            <p:nvPr/>
          </p:nvSpPr>
          <p:spPr bwMode="auto">
            <a:xfrm>
              <a:off x="4690603" y="8064050"/>
              <a:ext cx="230946" cy="276182"/>
            </a:xfrm>
            <a:prstGeom prst="rect">
              <a:avLst/>
            </a:prstGeom>
            <a:solidFill>
              <a:srgbClr val="0000FF"/>
            </a:solidFill>
            <a:ln w="9525">
              <a:noFill/>
              <a:miter lim="800000"/>
              <a:headEnd/>
              <a:tailEnd/>
            </a:ln>
          </p:spPr>
          <p:txBody>
            <a:bodyPr/>
            <a:lstStyle/>
            <a:p>
              <a:endParaRPr lang="en-US" sz="2699"/>
            </a:p>
          </p:txBody>
        </p:sp>
        <p:sp>
          <p:nvSpPr>
            <p:cNvPr id="178289" name="Rectangle 113"/>
            <p:cNvSpPr>
              <a:spLocks noChangeArrowheads="1"/>
            </p:cNvSpPr>
            <p:nvPr/>
          </p:nvSpPr>
          <p:spPr bwMode="auto">
            <a:xfrm>
              <a:off x="4690603" y="8064050"/>
              <a:ext cx="230946" cy="276182"/>
            </a:xfrm>
            <a:prstGeom prst="rect">
              <a:avLst/>
            </a:prstGeom>
            <a:noFill/>
            <a:ln w="0" cap="sq">
              <a:solidFill>
                <a:srgbClr val="000000"/>
              </a:solidFill>
              <a:miter lim="800000"/>
              <a:headEnd/>
              <a:tailEnd/>
            </a:ln>
          </p:spPr>
          <p:txBody>
            <a:bodyPr/>
            <a:lstStyle/>
            <a:p>
              <a:endParaRPr lang="en-US" sz="2699"/>
            </a:p>
          </p:txBody>
        </p:sp>
        <p:sp>
          <p:nvSpPr>
            <p:cNvPr id="178290" name="Rectangle 114"/>
            <p:cNvSpPr>
              <a:spLocks noChangeArrowheads="1"/>
            </p:cNvSpPr>
            <p:nvPr/>
          </p:nvSpPr>
          <p:spPr bwMode="auto">
            <a:xfrm>
              <a:off x="5892950" y="7780725"/>
              <a:ext cx="299991" cy="559508"/>
            </a:xfrm>
            <a:prstGeom prst="rect">
              <a:avLst/>
            </a:prstGeom>
            <a:solidFill>
              <a:srgbClr val="0000FF"/>
            </a:solidFill>
            <a:ln w="9525">
              <a:noFill/>
              <a:miter lim="800000"/>
              <a:headEnd/>
              <a:tailEnd/>
            </a:ln>
          </p:spPr>
          <p:txBody>
            <a:bodyPr/>
            <a:lstStyle/>
            <a:p>
              <a:endParaRPr lang="en-US" sz="2699"/>
            </a:p>
          </p:txBody>
        </p:sp>
        <p:sp>
          <p:nvSpPr>
            <p:cNvPr id="178291" name="Rectangle 115"/>
            <p:cNvSpPr>
              <a:spLocks noChangeArrowheads="1"/>
            </p:cNvSpPr>
            <p:nvPr/>
          </p:nvSpPr>
          <p:spPr bwMode="auto">
            <a:xfrm>
              <a:off x="5892950" y="7780725"/>
              <a:ext cx="299991" cy="559508"/>
            </a:xfrm>
            <a:prstGeom prst="rect">
              <a:avLst/>
            </a:prstGeom>
            <a:noFill/>
            <a:ln w="0" cap="sq">
              <a:solidFill>
                <a:srgbClr val="000000"/>
              </a:solidFill>
              <a:miter lim="800000"/>
              <a:headEnd/>
              <a:tailEnd/>
            </a:ln>
          </p:spPr>
          <p:txBody>
            <a:bodyPr/>
            <a:lstStyle/>
            <a:p>
              <a:endParaRPr lang="en-US" sz="2699"/>
            </a:p>
          </p:txBody>
        </p:sp>
        <p:sp>
          <p:nvSpPr>
            <p:cNvPr id="178292" name="Rectangle 116"/>
            <p:cNvSpPr>
              <a:spLocks noChangeArrowheads="1"/>
            </p:cNvSpPr>
            <p:nvPr/>
          </p:nvSpPr>
          <p:spPr bwMode="auto">
            <a:xfrm>
              <a:off x="8388114" y="2861821"/>
              <a:ext cx="266870"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T</a:t>
              </a:r>
              <a:endParaRPr lang="en-US" sz="2400">
                <a:latin typeface="Times New Roman" pitchFamily="18" charset="0"/>
              </a:endParaRPr>
            </a:p>
          </p:txBody>
        </p:sp>
        <p:sp>
          <p:nvSpPr>
            <p:cNvPr id="178293" name="Rectangle 117"/>
            <p:cNvSpPr>
              <a:spLocks noChangeArrowheads="1"/>
            </p:cNvSpPr>
            <p:nvPr/>
          </p:nvSpPr>
          <p:spPr bwMode="auto">
            <a:xfrm>
              <a:off x="8666677" y="2861821"/>
              <a:ext cx="25484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y</a:t>
              </a:r>
              <a:endParaRPr lang="en-US" sz="2400">
                <a:latin typeface="Times New Roman" pitchFamily="18" charset="0"/>
              </a:endParaRPr>
            </a:p>
          </p:txBody>
        </p:sp>
        <p:sp>
          <p:nvSpPr>
            <p:cNvPr id="178294" name="Rectangle 118"/>
            <p:cNvSpPr>
              <a:spLocks noChangeArrowheads="1"/>
            </p:cNvSpPr>
            <p:nvPr/>
          </p:nvSpPr>
          <p:spPr bwMode="auto">
            <a:xfrm>
              <a:off x="8961907" y="2861821"/>
              <a:ext cx="28850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p</a:t>
              </a:r>
              <a:endParaRPr lang="en-US" sz="2400">
                <a:latin typeface="Times New Roman" pitchFamily="18" charset="0"/>
              </a:endParaRPr>
            </a:p>
          </p:txBody>
        </p:sp>
        <p:sp>
          <p:nvSpPr>
            <p:cNvPr id="178295" name="Rectangle 119"/>
            <p:cNvSpPr>
              <a:spLocks noChangeArrowheads="1"/>
            </p:cNvSpPr>
            <p:nvPr/>
          </p:nvSpPr>
          <p:spPr bwMode="auto">
            <a:xfrm>
              <a:off x="9283326" y="2861821"/>
              <a:ext cx="271679"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e</a:t>
              </a:r>
              <a:endParaRPr lang="en-US" sz="2400">
                <a:latin typeface="Times New Roman" pitchFamily="18" charset="0"/>
              </a:endParaRPr>
            </a:p>
          </p:txBody>
        </p:sp>
        <p:sp>
          <p:nvSpPr>
            <p:cNvPr id="178296" name="Rectangle 120"/>
            <p:cNvSpPr>
              <a:spLocks noChangeArrowheads="1"/>
            </p:cNvSpPr>
            <p:nvPr/>
          </p:nvSpPr>
          <p:spPr bwMode="auto">
            <a:xfrm>
              <a:off x="9578555" y="2861821"/>
              <a:ext cx="12261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 </a:t>
              </a:r>
              <a:endParaRPr lang="en-US" sz="2400">
                <a:latin typeface="Times New Roman" pitchFamily="18" charset="0"/>
              </a:endParaRPr>
            </a:p>
          </p:txBody>
        </p:sp>
        <p:sp>
          <p:nvSpPr>
            <p:cNvPr id="178297" name="Rectangle 121"/>
            <p:cNvSpPr>
              <a:spLocks noChangeArrowheads="1"/>
            </p:cNvSpPr>
            <p:nvPr/>
          </p:nvSpPr>
          <p:spPr bwMode="auto">
            <a:xfrm>
              <a:off x="9721409" y="2861821"/>
              <a:ext cx="28850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o</a:t>
              </a:r>
              <a:endParaRPr lang="en-US" sz="2400">
                <a:latin typeface="Times New Roman" pitchFamily="18" charset="0"/>
              </a:endParaRPr>
            </a:p>
          </p:txBody>
        </p:sp>
        <p:sp>
          <p:nvSpPr>
            <p:cNvPr id="178298" name="Rectangle 122"/>
            <p:cNvSpPr>
              <a:spLocks noChangeArrowheads="1"/>
            </p:cNvSpPr>
            <p:nvPr/>
          </p:nvSpPr>
          <p:spPr bwMode="auto">
            <a:xfrm>
              <a:off x="10047588" y="2861821"/>
              <a:ext cx="170701"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f</a:t>
              </a:r>
              <a:endParaRPr lang="en-US" sz="2400">
                <a:latin typeface="Times New Roman" pitchFamily="18" charset="0"/>
              </a:endParaRPr>
            </a:p>
          </p:txBody>
        </p:sp>
        <p:sp>
          <p:nvSpPr>
            <p:cNvPr id="178299" name="Rectangle 123"/>
            <p:cNvSpPr>
              <a:spLocks noChangeArrowheads="1"/>
            </p:cNvSpPr>
            <p:nvPr/>
          </p:nvSpPr>
          <p:spPr bwMode="auto">
            <a:xfrm>
              <a:off x="6783400" y="3409424"/>
              <a:ext cx="228403"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L</a:t>
              </a:r>
              <a:endParaRPr lang="en-US" sz="2400">
                <a:latin typeface="Times New Roman" pitchFamily="18" charset="0"/>
              </a:endParaRPr>
            </a:p>
          </p:txBody>
        </p:sp>
        <p:sp>
          <p:nvSpPr>
            <p:cNvPr id="178300" name="Rectangle 124"/>
            <p:cNvSpPr>
              <a:spLocks noChangeArrowheads="1"/>
            </p:cNvSpPr>
            <p:nvPr/>
          </p:nvSpPr>
          <p:spPr bwMode="auto">
            <a:xfrm>
              <a:off x="7104818" y="3409424"/>
              <a:ext cx="28850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o</a:t>
              </a:r>
              <a:endParaRPr lang="en-US" sz="2400">
                <a:latin typeface="Times New Roman" pitchFamily="18" charset="0"/>
              </a:endParaRPr>
            </a:p>
          </p:txBody>
        </p:sp>
        <p:sp>
          <p:nvSpPr>
            <p:cNvPr id="178301" name="Rectangle 125"/>
            <p:cNvSpPr>
              <a:spLocks noChangeArrowheads="1"/>
            </p:cNvSpPr>
            <p:nvPr/>
          </p:nvSpPr>
          <p:spPr bwMode="auto">
            <a:xfrm>
              <a:off x="7426238" y="3409424"/>
              <a:ext cx="25484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g</a:t>
              </a:r>
              <a:endParaRPr lang="en-US" sz="2400">
                <a:latin typeface="Times New Roman" pitchFamily="18" charset="0"/>
              </a:endParaRPr>
            </a:p>
          </p:txBody>
        </p:sp>
        <p:sp>
          <p:nvSpPr>
            <p:cNvPr id="178302" name="Rectangle 126"/>
            <p:cNvSpPr>
              <a:spLocks noChangeArrowheads="1"/>
            </p:cNvSpPr>
            <p:nvPr/>
          </p:nvSpPr>
          <p:spPr bwMode="auto">
            <a:xfrm>
              <a:off x="7750038" y="3409424"/>
              <a:ext cx="132234"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i</a:t>
              </a:r>
              <a:endParaRPr lang="en-US" sz="2400">
                <a:latin typeface="Times New Roman" pitchFamily="18" charset="0"/>
              </a:endParaRPr>
            </a:p>
          </p:txBody>
        </p:sp>
        <p:sp>
          <p:nvSpPr>
            <p:cNvPr id="178303" name="Rectangle 127"/>
            <p:cNvSpPr>
              <a:spLocks noChangeArrowheads="1"/>
            </p:cNvSpPr>
            <p:nvPr/>
          </p:nvSpPr>
          <p:spPr bwMode="auto">
            <a:xfrm>
              <a:off x="7897653" y="3409424"/>
              <a:ext cx="21397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s</a:t>
              </a:r>
              <a:endParaRPr lang="en-US" sz="2400">
                <a:latin typeface="Times New Roman" pitchFamily="18" charset="0"/>
              </a:endParaRPr>
            </a:p>
          </p:txBody>
        </p:sp>
        <p:sp>
          <p:nvSpPr>
            <p:cNvPr id="178304" name="Rectangle 128"/>
            <p:cNvSpPr>
              <a:spLocks noChangeArrowheads="1"/>
            </p:cNvSpPr>
            <p:nvPr/>
          </p:nvSpPr>
          <p:spPr bwMode="auto">
            <a:xfrm>
              <a:off x="8185738" y="3409424"/>
              <a:ext cx="187529"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t</a:t>
              </a:r>
              <a:endParaRPr lang="en-US" sz="2400">
                <a:latin typeface="Times New Roman" pitchFamily="18" charset="0"/>
              </a:endParaRPr>
            </a:p>
          </p:txBody>
        </p:sp>
        <p:sp>
          <p:nvSpPr>
            <p:cNvPr id="178305" name="Rectangle 129"/>
            <p:cNvSpPr>
              <a:spLocks noChangeArrowheads="1"/>
            </p:cNvSpPr>
            <p:nvPr/>
          </p:nvSpPr>
          <p:spPr bwMode="auto">
            <a:xfrm>
              <a:off x="8366686" y="3409424"/>
              <a:ext cx="132234"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i</a:t>
              </a:r>
              <a:endParaRPr lang="en-US" sz="2400">
                <a:latin typeface="Times New Roman" pitchFamily="18" charset="0"/>
              </a:endParaRPr>
            </a:p>
          </p:txBody>
        </p:sp>
        <p:sp>
          <p:nvSpPr>
            <p:cNvPr id="178306" name="Rectangle 130"/>
            <p:cNvSpPr>
              <a:spLocks noChangeArrowheads="1"/>
            </p:cNvSpPr>
            <p:nvPr/>
          </p:nvSpPr>
          <p:spPr bwMode="auto">
            <a:xfrm>
              <a:off x="8514300" y="3409424"/>
              <a:ext cx="22599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c</a:t>
              </a:r>
              <a:endParaRPr lang="en-US" sz="2400">
                <a:latin typeface="Times New Roman" pitchFamily="18" charset="0"/>
              </a:endParaRPr>
            </a:p>
          </p:txBody>
        </p:sp>
        <p:sp>
          <p:nvSpPr>
            <p:cNvPr id="178307" name="Rectangle 131"/>
            <p:cNvSpPr>
              <a:spLocks noChangeArrowheads="1"/>
            </p:cNvSpPr>
            <p:nvPr/>
          </p:nvSpPr>
          <p:spPr bwMode="auto">
            <a:xfrm>
              <a:off x="8804769" y="3409424"/>
              <a:ext cx="12261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 </a:t>
              </a:r>
              <a:endParaRPr lang="en-US" sz="2400">
                <a:latin typeface="Times New Roman" pitchFamily="18" charset="0"/>
              </a:endParaRPr>
            </a:p>
          </p:txBody>
        </p:sp>
        <p:sp>
          <p:nvSpPr>
            <p:cNvPr id="178308" name="Rectangle 132"/>
            <p:cNvSpPr>
              <a:spLocks noChangeArrowheads="1"/>
            </p:cNvSpPr>
            <p:nvPr/>
          </p:nvSpPr>
          <p:spPr bwMode="auto">
            <a:xfrm>
              <a:off x="8952383" y="3409424"/>
              <a:ext cx="302932"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R</a:t>
              </a:r>
              <a:endParaRPr lang="en-US" sz="2400">
                <a:latin typeface="Times New Roman" pitchFamily="18" charset="0"/>
              </a:endParaRPr>
            </a:p>
          </p:txBody>
        </p:sp>
        <p:sp>
          <p:nvSpPr>
            <p:cNvPr id="178309" name="Rectangle 133"/>
            <p:cNvSpPr>
              <a:spLocks noChangeArrowheads="1"/>
            </p:cNvSpPr>
            <p:nvPr/>
          </p:nvSpPr>
          <p:spPr bwMode="auto">
            <a:xfrm>
              <a:off x="9330944" y="3409424"/>
              <a:ext cx="271679" cy="646064"/>
            </a:xfrm>
            <a:prstGeom prst="rect">
              <a:avLst/>
            </a:prstGeom>
            <a:noFill/>
            <a:ln w="9525">
              <a:noFill/>
              <a:miter lim="800000"/>
              <a:headEnd/>
              <a:tailEnd/>
            </a:ln>
          </p:spPr>
          <p:txBody>
            <a:bodyPr wrap="none" lIns="0" tIns="0" rIns="0" bIns="0">
              <a:spAutoFit/>
            </a:bodyPr>
            <a:lstStyle/>
            <a:p>
              <a:pPr eaLnBrk="0" hangingPunct="0"/>
              <a:r>
                <a:rPr lang="en-US" sz="2799" b="1" dirty="0">
                  <a:solidFill>
                    <a:srgbClr val="000000"/>
                  </a:solidFill>
                </a:rPr>
                <a:t>e</a:t>
              </a:r>
              <a:endParaRPr lang="en-US" sz="2400" dirty="0">
                <a:latin typeface="Times New Roman" pitchFamily="18" charset="0"/>
              </a:endParaRPr>
            </a:p>
          </p:txBody>
        </p:sp>
        <p:sp>
          <p:nvSpPr>
            <p:cNvPr id="178310" name="Rectangle 134"/>
            <p:cNvSpPr>
              <a:spLocks noChangeArrowheads="1"/>
            </p:cNvSpPr>
            <p:nvPr/>
          </p:nvSpPr>
          <p:spPr bwMode="auto">
            <a:xfrm>
              <a:off x="9626173" y="3409424"/>
              <a:ext cx="25484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g</a:t>
              </a:r>
              <a:endParaRPr lang="en-US" sz="2400">
                <a:latin typeface="Times New Roman" pitchFamily="18" charset="0"/>
              </a:endParaRPr>
            </a:p>
          </p:txBody>
        </p:sp>
        <p:sp>
          <p:nvSpPr>
            <p:cNvPr id="178311" name="Rectangle 135"/>
            <p:cNvSpPr>
              <a:spLocks noChangeArrowheads="1"/>
            </p:cNvSpPr>
            <p:nvPr/>
          </p:nvSpPr>
          <p:spPr bwMode="auto">
            <a:xfrm>
              <a:off x="9947591" y="3409424"/>
              <a:ext cx="192338"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r</a:t>
              </a:r>
              <a:endParaRPr lang="en-US" sz="2400">
                <a:latin typeface="Times New Roman" pitchFamily="18" charset="0"/>
              </a:endParaRPr>
            </a:p>
          </p:txBody>
        </p:sp>
        <p:sp>
          <p:nvSpPr>
            <p:cNvPr id="178312" name="Rectangle 136"/>
            <p:cNvSpPr>
              <a:spLocks noChangeArrowheads="1"/>
            </p:cNvSpPr>
            <p:nvPr/>
          </p:nvSpPr>
          <p:spPr bwMode="auto">
            <a:xfrm>
              <a:off x="10154729" y="3409424"/>
              <a:ext cx="271679" cy="646064"/>
            </a:xfrm>
            <a:prstGeom prst="rect">
              <a:avLst/>
            </a:prstGeom>
            <a:noFill/>
            <a:ln w="9525">
              <a:noFill/>
              <a:miter lim="800000"/>
              <a:headEnd/>
              <a:tailEnd/>
            </a:ln>
          </p:spPr>
          <p:txBody>
            <a:bodyPr wrap="none" lIns="0" tIns="0" rIns="0" bIns="0">
              <a:spAutoFit/>
            </a:bodyPr>
            <a:lstStyle/>
            <a:p>
              <a:pPr eaLnBrk="0" hangingPunct="0"/>
              <a:r>
                <a:rPr lang="en-US" sz="2799" b="1" dirty="0">
                  <a:solidFill>
                    <a:srgbClr val="000000"/>
                  </a:solidFill>
                </a:rPr>
                <a:t>e</a:t>
              </a:r>
              <a:endParaRPr lang="en-US" sz="2400" dirty="0">
                <a:latin typeface="Times New Roman" pitchFamily="18" charset="0"/>
              </a:endParaRPr>
            </a:p>
          </p:txBody>
        </p:sp>
        <p:sp>
          <p:nvSpPr>
            <p:cNvPr id="178313" name="Rectangle 137"/>
            <p:cNvSpPr>
              <a:spLocks noChangeArrowheads="1"/>
            </p:cNvSpPr>
            <p:nvPr/>
          </p:nvSpPr>
          <p:spPr bwMode="auto">
            <a:xfrm>
              <a:off x="10449960" y="3409424"/>
              <a:ext cx="21397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s</a:t>
              </a:r>
              <a:endParaRPr lang="en-US" sz="2400">
                <a:latin typeface="Times New Roman" pitchFamily="18" charset="0"/>
              </a:endParaRPr>
            </a:p>
          </p:txBody>
        </p:sp>
        <p:sp>
          <p:nvSpPr>
            <p:cNvPr id="178314" name="Rectangle 138"/>
            <p:cNvSpPr>
              <a:spLocks noChangeArrowheads="1"/>
            </p:cNvSpPr>
            <p:nvPr/>
          </p:nvSpPr>
          <p:spPr bwMode="auto">
            <a:xfrm>
              <a:off x="10738045" y="3409424"/>
              <a:ext cx="21397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s</a:t>
              </a:r>
              <a:endParaRPr lang="en-US" sz="2400">
                <a:latin typeface="Times New Roman" pitchFamily="18" charset="0"/>
              </a:endParaRPr>
            </a:p>
          </p:txBody>
        </p:sp>
        <p:sp>
          <p:nvSpPr>
            <p:cNvPr id="178315" name="Rectangle 139"/>
            <p:cNvSpPr>
              <a:spLocks noChangeArrowheads="1"/>
            </p:cNvSpPr>
            <p:nvPr/>
          </p:nvSpPr>
          <p:spPr bwMode="auto">
            <a:xfrm>
              <a:off x="11033274" y="3409424"/>
              <a:ext cx="132234"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i</a:t>
              </a:r>
              <a:endParaRPr lang="en-US" sz="2400">
                <a:latin typeface="Times New Roman" pitchFamily="18" charset="0"/>
              </a:endParaRPr>
            </a:p>
          </p:txBody>
        </p:sp>
        <p:sp>
          <p:nvSpPr>
            <p:cNvPr id="178316" name="Rectangle 140"/>
            <p:cNvSpPr>
              <a:spLocks noChangeArrowheads="1"/>
            </p:cNvSpPr>
            <p:nvPr/>
          </p:nvSpPr>
          <p:spPr bwMode="auto">
            <a:xfrm>
              <a:off x="11180890" y="3409424"/>
              <a:ext cx="28850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o</a:t>
              </a:r>
              <a:endParaRPr lang="en-US" sz="2400">
                <a:latin typeface="Times New Roman" pitchFamily="18" charset="0"/>
              </a:endParaRPr>
            </a:p>
          </p:txBody>
        </p:sp>
        <p:sp>
          <p:nvSpPr>
            <p:cNvPr id="178317" name="Rectangle 141"/>
            <p:cNvSpPr>
              <a:spLocks noChangeArrowheads="1"/>
            </p:cNvSpPr>
            <p:nvPr/>
          </p:nvSpPr>
          <p:spPr bwMode="auto">
            <a:xfrm>
              <a:off x="11504689" y="3409424"/>
              <a:ext cx="28850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n</a:t>
              </a:r>
              <a:endParaRPr lang="en-US" sz="2400">
                <a:latin typeface="Times New Roman" pitchFamily="18" charset="0"/>
              </a:endParaRPr>
            </a:p>
          </p:txBody>
        </p:sp>
        <p:sp>
          <p:nvSpPr>
            <p:cNvPr id="178318" name="Rectangle 142"/>
            <p:cNvSpPr>
              <a:spLocks noChangeArrowheads="1"/>
            </p:cNvSpPr>
            <p:nvPr/>
          </p:nvSpPr>
          <p:spPr bwMode="auto">
            <a:xfrm>
              <a:off x="8497634" y="6135536"/>
              <a:ext cx="353422"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FF0000"/>
                  </a:solidFill>
                </a:rPr>
                <a:t>N</a:t>
              </a:r>
              <a:endParaRPr lang="en-US" sz="2400">
                <a:latin typeface="Times New Roman" pitchFamily="18" charset="0"/>
              </a:endParaRPr>
            </a:p>
          </p:txBody>
        </p:sp>
        <p:sp>
          <p:nvSpPr>
            <p:cNvPr id="178319" name="Rectangle 143"/>
            <p:cNvSpPr>
              <a:spLocks noChangeArrowheads="1"/>
            </p:cNvSpPr>
            <p:nvPr/>
          </p:nvSpPr>
          <p:spPr bwMode="auto">
            <a:xfrm>
              <a:off x="8914288" y="6135536"/>
              <a:ext cx="28850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FF0000"/>
                  </a:solidFill>
                </a:rPr>
                <a:t>o</a:t>
              </a:r>
              <a:endParaRPr lang="en-US" sz="2400">
                <a:latin typeface="Times New Roman" pitchFamily="18" charset="0"/>
              </a:endParaRPr>
            </a:p>
          </p:txBody>
        </p:sp>
        <p:sp>
          <p:nvSpPr>
            <p:cNvPr id="178320" name="Rectangle 144"/>
            <p:cNvSpPr>
              <a:spLocks noChangeArrowheads="1"/>
            </p:cNvSpPr>
            <p:nvPr/>
          </p:nvSpPr>
          <p:spPr bwMode="auto">
            <a:xfrm>
              <a:off x="9273802" y="6135536"/>
              <a:ext cx="437570"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FF0000"/>
                  </a:solidFill>
                </a:rPr>
                <a:t>m</a:t>
              </a:r>
              <a:endParaRPr lang="en-US" sz="2400">
                <a:latin typeface="Times New Roman" pitchFamily="18" charset="0"/>
              </a:endParaRPr>
            </a:p>
          </p:txBody>
        </p:sp>
        <p:sp>
          <p:nvSpPr>
            <p:cNvPr id="178321" name="Rectangle 145"/>
            <p:cNvSpPr>
              <a:spLocks noChangeArrowheads="1"/>
            </p:cNvSpPr>
            <p:nvPr/>
          </p:nvSpPr>
          <p:spPr bwMode="auto">
            <a:xfrm>
              <a:off x="9778550" y="6135536"/>
              <a:ext cx="132234"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FF0000"/>
                  </a:solidFill>
                </a:rPr>
                <a:t>i</a:t>
              </a:r>
              <a:endParaRPr lang="en-US" sz="2400">
                <a:latin typeface="Times New Roman" pitchFamily="18" charset="0"/>
              </a:endParaRPr>
            </a:p>
          </p:txBody>
        </p:sp>
        <p:sp>
          <p:nvSpPr>
            <p:cNvPr id="178322" name="Rectangle 146"/>
            <p:cNvSpPr>
              <a:spLocks noChangeArrowheads="1"/>
            </p:cNvSpPr>
            <p:nvPr/>
          </p:nvSpPr>
          <p:spPr bwMode="auto">
            <a:xfrm>
              <a:off x="9964259" y="6135536"/>
              <a:ext cx="28850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FF0000"/>
                  </a:solidFill>
                </a:rPr>
                <a:t>n</a:t>
              </a:r>
              <a:endParaRPr lang="en-US" sz="2400">
                <a:latin typeface="Times New Roman" pitchFamily="18" charset="0"/>
              </a:endParaRPr>
            </a:p>
          </p:txBody>
        </p:sp>
        <p:sp>
          <p:nvSpPr>
            <p:cNvPr id="178323" name="Rectangle 147"/>
            <p:cNvSpPr>
              <a:spLocks noChangeArrowheads="1"/>
            </p:cNvSpPr>
            <p:nvPr/>
          </p:nvSpPr>
          <p:spPr bwMode="auto">
            <a:xfrm>
              <a:off x="10321392" y="6135536"/>
              <a:ext cx="266870"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FF0000"/>
                  </a:solidFill>
                </a:rPr>
                <a:t>a</a:t>
              </a:r>
              <a:endParaRPr lang="en-US" sz="2400">
                <a:latin typeface="Times New Roman" pitchFamily="18" charset="0"/>
              </a:endParaRPr>
            </a:p>
          </p:txBody>
        </p:sp>
        <p:sp>
          <p:nvSpPr>
            <p:cNvPr id="178324" name="Rectangle 148"/>
            <p:cNvSpPr>
              <a:spLocks noChangeArrowheads="1"/>
            </p:cNvSpPr>
            <p:nvPr/>
          </p:nvSpPr>
          <p:spPr bwMode="auto">
            <a:xfrm>
              <a:off x="10649953" y="6135536"/>
              <a:ext cx="132234"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FF0000"/>
                  </a:solidFill>
                </a:rPr>
                <a:t>l</a:t>
              </a:r>
              <a:endParaRPr lang="en-US" sz="2400">
                <a:latin typeface="Times New Roman" pitchFamily="18" charset="0"/>
              </a:endParaRPr>
            </a:p>
          </p:txBody>
        </p:sp>
        <p:sp>
          <p:nvSpPr>
            <p:cNvPr id="178325" name="Rectangle 149"/>
            <p:cNvSpPr>
              <a:spLocks noChangeArrowheads="1"/>
            </p:cNvSpPr>
            <p:nvPr/>
          </p:nvSpPr>
          <p:spPr bwMode="auto">
            <a:xfrm>
              <a:off x="8614297" y="7547399"/>
              <a:ext cx="363039"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FF0000"/>
                  </a:solidFill>
                </a:rPr>
                <a:t>O</a:t>
              </a:r>
              <a:endParaRPr lang="en-US" sz="2400">
                <a:latin typeface="Times New Roman" pitchFamily="18" charset="0"/>
              </a:endParaRPr>
            </a:p>
          </p:txBody>
        </p:sp>
        <p:sp>
          <p:nvSpPr>
            <p:cNvPr id="178326" name="Rectangle 150"/>
            <p:cNvSpPr>
              <a:spLocks noChangeArrowheads="1"/>
            </p:cNvSpPr>
            <p:nvPr/>
          </p:nvSpPr>
          <p:spPr bwMode="auto">
            <a:xfrm>
              <a:off x="9061903" y="7547399"/>
              <a:ext cx="192338"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FF0000"/>
                  </a:solidFill>
                </a:rPr>
                <a:t>r</a:t>
              </a:r>
              <a:endParaRPr lang="en-US" sz="2400">
                <a:latin typeface="Times New Roman" pitchFamily="18" charset="0"/>
              </a:endParaRPr>
            </a:p>
          </p:txBody>
        </p:sp>
        <p:sp>
          <p:nvSpPr>
            <p:cNvPr id="178327" name="Rectangle 151"/>
            <p:cNvSpPr>
              <a:spLocks noChangeArrowheads="1"/>
            </p:cNvSpPr>
            <p:nvPr/>
          </p:nvSpPr>
          <p:spPr bwMode="auto">
            <a:xfrm>
              <a:off x="9304754" y="7547399"/>
              <a:ext cx="28850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FF0000"/>
                  </a:solidFill>
                </a:rPr>
                <a:t>d</a:t>
              </a:r>
              <a:endParaRPr lang="en-US" sz="2400">
                <a:latin typeface="Times New Roman" pitchFamily="18" charset="0"/>
              </a:endParaRPr>
            </a:p>
          </p:txBody>
        </p:sp>
        <p:sp>
          <p:nvSpPr>
            <p:cNvPr id="178328" name="Rectangle 152"/>
            <p:cNvSpPr>
              <a:spLocks noChangeArrowheads="1"/>
            </p:cNvSpPr>
            <p:nvPr/>
          </p:nvSpPr>
          <p:spPr bwMode="auto">
            <a:xfrm>
              <a:off x="9664267" y="7547399"/>
              <a:ext cx="132234"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FF0000"/>
                  </a:solidFill>
                </a:rPr>
                <a:t>i</a:t>
              </a:r>
              <a:endParaRPr lang="en-US" sz="2400">
                <a:latin typeface="Times New Roman" pitchFamily="18" charset="0"/>
              </a:endParaRPr>
            </a:p>
          </p:txBody>
        </p:sp>
        <p:sp>
          <p:nvSpPr>
            <p:cNvPr id="178329" name="Rectangle 153"/>
            <p:cNvSpPr>
              <a:spLocks noChangeArrowheads="1"/>
            </p:cNvSpPr>
            <p:nvPr/>
          </p:nvSpPr>
          <p:spPr bwMode="auto">
            <a:xfrm>
              <a:off x="9847595" y="7547399"/>
              <a:ext cx="28850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FF0000"/>
                  </a:solidFill>
                </a:rPr>
                <a:t>n</a:t>
              </a:r>
              <a:endParaRPr lang="en-US" sz="2400">
                <a:latin typeface="Times New Roman" pitchFamily="18" charset="0"/>
              </a:endParaRPr>
            </a:p>
          </p:txBody>
        </p:sp>
        <p:sp>
          <p:nvSpPr>
            <p:cNvPr id="178330" name="Rectangle 154"/>
            <p:cNvSpPr>
              <a:spLocks noChangeArrowheads="1"/>
            </p:cNvSpPr>
            <p:nvPr/>
          </p:nvSpPr>
          <p:spPr bwMode="auto">
            <a:xfrm>
              <a:off x="10207109" y="7547399"/>
              <a:ext cx="266870"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FF0000"/>
                  </a:solidFill>
                </a:rPr>
                <a:t>a</a:t>
              </a:r>
              <a:endParaRPr lang="en-US" sz="2400">
                <a:latin typeface="Times New Roman" pitchFamily="18" charset="0"/>
              </a:endParaRPr>
            </a:p>
          </p:txBody>
        </p:sp>
        <p:sp>
          <p:nvSpPr>
            <p:cNvPr id="178331" name="Rectangle 155"/>
            <p:cNvSpPr>
              <a:spLocks noChangeArrowheads="1"/>
            </p:cNvSpPr>
            <p:nvPr/>
          </p:nvSpPr>
          <p:spPr bwMode="auto">
            <a:xfrm>
              <a:off x="10533289" y="7547399"/>
              <a:ext cx="132234"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FF0000"/>
                  </a:solidFill>
                </a:rPr>
                <a:t>l</a:t>
              </a:r>
              <a:endParaRPr lang="en-US" sz="2400">
                <a:latin typeface="Times New Roman" pitchFamily="18" charset="0"/>
              </a:endParaRPr>
            </a:p>
          </p:txBody>
        </p:sp>
        <p:sp>
          <p:nvSpPr>
            <p:cNvPr id="178332" name="Freeform 156"/>
            <p:cNvSpPr>
              <a:spLocks/>
            </p:cNvSpPr>
            <p:nvPr/>
          </p:nvSpPr>
          <p:spPr bwMode="auto">
            <a:xfrm>
              <a:off x="6821494" y="4571294"/>
              <a:ext cx="1566621" cy="821405"/>
            </a:xfrm>
            <a:custGeom>
              <a:avLst/>
              <a:gdLst/>
              <a:ahLst/>
              <a:cxnLst>
                <a:cxn ang="0">
                  <a:pos x="658" y="172"/>
                </a:cxn>
                <a:cxn ang="0">
                  <a:pos x="365" y="0"/>
                </a:cxn>
                <a:cxn ang="0">
                  <a:pos x="254" y="0"/>
                </a:cxn>
                <a:cxn ang="0">
                  <a:pos x="509" y="150"/>
                </a:cxn>
                <a:cxn ang="0">
                  <a:pos x="0" y="150"/>
                </a:cxn>
                <a:cxn ang="0">
                  <a:pos x="0" y="194"/>
                </a:cxn>
                <a:cxn ang="0">
                  <a:pos x="509" y="194"/>
                </a:cxn>
                <a:cxn ang="0">
                  <a:pos x="254" y="345"/>
                </a:cxn>
                <a:cxn ang="0">
                  <a:pos x="365" y="345"/>
                </a:cxn>
                <a:cxn ang="0">
                  <a:pos x="658" y="172"/>
                </a:cxn>
              </a:cxnLst>
              <a:rect l="0" t="0" r="r" b="b"/>
              <a:pathLst>
                <a:path w="658" h="345">
                  <a:moveTo>
                    <a:pt x="658" y="172"/>
                  </a:moveTo>
                  <a:lnTo>
                    <a:pt x="365" y="0"/>
                  </a:lnTo>
                  <a:lnTo>
                    <a:pt x="254" y="0"/>
                  </a:lnTo>
                  <a:lnTo>
                    <a:pt x="509" y="150"/>
                  </a:lnTo>
                  <a:lnTo>
                    <a:pt x="0" y="150"/>
                  </a:lnTo>
                  <a:lnTo>
                    <a:pt x="0" y="194"/>
                  </a:lnTo>
                  <a:lnTo>
                    <a:pt x="509" y="194"/>
                  </a:lnTo>
                  <a:lnTo>
                    <a:pt x="254" y="345"/>
                  </a:lnTo>
                  <a:lnTo>
                    <a:pt x="365" y="345"/>
                  </a:lnTo>
                  <a:lnTo>
                    <a:pt x="658" y="172"/>
                  </a:lnTo>
                  <a:close/>
                </a:path>
              </a:pathLst>
            </a:custGeom>
            <a:solidFill>
              <a:srgbClr val="999999"/>
            </a:solidFill>
            <a:ln w="9525">
              <a:noFill/>
              <a:round/>
              <a:headEnd/>
              <a:tailEnd/>
            </a:ln>
          </p:spPr>
          <p:txBody>
            <a:bodyPr/>
            <a:lstStyle/>
            <a:p>
              <a:endParaRPr lang="en-US" sz="2699"/>
            </a:p>
          </p:txBody>
        </p:sp>
        <p:sp>
          <p:nvSpPr>
            <p:cNvPr id="178333" name="Freeform 157"/>
            <p:cNvSpPr>
              <a:spLocks/>
            </p:cNvSpPr>
            <p:nvPr/>
          </p:nvSpPr>
          <p:spPr bwMode="auto">
            <a:xfrm>
              <a:off x="6821494" y="4571294"/>
              <a:ext cx="1566621" cy="821405"/>
            </a:xfrm>
            <a:custGeom>
              <a:avLst/>
              <a:gdLst/>
              <a:ahLst/>
              <a:cxnLst>
                <a:cxn ang="0">
                  <a:pos x="658" y="172"/>
                </a:cxn>
                <a:cxn ang="0">
                  <a:pos x="365" y="0"/>
                </a:cxn>
                <a:cxn ang="0">
                  <a:pos x="254" y="0"/>
                </a:cxn>
                <a:cxn ang="0">
                  <a:pos x="509" y="150"/>
                </a:cxn>
                <a:cxn ang="0">
                  <a:pos x="0" y="150"/>
                </a:cxn>
                <a:cxn ang="0">
                  <a:pos x="0" y="194"/>
                </a:cxn>
                <a:cxn ang="0">
                  <a:pos x="509" y="194"/>
                </a:cxn>
                <a:cxn ang="0">
                  <a:pos x="254" y="345"/>
                </a:cxn>
                <a:cxn ang="0">
                  <a:pos x="365" y="345"/>
                </a:cxn>
                <a:cxn ang="0">
                  <a:pos x="658" y="172"/>
                </a:cxn>
              </a:cxnLst>
              <a:rect l="0" t="0" r="r" b="b"/>
              <a:pathLst>
                <a:path w="658" h="345">
                  <a:moveTo>
                    <a:pt x="658" y="172"/>
                  </a:moveTo>
                  <a:lnTo>
                    <a:pt x="365" y="0"/>
                  </a:lnTo>
                  <a:lnTo>
                    <a:pt x="254" y="0"/>
                  </a:lnTo>
                  <a:lnTo>
                    <a:pt x="509" y="150"/>
                  </a:lnTo>
                  <a:lnTo>
                    <a:pt x="0" y="150"/>
                  </a:lnTo>
                  <a:lnTo>
                    <a:pt x="0" y="194"/>
                  </a:lnTo>
                  <a:lnTo>
                    <a:pt x="509" y="194"/>
                  </a:lnTo>
                  <a:lnTo>
                    <a:pt x="254" y="345"/>
                  </a:lnTo>
                  <a:lnTo>
                    <a:pt x="365" y="345"/>
                  </a:lnTo>
                  <a:lnTo>
                    <a:pt x="658" y="172"/>
                  </a:lnTo>
                </a:path>
              </a:pathLst>
            </a:custGeom>
            <a:noFill/>
            <a:ln w="0" cap="sq">
              <a:solidFill>
                <a:srgbClr val="000000"/>
              </a:solidFill>
              <a:prstDash val="solid"/>
              <a:miter lim="800000"/>
              <a:headEnd/>
              <a:tailEnd/>
            </a:ln>
          </p:spPr>
          <p:txBody>
            <a:bodyPr/>
            <a:lstStyle/>
            <a:p>
              <a:endParaRPr lang="en-US" sz="2699"/>
            </a:p>
          </p:txBody>
        </p:sp>
        <p:sp>
          <p:nvSpPr>
            <p:cNvPr id="178334" name="Freeform 158"/>
            <p:cNvSpPr>
              <a:spLocks/>
            </p:cNvSpPr>
            <p:nvPr/>
          </p:nvSpPr>
          <p:spPr bwMode="auto">
            <a:xfrm>
              <a:off x="6826256" y="6004586"/>
              <a:ext cx="1571382" cy="816643"/>
            </a:xfrm>
            <a:custGeom>
              <a:avLst/>
              <a:gdLst/>
              <a:ahLst/>
              <a:cxnLst>
                <a:cxn ang="0">
                  <a:pos x="660" y="172"/>
                </a:cxn>
                <a:cxn ang="0">
                  <a:pos x="365" y="0"/>
                </a:cxn>
                <a:cxn ang="0">
                  <a:pos x="255" y="0"/>
                </a:cxn>
                <a:cxn ang="0">
                  <a:pos x="509" y="148"/>
                </a:cxn>
                <a:cxn ang="0">
                  <a:pos x="0" y="148"/>
                </a:cxn>
                <a:cxn ang="0">
                  <a:pos x="0" y="195"/>
                </a:cxn>
                <a:cxn ang="0">
                  <a:pos x="509" y="195"/>
                </a:cxn>
                <a:cxn ang="0">
                  <a:pos x="255" y="343"/>
                </a:cxn>
                <a:cxn ang="0">
                  <a:pos x="365" y="343"/>
                </a:cxn>
                <a:cxn ang="0">
                  <a:pos x="660" y="172"/>
                </a:cxn>
              </a:cxnLst>
              <a:rect l="0" t="0" r="r" b="b"/>
              <a:pathLst>
                <a:path w="660" h="343">
                  <a:moveTo>
                    <a:pt x="660" y="172"/>
                  </a:moveTo>
                  <a:lnTo>
                    <a:pt x="365" y="0"/>
                  </a:lnTo>
                  <a:lnTo>
                    <a:pt x="255" y="0"/>
                  </a:lnTo>
                  <a:lnTo>
                    <a:pt x="509" y="148"/>
                  </a:lnTo>
                  <a:lnTo>
                    <a:pt x="0" y="148"/>
                  </a:lnTo>
                  <a:lnTo>
                    <a:pt x="0" y="195"/>
                  </a:lnTo>
                  <a:lnTo>
                    <a:pt x="509" y="195"/>
                  </a:lnTo>
                  <a:lnTo>
                    <a:pt x="255" y="343"/>
                  </a:lnTo>
                  <a:lnTo>
                    <a:pt x="365" y="343"/>
                  </a:lnTo>
                  <a:lnTo>
                    <a:pt x="660" y="172"/>
                  </a:lnTo>
                  <a:close/>
                </a:path>
              </a:pathLst>
            </a:custGeom>
            <a:solidFill>
              <a:srgbClr val="999999"/>
            </a:solidFill>
            <a:ln w="9525">
              <a:noFill/>
              <a:round/>
              <a:headEnd/>
              <a:tailEnd/>
            </a:ln>
          </p:spPr>
          <p:txBody>
            <a:bodyPr/>
            <a:lstStyle/>
            <a:p>
              <a:endParaRPr lang="en-US" sz="2699"/>
            </a:p>
          </p:txBody>
        </p:sp>
        <p:sp>
          <p:nvSpPr>
            <p:cNvPr id="178335" name="Freeform 159"/>
            <p:cNvSpPr>
              <a:spLocks/>
            </p:cNvSpPr>
            <p:nvPr/>
          </p:nvSpPr>
          <p:spPr bwMode="auto">
            <a:xfrm>
              <a:off x="6826256" y="6004586"/>
              <a:ext cx="1571382" cy="816643"/>
            </a:xfrm>
            <a:custGeom>
              <a:avLst/>
              <a:gdLst/>
              <a:ahLst/>
              <a:cxnLst>
                <a:cxn ang="0">
                  <a:pos x="660" y="172"/>
                </a:cxn>
                <a:cxn ang="0">
                  <a:pos x="365" y="0"/>
                </a:cxn>
                <a:cxn ang="0">
                  <a:pos x="255" y="0"/>
                </a:cxn>
                <a:cxn ang="0">
                  <a:pos x="509" y="148"/>
                </a:cxn>
                <a:cxn ang="0">
                  <a:pos x="0" y="148"/>
                </a:cxn>
                <a:cxn ang="0">
                  <a:pos x="0" y="195"/>
                </a:cxn>
                <a:cxn ang="0">
                  <a:pos x="509" y="195"/>
                </a:cxn>
                <a:cxn ang="0">
                  <a:pos x="255" y="343"/>
                </a:cxn>
                <a:cxn ang="0">
                  <a:pos x="365" y="343"/>
                </a:cxn>
                <a:cxn ang="0">
                  <a:pos x="660" y="172"/>
                </a:cxn>
              </a:cxnLst>
              <a:rect l="0" t="0" r="r" b="b"/>
              <a:pathLst>
                <a:path w="660" h="343">
                  <a:moveTo>
                    <a:pt x="660" y="172"/>
                  </a:moveTo>
                  <a:lnTo>
                    <a:pt x="365" y="0"/>
                  </a:lnTo>
                  <a:lnTo>
                    <a:pt x="255" y="0"/>
                  </a:lnTo>
                  <a:lnTo>
                    <a:pt x="509" y="148"/>
                  </a:lnTo>
                  <a:lnTo>
                    <a:pt x="0" y="148"/>
                  </a:lnTo>
                  <a:lnTo>
                    <a:pt x="0" y="195"/>
                  </a:lnTo>
                  <a:lnTo>
                    <a:pt x="509" y="195"/>
                  </a:lnTo>
                  <a:lnTo>
                    <a:pt x="255" y="343"/>
                  </a:lnTo>
                  <a:lnTo>
                    <a:pt x="365" y="343"/>
                  </a:lnTo>
                  <a:lnTo>
                    <a:pt x="660" y="172"/>
                  </a:lnTo>
                </a:path>
              </a:pathLst>
            </a:custGeom>
            <a:noFill/>
            <a:ln w="0" cap="sq">
              <a:solidFill>
                <a:srgbClr val="000000"/>
              </a:solidFill>
              <a:prstDash val="solid"/>
              <a:miter lim="800000"/>
              <a:headEnd/>
              <a:tailEnd/>
            </a:ln>
          </p:spPr>
          <p:txBody>
            <a:bodyPr/>
            <a:lstStyle/>
            <a:p>
              <a:endParaRPr lang="en-US" sz="2699"/>
            </a:p>
          </p:txBody>
        </p:sp>
        <p:sp>
          <p:nvSpPr>
            <p:cNvPr id="178336" name="Freeform 160"/>
            <p:cNvSpPr>
              <a:spLocks/>
            </p:cNvSpPr>
            <p:nvPr/>
          </p:nvSpPr>
          <p:spPr bwMode="auto">
            <a:xfrm>
              <a:off x="6831017" y="7447400"/>
              <a:ext cx="1571382" cy="819024"/>
            </a:xfrm>
            <a:custGeom>
              <a:avLst/>
              <a:gdLst/>
              <a:ahLst/>
              <a:cxnLst>
                <a:cxn ang="0">
                  <a:pos x="660" y="171"/>
                </a:cxn>
                <a:cxn ang="0">
                  <a:pos x="366" y="0"/>
                </a:cxn>
                <a:cxn ang="0">
                  <a:pos x="255" y="0"/>
                </a:cxn>
                <a:cxn ang="0">
                  <a:pos x="510" y="149"/>
                </a:cxn>
                <a:cxn ang="0">
                  <a:pos x="0" y="149"/>
                </a:cxn>
                <a:cxn ang="0">
                  <a:pos x="0" y="195"/>
                </a:cxn>
                <a:cxn ang="0">
                  <a:pos x="510" y="195"/>
                </a:cxn>
                <a:cxn ang="0">
                  <a:pos x="255" y="344"/>
                </a:cxn>
                <a:cxn ang="0">
                  <a:pos x="366" y="344"/>
                </a:cxn>
                <a:cxn ang="0">
                  <a:pos x="660" y="171"/>
                </a:cxn>
              </a:cxnLst>
              <a:rect l="0" t="0" r="r" b="b"/>
              <a:pathLst>
                <a:path w="660" h="344">
                  <a:moveTo>
                    <a:pt x="660" y="171"/>
                  </a:moveTo>
                  <a:lnTo>
                    <a:pt x="366" y="0"/>
                  </a:lnTo>
                  <a:lnTo>
                    <a:pt x="255" y="0"/>
                  </a:lnTo>
                  <a:lnTo>
                    <a:pt x="510" y="149"/>
                  </a:lnTo>
                  <a:lnTo>
                    <a:pt x="0" y="149"/>
                  </a:lnTo>
                  <a:lnTo>
                    <a:pt x="0" y="195"/>
                  </a:lnTo>
                  <a:lnTo>
                    <a:pt x="510" y="195"/>
                  </a:lnTo>
                  <a:lnTo>
                    <a:pt x="255" y="344"/>
                  </a:lnTo>
                  <a:lnTo>
                    <a:pt x="366" y="344"/>
                  </a:lnTo>
                  <a:lnTo>
                    <a:pt x="660" y="171"/>
                  </a:lnTo>
                  <a:close/>
                </a:path>
              </a:pathLst>
            </a:custGeom>
            <a:solidFill>
              <a:srgbClr val="999999"/>
            </a:solidFill>
            <a:ln w="9525">
              <a:noFill/>
              <a:round/>
              <a:headEnd/>
              <a:tailEnd/>
            </a:ln>
          </p:spPr>
          <p:txBody>
            <a:bodyPr/>
            <a:lstStyle/>
            <a:p>
              <a:endParaRPr lang="en-US" sz="2699"/>
            </a:p>
          </p:txBody>
        </p:sp>
        <p:sp>
          <p:nvSpPr>
            <p:cNvPr id="178337" name="Freeform 161"/>
            <p:cNvSpPr>
              <a:spLocks/>
            </p:cNvSpPr>
            <p:nvPr/>
          </p:nvSpPr>
          <p:spPr bwMode="auto">
            <a:xfrm>
              <a:off x="6831017" y="7447400"/>
              <a:ext cx="1571382" cy="819024"/>
            </a:xfrm>
            <a:custGeom>
              <a:avLst/>
              <a:gdLst/>
              <a:ahLst/>
              <a:cxnLst>
                <a:cxn ang="0">
                  <a:pos x="660" y="171"/>
                </a:cxn>
                <a:cxn ang="0">
                  <a:pos x="366" y="0"/>
                </a:cxn>
                <a:cxn ang="0">
                  <a:pos x="255" y="0"/>
                </a:cxn>
                <a:cxn ang="0">
                  <a:pos x="510" y="149"/>
                </a:cxn>
                <a:cxn ang="0">
                  <a:pos x="0" y="149"/>
                </a:cxn>
                <a:cxn ang="0">
                  <a:pos x="0" y="195"/>
                </a:cxn>
                <a:cxn ang="0">
                  <a:pos x="510" y="195"/>
                </a:cxn>
                <a:cxn ang="0">
                  <a:pos x="255" y="344"/>
                </a:cxn>
                <a:cxn ang="0">
                  <a:pos x="366" y="344"/>
                </a:cxn>
                <a:cxn ang="0">
                  <a:pos x="660" y="171"/>
                </a:cxn>
              </a:cxnLst>
              <a:rect l="0" t="0" r="r" b="b"/>
              <a:pathLst>
                <a:path w="660" h="344">
                  <a:moveTo>
                    <a:pt x="660" y="171"/>
                  </a:moveTo>
                  <a:lnTo>
                    <a:pt x="366" y="0"/>
                  </a:lnTo>
                  <a:lnTo>
                    <a:pt x="255" y="0"/>
                  </a:lnTo>
                  <a:lnTo>
                    <a:pt x="510" y="149"/>
                  </a:lnTo>
                  <a:lnTo>
                    <a:pt x="0" y="149"/>
                  </a:lnTo>
                  <a:lnTo>
                    <a:pt x="0" y="195"/>
                  </a:lnTo>
                  <a:lnTo>
                    <a:pt x="510" y="195"/>
                  </a:lnTo>
                  <a:lnTo>
                    <a:pt x="255" y="344"/>
                  </a:lnTo>
                  <a:lnTo>
                    <a:pt x="366" y="344"/>
                  </a:lnTo>
                  <a:lnTo>
                    <a:pt x="660" y="171"/>
                  </a:lnTo>
                </a:path>
              </a:pathLst>
            </a:custGeom>
            <a:noFill/>
            <a:ln w="0" cap="sq">
              <a:solidFill>
                <a:srgbClr val="000000"/>
              </a:solidFill>
              <a:prstDash val="solid"/>
              <a:miter lim="800000"/>
              <a:headEnd/>
              <a:tailEnd/>
            </a:ln>
          </p:spPr>
          <p:txBody>
            <a:bodyPr/>
            <a:lstStyle/>
            <a:p>
              <a:endParaRPr lang="en-US" sz="2699"/>
            </a:p>
          </p:txBody>
        </p:sp>
        <p:sp>
          <p:nvSpPr>
            <p:cNvPr id="178338" name="Freeform 162"/>
            <p:cNvSpPr>
              <a:spLocks/>
            </p:cNvSpPr>
            <p:nvPr/>
          </p:nvSpPr>
          <p:spPr bwMode="auto">
            <a:xfrm>
              <a:off x="4457277" y="3959409"/>
              <a:ext cx="2178508" cy="40474"/>
            </a:xfrm>
            <a:custGeom>
              <a:avLst/>
              <a:gdLst/>
              <a:ahLst/>
              <a:cxnLst>
                <a:cxn ang="0">
                  <a:pos x="915" y="9"/>
                </a:cxn>
                <a:cxn ang="0">
                  <a:pos x="906" y="0"/>
                </a:cxn>
                <a:cxn ang="0">
                  <a:pos x="0" y="0"/>
                </a:cxn>
                <a:cxn ang="0">
                  <a:pos x="0" y="17"/>
                </a:cxn>
                <a:cxn ang="0">
                  <a:pos x="906" y="17"/>
                </a:cxn>
                <a:cxn ang="0">
                  <a:pos x="897" y="9"/>
                </a:cxn>
                <a:cxn ang="0">
                  <a:pos x="915" y="9"/>
                </a:cxn>
                <a:cxn ang="0">
                  <a:pos x="915" y="0"/>
                </a:cxn>
                <a:cxn ang="0">
                  <a:pos x="906" y="0"/>
                </a:cxn>
                <a:cxn ang="0">
                  <a:pos x="915" y="9"/>
                </a:cxn>
              </a:cxnLst>
              <a:rect l="0" t="0" r="r" b="b"/>
              <a:pathLst>
                <a:path w="915" h="17">
                  <a:moveTo>
                    <a:pt x="915" y="9"/>
                  </a:moveTo>
                  <a:lnTo>
                    <a:pt x="906" y="0"/>
                  </a:lnTo>
                  <a:lnTo>
                    <a:pt x="0" y="0"/>
                  </a:lnTo>
                  <a:lnTo>
                    <a:pt x="0" y="17"/>
                  </a:lnTo>
                  <a:lnTo>
                    <a:pt x="906" y="17"/>
                  </a:lnTo>
                  <a:lnTo>
                    <a:pt x="897" y="9"/>
                  </a:lnTo>
                  <a:lnTo>
                    <a:pt x="915" y="9"/>
                  </a:lnTo>
                  <a:lnTo>
                    <a:pt x="915" y="0"/>
                  </a:lnTo>
                  <a:lnTo>
                    <a:pt x="906" y="0"/>
                  </a:lnTo>
                  <a:lnTo>
                    <a:pt x="915" y="9"/>
                  </a:lnTo>
                  <a:close/>
                </a:path>
              </a:pathLst>
            </a:custGeom>
            <a:solidFill>
              <a:srgbClr val="000000"/>
            </a:solidFill>
            <a:ln w="9525">
              <a:noFill/>
              <a:round/>
              <a:headEnd/>
              <a:tailEnd/>
            </a:ln>
          </p:spPr>
          <p:txBody>
            <a:bodyPr/>
            <a:lstStyle/>
            <a:p>
              <a:endParaRPr lang="en-US" sz="2699"/>
            </a:p>
          </p:txBody>
        </p:sp>
        <p:sp>
          <p:nvSpPr>
            <p:cNvPr id="178339" name="Freeform 163"/>
            <p:cNvSpPr>
              <a:spLocks/>
            </p:cNvSpPr>
            <p:nvPr/>
          </p:nvSpPr>
          <p:spPr bwMode="auto">
            <a:xfrm>
              <a:off x="6592929" y="3980836"/>
              <a:ext cx="42856" cy="1702332"/>
            </a:xfrm>
            <a:custGeom>
              <a:avLst/>
              <a:gdLst/>
              <a:ahLst/>
              <a:cxnLst>
                <a:cxn ang="0">
                  <a:pos x="9" y="715"/>
                </a:cxn>
                <a:cxn ang="0">
                  <a:pos x="18" y="706"/>
                </a:cxn>
                <a:cxn ang="0">
                  <a:pos x="18" y="0"/>
                </a:cxn>
                <a:cxn ang="0">
                  <a:pos x="0" y="0"/>
                </a:cxn>
                <a:cxn ang="0">
                  <a:pos x="0" y="706"/>
                </a:cxn>
                <a:cxn ang="0">
                  <a:pos x="9" y="697"/>
                </a:cxn>
                <a:cxn ang="0">
                  <a:pos x="9" y="715"/>
                </a:cxn>
                <a:cxn ang="0">
                  <a:pos x="18" y="715"/>
                </a:cxn>
                <a:cxn ang="0">
                  <a:pos x="18" y="706"/>
                </a:cxn>
                <a:cxn ang="0">
                  <a:pos x="9" y="715"/>
                </a:cxn>
              </a:cxnLst>
              <a:rect l="0" t="0" r="r" b="b"/>
              <a:pathLst>
                <a:path w="18" h="715">
                  <a:moveTo>
                    <a:pt x="9" y="715"/>
                  </a:moveTo>
                  <a:lnTo>
                    <a:pt x="18" y="706"/>
                  </a:lnTo>
                  <a:lnTo>
                    <a:pt x="18" y="0"/>
                  </a:lnTo>
                  <a:lnTo>
                    <a:pt x="0" y="0"/>
                  </a:lnTo>
                  <a:lnTo>
                    <a:pt x="0" y="706"/>
                  </a:lnTo>
                  <a:lnTo>
                    <a:pt x="9" y="697"/>
                  </a:lnTo>
                  <a:lnTo>
                    <a:pt x="9" y="715"/>
                  </a:lnTo>
                  <a:lnTo>
                    <a:pt x="18" y="715"/>
                  </a:lnTo>
                  <a:lnTo>
                    <a:pt x="18" y="706"/>
                  </a:lnTo>
                  <a:lnTo>
                    <a:pt x="9" y="715"/>
                  </a:lnTo>
                  <a:close/>
                </a:path>
              </a:pathLst>
            </a:custGeom>
            <a:solidFill>
              <a:srgbClr val="000000"/>
            </a:solidFill>
            <a:ln w="9525">
              <a:noFill/>
              <a:round/>
              <a:headEnd/>
              <a:tailEnd/>
            </a:ln>
          </p:spPr>
          <p:txBody>
            <a:bodyPr/>
            <a:lstStyle/>
            <a:p>
              <a:endParaRPr lang="en-US" sz="2699"/>
            </a:p>
          </p:txBody>
        </p:sp>
        <p:sp>
          <p:nvSpPr>
            <p:cNvPr id="178340" name="Freeform 164"/>
            <p:cNvSpPr>
              <a:spLocks/>
            </p:cNvSpPr>
            <p:nvPr/>
          </p:nvSpPr>
          <p:spPr bwMode="auto">
            <a:xfrm>
              <a:off x="4431088" y="5640312"/>
              <a:ext cx="2183269" cy="42856"/>
            </a:xfrm>
            <a:custGeom>
              <a:avLst/>
              <a:gdLst/>
              <a:ahLst/>
              <a:cxnLst>
                <a:cxn ang="0">
                  <a:pos x="0" y="9"/>
                </a:cxn>
                <a:cxn ang="0">
                  <a:pos x="11" y="18"/>
                </a:cxn>
                <a:cxn ang="0">
                  <a:pos x="917" y="18"/>
                </a:cxn>
                <a:cxn ang="0">
                  <a:pos x="917" y="0"/>
                </a:cxn>
                <a:cxn ang="0">
                  <a:pos x="11" y="0"/>
                </a:cxn>
                <a:cxn ang="0">
                  <a:pos x="20" y="9"/>
                </a:cxn>
                <a:cxn ang="0">
                  <a:pos x="0" y="9"/>
                </a:cxn>
                <a:cxn ang="0">
                  <a:pos x="0" y="18"/>
                </a:cxn>
                <a:cxn ang="0">
                  <a:pos x="11" y="18"/>
                </a:cxn>
                <a:cxn ang="0">
                  <a:pos x="0" y="9"/>
                </a:cxn>
              </a:cxnLst>
              <a:rect l="0" t="0" r="r" b="b"/>
              <a:pathLst>
                <a:path w="917" h="18">
                  <a:moveTo>
                    <a:pt x="0" y="9"/>
                  </a:moveTo>
                  <a:lnTo>
                    <a:pt x="11" y="18"/>
                  </a:lnTo>
                  <a:lnTo>
                    <a:pt x="917" y="18"/>
                  </a:lnTo>
                  <a:lnTo>
                    <a:pt x="917" y="0"/>
                  </a:lnTo>
                  <a:lnTo>
                    <a:pt x="11" y="0"/>
                  </a:lnTo>
                  <a:lnTo>
                    <a:pt x="20" y="9"/>
                  </a:lnTo>
                  <a:lnTo>
                    <a:pt x="0" y="9"/>
                  </a:lnTo>
                  <a:lnTo>
                    <a:pt x="0" y="18"/>
                  </a:lnTo>
                  <a:lnTo>
                    <a:pt x="11" y="18"/>
                  </a:lnTo>
                  <a:lnTo>
                    <a:pt x="0" y="9"/>
                  </a:lnTo>
                  <a:close/>
                </a:path>
              </a:pathLst>
            </a:custGeom>
            <a:solidFill>
              <a:srgbClr val="000000"/>
            </a:solidFill>
            <a:ln w="9525">
              <a:noFill/>
              <a:round/>
              <a:headEnd/>
              <a:tailEnd/>
            </a:ln>
          </p:spPr>
          <p:txBody>
            <a:bodyPr/>
            <a:lstStyle/>
            <a:p>
              <a:endParaRPr lang="en-US" sz="2699"/>
            </a:p>
          </p:txBody>
        </p:sp>
        <p:sp>
          <p:nvSpPr>
            <p:cNvPr id="178341" name="Freeform 165"/>
            <p:cNvSpPr>
              <a:spLocks/>
            </p:cNvSpPr>
            <p:nvPr/>
          </p:nvSpPr>
          <p:spPr bwMode="auto">
            <a:xfrm>
              <a:off x="4431087" y="3959408"/>
              <a:ext cx="47618" cy="1702330"/>
            </a:xfrm>
            <a:custGeom>
              <a:avLst/>
              <a:gdLst/>
              <a:ahLst/>
              <a:cxnLst>
                <a:cxn ang="0">
                  <a:pos x="11" y="0"/>
                </a:cxn>
                <a:cxn ang="0">
                  <a:pos x="0" y="9"/>
                </a:cxn>
                <a:cxn ang="0">
                  <a:pos x="0" y="715"/>
                </a:cxn>
                <a:cxn ang="0">
                  <a:pos x="20" y="715"/>
                </a:cxn>
                <a:cxn ang="0">
                  <a:pos x="20" y="9"/>
                </a:cxn>
                <a:cxn ang="0">
                  <a:pos x="11" y="17"/>
                </a:cxn>
                <a:cxn ang="0">
                  <a:pos x="11" y="0"/>
                </a:cxn>
                <a:cxn ang="0">
                  <a:pos x="0" y="0"/>
                </a:cxn>
                <a:cxn ang="0">
                  <a:pos x="0" y="9"/>
                </a:cxn>
                <a:cxn ang="0">
                  <a:pos x="11" y="0"/>
                </a:cxn>
              </a:cxnLst>
              <a:rect l="0" t="0" r="r" b="b"/>
              <a:pathLst>
                <a:path w="20" h="715">
                  <a:moveTo>
                    <a:pt x="11" y="0"/>
                  </a:moveTo>
                  <a:lnTo>
                    <a:pt x="0" y="9"/>
                  </a:lnTo>
                  <a:lnTo>
                    <a:pt x="0" y="715"/>
                  </a:lnTo>
                  <a:lnTo>
                    <a:pt x="20" y="715"/>
                  </a:lnTo>
                  <a:lnTo>
                    <a:pt x="20" y="9"/>
                  </a:lnTo>
                  <a:lnTo>
                    <a:pt x="11" y="17"/>
                  </a:lnTo>
                  <a:lnTo>
                    <a:pt x="11" y="0"/>
                  </a:lnTo>
                  <a:lnTo>
                    <a:pt x="0" y="0"/>
                  </a:lnTo>
                  <a:lnTo>
                    <a:pt x="0" y="9"/>
                  </a:lnTo>
                  <a:lnTo>
                    <a:pt x="11" y="0"/>
                  </a:lnTo>
                  <a:close/>
                </a:path>
              </a:pathLst>
            </a:custGeom>
            <a:solidFill>
              <a:srgbClr val="000000"/>
            </a:solidFill>
            <a:ln w="9525">
              <a:noFill/>
              <a:round/>
              <a:headEnd/>
              <a:tailEnd/>
            </a:ln>
          </p:spPr>
          <p:txBody>
            <a:bodyPr/>
            <a:lstStyle/>
            <a:p>
              <a:endParaRPr lang="en-US" sz="2699"/>
            </a:p>
          </p:txBody>
        </p:sp>
        <p:sp>
          <p:nvSpPr>
            <p:cNvPr id="178342" name="Rectangle 166"/>
            <p:cNvSpPr>
              <a:spLocks noChangeArrowheads="1"/>
            </p:cNvSpPr>
            <p:nvPr/>
          </p:nvSpPr>
          <p:spPr bwMode="auto">
            <a:xfrm>
              <a:off x="2333530" y="6056966"/>
              <a:ext cx="266870"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T</a:t>
              </a:r>
              <a:endParaRPr lang="en-US" sz="2400">
                <a:latin typeface="Times New Roman" pitchFamily="18" charset="0"/>
              </a:endParaRPr>
            </a:p>
          </p:txBody>
        </p:sp>
        <p:sp>
          <p:nvSpPr>
            <p:cNvPr id="178343" name="Rectangle 167"/>
            <p:cNvSpPr>
              <a:spLocks noChangeArrowheads="1"/>
            </p:cNvSpPr>
            <p:nvPr/>
          </p:nvSpPr>
          <p:spPr bwMode="auto">
            <a:xfrm>
              <a:off x="2654950" y="6056966"/>
              <a:ext cx="28850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h</a:t>
              </a:r>
              <a:endParaRPr lang="en-US" sz="2400">
                <a:latin typeface="Times New Roman" pitchFamily="18" charset="0"/>
              </a:endParaRPr>
            </a:p>
          </p:txBody>
        </p:sp>
        <p:sp>
          <p:nvSpPr>
            <p:cNvPr id="178344" name="Rectangle 168"/>
            <p:cNvSpPr>
              <a:spLocks noChangeArrowheads="1"/>
            </p:cNvSpPr>
            <p:nvPr/>
          </p:nvSpPr>
          <p:spPr bwMode="auto">
            <a:xfrm>
              <a:off x="2976367" y="6056966"/>
              <a:ext cx="192338"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r</a:t>
              </a:r>
              <a:endParaRPr lang="en-US" sz="2400">
                <a:latin typeface="Times New Roman" pitchFamily="18" charset="0"/>
              </a:endParaRPr>
            </a:p>
          </p:txBody>
        </p:sp>
        <p:sp>
          <p:nvSpPr>
            <p:cNvPr id="178345" name="Rectangle 169"/>
            <p:cNvSpPr>
              <a:spLocks noChangeArrowheads="1"/>
            </p:cNvSpPr>
            <p:nvPr/>
          </p:nvSpPr>
          <p:spPr bwMode="auto">
            <a:xfrm>
              <a:off x="3181123" y="6056966"/>
              <a:ext cx="271679"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e</a:t>
              </a:r>
              <a:endParaRPr lang="en-US" sz="2400">
                <a:latin typeface="Times New Roman" pitchFamily="18" charset="0"/>
              </a:endParaRPr>
            </a:p>
          </p:txBody>
        </p:sp>
        <p:sp>
          <p:nvSpPr>
            <p:cNvPr id="178346" name="Rectangle 170"/>
            <p:cNvSpPr>
              <a:spLocks noChangeArrowheads="1"/>
            </p:cNvSpPr>
            <p:nvPr/>
          </p:nvSpPr>
          <p:spPr bwMode="auto">
            <a:xfrm>
              <a:off x="3476354" y="6056966"/>
              <a:ext cx="271679"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e</a:t>
              </a:r>
              <a:endParaRPr lang="en-US" sz="2400">
                <a:latin typeface="Times New Roman" pitchFamily="18" charset="0"/>
              </a:endParaRPr>
            </a:p>
          </p:txBody>
        </p:sp>
        <p:sp>
          <p:nvSpPr>
            <p:cNvPr id="178347" name="Rectangle 171"/>
            <p:cNvSpPr>
              <a:spLocks noChangeArrowheads="1"/>
            </p:cNvSpPr>
            <p:nvPr/>
          </p:nvSpPr>
          <p:spPr bwMode="auto">
            <a:xfrm>
              <a:off x="3773964" y="6056966"/>
              <a:ext cx="12261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 </a:t>
              </a:r>
              <a:endParaRPr lang="en-US" sz="2400">
                <a:latin typeface="Times New Roman" pitchFamily="18" charset="0"/>
              </a:endParaRPr>
            </a:p>
          </p:txBody>
        </p:sp>
        <p:sp>
          <p:nvSpPr>
            <p:cNvPr id="178348" name="Rectangle 172"/>
            <p:cNvSpPr>
              <a:spLocks noChangeArrowheads="1"/>
            </p:cNvSpPr>
            <p:nvPr/>
          </p:nvSpPr>
          <p:spPr bwMode="auto">
            <a:xfrm>
              <a:off x="2785897" y="6542666"/>
              <a:ext cx="28850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o</a:t>
              </a:r>
              <a:endParaRPr lang="en-US" sz="2400">
                <a:latin typeface="Times New Roman" pitchFamily="18" charset="0"/>
              </a:endParaRPr>
            </a:p>
          </p:txBody>
        </p:sp>
        <p:sp>
          <p:nvSpPr>
            <p:cNvPr id="178349" name="Rectangle 173"/>
            <p:cNvSpPr>
              <a:spLocks noChangeArrowheads="1"/>
            </p:cNvSpPr>
            <p:nvPr/>
          </p:nvSpPr>
          <p:spPr bwMode="auto">
            <a:xfrm>
              <a:off x="3114459" y="6542666"/>
              <a:ext cx="192338"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r</a:t>
              </a:r>
              <a:endParaRPr lang="en-US" sz="2400">
                <a:latin typeface="Times New Roman" pitchFamily="18" charset="0"/>
              </a:endParaRPr>
            </a:p>
          </p:txBody>
        </p:sp>
        <p:sp>
          <p:nvSpPr>
            <p:cNvPr id="178350" name="Rectangle 174"/>
            <p:cNvSpPr>
              <a:spLocks noChangeArrowheads="1"/>
            </p:cNvSpPr>
            <p:nvPr/>
          </p:nvSpPr>
          <p:spPr bwMode="auto">
            <a:xfrm>
              <a:off x="3319214" y="6542666"/>
              <a:ext cx="12261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 </a:t>
              </a:r>
              <a:endParaRPr lang="en-US" sz="2400">
                <a:latin typeface="Times New Roman" pitchFamily="18" charset="0"/>
              </a:endParaRPr>
            </a:p>
          </p:txBody>
        </p:sp>
        <p:sp>
          <p:nvSpPr>
            <p:cNvPr id="178351" name="Rectangle 175"/>
            <p:cNvSpPr>
              <a:spLocks noChangeArrowheads="1"/>
            </p:cNvSpPr>
            <p:nvPr/>
          </p:nvSpPr>
          <p:spPr bwMode="auto">
            <a:xfrm>
              <a:off x="2424004" y="7025986"/>
              <a:ext cx="471229"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M</a:t>
              </a:r>
              <a:endParaRPr lang="en-US" sz="2400">
                <a:latin typeface="Times New Roman" pitchFamily="18" charset="0"/>
              </a:endParaRPr>
            </a:p>
          </p:txBody>
        </p:sp>
        <p:sp>
          <p:nvSpPr>
            <p:cNvPr id="178352" name="Rectangle 176"/>
            <p:cNvSpPr>
              <a:spLocks noChangeArrowheads="1"/>
            </p:cNvSpPr>
            <p:nvPr/>
          </p:nvSpPr>
          <p:spPr bwMode="auto">
            <a:xfrm>
              <a:off x="2859705" y="7025986"/>
              <a:ext cx="28850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o</a:t>
              </a:r>
              <a:endParaRPr lang="en-US" sz="2400">
                <a:latin typeface="Times New Roman" pitchFamily="18" charset="0"/>
              </a:endParaRPr>
            </a:p>
          </p:txBody>
        </p:sp>
        <p:sp>
          <p:nvSpPr>
            <p:cNvPr id="178353" name="Rectangle 177"/>
            <p:cNvSpPr>
              <a:spLocks noChangeArrowheads="1"/>
            </p:cNvSpPr>
            <p:nvPr/>
          </p:nvSpPr>
          <p:spPr bwMode="auto">
            <a:xfrm>
              <a:off x="3181123" y="7025986"/>
              <a:ext cx="192338"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r</a:t>
              </a:r>
              <a:endParaRPr lang="en-US" sz="2400">
                <a:latin typeface="Times New Roman" pitchFamily="18" charset="0"/>
              </a:endParaRPr>
            </a:p>
          </p:txBody>
        </p:sp>
        <p:sp>
          <p:nvSpPr>
            <p:cNvPr id="178354" name="Rectangle 178"/>
            <p:cNvSpPr>
              <a:spLocks noChangeArrowheads="1"/>
            </p:cNvSpPr>
            <p:nvPr/>
          </p:nvSpPr>
          <p:spPr bwMode="auto">
            <a:xfrm>
              <a:off x="3388261" y="7025986"/>
              <a:ext cx="271679"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e</a:t>
              </a:r>
              <a:endParaRPr lang="en-US" sz="2400">
                <a:latin typeface="Times New Roman" pitchFamily="18" charset="0"/>
              </a:endParaRPr>
            </a:p>
          </p:txBody>
        </p:sp>
        <p:sp>
          <p:nvSpPr>
            <p:cNvPr id="178355" name="Rectangle 179"/>
            <p:cNvSpPr>
              <a:spLocks noChangeArrowheads="1"/>
            </p:cNvSpPr>
            <p:nvPr/>
          </p:nvSpPr>
          <p:spPr bwMode="auto">
            <a:xfrm>
              <a:off x="1690692" y="7506924"/>
              <a:ext cx="286104"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C</a:t>
              </a:r>
              <a:endParaRPr lang="en-US" sz="2400">
                <a:latin typeface="Times New Roman" pitchFamily="18" charset="0"/>
              </a:endParaRPr>
            </a:p>
          </p:txBody>
        </p:sp>
        <p:sp>
          <p:nvSpPr>
            <p:cNvPr id="178356" name="Rectangle 180"/>
            <p:cNvSpPr>
              <a:spLocks noChangeArrowheads="1"/>
            </p:cNvSpPr>
            <p:nvPr/>
          </p:nvSpPr>
          <p:spPr bwMode="auto">
            <a:xfrm>
              <a:off x="2069253" y="7506924"/>
              <a:ext cx="266870"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a</a:t>
              </a:r>
              <a:endParaRPr lang="en-US" sz="2400">
                <a:latin typeface="Times New Roman" pitchFamily="18" charset="0"/>
              </a:endParaRPr>
            </a:p>
          </p:txBody>
        </p:sp>
        <p:sp>
          <p:nvSpPr>
            <p:cNvPr id="178357" name="Rectangle 181"/>
            <p:cNvSpPr>
              <a:spLocks noChangeArrowheads="1"/>
            </p:cNvSpPr>
            <p:nvPr/>
          </p:nvSpPr>
          <p:spPr bwMode="auto">
            <a:xfrm>
              <a:off x="2364481" y="7506924"/>
              <a:ext cx="187529"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t</a:t>
              </a:r>
              <a:endParaRPr lang="en-US" sz="2400">
                <a:latin typeface="Times New Roman" pitchFamily="18" charset="0"/>
              </a:endParaRPr>
            </a:p>
          </p:txBody>
        </p:sp>
        <p:sp>
          <p:nvSpPr>
            <p:cNvPr id="178358" name="Rectangle 182"/>
            <p:cNvSpPr>
              <a:spLocks noChangeArrowheads="1"/>
            </p:cNvSpPr>
            <p:nvPr/>
          </p:nvSpPr>
          <p:spPr bwMode="auto">
            <a:xfrm>
              <a:off x="2538284" y="7506924"/>
              <a:ext cx="271679"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e</a:t>
              </a:r>
              <a:endParaRPr lang="en-US" sz="2400">
                <a:latin typeface="Times New Roman" pitchFamily="18" charset="0"/>
              </a:endParaRPr>
            </a:p>
          </p:txBody>
        </p:sp>
        <p:sp>
          <p:nvSpPr>
            <p:cNvPr id="178359" name="Rectangle 183"/>
            <p:cNvSpPr>
              <a:spLocks noChangeArrowheads="1"/>
            </p:cNvSpPr>
            <p:nvPr/>
          </p:nvSpPr>
          <p:spPr bwMode="auto">
            <a:xfrm>
              <a:off x="2833515" y="7506924"/>
              <a:ext cx="25484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g</a:t>
              </a:r>
              <a:endParaRPr lang="en-US" sz="2400">
                <a:latin typeface="Times New Roman" pitchFamily="18" charset="0"/>
              </a:endParaRPr>
            </a:p>
          </p:txBody>
        </p:sp>
        <p:sp>
          <p:nvSpPr>
            <p:cNvPr id="178360" name="Rectangle 184"/>
            <p:cNvSpPr>
              <a:spLocks noChangeArrowheads="1"/>
            </p:cNvSpPr>
            <p:nvPr/>
          </p:nvSpPr>
          <p:spPr bwMode="auto">
            <a:xfrm>
              <a:off x="3154933" y="7506924"/>
              <a:ext cx="28850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o</a:t>
              </a:r>
              <a:endParaRPr lang="en-US" sz="2400">
                <a:latin typeface="Times New Roman" pitchFamily="18" charset="0"/>
              </a:endParaRPr>
            </a:p>
          </p:txBody>
        </p:sp>
        <p:sp>
          <p:nvSpPr>
            <p:cNvPr id="178361" name="Rectangle 185"/>
            <p:cNvSpPr>
              <a:spLocks noChangeArrowheads="1"/>
            </p:cNvSpPr>
            <p:nvPr/>
          </p:nvSpPr>
          <p:spPr bwMode="auto">
            <a:xfrm>
              <a:off x="3476354" y="7506924"/>
              <a:ext cx="192338"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r</a:t>
              </a:r>
              <a:endParaRPr lang="en-US" sz="2400">
                <a:latin typeface="Times New Roman" pitchFamily="18" charset="0"/>
              </a:endParaRPr>
            </a:p>
          </p:txBody>
        </p:sp>
        <p:sp>
          <p:nvSpPr>
            <p:cNvPr id="178362" name="Rectangle 186"/>
            <p:cNvSpPr>
              <a:spLocks noChangeArrowheads="1"/>
            </p:cNvSpPr>
            <p:nvPr/>
          </p:nvSpPr>
          <p:spPr bwMode="auto">
            <a:xfrm>
              <a:off x="3683490" y="7506924"/>
              <a:ext cx="132234"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i</a:t>
              </a:r>
              <a:endParaRPr lang="en-US" sz="2400">
                <a:latin typeface="Times New Roman" pitchFamily="18" charset="0"/>
              </a:endParaRPr>
            </a:p>
          </p:txBody>
        </p:sp>
        <p:sp>
          <p:nvSpPr>
            <p:cNvPr id="178363" name="AutoShape 187"/>
            <p:cNvSpPr>
              <a:spLocks noChangeArrowheads="1"/>
            </p:cNvSpPr>
            <p:nvPr/>
          </p:nvSpPr>
          <p:spPr bwMode="auto">
            <a:xfrm>
              <a:off x="7938127" y="4061786"/>
              <a:ext cx="3564182" cy="2159461"/>
            </a:xfrm>
            <a:prstGeom prst="irregularSeal2">
              <a:avLst/>
            </a:prstGeom>
            <a:solidFill>
              <a:srgbClr val="FFFF99"/>
            </a:solidFill>
            <a:ln w="12700">
              <a:solidFill>
                <a:schemeClr val="tx1"/>
              </a:solidFill>
              <a:miter lim="800000"/>
              <a:headEnd type="none" w="sm" len="sm"/>
              <a:tailEnd type="none" w="sm" len="sm"/>
            </a:ln>
            <a:effectLst/>
          </p:spPr>
          <p:txBody>
            <a:bodyPr wrap="none" anchor="ctr"/>
            <a:lstStyle/>
            <a:p>
              <a:endParaRPr lang="en-US" sz="2699"/>
            </a:p>
          </p:txBody>
        </p:sp>
        <p:sp>
          <p:nvSpPr>
            <p:cNvPr id="178364" name="Rectangle 188"/>
            <p:cNvSpPr>
              <a:spLocks noChangeArrowheads="1"/>
            </p:cNvSpPr>
            <p:nvPr/>
          </p:nvSpPr>
          <p:spPr bwMode="auto">
            <a:xfrm>
              <a:off x="3831105" y="7506924"/>
              <a:ext cx="271679"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e</a:t>
              </a:r>
              <a:endParaRPr lang="en-US" sz="2400">
                <a:latin typeface="Times New Roman" pitchFamily="18" charset="0"/>
              </a:endParaRPr>
            </a:p>
          </p:txBody>
        </p:sp>
        <p:sp>
          <p:nvSpPr>
            <p:cNvPr id="178365" name="Rectangle 189"/>
            <p:cNvSpPr>
              <a:spLocks noChangeArrowheads="1"/>
            </p:cNvSpPr>
            <p:nvPr/>
          </p:nvSpPr>
          <p:spPr bwMode="auto">
            <a:xfrm>
              <a:off x="4121573" y="7506924"/>
              <a:ext cx="213977" cy="646064"/>
            </a:xfrm>
            <a:prstGeom prst="rect">
              <a:avLst/>
            </a:prstGeom>
            <a:noFill/>
            <a:ln w="9525">
              <a:noFill/>
              <a:miter lim="800000"/>
              <a:headEnd/>
              <a:tailEnd/>
            </a:ln>
          </p:spPr>
          <p:txBody>
            <a:bodyPr wrap="none" lIns="0" tIns="0" rIns="0" bIns="0">
              <a:spAutoFit/>
            </a:bodyPr>
            <a:lstStyle/>
            <a:p>
              <a:pPr eaLnBrk="0" hangingPunct="0"/>
              <a:r>
                <a:rPr lang="en-US" sz="2799" b="1">
                  <a:solidFill>
                    <a:srgbClr val="000000"/>
                  </a:solidFill>
                </a:rPr>
                <a:t>s</a:t>
              </a:r>
              <a:endParaRPr lang="en-US" sz="2400">
                <a:latin typeface="Times New Roman" pitchFamily="18" charset="0"/>
              </a:endParaRPr>
            </a:p>
          </p:txBody>
        </p:sp>
        <p:sp>
          <p:nvSpPr>
            <p:cNvPr id="178366" name="Rectangle 190"/>
            <p:cNvSpPr>
              <a:spLocks noChangeArrowheads="1"/>
            </p:cNvSpPr>
            <p:nvPr/>
          </p:nvSpPr>
          <p:spPr bwMode="auto">
            <a:xfrm>
              <a:off x="8692867" y="4821289"/>
              <a:ext cx="1980894" cy="646064"/>
            </a:xfrm>
            <a:prstGeom prst="rect">
              <a:avLst/>
            </a:prstGeom>
            <a:noFill/>
            <a:ln w="9525">
              <a:noFill/>
              <a:miter lim="800000"/>
              <a:headEnd/>
              <a:tailEnd/>
            </a:ln>
          </p:spPr>
          <p:txBody>
            <a:bodyPr lIns="0" tIns="0" rIns="0" bIns="0">
              <a:spAutoFit/>
            </a:bodyPr>
            <a:lstStyle/>
            <a:p>
              <a:pPr eaLnBrk="0" hangingPunct="0"/>
              <a:r>
                <a:rPr lang="en-US" sz="2799" b="1">
                  <a:solidFill>
                    <a:srgbClr val="FF0000"/>
                  </a:solidFill>
                </a:rPr>
                <a:t>Binary</a:t>
              </a:r>
              <a:endParaRPr lang="en-US" sz="2400">
                <a:latin typeface="Times New Roman" pitchFamily="18" charset="0"/>
              </a:endParaRPr>
            </a:p>
          </p:txBody>
        </p:sp>
      </p:grpSp>
    </p:spTree>
    <p:extLst>
      <p:ext uri="{BB962C8B-B14F-4D97-AF65-F5344CB8AC3E}">
        <p14:creationId xmlns:p14="http://schemas.microsoft.com/office/powerpoint/2010/main" val="3612126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normAutofit/>
          </a:bodyPr>
          <a:lstStyle/>
          <a:p>
            <a:pPr algn="ctr"/>
            <a:r>
              <a:rPr lang="en-US" sz="3200" b="1" dirty="0"/>
              <a:t>What Does Logistic Regression Do?</a:t>
            </a:r>
          </a:p>
        </p:txBody>
      </p:sp>
      <p:sp>
        <p:nvSpPr>
          <p:cNvPr id="4" name="Slide Number Placeholder 3"/>
          <p:cNvSpPr>
            <a:spLocks noGrp="1"/>
          </p:cNvSpPr>
          <p:nvPr>
            <p:ph type="sldNum" sz="quarter" idx="12"/>
          </p:nvPr>
        </p:nvSpPr>
        <p:spPr/>
        <p:txBody>
          <a:bodyPr/>
          <a:lstStyle/>
          <a:p>
            <a:fld id="{87AE200E-655D-41CB-AE11-87F7AD6434E3}" type="slidenum">
              <a:rPr lang="en-US" smtClean="0"/>
              <a:pPr/>
              <a:t>22</a:t>
            </a:fld>
            <a:endParaRPr lang="en-US"/>
          </a:p>
        </p:txBody>
      </p:sp>
      <p:sp>
        <p:nvSpPr>
          <p:cNvPr id="180227" name="Rectangle 3"/>
          <p:cNvSpPr>
            <a:spLocks noGrp="1" noChangeArrowheads="1"/>
          </p:cNvSpPr>
          <p:nvPr>
            <p:ph idx="4294967295"/>
          </p:nvPr>
        </p:nvSpPr>
        <p:spPr>
          <a:xfrm>
            <a:off x="1371600" y="2090511"/>
            <a:ext cx="7315200" cy="3595688"/>
          </a:xfrm>
        </p:spPr>
        <p:txBody>
          <a:bodyPr>
            <a:normAutofit/>
          </a:bodyPr>
          <a:lstStyle/>
          <a:p>
            <a:pPr marL="0" indent="0">
              <a:spcBef>
                <a:spcPts val="900"/>
              </a:spcBef>
              <a:spcAft>
                <a:spcPts val="600"/>
              </a:spcAft>
              <a:buNone/>
            </a:pPr>
            <a:r>
              <a:rPr lang="en-US" sz="2667" dirty="0"/>
              <a:t>The logistic regression model uses the predictor </a:t>
            </a:r>
            <a:r>
              <a:rPr lang="en-US" sz="2667" dirty="0" smtClean="0"/>
              <a:t>variables to </a:t>
            </a:r>
            <a:r>
              <a:rPr lang="en-US" sz="2667" b="1" u="sng" dirty="0"/>
              <a:t>predict the probability </a:t>
            </a:r>
            <a:r>
              <a:rPr lang="en-US" sz="2667" dirty="0"/>
              <a:t>of specific outcomes.</a:t>
            </a:r>
          </a:p>
          <a:p>
            <a:pPr marL="0" indent="0">
              <a:spcBef>
                <a:spcPts val="900"/>
              </a:spcBef>
              <a:spcAft>
                <a:spcPts val="600"/>
              </a:spcAft>
              <a:buNone/>
            </a:pPr>
            <a:r>
              <a:rPr lang="en-US" sz="2667" dirty="0"/>
              <a:t>In other words, logistic regression is designed to describe probabilities associated with the values of the response variable</a:t>
            </a:r>
            <a:r>
              <a:rPr lang="en-US" sz="2667" dirty="0" smtClean="0"/>
              <a:t>.</a:t>
            </a:r>
          </a:p>
          <a:p>
            <a:pPr marL="0" indent="0">
              <a:spcBef>
                <a:spcPts val="900"/>
              </a:spcBef>
              <a:spcAft>
                <a:spcPts val="600"/>
              </a:spcAft>
              <a:buNone/>
            </a:pPr>
            <a:r>
              <a:rPr lang="en-US" sz="2667" dirty="0" smtClean="0"/>
              <a:t>The predictor can be categorical or continuous.</a:t>
            </a:r>
            <a:endParaRPr lang="en-US" sz="2667" dirty="0"/>
          </a:p>
        </p:txBody>
      </p:sp>
    </p:spTree>
    <p:extLst>
      <p:ext uri="{BB962C8B-B14F-4D97-AF65-F5344CB8AC3E}">
        <p14:creationId xmlns:p14="http://schemas.microsoft.com/office/powerpoint/2010/main" val="6249072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lgn="ctr"/>
            <a:r>
              <a:rPr lang="en-US" dirty="0"/>
              <a:t>Logistic Regression Curves</a:t>
            </a:r>
          </a:p>
        </p:txBody>
      </p:sp>
      <p:sp>
        <p:nvSpPr>
          <p:cNvPr id="5" name="Slide Number Placeholder 4"/>
          <p:cNvSpPr>
            <a:spLocks noGrp="1"/>
          </p:cNvSpPr>
          <p:nvPr>
            <p:ph type="sldNum" sz="quarter" idx="12"/>
          </p:nvPr>
        </p:nvSpPr>
        <p:spPr/>
        <p:txBody>
          <a:bodyPr/>
          <a:lstStyle/>
          <a:p>
            <a:fld id="{87AE200E-655D-41CB-AE11-87F7AD6434E3}" type="slidenum">
              <a:rPr lang="en-US" smtClean="0"/>
              <a:pPr/>
              <a:t>23</a:t>
            </a:fld>
            <a:endParaRPr lang="en-US"/>
          </a:p>
        </p:txBody>
      </p:sp>
      <p:pic>
        <p:nvPicPr>
          <p:cNvPr id="182275" name="Picture 3"/>
          <p:cNvPicPr>
            <a:picLocks noGrp="1" noChangeAspect="1" noChangeArrowheads="1"/>
          </p:cNvPicPr>
          <p:nvPr>
            <p:ph idx="4294967295"/>
          </p:nvPr>
        </p:nvPicPr>
        <p:blipFill>
          <a:blip r:embed="rId3" cstate="print"/>
          <a:srcRect t="7408"/>
          <a:stretch>
            <a:fillRect/>
          </a:stretch>
        </p:blipFill>
        <p:spPr>
          <a:xfrm>
            <a:off x="2322513" y="1748429"/>
            <a:ext cx="5164137" cy="3810000"/>
          </a:xfrm>
          <a:noFill/>
          <a:ln/>
        </p:spPr>
      </p:pic>
      <p:sp>
        <p:nvSpPr>
          <p:cNvPr id="182276" name="Text Box 4"/>
          <p:cNvSpPr txBox="1">
            <a:spLocks noChangeArrowheads="1"/>
          </p:cNvSpPr>
          <p:nvPr/>
        </p:nvSpPr>
        <p:spPr bwMode="auto">
          <a:xfrm>
            <a:off x="1094728" y="5831027"/>
            <a:ext cx="7619706" cy="707886"/>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r>
              <a:rPr lang="en-US" sz="2000" dirty="0">
                <a:latin typeface="Verdana" pitchFamily="34" charset="0"/>
              </a:rPr>
              <a:t>This graph shows the relationship between the probability of SALE to PRICE.</a:t>
            </a:r>
          </a:p>
        </p:txBody>
      </p:sp>
    </p:spTree>
    <p:extLst>
      <p:ext uri="{BB962C8B-B14F-4D97-AF65-F5344CB8AC3E}">
        <p14:creationId xmlns:p14="http://schemas.microsoft.com/office/powerpoint/2010/main" val="1361185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algn="ctr"/>
            <a:r>
              <a:rPr lang="en-US" b="1" dirty="0"/>
              <a:t>Assumption</a:t>
            </a:r>
          </a:p>
        </p:txBody>
      </p:sp>
      <p:sp>
        <p:nvSpPr>
          <p:cNvPr id="86" name="Slide Number Placeholder 85"/>
          <p:cNvSpPr>
            <a:spLocks noGrp="1"/>
          </p:cNvSpPr>
          <p:nvPr>
            <p:ph type="sldNum" sz="quarter" idx="12"/>
          </p:nvPr>
        </p:nvSpPr>
        <p:spPr/>
        <p:txBody>
          <a:bodyPr/>
          <a:lstStyle/>
          <a:p>
            <a:fld id="{87AE200E-655D-41CB-AE11-87F7AD6434E3}" type="slidenum">
              <a:rPr lang="en-US" smtClean="0"/>
              <a:pPr/>
              <a:t>24</a:t>
            </a:fld>
            <a:endParaRPr lang="en-US"/>
          </a:p>
        </p:txBody>
      </p:sp>
      <p:grpSp>
        <p:nvGrpSpPr>
          <p:cNvPr id="2" name="Group 1"/>
          <p:cNvGrpSpPr/>
          <p:nvPr/>
        </p:nvGrpSpPr>
        <p:grpSpPr>
          <a:xfrm>
            <a:off x="1702054" y="2061899"/>
            <a:ext cx="7154683" cy="3622536"/>
            <a:chOff x="1600217" y="3314189"/>
            <a:chExt cx="10730783" cy="5433175"/>
          </a:xfrm>
        </p:grpSpPr>
        <p:sp>
          <p:nvSpPr>
            <p:cNvPr id="184323" name="Rectangle 3"/>
            <p:cNvSpPr>
              <a:spLocks noChangeArrowheads="1"/>
            </p:cNvSpPr>
            <p:nvPr/>
          </p:nvSpPr>
          <p:spPr bwMode="auto">
            <a:xfrm>
              <a:off x="1874164" y="4102261"/>
              <a:ext cx="10456836" cy="4645103"/>
            </a:xfrm>
            <a:prstGeom prst="rect">
              <a:avLst/>
            </a:prstGeom>
            <a:solidFill>
              <a:srgbClr val="FFFFFF"/>
            </a:solidFill>
            <a:ln w="9525">
              <a:noFill/>
              <a:miter lim="800000"/>
              <a:headEnd/>
              <a:tailEnd/>
            </a:ln>
          </p:spPr>
          <p:txBody>
            <a:bodyPr/>
            <a:lstStyle/>
            <a:p>
              <a:endParaRPr lang="en-US" sz="2699"/>
            </a:p>
          </p:txBody>
        </p:sp>
        <p:sp>
          <p:nvSpPr>
            <p:cNvPr id="184324" name="Rectangle 4"/>
            <p:cNvSpPr>
              <a:spLocks noChangeArrowheads="1"/>
            </p:cNvSpPr>
            <p:nvPr/>
          </p:nvSpPr>
          <p:spPr bwMode="auto">
            <a:xfrm>
              <a:off x="1600217" y="3314189"/>
              <a:ext cx="10456836" cy="4645103"/>
            </a:xfrm>
            <a:prstGeom prst="rect">
              <a:avLst/>
            </a:prstGeom>
            <a:noFill/>
            <a:ln w="0" cap="sq">
              <a:solidFill>
                <a:srgbClr val="FFFFFF"/>
              </a:solidFill>
              <a:miter lim="800000"/>
              <a:headEnd/>
              <a:tailEnd/>
            </a:ln>
          </p:spPr>
          <p:txBody>
            <a:bodyPr/>
            <a:lstStyle/>
            <a:p>
              <a:endParaRPr lang="en-US" sz="2699"/>
            </a:p>
          </p:txBody>
        </p:sp>
        <p:sp>
          <p:nvSpPr>
            <p:cNvPr id="184325" name="Freeform 5"/>
            <p:cNvSpPr>
              <a:spLocks/>
            </p:cNvSpPr>
            <p:nvPr/>
          </p:nvSpPr>
          <p:spPr bwMode="auto">
            <a:xfrm>
              <a:off x="4840600" y="5883162"/>
              <a:ext cx="4097498" cy="204756"/>
            </a:xfrm>
            <a:custGeom>
              <a:avLst/>
              <a:gdLst/>
              <a:ahLst/>
              <a:cxnLst>
                <a:cxn ang="0">
                  <a:pos x="1721" y="43"/>
                </a:cxn>
                <a:cxn ang="0">
                  <a:pos x="1721" y="0"/>
                </a:cxn>
                <a:cxn ang="0">
                  <a:pos x="0" y="0"/>
                </a:cxn>
                <a:cxn ang="0">
                  <a:pos x="0" y="86"/>
                </a:cxn>
                <a:cxn ang="0">
                  <a:pos x="1721" y="86"/>
                </a:cxn>
                <a:cxn ang="0">
                  <a:pos x="1721" y="43"/>
                </a:cxn>
              </a:cxnLst>
              <a:rect l="0" t="0" r="r" b="b"/>
              <a:pathLst>
                <a:path w="1721" h="86">
                  <a:moveTo>
                    <a:pt x="1721" y="43"/>
                  </a:moveTo>
                  <a:lnTo>
                    <a:pt x="1721" y="0"/>
                  </a:lnTo>
                  <a:lnTo>
                    <a:pt x="0" y="0"/>
                  </a:lnTo>
                  <a:lnTo>
                    <a:pt x="0" y="86"/>
                  </a:lnTo>
                  <a:lnTo>
                    <a:pt x="1721" y="86"/>
                  </a:lnTo>
                  <a:lnTo>
                    <a:pt x="1721" y="43"/>
                  </a:lnTo>
                  <a:close/>
                </a:path>
              </a:pathLst>
            </a:custGeom>
            <a:solidFill>
              <a:srgbClr val="000000"/>
            </a:solidFill>
            <a:ln w="9525">
              <a:noFill/>
              <a:round/>
              <a:headEnd/>
              <a:tailEnd/>
            </a:ln>
          </p:spPr>
          <p:txBody>
            <a:bodyPr/>
            <a:lstStyle/>
            <a:p>
              <a:endParaRPr lang="en-US" sz="2699"/>
            </a:p>
          </p:txBody>
        </p:sp>
        <p:sp>
          <p:nvSpPr>
            <p:cNvPr id="184326" name="Freeform 6"/>
            <p:cNvSpPr>
              <a:spLocks/>
            </p:cNvSpPr>
            <p:nvPr/>
          </p:nvSpPr>
          <p:spPr bwMode="auto">
            <a:xfrm>
              <a:off x="8433350" y="5566504"/>
              <a:ext cx="1380912" cy="835691"/>
            </a:xfrm>
            <a:custGeom>
              <a:avLst/>
              <a:gdLst/>
              <a:ahLst/>
              <a:cxnLst>
                <a:cxn ang="0">
                  <a:pos x="509" y="176"/>
                </a:cxn>
                <a:cxn ang="0">
                  <a:pos x="580" y="176"/>
                </a:cxn>
                <a:cxn ang="0">
                  <a:pos x="0" y="0"/>
                </a:cxn>
                <a:cxn ang="0">
                  <a:pos x="8" y="10"/>
                </a:cxn>
                <a:cxn ang="0">
                  <a:pos x="16" y="23"/>
                </a:cxn>
                <a:cxn ang="0">
                  <a:pos x="21" y="33"/>
                </a:cxn>
                <a:cxn ang="0">
                  <a:pos x="28" y="43"/>
                </a:cxn>
                <a:cxn ang="0">
                  <a:pos x="33" y="56"/>
                </a:cxn>
                <a:cxn ang="0">
                  <a:pos x="38" y="66"/>
                </a:cxn>
                <a:cxn ang="0">
                  <a:pos x="44" y="77"/>
                </a:cxn>
                <a:cxn ang="0">
                  <a:pos x="46" y="87"/>
                </a:cxn>
                <a:cxn ang="0">
                  <a:pos x="51" y="99"/>
                </a:cxn>
                <a:cxn ang="0">
                  <a:pos x="54" y="110"/>
                </a:cxn>
                <a:cxn ang="0">
                  <a:pos x="56" y="120"/>
                </a:cxn>
                <a:cxn ang="0">
                  <a:pos x="59" y="133"/>
                </a:cxn>
                <a:cxn ang="0">
                  <a:pos x="61" y="143"/>
                </a:cxn>
                <a:cxn ang="0">
                  <a:pos x="61" y="153"/>
                </a:cxn>
                <a:cxn ang="0">
                  <a:pos x="61" y="166"/>
                </a:cxn>
                <a:cxn ang="0">
                  <a:pos x="61" y="176"/>
                </a:cxn>
                <a:cxn ang="0">
                  <a:pos x="61" y="186"/>
                </a:cxn>
                <a:cxn ang="0">
                  <a:pos x="61" y="196"/>
                </a:cxn>
                <a:cxn ang="0">
                  <a:pos x="61" y="209"/>
                </a:cxn>
                <a:cxn ang="0">
                  <a:pos x="59" y="219"/>
                </a:cxn>
                <a:cxn ang="0">
                  <a:pos x="56" y="229"/>
                </a:cxn>
                <a:cxn ang="0">
                  <a:pos x="54" y="242"/>
                </a:cxn>
                <a:cxn ang="0">
                  <a:pos x="51" y="252"/>
                </a:cxn>
                <a:cxn ang="0">
                  <a:pos x="46" y="262"/>
                </a:cxn>
                <a:cxn ang="0">
                  <a:pos x="44" y="275"/>
                </a:cxn>
                <a:cxn ang="0">
                  <a:pos x="38" y="285"/>
                </a:cxn>
                <a:cxn ang="0">
                  <a:pos x="33" y="295"/>
                </a:cxn>
                <a:cxn ang="0">
                  <a:pos x="28" y="308"/>
                </a:cxn>
                <a:cxn ang="0">
                  <a:pos x="21" y="318"/>
                </a:cxn>
                <a:cxn ang="0">
                  <a:pos x="16" y="328"/>
                </a:cxn>
                <a:cxn ang="0">
                  <a:pos x="8" y="339"/>
                </a:cxn>
                <a:cxn ang="0">
                  <a:pos x="0" y="351"/>
                </a:cxn>
                <a:cxn ang="0">
                  <a:pos x="580" y="176"/>
                </a:cxn>
                <a:cxn ang="0">
                  <a:pos x="509" y="176"/>
                </a:cxn>
              </a:cxnLst>
              <a:rect l="0" t="0" r="r" b="b"/>
              <a:pathLst>
                <a:path w="580" h="351">
                  <a:moveTo>
                    <a:pt x="509" y="176"/>
                  </a:moveTo>
                  <a:lnTo>
                    <a:pt x="580" y="176"/>
                  </a:lnTo>
                  <a:lnTo>
                    <a:pt x="0" y="0"/>
                  </a:lnTo>
                  <a:lnTo>
                    <a:pt x="8" y="10"/>
                  </a:lnTo>
                  <a:lnTo>
                    <a:pt x="16" y="23"/>
                  </a:lnTo>
                  <a:lnTo>
                    <a:pt x="21" y="33"/>
                  </a:lnTo>
                  <a:lnTo>
                    <a:pt x="28" y="43"/>
                  </a:lnTo>
                  <a:lnTo>
                    <a:pt x="33" y="56"/>
                  </a:lnTo>
                  <a:lnTo>
                    <a:pt x="38" y="66"/>
                  </a:lnTo>
                  <a:lnTo>
                    <a:pt x="44" y="77"/>
                  </a:lnTo>
                  <a:lnTo>
                    <a:pt x="46" y="87"/>
                  </a:lnTo>
                  <a:lnTo>
                    <a:pt x="51" y="99"/>
                  </a:lnTo>
                  <a:lnTo>
                    <a:pt x="54" y="110"/>
                  </a:lnTo>
                  <a:lnTo>
                    <a:pt x="56" y="120"/>
                  </a:lnTo>
                  <a:lnTo>
                    <a:pt x="59" y="133"/>
                  </a:lnTo>
                  <a:lnTo>
                    <a:pt x="61" y="143"/>
                  </a:lnTo>
                  <a:lnTo>
                    <a:pt x="61" y="153"/>
                  </a:lnTo>
                  <a:lnTo>
                    <a:pt x="61" y="166"/>
                  </a:lnTo>
                  <a:lnTo>
                    <a:pt x="61" y="176"/>
                  </a:lnTo>
                  <a:lnTo>
                    <a:pt x="61" y="186"/>
                  </a:lnTo>
                  <a:lnTo>
                    <a:pt x="61" y="196"/>
                  </a:lnTo>
                  <a:lnTo>
                    <a:pt x="61" y="209"/>
                  </a:lnTo>
                  <a:lnTo>
                    <a:pt x="59" y="219"/>
                  </a:lnTo>
                  <a:lnTo>
                    <a:pt x="56" y="229"/>
                  </a:lnTo>
                  <a:lnTo>
                    <a:pt x="54" y="242"/>
                  </a:lnTo>
                  <a:lnTo>
                    <a:pt x="51" y="252"/>
                  </a:lnTo>
                  <a:lnTo>
                    <a:pt x="46" y="262"/>
                  </a:lnTo>
                  <a:lnTo>
                    <a:pt x="44" y="275"/>
                  </a:lnTo>
                  <a:lnTo>
                    <a:pt x="38" y="285"/>
                  </a:lnTo>
                  <a:lnTo>
                    <a:pt x="33" y="295"/>
                  </a:lnTo>
                  <a:lnTo>
                    <a:pt x="28" y="308"/>
                  </a:lnTo>
                  <a:lnTo>
                    <a:pt x="21" y="318"/>
                  </a:lnTo>
                  <a:lnTo>
                    <a:pt x="16" y="328"/>
                  </a:lnTo>
                  <a:lnTo>
                    <a:pt x="8" y="339"/>
                  </a:lnTo>
                  <a:lnTo>
                    <a:pt x="0" y="351"/>
                  </a:lnTo>
                  <a:lnTo>
                    <a:pt x="580" y="176"/>
                  </a:lnTo>
                  <a:lnTo>
                    <a:pt x="509" y="176"/>
                  </a:lnTo>
                  <a:close/>
                </a:path>
              </a:pathLst>
            </a:custGeom>
            <a:solidFill>
              <a:srgbClr val="000000"/>
            </a:solidFill>
            <a:ln w="9525">
              <a:noFill/>
              <a:round/>
              <a:headEnd/>
              <a:tailEnd/>
            </a:ln>
          </p:spPr>
          <p:txBody>
            <a:bodyPr/>
            <a:lstStyle/>
            <a:p>
              <a:endParaRPr lang="en-US" sz="2699"/>
            </a:p>
          </p:txBody>
        </p:sp>
        <p:sp>
          <p:nvSpPr>
            <p:cNvPr id="184327" name="Rectangle 7"/>
            <p:cNvSpPr>
              <a:spLocks noChangeArrowheads="1"/>
            </p:cNvSpPr>
            <p:nvPr/>
          </p:nvSpPr>
          <p:spPr bwMode="auto">
            <a:xfrm>
              <a:off x="1769261" y="3342759"/>
              <a:ext cx="326974" cy="738386"/>
            </a:xfrm>
            <a:prstGeom prst="rect">
              <a:avLst/>
            </a:prstGeom>
            <a:noFill/>
            <a:ln w="9525">
              <a:noFill/>
              <a:miter lim="800000"/>
              <a:headEnd/>
              <a:tailEnd/>
            </a:ln>
          </p:spPr>
          <p:txBody>
            <a:bodyPr wrap="none" lIns="0" tIns="0" rIns="0" bIns="0">
              <a:spAutoFit/>
            </a:bodyPr>
            <a:lstStyle/>
            <a:p>
              <a:pPr eaLnBrk="0" hangingPunct="0"/>
              <a:r>
                <a:rPr lang="en-US" sz="3199" b="1">
                  <a:solidFill>
                    <a:srgbClr val="000000"/>
                  </a:solidFill>
                </a:rPr>
                <a:t>P</a:t>
              </a:r>
              <a:endParaRPr lang="en-US" sz="2400">
                <a:latin typeface="Times New Roman" pitchFamily="18" charset="0"/>
              </a:endParaRPr>
            </a:p>
          </p:txBody>
        </p:sp>
        <p:sp>
          <p:nvSpPr>
            <p:cNvPr id="184328" name="Rectangle 8"/>
            <p:cNvSpPr>
              <a:spLocks noChangeArrowheads="1"/>
            </p:cNvSpPr>
            <p:nvPr/>
          </p:nvSpPr>
          <p:spPr bwMode="auto">
            <a:xfrm>
              <a:off x="2219246" y="3621323"/>
              <a:ext cx="74532" cy="369289"/>
            </a:xfrm>
            <a:prstGeom prst="rect">
              <a:avLst/>
            </a:prstGeom>
            <a:noFill/>
            <a:ln w="9525">
              <a:noFill/>
              <a:miter lim="800000"/>
              <a:headEnd/>
              <a:tailEnd/>
            </a:ln>
          </p:spPr>
          <p:txBody>
            <a:bodyPr wrap="none" lIns="0" tIns="0" rIns="0" bIns="0">
              <a:spAutoFit/>
            </a:bodyPr>
            <a:lstStyle/>
            <a:p>
              <a:pPr eaLnBrk="0" hangingPunct="0"/>
              <a:r>
                <a:rPr lang="en-US" sz="1600" b="1">
                  <a:solidFill>
                    <a:srgbClr val="000000"/>
                  </a:solidFill>
                </a:rPr>
                <a:t>i</a:t>
              </a:r>
              <a:endParaRPr lang="en-US" sz="2400">
                <a:latin typeface="Times New Roman" pitchFamily="18" charset="0"/>
              </a:endParaRPr>
            </a:p>
          </p:txBody>
        </p:sp>
        <p:sp>
          <p:nvSpPr>
            <p:cNvPr id="184329" name="Rectangle 9"/>
            <p:cNvSpPr>
              <a:spLocks noChangeArrowheads="1"/>
            </p:cNvSpPr>
            <p:nvPr/>
          </p:nvSpPr>
          <p:spPr bwMode="auto">
            <a:xfrm>
              <a:off x="1921637" y="7230741"/>
              <a:ext cx="326974" cy="738386"/>
            </a:xfrm>
            <a:prstGeom prst="rect">
              <a:avLst/>
            </a:prstGeom>
            <a:noFill/>
            <a:ln w="9525">
              <a:noFill/>
              <a:miter lim="800000"/>
              <a:headEnd/>
              <a:tailEnd/>
            </a:ln>
          </p:spPr>
          <p:txBody>
            <a:bodyPr wrap="none" lIns="0" tIns="0" rIns="0" bIns="0">
              <a:spAutoFit/>
            </a:bodyPr>
            <a:lstStyle/>
            <a:p>
              <a:pPr eaLnBrk="0" hangingPunct="0"/>
              <a:r>
                <a:rPr lang="en-US" sz="3199" b="1">
                  <a:solidFill>
                    <a:srgbClr val="000000"/>
                  </a:solidFill>
                </a:rPr>
                <a:t>P</a:t>
              </a:r>
              <a:endParaRPr lang="en-US" sz="2400">
                <a:latin typeface="Times New Roman" pitchFamily="18" charset="0"/>
              </a:endParaRPr>
            </a:p>
          </p:txBody>
        </p:sp>
        <p:sp>
          <p:nvSpPr>
            <p:cNvPr id="184330" name="Rectangle 10"/>
            <p:cNvSpPr>
              <a:spLocks noChangeArrowheads="1"/>
            </p:cNvSpPr>
            <p:nvPr/>
          </p:nvSpPr>
          <p:spPr bwMode="auto">
            <a:xfrm>
              <a:off x="2369243" y="7230741"/>
              <a:ext cx="218786" cy="738386"/>
            </a:xfrm>
            <a:prstGeom prst="rect">
              <a:avLst/>
            </a:prstGeom>
            <a:noFill/>
            <a:ln w="9525">
              <a:noFill/>
              <a:miter lim="800000"/>
              <a:headEnd/>
              <a:tailEnd/>
            </a:ln>
          </p:spPr>
          <p:txBody>
            <a:bodyPr wrap="none" lIns="0" tIns="0" rIns="0" bIns="0">
              <a:spAutoFit/>
            </a:bodyPr>
            <a:lstStyle/>
            <a:p>
              <a:pPr eaLnBrk="0" hangingPunct="0"/>
              <a:r>
                <a:rPr lang="en-US" sz="3199" b="1">
                  <a:solidFill>
                    <a:srgbClr val="000000"/>
                  </a:solidFill>
                </a:rPr>
                <a:t>r</a:t>
              </a:r>
              <a:endParaRPr lang="en-US" sz="2400">
                <a:latin typeface="Times New Roman" pitchFamily="18" charset="0"/>
              </a:endParaRPr>
            </a:p>
          </p:txBody>
        </p:sp>
        <p:sp>
          <p:nvSpPr>
            <p:cNvPr id="184331" name="Rectangle 11"/>
            <p:cNvSpPr>
              <a:spLocks noChangeArrowheads="1"/>
            </p:cNvSpPr>
            <p:nvPr/>
          </p:nvSpPr>
          <p:spPr bwMode="auto">
            <a:xfrm>
              <a:off x="2647805" y="7230741"/>
              <a:ext cx="310146" cy="738386"/>
            </a:xfrm>
            <a:prstGeom prst="rect">
              <a:avLst/>
            </a:prstGeom>
            <a:noFill/>
            <a:ln w="9525">
              <a:noFill/>
              <a:miter lim="800000"/>
              <a:headEnd/>
              <a:tailEnd/>
            </a:ln>
          </p:spPr>
          <p:txBody>
            <a:bodyPr wrap="none" lIns="0" tIns="0" rIns="0" bIns="0">
              <a:spAutoFit/>
            </a:bodyPr>
            <a:lstStyle/>
            <a:p>
              <a:pPr eaLnBrk="0" hangingPunct="0"/>
              <a:r>
                <a:rPr lang="en-US" sz="3199" b="1">
                  <a:solidFill>
                    <a:srgbClr val="000000"/>
                  </a:solidFill>
                </a:rPr>
                <a:t>e</a:t>
              </a:r>
              <a:endParaRPr lang="en-US" sz="2400">
                <a:latin typeface="Times New Roman" pitchFamily="18" charset="0"/>
              </a:endParaRPr>
            </a:p>
          </p:txBody>
        </p:sp>
        <p:sp>
          <p:nvSpPr>
            <p:cNvPr id="184332" name="Rectangle 12"/>
            <p:cNvSpPr>
              <a:spLocks noChangeArrowheads="1"/>
            </p:cNvSpPr>
            <p:nvPr/>
          </p:nvSpPr>
          <p:spPr bwMode="auto">
            <a:xfrm>
              <a:off x="3031129" y="7230741"/>
              <a:ext cx="329380" cy="738386"/>
            </a:xfrm>
            <a:prstGeom prst="rect">
              <a:avLst/>
            </a:prstGeom>
            <a:noFill/>
            <a:ln w="9525">
              <a:noFill/>
              <a:miter lim="800000"/>
              <a:headEnd/>
              <a:tailEnd/>
            </a:ln>
          </p:spPr>
          <p:txBody>
            <a:bodyPr wrap="none" lIns="0" tIns="0" rIns="0" bIns="0">
              <a:spAutoFit/>
            </a:bodyPr>
            <a:lstStyle/>
            <a:p>
              <a:pPr eaLnBrk="0" hangingPunct="0"/>
              <a:r>
                <a:rPr lang="en-US" sz="3199" b="1">
                  <a:solidFill>
                    <a:srgbClr val="000000"/>
                  </a:solidFill>
                </a:rPr>
                <a:t>d</a:t>
              </a:r>
              <a:endParaRPr lang="en-US" sz="2400">
                <a:latin typeface="Times New Roman" pitchFamily="18" charset="0"/>
              </a:endParaRPr>
            </a:p>
          </p:txBody>
        </p:sp>
        <p:sp>
          <p:nvSpPr>
            <p:cNvPr id="184333" name="Rectangle 13"/>
            <p:cNvSpPr>
              <a:spLocks noChangeArrowheads="1"/>
            </p:cNvSpPr>
            <p:nvPr/>
          </p:nvSpPr>
          <p:spPr bwMode="auto">
            <a:xfrm>
              <a:off x="3443021" y="7230741"/>
              <a:ext cx="151467" cy="738386"/>
            </a:xfrm>
            <a:prstGeom prst="rect">
              <a:avLst/>
            </a:prstGeom>
            <a:noFill/>
            <a:ln w="9525">
              <a:noFill/>
              <a:miter lim="800000"/>
              <a:headEnd/>
              <a:tailEnd/>
            </a:ln>
          </p:spPr>
          <p:txBody>
            <a:bodyPr wrap="none" lIns="0" tIns="0" rIns="0" bIns="0">
              <a:spAutoFit/>
            </a:bodyPr>
            <a:lstStyle/>
            <a:p>
              <a:pPr eaLnBrk="0" hangingPunct="0"/>
              <a:r>
                <a:rPr lang="en-US" sz="3199" b="1">
                  <a:solidFill>
                    <a:srgbClr val="000000"/>
                  </a:solidFill>
                </a:rPr>
                <a:t>i</a:t>
              </a:r>
              <a:endParaRPr lang="en-US" sz="2400">
                <a:latin typeface="Times New Roman" pitchFamily="18" charset="0"/>
              </a:endParaRPr>
            </a:p>
          </p:txBody>
        </p:sp>
        <p:sp>
          <p:nvSpPr>
            <p:cNvPr id="184334" name="Rectangle 14"/>
            <p:cNvSpPr>
              <a:spLocks noChangeArrowheads="1"/>
            </p:cNvSpPr>
            <p:nvPr/>
          </p:nvSpPr>
          <p:spPr bwMode="auto">
            <a:xfrm>
              <a:off x="3647776" y="7230741"/>
              <a:ext cx="257253" cy="738386"/>
            </a:xfrm>
            <a:prstGeom prst="rect">
              <a:avLst/>
            </a:prstGeom>
            <a:noFill/>
            <a:ln w="9525">
              <a:noFill/>
              <a:miter lim="800000"/>
              <a:headEnd/>
              <a:tailEnd/>
            </a:ln>
          </p:spPr>
          <p:txBody>
            <a:bodyPr wrap="none" lIns="0" tIns="0" rIns="0" bIns="0">
              <a:spAutoFit/>
            </a:bodyPr>
            <a:lstStyle/>
            <a:p>
              <a:pPr eaLnBrk="0" hangingPunct="0"/>
              <a:r>
                <a:rPr lang="en-US" sz="3199" b="1">
                  <a:solidFill>
                    <a:srgbClr val="000000"/>
                  </a:solidFill>
                </a:rPr>
                <a:t>c</a:t>
              </a:r>
              <a:endParaRPr lang="en-US" sz="2400">
                <a:latin typeface="Times New Roman" pitchFamily="18" charset="0"/>
              </a:endParaRPr>
            </a:p>
          </p:txBody>
        </p:sp>
        <p:sp>
          <p:nvSpPr>
            <p:cNvPr id="184335" name="Rectangle 15"/>
            <p:cNvSpPr>
              <a:spLocks noChangeArrowheads="1"/>
            </p:cNvSpPr>
            <p:nvPr/>
          </p:nvSpPr>
          <p:spPr bwMode="auto">
            <a:xfrm>
              <a:off x="4028717" y="7230741"/>
              <a:ext cx="213977" cy="738386"/>
            </a:xfrm>
            <a:prstGeom prst="rect">
              <a:avLst/>
            </a:prstGeom>
            <a:noFill/>
            <a:ln w="9525">
              <a:noFill/>
              <a:miter lim="800000"/>
              <a:headEnd/>
              <a:tailEnd/>
            </a:ln>
          </p:spPr>
          <p:txBody>
            <a:bodyPr wrap="none" lIns="0" tIns="0" rIns="0" bIns="0">
              <a:spAutoFit/>
            </a:bodyPr>
            <a:lstStyle/>
            <a:p>
              <a:pPr eaLnBrk="0" hangingPunct="0"/>
              <a:r>
                <a:rPr lang="en-US" sz="3199" b="1">
                  <a:solidFill>
                    <a:srgbClr val="000000"/>
                  </a:solidFill>
                </a:rPr>
                <a:t>t</a:t>
              </a:r>
              <a:endParaRPr lang="en-US" sz="2400">
                <a:latin typeface="Times New Roman" pitchFamily="18" charset="0"/>
              </a:endParaRPr>
            </a:p>
          </p:txBody>
        </p:sp>
        <p:sp>
          <p:nvSpPr>
            <p:cNvPr id="184336" name="Rectangle 16"/>
            <p:cNvSpPr>
              <a:spLocks noChangeArrowheads="1"/>
            </p:cNvSpPr>
            <p:nvPr/>
          </p:nvSpPr>
          <p:spPr bwMode="auto">
            <a:xfrm>
              <a:off x="4271568" y="7230741"/>
              <a:ext cx="331783" cy="738386"/>
            </a:xfrm>
            <a:prstGeom prst="rect">
              <a:avLst/>
            </a:prstGeom>
            <a:noFill/>
            <a:ln w="9525">
              <a:noFill/>
              <a:miter lim="800000"/>
              <a:headEnd/>
              <a:tailEnd/>
            </a:ln>
          </p:spPr>
          <p:txBody>
            <a:bodyPr wrap="none" lIns="0" tIns="0" rIns="0" bIns="0">
              <a:spAutoFit/>
            </a:bodyPr>
            <a:lstStyle/>
            <a:p>
              <a:pPr eaLnBrk="0" hangingPunct="0"/>
              <a:r>
                <a:rPr lang="en-US" sz="3199" b="1">
                  <a:solidFill>
                    <a:srgbClr val="000000"/>
                  </a:solidFill>
                </a:rPr>
                <a:t>o</a:t>
              </a:r>
              <a:endParaRPr lang="en-US" sz="2400">
                <a:latin typeface="Times New Roman" pitchFamily="18" charset="0"/>
              </a:endParaRPr>
            </a:p>
          </p:txBody>
        </p:sp>
        <p:sp>
          <p:nvSpPr>
            <p:cNvPr id="184337" name="Rectangle 17"/>
            <p:cNvSpPr>
              <a:spLocks noChangeArrowheads="1"/>
            </p:cNvSpPr>
            <p:nvPr/>
          </p:nvSpPr>
          <p:spPr bwMode="auto">
            <a:xfrm>
              <a:off x="4683461" y="7230741"/>
              <a:ext cx="218786" cy="738386"/>
            </a:xfrm>
            <a:prstGeom prst="rect">
              <a:avLst/>
            </a:prstGeom>
            <a:noFill/>
            <a:ln w="9525">
              <a:noFill/>
              <a:miter lim="800000"/>
              <a:headEnd/>
              <a:tailEnd/>
            </a:ln>
          </p:spPr>
          <p:txBody>
            <a:bodyPr wrap="none" lIns="0" tIns="0" rIns="0" bIns="0">
              <a:spAutoFit/>
            </a:bodyPr>
            <a:lstStyle/>
            <a:p>
              <a:pPr eaLnBrk="0" hangingPunct="0"/>
              <a:r>
                <a:rPr lang="en-US" sz="3199" b="1">
                  <a:solidFill>
                    <a:srgbClr val="000000"/>
                  </a:solidFill>
                </a:rPr>
                <a:t>r</a:t>
              </a:r>
              <a:endParaRPr lang="en-US" sz="2400">
                <a:latin typeface="Times New Roman" pitchFamily="18" charset="0"/>
              </a:endParaRPr>
            </a:p>
          </p:txBody>
        </p:sp>
        <p:sp>
          <p:nvSpPr>
            <p:cNvPr id="184338" name="Rectangle 18"/>
            <p:cNvSpPr>
              <a:spLocks noChangeArrowheads="1"/>
            </p:cNvSpPr>
            <p:nvPr/>
          </p:nvSpPr>
          <p:spPr bwMode="auto">
            <a:xfrm>
              <a:off x="8930956" y="7230741"/>
              <a:ext cx="326974" cy="738386"/>
            </a:xfrm>
            <a:prstGeom prst="rect">
              <a:avLst/>
            </a:prstGeom>
            <a:noFill/>
            <a:ln w="9525">
              <a:noFill/>
              <a:miter lim="800000"/>
              <a:headEnd/>
              <a:tailEnd/>
            </a:ln>
          </p:spPr>
          <p:txBody>
            <a:bodyPr wrap="none" lIns="0" tIns="0" rIns="0" bIns="0">
              <a:spAutoFit/>
            </a:bodyPr>
            <a:lstStyle/>
            <a:p>
              <a:pPr eaLnBrk="0" hangingPunct="0"/>
              <a:r>
                <a:rPr lang="en-US" sz="3199" b="1">
                  <a:solidFill>
                    <a:srgbClr val="000000"/>
                  </a:solidFill>
                </a:rPr>
                <a:t>P</a:t>
              </a:r>
              <a:endParaRPr lang="en-US" sz="2400">
                <a:latin typeface="Times New Roman" pitchFamily="18" charset="0"/>
              </a:endParaRPr>
            </a:p>
          </p:txBody>
        </p:sp>
        <p:sp>
          <p:nvSpPr>
            <p:cNvPr id="184339" name="Rectangle 19"/>
            <p:cNvSpPr>
              <a:spLocks noChangeArrowheads="1"/>
            </p:cNvSpPr>
            <p:nvPr/>
          </p:nvSpPr>
          <p:spPr bwMode="auto">
            <a:xfrm>
              <a:off x="9378562" y="7230741"/>
              <a:ext cx="218786" cy="738386"/>
            </a:xfrm>
            <a:prstGeom prst="rect">
              <a:avLst/>
            </a:prstGeom>
            <a:noFill/>
            <a:ln w="9525">
              <a:noFill/>
              <a:miter lim="800000"/>
              <a:headEnd/>
              <a:tailEnd/>
            </a:ln>
          </p:spPr>
          <p:txBody>
            <a:bodyPr wrap="none" lIns="0" tIns="0" rIns="0" bIns="0">
              <a:spAutoFit/>
            </a:bodyPr>
            <a:lstStyle/>
            <a:p>
              <a:pPr eaLnBrk="0" hangingPunct="0"/>
              <a:r>
                <a:rPr lang="en-US" sz="3199" b="1">
                  <a:solidFill>
                    <a:srgbClr val="000000"/>
                  </a:solidFill>
                </a:rPr>
                <a:t>r</a:t>
              </a:r>
              <a:endParaRPr lang="en-US" sz="2400">
                <a:latin typeface="Times New Roman" pitchFamily="18" charset="0"/>
              </a:endParaRPr>
            </a:p>
          </p:txBody>
        </p:sp>
        <p:sp>
          <p:nvSpPr>
            <p:cNvPr id="184340" name="Rectangle 20"/>
            <p:cNvSpPr>
              <a:spLocks noChangeArrowheads="1"/>
            </p:cNvSpPr>
            <p:nvPr/>
          </p:nvSpPr>
          <p:spPr bwMode="auto">
            <a:xfrm>
              <a:off x="9657124" y="7230741"/>
              <a:ext cx="310146" cy="738386"/>
            </a:xfrm>
            <a:prstGeom prst="rect">
              <a:avLst/>
            </a:prstGeom>
            <a:noFill/>
            <a:ln w="9525">
              <a:noFill/>
              <a:miter lim="800000"/>
              <a:headEnd/>
              <a:tailEnd/>
            </a:ln>
          </p:spPr>
          <p:txBody>
            <a:bodyPr wrap="none" lIns="0" tIns="0" rIns="0" bIns="0">
              <a:spAutoFit/>
            </a:bodyPr>
            <a:lstStyle/>
            <a:p>
              <a:pPr eaLnBrk="0" hangingPunct="0"/>
              <a:r>
                <a:rPr lang="en-US" sz="3199" b="1">
                  <a:solidFill>
                    <a:srgbClr val="000000"/>
                  </a:solidFill>
                </a:rPr>
                <a:t>e</a:t>
              </a:r>
              <a:endParaRPr lang="en-US" sz="2400">
                <a:latin typeface="Times New Roman" pitchFamily="18" charset="0"/>
              </a:endParaRPr>
            </a:p>
          </p:txBody>
        </p:sp>
        <p:sp>
          <p:nvSpPr>
            <p:cNvPr id="184341" name="Rectangle 21"/>
            <p:cNvSpPr>
              <a:spLocks noChangeArrowheads="1"/>
            </p:cNvSpPr>
            <p:nvPr/>
          </p:nvSpPr>
          <p:spPr bwMode="auto">
            <a:xfrm>
              <a:off x="10033303" y="7230741"/>
              <a:ext cx="329380" cy="738386"/>
            </a:xfrm>
            <a:prstGeom prst="rect">
              <a:avLst/>
            </a:prstGeom>
            <a:noFill/>
            <a:ln w="9525">
              <a:noFill/>
              <a:miter lim="800000"/>
              <a:headEnd/>
              <a:tailEnd/>
            </a:ln>
          </p:spPr>
          <p:txBody>
            <a:bodyPr wrap="none" lIns="0" tIns="0" rIns="0" bIns="0">
              <a:spAutoFit/>
            </a:bodyPr>
            <a:lstStyle/>
            <a:p>
              <a:pPr eaLnBrk="0" hangingPunct="0"/>
              <a:r>
                <a:rPr lang="en-US" sz="3199" b="1">
                  <a:solidFill>
                    <a:srgbClr val="000000"/>
                  </a:solidFill>
                </a:rPr>
                <a:t>d</a:t>
              </a:r>
              <a:endParaRPr lang="en-US" sz="2400">
                <a:latin typeface="Times New Roman" pitchFamily="18" charset="0"/>
              </a:endParaRPr>
            </a:p>
          </p:txBody>
        </p:sp>
        <p:sp>
          <p:nvSpPr>
            <p:cNvPr id="184342" name="Rectangle 22"/>
            <p:cNvSpPr>
              <a:spLocks noChangeArrowheads="1"/>
            </p:cNvSpPr>
            <p:nvPr/>
          </p:nvSpPr>
          <p:spPr bwMode="auto">
            <a:xfrm>
              <a:off x="10445198" y="7230741"/>
              <a:ext cx="151467" cy="738386"/>
            </a:xfrm>
            <a:prstGeom prst="rect">
              <a:avLst/>
            </a:prstGeom>
            <a:noFill/>
            <a:ln w="9525">
              <a:noFill/>
              <a:miter lim="800000"/>
              <a:headEnd/>
              <a:tailEnd/>
            </a:ln>
          </p:spPr>
          <p:txBody>
            <a:bodyPr wrap="none" lIns="0" tIns="0" rIns="0" bIns="0">
              <a:spAutoFit/>
            </a:bodyPr>
            <a:lstStyle/>
            <a:p>
              <a:pPr eaLnBrk="0" hangingPunct="0"/>
              <a:r>
                <a:rPr lang="en-US" sz="3199" b="1">
                  <a:solidFill>
                    <a:srgbClr val="000000"/>
                  </a:solidFill>
                </a:rPr>
                <a:t>i</a:t>
              </a:r>
              <a:endParaRPr lang="en-US" sz="2400">
                <a:latin typeface="Times New Roman" pitchFamily="18" charset="0"/>
              </a:endParaRPr>
            </a:p>
          </p:txBody>
        </p:sp>
        <p:sp>
          <p:nvSpPr>
            <p:cNvPr id="184343" name="Rectangle 23"/>
            <p:cNvSpPr>
              <a:spLocks noChangeArrowheads="1"/>
            </p:cNvSpPr>
            <p:nvPr/>
          </p:nvSpPr>
          <p:spPr bwMode="auto">
            <a:xfrm>
              <a:off x="10657095" y="7230741"/>
              <a:ext cx="257253" cy="738386"/>
            </a:xfrm>
            <a:prstGeom prst="rect">
              <a:avLst/>
            </a:prstGeom>
            <a:noFill/>
            <a:ln w="9525">
              <a:noFill/>
              <a:miter lim="800000"/>
              <a:headEnd/>
              <a:tailEnd/>
            </a:ln>
          </p:spPr>
          <p:txBody>
            <a:bodyPr wrap="none" lIns="0" tIns="0" rIns="0" bIns="0">
              <a:spAutoFit/>
            </a:bodyPr>
            <a:lstStyle/>
            <a:p>
              <a:pPr eaLnBrk="0" hangingPunct="0"/>
              <a:r>
                <a:rPr lang="en-US" sz="3199" b="1">
                  <a:solidFill>
                    <a:srgbClr val="000000"/>
                  </a:solidFill>
                </a:rPr>
                <a:t>c</a:t>
              </a:r>
              <a:endParaRPr lang="en-US" sz="2400">
                <a:latin typeface="Times New Roman" pitchFamily="18" charset="0"/>
              </a:endParaRPr>
            </a:p>
          </p:txBody>
        </p:sp>
        <p:sp>
          <p:nvSpPr>
            <p:cNvPr id="184344" name="Rectangle 24"/>
            <p:cNvSpPr>
              <a:spLocks noChangeArrowheads="1"/>
            </p:cNvSpPr>
            <p:nvPr/>
          </p:nvSpPr>
          <p:spPr bwMode="auto">
            <a:xfrm>
              <a:off x="11040417" y="7230741"/>
              <a:ext cx="213977" cy="738386"/>
            </a:xfrm>
            <a:prstGeom prst="rect">
              <a:avLst/>
            </a:prstGeom>
            <a:noFill/>
            <a:ln w="9525">
              <a:noFill/>
              <a:miter lim="800000"/>
              <a:headEnd/>
              <a:tailEnd/>
            </a:ln>
          </p:spPr>
          <p:txBody>
            <a:bodyPr wrap="none" lIns="0" tIns="0" rIns="0" bIns="0">
              <a:spAutoFit/>
            </a:bodyPr>
            <a:lstStyle/>
            <a:p>
              <a:pPr eaLnBrk="0" hangingPunct="0"/>
              <a:r>
                <a:rPr lang="en-US" sz="3199" b="1">
                  <a:solidFill>
                    <a:srgbClr val="000000"/>
                  </a:solidFill>
                </a:rPr>
                <a:t>t</a:t>
              </a:r>
              <a:endParaRPr lang="en-US" sz="2400">
                <a:latin typeface="Times New Roman" pitchFamily="18" charset="0"/>
              </a:endParaRPr>
            </a:p>
          </p:txBody>
        </p:sp>
        <p:sp>
          <p:nvSpPr>
            <p:cNvPr id="184345" name="Rectangle 25"/>
            <p:cNvSpPr>
              <a:spLocks noChangeArrowheads="1"/>
            </p:cNvSpPr>
            <p:nvPr/>
          </p:nvSpPr>
          <p:spPr bwMode="auto">
            <a:xfrm>
              <a:off x="11280887" y="7230741"/>
              <a:ext cx="331783" cy="738386"/>
            </a:xfrm>
            <a:prstGeom prst="rect">
              <a:avLst/>
            </a:prstGeom>
            <a:noFill/>
            <a:ln w="9525">
              <a:noFill/>
              <a:miter lim="800000"/>
              <a:headEnd/>
              <a:tailEnd/>
            </a:ln>
          </p:spPr>
          <p:txBody>
            <a:bodyPr wrap="none" lIns="0" tIns="0" rIns="0" bIns="0">
              <a:spAutoFit/>
            </a:bodyPr>
            <a:lstStyle/>
            <a:p>
              <a:pPr eaLnBrk="0" hangingPunct="0"/>
              <a:r>
                <a:rPr lang="en-US" sz="3199" b="1">
                  <a:solidFill>
                    <a:srgbClr val="000000"/>
                  </a:solidFill>
                </a:rPr>
                <a:t>o</a:t>
              </a:r>
              <a:endParaRPr lang="en-US" sz="2400">
                <a:latin typeface="Times New Roman" pitchFamily="18" charset="0"/>
              </a:endParaRPr>
            </a:p>
          </p:txBody>
        </p:sp>
        <p:sp>
          <p:nvSpPr>
            <p:cNvPr id="184346" name="Rectangle 26"/>
            <p:cNvSpPr>
              <a:spLocks noChangeArrowheads="1"/>
            </p:cNvSpPr>
            <p:nvPr/>
          </p:nvSpPr>
          <p:spPr bwMode="auto">
            <a:xfrm>
              <a:off x="11692779" y="7230741"/>
              <a:ext cx="218786" cy="738386"/>
            </a:xfrm>
            <a:prstGeom prst="rect">
              <a:avLst/>
            </a:prstGeom>
            <a:noFill/>
            <a:ln w="9525">
              <a:noFill/>
              <a:miter lim="800000"/>
              <a:headEnd/>
              <a:tailEnd/>
            </a:ln>
          </p:spPr>
          <p:txBody>
            <a:bodyPr wrap="none" lIns="0" tIns="0" rIns="0" bIns="0">
              <a:spAutoFit/>
            </a:bodyPr>
            <a:lstStyle/>
            <a:p>
              <a:pPr eaLnBrk="0" hangingPunct="0"/>
              <a:r>
                <a:rPr lang="en-US" sz="3199" b="1">
                  <a:solidFill>
                    <a:srgbClr val="000000"/>
                  </a:solidFill>
                </a:rPr>
                <a:t>r</a:t>
              </a:r>
              <a:endParaRPr lang="en-US" sz="2400">
                <a:latin typeface="Times New Roman" pitchFamily="18" charset="0"/>
              </a:endParaRPr>
            </a:p>
          </p:txBody>
        </p:sp>
        <p:sp>
          <p:nvSpPr>
            <p:cNvPr id="184347" name="Rectangle 27"/>
            <p:cNvSpPr>
              <a:spLocks noChangeArrowheads="1"/>
            </p:cNvSpPr>
            <p:nvPr/>
          </p:nvSpPr>
          <p:spPr bwMode="auto">
            <a:xfrm>
              <a:off x="5223921" y="5361747"/>
              <a:ext cx="3130861" cy="1192823"/>
            </a:xfrm>
            <a:prstGeom prst="rect">
              <a:avLst/>
            </a:prstGeom>
            <a:solidFill>
              <a:srgbClr val="FFFFFF"/>
            </a:solidFill>
            <a:ln w="9525">
              <a:noFill/>
              <a:miter lim="800000"/>
              <a:headEnd/>
              <a:tailEnd/>
            </a:ln>
          </p:spPr>
          <p:txBody>
            <a:bodyPr/>
            <a:lstStyle/>
            <a:p>
              <a:endParaRPr lang="en-US" sz="2699"/>
            </a:p>
          </p:txBody>
        </p:sp>
        <p:sp>
          <p:nvSpPr>
            <p:cNvPr id="184348" name="Freeform 28"/>
            <p:cNvSpPr>
              <a:spLocks/>
            </p:cNvSpPr>
            <p:nvPr/>
          </p:nvSpPr>
          <p:spPr bwMode="auto">
            <a:xfrm>
              <a:off x="5223921" y="5330796"/>
              <a:ext cx="3154670" cy="54760"/>
            </a:xfrm>
            <a:custGeom>
              <a:avLst/>
              <a:gdLst/>
              <a:ahLst/>
              <a:cxnLst>
                <a:cxn ang="0">
                  <a:pos x="1325" y="13"/>
                </a:cxn>
                <a:cxn ang="0">
                  <a:pos x="1315" y="0"/>
                </a:cxn>
                <a:cxn ang="0">
                  <a:pos x="0" y="0"/>
                </a:cxn>
                <a:cxn ang="0">
                  <a:pos x="0" y="23"/>
                </a:cxn>
                <a:cxn ang="0">
                  <a:pos x="1315" y="23"/>
                </a:cxn>
                <a:cxn ang="0">
                  <a:pos x="1305" y="13"/>
                </a:cxn>
                <a:cxn ang="0">
                  <a:pos x="1325" y="13"/>
                </a:cxn>
                <a:cxn ang="0">
                  <a:pos x="1325" y="0"/>
                </a:cxn>
                <a:cxn ang="0">
                  <a:pos x="1315" y="0"/>
                </a:cxn>
                <a:cxn ang="0">
                  <a:pos x="1325" y="13"/>
                </a:cxn>
              </a:cxnLst>
              <a:rect l="0" t="0" r="r" b="b"/>
              <a:pathLst>
                <a:path w="1325" h="23">
                  <a:moveTo>
                    <a:pt x="1325" y="13"/>
                  </a:moveTo>
                  <a:lnTo>
                    <a:pt x="1315" y="0"/>
                  </a:lnTo>
                  <a:lnTo>
                    <a:pt x="0" y="0"/>
                  </a:lnTo>
                  <a:lnTo>
                    <a:pt x="0" y="23"/>
                  </a:lnTo>
                  <a:lnTo>
                    <a:pt x="1315" y="23"/>
                  </a:lnTo>
                  <a:lnTo>
                    <a:pt x="1305" y="13"/>
                  </a:lnTo>
                  <a:lnTo>
                    <a:pt x="1325" y="13"/>
                  </a:lnTo>
                  <a:lnTo>
                    <a:pt x="1325" y="0"/>
                  </a:lnTo>
                  <a:lnTo>
                    <a:pt x="1315" y="0"/>
                  </a:lnTo>
                  <a:lnTo>
                    <a:pt x="1325" y="13"/>
                  </a:lnTo>
                  <a:close/>
                </a:path>
              </a:pathLst>
            </a:custGeom>
            <a:solidFill>
              <a:srgbClr val="000000"/>
            </a:solidFill>
            <a:ln w="9525">
              <a:noFill/>
              <a:round/>
              <a:headEnd/>
              <a:tailEnd/>
            </a:ln>
          </p:spPr>
          <p:txBody>
            <a:bodyPr/>
            <a:lstStyle/>
            <a:p>
              <a:endParaRPr lang="en-US" sz="2699"/>
            </a:p>
          </p:txBody>
        </p:sp>
        <p:sp>
          <p:nvSpPr>
            <p:cNvPr id="184349" name="Freeform 29"/>
            <p:cNvSpPr>
              <a:spLocks/>
            </p:cNvSpPr>
            <p:nvPr/>
          </p:nvSpPr>
          <p:spPr bwMode="auto">
            <a:xfrm>
              <a:off x="8330973" y="5361748"/>
              <a:ext cx="47618" cy="1223774"/>
            </a:xfrm>
            <a:custGeom>
              <a:avLst/>
              <a:gdLst/>
              <a:ahLst/>
              <a:cxnLst>
                <a:cxn ang="0">
                  <a:pos x="10" y="514"/>
                </a:cxn>
                <a:cxn ang="0">
                  <a:pos x="20" y="501"/>
                </a:cxn>
                <a:cxn ang="0">
                  <a:pos x="20" y="0"/>
                </a:cxn>
                <a:cxn ang="0">
                  <a:pos x="0" y="0"/>
                </a:cxn>
                <a:cxn ang="0">
                  <a:pos x="0" y="501"/>
                </a:cxn>
                <a:cxn ang="0">
                  <a:pos x="10" y="491"/>
                </a:cxn>
                <a:cxn ang="0">
                  <a:pos x="10" y="514"/>
                </a:cxn>
                <a:cxn ang="0">
                  <a:pos x="20" y="514"/>
                </a:cxn>
                <a:cxn ang="0">
                  <a:pos x="20" y="501"/>
                </a:cxn>
                <a:cxn ang="0">
                  <a:pos x="10" y="514"/>
                </a:cxn>
              </a:cxnLst>
              <a:rect l="0" t="0" r="r" b="b"/>
              <a:pathLst>
                <a:path w="20" h="514">
                  <a:moveTo>
                    <a:pt x="10" y="514"/>
                  </a:moveTo>
                  <a:lnTo>
                    <a:pt x="20" y="501"/>
                  </a:lnTo>
                  <a:lnTo>
                    <a:pt x="20" y="0"/>
                  </a:lnTo>
                  <a:lnTo>
                    <a:pt x="0" y="0"/>
                  </a:lnTo>
                  <a:lnTo>
                    <a:pt x="0" y="501"/>
                  </a:lnTo>
                  <a:lnTo>
                    <a:pt x="10" y="491"/>
                  </a:lnTo>
                  <a:lnTo>
                    <a:pt x="10" y="514"/>
                  </a:lnTo>
                  <a:lnTo>
                    <a:pt x="20" y="514"/>
                  </a:lnTo>
                  <a:lnTo>
                    <a:pt x="20" y="501"/>
                  </a:lnTo>
                  <a:lnTo>
                    <a:pt x="10" y="514"/>
                  </a:lnTo>
                  <a:close/>
                </a:path>
              </a:pathLst>
            </a:custGeom>
            <a:solidFill>
              <a:srgbClr val="000000"/>
            </a:solidFill>
            <a:ln w="9525">
              <a:noFill/>
              <a:round/>
              <a:headEnd/>
              <a:tailEnd/>
            </a:ln>
          </p:spPr>
          <p:txBody>
            <a:bodyPr/>
            <a:lstStyle/>
            <a:p>
              <a:endParaRPr lang="en-US" sz="2699"/>
            </a:p>
          </p:txBody>
        </p:sp>
        <p:sp>
          <p:nvSpPr>
            <p:cNvPr id="184350" name="Freeform 30"/>
            <p:cNvSpPr>
              <a:spLocks/>
            </p:cNvSpPr>
            <p:nvPr/>
          </p:nvSpPr>
          <p:spPr bwMode="auto">
            <a:xfrm>
              <a:off x="5197732" y="6530761"/>
              <a:ext cx="3157050" cy="54760"/>
            </a:xfrm>
            <a:custGeom>
              <a:avLst/>
              <a:gdLst/>
              <a:ahLst/>
              <a:cxnLst>
                <a:cxn ang="0">
                  <a:pos x="0" y="10"/>
                </a:cxn>
                <a:cxn ang="0">
                  <a:pos x="11" y="23"/>
                </a:cxn>
                <a:cxn ang="0">
                  <a:pos x="1326" y="23"/>
                </a:cxn>
                <a:cxn ang="0">
                  <a:pos x="1326" y="0"/>
                </a:cxn>
                <a:cxn ang="0">
                  <a:pos x="11" y="0"/>
                </a:cxn>
                <a:cxn ang="0">
                  <a:pos x="21" y="10"/>
                </a:cxn>
                <a:cxn ang="0">
                  <a:pos x="0" y="10"/>
                </a:cxn>
                <a:cxn ang="0">
                  <a:pos x="0" y="23"/>
                </a:cxn>
                <a:cxn ang="0">
                  <a:pos x="11" y="23"/>
                </a:cxn>
                <a:cxn ang="0">
                  <a:pos x="0" y="10"/>
                </a:cxn>
              </a:cxnLst>
              <a:rect l="0" t="0" r="r" b="b"/>
              <a:pathLst>
                <a:path w="1326" h="23">
                  <a:moveTo>
                    <a:pt x="0" y="10"/>
                  </a:moveTo>
                  <a:lnTo>
                    <a:pt x="11" y="23"/>
                  </a:lnTo>
                  <a:lnTo>
                    <a:pt x="1326" y="23"/>
                  </a:lnTo>
                  <a:lnTo>
                    <a:pt x="1326" y="0"/>
                  </a:lnTo>
                  <a:lnTo>
                    <a:pt x="11" y="0"/>
                  </a:lnTo>
                  <a:lnTo>
                    <a:pt x="21" y="10"/>
                  </a:lnTo>
                  <a:lnTo>
                    <a:pt x="0" y="10"/>
                  </a:lnTo>
                  <a:lnTo>
                    <a:pt x="0" y="23"/>
                  </a:lnTo>
                  <a:lnTo>
                    <a:pt x="11" y="23"/>
                  </a:lnTo>
                  <a:lnTo>
                    <a:pt x="0" y="10"/>
                  </a:lnTo>
                  <a:close/>
                </a:path>
              </a:pathLst>
            </a:custGeom>
            <a:solidFill>
              <a:srgbClr val="000000"/>
            </a:solidFill>
            <a:ln w="9525">
              <a:noFill/>
              <a:round/>
              <a:headEnd/>
              <a:tailEnd/>
            </a:ln>
          </p:spPr>
          <p:txBody>
            <a:bodyPr/>
            <a:lstStyle/>
            <a:p>
              <a:endParaRPr lang="en-US" sz="2699"/>
            </a:p>
          </p:txBody>
        </p:sp>
        <p:sp>
          <p:nvSpPr>
            <p:cNvPr id="184351" name="Freeform 31"/>
            <p:cNvSpPr>
              <a:spLocks/>
            </p:cNvSpPr>
            <p:nvPr/>
          </p:nvSpPr>
          <p:spPr bwMode="auto">
            <a:xfrm>
              <a:off x="5197732" y="5330797"/>
              <a:ext cx="49998" cy="1223774"/>
            </a:xfrm>
            <a:custGeom>
              <a:avLst/>
              <a:gdLst/>
              <a:ahLst/>
              <a:cxnLst>
                <a:cxn ang="0">
                  <a:pos x="11" y="0"/>
                </a:cxn>
                <a:cxn ang="0">
                  <a:pos x="0" y="13"/>
                </a:cxn>
                <a:cxn ang="0">
                  <a:pos x="0" y="514"/>
                </a:cxn>
                <a:cxn ang="0">
                  <a:pos x="21" y="514"/>
                </a:cxn>
                <a:cxn ang="0">
                  <a:pos x="21" y="13"/>
                </a:cxn>
                <a:cxn ang="0">
                  <a:pos x="11" y="23"/>
                </a:cxn>
                <a:cxn ang="0">
                  <a:pos x="11" y="0"/>
                </a:cxn>
                <a:cxn ang="0">
                  <a:pos x="0" y="0"/>
                </a:cxn>
                <a:cxn ang="0">
                  <a:pos x="0" y="13"/>
                </a:cxn>
                <a:cxn ang="0">
                  <a:pos x="11" y="0"/>
                </a:cxn>
              </a:cxnLst>
              <a:rect l="0" t="0" r="r" b="b"/>
              <a:pathLst>
                <a:path w="21" h="514">
                  <a:moveTo>
                    <a:pt x="11" y="0"/>
                  </a:moveTo>
                  <a:lnTo>
                    <a:pt x="0" y="13"/>
                  </a:lnTo>
                  <a:lnTo>
                    <a:pt x="0" y="514"/>
                  </a:lnTo>
                  <a:lnTo>
                    <a:pt x="21" y="514"/>
                  </a:lnTo>
                  <a:lnTo>
                    <a:pt x="21" y="13"/>
                  </a:lnTo>
                  <a:lnTo>
                    <a:pt x="11" y="23"/>
                  </a:lnTo>
                  <a:lnTo>
                    <a:pt x="11" y="0"/>
                  </a:lnTo>
                  <a:lnTo>
                    <a:pt x="0" y="0"/>
                  </a:lnTo>
                  <a:lnTo>
                    <a:pt x="0" y="13"/>
                  </a:lnTo>
                  <a:lnTo>
                    <a:pt x="11" y="0"/>
                  </a:lnTo>
                  <a:close/>
                </a:path>
              </a:pathLst>
            </a:custGeom>
            <a:solidFill>
              <a:srgbClr val="000000"/>
            </a:solidFill>
            <a:ln w="9525">
              <a:noFill/>
              <a:round/>
              <a:headEnd/>
              <a:tailEnd/>
            </a:ln>
          </p:spPr>
          <p:txBody>
            <a:bodyPr/>
            <a:lstStyle/>
            <a:p>
              <a:endParaRPr lang="en-US" sz="2699"/>
            </a:p>
          </p:txBody>
        </p:sp>
        <p:sp>
          <p:nvSpPr>
            <p:cNvPr id="184352" name="Rectangle 32"/>
            <p:cNvSpPr>
              <a:spLocks noChangeArrowheads="1"/>
            </p:cNvSpPr>
            <p:nvPr/>
          </p:nvSpPr>
          <p:spPr bwMode="auto">
            <a:xfrm>
              <a:off x="6004850" y="5390318"/>
              <a:ext cx="235614" cy="669145"/>
            </a:xfrm>
            <a:prstGeom prst="rect">
              <a:avLst/>
            </a:prstGeom>
            <a:noFill/>
            <a:ln w="9525">
              <a:noFill/>
              <a:miter lim="800000"/>
              <a:headEnd/>
              <a:tailEnd/>
            </a:ln>
          </p:spPr>
          <p:txBody>
            <a:bodyPr wrap="none" lIns="0" tIns="0" rIns="0" bIns="0">
              <a:spAutoFit/>
            </a:bodyPr>
            <a:lstStyle/>
            <a:p>
              <a:pPr eaLnBrk="0" hangingPunct="0"/>
              <a:r>
                <a:rPr lang="en-US" sz="2899" b="1">
                  <a:solidFill>
                    <a:srgbClr val="000000"/>
                  </a:solidFill>
                </a:rPr>
                <a:t>L</a:t>
              </a:r>
              <a:endParaRPr lang="en-US" sz="2400">
                <a:latin typeface="Times New Roman" pitchFamily="18" charset="0"/>
              </a:endParaRPr>
            </a:p>
          </p:txBody>
        </p:sp>
        <p:sp>
          <p:nvSpPr>
            <p:cNvPr id="184353" name="Rectangle 33"/>
            <p:cNvSpPr>
              <a:spLocks noChangeArrowheads="1"/>
            </p:cNvSpPr>
            <p:nvPr/>
          </p:nvSpPr>
          <p:spPr bwMode="auto">
            <a:xfrm>
              <a:off x="6381029" y="5390318"/>
              <a:ext cx="300529" cy="669145"/>
            </a:xfrm>
            <a:prstGeom prst="rect">
              <a:avLst/>
            </a:prstGeom>
            <a:noFill/>
            <a:ln w="9525">
              <a:noFill/>
              <a:miter lim="800000"/>
              <a:headEnd/>
              <a:tailEnd/>
            </a:ln>
          </p:spPr>
          <p:txBody>
            <a:bodyPr wrap="none" lIns="0" tIns="0" rIns="0" bIns="0">
              <a:spAutoFit/>
            </a:bodyPr>
            <a:lstStyle/>
            <a:p>
              <a:pPr eaLnBrk="0" hangingPunct="0"/>
              <a:r>
                <a:rPr lang="en-US" sz="2899" b="1">
                  <a:solidFill>
                    <a:srgbClr val="000000"/>
                  </a:solidFill>
                </a:rPr>
                <a:t>o</a:t>
              </a:r>
              <a:endParaRPr lang="en-US" sz="2400">
                <a:latin typeface="Times New Roman" pitchFamily="18" charset="0"/>
              </a:endParaRPr>
            </a:p>
          </p:txBody>
        </p:sp>
        <p:sp>
          <p:nvSpPr>
            <p:cNvPr id="184354" name="Rectangle 34"/>
            <p:cNvSpPr>
              <a:spLocks noChangeArrowheads="1"/>
            </p:cNvSpPr>
            <p:nvPr/>
          </p:nvSpPr>
          <p:spPr bwMode="auto">
            <a:xfrm>
              <a:off x="6761970" y="5390318"/>
              <a:ext cx="264464" cy="669145"/>
            </a:xfrm>
            <a:prstGeom prst="rect">
              <a:avLst/>
            </a:prstGeom>
            <a:noFill/>
            <a:ln w="9525">
              <a:noFill/>
              <a:miter lim="800000"/>
              <a:headEnd/>
              <a:tailEnd/>
            </a:ln>
          </p:spPr>
          <p:txBody>
            <a:bodyPr wrap="none" lIns="0" tIns="0" rIns="0" bIns="0">
              <a:spAutoFit/>
            </a:bodyPr>
            <a:lstStyle/>
            <a:p>
              <a:pPr eaLnBrk="0" hangingPunct="0"/>
              <a:r>
                <a:rPr lang="en-US" sz="2899" b="1">
                  <a:solidFill>
                    <a:srgbClr val="000000"/>
                  </a:solidFill>
                </a:rPr>
                <a:t>g</a:t>
              </a:r>
              <a:endParaRPr lang="en-US" sz="2400">
                <a:latin typeface="Times New Roman" pitchFamily="18" charset="0"/>
              </a:endParaRPr>
            </a:p>
          </p:txBody>
        </p:sp>
        <p:sp>
          <p:nvSpPr>
            <p:cNvPr id="184355" name="Rectangle 35"/>
            <p:cNvSpPr>
              <a:spLocks noChangeArrowheads="1"/>
            </p:cNvSpPr>
            <p:nvPr/>
          </p:nvSpPr>
          <p:spPr bwMode="auto">
            <a:xfrm>
              <a:off x="7138149" y="5390318"/>
              <a:ext cx="137042" cy="669145"/>
            </a:xfrm>
            <a:prstGeom prst="rect">
              <a:avLst/>
            </a:prstGeom>
            <a:noFill/>
            <a:ln w="9525">
              <a:noFill/>
              <a:miter lim="800000"/>
              <a:headEnd/>
              <a:tailEnd/>
            </a:ln>
          </p:spPr>
          <p:txBody>
            <a:bodyPr wrap="none" lIns="0" tIns="0" rIns="0" bIns="0">
              <a:spAutoFit/>
            </a:bodyPr>
            <a:lstStyle/>
            <a:p>
              <a:pPr eaLnBrk="0" hangingPunct="0"/>
              <a:r>
                <a:rPr lang="en-US" sz="2899" b="1">
                  <a:solidFill>
                    <a:srgbClr val="000000"/>
                  </a:solidFill>
                </a:rPr>
                <a:t>i</a:t>
              </a:r>
              <a:endParaRPr lang="en-US" sz="2400">
                <a:latin typeface="Times New Roman" pitchFamily="18" charset="0"/>
              </a:endParaRPr>
            </a:p>
          </p:txBody>
        </p:sp>
        <p:sp>
          <p:nvSpPr>
            <p:cNvPr id="184356" name="Rectangle 36"/>
            <p:cNvSpPr>
              <a:spLocks noChangeArrowheads="1"/>
            </p:cNvSpPr>
            <p:nvPr/>
          </p:nvSpPr>
          <p:spPr bwMode="auto">
            <a:xfrm>
              <a:off x="7331001" y="5390318"/>
              <a:ext cx="192338" cy="669145"/>
            </a:xfrm>
            <a:prstGeom prst="rect">
              <a:avLst/>
            </a:prstGeom>
            <a:noFill/>
            <a:ln w="9525">
              <a:noFill/>
              <a:miter lim="800000"/>
              <a:headEnd/>
              <a:tailEnd/>
            </a:ln>
          </p:spPr>
          <p:txBody>
            <a:bodyPr wrap="none" lIns="0" tIns="0" rIns="0" bIns="0">
              <a:spAutoFit/>
            </a:bodyPr>
            <a:lstStyle/>
            <a:p>
              <a:pPr eaLnBrk="0" hangingPunct="0"/>
              <a:r>
                <a:rPr lang="en-US" sz="2899" b="1">
                  <a:solidFill>
                    <a:srgbClr val="000000"/>
                  </a:solidFill>
                </a:rPr>
                <a:t>t</a:t>
              </a:r>
              <a:endParaRPr lang="en-US" sz="2400">
                <a:latin typeface="Times New Roman" pitchFamily="18" charset="0"/>
              </a:endParaRPr>
            </a:p>
          </p:txBody>
        </p:sp>
        <p:sp>
          <p:nvSpPr>
            <p:cNvPr id="184357" name="Rectangle 37"/>
            <p:cNvSpPr>
              <a:spLocks noChangeArrowheads="1"/>
            </p:cNvSpPr>
            <p:nvPr/>
          </p:nvSpPr>
          <p:spPr bwMode="auto">
            <a:xfrm>
              <a:off x="5247731" y="5923636"/>
              <a:ext cx="276487" cy="669145"/>
            </a:xfrm>
            <a:prstGeom prst="rect">
              <a:avLst/>
            </a:prstGeom>
            <a:noFill/>
            <a:ln w="9525">
              <a:noFill/>
              <a:miter lim="800000"/>
              <a:headEnd/>
              <a:tailEnd/>
            </a:ln>
          </p:spPr>
          <p:txBody>
            <a:bodyPr wrap="none" lIns="0" tIns="0" rIns="0" bIns="0">
              <a:spAutoFit/>
            </a:bodyPr>
            <a:lstStyle/>
            <a:p>
              <a:pPr eaLnBrk="0" hangingPunct="0"/>
              <a:r>
                <a:rPr lang="en-US" sz="2899" b="1">
                  <a:solidFill>
                    <a:srgbClr val="000000"/>
                  </a:solidFill>
                </a:rPr>
                <a:t>T</a:t>
              </a:r>
              <a:endParaRPr lang="en-US" sz="2400">
                <a:latin typeface="Times New Roman" pitchFamily="18" charset="0"/>
              </a:endParaRPr>
            </a:p>
          </p:txBody>
        </p:sp>
        <p:sp>
          <p:nvSpPr>
            <p:cNvPr id="184358" name="Rectangle 38"/>
            <p:cNvSpPr>
              <a:spLocks noChangeArrowheads="1"/>
            </p:cNvSpPr>
            <p:nvPr/>
          </p:nvSpPr>
          <p:spPr bwMode="auto">
            <a:xfrm>
              <a:off x="5592958" y="5923636"/>
              <a:ext cx="197146" cy="669145"/>
            </a:xfrm>
            <a:prstGeom prst="rect">
              <a:avLst/>
            </a:prstGeom>
            <a:noFill/>
            <a:ln w="9525">
              <a:noFill/>
              <a:miter lim="800000"/>
              <a:headEnd/>
              <a:tailEnd/>
            </a:ln>
          </p:spPr>
          <p:txBody>
            <a:bodyPr wrap="none" lIns="0" tIns="0" rIns="0" bIns="0">
              <a:spAutoFit/>
            </a:bodyPr>
            <a:lstStyle/>
            <a:p>
              <a:pPr eaLnBrk="0" hangingPunct="0"/>
              <a:r>
                <a:rPr lang="en-US" sz="2899" b="1">
                  <a:solidFill>
                    <a:srgbClr val="000000"/>
                  </a:solidFill>
                </a:rPr>
                <a:t>r</a:t>
              </a:r>
              <a:endParaRPr lang="en-US" sz="2400">
                <a:latin typeface="Times New Roman" pitchFamily="18" charset="0"/>
              </a:endParaRPr>
            </a:p>
          </p:txBody>
        </p:sp>
        <p:sp>
          <p:nvSpPr>
            <p:cNvPr id="184359" name="Rectangle 39"/>
            <p:cNvSpPr>
              <a:spLocks noChangeArrowheads="1"/>
            </p:cNvSpPr>
            <p:nvPr/>
          </p:nvSpPr>
          <p:spPr bwMode="auto">
            <a:xfrm>
              <a:off x="5847712" y="5923636"/>
              <a:ext cx="274081" cy="669145"/>
            </a:xfrm>
            <a:prstGeom prst="rect">
              <a:avLst/>
            </a:prstGeom>
            <a:noFill/>
            <a:ln w="9525">
              <a:noFill/>
              <a:miter lim="800000"/>
              <a:headEnd/>
              <a:tailEnd/>
            </a:ln>
          </p:spPr>
          <p:txBody>
            <a:bodyPr wrap="none" lIns="0" tIns="0" rIns="0" bIns="0">
              <a:spAutoFit/>
            </a:bodyPr>
            <a:lstStyle/>
            <a:p>
              <a:pPr eaLnBrk="0" hangingPunct="0"/>
              <a:r>
                <a:rPr lang="en-US" sz="2899" b="1">
                  <a:solidFill>
                    <a:srgbClr val="000000"/>
                  </a:solidFill>
                </a:rPr>
                <a:t>a</a:t>
              </a:r>
              <a:endParaRPr lang="en-US" sz="2400">
                <a:latin typeface="Times New Roman" pitchFamily="18" charset="0"/>
              </a:endParaRPr>
            </a:p>
          </p:txBody>
        </p:sp>
        <p:sp>
          <p:nvSpPr>
            <p:cNvPr id="184360" name="Rectangle 40"/>
            <p:cNvSpPr>
              <a:spLocks noChangeArrowheads="1"/>
            </p:cNvSpPr>
            <p:nvPr/>
          </p:nvSpPr>
          <p:spPr bwMode="auto">
            <a:xfrm>
              <a:off x="6197703" y="5923636"/>
              <a:ext cx="298124" cy="669145"/>
            </a:xfrm>
            <a:prstGeom prst="rect">
              <a:avLst/>
            </a:prstGeom>
            <a:noFill/>
            <a:ln w="9525">
              <a:noFill/>
              <a:miter lim="800000"/>
              <a:headEnd/>
              <a:tailEnd/>
            </a:ln>
          </p:spPr>
          <p:txBody>
            <a:bodyPr wrap="none" lIns="0" tIns="0" rIns="0" bIns="0">
              <a:spAutoFit/>
            </a:bodyPr>
            <a:lstStyle/>
            <a:p>
              <a:pPr eaLnBrk="0" hangingPunct="0"/>
              <a:r>
                <a:rPr lang="en-US" sz="2899" b="1">
                  <a:solidFill>
                    <a:srgbClr val="000000"/>
                  </a:solidFill>
                </a:rPr>
                <a:t>n</a:t>
              </a:r>
              <a:endParaRPr lang="en-US" sz="2400">
                <a:latin typeface="Times New Roman" pitchFamily="18" charset="0"/>
              </a:endParaRPr>
            </a:p>
          </p:txBody>
        </p:sp>
        <p:sp>
          <p:nvSpPr>
            <p:cNvPr id="184361" name="Rectangle 41"/>
            <p:cNvSpPr>
              <a:spLocks noChangeArrowheads="1"/>
            </p:cNvSpPr>
            <p:nvPr/>
          </p:nvSpPr>
          <p:spPr bwMode="auto">
            <a:xfrm>
              <a:off x="6573882" y="5923636"/>
              <a:ext cx="223594" cy="669145"/>
            </a:xfrm>
            <a:prstGeom prst="rect">
              <a:avLst/>
            </a:prstGeom>
            <a:noFill/>
            <a:ln w="9525">
              <a:noFill/>
              <a:miter lim="800000"/>
              <a:headEnd/>
              <a:tailEnd/>
            </a:ln>
          </p:spPr>
          <p:txBody>
            <a:bodyPr wrap="none" lIns="0" tIns="0" rIns="0" bIns="0">
              <a:spAutoFit/>
            </a:bodyPr>
            <a:lstStyle/>
            <a:p>
              <a:pPr eaLnBrk="0" hangingPunct="0"/>
              <a:r>
                <a:rPr lang="en-US" sz="2899" b="1">
                  <a:solidFill>
                    <a:srgbClr val="000000"/>
                  </a:solidFill>
                </a:rPr>
                <a:t>s</a:t>
              </a:r>
              <a:endParaRPr lang="en-US" sz="2400">
                <a:latin typeface="Times New Roman" pitchFamily="18" charset="0"/>
              </a:endParaRPr>
            </a:p>
          </p:txBody>
        </p:sp>
        <p:sp>
          <p:nvSpPr>
            <p:cNvPr id="184362" name="Rectangle 42"/>
            <p:cNvSpPr>
              <a:spLocks noChangeArrowheads="1"/>
            </p:cNvSpPr>
            <p:nvPr/>
          </p:nvSpPr>
          <p:spPr bwMode="auto">
            <a:xfrm>
              <a:off x="6926252" y="5923636"/>
              <a:ext cx="175510" cy="669145"/>
            </a:xfrm>
            <a:prstGeom prst="rect">
              <a:avLst/>
            </a:prstGeom>
            <a:noFill/>
            <a:ln w="9525">
              <a:noFill/>
              <a:miter lim="800000"/>
              <a:headEnd/>
              <a:tailEnd/>
            </a:ln>
          </p:spPr>
          <p:txBody>
            <a:bodyPr wrap="none" lIns="0" tIns="0" rIns="0" bIns="0">
              <a:spAutoFit/>
            </a:bodyPr>
            <a:lstStyle/>
            <a:p>
              <a:pPr eaLnBrk="0" hangingPunct="0"/>
              <a:r>
                <a:rPr lang="en-US" sz="2899" b="1">
                  <a:solidFill>
                    <a:srgbClr val="000000"/>
                  </a:solidFill>
                </a:rPr>
                <a:t>f</a:t>
              </a:r>
              <a:endParaRPr lang="en-US" sz="2400">
                <a:latin typeface="Times New Roman" pitchFamily="18" charset="0"/>
              </a:endParaRPr>
            </a:p>
          </p:txBody>
        </p:sp>
        <p:sp>
          <p:nvSpPr>
            <p:cNvPr id="184363" name="Rectangle 43"/>
            <p:cNvSpPr>
              <a:spLocks noChangeArrowheads="1"/>
            </p:cNvSpPr>
            <p:nvPr/>
          </p:nvSpPr>
          <p:spPr bwMode="auto">
            <a:xfrm>
              <a:off x="7150055" y="5923636"/>
              <a:ext cx="300529" cy="669145"/>
            </a:xfrm>
            <a:prstGeom prst="rect">
              <a:avLst/>
            </a:prstGeom>
            <a:noFill/>
            <a:ln w="9525">
              <a:noFill/>
              <a:miter lim="800000"/>
              <a:headEnd/>
              <a:tailEnd/>
            </a:ln>
          </p:spPr>
          <p:txBody>
            <a:bodyPr wrap="none" lIns="0" tIns="0" rIns="0" bIns="0">
              <a:spAutoFit/>
            </a:bodyPr>
            <a:lstStyle/>
            <a:p>
              <a:pPr eaLnBrk="0" hangingPunct="0"/>
              <a:r>
                <a:rPr lang="en-US" sz="2899" b="1">
                  <a:solidFill>
                    <a:srgbClr val="000000"/>
                  </a:solidFill>
                </a:rPr>
                <a:t>o</a:t>
              </a:r>
              <a:endParaRPr lang="en-US" sz="2400">
                <a:latin typeface="Times New Roman" pitchFamily="18" charset="0"/>
              </a:endParaRPr>
            </a:p>
          </p:txBody>
        </p:sp>
        <p:sp>
          <p:nvSpPr>
            <p:cNvPr id="184364" name="Rectangle 44"/>
            <p:cNvSpPr>
              <a:spLocks noChangeArrowheads="1"/>
            </p:cNvSpPr>
            <p:nvPr/>
          </p:nvSpPr>
          <p:spPr bwMode="auto">
            <a:xfrm>
              <a:off x="7526235" y="5923636"/>
              <a:ext cx="197146" cy="669145"/>
            </a:xfrm>
            <a:prstGeom prst="rect">
              <a:avLst/>
            </a:prstGeom>
            <a:noFill/>
            <a:ln w="9525">
              <a:noFill/>
              <a:miter lim="800000"/>
              <a:headEnd/>
              <a:tailEnd/>
            </a:ln>
          </p:spPr>
          <p:txBody>
            <a:bodyPr wrap="none" lIns="0" tIns="0" rIns="0" bIns="0">
              <a:spAutoFit/>
            </a:bodyPr>
            <a:lstStyle/>
            <a:p>
              <a:pPr eaLnBrk="0" hangingPunct="0"/>
              <a:r>
                <a:rPr lang="en-US" sz="2899" b="1">
                  <a:solidFill>
                    <a:srgbClr val="000000"/>
                  </a:solidFill>
                </a:rPr>
                <a:t>r</a:t>
              </a:r>
              <a:endParaRPr lang="en-US" sz="2400">
                <a:latin typeface="Times New Roman" pitchFamily="18" charset="0"/>
              </a:endParaRPr>
            </a:p>
          </p:txBody>
        </p:sp>
        <p:sp>
          <p:nvSpPr>
            <p:cNvPr id="184365" name="Rectangle 45"/>
            <p:cNvSpPr>
              <a:spLocks noChangeArrowheads="1"/>
            </p:cNvSpPr>
            <p:nvPr/>
          </p:nvSpPr>
          <p:spPr bwMode="auto">
            <a:xfrm>
              <a:off x="7780988" y="5923636"/>
              <a:ext cx="454399" cy="669145"/>
            </a:xfrm>
            <a:prstGeom prst="rect">
              <a:avLst/>
            </a:prstGeom>
            <a:noFill/>
            <a:ln w="9525">
              <a:noFill/>
              <a:miter lim="800000"/>
              <a:headEnd/>
              <a:tailEnd/>
            </a:ln>
          </p:spPr>
          <p:txBody>
            <a:bodyPr wrap="none" lIns="0" tIns="0" rIns="0" bIns="0">
              <a:spAutoFit/>
            </a:bodyPr>
            <a:lstStyle/>
            <a:p>
              <a:pPr eaLnBrk="0" hangingPunct="0"/>
              <a:r>
                <a:rPr lang="en-US" sz="2899" b="1">
                  <a:solidFill>
                    <a:srgbClr val="000000"/>
                  </a:solidFill>
                </a:rPr>
                <a:t>m</a:t>
              </a:r>
              <a:endParaRPr lang="en-US" sz="2400">
                <a:latin typeface="Times New Roman" pitchFamily="18" charset="0"/>
              </a:endParaRPr>
            </a:p>
          </p:txBody>
        </p:sp>
        <p:sp>
          <p:nvSpPr>
            <p:cNvPr id="184366" name="Freeform 46"/>
            <p:cNvSpPr>
              <a:spLocks/>
            </p:cNvSpPr>
            <p:nvPr/>
          </p:nvSpPr>
          <p:spPr bwMode="auto">
            <a:xfrm>
              <a:off x="8664297" y="3483232"/>
              <a:ext cx="285706" cy="430939"/>
            </a:xfrm>
            <a:custGeom>
              <a:avLst/>
              <a:gdLst/>
              <a:ahLst/>
              <a:cxnLst>
                <a:cxn ang="0">
                  <a:pos x="0" y="181"/>
                </a:cxn>
                <a:cxn ang="0">
                  <a:pos x="0" y="0"/>
                </a:cxn>
                <a:cxn ang="0">
                  <a:pos x="33" y="0"/>
                </a:cxn>
                <a:cxn ang="0">
                  <a:pos x="33" y="150"/>
                </a:cxn>
                <a:cxn ang="0">
                  <a:pos x="120" y="150"/>
                </a:cxn>
                <a:cxn ang="0">
                  <a:pos x="120" y="181"/>
                </a:cxn>
                <a:cxn ang="0">
                  <a:pos x="0" y="181"/>
                </a:cxn>
              </a:cxnLst>
              <a:rect l="0" t="0" r="r" b="b"/>
              <a:pathLst>
                <a:path w="120" h="181">
                  <a:moveTo>
                    <a:pt x="0" y="181"/>
                  </a:moveTo>
                  <a:lnTo>
                    <a:pt x="0" y="0"/>
                  </a:lnTo>
                  <a:lnTo>
                    <a:pt x="33" y="0"/>
                  </a:lnTo>
                  <a:lnTo>
                    <a:pt x="33" y="150"/>
                  </a:lnTo>
                  <a:lnTo>
                    <a:pt x="120" y="150"/>
                  </a:lnTo>
                  <a:lnTo>
                    <a:pt x="120" y="181"/>
                  </a:lnTo>
                  <a:lnTo>
                    <a:pt x="0" y="181"/>
                  </a:lnTo>
                  <a:close/>
                </a:path>
              </a:pathLst>
            </a:custGeom>
            <a:solidFill>
              <a:srgbClr val="000000"/>
            </a:solidFill>
            <a:ln w="9525">
              <a:noFill/>
              <a:round/>
              <a:headEnd/>
              <a:tailEnd/>
            </a:ln>
          </p:spPr>
          <p:txBody>
            <a:bodyPr/>
            <a:lstStyle/>
            <a:p>
              <a:endParaRPr lang="en-US" sz="2699"/>
            </a:p>
          </p:txBody>
        </p:sp>
        <p:sp>
          <p:nvSpPr>
            <p:cNvPr id="184367" name="Freeform 47"/>
            <p:cNvSpPr>
              <a:spLocks noEditPoints="1"/>
            </p:cNvSpPr>
            <p:nvPr/>
          </p:nvSpPr>
          <p:spPr bwMode="auto">
            <a:xfrm>
              <a:off x="9028571" y="3592752"/>
              <a:ext cx="307135" cy="333324"/>
            </a:xfrm>
            <a:custGeom>
              <a:avLst/>
              <a:gdLst/>
              <a:ahLst/>
              <a:cxnLst>
                <a:cxn ang="0">
                  <a:pos x="2" y="61"/>
                </a:cxn>
                <a:cxn ang="0">
                  <a:pos x="2" y="48"/>
                </a:cxn>
                <a:cxn ang="0">
                  <a:pos x="7" y="41"/>
                </a:cxn>
                <a:cxn ang="0">
                  <a:pos x="10" y="31"/>
                </a:cxn>
                <a:cxn ang="0">
                  <a:pos x="18" y="23"/>
                </a:cxn>
                <a:cxn ang="0">
                  <a:pos x="23" y="15"/>
                </a:cxn>
                <a:cxn ang="0">
                  <a:pos x="33" y="10"/>
                </a:cxn>
                <a:cxn ang="0">
                  <a:pos x="40" y="5"/>
                </a:cxn>
                <a:cxn ang="0">
                  <a:pos x="51" y="3"/>
                </a:cxn>
                <a:cxn ang="0">
                  <a:pos x="61" y="0"/>
                </a:cxn>
                <a:cxn ang="0">
                  <a:pos x="71" y="3"/>
                </a:cxn>
                <a:cxn ang="0">
                  <a:pos x="84" y="3"/>
                </a:cxn>
                <a:cxn ang="0">
                  <a:pos x="94" y="8"/>
                </a:cxn>
                <a:cxn ang="0">
                  <a:pos x="104" y="13"/>
                </a:cxn>
                <a:cxn ang="0">
                  <a:pos x="112" y="23"/>
                </a:cxn>
                <a:cxn ang="0">
                  <a:pos x="119" y="31"/>
                </a:cxn>
                <a:cxn ang="0">
                  <a:pos x="124" y="38"/>
                </a:cxn>
                <a:cxn ang="0">
                  <a:pos x="127" y="51"/>
                </a:cxn>
                <a:cxn ang="0">
                  <a:pos x="129" y="64"/>
                </a:cxn>
                <a:cxn ang="0">
                  <a:pos x="129" y="76"/>
                </a:cxn>
                <a:cxn ang="0">
                  <a:pos x="127" y="89"/>
                </a:cxn>
                <a:cxn ang="0">
                  <a:pos x="122" y="102"/>
                </a:cxn>
                <a:cxn ang="0">
                  <a:pos x="117" y="112"/>
                </a:cxn>
                <a:cxn ang="0">
                  <a:pos x="109" y="120"/>
                </a:cxn>
                <a:cxn ang="0">
                  <a:pos x="104" y="127"/>
                </a:cxn>
                <a:cxn ang="0">
                  <a:pos x="94" y="132"/>
                </a:cxn>
                <a:cxn ang="0">
                  <a:pos x="84" y="137"/>
                </a:cxn>
                <a:cxn ang="0">
                  <a:pos x="71" y="140"/>
                </a:cxn>
                <a:cxn ang="0">
                  <a:pos x="58" y="140"/>
                </a:cxn>
                <a:cxn ang="0">
                  <a:pos x="48" y="137"/>
                </a:cxn>
                <a:cxn ang="0">
                  <a:pos x="38" y="135"/>
                </a:cxn>
                <a:cxn ang="0">
                  <a:pos x="30" y="130"/>
                </a:cxn>
                <a:cxn ang="0">
                  <a:pos x="23" y="125"/>
                </a:cxn>
                <a:cxn ang="0">
                  <a:pos x="15" y="114"/>
                </a:cxn>
                <a:cxn ang="0">
                  <a:pos x="7" y="107"/>
                </a:cxn>
                <a:cxn ang="0">
                  <a:pos x="5" y="94"/>
                </a:cxn>
                <a:cxn ang="0">
                  <a:pos x="2" y="84"/>
                </a:cxn>
                <a:cxn ang="0">
                  <a:pos x="0" y="71"/>
                </a:cxn>
                <a:cxn ang="0">
                  <a:pos x="35" y="76"/>
                </a:cxn>
                <a:cxn ang="0">
                  <a:pos x="38" y="86"/>
                </a:cxn>
                <a:cxn ang="0">
                  <a:pos x="43" y="99"/>
                </a:cxn>
                <a:cxn ang="0">
                  <a:pos x="51" y="104"/>
                </a:cxn>
                <a:cxn ang="0">
                  <a:pos x="58" y="109"/>
                </a:cxn>
                <a:cxn ang="0">
                  <a:pos x="71" y="109"/>
                </a:cxn>
                <a:cxn ang="0">
                  <a:pos x="81" y="107"/>
                </a:cxn>
                <a:cxn ang="0">
                  <a:pos x="86" y="99"/>
                </a:cxn>
                <a:cxn ang="0">
                  <a:pos x="91" y="89"/>
                </a:cxn>
                <a:cxn ang="0">
                  <a:pos x="94" y="79"/>
                </a:cxn>
                <a:cxn ang="0">
                  <a:pos x="96" y="66"/>
                </a:cxn>
                <a:cxn ang="0">
                  <a:pos x="94" y="53"/>
                </a:cxn>
                <a:cxn ang="0">
                  <a:pos x="89" y="43"/>
                </a:cxn>
                <a:cxn ang="0">
                  <a:pos x="84" y="36"/>
                </a:cxn>
                <a:cxn ang="0">
                  <a:pos x="76" y="31"/>
                </a:cxn>
                <a:cxn ang="0">
                  <a:pos x="63" y="31"/>
                </a:cxn>
                <a:cxn ang="0">
                  <a:pos x="53" y="33"/>
                </a:cxn>
                <a:cxn ang="0">
                  <a:pos x="45" y="38"/>
                </a:cxn>
                <a:cxn ang="0">
                  <a:pos x="38" y="48"/>
                </a:cxn>
                <a:cxn ang="0">
                  <a:pos x="35" y="59"/>
                </a:cxn>
                <a:cxn ang="0">
                  <a:pos x="35" y="71"/>
                </a:cxn>
              </a:cxnLst>
              <a:rect l="0" t="0" r="r" b="b"/>
              <a:pathLst>
                <a:path w="129" h="140">
                  <a:moveTo>
                    <a:pt x="0" y="69"/>
                  </a:moveTo>
                  <a:lnTo>
                    <a:pt x="0" y="66"/>
                  </a:lnTo>
                  <a:lnTo>
                    <a:pt x="0" y="64"/>
                  </a:lnTo>
                  <a:lnTo>
                    <a:pt x="2" y="64"/>
                  </a:lnTo>
                  <a:lnTo>
                    <a:pt x="2" y="61"/>
                  </a:lnTo>
                  <a:lnTo>
                    <a:pt x="2" y="59"/>
                  </a:lnTo>
                  <a:lnTo>
                    <a:pt x="2" y="56"/>
                  </a:lnTo>
                  <a:lnTo>
                    <a:pt x="2" y="53"/>
                  </a:lnTo>
                  <a:lnTo>
                    <a:pt x="2" y="51"/>
                  </a:lnTo>
                  <a:lnTo>
                    <a:pt x="2" y="48"/>
                  </a:lnTo>
                  <a:lnTo>
                    <a:pt x="5" y="48"/>
                  </a:lnTo>
                  <a:lnTo>
                    <a:pt x="5" y="46"/>
                  </a:lnTo>
                  <a:lnTo>
                    <a:pt x="5" y="43"/>
                  </a:lnTo>
                  <a:lnTo>
                    <a:pt x="5" y="41"/>
                  </a:lnTo>
                  <a:lnTo>
                    <a:pt x="7" y="41"/>
                  </a:lnTo>
                  <a:lnTo>
                    <a:pt x="7" y="38"/>
                  </a:lnTo>
                  <a:lnTo>
                    <a:pt x="7" y="36"/>
                  </a:lnTo>
                  <a:lnTo>
                    <a:pt x="10" y="36"/>
                  </a:lnTo>
                  <a:lnTo>
                    <a:pt x="10" y="33"/>
                  </a:lnTo>
                  <a:lnTo>
                    <a:pt x="10" y="31"/>
                  </a:lnTo>
                  <a:lnTo>
                    <a:pt x="12" y="31"/>
                  </a:lnTo>
                  <a:lnTo>
                    <a:pt x="12" y="28"/>
                  </a:lnTo>
                  <a:lnTo>
                    <a:pt x="15" y="25"/>
                  </a:lnTo>
                  <a:lnTo>
                    <a:pt x="15" y="23"/>
                  </a:lnTo>
                  <a:lnTo>
                    <a:pt x="18" y="23"/>
                  </a:lnTo>
                  <a:lnTo>
                    <a:pt x="18" y="20"/>
                  </a:lnTo>
                  <a:lnTo>
                    <a:pt x="20" y="20"/>
                  </a:lnTo>
                  <a:lnTo>
                    <a:pt x="20" y="18"/>
                  </a:lnTo>
                  <a:lnTo>
                    <a:pt x="23" y="18"/>
                  </a:lnTo>
                  <a:lnTo>
                    <a:pt x="23" y="15"/>
                  </a:lnTo>
                  <a:lnTo>
                    <a:pt x="25" y="15"/>
                  </a:lnTo>
                  <a:lnTo>
                    <a:pt x="25" y="13"/>
                  </a:lnTo>
                  <a:lnTo>
                    <a:pt x="28" y="13"/>
                  </a:lnTo>
                  <a:lnTo>
                    <a:pt x="30" y="10"/>
                  </a:lnTo>
                  <a:lnTo>
                    <a:pt x="33" y="10"/>
                  </a:lnTo>
                  <a:lnTo>
                    <a:pt x="33" y="8"/>
                  </a:lnTo>
                  <a:lnTo>
                    <a:pt x="35" y="8"/>
                  </a:lnTo>
                  <a:lnTo>
                    <a:pt x="38" y="8"/>
                  </a:lnTo>
                  <a:lnTo>
                    <a:pt x="38" y="5"/>
                  </a:lnTo>
                  <a:lnTo>
                    <a:pt x="40" y="5"/>
                  </a:lnTo>
                  <a:lnTo>
                    <a:pt x="43" y="5"/>
                  </a:lnTo>
                  <a:lnTo>
                    <a:pt x="45" y="5"/>
                  </a:lnTo>
                  <a:lnTo>
                    <a:pt x="45" y="3"/>
                  </a:lnTo>
                  <a:lnTo>
                    <a:pt x="48" y="3"/>
                  </a:lnTo>
                  <a:lnTo>
                    <a:pt x="51" y="3"/>
                  </a:lnTo>
                  <a:lnTo>
                    <a:pt x="53" y="3"/>
                  </a:lnTo>
                  <a:lnTo>
                    <a:pt x="56" y="3"/>
                  </a:lnTo>
                  <a:lnTo>
                    <a:pt x="58" y="3"/>
                  </a:lnTo>
                  <a:lnTo>
                    <a:pt x="58" y="0"/>
                  </a:lnTo>
                  <a:lnTo>
                    <a:pt x="61" y="0"/>
                  </a:lnTo>
                  <a:lnTo>
                    <a:pt x="63" y="0"/>
                  </a:lnTo>
                  <a:lnTo>
                    <a:pt x="66" y="0"/>
                  </a:lnTo>
                  <a:lnTo>
                    <a:pt x="68" y="0"/>
                  </a:lnTo>
                  <a:lnTo>
                    <a:pt x="71" y="0"/>
                  </a:lnTo>
                  <a:lnTo>
                    <a:pt x="71" y="3"/>
                  </a:lnTo>
                  <a:lnTo>
                    <a:pt x="73" y="3"/>
                  </a:lnTo>
                  <a:lnTo>
                    <a:pt x="76" y="3"/>
                  </a:lnTo>
                  <a:lnTo>
                    <a:pt x="79" y="3"/>
                  </a:lnTo>
                  <a:lnTo>
                    <a:pt x="81" y="3"/>
                  </a:lnTo>
                  <a:lnTo>
                    <a:pt x="84" y="3"/>
                  </a:lnTo>
                  <a:lnTo>
                    <a:pt x="86" y="5"/>
                  </a:lnTo>
                  <a:lnTo>
                    <a:pt x="89" y="5"/>
                  </a:lnTo>
                  <a:lnTo>
                    <a:pt x="91" y="5"/>
                  </a:lnTo>
                  <a:lnTo>
                    <a:pt x="91" y="8"/>
                  </a:lnTo>
                  <a:lnTo>
                    <a:pt x="94" y="8"/>
                  </a:lnTo>
                  <a:lnTo>
                    <a:pt x="96" y="8"/>
                  </a:lnTo>
                  <a:lnTo>
                    <a:pt x="99" y="10"/>
                  </a:lnTo>
                  <a:lnTo>
                    <a:pt x="101" y="10"/>
                  </a:lnTo>
                  <a:lnTo>
                    <a:pt x="101" y="13"/>
                  </a:lnTo>
                  <a:lnTo>
                    <a:pt x="104" y="13"/>
                  </a:lnTo>
                  <a:lnTo>
                    <a:pt x="107" y="15"/>
                  </a:lnTo>
                  <a:lnTo>
                    <a:pt x="109" y="18"/>
                  </a:lnTo>
                  <a:lnTo>
                    <a:pt x="109" y="20"/>
                  </a:lnTo>
                  <a:lnTo>
                    <a:pt x="112" y="20"/>
                  </a:lnTo>
                  <a:lnTo>
                    <a:pt x="112" y="23"/>
                  </a:lnTo>
                  <a:lnTo>
                    <a:pt x="114" y="23"/>
                  </a:lnTo>
                  <a:lnTo>
                    <a:pt x="114" y="25"/>
                  </a:lnTo>
                  <a:lnTo>
                    <a:pt x="117" y="25"/>
                  </a:lnTo>
                  <a:lnTo>
                    <a:pt x="117" y="28"/>
                  </a:lnTo>
                  <a:lnTo>
                    <a:pt x="119" y="31"/>
                  </a:lnTo>
                  <a:lnTo>
                    <a:pt x="119" y="33"/>
                  </a:lnTo>
                  <a:lnTo>
                    <a:pt x="122" y="33"/>
                  </a:lnTo>
                  <a:lnTo>
                    <a:pt x="122" y="36"/>
                  </a:lnTo>
                  <a:lnTo>
                    <a:pt x="122" y="38"/>
                  </a:lnTo>
                  <a:lnTo>
                    <a:pt x="124" y="38"/>
                  </a:lnTo>
                  <a:lnTo>
                    <a:pt x="124" y="41"/>
                  </a:lnTo>
                  <a:lnTo>
                    <a:pt x="124" y="43"/>
                  </a:lnTo>
                  <a:lnTo>
                    <a:pt x="127" y="46"/>
                  </a:lnTo>
                  <a:lnTo>
                    <a:pt x="127" y="48"/>
                  </a:lnTo>
                  <a:lnTo>
                    <a:pt x="127" y="51"/>
                  </a:lnTo>
                  <a:lnTo>
                    <a:pt x="127" y="53"/>
                  </a:lnTo>
                  <a:lnTo>
                    <a:pt x="129" y="56"/>
                  </a:lnTo>
                  <a:lnTo>
                    <a:pt x="129" y="59"/>
                  </a:lnTo>
                  <a:lnTo>
                    <a:pt x="129" y="61"/>
                  </a:lnTo>
                  <a:lnTo>
                    <a:pt x="129" y="64"/>
                  </a:lnTo>
                  <a:lnTo>
                    <a:pt x="129" y="66"/>
                  </a:lnTo>
                  <a:lnTo>
                    <a:pt x="129" y="69"/>
                  </a:lnTo>
                  <a:lnTo>
                    <a:pt x="129" y="71"/>
                  </a:lnTo>
                  <a:lnTo>
                    <a:pt x="129" y="74"/>
                  </a:lnTo>
                  <a:lnTo>
                    <a:pt x="129" y="76"/>
                  </a:lnTo>
                  <a:lnTo>
                    <a:pt x="129" y="79"/>
                  </a:lnTo>
                  <a:lnTo>
                    <a:pt x="129" y="81"/>
                  </a:lnTo>
                  <a:lnTo>
                    <a:pt x="129" y="84"/>
                  </a:lnTo>
                  <a:lnTo>
                    <a:pt x="127" y="86"/>
                  </a:lnTo>
                  <a:lnTo>
                    <a:pt x="127" y="89"/>
                  </a:lnTo>
                  <a:lnTo>
                    <a:pt x="127" y="92"/>
                  </a:lnTo>
                  <a:lnTo>
                    <a:pt x="127" y="94"/>
                  </a:lnTo>
                  <a:lnTo>
                    <a:pt x="124" y="97"/>
                  </a:lnTo>
                  <a:lnTo>
                    <a:pt x="124" y="99"/>
                  </a:lnTo>
                  <a:lnTo>
                    <a:pt x="122" y="102"/>
                  </a:lnTo>
                  <a:lnTo>
                    <a:pt x="122" y="104"/>
                  </a:lnTo>
                  <a:lnTo>
                    <a:pt x="122" y="107"/>
                  </a:lnTo>
                  <a:lnTo>
                    <a:pt x="119" y="107"/>
                  </a:lnTo>
                  <a:lnTo>
                    <a:pt x="119" y="109"/>
                  </a:lnTo>
                  <a:lnTo>
                    <a:pt x="117" y="112"/>
                  </a:lnTo>
                  <a:lnTo>
                    <a:pt x="114" y="114"/>
                  </a:lnTo>
                  <a:lnTo>
                    <a:pt x="114" y="117"/>
                  </a:lnTo>
                  <a:lnTo>
                    <a:pt x="112" y="117"/>
                  </a:lnTo>
                  <a:lnTo>
                    <a:pt x="112" y="120"/>
                  </a:lnTo>
                  <a:lnTo>
                    <a:pt x="109" y="120"/>
                  </a:lnTo>
                  <a:lnTo>
                    <a:pt x="109" y="122"/>
                  </a:lnTo>
                  <a:lnTo>
                    <a:pt x="107" y="122"/>
                  </a:lnTo>
                  <a:lnTo>
                    <a:pt x="107" y="125"/>
                  </a:lnTo>
                  <a:lnTo>
                    <a:pt x="104" y="125"/>
                  </a:lnTo>
                  <a:lnTo>
                    <a:pt x="104" y="127"/>
                  </a:lnTo>
                  <a:lnTo>
                    <a:pt x="101" y="127"/>
                  </a:lnTo>
                  <a:lnTo>
                    <a:pt x="99" y="130"/>
                  </a:lnTo>
                  <a:lnTo>
                    <a:pt x="96" y="130"/>
                  </a:lnTo>
                  <a:lnTo>
                    <a:pt x="96" y="132"/>
                  </a:lnTo>
                  <a:lnTo>
                    <a:pt x="94" y="132"/>
                  </a:lnTo>
                  <a:lnTo>
                    <a:pt x="91" y="132"/>
                  </a:lnTo>
                  <a:lnTo>
                    <a:pt x="91" y="135"/>
                  </a:lnTo>
                  <a:lnTo>
                    <a:pt x="89" y="135"/>
                  </a:lnTo>
                  <a:lnTo>
                    <a:pt x="86" y="135"/>
                  </a:lnTo>
                  <a:lnTo>
                    <a:pt x="84" y="137"/>
                  </a:lnTo>
                  <a:lnTo>
                    <a:pt x="81" y="137"/>
                  </a:lnTo>
                  <a:lnTo>
                    <a:pt x="79" y="137"/>
                  </a:lnTo>
                  <a:lnTo>
                    <a:pt x="76" y="137"/>
                  </a:lnTo>
                  <a:lnTo>
                    <a:pt x="73" y="137"/>
                  </a:lnTo>
                  <a:lnTo>
                    <a:pt x="71" y="140"/>
                  </a:lnTo>
                  <a:lnTo>
                    <a:pt x="68" y="140"/>
                  </a:lnTo>
                  <a:lnTo>
                    <a:pt x="66" y="140"/>
                  </a:lnTo>
                  <a:lnTo>
                    <a:pt x="63" y="140"/>
                  </a:lnTo>
                  <a:lnTo>
                    <a:pt x="61" y="140"/>
                  </a:lnTo>
                  <a:lnTo>
                    <a:pt x="58" y="140"/>
                  </a:lnTo>
                  <a:lnTo>
                    <a:pt x="58" y="137"/>
                  </a:lnTo>
                  <a:lnTo>
                    <a:pt x="56" y="137"/>
                  </a:lnTo>
                  <a:lnTo>
                    <a:pt x="53" y="137"/>
                  </a:lnTo>
                  <a:lnTo>
                    <a:pt x="51" y="137"/>
                  </a:lnTo>
                  <a:lnTo>
                    <a:pt x="48" y="137"/>
                  </a:lnTo>
                  <a:lnTo>
                    <a:pt x="45" y="137"/>
                  </a:lnTo>
                  <a:lnTo>
                    <a:pt x="45" y="135"/>
                  </a:lnTo>
                  <a:lnTo>
                    <a:pt x="43" y="135"/>
                  </a:lnTo>
                  <a:lnTo>
                    <a:pt x="40" y="135"/>
                  </a:lnTo>
                  <a:lnTo>
                    <a:pt x="38" y="135"/>
                  </a:lnTo>
                  <a:lnTo>
                    <a:pt x="38" y="132"/>
                  </a:lnTo>
                  <a:lnTo>
                    <a:pt x="35" y="132"/>
                  </a:lnTo>
                  <a:lnTo>
                    <a:pt x="33" y="132"/>
                  </a:lnTo>
                  <a:lnTo>
                    <a:pt x="33" y="130"/>
                  </a:lnTo>
                  <a:lnTo>
                    <a:pt x="30" y="130"/>
                  </a:lnTo>
                  <a:lnTo>
                    <a:pt x="28" y="130"/>
                  </a:lnTo>
                  <a:lnTo>
                    <a:pt x="28" y="127"/>
                  </a:lnTo>
                  <a:lnTo>
                    <a:pt x="25" y="127"/>
                  </a:lnTo>
                  <a:lnTo>
                    <a:pt x="25" y="125"/>
                  </a:lnTo>
                  <a:lnTo>
                    <a:pt x="23" y="125"/>
                  </a:lnTo>
                  <a:lnTo>
                    <a:pt x="20" y="122"/>
                  </a:lnTo>
                  <a:lnTo>
                    <a:pt x="20" y="120"/>
                  </a:lnTo>
                  <a:lnTo>
                    <a:pt x="18" y="120"/>
                  </a:lnTo>
                  <a:lnTo>
                    <a:pt x="15" y="117"/>
                  </a:lnTo>
                  <a:lnTo>
                    <a:pt x="15" y="114"/>
                  </a:lnTo>
                  <a:lnTo>
                    <a:pt x="12" y="114"/>
                  </a:lnTo>
                  <a:lnTo>
                    <a:pt x="12" y="112"/>
                  </a:lnTo>
                  <a:lnTo>
                    <a:pt x="10" y="109"/>
                  </a:lnTo>
                  <a:lnTo>
                    <a:pt x="10" y="107"/>
                  </a:lnTo>
                  <a:lnTo>
                    <a:pt x="7" y="107"/>
                  </a:lnTo>
                  <a:lnTo>
                    <a:pt x="7" y="104"/>
                  </a:lnTo>
                  <a:lnTo>
                    <a:pt x="7" y="102"/>
                  </a:lnTo>
                  <a:lnTo>
                    <a:pt x="5" y="99"/>
                  </a:lnTo>
                  <a:lnTo>
                    <a:pt x="5" y="97"/>
                  </a:lnTo>
                  <a:lnTo>
                    <a:pt x="5" y="94"/>
                  </a:lnTo>
                  <a:lnTo>
                    <a:pt x="5" y="92"/>
                  </a:lnTo>
                  <a:lnTo>
                    <a:pt x="2" y="92"/>
                  </a:lnTo>
                  <a:lnTo>
                    <a:pt x="2" y="89"/>
                  </a:lnTo>
                  <a:lnTo>
                    <a:pt x="2" y="86"/>
                  </a:lnTo>
                  <a:lnTo>
                    <a:pt x="2" y="84"/>
                  </a:lnTo>
                  <a:lnTo>
                    <a:pt x="2" y="81"/>
                  </a:lnTo>
                  <a:lnTo>
                    <a:pt x="2" y="79"/>
                  </a:lnTo>
                  <a:lnTo>
                    <a:pt x="2" y="76"/>
                  </a:lnTo>
                  <a:lnTo>
                    <a:pt x="2" y="74"/>
                  </a:lnTo>
                  <a:lnTo>
                    <a:pt x="0" y="71"/>
                  </a:lnTo>
                  <a:lnTo>
                    <a:pt x="0" y="69"/>
                  </a:lnTo>
                  <a:close/>
                  <a:moveTo>
                    <a:pt x="35" y="69"/>
                  </a:moveTo>
                  <a:lnTo>
                    <a:pt x="35" y="71"/>
                  </a:lnTo>
                  <a:lnTo>
                    <a:pt x="35" y="74"/>
                  </a:lnTo>
                  <a:lnTo>
                    <a:pt x="35" y="76"/>
                  </a:lnTo>
                  <a:lnTo>
                    <a:pt x="35" y="79"/>
                  </a:lnTo>
                  <a:lnTo>
                    <a:pt x="35" y="81"/>
                  </a:lnTo>
                  <a:lnTo>
                    <a:pt x="35" y="84"/>
                  </a:lnTo>
                  <a:lnTo>
                    <a:pt x="35" y="86"/>
                  </a:lnTo>
                  <a:lnTo>
                    <a:pt x="38" y="86"/>
                  </a:lnTo>
                  <a:lnTo>
                    <a:pt x="38" y="89"/>
                  </a:lnTo>
                  <a:lnTo>
                    <a:pt x="38" y="92"/>
                  </a:lnTo>
                  <a:lnTo>
                    <a:pt x="40" y="94"/>
                  </a:lnTo>
                  <a:lnTo>
                    <a:pt x="40" y="97"/>
                  </a:lnTo>
                  <a:lnTo>
                    <a:pt x="43" y="99"/>
                  </a:lnTo>
                  <a:lnTo>
                    <a:pt x="43" y="102"/>
                  </a:lnTo>
                  <a:lnTo>
                    <a:pt x="45" y="102"/>
                  </a:lnTo>
                  <a:lnTo>
                    <a:pt x="45" y="104"/>
                  </a:lnTo>
                  <a:lnTo>
                    <a:pt x="48" y="104"/>
                  </a:lnTo>
                  <a:lnTo>
                    <a:pt x="51" y="104"/>
                  </a:lnTo>
                  <a:lnTo>
                    <a:pt x="51" y="107"/>
                  </a:lnTo>
                  <a:lnTo>
                    <a:pt x="53" y="107"/>
                  </a:lnTo>
                  <a:lnTo>
                    <a:pt x="53" y="109"/>
                  </a:lnTo>
                  <a:lnTo>
                    <a:pt x="56" y="109"/>
                  </a:lnTo>
                  <a:lnTo>
                    <a:pt x="58" y="109"/>
                  </a:lnTo>
                  <a:lnTo>
                    <a:pt x="61" y="109"/>
                  </a:lnTo>
                  <a:lnTo>
                    <a:pt x="63" y="109"/>
                  </a:lnTo>
                  <a:lnTo>
                    <a:pt x="66" y="109"/>
                  </a:lnTo>
                  <a:lnTo>
                    <a:pt x="68" y="109"/>
                  </a:lnTo>
                  <a:lnTo>
                    <a:pt x="71" y="109"/>
                  </a:lnTo>
                  <a:lnTo>
                    <a:pt x="73" y="109"/>
                  </a:lnTo>
                  <a:lnTo>
                    <a:pt x="76" y="109"/>
                  </a:lnTo>
                  <a:lnTo>
                    <a:pt x="76" y="107"/>
                  </a:lnTo>
                  <a:lnTo>
                    <a:pt x="79" y="107"/>
                  </a:lnTo>
                  <a:lnTo>
                    <a:pt x="81" y="107"/>
                  </a:lnTo>
                  <a:lnTo>
                    <a:pt x="81" y="104"/>
                  </a:lnTo>
                  <a:lnTo>
                    <a:pt x="84" y="104"/>
                  </a:lnTo>
                  <a:lnTo>
                    <a:pt x="84" y="102"/>
                  </a:lnTo>
                  <a:lnTo>
                    <a:pt x="86" y="102"/>
                  </a:lnTo>
                  <a:lnTo>
                    <a:pt x="86" y="99"/>
                  </a:lnTo>
                  <a:lnTo>
                    <a:pt x="89" y="99"/>
                  </a:lnTo>
                  <a:lnTo>
                    <a:pt x="89" y="97"/>
                  </a:lnTo>
                  <a:lnTo>
                    <a:pt x="91" y="94"/>
                  </a:lnTo>
                  <a:lnTo>
                    <a:pt x="91" y="92"/>
                  </a:lnTo>
                  <a:lnTo>
                    <a:pt x="91" y="89"/>
                  </a:lnTo>
                  <a:lnTo>
                    <a:pt x="94" y="89"/>
                  </a:lnTo>
                  <a:lnTo>
                    <a:pt x="94" y="86"/>
                  </a:lnTo>
                  <a:lnTo>
                    <a:pt x="94" y="84"/>
                  </a:lnTo>
                  <a:lnTo>
                    <a:pt x="94" y="81"/>
                  </a:lnTo>
                  <a:lnTo>
                    <a:pt x="94" y="79"/>
                  </a:lnTo>
                  <a:lnTo>
                    <a:pt x="96" y="76"/>
                  </a:lnTo>
                  <a:lnTo>
                    <a:pt x="96" y="74"/>
                  </a:lnTo>
                  <a:lnTo>
                    <a:pt x="96" y="71"/>
                  </a:lnTo>
                  <a:lnTo>
                    <a:pt x="96" y="69"/>
                  </a:lnTo>
                  <a:lnTo>
                    <a:pt x="96" y="66"/>
                  </a:lnTo>
                  <a:lnTo>
                    <a:pt x="96" y="64"/>
                  </a:lnTo>
                  <a:lnTo>
                    <a:pt x="94" y="61"/>
                  </a:lnTo>
                  <a:lnTo>
                    <a:pt x="94" y="59"/>
                  </a:lnTo>
                  <a:lnTo>
                    <a:pt x="94" y="56"/>
                  </a:lnTo>
                  <a:lnTo>
                    <a:pt x="94" y="53"/>
                  </a:lnTo>
                  <a:lnTo>
                    <a:pt x="94" y="51"/>
                  </a:lnTo>
                  <a:lnTo>
                    <a:pt x="91" y="51"/>
                  </a:lnTo>
                  <a:lnTo>
                    <a:pt x="91" y="48"/>
                  </a:lnTo>
                  <a:lnTo>
                    <a:pt x="91" y="46"/>
                  </a:lnTo>
                  <a:lnTo>
                    <a:pt x="89" y="43"/>
                  </a:lnTo>
                  <a:lnTo>
                    <a:pt x="89" y="41"/>
                  </a:lnTo>
                  <a:lnTo>
                    <a:pt x="86" y="41"/>
                  </a:lnTo>
                  <a:lnTo>
                    <a:pt x="86" y="38"/>
                  </a:lnTo>
                  <a:lnTo>
                    <a:pt x="84" y="38"/>
                  </a:lnTo>
                  <a:lnTo>
                    <a:pt x="84" y="36"/>
                  </a:lnTo>
                  <a:lnTo>
                    <a:pt x="81" y="36"/>
                  </a:lnTo>
                  <a:lnTo>
                    <a:pt x="81" y="33"/>
                  </a:lnTo>
                  <a:lnTo>
                    <a:pt x="79" y="33"/>
                  </a:lnTo>
                  <a:lnTo>
                    <a:pt x="76" y="33"/>
                  </a:lnTo>
                  <a:lnTo>
                    <a:pt x="76" y="31"/>
                  </a:lnTo>
                  <a:lnTo>
                    <a:pt x="73" y="31"/>
                  </a:lnTo>
                  <a:lnTo>
                    <a:pt x="71" y="31"/>
                  </a:lnTo>
                  <a:lnTo>
                    <a:pt x="68" y="31"/>
                  </a:lnTo>
                  <a:lnTo>
                    <a:pt x="66" y="31"/>
                  </a:lnTo>
                  <a:lnTo>
                    <a:pt x="63" y="31"/>
                  </a:lnTo>
                  <a:lnTo>
                    <a:pt x="61" y="31"/>
                  </a:lnTo>
                  <a:lnTo>
                    <a:pt x="58" y="31"/>
                  </a:lnTo>
                  <a:lnTo>
                    <a:pt x="56" y="31"/>
                  </a:lnTo>
                  <a:lnTo>
                    <a:pt x="53" y="31"/>
                  </a:lnTo>
                  <a:lnTo>
                    <a:pt x="53" y="33"/>
                  </a:lnTo>
                  <a:lnTo>
                    <a:pt x="51" y="33"/>
                  </a:lnTo>
                  <a:lnTo>
                    <a:pt x="51" y="36"/>
                  </a:lnTo>
                  <a:lnTo>
                    <a:pt x="48" y="36"/>
                  </a:lnTo>
                  <a:lnTo>
                    <a:pt x="45" y="36"/>
                  </a:lnTo>
                  <a:lnTo>
                    <a:pt x="45" y="38"/>
                  </a:lnTo>
                  <a:lnTo>
                    <a:pt x="43" y="38"/>
                  </a:lnTo>
                  <a:lnTo>
                    <a:pt x="43" y="41"/>
                  </a:lnTo>
                  <a:lnTo>
                    <a:pt x="40" y="43"/>
                  </a:lnTo>
                  <a:lnTo>
                    <a:pt x="40" y="46"/>
                  </a:lnTo>
                  <a:lnTo>
                    <a:pt x="38" y="48"/>
                  </a:lnTo>
                  <a:lnTo>
                    <a:pt x="38" y="51"/>
                  </a:lnTo>
                  <a:lnTo>
                    <a:pt x="38" y="53"/>
                  </a:lnTo>
                  <a:lnTo>
                    <a:pt x="35" y="53"/>
                  </a:lnTo>
                  <a:lnTo>
                    <a:pt x="35" y="56"/>
                  </a:lnTo>
                  <a:lnTo>
                    <a:pt x="35" y="59"/>
                  </a:lnTo>
                  <a:lnTo>
                    <a:pt x="35" y="61"/>
                  </a:lnTo>
                  <a:lnTo>
                    <a:pt x="35" y="64"/>
                  </a:lnTo>
                  <a:lnTo>
                    <a:pt x="35" y="66"/>
                  </a:lnTo>
                  <a:lnTo>
                    <a:pt x="35" y="69"/>
                  </a:lnTo>
                  <a:lnTo>
                    <a:pt x="35" y="71"/>
                  </a:lnTo>
                  <a:lnTo>
                    <a:pt x="35" y="69"/>
                  </a:lnTo>
                  <a:close/>
                </a:path>
              </a:pathLst>
            </a:custGeom>
            <a:solidFill>
              <a:srgbClr val="000000"/>
            </a:solidFill>
            <a:ln w="9525">
              <a:noFill/>
              <a:round/>
              <a:headEnd/>
              <a:tailEnd/>
            </a:ln>
          </p:spPr>
          <p:txBody>
            <a:bodyPr/>
            <a:lstStyle/>
            <a:p>
              <a:endParaRPr lang="en-US" sz="2699"/>
            </a:p>
          </p:txBody>
        </p:sp>
        <p:sp>
          <p:nvSpPr>
            <p:cNvPr id="184368" name="Freeform 48"/>
            <p:cNvSpPr>
              <a:spLocks noEditPoints="1"/>
            </p:cNvSpPr>
            <p:nvPr/>
          </p:nvSpPr>
          <p:spPr bwMode="auto">
            <a:xfrm>
              <a:off x="9421418" y="3592752"/>
              <a:ext cx="290468" cy="454748"/>
            </a:xfrm>
            <a:custGeom>
              <a:avLst/>
              <a:gdLst/>
              <a:ahLst/>
              <a:cxnLst>
                <a:cxn ang="0">
                  <a:pos x="43" y="158"/>
                </a:cxn>
                <a:cxn ang="0">
                  <a:pos x="54" y="163"/>
                </a:cxn>
                <a:cxn ang="0">
                  <a:pos x="69" y="163"/>
                </a:cxn>
                <a:cxn ang="0">
                  <a:pos x="82" y="158"/>
                </a:cxn>
                <a:cxn ang="0">
                  <a:pos x="87" y="145"/>
                </a:cxn>
                <a:cxn ang="0">
                  <a:pos x="87" y="117"/>
                </a:cxn>
                <a:cxn ang="0">
                  <a:pos x="74" y="130"/>
                </a:cxn>
                <a:cxn ang="0">
                  <a:pos x="61" y="135"/>
                </a:cxn>
                <a:cxn ang="0">
                  <a:pos x="46" y="135"/>
                </a:cxn>
                <a:cxn ang="0">
                  <a:pos x="33" y="132"/>
                </a:cxn>
                <a:cxn ang="0">
                  <a:pos x="20" y="125"/>
                </a:cxn>
                <a:cxn ang="0">
                  <a:pos x="10" y="112"/>
                </a:cxn>
                <a:cxn ang="0">
                  <a:pos x="5" y="99"/>
                </a:cxn>
                <a:cxn ang="0">
                  <a:pos x="0" y="86"/>
                </a:cxn>
                <a:cxn ang="0">
                  <a:pos x="0" y="71"/>
                </a:cxn>
                <a:cxn ang="0">
                  <a:pos x="0" y="56"/>
                </a:cxn>
                <a:cxn ang="0">
                  <a:pos x="3" y="41"/>
                </a:cxn>
                <a:cxn ang="0">
                  <a:pos x="10" y="25"/>
                </a:cxn>
                <a:cxn ang="0">
                  <a:pos x="18" y="15"/>
                </a:cxn>
                <a:cxn ang="0">
                  <a:pos x="31" y="5"/>
                </a:cxn>
                <a:cxn ang="0">
                  <a:pos x="43" y="3"/>
                </a:cxn>
                <a:cxn ang="0">
                  <a:pos x="56" y="0"/>
                </a:cxn>
                <a:cxn ang="0">
                  <a:pos x="71" y="5"/>
                </a:cxn>
                <a:cxn ang="0">
                  <a:pos x="87" y="18"/>
                </a:cxn>
                <a:cxn ang="0">
                  <a:pos x="122" y="125"/>
                </a:cxn>
                <a:cxn ang="0">
                  <a:pos x="120" y="140"/>
                </a:cxn>
                <a:cxn ang="0">
                  <a:pos x="117" y="155"/>
                </a:cxn>
                <a:cxn ang="0">
                  <a:pos x="112" y="168"/>
                </a:cxn>
                <a:cxn ang="0">
                  <a:pos x="102" y="178"/>
                </a:cxn>
                <a:cxn ang="0">
                  <a:pos x="94" y="186"/>
                </a:cxn>
                <a:cxn ang="0">
                  <a:pos x="82" y="188"/>
                </a:cxn>
                <a:cxn ang="0">
                  <a:pos x="66" y="188"/>
                </a:cxn>
                <a:cxn ang="0">
                  <a:pos x="51" y="188"/>
                </a:cxn>
                <a:cxn ang="0">
                  <a:pos x="36" y="188"/>
                </a:cxn>
                <a:cxn ang="0">
                  <a:pos x="26" y="183"/>
                </a:cxn>
                <a:cxn ang="0">
                  <a:pos x="15" y="176"/>
                </a:cxn>
                <a:cxn ang="0">
                  <a:pos x="8" y="165"/>
                </a:cxn>
                <a:cxn ang="0">
                  <a:pos x="3" y="153"/>
                </a:cxn>
                <a:cxn ang="0">
                  <a:pos x="33" y="71"/>
                </a:cxn>
                <a:cxn ang="0">
                  <a:pos x="36" y="84"/>
                </a:cxn>
                <a:cxn ang="0">
                  <a:pos x="41" y="97"/>
                </a:cxn>
                <a:cxn ang="0">
                  <a:pos x="48" y="104"/>
                </a:cxn>
                <a:cxn ang="0">
                  <a:pos x="64" y="107"/>
                </a:cxn>
                <a:cxn ang="0">
                  <a:pos x="79" y="99"/>
                </a:cxn>
                <a:cxn ang="0">
                  <a:pos x="87" y="89"/>
                </a:cxn>
                <a:cxn ang="0">
                  <a:pos x="89" y="76"/>
                </a:cxn>
                <a:cxn ang="0">
                  <a:pos x="89" y="61"/>
                </a:cxn>
                <a:cxn ang="0">
                  <a:pos x="87" y="48"/>
                </a:cxn>
                <a:cxn ang="0">
                  <a:pos x="82" y="38"/>
                </a:cxn>
                <a:cxn ang="0">
                  <a:pos x="71" y="31"/>
                </a:cxn>
                <a:cxn ang="0">
                  <a:pos x="59" y="28"/>
                </a:cxn>
                <a:cxn ang="0">
                  <a:pos x="46" y="33"/>
                </a:cxn>
                <a:cxn ang="0">
                  <a:pos x="38" y="43"/>
                </a:cxn>
                <a:cxn ang="0">
                  <a:pos x="33" y="56"/>
                </a:cxn>
              </a:cxnLst>
              <a:rect l="0" t="0" r="r" b="b"/>
              <a:pathLst>
                <a:path w="122" h="191">
                  <a:moveTo>
                    <a:pt x="3" y="145"/>
                  </a:moveTo>
                  <a:lnTo>
                    <a:pt x="41" y="150"/>
                  </a:lnTo>
                  <a:lnTo>
                    <a:pt x="41" y="153"/>
                  </a:lnTo>
                  <a:lnTo>
                    <a:pt x="43" y="153"/>
                  </a:lnTo>
                  <a:lnTo>
                    <a:pt x="43" y="155"/>
                  </a:lnTo>
                  <a:lnTo>
                    <a:pt x="43" y="158"/>
                  </a:lnTo>
                  <a:lnTo>
                    <a:pt x="46" y="158"/>
                  </a:lnTo>
                  <a:lnTo>
                    <a:pt x="46" y="160"/>
                  </a:lnTo>
                  <a:lnTo>
                    <a:pt x="48" y="160"/>
                  </a:lnTo>
                  <a:lnTo>
                    <a:pt x="51" y="160"/>
                  </a:lnTo>
                  <a:lnTo>
                    <a:pt x="51" y="163"/>
                  </a:lnTo>
                  <a:lnTo>
                    <a:pt x="54" y="163"/>
                  </a:lnTo>
                  <a:lnTo>
                    <a:pt x="56" y="163"/>
                  </a:lnTo>
                  <a:lnTo>
                    <a:pt x="59" y="163"/>
                  </a:lnTo>
                  <a:lnTo>
                    <a:pt x="61" y="163"/>
                  </a:lnTo>
                  <a:lnTo>
                    <a:pt x="64" y="163"/>
                  </a:lnTo>
                  <a:lnTo>
                    <a:pt x="66" y="163"/>
                  </a:lnTo>
                  <a:lnTo>
                    <a:pt x="69" y="163"/>
                  </a:lnTo>
                  <a:lnTo>
                    <a:pt x="71" y="163"/>
                  </a:lnTo>
                  <a:lnTo>
                    <a:pt x="74" y="160"/>
                  </a:lnTo>
                  <a:lnTo>
                    <a:pt x="76" y="160"/>
                  </a:lnTo>
                  <a:lnTo>
                    <a:pt x="79" y="160"/>
                  </a:lnTo>
                  <a:lnTo>
                    <a:pt x="79" y="158"/>
                  </a:lnTo>
                  <a:lnTo>
                    <a:pt x="82" y="158"/>
                  </a:lnTo>
                  <a:lnTo>
                    <a:pt x="84" y="155"/>
                  </a:lnTo>
                  <a:lnTo>
                    <a:pt x="84" y="153"/>
                  </a:lnTo>
                  <a:lnTo>
                    <a:pt x="87" y="153"/>
                  </a:lnTo>
                  <a:lnTo>
                    <a:pt x="87" y="150"/>
                  </a:lnTo>
                  <a:lnTo>
                    <a:pt x="87" y="148"/>
                  </a:lnTo>
                  <a:lnTo>
                    <a:pt x="87" y="145"/>
                  </a:lnTo>
                  <a:lnTo>
                    <a:pt x="87" y="142"/>
                  </a:lnTo>
                  <a:lnTo>
                    <a:pt x="89" y="140"/>
                  </a:lnTo>
                  <a:lnTo>
                    <a:pt x="89" y="137"/>
                  </a:lnTo>
                  <a:lnTo>
                    <a:pt x="89" y="135"/>
                  </a:lnTo>
                  <a:lnTo>
                    <a:pt x="89" y="114"/>
                  </a:lnTo>
                  <a:lnTo>
                    <a:pt x="87" y="117"/>
                  </a:lnTo>
                  <a:lnTo>
                    <a:pt x="84" y="120"/>
                  </a:lnTo>
                  <a:lnTo>
                    <a:pt x="82" y="122"/>
                  </a:lnTo>
                  <a:lnTo>
                    <a:pt x="79" y="125"/>
                  </a:lnTo>
                  <a:lnTo>
                    <a:pt x="76" y="127"/>
                  </a:lnTo>
                  <a:lnTo>
                    <a:pt x="74" y="127"/>
                  </a:lnTo>
                  <a:lnTo>
                    <a:pt x="74" y="130"/>
                  </a:lnTo>
                  <a:lnTo>
                    <a:pt x="71" y="130"/>
                  </a:lnTo>
                  <a:lnTo>
                    <a:pt x="71" y="132"/>
                  </a:lnTo>
                  <a:lnTo>
                    <a:pt x="69" y="132"/>
                  </a:lnTo>
                  <a:lnTo>
                    <a:pt x="66" y="132"/>
                  </a:lnTo>
                  <a:lnTo>
                    <a:pt x="64" y="135"/>
                  </a:lnTo>
                  <a:lnTo>
                    <a:pt x="61" y="135"/>
                  </a:lnTo>
                  <a:lnTo>
                    <a:pt x="59" y="135"/>
                  </a:lnTo>
                  <a:lnTo>
                    <a:pt x="56" y="135"/>
                  </a:lnTo>
                  <a:lnTo>
                    <a:pt x="54" y="135"/>
                  </a:lnTo>
                  <a:lnTo>
                    <a:pt x="51" y="135"/>
                  </a:lnTo>
                  <a:lnTo>
                    <a:pt x="48" y="135"/>
                  </a:lnTo>
                  <a:lnTo>
                    <a:pt x="46" y="135"/>
                  </a:lnTo>
                  <a:lnTo>
                    <a:pt x="43" y="135"/>
                  </a:lnTo>
                  <a:lnTo>
                    <a:pt x="41" y="135"/>
                  </a:lnTo>
                  <a:lnTo>
                    <a:pt x="38" y="135"/>
                  </a:lnTo>
                  <a:lnTo>
                    <a:pt x="36" y="135"/>
                  </a:lnTo>
                  <a:lnTo>
                    <a:pt x="36" y="132"/>
                  </a:lnTo>
                  <a:lnTo>
                    <a:pt x="33" y="132"/>
                  </a:lnTo>
                  <a:lnTo>
                    <a:pt x="31" y="132"/>
                  </a:lnTo>
                  <a:lnTo>
                    <a:pt x="28" y="130"/>
                  </a:lnTo>
                  <a:lnTo>
                    <a:pt x="26" y="130"/>
                  </a:lnTo>
                  <a:lnTo>
                    <a:pt x="26" y="127"/>
                  </a:lnTo>
                  <a:lnTo>
                    <a:pt x="23" y="127"/>
                  </a:lnTo>
                  <a:lnTo>
                    <a:pt x="20" y="125"/>
                  </a:lnTo>
                  <a:lnTo>
                    <a:pt x="18" y="122"/>
                  </a:lnTo>
                  <a:lnTo>
                    <a:pt x="15" y="120"/>
                  </a:lnTo>
                  <a:lnTo>
                    <a:pt x="13" y="117"/>
                  </a:lnTo>
                  <a:lnTo>
                    <a:pt x="13" y="114"/>
                  </a:lnTo>
                  <a:lnTo>
                    <a:pt x="10" y="114"/>
                  </a:lnTo>
                  <a:lnTo>
                    <a:pt x="10" y="112"/>
                  </a:lnTo>
                  <a:lnTo>
                    <a:pt x="8" y="109"/>
                  </a:lnTo>
                  <a:lnTo>
                    <a:pt x="8" y="107"/>
                  </a:lnTo>
                  <a:lnTo>
                    <a:pt x="8" y="104"/>
                  </a:lnTo>
                  <a:lnTo>
                    <a:pt x="5" y="104"/>
                  </a:lnTo>
                  <a:lnTo>
                    <a:pt x="5" y="102"/>
                  </a:lnTo>
                  <a:lnTo>
                    <a:pt x="5" y="99"/>
                  </a:lnTo>
                  <a:lnTo>
                    <a:pt x="3" y="97"/>
                  </a:lnTo>
                  <a:lnTo>
                    <a:pt x="3" y="94"/>
                  </a:lnTo>
                  <a:lnTo>
                    <a:pt x="3" y="92"/>
                  </a:lnTo>
                  <a:lnTo>
                    <a:pt x="3" y="89"/>
                  </a:lnTo>
                  <a:lnTo>
                    <a:pt x="0" y="89"/>
                  </a:lnTo>
                  <a:lnTo>
                    <a:pt x="0" y="86"/>
                  </a:lnTo>
                  <a:lnTo>
                    <a:pt x="0" y="84"/>
                  </a:lnTo>
                  <a:lnTo>
                    <a:pt x="0" y="81"/>
                  </a:lnTo>
                  <a:lnTo>
                    <a:pt x="0" y="79"/>
                  </a:lnTo>
                  <a:lnTo>
                    <a:pt x="0" y="76"/>
                  </a:lnTo>
                  <a:lnTo>
                    <a:pt x="0" y="74"/>
                  </a:lnTo>
                  <a:lnTo>
                    <a:pt x="0" y="71"/>
                  </a:lnTo>
                  <a:lnTo>
                    <a:pt x="0" y="69"/>
                  </a:lnTo>
                  <a:lnTo>
                    <a:pt x="0" y="66"/>
                  </a:lnTo>
                  <a:lnTo>
                    <a:pt x="0" y="64"/>
                  </a:lnTo>
                  <a:lnTo>
                    <a:pt x="0" y="61"/>
                  </a:lnTo>
                  <a:lnTo>
                    <a:pt x="0" y="59"/>
                  </a:lnTo>
                  <a:lnTo>
                    <a:pt x="0" y="56"/>
                  </a:lnTo>
                  <a:lnTo>
                    <a:pt x="0" y="53"/>
                  </a:lnTo>
                  <a:lnTo>
                    <a:pt x="0" y="51"/>
                  </a:lnTo>
                  <a:lnTo>
                    <a:pt x="0" y="48"/>
                  </a:lnTo>
                  <a:lnTo>
                    <a:pt x="3" y="46"/>
                  </a:lnTo>
                  <a:lnTo>
                    <a:pt x="3" y="43"/>
                  </a:lnTo>
                  <a:lnTo>
                    <a:pt x="3" y="41"/>
                  </a:lnTo>
                  <a:lnTo>
                    <a:pt x="3" y="38"/>
                  </a:lnTo>
                  <a:lnTo>
                    <a:pt x="5" y="36"/>
                  </a:lnTo>
                  <a:lnTo>
                    <a:pt x="5" y="33"/>
                  </a:lnTo>
                  <a:lnTo>
                    <a:pt x="8" y="31"/>
                  </a:lnTo>
                  <a:lnTo>
                    <a:pt x="8" y="28"/>
                  </a:lnTo>
                  <a:lnTo>
                    <a:pt x="10" y="25"/>
                  </a:lnTo>
                  <a:lnTo>
                    <a:pt x="10" y="23"/>
                  </a:lnTo>
                  <a:lnTo>
                    <a:pt x="13" y="23"/>
                  </a:lnTo>
                  <a:lnTo>
                    <a:pt x="13" y="20"/>
                  </a:lnTo>
                  <a:lnTo>
                    <a:pt x="15" y="18"/>
                  </a:lnTo>
                  <a:lnTo>
                    <a:pt x="15" y="15"/>
                  </a:lnTo>
                  <a:lnTo>
                    <a:pt x="18" y="15"/>
                  </a:lnTo>
                  <a:lnTo>
                    <a:pt x="20" y="13"/>
                  </a:lnTo>
                  <a:lnTo>
                    <a:pt x="23" y="10"/>
                  </a:lnTo>
                  <a:lnTo>
                    <a:pt x="26" y="10"/>
                  </a:lnTo>
                  <a:lnTo>
                    <a:pt x="26" y="8"/>
                  </a:lnTo>
                  <a:lnTo>
                    <a:pt x="28" y="8"/>
                  </a:lnTo>
                  <a:lnTo>
                    <a:pt x="31" y="5"/>
                  </a:lnTo>
                  <a:lnTo>
                    <a:pt x="33" y="5"/>
                  </a:lnTo>
                  <a:lnTo>
                    <a:pt x="36" y="5"/>
                  </a:lnTo>
                  <a:lnTo>
                    <a:pt x="36" y="3"/>
                  </a:lnTo>
                  <a:lnTo>
                    <a:pt x="38" y="3"/>
                  </a:lnTo>
                  <a:lnTo>
                    <a:pt x="41" y="3"/>
                  </a:lnTo>
                  <a:lnTo>
                    <a:pt x="43" y="3"/>
                  </a:lnTo>
                  <a:lnTo>
                    <a:pt x="46" y="3"/>
                  </a:lnTo>
                  <a:lnTo>
                    <a:pt x="46" y="0"/>
                  </a:lnTo>
                  <a:lnTo>
                    <a:pt x="48" y="0"/>
                  </a:lnTo>
                  <a:lnTo>
                    <a:pt x="51" y="0"/>
                  </a:lnTo>
                  <a:lnTo>
                    <a:pt x="54" y="0"/>
                  </a:lnTo>
                  <a:lnTo>
                    <a:pt x="56" y="0"/>
                  </a:lnTo>
                  <a:lnTo>
                    <a:pt x="59" y="3"/>
                  </a:lnTo>
                  <a:lnTo>
                    <a:pt x="61" y="3"/>
                  </a:lnTo>
                  <a:lnTo>
                    <a:pt x="64" y="3"/>
                  </a:lnTo>
                  <a:lnTo>
                    <a:pt x="66" y="3"/>
                  </a:lnTo>
                  <a:lnTo>
                    <a:pt x="69" y="5"/>
                  </a:lnTo>
                  <a:lnTo>
                    <a:pt x="71" y="5"/>
                  </a:lnTo>
                  <a:lnTo>
                    <a:pt x="74" y="8"/>
                  </a:lnTo>
                  <a:lnTo>
                    <a:pt x="76" y="8"/>
                  </a:lnTo>
                  <a:lnTo>
                    <a:pt x="79" y="10"/>
                  </a:lnTo>
                  <a:lnTo>
                    <a:pt x="82" y="13"/>
                  </a:lnTo>
                  <a:lnTo>
                    <a:pt x="84" y="15"/>
                  </a:lnTo>
                  <a:lnTo>
                    <a:pt x="87" y="18"/>
                  </a:lnTo>
                  <a:lnTo>
                    <a:pt x="89" y="20"/>
                  </a:lnTo>
                  <a:lnTo>
                    <a:pt x="89" y="23"/>
                  </a:lnTo>
                  <a:lnTo>
                    <a:pt x="89" y="5"/>
                  </a:lnTo>
                  <a:lnTo>
                    <a:pt x="122" y="5"/>
                  </a:lnTo>
                  <a:lnTo>
                    <a:pt x="122" y="122"/>
                  </a:lnTo>
                  <a:lnTo>
                    <a:pt x="122" y="125"/>
                  </a:lnTo>
                  <a:lnTo>
                    <a:pt x="122" y="127"/>
                  </a:lnTo>
                  <a:lnTo>
                    <a:pt x="120" y="130"/>
                  </a:lnTo>
                  <a:lnTo>
                    <a:pt x="120" y="132"/>
                  </a:lnTo>
                  <a:lnTo>
                    <a:pt x="120" y="135"/>
                  </a:lnTo>
                  <a:lnTo>
                    <a:pt x="120" y="137"/>
                  </a:lnTo>
                  <a:lnTo>
                    <a:pt x="120" y="140"/>
                  </a:lnTo>
                  <a:lnTo>
                    <a:pt x="120" y="142"/>
                  </a:lnTo>
                  <a:lnTo>
                    <a:pt x="120" y="145"/>
                  </a:lnTo>
                  <a:lnTo>
                    <a:pt x="120" y="148"/>
                  </a:lnTo>
                  <a:lnTo>
                    <a:pt x="120" y="150"/>
                  </a:lnTo>
                  <a:lnTo>
                    <a:pt x="120" y="153"/>
                  </a:lnTo>
                  <a:lnTo>
                    <a:pt x="117" y="155"/>
                  </a:lnTo>
                  <a:lnTo>
                    <a:pt x="117" y="158"/>
                  </a:lnTo>
                  <a:lnTo>
                    <a:pt x="117" y="160"/>
                  </a:lnTo>
                  <a:lnTo>
                    <a:pt x="115" y="163"/>
                  </a:lnTo>
                  <a:lnTo>
                    <a:pt x="115" y="165"/>
                  </a:lnTo>
                  <a:lnTo>
                    <a:pt x="115" y="168"/>
                  </a:lnTo>
                  <a:lnTo>
                    <a:pt x="112" y="168"/>
                  </a:lnTo>
                  <a:lnTo>
                    <a:pt x="112" y="170"/>
                  </a:lnTo>
                  <a:lnTo>
                    <a:pt x="110" y="170"/>
                  </a:lnTo>
                  <a:lnTo>
                    <a:pt x="110" y="173"/>
                  </a:lnTo>
                  <a:lnTo>
                    <a:pt x="107" y="176"/>
                  </a:lnTo>
                  <a:lnTo>
                    <a:pt x="104" y="178"/>
                  </a:lnTo>
                  <a:lnTo>
                    <a:pt x="102" y="178"/>
                  </a:lnTo>
                  <a:lnTo>
                    <a:pt x="102" y="181"/>
                  </a:lnTo>
                  <a:lnTo>
                    <a:pt x="99" y="181"/>
                  </a:lnTo>
                  <a:lnTo>
                    <a:pt x="99" y="183"/>
                  </a:lnTo>
                  <a:lnTo>
                    <a:pt x="97" y="183"/>
                  </a:lnTo>
                  <a:lnTo>
                    <a:pt x="94" y="183"/>
                  </a:lnTo>
                  <a:lnTo>
                    <a:pt x="94" y="186"/>
                  </a:lnTo>
                  <a:lnTo>
                    <a:pt x="92" y="186"/>
                  </a:lnTo>
                  <a:lnTo>
                    <a:pt x="89" y="186"/>
                  </a:lnTo>
                  <a:lnTo>
                    <a:pt x="87" y="186"/>
                  </a:lnTo>
                  <a:lnTo>
                    <a:pt x="87" y="188"/>
                  </a:lnTo>
                  <a:lnTo>
                    <a:pt x="84" y="188"/>
                  </a:lnTo>
                  <a:lnTo>
                    <a:pt x="82" y="188"/>
                  </a:lnTo>
                  <a:lnTo>
                    <a:pt x="79" y="188"/>
                  </a:lnTo>
                  <a:lnTo>
                    <a:pt x="76" y="188"/>
                  </a:lnTo>
                  <a:lnTo>
                    <a:pt x="74" y="188"/>
                  </a:lnTo>
                  <a:lnTo>
                    <a:pt x="71" y="188"/>
                  </a:lnTo>
                  <a:lnTo>
                    <a:pt x="69" y="188"/>
                  </a:lnTo>
                  <a:lnTo>
                    <a:pt x="66" y="188"/>
                  </a:lnTo>
                  <a:lnTo>
                    <a:pt x="64" y="191"/>
                  </a:lnTo>
                  <a:lnTo>
                    <a:pt x="61" y="191"/>
                  </a:lnTo>
                  <a:lnTo>
                    <a:pt x="59" y="188"/>
                  </a:lnTo>
                  <a:lnTo>
                    <a:pt x="56" y="188"/>
                  </a:lnTo>
                  <a:lnTo>
                    <a:pt x="54" y="188"/>
                  </a:lnTo>
                  <a:lnTo>
                    <a:pt x="51" y="188"/>
                  </a:lnTo>
                  <a:lnTo>
                    <a:pt x="48" y="188"/>
                  </a:lnTo>
                  <a:lnTo>
                    <a:pt x="46" y="188"/>
                  </a:lnTo>
                  <a:lnTo>
                    <a:pt x="43" y="188"/>
                  </a:lnTo>
                  <a:lnTo>
                    <a:pt x="41" y="188"/>
                  </a:lnTo>
                  <a:lnTo>
                    <a:pt x="38" y="188"/>
                  </a:lnTo>
                  <a:lnTo>
                    <a:pt x="36" y="188"/>
                  </a:lnTo>
                  <a:lnTo>
                    <a:pt x="36" y="186"/>
                  </a:lnTo>
                  <a:lnTo>
                    <a:pt x="33" y="186"/>
                  </a:lnTo>
                  <a:lnTo>
                    <a:pt x="31" y="186"/>
                  </a:lnTo>
                  <a:lnTo>
                    <a:pt x="28" y="186"/>
                  </a:lnTo>
                  <a:lnTo>
                    <a:pt x="28" y="183"/>
                  </a:lnTo>
                  <a:lnTo>
                    <a:pt x="26" y="183"/>
                  </a:lnTo>
                  <a:lnTo>
                    <a:pt x="23" y="183"/>
                  </a:lnTo>
                  <a:lnTo>
                    <a:pt x="20" y="181"/>
                  </a:lnTo>
                  <a:lnTo>
                    <a:pt x="18" y="181"/>
                  </a:lnTo>
                  <a:lnTo>
                    <a:pt x="18" y="178"/>
                  </a:lnTo>
                  <a:lnTo>
                    <a:pt x="15" y="178"/>
                  </a:lnTo>
                  <a:lnTo>
                    <a:pt x="15" y="176"/>
                  </a:lnTo>
                  <a:lnTo>
                    <a:pt x="13" y="176"/>
                  </a:lnTo>
                  <a:lnTo>
                    <a:pt x="13" y="173"/>
                  </a:lnTo>
                  <a:lnTo>
                    <a:pt x="10" y="173"/>
                  </a:lnTo>
                  <a:lnTo>
                    <a:pt x="10" y="170"/>
                  </a:lnTo>
                  <a:lnTo>
                    <a:pt x="8" y="168"/>
                  </a:lnTo>
                  <a:lnTo>
                    <a:pt x="8" y="165"/>
                  </a:lnTo>
                  <a:lnTo>
                    <a:pt x="5" y="163"/>
                  </a:lnTo>
                  <a:lnTo>
                    <a:pt x="5" y="160"/>
                  </a:lnTo>
                  <a:lnTo>
                    <a:pt x="5" y="158"/>
                  </a:lnTo>
                  <a:lnTo>
                    <a:pt x="5" y="155"/>
                  </a:lnTo>
                  <a:lnTo>
                    <a:pt x="5" y="153"/>
                  </a:lnTo>
                  <a:lnTo>
                    <a:pt x="3" y="153"/>
                  </a:lnTo>
                  <a:lnTo>
                    <a:pt x="3" y="150"/>
                  </a:lnTo>
                  <a:lnTo>
                    <a:pt x="3" y="148"/>
                  </a:lnTo>
                  <a:lnTo>
                    <a:pt x="3" y="145"/>
                  </a:lnTo>
                  <a:close/>
                  <a:moveTo>
                    <a:pt x="33" y="66"/>
                  </a:moveTo>
                  <a:lnTo>
                    <a:pt x="33" y="69"/>
                  </a:lnTo>
                  <a:lnTo>
                    <a:pt x="33" y="71"/>
                  </a:lnTo>
                  <a:lnTo>
                    <a:pt x="33" y="74"/>
                  </a:lnTo>
                  <a:lnTo>
                    <a:pt x="33" y="76"/>
                  </a:lnTo>
                  <a:lnTo>
                    <a:pt x="33" y="79"/>
                  </a:lnTo>
                  <a:lnTo>
                    <a:pt x="33" y="81"/>
                  </a:lnTo>
                  <a:lnTo>
                    <a:pt x="36" y="81"/>
                  </a:lnTo>
                  <a:lnTo>
                    <a:pt x="36" y="84"/>
                  </a:lnTo>
                  <a:lnTo>
                    <a:pt x="36" y="86"/>
                  </a:lnTo>
                  <a:lnTo>
                    <a:pt x="36" y="89"/>
                  </a:lnTo>
                  <a:lnTo>
                    <a:pt x="36" y="92"/>
                  </a:lnTo>
                  <a:lnTo>
                    <a:pt x="38" y="92"/>
                  </a:lnTo>
                  <a:lnTo>
                    <a:pt x="38" y="94"/>
                  </a:lnTo>
                  <a:lnTo>
                    <a:pt x="41" y="97"/>
                  </a:lnTo>
                  <a:lnTo>
                    <a:pt x="41" y="99"/>
                  </a:lnTo>
                  <a:lnTo>
                    <a:pt x="43" y="99"/>
                  </a:lnTo>
                  <a:lnTo>
                    <a:pt x="43" y="102"/>
                  </a:lnTo>
                  <a:lnTo>
                    <a:pt x="46" y="102"/>
                  </a:lnTo>
                  <a:lnTo>
                    <a:pt x="46" y="104"/>
                  </a:lnTo>
                  <a:lnTo>
                    <a:pt x="48" y="104"/>
                  </a:lnTo>
                  <a:lnTo>
                    <a:pt x="51" y="107"/>
                  </a:lnTo>
                  <a:lnTo>
                    <a:pt x="54" y="107"/>
                  </a:lnTo>
                  <a:lnTo>
                    <a:pt x="56" y="107"/>
                  </a:lnTo>
                  <a:lnTo>
                    <a:pt x="59" y="107"/>
                  </a:lnTo>
                  <a:lnTo>
                    <a:pt x="61" y="107"/>
                  </a:lnTo>
                  <a:lnTo>
                    <a:pt x="64" y="107"/>
                  </a:lnTo>
                  <a:lnTo>
                    <a:pt x="66" y="107"/>
                  </a:lnTo>
                  <a:lnTo>
                    <a:pt x="69" y="107"/>
                  </a:lnTo>
                  <a:lnTo>
                    <a:pt x="71" y="104"/>
                  </a:lnTo>
                  <a:lnTo>
                    <a:pt x="74" y="104"/>
                  </a:lnTo>
                  <a:lnTo>
                    <a:pt x="76" y="102"/>
                  </a:lnTo>
                  <a:lnTo>
                    <a:pt x="79" y="99"/>
                  </a:lnTo>
                  <a:lnTo>
                    <a:pt x="82" y="97"/>
                  </a:lnTo>
                  <a:lnTo>
                    <a:pt x="82" y="94"/>
                  </a:lnTo>
                  <a:lnTo>
                    <a:pt x="84" y="94"/>
                  </a:lnTo>
                  <a:lnTo>
                    <a:pt x="84" y="92"/>
                  </a:lnTo>
                  <a:lnTo>
                    <a:pt x="84" y="89"/>
                  </a:lnTo>
                  <a:lnTo>
                    <a:pt x="87" y="89"/>
                  </a:lnTo>
                  <a:lnTo>
                    <a:pt x="87" y="86"/>
                  </a:lnTo>
                  <a:lnTo>
                    <a:pt x="87" y="84"/>
                  </a:lnTo>
                  <a:lnTo>
                    <a:pt x="87" y="81"/>
                  </a:lnTo>
                  <a:lnTo>
                    <a:pt x="87" y="79"/>
                  </a:lnTo>
                  <a:lnTo>
                    <a:pt x="89" y="79"/>
                  </a:lnTo>
                  <a:lnTo>
                    <a:pt x="89" y="76"/>
                  </a:lnTo>
                  <a:lnTo>
                    <a:pt x="89" y="74"/>
                  </a:lnTo>
                  <a:lnTo>
                    <a:pt x="89" y="71"/>
                  </a:lnTo>
                  <a:lnTo>
                    <a:pt x="89" y="69"/>
                  </a:lnTo>
                  <a:lnTo>
                    <a:pt x="89" y="66"/>
                  </a:lnTo>
                  <a:lnTo>
                    <a:pt x="89" y="64"/>
                  </a:lnTo>
                  <a:lnTo>
                    <a:pt x="89" y="61"/>
                  </a:lnTo>
                  <a:lnTo>
                    <a:pt x="89" y="59"/>
                  </a:lnTo>
                  <a:lnTo>
                    <a:pt x="89" y="56"/>
                  </a:lnTo>
                  <a:lnTo>
                    <a:pt x="87" y="56"/>
                  </a:lnTo>
                  <a:lnTo>
                    <a:pt x="87" y="53"/>
                  </a:lnTo>
                  <a:lnTo>
                    <a:pt x="87" y="51"/>
                  </a:lnTo>
                  <a:lnTo>
                    <a:pt x="87" y="48"/>
                  </a:lnTo>
                  <a:lnTo>
                    <a:pt x="87" y="46"/>
                  </a:lnTo>
                  <a:lnTo>
                    <a:pt x="84" y="46"/>
                  </a:lnTo>
                  <a:lnTo>
                    <a:pt x="84" y="43"/>
                  </a:lnTo>
                  <a:lnTo>
                    <a:pt x="84" y="41"/>
                  </a:lnTo>
                  <a:lnTo>
                    <a:pt x="82" y="41"/>
                  </a:lnTo>
                  <a:lnTo>
                    <a:pt x="82" y="38"/>
                  </a:lnTo>
                  <a:lnTo>
                    <a:pt x="79" y="38"/>
                  </a:lnTo>
                  <a:lnTo>
                    <a:pt x="79" y="36"/>
                  </a:lnTo>
                  <a:lnTo>
                    <a:pt x="76" y="33"/>
                  </a:lnTo>
                  <a:lnTo>
                    <a:pt x="74" y="33"/>
                  </a:lnTo>
                  <a:lnTo>
                    <a:pt x="74" y="31"/>
                  </a:lnTo>
                  <a:lnTo>
                    <a:pt x="71" y="31"/>
                  </a:lnTo>
                  <a:lnTo>
                    <a:pt x="69" y="31"/>
                  </a:lnTo>
                  <a:lnTo>
                    <a:pt x="69" y="28"/>
                  </a:lnTo>
                  <a:lnTo>
                    <a:pt x="66" y="28"/>
                  </a:lnTo>
                  <a:lnTo>
                    <a:pt x="64" y="28"/>
                  </a:lnTo>
                  <a:lnTo>
                    <a:pt x="61" y="28"/>
                  </a:lnTo>
                  <a:lnTo>
                    <a:pt x="59" y="28"/>
                  </a:lnTo>
                  <a:lnTo>
                    <a:pt x="56" y="28"/>
                  </a:lnTo>
                  <a:lnTo>
                    <a:pt x="54" y="28"/>
                  </a:lnTo>
                  <a:lnTo>
                    <a:pt x="51" y="28"/>
                  </a:lnTo>
                  <a:lnTo>
                    <a:pt x="51" y="31"/>
                  </a:lnTo>
                  <a:lnTo>
                    <a:pt x="48" y="31"/>
                  </a:lnTo>
                  <a:lnTo>
                    <a:pt x="46" y="33"/>
                  </a:lnTo>
                  <a:lnTo>
                    <a:pt x="43" y="33"/>
                  </a:lnTo>
                  <a:lnTo>
                    <a:pt x="43" y="36"/>
                  </a:lnTo>
                  <a:lnTo>
                    <a:pt x="41" y="36"/>
                  </a:lnTo>
                  <a:lnTo>
                    <a:pt x="41" y="38"/>
                  </a:lnTo>
                  <a:lnTo>
                    <a:pt x="38" y="41"/>
                  </a:lnTo>
                  <a:lnTo>
                    <a:pt x="38" y="43"/>
                  </a:lnTo>
                  <a:lnTo>
                    <a:pt x="36" y="46"/>
                  </a:lnTo>
                  <a:lnTo>
                    <a:pt x="36" y="48"/>
                  </a:lnTo>
                  <a:lnTo>
                    <a:pt x="36" y="51"/>
                  </a:lnTo>
                  <a:lnTo>
                    <a:pt x="36" y="53"/>
                  </a:lnTo>
                  <a:lnTo>
                    <a:pt x="33" y="53"/>
                  </a:lnTo>
                  <a:lnTo>
                    <a:pt x="33" y="56"/>
                  </a:lnTo>
                  <a:lnTo>
                    <a:pt x="33" y="59"/>
                  </a:lnTo>
                  <a:lnTo>
                    <a:pt x="33" y="61"/>
                  </a:lnTo>
                  <a:lnTo>
                    <a:pt x="33" y="64"/>
                  </a:lnTo>
                  <a:lnTo>
                    <a:pt x="33" y="66"/>
                  </a:lnTo>
                  <a:close/>
                </a:path>
              </a:pathLst>
            </a:custGeom>
            <a:solidFill>
              <a:srgbClr val="000000"/>
            </a:solidFill>
            <a:ln w="9525">
              <a:noFill/>
              <a:round/>
              <a:headEnd/>
              <a:tailEnd/>
            </a:ln>
          </p:spPr>
          <p:txBody>
            <a:bodyPr/>
            <a:lstStyle/>
            <a:p>
              <a:endParaRPr lang="en-US" sz="2699"/>
            </a:p>
          </p:txBody>
        </p:sp>
        <p:sp>
          <p:nvSpPr>
            <p:cNvPr id="184369" name="Freeform 49"/>
            <p:cNvSpPr>
              <a:spLocks noEditPoints="1"/>
            </p:cNvSpPr>
            <p:nvPr/>
          </p:nvSpPr>
          <p:spPr bwMode="auto">
            <a:xfrm>
              <a:off x="9828547" y="3483232"/>
              <a:ext cx="78570" cy="430939"/>
            </a:xfrm>
            <a:custGeom>
              <a:avLst/>
              <a:gdLst/>
              <a:ahLst/>
              <a:cxnLst>
                <a:cxn ang="0">
                  <a:pos x="0" y="33"/>
                </a:cxn>
                <a:cxn ang="0">
                  <a:pos x="0" y="0"/>
                </a:cxn>
                <a:cxn ang="0">
                  <a:pos x="33" y="0"/>
                </a:cxn>
                <a:cxn ang="0">
                  <a:pos x="33" y="33"/>
                </a:cxn>
                <a:cxn ang="0">
                  <a:pos x="0" y="33"/>
                </a:cxn>
                <a:cxn ang="0">
                  <a:pos x="0" y="181"/>
                </a:cxn>
                <a:cxn ang="0">
                  <a:pos x="0" y="51"/>
                </a:cxn>
                <a:cxn ang="0">
                  <a:pos x="33" y="51"/>
                </a:cxn>
                <a:cxn ang="0">
                  <a:pos x="33" y="181"/>
                </a:cxn>
                <a:cxn ang="0">
                  <a:pos x="0" y="181"/>
                </a:cxn>
              </a:cxnLst>
              <a:rect l="0" t="0" r="r" b="b"/>
              <a:pathLst>
                <a:path w="33" h="181">
                  <a:moveTo>
                    <a:pt x="0" y="33"/>
                  </a:moveTo>
                  <a:lnTo>
                    <a:pt x="0" y="0"/>
                  </a:lnTo>
                  <a:lnTo>
                    <a:pt x="33" y="0"/>
                  </a:lnTo>
                  <a:lnTo>
                    <a:pt x="33" y="33"/>
                  </a:lnTo>
                  <a:lnTo>
                    <a:pt x="0" y="33"/>
                  </a:lnTo>
                  <a:close/>
                  <a:moveTo>
                    <a:pt x="0" y="181"/>
                  </a:moveTo>
                  <a:lnTo>
                    <a:pt x="0" y="51"/>
                  </a:lnTo>
                  <a:lnTo>
                    <a:pt x="33" y="51"/>
                  </a:lnTo>
                  <a:lnTo>
                    <a:pt x="33" y="181"/>
                  </a:lnTo>
                  <a:lnTo>
                    <a:pt x="0" y="181"/>
                  </a:lnTo>
                  <a:close/>
                </a:path>
              </a:pathLst>
            </a:custGeom>
            <a:solidFill>
              <a:srgbClr val="000000"/>
            </a:solidFill>
            <a:ln w="9525">
              <a:noFill/>
              <a:round/>
              <a:headEnd/>
              <a:tailEnd/>
            </a:ln>
          </p:spPr>
          <p:txBody>
            <a:bodyPr/>
            <a:lstStyle/>
            <a:p>
              <a:endParaRPr lang="en-US" sz="2699"/>
            </a:p>
          </p:txBody>
        </p:sp>
        <p:sp>
          <p:nvSpPr>
            <p:cNvPr id="184370" name="Freeform 50"/>
            <p:cNvSpPr>
              <a:spLocks/>
            </p:cNvSpPr>
            <p:nvPr/>
          </p:nvSpPr>
          <p:spPr bwMode="auto">
            <a:xfrm>
              <a:off x="9990448" y="3490374"/>
              <a:ext cx="176185" cy="435702"/>
            </a:xfrm>
            <a:custGeom>
              <a:avLst/>
              <a:gdLst/>
              <a:ahLst/>
              <a:cxnLst>
                <a:cxn ang="0">
                  <a:pos x="72" y="76"/>
                </a:cxn>
                <a:cxn ang="0">
                  <a:pos x="49" y="127"/>
                </a:cxn>
                <a:cxn ang="0">
                  <a:pos x="49" y="132"/>
                </a:cxn>
                <a:cxn ang="0">
                  <a:pos x="49" y="137"/>
                </a:cxn>
                <a:cxn ang="0">
                  <a:pos x="49" y="142"/>
                </a:cxn>
                <a:cxn ang="0">
                  <a:pos x="49" y="147"/>
                </a:cxn>
                <a:cxn ang="0">
                  <a:pos x="51" y="150"/>
                </a:cxn>
                <a:cxn ang="0">
                  <a:pos x="54" y="152"/>
                </a:cxn>
                <a:cxn ang="0">
                  <a:pos x="59" y="152"/>
                </a:cxn>
                <a:cxn ang="0">
                  <a:pos x="64" y="152"/>
                </a:cxn>
                <a:cxn ang="0">
                  <a:pos x="69" y="150"/>
                </a:cxn>
                <a:cxn ang="0">
                  <a:pos x="74" y="178"/>
                </a:cxn>
                <a:cxn ang="0">
                  <a:pos x="69" y="178"/>
                </a:cxn>
                <a:cxn ang="0">
                  <a:pos x="66" y="180"/>
                </a:cxn>
                <a:cxn ang="0">
                  <a:pos x="61" y="180"/>
                </a:cxn>
                <a:cxn ang="0">
                  <a:pos x="56" y="180"/>
                </a:cxn>
                <a:cxn ang="0">
                  <a:pos x="54" y="183"/>
                </a:cxn>
                <a:cxn ang="0">
                  <a:pos x="49" y="183"/>
                </a:cxn>
                <a:cxn ang="0">
                  <a:pos x="44" y="183"/>
                </a:cxn>
                <a:cxn ang="0">
                  <a:pos x="41" y="180"/>
                </a:cxn>
                <a:cxn ang="0">
                  <a:pos x="36" y="180"/>
                </a:cxn>
                <a:cxn ang="0">
                  <a:pos x="33" y="178"/>
                </a:cxn>
                <a:cxn ang="0">
                  <a:pos x="28" y="178"/>
                </a:cxn>
                <a:cxn ang="0">
                  <a:pos x="26" y="175"/>
                </a:cxn>
                <a:cxn ang="0">
                  <a:pos x="23" y="173"/>
                </a:cxn>
                <a:cxn ang="0">
                  <a:pos x="21" y="170"/>
                </a:cxn>
                <a:cxn ang="0">
                  <a:pos x="21" y="165"/>
                </a:cxn>
                <a:cxn ang="0">
                  <a:pos x="18" y="163"/>
                </a:cxn>
                <a:cxn ang="0">
                  <a:pos x="18" y="157"/>
                </a:cxn>
                <a:cxn ang="0">
                  <a:pos x="18" y="152"/>
                </a:cxn>
                <a:cxn ang="0">
                  <a:pos x="16" y="150"/>
                </a:cxn>
                <a:cxn ang="0">
                  <a:pos x="16" y="145"/>
                </a:cxn>
                <a:cxn ang="0">
                  <a:pos x="16" y="140"/>
                </a:cxn>
                <a:cxn ang="0">
                  <a:pos x="16" y="135"/>
                </a:cxn>
                <a:cxn ang="0">
                  <a:pos x="16" y="76"/>
                </a:cxn>
                <a:cxn ang="0">
                  <a:pos x="0" y="48"/>
                </a:cxn>
                <a:cxn ang="0">
                  <a:pos x="16" y="20"/>
                </a:cxn>
                <a:cxn ang="0">
                  <a:pos x="49" y="48"/>
                </a:cxn>
              </a:cxnLst>
              <a:rect l="0" t="0" r="r" b="b"/>
              <a:pathLst>
                <a:path w="74" h="183">
                  <a:moveTo>
                    <a:pt x="72" y="48"/>
                  </a:moveTo>
                  <a:lnTo>
                    <a:pt x="72" y="76"/>
                  </a:lnTo>
                  <a:lnTo>
                    <a:pt x="49" y="76"/>
                  </a:lnTo>
                  <a:lnTo>
                    <a:pt x="49" y="127"/>
                  </a:lnTo>
                  <a:lnTo>
                    <a:pt x="49" y="129"/>
                  </a:lnTo>
                  <a:lnTo>
                    <a:pt x="49" y="132"/>
                  </a:lnTo>
                  <a:lnTo>
                    <a:pt x="49" y="135"/>
                  </a:lnTo>
                  <a:lnTo>
                    <a:pt x="49" y="137"/>
                  </a:lnTo>
                  <a:lnTo>
                    <a:pt x="49" y="140"/>
                  </a:lnTo>
                  <a:lnTo>
                    <a:pt x="49" y="142"/>
                  </a:lnTo>
                  <a:lnTo>
                    <a:pt x="49" y="145"/>
                  </a:lnTo>
                  <a:lnTo>
                    <a:pt x="49" y="147"/>
                  </a:lnTo>
                  <a:lnTo>
                    <a:pt x="51" y="147"/>
                  </a:lnTo>
                  <a:lnTo>
                    <a:pt x="51" y="150"/>
                  </a:lnTo>
                  <a:lnTo>
                    <a:pt x="54" y="150"/>
                  </a:lnTo>
                  <a:lnTo>
                    <a:pt x="54" y="152"/>
                  </a:lnTo>
                  <a:lnTo>
                    <a:pt x="56" y="152"/>
                  </a:lnTo>
                  <a:lnTo>
                    <a:pt x="59" y="152"/>
                  </a:lnTo>
                  <a:lnTo>
                    <a:pt x="61" y="152"/>
                  </a:lnTo>
                  <a:lnTo>
                    <a:pt x="64" y="152"/>
                  </a:lnTo>
                  <a:lnTo>
                    <a:pt x="66" y="152"/>
                  </a:lnTo>
                  <a:lnTo>
                    <a:pt x="69" y="150"/>
                  </a:lnTo>
                  <a:lnTo>
                    <a:pt x="72" y="150"/>
                  </a:lnTo>
                  <a:lnTo>
                    <a:pt x="74" y="178"/>
                  </a:lnTo>
                  <a:lnTo>
                    <a:pt x="72" y="178"/>
                  </a:lnTo>
                  <a:lnTo>
                    <a:pt x="69" y="178"/>
                  </a:lnTo>
                  <a:lnTo>
                    <a:pt x="69" y="180"/>
                  </a:lnTo>
                  <a:lnTo>
                    <a:pt x="66" y="180"/>
                  </a:lnTo>
                  <a:lnTo>
                    <a:pt x="64" y="180"/>
                  </a:lnTo>
                  <a:lnTo>
                    <a:pt x="61" y="180"/>
                  </a:lnTo>
                  <a:lnTo>
                    <a:pt x="59" y="180"/>
                  </a:lnTo>
                  <a:lnTo>
                    <a:pt x="56" y="180"/>
                  </a:lnTo>
                  <a:lnTo>
                    <a:pt x="56" y="183"/>
                  </a:lnTo>
                  <a:lnTo>
                    <a:pt x="54" y="183"/>
                  </a:lnTo>
                  <a:lnTo>
                    <a:pt x="51" y="183"/>
                  </a:lnTo>
                  <a:lnTo>
                    <a:pt x="49" y="183"/>
                  </a:lnTo>
                  <a:lnTo>
                    <a:pt x="46" y="183"/>
                  </a:lnTo>
                  <a:lnTo>
                    <a:pt x="44" y="183"/>
                  </a:lnTo>
                  <a:lnTo>
                    <a:pt x="44" y="180"/>
                  </a:lnTo>
                  <a:lnTo>
                    <a:pt x="41" y="180"/>
                  </a:lnTo>
                  <a:lnTo>
                    <a:pt x="38" y="180"/>
                  </a:lnTo>
                  <a:lnTo>
                    <a:pt x="36" y="180"/>
                  </a:lnTo>
                  <a:lnTo>
                    <a:pt x="33" y="180"/>
                  </a:lnTo>
                  <a:lnTo>
                    <a:pt x="33" y="178"/>
                  </a:lnTo>
                  <a:lnTo>
                    <a:pt x="31" y="178"/>
                  </a:lnTo>
                  <a:lnTo>
                    <a:pt x="28" y="178"/>
                  </a:lnTo>
                  <a:lnTo>
                    <a:pt x="28" y="175"/>
                  </a:lnTo>
                  <a:lnTo>
                    <a:pt x="26" y="175"/>
                  </a:lnTo>
                  <a:lnTo>
                    <a:pt x="26" y="173"/>
                  </a:lnTo>
                  <a:lnTo>
                    <a:pt x="23" y="173"/>
                  </a:lnTo>
                  <a:lnTo>
                    <a:pt x="23" y="170"/>
                  </a:lnTo>
                  <a:lnTo>
                    <a:pt x="21" y="170"/>
                  </a:lnTo>
                  <a:lnTo>
                    <a:pt x="21" y="168"/>
                  </a:lnTo>
                  <a:lnTo>
                    <a:pt x="21" y="165"/>
                  </a:lnTo>
                  <a:lnTo>
                    <a:pt x="18" y="165"/>
                  </a:lnTo>
                  <a:lnTo>
                    <a:pt x="18" y="163"/>
                  </a:lnTo>
                  <a:lnTo>
                    <a:pt x="18" y="160"/>
                  </a:lnTo>
                  <a:lnTo>
                    <a:pt x="18" y="157"/>
                  </a:lnTo>
                  <a:lnTo>
                    <a:pt x="18" y="155"/>
                  </a:lnTo>
                  <a:lnTo>
                    <a:pt x="18" y="152"/>
                  </a:lnTo>
                  <a:lnTo>
                    <a:pt x="16" y="152"/>
                  </a:lnTo>
                  <a:lnTo>
                    <a:pt x="16" y="150"/>
                  </a:lnTo>
                  <a:lnTo>
                    <a:pt x="16" y="147"/>
                  </a:lnTo>
                  <a:lnTo>
                    <a:pt x="16" y="145"/>
                  </a:lnTo>
                  <a:lnTo>
                    <a:pt x="16" y="142"/>
                  </a:lnTo>
                  <a:lnTo>
                    <a:pt x="16" y="140"/>
                  </a:lnTo>
                  <a:lnTo>
                    <a:pt x="16" y="137"/>
                  </a:lnTo>
                  <a:lnTo>
                    <a:pt x="16" y="135"/>
                  </a:lnTo>
                  <a:lnTo>
                    <a:pt x="16" y="132"/>
                  </a:lnTo>
                  <a:lnTo>
                    <a:pt x="16" y="76"/>
                  </a:lnTo>
                  <a:lnTo>
                    <a:pt x="0" y="76"/>
                  </a:lnTo>
                  <a:lnTo>
                    <a:pt x="0" y="48"/>
                  </a:lnTo>
                  <a:lnTo>
                    <a:pt x="16" y="48"/>
                  </a:lnTo>
                  <a:lnTo>
                    <a:pt x="16" y="20"/>
                  </a:lnTo>
                  <a:lnTo>
                    <a:pt x="49" y="0"/>
                  </a:lnTo>
                  <a:lnTo>
                    <a:pt x="49" y="48"/>
                  </a:lnTo>
                  <a:lnTo>
                    <a:pt x="72" y="48"/>
                  </a:lnTo>
                  <a:close/>
                </a:path>
              </a:pathLst>
            </a:custGeom>
            <a:solidFill>
              <a:srgbClr val="000000"/>
            </a:solidFill>
            <a:ln w="9525">
              <a:noFill/>
              <a:round/>
              <a:headEnd/>
              <a:tailEnd/>
            </a:ln>
          </p:spPr>
          <p:txBody>
            <a:bodyPr/>
            <a:lstStyle/>
            <a:p>
              <a:endParaRPr lang="en-US" sz="2699"/>
            </a:p>
          </p:txBody>
        </p:sp>
        <p:sp>
          <p:nvSpPr>
            <p:cNvPr id="184371" name="Freeform 51"/>
            <p:cNvSpPr>
              <a:spLocks/>
            </p:cNvSpPr>
            <p:nvPr/>
          </p:nvSpPr>
          <p:spPr bwMode="auto">
            <a:xfrm>
              <a:off x="10245203" y="3478470"/>
              <a:ext cx="140471" cy="569030"/>
            </a:xfrm>
            <a:custGeom>
              <a:avLst/>
              <a:gdLst/>
              <a:ahLst/>
              <a:cxnLst>
                <a:cxn ang="0">
                  <a:pos x="33" y="234"/>
                </a:cxn>
                <a:cxn ang="0">
                  <a:pos x="28" y="226"/>
                </a:cxn>
                <a:cxn ang="0">
                  <a:pos x="23" y="216"/>
                </a:cxn>
                <a:cxn ang="0">
                  <a:pos x="21" y="208"/>
                </a:cxn>
                <a:cxn ang="0">
                  <a:pos x="18" y="201"/>
                </a:cxn>
                <a:cxn ang="0">
                  <a:pos x="13" y="190"/>
                </a:cxn>
                <a:cxn ang="0">
                  <a:pos x="10" y="180"/>
                </a:cxn>
                <a:cxn ang="0">
                  <a:pos x="8" y="170"/>
                </a:cxn>
                <a:cxn ang="0">
                  <a:pos x="5" y="160"/>
                </a:cxn>
                <a:cxn ang="0">
                  <a:pos x="3" y="150"/>
                </a:cxn>
                <a:cxn ang="0">
                  <a:pos x="0" y="140"/>
                </a:cxn>
                <a:cxn ang="0">
                  <a:pos x="0" y="129"/>
                </a:cxn>
                <a:cxn ang="0">
                  <a:pos x="0" y="119"/>
                </a:cxn>
                <a:cxn ang="0">
                  <a:pos x="0" y="109"/>
                </a:cxn>
                <a:cxn ang="0">
                  <a:pos x="0" y="99"/>
                </a:cxn>
                <a:cxn ang="0">
                  <a:pos x="3" y="89"/>
                </a:cxn>
                <a:cxn ang="0">
                  <a:pos x="3" y="79"/>
                </a:cxn>
                <a:cxn ang="0">
                  <a:pos x="5" y="68"/>
                </a:cxn>
                <a:cxn ang="0">
                  <a:pos x="8" y="58"/>
                </a:cxn>
                <a:cxn ang="0">
                  <a:pos x="13" y="48"/>
                </a:cxn>
                <a:cxn ang="0">
                  <a:pos x="15" y="38"/>
                </a:cxn>
                <a:cxn ang="0">
                  <a:pos x="21" y="30"/>
                </a:cxn>
                <a:cxn ang="0">
                  <a:pos x="26" y="20"/>
                </a:cxn>
                <a:cxn ang="0">
                  <a:pos x="31" y="10"/>
                </a:cxn>
                <a:cxn ang="0">
                  <a:pos x="33" y="2"/>
                </a:cxn>
                <a:cxn ang="0">
                  <a:pos x="59" y="2"/>
                </a:cxn>
                <a:cxn ang="0">
                  <a:pos x="54" y="12"/>
                </a:cxn>
                <a:cxn ang="0">
                  <a:pos x="49" y="23"/>
                </a:cxn>
                <a:cxn ang="0">
                  <a:pos x="46" y="33"/>
                </a:cxn>
                <a:cxn ang="0">
                  <a:pos x="43" y="43"/>
                </a:cxn>
                <a:cxn ang="0">
                  <a:pos x="41" y="53"/>
                </a:cxn>
                <a:cxn ang="0">
                  <a:pos x="38" y="61"/>
                </a:cxn>
                <a:cxn ang="0">
                  <a:pos x="36" y="68"/>
                </a:cxn>
                <a:cxn ang="0">
                  <a:pos x="33" y="79"/>
                </a:cxn>
                <a:cxn ang="0">
                  <a:pos x="33" y="89"/>
                </a:cxn>
                <a:cxn ang="0">
                  <a:pos x="33" y="99"/>
                </a:cxn>
                <a:cxn ang="0">
                  <a:pos x="31" y="109"/>
                </a:cxn>
                <a:cxn ang="0">
                  <a:pos x="31" y="119"/>
                </a:cxn>
                <a:cxn ang="0">
                  <a:pos x="31" y="129"/>
                </a:cxn>
                <a:cxn ang="0">
                  <a:pos x="33" y="140"/>
                </a:cxn>
                <a:cxn ang="0">
                  <a:pos x="33" y="150"/>
                </a:cxn>
                <a:cxn ang="0">
                  <a:pos x="36" y="160"/>
                </a:cxn>
                <a:cxn ang="0">
                  <a:pos x="36" y="170"/>
                </a:cxn>
                <a:cxn ang="0">
                  <a:pos x="38" y="180"/>
                </a:cxn>
                <a:cxn ang="0">
                  <a:pos x="41" y="188"/>
                </a:cxn>
                <a:cxn ang="0">
                  <a:pos x="43" y="196"/>
                </a:cxn>
                <a:cxn ang="0">
                  <a:pos x="46" y="206"/>
                </a:cxn>
                <a:cxn ang="0">
                  <a:pos x="49" y="213"/>
                </a:cxn>
                <a:cxn ang="0">
                  <a:pos x="54" y="224"/>
                </a:cxn>
                <a:cxn ang="0">
                  <a:pos x="56" y="234"/>
                </a:cxn>
              </a:cxnLst>
              <a:rect l="0" t="0" r="r" b="b"/>
              <a:pathLst>
                <a:path w="59" h="239">
                  <a:moveTo>
                    <a:pt x="59" y="239"/>
                  </a:moveTo>
                  <a:lnTo>
                    <a:pt x="36" y="239"/>
                  </a:lnTo>
                  <a:lnTo>
                    <a:pt x="36" y="236"/>
                  </a:lnTo>
                  <a:lnTo>
                    <a:pt x="33" y="234"/>
                  </a:lnTo>
                  <a:lnTo>
                    <a:pt x="33" y="231"/>
                  </a:lnTo>
                  <a:lnTo>
                    <a:pt x="31" y="229"/>
                  </a:lnTo>
                  <a:lnTo>
                    <a:pt x="31" y="226"/>
                  </a:lnTo>
                  <a:lnTo>
                    <a:pt x="28" y="226"/>
                  </a:lnTo>
                  <a:lnTo>
                    <a:pt x="28" y="224"/>
                  </a:lnTo>
                  <a:lnTo>
                    <a:pt x="28" y="221"/>
                  </a:lnTo>
                  <a:lnTo>
                    <a:pt x="26" y="218"/>
                  </a:lnTo>
                  <a:lnTo>
                    <a:pt x="23" y="216"/>
                  </a:lnTo>
                  <a:lnTo>
                    <a:pt x="23" y="213"/>
                  </a:lnTo>
                  <a:lnTo>
                    <a:pt x="23" y="211"/>
                  </a:lnTo>
                  <a:lnTo>
                    <a:pt x="21" y="211"/>
                  </a:lnTo>
                  <a:lnTo>
                    <a:pt x="21" y="208"/>
                  </a:lnTo>
                  <a:lnTo>
                    <a:pt x="21" y="206"/>
                  </a:lnTo>
                  <a:lnTo>
                    <a:pt x="18" y="206"/>
                  </a:lnTo>
                  <a:lnTo>
                    <a:pt x="18" y="203"/>
                  </a:lnTo>
                  <a:lnTo>
                    <a:pt x="18" y="201"/>
                  </a:lnTo>
                  <a:lnTo>
                    <a:pt x="15" y="198"/>
                  </a:lnTo>
                  <a:lnTo>
                    <a:pt x="15" y="196"/>
                  </a:lnTo>
                  <a:lnTo>
                    <a:pt x="15" y="193"/>
                  </a:lnTo>
                  <a:lnTo>
                    <a:pt x="13" y="190"/>
                  </a:lnTo>
                  <a:lnTo>
                    <a:pt x="13" y="188"/>
                  </a:lnTo>
                  <a:lnTo>
                    <a:pt x="13" y="185"/>
                  </a:lnTo>
                  <a:lnTo>
                    <a:pt x="10" y="183"/>
                  </a:lnTo>
                  <a:lnTo>
                    <a:pt x="10" y="180"/>
                  </a:lnTo>
                  <a:lnTo>
                    <a:pt x="10" y="178"/>
                  </a:lnTo>
                  <a:lnTo>
                    <a:pt x="8" y="175"/>
                  </a:lnTo>
                  <a:lnTo>
                    <a:pt x="8" y="173"/>
                  </a:lnTo>
                  <a:lnTo>
                    <a:pt x="8" y="170"/>
                  </a:lnTo>
                  <a:lnTo>
                    <a:pt x="5" y="168"/>
                  </a:lnTo>
                  <a:lnTo>
                    <a:pt x="5" y="165"/>
                  </a:lnTo>
                  <a:lnTo>
                    <a:pt x="5" y="162"/>
                  </a:lnTo>
                  <a:lnTo>
                    <a:pt x="5" y="160"/>
                  </a:lnTo>
                  <a:lnTo>
                    <a:pt x="3" y="157"/>
                  </a:lnTo>
                  <a:lnTo>
                    <a:pt x="3" y="155"/>
                  </a:lnTo>
                  <a:lnTo>
                    <a:pt x="3" y="152"/>
                  </a:lnTo>
                  <a:lnTo>
                    <a:pt x="3" y="150"/>
                  </a:lnTo>
                  <a:lnTo>
                    <a:pt x="3" y="147"/>
                  </a:lnTo>
                  <a:lnTo>
                    <a:pt x="3" y="145"/>
                  </a:lnTo>
                  <a:lnTo>
                    <a:pt x="0" y="142"/>
                  </a:lnTo>
                  <a:lnTo>
                    <a:pt x="0" y="140"/>
                  </a:lnTo>
                  <a:lnTo>
                    <a:pt x="0" y="137"/>
                  </a:lnTo>
                  <a:lnTo>
                    <a:pt x="0" y="134"/>
                  </a:lnTo>
                  <a:lnTo>
                    <a:pt x="0" y="132"/>
                  </a:lnTo>
                  <a:lnTo>
                    <a:pt x="0" y="129"/>
                  </a:lnTo>
                  <a:lnTo>
                    <a:pt x="0" y="127"/>
                  </a:lnTo>
                  <a:lnTo>
                    <a:pt x="0" y="124"/>
                  </a:lnTo>
                  <a:lnTo>
                    <a:pt x="0" y="122"/>
                  </a:lnTo>
                  <a:lnTo>
                    <a:pt x="0" y="119"/>
                  </a:lnTo>
                  <a:lnTo>
                    <a:pt x="0" y="117"/>
                  </a:lnTo>
                  <a:lnTo>
                    <a:pt x="0" y="114"/>
                  </a:lnTo>
                  <a:lnTo>
                    <a:pt x="0" y="112"/>
                  </a:lnTo>
                  <a:lnTo>
                    <a:pt x="0" y="109"/>
                  </a:lnTo>
                  <a:lnTo>
                    <a:pt x="0" y="107"/>
                  </a:lnTo>
                  <a:lnTo>
                    <a:pt x="0" y="104"/>
                  </a:lnTo>
                  <a:lnTo>
                    <a:pt x="0" y="101"/>
                  </a:lnTo>
                  <a:lnTo>
                    <a:pt x="0" y="99"/>
                  </a:lnTo>
                  <a:lnTo>
                    <a:pt x="0" y="96"/>
                  </a:lnTo>
                  <a:lnTo>
                    <a:pt x="0" y="94"/>
                  </a:lnTo>
                  <a:lnTo>
                    <a:pt x="0" y="91"/>
                  </a:lnTo>
                  <a:lnTo>
                    <a:pt x="3" y="89"/>
                  </a:lnTo>
                  <a:lnTo>
                    <a:pt x="3" y="86"/>
                  </a:lnTo>
                  <a:lnTo>
                    <a:pt x="3" y="84"/>
                  </a:lnTo>
                  <a:lnTo>
                    <a:pt x="3" y="81"/>
                  </a:lnTo>
                  <a:lnTo>
                    <a:pt x="3" y="79"/>
                  </a:lnTo>
                  <a:lnTo>
                    <a:pt x="3" y="76"/>
                  </a:lnTo>
                  <a:lnTo>
                    <a:pt x="5" y="73"/>
                  </a:lnTo>
                  <a:lnTo>
                    <a:pt x="5" y="71"/>
                  </a:lnTo>
                  <a:lnTo>
                    <a:pt x="5" y="68"/>
                  </a:lnTo>
                  <a:lnTo>
                    <a:pt x="5" y="66"/>
                  </a:lnTo>
                  <a:lnTo>
                    <a:pt x="8" y="63"/>
                  </a:lnTo>
                  <a:lnTo>
                    <a:pt x="8" y="61"/>
                  </a:lnTo>
                  <a:lnTo>
                    <a:pt x="8" y="58"/>
                  </a:lnTo>
                  <a:lnTo>
                    <a:pt x="10" y="56"/>
                  </a:lnTo>
                  <a:lnTo>
                    <a:pt x="10" y="53"/>
                  </a:lnTo>
                  <a:lnTo>
                    <a:pt x="10" y="51"/>
                  </a:lnTo>
                  <a:lnTo>
                    <a:pt x="13" y="48"/>
                  </a:lnTo>
                  <a:lnTo>
                    <a:pt x="13" y="45"/>
                  </a:lnTo>
                  <a:lnTo>
                    <a:pt x="13" y="43"/>
                  </a:lnTo>
                  <a:lnTo>
                    <a:pt x="15" y="40"/>
                  </a:lnTo>
                  <a:lnTo>
                    <a:pt x="15" y="38"/>
                  </a:lnTo>
                  <a:lnTo>
                    <a:pt x="18" y="35"/>
                  </a:lnTo>
                  <a:lnTo>
                    <a:pt x="18" y="33"/>
                  </a:lnTo>
                  <a:lnTo>
                    <a:pt x="18" y="30"/>
                  </a:lnTo>
                  <a:lnTo>
                    <a:pt x="21" y="30"/>
                  </a:lnTo>
                  <a:lnTo>
                    <a:pt x="21" y="28"/>
                  </a:lnTo>
                  <a:lnTo>
                    <a:pt x="23" y="25"/>
                  </a:lnTo>
                  <a:lnTo>
                    <a:pt x="23" y="23"/>
                  </a:lnTo>
                  <a:lnTo>
                    <a:pt x="26" y="20"/>
                  </a:lnTo>
                  <a:lnTo>
                    <a:pt x="26" y="17"/>
                  </a:lnTo>
                  <a:lnTo>
                    <a:pt x="28" y="15"/>
                  </a:lnTo>
                  <a:lnTo>
                    <a:pt x="28" y="12"/>
                  </a:lnTo>
                  <a:lnTo>
                    <a:pt x="31" y="10"/>
                  </a:lnTo>
                  <a:lnTo>
                    <a:pt x="31" y="7"/>
                  </a:lnTo>
                  <a:lnTo>
                    <a:pt x="33" y="7"/>
                  </a:lnTo>
                  <a:lnTo>
                    <a:pt x="33" y="5"/>
                  </a:lnTo>
                  <a:lnTo>
                    <a:pt x="33" y="2"/>
                  </a:lnTo>
                  <a:lnTo>
                    <a:pt x="36" y="2"/>
                  </a:lnTo>
                  <a:lnTo>
                    <a:pt x="36" y="0"/>
                  </a:lnTo>
                  <a:lnTo>
                    <a:pt x="59" y="0"/>
                  </a:lnTo>
                  <a:lnTo>
                    <a:pt x="59" y="2"/>
                  </a:lnTo>
                  <a:lnTo>
                    <a:pt x="56" y="5"/>
                  </a:lnTo>
                  <a:lnTo>
                    <a:pt x="56" y="7"/>
                  </a:lnTo>
                  <a:lnTo>
                    <a:pt x="54" y="10"/>
                  </a:lnTo>
                  <a:lnTo>
                    <a:pt x="54" y="12"/>
                  </a:lnTo>
                  <a:lnTo>
                    <a:pt x="54" y="15"/>
                  </a:lnTo>
                  <a:lnTo>
                    <a:pt x="51" y="17"/>
                  </a:lnTo>
                  <a:lnTo>
                    <a:pt x="51" y="20"/>
                  </a:lnTo>
                  <a:lnTo>
                    <a:pt x="49" y="23"/>
                  </a:lnTo>
                  <a:lnTo>
                    <a:pt x="49" y="25"/>
                  </a:lnTo>
                  <a:lnTo>
                    <a:pt x="49" y="28"/>
                  </a:lnTo>
                  <a:lnTo>
                    <a:pt x="49" y="30"/>
                  </a:lnTo>
                  <a:lnTo>
                    <a:pt x="46" y="33"/>
                  </a:lnTo>
                  <a:lnTo>
                    <a:pt x="46" y="35"/>
                  </a:lnTo>
                  <a:lnTo>
                    <a:pt x="43" y="38"/>
                  </a:lnTo>
                  <a:lnTo>
                    <a:pt x="43" y="40"/>
                  </a:lnTo>
                  <a:lnTo>
                    <a:pt x="43" y="43"/>
                  </a:lnTo>
                  <a:lnTo>
                    <a:pt x="41" y="45"/>
                  </a:lnTo>
                  <a:lnTo>
                    <a:pt x="41" y="48"/>
                  </a:lnTo>
                  <a:lnTo>
                    <a:pt x="41" y="51"/>
                  </a:lnTo>
                  <a:lnTo>
                    <a:pt x="41" y="53"/>
                  </a:lnTo>
                  <a:lnTo>
                    <a:pt x="38" y="53"/>
                  </a:lnTo>
                  <a:lnTo>
                    <a:pt x="38" y="56"/>
                  </a:lnTo>
                  <a:lnTo>
                    <a:pt x="38" y="58"/>
                  </a:lnTo>
                  <a:lnTo>
                    <a:pt x="38" y="61"/>
                  </a:lnTo>
                  <a:lnTo>
                    <a:pt x="38" y="63"/>
                  </a:lnTo>
                  <a:lnTo>
                    <a:pt x="36" y="63"/>
                  </a:lnTo>
                  <a:lnTo>
                    <a:pt x="36" y="66"/>
                  </a:lnTo>
                  <a:lnTo>
                    <a:pt x="36" y="68"/>
                  </a:lnTo>
                  <a:lnTo>
                    <a:pt x="36" y="71"/>
                  </a:lnTo>
                  <a:lnTo>
                    <a:pt x="36" y="73"/>
                  </a:lnTo>
                  <a:lnTo>
                    <a:pt x="36" y="76"/>
                  </a:lnTo>
                  <a:lnTo>
                    <a:pt x="33" y="79"/>
                  </a:lnTo>
                  <a:lnTo>
                    <a:pt x="33" y="81"/>
                  </a:lnTo>
                  <a:lnTo>
                    <a:pt x="33" y="84"/>
                  </a:lnTo>
                  <a:lnTo>
                    <a:pt x="33" y="86"/>
                  </a:lnTo>
                  <a:lnTo>
                    <a:pt x="33" y="89"/>
                  </a:lnTo>
                  <a:lnTo>
                    <a:pt x="33" y="91"/>
                  </a:lnTo>
                  <a:lnTo>
                    <a:pt x="33" y="94"/>
                  </a:lnTo>
                  <a:lnTo>
                    <a:pt x="33" y="96"/>
                  </a:lnTo>
                  <a:lnTo>
                    <a:pt x="33" y="99"/>
                  </a:lnTo>
                  <a:lnTo>
                    <a:pt x="31" y="101"/>
                  </a:lnTo>
                  <a:lnTo>
                    <a:pt x="31" y="104"/>
                  </a:lnTo>
                  <a:lnTo>
                    <a:pt x="31" y="107"/>
                  </a:lnTo>
                  <a:lnTo>
                    <a:pt x="31" y="109"/>
                  </a:lnTo>
                  <a:lnTo>
                    <a:pt x="31" y="112"/>
                  </a:lnTo>
                  <a:lnTo>
                    <a:pt x="31" y="114"/>
                  </a:lnTo>
                  <a:lnTo>
                    <a:pt x="31" y="117"/>
                  </a:lnTo>
                  <a:lnTo>
                    <a:pt x="31" y="119"/>
                  </a:lnTo>
                  <a:lnTo>
                    <a:pt x="31" y="122"/>
                  </a:lnTo>
                  <a:lnTo>
                    <a:pt x="31" y="124"/>
                  </a:lnTo>
                  <a:lnTo>
                    <a:pt x="31" y="127"/>
                  </a:lnTo>
                  <a:lnTo>
                    <a:pt x="31" y="129"/>
                  </a:lnTo>
                  <a:lnTo>
                    <a:pt x="31" y="132"/>
                  </a:lnTo>
                  <a:lnTo>
                    <a:pt x="31" y="134"/>
                  </a:lnTo>
                  <a:lnTo>
                    <a:pt x="33" y="137"/>
                  </a:lnTo>
                  <a:lnTo>
                    <a:pt x="33" y="140"/>
                  </a:lnTo>
                  <a:lnTo>
                    <a:pt x="33" y="142"/>
                  </a:lnTo>
                  <a:lnTo>
                    <a:pt x="33" y="145"/>
                  </a:lnTo>
                  <a:lnTo>
                    <a:pt x="33" y="147"/>
                  </a:lnTo>
                  <a:lnTo>
                    <a:pt x="33" y="150"/>
                  </a:lnTo>
                  <a:lnTo>
                    <a:pt x="33" y="152"/>
                  </a:lnTo>
                  <a:lnTo>
                    <a:pt x="33" y="155"/>
                  </a:lnTo>
                  <a:lnTo>
                    <a:pt x="33" y="157"/>
                  </a:lnTo>
                  <a:lnTo>
                    <a:pt x="36" y="160"/>
                  </a:lnTo>
                  <a:lnTo>
                    <a:pt x="36" y="162"/>
                  </a:lnTo>
                  <a:lnTo>
                    <a:pt x="36" y="165"/>
                  </a:lnTo>
                  <a:lnTo>
                    <a:pt x="36" y="168"/>
                  </a:lnTo>
                  <a:lnTo>
                    <a:pt x="36" y="170"/>
                  </a:lnTo>
                  <a:lnTo>
                    <a:pt x="38" y="173"/>
                  </a:lnTo>
                  <a:lnTo>
                    <a:pt x="38" y="175"/>
                  </a:lnTo>
                  <a:lnTo>
                    <a:pt x="38" y="178"/>
                  </a:lnTo>
                  <a:lnTo>
                    <a:pt x="38" y="180"/>
                  </a:lnTo>
                  <a:lnTo>
                    <a:pt x="38" y="183"/>
                  </a:lnTo>
                  <a:lnTo>
                    <a:pt x="41" y="183"/>
                  </a:lnTo>
                  <a:lnTo>
                    <a:pt x="41" y="185"/>
                  </a:lnTo>
                  <a:lnTo>
                    <a:pt x="41" y="188"/>
                  </a:lnTo>
                  <a:lnTo>
                    <a:pt x="41" y="190"/>
                  </a:lnTo>
                  <a:lnTo>
                    <a:pt x="41" y="193"/>
                  </a:lnTo>
                  <a:lnTo>
                    <a:pt x="43" y="193"/>
                  </a:lnTo>
                  <a:lnTo>
                    <a:pt x="43" y="196"/>
                  </a:lnTo>
                  <a:lnTo>
                    <a:pt x="43" y="198"/>
                  </a:lnTo>
                  <a:lnTo>
                    <a:pt x="43" y="201"/>
                  </a:lnTo>
                  <a:lnTo>
                    <a:pt x="46" y="203"/>
                  </a:lnTo>
                  <a:lnTo>
                    <a:pt x="46" y="206"/>
                  </a:lnTo>
                  <a:lnTo>
                    <a:pt x="46" y="208"/>
                  </a:lnTo>
                  <a:lnTo>
                    <a:pt x="49" y="208"/>
                  </a:lnTo>
                  <a:lnTo>
                    <a:pt x="49" y="211"/>
                  </a:lnTo>
                  <a:lnTo>
                    <a:pt x="49" y="213"/>
                  </a:lnTo>
                  <a:lnTo>
                    <a:pt x="51" y="216"/>
                  </a:lnTo>
                  <a:lnTo>
                    <a:pt x="51" y="218"/>
                  </a:lnTo>
                  <a:lnTo>
                    <a:pt x="51" y="221"/>
                  </a:lnTo>
                  <a:lnTo>
                    <a:pt x="54" y="224"/>
                  </a:lnTo>
                  <a:lnTo>
                    <a:pt x="54" y="226"/>
                  </a:lnTo>
                  <a:lnTo>
                    <a:pt x="56" y="229"/>
                  </a:lnTo>
                  <a:lnTo>
                    <a:pt x="56" y="231"/>
                  </a:lnTo>
                  <a:lnTo>
                    <a:pt x="56" y="234"/>
                  </a:lnTo>
                  <a:lnTo>
                    <a:pt x="59" y="234"/>
                  </a:lnTo>
                  <a:lnTo>
                    <a:pt x="59" y="236"/>
                  </a:lnTo>
                  <a:lnTo>
                    <a:pt x="59" y="239"/>
                  </a:lnTo>
                  <a:close/>
                </a:path>
              </a:pathLst>
            </a:custGeom>
            <a:solidFill>
              <a:srgbClr val="000000"/>
            </a:solidFill>
            <a:ln w="9525">
              <a:noFill/>
              <a:round/>
              <a:headEnd/>
              <a:tailEnd/>
            </a:ln>
          </p:spPr>
          <p:txBody>
            <a:bodyPr/>
            <a:lstStyle/>
            <a:p>
              <a:endParaRPr lang="en-US" sz="2699"/>
            </a:p>
          </p:txBody>
        </p:sp>
        <p:sp>
          <p:nvSpPr>
            <p:cNvPr id="184372" name="Freeform 52"/>
            <p:cNvSpPr>
              <a:spLocks noEditPoints="1"/>
            </p:cNvSpPr>
            <p:nvPr/>
          </p:nvSpPr>
          <p:spPr bwMode="auto">
            <a:xfrm>
              <a:off x="10488053" y="3483232"/>
              <a:ext cx="314276" cy="430939"/>
            </a:xfrm>
            <a:custGeom>
              <a:avLst/>
              <a:gdLst/>
              <a:ahLst/>
              <a:cxnLst>
                <a:cxn ang="0">
                  <a:pos x="56" y="0"/>
                </a:cxn>
                <a:cxn ang="0">
                  <a:pos x="64" y="0"/>
                </a:cxn>
                <a:cxn ang="0">
                  <a:pos x="71" y="0"/>
                </a:cxn>
                <a:cxn ang="0">
                  <a:pos x="79" y="0"/>
                </a:cxn>
                <a:cxn ang="0">
                  <a:pos x="86" y="0"/>
                </a:cxn>
                <a:cxn ang="0">
                  <a:pos x="92" y="3"/>
                </a:cxn>
                <a:cxn ang="0">
                  <a:pos x="99" y="3"/>
                </a:cxn>
                <a:cxn ang="0">
                  <a:pos x="104" y="5"/>
                </a:cxn>
                <a:cxn ang="0">
                  <a:pos x="109" y="8"/>
                </a:cxn>
                <a:cxn ang="0">
                  <a:pos x="117" y="13"/>
                </a:cxn>
                <a:cxn ang="0">
                  <a:pos x="120" y="21"/>
                </a:cxn>
                <a:cxn ang="0">
                  <a:pos x="125" y="23"/>
                </a:cxn>
                <a:cxn ang="0">
                  <a:pos x="127" y="28"/>
                </a:cxn>
                <a:cxn ang="0">
                  <a:pos x="127" y="36"/>
                </a:cxn>
                <a:cxn ang="0">
                  <a:pos x="130" y="41"/>
                </a:cxn>
                <a:cxn ang="0">
                  <a:pos x="130" y="49"/>
                </a:cxn>
                <a:cxn ang="0">
                  <a:pos x="132" y="54"/>
                </a:cxn>
                <a:cxn ang="0">
                  <a:pos x="130" y="61"/>
                </a:cxn>
                <a:cxn ang="0">
                  <a:pos x="130" y="69"/>
                </a:cxn>
                <a:cxn ang="0">
                  <a:pos x="130" y="77"/>
                </a:cxn>
                <a:cxn ang="0">
                  <a:pos x="127" y="82"/>
                </a:cxn>
                <a:cxn ang="0">
                  <a:pos x="122" y="89"/>
                </a:cxn>
                <a:cxn ang="0">
                  <a:pos x="120" y="94"/>
                </a:cxn>
                <a:cxn ang="0">
                  <a:pos x="114" y="97"/>
                </a:cxn>
                <a:cxn ang="0">
                  <a:pos x="112" y="102"/>
                </a:cxn>
                <a:cxn ang="0">
                  <a:pos x="107" y="105"/>
                </a:cxn>
                <a:cxn ang="0">
                  <a:pos x="102" y="107"/>
                </a:cxn>
                <a:cxn ang="0">
                  <a:pos x="97" y="110"/>
                </a:cxn>
                <a:cxn ang="0">
                  <a:pos x="92" y="112"/>
                </a:cxn>
                <a:cxn ang="0">
                  <a:pos x="84" y="112"/>
                </a:cxn>
                <a:cxn ang="0">
                  <a:pos x="76" y="112"/>
                </a:cxn>
                <a:cxn ang="0">
                  <a:pos x="69" y="112"/>
                </a:cxn>
                <a:cxn ang="0">
                  <a:pos x="61" y="112"/>
                </a:cxn>
                <a:cxn ang="0">
                  <a:pos x="33" y="112"/>
                </a:cxn>
                <a:cxn ang="0">
                  <a:pos x="33" y="31"/>
                </a:cxn>
                <a:cxn ang="0">
                  <a:pos x="56" y="82"/>
                </a:cxn>
                <a:cxn ang="0">
                  <a:pos x="64" y="82"/>
                </a:cxn>
                <a:cxn ang="0">
                  <a:pos x="71" y="82"/>
                </a:cxn>
                <a:cxn ang="0">
                  <a:pos x="79" y="79"/>
                </a:cxn>
                <a:cxn ang="0">
                  <a:pos x="84" y="77"/>
                </a:cxn>
                <a:cxn ang="0">
                  <a:pos x="89" y="74"/>
                </a:cxn>
                <a:cxn ang="0">
                  <a:pos x="92" y="69"/>
                </a:cxn>
                <a:cxn ang="0">
                  <a:pos x="94" y="64"/>
                </a:cxn>
                <a:cxn ang="0">
                  <a:pos x="94" y="56"/>
                </a:cxn>
                <a:cxn ang="0">
                  <a:pos x="94" y="49"/>
                </a:cxn>
                <a:cxn ang="0">
                  <a:pos x="92" y="41"/>
                </a:cxn>
                <a:cxn ang="0">
                  <a:pos x="86" y="38"/>
                </a:cxn>
                <a:cxn ang="0">
                  <a:pos x="84" y="33"/>
                </a:cxn>
                <a:cxn ang="0">
                  <a:pos x="76" y="33"/>
                </a:cxn>
                <a:cxn ang="0">
                  <a:pos x="71" y="31"/>
                </a:cxn>
                <a:cxn ang="0">
                  <a:pos x="64" y="31"/>
                </a:cxn>
                <a:cxn ang="0">
                  <a:pos x="56" y="31"/>
                </a:cxn>
                <a:cxn ang="0">
                  <a:pos x="33" y="31"/>
                </a:cxn>
              </a:cxnLst>
              <a:rect l="0" t="0" r="r" b="b"/>
              <a:pathLst>
                <a:path w="132" h="181">
                  <a:moveTo>
                    <a:pt x="0" y="181"/>
                  </a:moveTo>
                  <a:lnTo>
                    <a:pt x="0" y="0"/>
                  </a:lnTo>
                  <a:lnTo>
                    <a:pt x="56" y="0"/>
                  </a:lnTo>
                  <a:lnTo>
                    <a:pt x="58" y="0"/>
                  </a:lnTo>
                  <a:lnTo>
                    <a:pt x="61" y="0"/>
                  </a:lnTo>
                  <a:lnTo>
                    <a:pt x="64" y="0"/>
                  </a:lnTo>
                  <a:lnTo>
                    <a:pt x="66" y="0"/>
                  </a:lnTo>
                  <a:lnTo>
                    <a:pt x="69" y="0"/>
                  </a:lnTo>
                  <a:lnTo>
                    <a:pt x="71" y="0"/>
                  </a:lnTo>
                  <a:lnTo>
                    <a:pt x="74" y="0"/>
                  </a:lnTo>
                  <a:lnTo>
                    <a:pt x="76" y="0"/>
                  </a:lnTo>
                  <a:lnTo>
                    <a:pt x="79" y="0"/>
                  </a:lnTo>
                  <a:lnTo>
                    <a:pt x="81" y="0"/>
                  </a:lnTo>
                  <a:lnTo>
                    <a:pt x="84" y="0"/>
                  </a:lnTo>
                  <a:lnTo>
                    <a:pt x="86" y="0"/>
                  </a:lnTo>
                  <a:lnTo>
                    <a:pt x="89" y="0"/>
                  </a:lnTo>
                  <a:lnTo>
                    <a:pt x="92" y="0"/>
                  </a:lnTo>
                  <a:lnTo>
                    <a:pt x="92" y="3"/>
                  </a:lnTo>
                  <a:lnTo>
                    <a:pt x="94" y="3"/>
                  </a:lnTo>
                  <a:lnTo>
                    <a:pt x="97" y="3"/>
                  </a:lnTo>
                  <a:lnTo>
                    <a:pt x="99" y="3"/>
                  </a:lnTo>
                  <a:lnTo>
                    <a:pt x="102" y="3"/>
                  </a:lnTo>
                  <a:lnTo>
                    <a:pt x="102" y="5"/>
                  </a:lnTo>
                  <a:lnTo>
                    <a:pt x="104" y="5"/>
                  </a:lnTo>
                  <a:lnTo>
                    <a:pt x="107" y="5"/>
                  </a:lnTo>
                  <a:lnTo>
                    <a:pt x="107" y="8"/>
                  </a:lnTo>
                  <a:lnTo>
                    <a:pt x="109" y="8"/>
                  </a:lnTo>
                  <a:lnTo>
                    <a:pt x="112" y="10"/>
                  </a:lnTo>
                  <a:lnTo>
                    <a:pt x="114" y="13"/>
                  </a:lnTo>
                  <a:lnTo>
                    <a:pt x="117" y="13"/>
                  </a:lnTo>
                  <a:lnTo>
                    <a:pt x="117" y="15"/>
                  </a:lnTo>
                  <a:lnTo>
                    <a:pt x="120" y="18"/>
                  </a:lnTo>
                  <a:lnTo>
                    <a:pt x="120" y="21"/>
                  </a:lnTo>
                  <a:lnTo>
                    <a:pt x="122" y="21"/>
                  </a:lnTo>
                  <a:lnTo>
                    <a:pt x="122" y="23"/>
                  </a:lnTo>
                  <a:lnTo>
                    <a:pt x="125" y="23"/>
                  </a:lnTo>
                  <a:lnTo>
                    <a:pt x="125" y="26"/>
                  </a:lnTo>
                  <a:lnTo>
                    <a:pt x="125" y="28"/>
                  </a:lnTo>
                  <a:lnTo>
                    <a:pt x="127" y="28"/>
                  </a:lnTo>
                  <a:lnTo>
                    <a:pt x="127" y="31"/>
                  </a:lnTo>
                  <a:lnTo>
                    <a:pt x="127" y="33"/>
                  </a:lnTo>
                  <a:lnTo>
                    <a:pt x="127" y="36"/>
                  </a:lnTo>
                  <a:lnTo>
                    <a:pt x="130" y="36"/>
                  </a:lnTo>
                  <a:lnTo>
                    <a:pt x="130" y="38"/>
                  </a:lnTo>
                  <a:lnTo>
                    <a:pt x="130" y="41"/>
                  </a:lnTo>
                  <a:lnTo>
                    <a:pt x="130" y="43"/>
                  </a:lnTo>
                  <a:lnTo>
                    <a:pt x="130" y="46"/>
                  </a:lnTo>
                  <a:lnTo>
                    <a:pt x="130" y="49"/>
                  </a:lnTo>
                  <a:lnTo>
                    <a:pt x="130" y="51"/>
                  </a:lnTo>
                  <a:lnTo>
                    <a:pt x="132" y="51"/>
                  </a:lnTo>
                  <a:lnTo>
                    <a:pt x="132" y="54"/>
                  </a:lnTo>
                  <a:lnTo>
                    <a:pt x="132" y="56"/>
                  </a:lnTo>
                  <a:lnTo>
                    <a:pt x="132" y="59"/>
                  </a:lnTo>
                  <a:lnTo>
                    <a:pt x="130" y="61"/>
                  </a:lnTo>
                  <a:lnTo>
                    <a:pt x="130" y="64"/>
                  </a:lnTo>
                  <a:lnTo>
                    <a:pt x="130" y="66"/>
                  </a:lnTo>
                  <a:lnTo>
                    <a:pt x="130" y="69"/>
                  </a:lnTo>
                  <a:lnTo>
                    <a:pt x="130" y="71"/>
                  </a:lnTo>
                  <a:lnTo>
                    <a:pt x="130" y="74"/>
                  </a:lnTo>
                  <a:lnTo>
                    <a:pt x="130" y="77"/>
                  </a:lnTo>
                  <a:lnTo>
                    <a:pt x="127" y="77"/>
                  </a:lnTo>
                  <a:lnTo>
                    <a:pt x="127" y="79"/>
                  </a:lnTo>
                  <a:lnTo>
                    <a:pt x="127" y="82"/>
                  </a:lnTo>
                  <a:lnTo>
                    <a:pt x="125" y="84"/>
                  </a:lnTo>
                  <a:lnTo>
                    <a:pt x="125" y="87"/>
                  </a:lnTo>
                  <a:lnTo>
                    <a:pt x="122" y="89"/>
                  </a:lnTo>
                  <a:lnTo>
                    <a:pt x="122" y="92"/>
                  </a:lnTo>
                  <a:lnTo>
                    <a:pt x="120" y="92"/>
                  </a:lnTo>
                  <a:lnTo>
                    <a:pt x="120" y="94"/>
                  </a:lnTo>
                  <a:lnTo>
                    <a:pt x="117" y="94"/>
                  </a:lnTo>
                  <a:lnTo>
                    <a:pt x="117" y="97"/>
                  </a:lnTo>
                  <a:lnTo>
                    <a:pt x="114" y="97"/>
                  </a:lnTo>
                  <a:lnTo>
                    <a:pt x="114" y="99"/>
                  </a:lnTo>
                  <a:lnTo>
                    <a:pt x="112" y="99"/>
                  </a:lnTo>
                  <a:lnTo>
                    <a:pt x="112" y="102"/>
                  </a:lnTo>
                  <a:lnTo>
                    <a:pt x="109" y="102"/>
                  </a:lnTo>
                  <a:lnTo>
                    <a:pt x="109" y="105"/>
                  </a:lnTo>
                  <a:lnTo>
                    <a:pt x="107" y="105"/>
                  </a:lnTo>
                  <a:lnTo>
                    <a:pt x="104" y="105"/>
                  </a:lnTo>
                  <a:lnTo>
                    <a:pt x="104" y="107"/>
                  </a:lnTo>
                  <a:lnTo>
                    <a:pt x="102" y="107"/>
                  </a:lnTo>
                  <a:lnTo>
                    <a:pt x="99" y="107"/>
                  </a:lnTo>
                  <a:lnTo>
                    <a:pt x="99" y="110"/>
                  </a:lnTo>
                  <a:lnTo>
                    <a:pt x="97" y="110"/>
                  </a:lnTo>
                  <a:lnTo>
                    <a:pt x="94" y="110"/>
                  </a:lnTo>
                  <a:lnTo>
                    <a:pt x="92" y="110"/>
                  </a:lnTo>
                  <a:lnTo>
                    <a:pt x="92" y="112"/>
                  </a:lnTo>
                  <a:lnTo>
                    <a:pt x="89" y="112"/>
                  </a:lnTo>
                  <a:lnTo>
                    <a:pt x="86" y="112"/>
                  </a:lnTo>
                  <a:lnTo>
                    <a:pt x="84" y="112"/>
                  </a:lnTo>
                  <a:lnTo>
                    <a:pt x="81" y="112"/>
                  </a:lnTo>
                  <a:lnTo>
                    <a:pt x="79" y="112"/>
                  </a:lnTo>
                  <a:lnTo>
                    <a:pt x="76" y="112"/>
                  </a:lnTo>
                  <a:lnTo>
                    <a:pt x="74" y="112"/>
                  </a:lnTo>
                  <a:lnTo>
                    <a:pt x="71" y="112"/>
                  </a:lnTo>
                  <a:lnTo>
                    <a:pt x="69" y="112"/>
                  </a:lnTo>
                  <a:lnTo>
                    <a:pt x="66" y="112"/>
                  </a:lnTo>
                  <a:lnTo>
                    <a:pt x="64" y="112"/>
                  </a:lnTo>
                  <a:lnTo>
                    <a:pt x="61" y="112"/>
                  </a:lnTo>
                  <a:lnTo>
                    <a:pt x="58" y="112"/>
                  </a:lnTo>
                  <a:lnTo>
                    <a:pt x="56" y="112"/>
                  </a:lnTo>
                  <a:lnTo>
                    <a:pt x="33" y="112"/>
                  </a:lnTo>
                  <a:lnTo>
                    <a:pt x="33" y="181"/>
                  </a:lnTo>
                  <a:lnTo>
                    <a:pt x="0" y="181"/>
                  </a:lnTo>
                  <a:close/>
                  <a:moveTo>
                    <a:pt x="33" y="31"/>
                  </a:moveTo>
                  <a:lnTo>
                    <a:pt x="33" y="82"/>
                  </a:lnTo>
                  <a:lnTo>
                    <a:pt x="53" y="82"/>
                  </a:lnTo>
                  <a:lnTo>
                    <a:pt x="56" y="82"/>
                  </a:lnTo>
                  <a:lnTo>
                    <a:pt x="58" y="82"/>
                  </a:lnTo>
                  <a:lnTo>
                    <a:pt x="61" y="82"/>
                  </a:lnTo>
                  <a:lnTo>
                    <a:pt x="64" y="82"/>
                  </a:lnTo>
                  <a:lnTo>
                    <a:pt x="66" y="82"/>
                  </a:lnTo>
                  <a:lnTo>
                    <a:pt x="69" y="82"/>
                  </a:lnTo>
                  <a:lnTo>
                    <a:pt x="71" y="82"/>
                  </a:lnTo>
                  <a:lnTo>
                    <a:pt x="74" y="82"/>
                  </a:lnTo>
                  <a:lnTo>
                    <a:pt x="76" y="82"/>
                  </a:lnTo>
                  <a:lnTo>
                    <a:pt x="79" y="79"/>
                  </a:lnTo>
                  <a:lnTo>
                    <a:pt x="81" y="79"/>
                  </a:lnTo>
                  <a:lnTo>
                    <a:pt x="84" y="79"/>
                  </a:lnTo>
                  <a:lnTo>
                    <a:pt x="84" y="77"/>
                  </a:lnTo>
                  <a:lnTo>
                    <a:pt x="86" y="77"/>
                  </a:lnTo>
                  <a:lnTo>
                    <a:pt x="86" y="74"/>
                  </a:lnTo>
                  <a:lnTo>
                    <a:pt x="89" y="74"/>
                  </a:lnTo>
                  <a:lnTo>
                    <a:pt x="89" y="71"/>
                  </a:lnTo>
                  <a:lnTo>
                    <a:pt x="92" y="71"/>
                  </a:lnTo>
                  <a:lnTo>
                    <a:pt x="92" y="69"/>
                  </a:lnTo>
                  <a:lnTo>
                    <a:pt x="94" y="69"/>
                  </a:lnTo>
                  <a:lnTo>
                    <a:pt x="94" y="66"/>
                  </a:lnTo>
                  <a:lnTo>
                    <a:pt x="94" y="64"/>
                  </a:lnTo>
                  <a:lnTo>
                    <a:pt x="94" y="61"/>
                  </a:lnTo>
                  <a:lnTo>
                    <a:pt x="94" y="59"/>
                  </a:lnTo>
                  <a:lnTo>
                    <a:pt x="94" y="56"/>
                  </a:lnTo>
                  <a:lnTo>
                    <a:pt x="94" y="54"/>
                  </a:lnTo>
                  <a:lnTo>
                    <a:pt x="94" y="51"/>
                  </a:lnTo>
                  <a:lnTo>
                    <a:pt x="94" y="49"/>
                  </a:lnTo>
                  <a:lnTo>
                    <a:pt x="94" y="46"/>
                  </a:lnTo>
                  <a:lnTo>
                    <a:pt x="92" y="43"/>
                  </a:lnTo>
                  <a:lnTo>
                    <a:pt x="92" y="41"/>
                  </a:lnTo>
                  <a:lnTo>
                    <a:pt x="89" y="41"/>
                  </a:lnTo>
                  <a:lnTo>
                    <a:pt x="89" y="38"/>
                  </a:lnTo>
                  <a:lnTo>
                    <a:pt x="86" y="38"/>
                  </a:lnTo>
                  <a:lnTo>
                    <a:pt x="86" y="36"/>
                  </a:lnTo>
                  <a:lnTo>
                    <a:pt x="84" y="36"/>
                  </a:lnTo>
                  <a:lnTo>
                    <a:pt x="84" y="33"/>
                  </a:lnTo>
                  <a:lnTo>
                    <a:pt x="81" y="33"/>
                  </a:lnTo>
                  <a:lnTo>
                    <a:pt x="79" y="33"/>
                  </a:lnTo>
                  <a:lnTo>
                    <a:pt x="76" y="33"/>
                  </a:lnTo>
                  <a:lnTo>
                    <a:pt x="76" y="31"/>
                  </a:lnTo>
                  <a:lnTo>
                    <a:pt x="74" y="31"/>
                  </a:lnTo>
                  <a:lnTo>
                    <a:pt x="71" y="31"/>
                  </a:lnTo>
                  <a:lnTo>
                    <a:pt x="69" y="31"/>
                  </a:lnTo>
                  <a:lnTo>
                    <a:pt x="66" y="31"/>
                  </a:lnTo>
                  <a:lnTo>
                    <a:pt x="64" y="31"/>
                  </a:lnTo>
                  <a:lnTo>
                    <a:pt x="61" y="31"/>
                  </a:lnTo>
                  <a:lnTo>
                    <a:pt x="58" y="31"/>
                  </a:lnTo>
                  <a:lnTo>
                    <a:pt x="56" y="31"/>
                  </a:lnTo>
                  <a:lnTo>
                    <a:pt x="53" y="31"/>
                  </a:lnTo>
                  <a:lnTo>
                    <a:pt x="51" y="31"/>
                  </a:lnTo>
                  <a:lnTo>
                    <a:pt x="33" y="31"/>
                  </a:lnTo>
                  <a:close/>
                </a:path>
              </a:pathLst>
            </a:custGeom>
            <a:solidFill>
              <a:srgbClr val="000000"/>
            </a:solidFill>
            <a:ln w="9525">
              <a:noFill/>
              <a:round/>
              <a:headEnd/>
              <a:tailEnd/>
            </a:ln>
          </p:spPr>
          <p:txBody>
            <a:bodyPr/>
            <a:lstStyle/>
            <a:p>
              <a:endParaRPr lang="en-US" sz="2699"/>
            </a:p>
          </p:txBody>
        </p:sp>
        <p:sp>
          <p:nvSpPr>
            <p:cNvPr id="184373" name="Freeform 53"/>
            <p:cNvSpPr>
              <a:spLocks/>
            </p:cNvSpPr>
            <p:nvPr/>
          </p:nvSpPr>
          <p:spPr bwMode="auto">
            <a:xfrm>
              <a:off x="10985657" y="3478470"/>
              <a:ext cx="138091" cy="569030"/>
            </a:xfrm>
            <a:custGeom>
              <a:avLst/>
              <a:gdLst/>
              <a:ahLst/>
              <a:cxnLst>
                <a:cxn ang="0">
                  <a:pos x="2" y="234"/>
                </a:cxn>
                <a:cxn ang="0">
                  <a:pos x="5" y="226"/>
                </a:cxn>
                <a:cxn ang="0">
                  <a:pos x="7" y="218"/>
                </a:cxn>
                <a:cxn ang="0">
                  <a:pos x="10" y="211"/>
                </a:cxn>
                <a:cxn ang="0">
                  <a:pos x="15" y="203"/>
                </a:cxn>
                <a:cxn ang="0">
                  <a:pos x="17" y="193"/>
                </a:cxn>
                <a:cxn ang="0">
                  <a:pos x="20" y="185"/>
                </a:cxn>
                <a:cxn ang="0">
                  <a:pos x="20" y="175"/>
                </a:cxn>
                <a:cxn ang="0">
                  <a:pos x="23" y="165"/>
                </a:cxn>
                <a:cxn ang="0">
                  <a:pos x="25" y="155"/>
                </a:cxn>
                <a:cxn ang="0">
                  <a:pos x="25" y="145"/>
                </a:cxn>
                <a:cxn ang="0">
                  <a:pos x="28" y="137"/>
                </a:cxn>
                <a:cxn ang="0">
                  <a:pos x="28" y="127"/>
                </a:cxn>
                <a:cxn ang="0">
                  <a:pos x="28" y="117"/>
                </a:cxn>
                <a:cxn ang="0">
                  <a:pos x="28" y="107"/>
                </a:cxn>
                <a:cxn ang="0">
                  <a:pos x="28" y="96"/>
                </a:cxn>
                <a:cxn ang="0">
                  <a:pos x="25" y="86"/>
                </a:cxn>
                <a:cxn ang="0">
                  <a:pos x="25" y="76"/>
                </a:cxn>
                <a:cxn ang="0">
                  <a:pos x="23" y="66"/>
                </a:cxn>
                <a:cxn ang="0">
                  <a:pos x="20" y="56"/>
                </a:cxn>
                <a:cxn ang="0">
                  <a:pos x="17" y="45"/>
                </a:cxn>
                <a:cxn ang="0">
                  <a:pos x="12" y="35"/>
                </a:cxn>
                <a:cxn ang="0">
                  <a:pos x="10" y="25"/>
                </a:cxn>
                <a:cxn ang="0">
                  <a:pos x="5" y="15"/>
                </a:cxn>
                <a:cxn ang="0">
                  <a:pos x="2" y="5"/>
                </a:cxn>
                <a:cxn ang="0">
                  <a:pos x="23" y="0"/>
                </a:cxn>
                <a:cxn ang="0">
                  <a:pos x="28" y="10"/>
                </a:cxn>
                <a:cxn ang="0">
                  <a:pos x="33" y="15"/>
                </a:cxn>
                <a:cxn ang="0">
                  <a:pos x="35" y="23"/>
                </a:cxn>
                <a:cxn ang="0">
                  <a:pos x="40" y="33"/>
                </a:cxn>
                <a:cxn ang="0">
                  <a:pos x="45" y="43"/>
                </a:cxn>
                <a:cxn ang="0">
                  <a:pos x="48" y="53"/>
                </a:cxn>
                <a:cxn ang="0">
                  <a:pos x="50" y="63"/>
                </a:cxn>
                <a:cxn ang="0">
                  <a:pos x="53" y="73"/>
                </a:cxn>
                <a:cxn ang="0">
                  <a:pos x="56" y="81"/>
                </a:cxn>
                <a:cxn ang="0">
                  <a:pos x="58" y="89"/>
                </a:cxn>
                <a:cxn ang="0">
                  <a:pos x="58" y="99"/>
                </a:cxn>
                <a:cxn ang="0">
                  <a:pos x="58" y="109"/>
                </a:cxn>
                <a:cxn ang="0">
                  <a:pos x="58" y="119"/>
                </a:cxn>
                <a:cxn ang="0">
                  <a:pos x="58" y="129"/>
                </a:cxn>
                <a:cxn ang="0">
                  <a:pos x="58" y="140"/>
                </a:cxn>
                <a:cxn ang="0">
                  <a:pos x="56" y="150"/>
                </a:cxn>
                <a:cxn ang="0">
                  <a:pos x="56" y="160"/>
                </a:cxn>
                <a:cxn ang="0">
                  <a:pos x="53" y="168"/>
                </a:cxn>
                <a:cxn ang="0">
                  <a:pos x="50" y="178"/>
                </a:cxn>
                <a:cxn ang="0">
                  <a:pos x="45" y="188"/>
                </a:cxn>
                <a:cxn ang="0">
                  <a:pos x="43" y="198"/>
                </a:cxn>
                <a:cxn ang="0">
                  <a:pos x="38" y="206"/>
                </a:cxn>
                <a:cxn ang="0">
                  <a:pos x="35" y="216"/>
                </a:cxn>
                <a:cxn ang="0">
                  <a:pos x="30" y="226"/>
                </a:cxn>
                <a:cxn ang="0">
                  <a:pos x="23" y="236"/>
                </a:cxn>
              </a:cxnLst>
              <a:rect l="0" t="0" r="r" b="b"/>
              <a:pathLst>
                <a:path w="58" h="239">
                  <a:moveTo>
                    <a:pt x="0" y="239"/>
                  </a:moveTo>
                  <a:lnTo>
                    <a:pt x="0" y="236"/>
                  </a:lnTo>
                  <a:lnTo>
                    <a:pt x="0" y="234"/>
                  </a:lnTo>
                  <a:lnTo>
                    <a:pt x="2" y="234"/>
                  </a:lnTo>
                  <a:lnTo>
                    <a:pt x="2" y="231"/>
                  </a:lnTo>
                  <a:lnTo>
                    <a:pt x="2" y="229"/>
                  </a:lnTo>
                  <a:lnTo>
                    <a:pt x="5" y="229"/>
                  </a:lnTo>
                  <a:lnTo>
                    <a:pt x="5" y="226"/>
                  </a:lnTo>
                  <a:lnTo>
                    <a:pt x="5" y="224"/>
                  </a:lnTo>
                  <a:lnTo>
                    <a:pt x="7" y="224"/>
                  </a:lnTo>
                  <a:lnTo>
                    <a:pt x="7" y="221"/>
                  </a:lnTo>
                  <a:lnTo>
                    <a:pt x="7" y="218"/>
                  </a:lnTo>
                  <a:lnTo>
                    <a:pt x="7" y="216"/>
                  </a:lnTo>
                  <a:lnTo>
                    <a:pt x="10" y="216"/>
                  </a:lnTo>
                  <a:lnTo>
                    <a:pt x="10" y="213"/>
                  </a:lnTo>
                  <a:lnTo>
                    <a:pt x="10" y="211"/>
                  </a:lnTo>
                  <a:lnTo>
                    <a:pt x="12" y="208"/>
                  </a:lnTo>
                  <a:lnTo>
                    <a:pt x="12" y="206"/>
                  </a:lnTo>
                  <a:lnTo>
                    <a:pt x="12" y="203"/>
                  </a:lnTo>
                  <a:lnTo>
                    <a:pt x="15" y="203"/>
                  </a:lnTo>
                  <a:lnTo>
                    <a:pt x="15" y="201"/>
                  </a:lnTo>
                  <a:lnTo>
                    <a:pt x="15" y="198"/>
                  </a:lnTo>
                  <a:lnTo>
                    <a:pt x="15" y="196"/>
                  </a:lnTo>
                  <a:lnTo>
                    <a:pt x="17" y="193"/>
                  </a:lnTo>
                  <a:lnTo>
                    <a:pt x="17" y="190"/>
                  </a:lnTo>
                  <a:lnTo>
                    <a:pt x="17" y="188"/>
                  </a:lnTo>
                  <a:lnTo>
                    <a:pt x="17" y="185"/>
                  </a:lnTo>
                  <a:lnTo>
                    <a:pt x="20" y="185"/>
                  </a:lnTo>
                  <a:lnTo>
                    <a:pt x="20" y="183"/>
                  </a:lnTo>
                  <a:lnTo>
                    <a:pt x="20" y="180"/>
                  </a:lnTo>
                  <a:lnTo>
                    <a:pt x="20" y="178"/>
                  </a:lnTo>
                  <a:lnTo>
                    <a:pt x="20" y="175"/>
                  </a:lnTo>
                  <a:lnTo>
                    <a:pt x="23" y="173"/>
                  </a:lnTo>
                  <a:lnTo>
                    <a:pt x="23" y="170"/>
                  </a:lnTo>
                  <a:lnTo>
                    <a:pt x="23" y="168"/>
                  </a:lnTo>
                  <a:lnTo>
                    <a:pt x="23" y="165"/>
                  </a:lnTo>
                  <a:lnTo>
                    <a:pt x="23" y="162"/>
                  </a:lnTo>
                  <a:lnTo>
                    <a:pt x="25" y="160"/>
                  </a:lnTo>
                  <a:lnTo>
                    <a:pt x="25" y="157"/>
                  </a:lnTo>
                  <a:lnTo>
                    <a:pt x="25" y="155"/>
                  </a:lnTo>
                  <a:lnTo>
                    <a:pt x="25" y="152"/>
                  </a:lnTo>
                  <a:lnTo>
                    <a:pt x="25" y="150"/>
                  </a:lnTo>
                  <a:lnTo>
                    <a:pt x="25" y="147"/>
                  </a:lnTo>
                  <a:lnTo>
                    <a:pt x="25" y="145"/>
                  </a:lnTo>
                  <a:lnTo>
                    <a:pt x="25" y="142"/>
                  </a:lnTo>
                  <a:lnTo>
                    <a:pt x="28" y="142"/>
                  </a:lnTo>
                  <a:lnTo>
                    <a:pt x="28" y="140"/>
                  </a:lnTo>
                  <a:lnTo>
                    <a:pt x="28" y="137"/>
                  </a:lnTo>
                  <a:lnTo>
                    <a:pt x="28" y="134"/>
                  </a:lnTo>
                  <a:lnTo>
                    <a:pt x="28" y="132"/>
                  </a:lnTo>
                  <a:lnTo>
                    <a:pt x="28" y="129"/>
                  </a:lnTo>
                  <a:lnTo>
                    <a:pt x="28" y="127"/>
                  </a:lnTo>
                  <a:lnTo>
                    <a:pt x="28" y="124"/>
                  </a:lnTo>
                  <a:lnTo>
                    <a:pt x="28" y="122"/>
                  </a:lnTo>
                  <a:lnTo>
                    <a:pt x="28" y="119"/>
                  </a:lnTo>
                  <a:lnTo>
                    <a:pt x="28" y="117"/>
                  </a:lnTo>
                  <a:lnTo>
                    <a:pt x="28" y="114"/>
                  </a:lnTo>
                  <a:lnTo>
                    <a:pt x="28" y="112"/>
                  </a:lnTo>
                  <a:lnTo>
                    <a:pt x="28" y="109"/>
                  </a:lnTo>
                  <a:lnTo>
                    <a:pt x="28" y="107"/>
                  </a:lnTo>
                  <a:lnTo>
                    <a:pt x="28" y="104"/>
                  </a:lnTo>
                  <a:lnTo>
                    <a:pt x="28" y="101"/>
                  </a:lnTo>
                  <a:lnTo>
                    <a:pt x="28" y="99"/>
                  </a:lnTo>
                  <a:lnTo>
                    <a:pt x="28" y="96"/>
                  </a:lnTo>
                  <a:lnTo>
                    <a:pt x="25" y="94"/>
                  </a:lnTo>
                  <a:lnTo>
                    <a:pt x="25" y="91"/>
                  </a:lnTo>
                  <a:lnTo>
                    <a:pt x="25" y="89"/>
                  </a:lnTo>
                  <a:lnTo>
                    <a:pt x="25" y="86"/>
                  </a:lnTo>
                  <a:lnTo>
                    <a:pt x="25" y="84"/>
                  </a:lnTo>
                  <a:lnTo>
                    <a:pt x="25" y="81"/>
                  </a:lnTo>
                  <a:lnTo>
                    <a:pt x="25" y="79"/>
                  </a:lnTo>
                  <a:lnTo>
                    <a:pt x="25" y="76"/>
                  </a:lnTo>
                  <a:lnTo>
                    <a:pt x="23" y="73"/>
                  </a:lnTo>
                  <a:lnTo>
                    <a:pt x="23" y="71"/>
                  </a:lnTo>
                  <a:lnTo>
                    <a:pt x="23" y="68"/>
                  </a:lnTo>
                  <a:lnTo>
                    <a:pt x="23" y="66"/>
                  </a:lnTo>
                  <a:lnTo>
                    <a:pt x="23" y="63"/>
                  </a:lnTo>
                  <a:lnTo>
                    <a:pt x="20" y="61"/>
                  </a:lnTo>
                  <a:lnTo>
                    <a:pt x="20" y="58"/>
                  </a:lnTo>
                  <a:lnTo>
                    <a:pt x="20" y="56"/>
                  </a:lnTo>
                  <a:lnTo>
                    <a:pt x="20" y="53"/>
                  </a:lnTo>
                  <a:lnTo>
                    <a:pt x="17" y="51"/>
                  </a:lnTo>
                  <a:lnTo>
                    <a:pt x="17" y="48"/>
                  </a:lnTo>
                  <a:lnTo>
                    <a:pt x="17" y="45"/>
                  </a:lnTo>
                  <a:lnTo>
                    <a:pt x="15" y="43"/>
                  </a:lnTo>
                  <a:lnTo>
                    <a:pt x="15" y="40"/>
                  </a:lnTo>
                  <a:lnTo>
                    <a:pt x="15" y="38"/>
                  </a:lnTo>
                  <a:lnTo>
                    <a:pt x="12" y="35"/>
                  </a:lnTo>
                  <a:lnTo>
                    <a:pt x="12" y="33"/>
                  </a:lnTo>
                  <a:lnTo>
                    <a:pt x="12" y="30"/>
                  </a:lnTo>
                  <a:lnTo>
                    <a:pt x="10" y="28"/>
                  </a:lnTo>
                  <a:lnTo>
                    <a:pt x="10" y="25"/>
                  </a:lnTo>
                  <a:lnTo>
                    <a:pt x="10" y="23"/>
                  </a:lnTo>
                  <a:lnTo>
                    <a:pt x="7" y="20"/>
                  </a:lnTo>
                  <a:lnTo>
                    <a:pt x="7" y="17"/>
                  </a:lnTo>
                  <a:lnTo>
                    <a:pt x="5" y="15"/>
                  </a:lnTo>
                  <a:lnTo>
                    <a:pt x="5" y="12"/>
                  </a:lnTo>
                  <a:lnTo>
                    <a:pt x="5" y="10"/>
                  </a:lnTo>
                  <a:lnTo>
                    <a:pt x="2" y="7"/>
                  </a:lnTo>
                  <a:lnTo>
                    <a:pt x="2" y="5"/>
                  </a:lnTo>
                  <a:lnTo>
                    <a:pt x="2" y="2"/>
                  </a:lnTo>
                  <a:lnTo>
                    <a:pt x="0" y="2"/>
                  </a:lnTo>
                  <a:lnTo>
                    <a:pt x="0" y="0"/>
                  </a:lnTo>
                  <a:lnTo>
                    <a:pt x="23" y="0"/>
                  </a:lnTo>
                  <a:lnTo>
                    <a:pt x="25" y="2"/>
                  </a:lnTo>
                  <a:lnTo>
                    <a:pt x="25" y="5"/>
                  </a:lnTo>
                  <a:lnTo>
                    <a:pt x="28" y="7"/>
                  </a:lnTo>
                  <a:lnTo>
                    <a:pt x="28" y="10"/>
                  </a:lnTo>
                  <a:lnTo>
                    <a:pt x="30" y="10"/>
                  </a:lnTo>
                  <a:lnTo>
                    <a:pt x="30" y="12"/>
                  </a:lnTo>
                  <a:lnTo>
                    <a:pt x="30" y="15"/>
                  </a:lnTo>
                  <a:lnTo>
                    <a:pt x="33" y="15"/>
                  </a:lnTo>
                  <a:lnTo>
                    <a:pt x="33" y="17"/>
                  </a:lnTo>
                  <a:lnTo>
                    <a:pt x="33" y="20"/>
                  </a:lnTo>
                  <a:lnTo>
                    <a:pt x="35" y="20"/>
                  </a:lnTo>
                  <a:lnTo>
                    <a:pt x="35" y="23"/>
                  </a:lnTo>
                  <a:lnTo>
                    <a:pt x="38" y="25"/>
                  </a:lnTo>
                  <a:lnTo>
                    <a:pt x="38" y="28"/>
                  </a:lnTo>
                  <a:lnTo>
                    <a:pt x="40" y="30"/>
                  </a:lnTo>
                  <a:lnTo>
                    <a:pt x="40" y="33"/>
                  </a:lnTo>
                  <a:lnTo>
                    <a:pt x="43" y="35"/>
                  </a:lnTo>
                  <a:lnTo>
                    <a:pt x="43" y="38"/>
                  </a:lnTo>
                  <a:lnTo>
                    <a:pt x="43" y="40"/>
                  </a:lnTo>
                  <a:lnTo>
                    <a:pt x="45" y="43"/>
                  </a:lnTo>
                  <a:lnTo>
                    <a:pt x="45" y="45"/>
                  </a:lnTo>
                  <a:lnTo>
                    <a:pt x="48" y="48"/>
                  </a:lnTo>
                  <a:lnTo>
                    <a:pt x="48" y="51"/>
                  </a:lnTo>
                  <a:lnTo>
                    <a:pt x="48" y="53"/>
                  </a:lnTo>
                  <a:lnTo>
                    <a:pt x="50" y="56"/>
                  </a:lnTo>
                  <a:lnTo>
                    <a:pt x="50" y="58"/>
                  </a:lnTo>
                  <a:lnTo>
                    <a:pt x="50" y="61"/>
                  </a:lnTo>
                  <a:lnTo>
                    <a:pt x="50" y="63"/>
                  </a:lnTo>
                  <a:lnTo>
                    <a:pt x="53" y="66"/>
                  </a:lnTo>
                  <a:lnTo>
                    <a:pt x="53" y="68"/>
                  </a:lnTo>
                  <a:lnTo>
                    <a:pt x="53" y="71"/>
                  </a:lnTo>
                  <a:lnTo>
                    <a:pt x="53" y="73"/>
                  </a:lnTo>
                  <a:lnTo>
                    <a:pt x="56" y="73"/>
                  </a:lnTo>
                  <a:lnTo>
                    <a:pt x="56" y="76"/>
                  </a:lnTo>
                  <a:lnTo>
                    <a:pt x="56" y="79"/>
                  </a:lnTo>
                  <a:lnTo>
                    <a:pt x="56" y="81"/>
                  </a:lnTo>
                  <a:lnTo>
                    <a:pt x="56" y="84"/>
                  </a:lnTo>
                  <a:lnTo>
                    <a:pt x="56" y="86"/>
                  </a:lnTo>
                  <a:lnTo>
                    <a:pt x="58" y="86"/>
                  </a:lnTo>
                  <a:lnTo>
                    <a:pt x="58" y="89"/>
                  </a:lnTo>
                  <a:lnTo>
                    <a:pt x="58" y="91"/>
                  </a:lnTo>
                  <a:lnTo>
                    <a:pt x="58" y="94"/>
                  </a:lnTo>
                  <a:lnTo>
                    <a:pt x="58" y="96"/>
                  </a:lnTo>
                  <a:lnTo>
                    <a:pt x="58" y="99"/>
                  </a:lnTo>
                  <a:lnTo>
                    <a:pt x="58" y="101"/>
                  </a:lnTo>
                  <a:lnTo>
                    <a:pt x="58" y="104"/>
                  </a:lnTo>
                  <a:lnTo>
                    <a:pt x="58" y="107"/>
                  </a:lnTo>
                  <a:lnTo>
                    <a:pt x="58" y="109"/>
                  </a:lnTo>
                  <a:lnTo>
                    <a:pt x="58" y="112"/>
                  </a:lnTo>
                  <a:lnTo>
                    <a:pt x="58" y="114"/>
                  </a:lnTo>
                  <a:lnTo>
                    <a:pt x="58" y="117"/>
                  </a:lnTo>
                  <a:lnTo>
                    <a:pt x="58" y="119"/>
                  </a:lnTo>
                  <a:lnTo>
                    <a:pt x="58" y="122"/>
                  </a:lnTo>
                  <a:lnTo>
                    <a:pt x="58" y="124"/>
                  </a:lnTo>
                  <a:lnTo>
                    <a:pt x="58" y="127"/>
                  </a:lnTo>
                  <a:lnTo>
                    <a:pt x="58" y="129"/>
                  </a:lnTo>
                  <a:lnTo>
                    <a:pt x="58" y="132"/>
                  </a:lnTo>
                  <a:lnTo>
                    <a:pt x="58" y="134"/>
                  </a:lnTo>
                  <a:lnTo>
                    <a:pt x="58" y="137"/>
                  </a:lnTo>
                  <a:lnTo>
                    <a:pt x="58" y="140"/>
                  </a:lnTo>
                  <a:lnTo>
                    <a:pt x="58" y="142"/>
                  </a:lnTo>
                  <a:lnTo>
                    <a:pt x="58" y="145"/>
                  </a:lnTo>
                  <a:lnTo>
                    <a:pt x="56" y="147"/>
                  </a:lnTo>
                  <a:lnTo>
                    <a:pt x="56" y="150"/>
                  </a:lnTo>
                  <a:lnTo>
                    <a:pt x="56" y="152"/>
                  </a:lnTo>
                  <a:lnTo>
                    <a:pt x="56" y="155"/>
                  </a:lnTo>
                  <a:lnTo>
                    <a:pt x="56" y="157"/>
                  </a:lnTo>
                  <a:lnTo>
                    <a:pt x="56" y="160"/>
                  </a:lnTo>
                  <a:lnTo>
                    <a:pt x="53" y="160"/>
                  </a:lnTo>
                  <a:lnTo>
                    <a:pt x="53" y="162"/>
                  </a:lnTo>
                  <a:lnTo>
                    <a:pt x="53" y="165"/>
                  </a:lnTo>
                  <a:lnTo>
                    <a:pt x="53" y="168"/>
                  </a:lnTo>
                  <a:lnTo>
                    <a:pt x="53" y="170"/>
                  </a:lnTo>
                  <a:lnTo>
                    <a:pt x="50" y="173"/>
                  </a:lnTo>
                  <a:lnTo>
                    <a:pt x="50" y="175"/>
                  </a:lnTo>
                  <a:lnTo>
                    <a:pt x="50" y="178"/>
                  </a:lnTo>
                  <a:lnTo>
                    <a:pt x="48" y="180"/>
                  </a:lnTo>
                  <a:lnTo>
                    <a:pt x="48" y="183"/>
                  </a:lnTo>
                  <a:lnTo>
                    <a:pt x="48" y="185"/>
                  </a:lnTo>
                  <a:lnTo>
                    <a:pt x="45" y="188"/>
                  </a:lnTo>
                  <a:lnTo>
                    <a:pt x="45" y="190"/>
                  </a:lnTo>
                  <a:lnTo>
                    <a:pt x="45" y="193"/>
                  </a:lnTo>
                  <a:lnTo>
                    <a:pt x="43" y="196"/>
                  </a:lnTo>
                  <a:lnTo>
                    <a:pt x="43" y="198"/>
                  </a:lnTo>
                  <a:lnTo>
                    <a:pt x="40" y="201"/>
                  </a:lnTo>
                  <a:lnTo>
                    <a:pt x="40" y="203"/>
                  </a:lnTo>
                  <a:lnTo>
                    <a:pt x="40" y="206"/>
                  </a:lnTo>
                  <a:lnTo>
                    <a:pt x="38" y="206"/>
                  </a:lnTo>
                  <a:lnTo>
                    <a:pt x="38" y="208"/>
                  </a:lnTo>
                  <a:lnTo>
                    <a:pt x="38" y="211"/>
                  </a:lnTo>
                  <a:lnTo>
                    <a:pt x="35" y="213"/>
                  </a:lnTo>
                  <a:lnTo>
                    <a:pt x="35" y="216"/>
                  </a:lnTo>
                  <a:lnTo>
                    <a:pt x="33" y="218"/>
                  </a:lnTo>
                  <a:lnTo>
                    <a:pt x="33" y="221"/>
                  </a:lnTo>
                  <a:lnTo>
                    <a:pt x="30" y="224"/>
                  </a:lnTo>
                  <a:lnTo>
                    <a:pt x="30" y="226"/>
                  </a:lnTo>
                  <a:lnTo>
                    <a:pt x="28" y="229"/>
                  </a:lnTo>
                  <a:lnTo>
                    <a:pt x="25" y="231"/>
                  </a:lnTo>
                  <a:lnTo>
                    <a:pt x="25" y="234"/>
                  </a:lnTo>
                  <a:lnTo>
                    <a:pt x="23" y="236"/>
                  </a:lnTo>
                  <a:lnTo>
                    <a:pt x="23" y="239"/>
                  </a:lnTo>
                  <a:lnTo>
                    <a:pt x="0" y="239"/>
                  </a:lnTo>
                  <a:close/>
                </a:path>
              </a:pathLst>
            </a:custGeom>
            <a:solidFill>
              <a:srgbClr val="000000"/>
            </a:solidFill>
            <a:ln w="9525">
              <a:noFill/>
              <a:round/>
              <a:headEnd/>
              <a:tailEnd/>
            </a:ln>
          </p:spPr>
          <p:txBody>
            <a:bodyPr/>
            <a:lstStyle/>
            <a:p>
              <a:endParaRPr lang="en-US" sz="2699"/>
            </a:p>
          </p:txBody>
        </p:sp>
        <p:sp>
          <p:nvSpPr>
            <p:cNvPr id="184374" name="Freeform 54"/>
            <p:cNvSpPr>
              <a:spLocks noEditPoints="1"/>
            </p:cNvSpPr>
            <p:nvPr/>
          </p:nvSpPr>
          <p:spPr bwMode="auto">
            <a:xfrm>
              <a:off x="10888041" y="3823697"/>
              <a:ext cx="35712" cy="211899"/>
            </a:xfrm>
            <a:custGeom>
              <a:avLst/>
              <a:gdLst/>
              <a:ahLst/>
              <a:cxnLst>
                <a:cxn ang="0">
                  <a:pos x="0" y="15"/>
                </a:cxn>
                <a:cxn ang="0">
                  <a:pos x="0" y="0"/>
                </a:cxn>
                <a:cxn ang="0">
                  <a:pos x="15" y="0"/>
                </a:cxn>
                <a:cxn ang="0">
                  <a:pos x="15" y="15"/>
                </a:cxn>
                <a:cxn ang="0">
                  <a:pos x="0" y="15"/>
                </a:cxn>
                <a:cxn ang="0">
                  <a:pos x="0" y="89"/>
                </a:cxn>
                <a:cxn ang="0">
                  <a:pos x="0" y="25"/>
                </a:cxn>
                <a:cxn ang="0">
                  <a:pos x="15" y="25"/>
                </a:cxn>
                <a:cxn ang="0">
                  <a:pos x="15" y="89"/>
                </a:cxn>
                <a:cxn ang="0">
                  <a:pos x="0" y="89"/>
                </a:cxn>
              </a:cxnLst>
              <a:rect l="0" t="0" r="r" b="b"/>
              <a:pathLst>
                <a:path w="15" h="89">
                  <a:moveTo>
                    <a:pt x="0" y="15"/>
                  </a:moveTo>
                  <a:lnTo>
                    <a:pt x="0" y="0"/>
                  </a:lnTo>
                  <a:lnTo>
                    <a:pt x="15" y="0"/>
                  </a:lnTo>
                  <a:lnTo>
                    <a:pt x="15" y="15"/>
                  </a:lnTo>
                  <a:lnTo>
                    <a:pt x="0" y="15"/>
                  </a:lnTo>
                  <a:close/>
                  <a:moveTo>
                    <a:pt x="0" y="89"/>
                  </a:moveTo>
                  <a:lnTo>
                    <a:pt x="0" y="25"/>
                  </a:lnTo>
                  <a:lnTo>
                    <a:pt x="15" y="25"/>
                  </a:lnTo>
                  <a:lnTo>
                    <a:pt x="15" y="89"/>
                  </a:lnTo>
                  <a:lnTo>
                    <a:pt x="0" y="89"/>
                  </a:lnTo>
                  <a:close/>
                </a:path>
              </a:pathLst>
            </a:custGeom>
            <a:solidFill>
              <a:srgbClr val="000000"/>
            </a:solidFill>
            <a:ln w="9525">
              <a:noFill/>
              <a:round/>
              <a:headEnd/>
              <a:tailEnd/>
            </a:ln>
          </p:spPr>
          <p:txBody>
            <a:bodyPr/>
            <a:lstStyle/>
            <a:p>
              <a:endParaRPr lang="en-US" sz="2699"/>
            </a:p>
          </p:txBody>
        </p:sp>
        <p:sp>
          <p:nvSpPr>
            <p:cNvPr id="184375" name="Freeform 55"/>
            <p:cNvSpPr>
              <a:spLocks/>
            </p:cNvSpPr>
            <p:nvPr/>
          </p:nvSpPr>
          <p:spPr bwMode="auto">
            <a:xfrm>
              <a:off x="9723788" y="4859382"/>
              <a:ext cx="1478529" cy="1754710"/>
            </a:xfrm>
            <a:custGeom>
              <a:avLst/>
              <a:gdLst/>
              <a:ahLst/>
              <a:cxnLst>
                <a:cxn ang="0">
                  <a:pos x="614" y="7"/>
                </a:cxn>
                <a:cxn ang="0">
                  <a:pos x="606" y="0"/>
                </a:cxn>
                <a:cxn ang="0">
                  <a:pos x="0" y="725"/>
                </a:cxn>
                <a:cxn ang="0">
                  <a:pos x="16" y="737"/>
                </a:cxn>
                <a:cxn ang="0">
                  <a:pos x="621" y="15"/>
                </a:cxn>
                <a:cxn ang="0">
                  <a:pos x="614" y="7"/>
                </a:cxn>
              </a:cxnLst>
              <a:rect l="0" t="0" r="r" b="b"/>
              <a:pathLst>
                <a:path w="621" h="737">
                  <a:moveTo>
                    <a:pt x="614" y="7"/>
                  </a:moveTo>
                  <a:lnTo>
                    <a:pt x="606" y="0"/>
                  </a:lnTo>
                  <a:lnTo>
                    <a:pt x="0" y="725"/>
                  </a:lnTo>
                  <a:lnTo>
                    <a:pt x="16" y="737"/>
                  </a:lnTo>
                  <a:lnTo>
                    <a:pt x="621" y="15"/>
                  </a:lnTo>
                  <a:lnTo>
                    <a:pt x="614" y="7"/>
                  </a:lnTo>
                  <a:close/>
                </a:path>
              </a:pathLst>
            </a:custGeom>
            <a:solidFill>
              <a:srgbClr val="000000"/>
            </a:solidFill>
            <a:ln w="9525">
              <a:noFill/>
              <a:round/>
              <a:headEnd/>
              <a:tailEnd/>
            </a:ln>
          </p:spPr>
          <p:txBody>
            <a:bodyPr/>
            <a:lstStyle/>
            <a:p>
              <a:endParaRPr lang="en-US" sz="2699"/>
            </a:p>
          </p:txBody>
        </p:sp>
        <p:sp>
          <p:nvSpPr>
            <p:cNvPr id="184376" name="Freeform 56"/>
            <p:cNvSpPr>
              <a:spLocks/>
            </p:cNvSpPr>
            <p:nvPr/>
          </p:nvSpPr>
          <p:spPr bwMode="auto">
            <a:xfrm>
              <a:off x="1885924" y="4185592"/>
              <a:ext cx="216661" cy="254755"/>
            </a:xfrm>
            <a:custGeom>
              <a:avLst/>
              <a:gdLst/>
              <a:ahLst/>
              <a:cxnLst>
                <a:cxn ang="0">
                  <a:pos x="45" y="0"/>
                </a:cxn>
                <a:cxn ang="0">
                  <a:pos x="91" y="107"/>
                </a:cxn>
                <a:cxn ang="0">
                  <a:pos x="89" y="105"/>
                </a:cxn>
                <a:cxn ang="0">
                  <a:pos x="84" y="105"/>
                </a:cxn>
                <a:cxn ang="0">
                  <a:pos x="81" y="102"/>
                </a:cxn>
                <a:cxn ang="0">
                  <a:pos x="78" y="102"/>
                </a:cxn>
                <a:cxn ang="0">
                  <a:pos x="76" y="102"/>
                </a:cxn>
                <a:cxn ang="0">
                  <a:pos x="73" y="99"/>
                </a:cxn>
                <a:cxn ang="0">
                  <a:pos x="71" y="99"/>
                </a:cxn>
                <a:cxn ang="0">
                  <a:pos x="68" y="99"/>
                </a:cxn>
                <a:cxn ang="0">
                  <a:pos x="66" y="97"/>
                </a:cxn>
                <a:cxn ang="0">
                  <a:pos x="61" y="97"/>
                </a:cxn>
                <a:cxn ang="0">
                  <a:pos x="58" y="97"/>
                </a:cxn>
                <a:cxn ang="0">
                  <a:pos x="56" y="97"/>
                </a:cxn>
                <a:cxn ang="0">
                  <a:pos x="53" y="97"/>
                </a:cxn>
                <a:cxn ang="0">
                  <a:pos x="50" y="94"/>
                </a:cxn>
                <a:cxn ang="0">
                  <a:pos x="48" y="94"/>
                </a:cxn>
                <a:cxn ang="0">
                  <a:pos x="45" y="94"/>
                </a:cxn>
                <a:cxn ang="0">
                  <a:pos x="43" y="94"/>
                </a:cxn>
                <a:cxn ang="0">
                  <a:pos x="38" y="94"/>
                </a:cxn>
                <a:cxn ang="0">
                  <a:pos x="35" y="97"/>
                </a:cxn>
                <a:cxn ang="0">
                  <a:pos x="33" y="97"/>
                </a:cxn>
                <a:cxn ang="0">
                  <a:pos x="30" y="97"/>
                </a:cxn>
                <a:cxn ang="0">
                  <a:pos x="28" y="97"/>
                </a:cxn>
                <a:cxn ang="0">
                  <a:pos x="25" y="97"/>
                </a:cxn>
                <a:cxn ang="0">
                  <a:pos x="22" y="99"/>
                </a:cxn>
                <a:cxn ang="0">
                  <a:pos x="20" y="99"/>
                </a:cxn>
                <a:cxn ang="0">
                  <a:pos x="15" y="99"/>
                </a:cxn>
                <a:cxn ang="0">
                  <a:pos x="12" y="102"/>
                </a:cxn>
                <a:cxn ang="0">
                  <a:pos x="10" y="102"/>
                </a:cxn>
                <a:cxn ang="0">
                  <a:pos x="7" y="102"/>
                </a:cxn>
                <a:cxn ang="0">
                  <a:pos x="5" y="105"/>
                </a:cxn>
                <a:cxn ang="0">
                  <a:pos x="2" y="105"/>
                </a:cxn>
                <a:cxn ang="0">
                  <a:pos x="0" y="107"/>
                </a:cxn>
                <a:cxn ang="0">
                  <a:pos x="45" y="0"/>
                </a:cxn>
              </a:cxnLst>
              <a:rect l="0" t="0" r="r" b="b"/>
              <a:pathLst>
                <a:path w="91" h="107">
                  <a:moveTo>
                    <a:pt x="45" y="0"/>
                  </a:moveTo>
                  <a:lnTo>
                    <a:pt x="91" y="107"/>
                  </a:lnTo>
                  <a:lnTo>
                    <a:pt x="89" y="105"/>
                  </a:lnTo>
                  <a:lnTo>
                    <a:pt x="84" y="105"/>
                  </a:lnTo>
                  <a:lnTo>
                    <a:pt x="81" y="102"/>
                  </a:lnTo>
                  <a:lnTo>
                    <a:pt x="78" y="102"/>
                  </a:lnTo>
                  <a:lnTo>
                    <a:pt x="76" y="102"/>
                  </a:lnTo>
                  <a:lnTo>
                    <a:pt x="73" y="99"/>
                  </a:lnTo>
                  <a:lnTo>
                    <a:pt x="71" y="99"/>
                  </a:lnTo>
                  <a:lnTo>
                    <a:pt x="68" y="99"/>
                  </a:lnTo>
                  <a:lnTo>
                    <a:pt x="66" y="97"/>
                  </a:lnTo>
                  <a:lnTo>
                    <a:pt x="61" y="97"/>
                  </a:lnTo>
                  <a:lnTo>
                    <a:pt x="58" y="97"/>
                  </a:lnTo>
                  <a:lnTo>
                    <a:pt x="56" y="97"/>
                  </a:lnTo>
                  <a:lnTo>
                    <a:pt x="53" y="97"/>
                  </a:lnTo>
                  <a:lnTo>
                    <a:pt x="50" y="94"/>
                  </a:lnTo>
                  <a:lnTo>
                    <a:pt x="48" y="94"/>
                  </a:lnTo>
                  <a:lnTo>
                    <a:pt x="45" y="94"/>
                  </a:lnTo>
                  <a:lnTo>
                    <a:pt x="43" y="94"/>
                  </a:lnTo>
                  <a:lnTo>
                    <a:pt x="38" y="94"/>
                  </a:lnTo>
                  <a:lnTo>
                    <a:pt x="35" y="97"/>
                  </a:lnTo>
                  <a:lnTo>
                    <a:pt x="33" y="97"/>
                  </a:lnTo>
                  <a:lnTo>
                    <a:pt x="30" y="97"/>
                  </a:lnTo>
                  <a:lnTo>
                    <a:pt x="28" y="97"/>
                  </a:lnTo>
                  <a:lnTo>
                    <a:pt x="25" y="97"/>
                  </a:lnTo>
                  <a:lnTo>
                    <a:pt x="22" y="99"/>
                  </a:lnTo>
                  <a:lnTo>
                    <a:pt x="20" y="99"/>
                  </a:lnTo>
                  <a:lnTo>
                    <a:pt x="15" y="99"/>
                  </a:lnTo>
                  <a:lnTo>
                    <a:pt x="12" y="102"/>
                  </a:lnTo>
                  <a:lnTo>
                    <a:pt x="10" y="102"/>
                  </a:lnTo>
                  <a:lnTo>
                    <a:pt x="7" y="102"/>
                  </a:lnTo>
                  <a:lnTo>
                    <a:pt x="5" y="105"/>
                  </a:lnTo>
                  <a:lnTo>
                    <a:pt x="2" y="105"/>
                  </a:lnTo>
                  <a:lnTo>
                    <a:pt x="0" y="107"/>
                  </a:lnTo>
                  <a:lnTo>
                    <a:pt x="45" y="0"/>
                  </a:lnTo>
                  <a:close/>
                </a:path>
              </a:pathLst>
            </a:custGeom>
            <a:solidFill>
              <a:srgbClr val="000000"/>
            </a:solidFill>
            <a:ln w="9525">
              <a:noFill/>
              <a:round/>
              <a:headEnd/>
              <a:tailEnd/>
            </a:ln>
          </p:spPr>
          <p:txBody>
            <a:bodyPr/>
            <a:lstStyle/>
            <a:p>
              <a:endParaRPr lang="en-US" sz="2699"/>
            </a:p>
          </p:txBody>
        </p:sp>
        <p:sp>
          <p:nvSpPr>
            <p:cNvPr id="184377" name="Freeform 57"/>
            <p:cNvSpPr>
              <a:spLocks/>
            </p:cNvSpPr>
            <p:nvPr/>
          </p:nvSpPr>
          <p:spPr bwMode="auto">
            <a:xfrm>
              <a:off x="1976398" y="4314159"/>
              <a:ext cx="35714" cy="2942771"/>
            </a:xfrm>
            <a:custGeom>
              <a:avLst/>
              <a:gdLst/>
              <a:ahLst/>
              <a:cxnLst>
                <a:cxn ang="0">
                  <a:pos x="7" y="1221"/>
                </a:cxn>
                <a:cxn ang="0">
                  <a:pos x="15" y="1228"/>
                </a:cxn>
                <a:cxn ang="0">
                  <a:pos x="15" y="0"/>
                </a:cxn>
                <a:cxn ang="0">
                  <a:pos x="0" y="0"/>
                </a:cxn>
                <a:cxn ang="0">
                  <a:pos x="0" y="1228"/>
                </a:cxn>
                <a:cxn ang="0">
                  <a:pos x="7" y="1236"/>
                </a:cxn>
                <a:cxn ang="0">
                  <a:pos x="0" y="1228"/>
                </a:cxn>
                <a:cxn ang="0">
                  <a:pos x="0" y="1236"/>
                </a:cxn>
                <a:cxn ang="0">
                  <a:pos x="7" y="1236"/>
                </a:cxn>
                <a:cxn ang="0">
                  <a:pos x="7" y="1221"/>
                </a:cxn>
              </a:cxnLst>
              <a:rect l="0" t="0" r="r" b="b"/>
              <a:pathLst>
                <a:path w="15" h="1236">
                  <a:moveTo>
                    <a:pt x="7" y="1221"/>
                  </a:moveTo>
                  <a:lnTo>
                    <a:pt x="15" y="1228"/>
                  </a:lnTo>
                  <a:lnTo>
                    <a:pt x="15" y="0"/>
                  </a:lnTo>
                  <a:lnTo>
                    <a:pt x="0" y="0"/>
                  </a:lnTo>
                  <a:lnTo>
                    <a:pt x="0" y="1228"/>
                  </a:lnTo>
                  <a:lnTo>
                    <a:pt x="7" y="1236"/>
                  </a:lnTo>
                  <a:lnTo>
                    <a:pt x="0" y="1228"/>
                  </a:lnTo>
                  <a:lnTo>
                    <a:pt x="0" y="1236"/>
                  </a:lnTo>
                  <a:lnTo>
                    <a:pt x="7" y="1236"/>
                  </a:lnTo>
                  <a:lnTo>
                    <a:pt x="7" y="1221"/>
                  </a:lnTo>
                  <a:close/>
                </a:path>
              </a:pathLst>
            </a:custGeom>
            <a:solidFill>
              <a:srgbClr val="000000"/>
            </a:solidFill>
            <a:ln w="9525">
              <a:noFill/>
              <a:round/>
              <a:headEnd/>
              <a:tailEnd/>
            </a:ln>
          </p:spPr>
          <p:txBody>
            <a:bodyPr/>
            <a:lstStyle/>
            <a:p>
              <a:endParaRPr lang="en-US" sz="2699"/>
            </a:p>
          </p:txBody>
        </p:sp>
        <p:sp>
          <p:nvSpPr>
            <p:cNvPr id="184378" name="Freeform 58"/>
            <p:cNvSpPr>
              <a:spLocks/>
            </p:cNvSpPr>
            <p:nvPr/>
          </p:nvSpPr>
          <p:spPr bwMode="auto">
            <a:xfrm>
              <a:off x="1993064" y="7221217"/>
              <a:ext cx="2807060" cy="35712"/>
            </a:xfrm>
            <a:custGeom>
              <a:avLst/>
              <a:gdLst/>
              <a:ahLst/>
              <a:cxnLst>
                <a:cxn ang="0">
                  <a:pos x="1179" y="7"/>
                </a:cxn>
                <a:cxn ang="0">
                  <a:pos x="1179" y="0"/>
                </a:cxn>
                <a:cxn ang="0">
                  <a:pos x="0" y="0"/>
                </a:cxn>
                <a:cxn ang="0">
                  <a:pos x="0" y="15"/>
                </a:cxn>
                <a:cxn ang="0">
                  <a:pos x="1179" y="15"/>
                </a:cxn>
                <a:cxn ang="0">
                  <a:pos x="1179" y="7"/>
                </a:cxn>
              </a:cxnLst>
              <a:rect l="0" t="0" r="r" b="b"/>
              <a:pathLst>
                <a:path w="1179" h="15">
                  <a:moveTo>
                    <a:pt x="1179" y="7"/>
                  </a:moveTo>
                  <a:lnTo>
                    <a:pt x="1179" y="0"/>
                  </a:lnTo>
                  <a:lnTo>
                    <a:pt x="0" y="0"/>
                  </a:lnTo>
                  <a:lnTo>
                    <a:pt x="0" y="15"/>
                  </a:lnTo>
                  <a:lnTo>
                    <a:pt x="1179" y="15"/>
                  </a:lnTo>
                  <a:lnTo>
                    <a:pt x="1179" y="7"/>
                  </a:lnTo>
                  <a:close/>
                </a:path>
              </a:pathLst>
            </a:custGeom>
            <a:solidFill>
              <a:srgbClr val="000000"/>
            </a:solidFill>
            <a:ln w="9525">
              <a:noFill/>
              <a:round/>
              <a:headEnd/>
              <a:tailEnd/>
            </a:ln>
          </p:spPr>
          <p:txBody>
            <a:bodyPr/>
            <a:lstStyle/>
            <a:p>
              <a:endParaRPr lang="en-US" sz="2699"/>
            </a:p>
          </p:txBody>
        </p:sp>
        <p:sp>
          <p:nvSpPr>
            <p:cNvPr id="184379" name="Freeform 59"/>
            <p:cNvSpPr>
              <a:spLocks/>
            </p:cNvSpPr>
            <p:nvPr/>
          </p:nvSpPr>
          <p:spPr bwMode="auto">
            <a:xfrm>
              <a:off x="4671557" y="7130743"/>
              <a:ext cx="254755" cy="216660"/>
            </a:xfrm>
            <a:custGeom>
              <a:avLst/>
              <a:gdLst/>
              <a:ahLst/>
              <a:cxnLst>
                <a:cxn ang="0">
                  <a:pos x="107" y="45"/>
                </a:cxn>
                <a:cxn ang="0">
                  <a:pos x="0" y="0"/>
                </a:cxn>
                <a:cxn ang="0">
                  <a:pos x="3" y="2"/>
                </a:cxn>
                <a:cxn ang="0">
                  <a:pos x="3" y="5"/>
                </a:cxn>
                <a:cxn ang="0">
                  <a:pos x="5" y="7"/>
                </a:cxn>
                <a:cxn ang="0">
                  <a:pos x="5" y="10"/>
                </a:cxn>
                <a:cxn ang="0">
                  <a:pos x="5" y="15"/>
                </a:cxn>
                <a:cxn ang="0">
                  <a:pos x="8" y="17"/>
                </a:cxn>
                <a:cxn ang="0">
                  <a:pos x="8" y="20"/>
                </a:cxn>
                <a:cxn ang="0">
                  <a:pos x="8" y="22"/>
                </a:cxn>
                <a:cxn ang="0">
                  <a:pos x="10" y="25"/>
                </a:cxn>
                <a:cxn ang="0">
                  <a:pos x="10" y="27"/>
                </a:cxn>
                <a:cxn ang="0">
                  <a:pos x="10" y="30"/>
                </a:cxn>
                <a:cxn ang="0">
                  <a:pos x="10" y="33"/>
                </a:cxn>
                <a:cxn ang="0">
                  <a:pos x="10" y="38"/>
                </a:cxn>
                <a:cxn ang="0">
                  <a:pos x="13" y="40"/>
                </a:cxn>
                <a:cxn ang="0">
                  <a:pos x="13" y="43"/>
                </a:cxn>
                <a:cxn ang="0">
                  <a:pos x="13" y="45"/>
                </a:cxn>
                <a:cxn ang="0">
                  <a:pos x="13" y="48"/>
                </a:cxn>
                <a:cxn ang="0">
                  <a:pos x="13" y="50"/>
                </a:cxn>
                <a:cxn ang="0">
                  <a:pos x="10" y="53"/>
                </a:cxn>
                <a:cxn ang="0">
                  <a:pos x="10" y="55"/>
                </a:cxn>
                <a:cxn ang="0">
                  <a:pos x="10" y="61"/>
                </a:cxn>
                <a:cxn ang="0">
                  <a:pos x="10" y="63"/>
                </a:cxn>
                <a:cxn ang="0">
                  <a:pos x="10" y="66"/>
                </a:cxn>
                <a:cxn ang="0">
                  <a:pos x="8" y="68"/>
                </a:cxn>
                <a:cxn ang="0">
                  <a:pos x="8" y="71"/>
                </a:cxn>
                <a:cxn ang="0">
                  <a:pos x="8" y="73"/>
                </a:cxn>
                <a:cxn ang="0">
                  <a:pos x="5" y="76"/>
                </a:cxn>
                <a:cxn ang="0">
                  <a:pos x="5" y="78"/>
                </a:cxn>
                <a:cxn ang="0">
                  <a:pos x="5" y="83"/>
                </a:cxn>
                <a:cxn ang="0">
                  <a:pos x="3" y="86"/>
                </a:cxn>
                <a:cxn ang="0">
                  <a:pos x="3" y="89"/>
                </a:cxn>
                <a:cxn ang="0">
                  <a:pos x="0" y="91"/>
                </a:cxn>
                <a:cxn ang="0">
                  <a:pos x="107" y="45"/>
                </a:cxn>
              </a:cxnLst>
              <a:rect l="0" t="0" r="r" b="b"/>
              <a:pathLst>
                <a:path w="107" h="91">
                  <a:moveTo>
                    <a:pt x="107" y="45"/>
                  </a:moveTo>
                  <a:lnTo>
                    <a:pt x="0" y="0"/>
                  </a:lnTo>
                  <a:lnTo>
                    <a:pt x="3" y="2"/>
                  </a:lnTo>
                  <a:lnTo>
                    <a:pt x="3" y="5"/>
                  </a:lnTo>
                  <a:lnTo>
                    <a:pt x="5" y="7"/>
                  </a:lnTo>
                  <a:lnTo>
                    <a:pt x="5" y="10"/>
                  </a:lnTo>
                  <a:lnTo>
                    <a:pt x="5" y="15"/>
                  </a:lnTo>
                  <a:lnTo>
                    <a:pt x="8" y="17"/>
                  </a:lnTo>
                  <a:lnTo>
                    <a:pt x="8" y="20"/>
                  </a:lnTo>
                  <a:lnTo>
                    <a:pt x="8" y="22"/>
                  </a:lnTo>
                  <a:lnTo>
                    <a:pt x="10" y="25"/>
                  </a:lnTo>
                  <a:lnTo>
                    <a:pt x="10" y="27"/>
                  </a:lnTo>
                  <a:lnTo>
                    <a:pt x="10" y="30"/>
                  </a:lnTo>
                  <a:lnTo>
                    <a:pt x="10" y="33"/>
                  </a:lnTo>
                  <a:lnTo>
                    <a:pt x="10" y="38"/>
                  </a:lnTo>
                  <a:lnTo>
                    <a:pt x="13" y="40"/>
                  </a:lnTo>
                  <a:lnTo>
                    <a:pt x="13" y="43"/>
                  </a:lnTo>
                  <a:lnTo>
                    <a:pt x="13" y="45"/>
                  </a:lnTo>
                  <a:lnTo>
                    <a:pt x="13" y="48"/>
                  </a:lnTo>
                  <a:lnTo>
                    <a:pt x="13" y="50"/>
                  </a:lnTo>
                  <a:lnTo>
                    <a:pt x="10" y="53"/>
                  </a:lnTo>
                  <a:lnTo>
                    <a:pt x="10" y="55"/>
                  </a:lnTo>
                  <a:lnTo>
                    <a:pt x="10" y="61"/>
                  </a:lnTo>
                  <a:lnTo>
                    <a:pt x="10" y="63"/>
                  </a:lnTo>
                  <a:lnTo>
                    <a:pt x="10" y="66"/>
                  </a:lnTo>
                  <a:lnTo>
                    <a:pt x="8" y="68"/>
                  </a:lnTo>
                  <a:lnTo>
                    <a:pt x="8" y="71"/>
                  </a:lnTo>
                  <a:lnTo>
                    <a:pt x="8" y="73"/>
                  </a:lnTo>
                  <a:lnTo>
                    <a:pt x="5" y="76"/>
                  </a:lnTo>
                  <a:lnTo>
                    <a:pt x="5" y="78"/>
                  </a:lnTo>
                  <a:lnTo>
                    <a:pt x="5" y="83"/>
                  </a:lnTo>
                  <a:lnTo>
                    <a:pt x="3" y="86"/>
                  </a:lnTo>
                  <a:lnTo>
                    <a:pt x="3" y="89"/>
                  </a:lnTo>
                  <a:lnTo>
                    <a:pt x="0" y="91"/>
                  </a:lnTo>
                  <a:lnTo>
                    <a:pt x="107" y="45"/>
                  </a:lnTo>
                  <a:close/>
                </a:path>
              </a:pathLst>
            </a:custGeom>
            <a:solidFill>
              <a:srgbClr val="000000"/>
            </a:solidFill>
            <a:ln w="9525">
              <a:noFill/>
              <a:round/>
              <a:headEnd/>
              <a:tailEnd/>
            </a:ln>
          </p:spPr>
          <p:txBody>
            <a:bodyPr/>
            <a:lstStyle/>
            <a:p>
              <a:endParaRPr lang="en-US" sz="2699"/>
            </a:p>
          </p:txBody>
        </p:sp>
        <p:sp>
          <p:nvSpPr>
            <p:cNvPr id="184380" name="Freeform 60"/>
            <p:cNvSpPr>
              <a:spLocks/>
            </p:cNvSpPr>
            <p:nvPr/>
          </p:nvSpPr>
          <p:spPr bwMode="auto">
            <a:xfrm>
              <a:off x="8852386" y="4180830"/>
              <a:ext cx="219041" cy="254755"/>
            </a:xfrm>
            <a:custGeom>
              <a:avLst/>
              <a:gdLst/>
              <a:ahLst/>
              <a:cxnLst>
                <a:cxn ang="0">
                  <a:pos x="46" y="0"/>
                </a:cxn>
                <a:cxn ang="0">
                  <a:pos x="92" y="107"/>
                </a:cxn>
                <a:cxn ang="0">
                  <a:pos x="89" y="104"/>
                </a:cxn>
                <a:cxn ang="0">
                  <a:pos x="84" y="104"/>
                </a:cxn>
                <a:cxn ang="0">
                  <a:pos x="81" y="101"/>
                </a:cxn>
                <a:cxn ang="0">
                  <a:pos x="79" y="101"/>
                </a:cxn>
                <a:cxn ang="0">
                  <a:pos x="76" y="99"/>
                </a:cxn>
                <a:cxn ang="0">
                  <a:pos x="74" y="99"/>
                </a:cxn>
                <a:cxn ang="0">
                  <a:pos x="71" y="99"/>
                </a:cxn>
                <a:cxn ang="0">
                  <a:pos x="69" y="96"/>
                </a:cxn>
                <a:cxn ang="0">
                  <a:pos x="66" y="96"/>
                </a:cxn>
                <a:cxn ang="0">
                  <a:pos x="61" y="96"/>
                </a:cxn>
                <a:cxn ang="0">
                  <a:pos x="58" y="96"/>
                </a:cxn>
                <a:cxn ang="0">
                  <a:pos x="56" y="96"/>
                </a:cxn>
                <a:cxn ang="0">
                  <a:pos x="53" y="96"/>
                </a:cxn>
                <a:cxn ang="0">
                  <a:pos x="51" y="94"/>
                </a:cxn>
                <a:cxn ang="0">
                  <a:pos x="48" y="94"/>
                </a:cxn>
                <a:cxn ang="0">
                  <a:pos x="46" y="94"/>
                </a:cxn>
                <a:cxn ang="0">
                  <a:pos x="43" y="94"/>
                </a:cxn>
                <a:cxn ang="0">
                  <a:pos x="38" y="94"/>
                </a:cxn>
                <a:cxn ang="0">
                  <a:pos x="36" y="96"/>
                </a:cxn>
                <a:cxn ang="0">
                  <a:pos x="33" y="96"/>
                </a:cxn>
                <a:cxn ang="0">
                  <a:pos x="30" y="96"/>
                </a:cxn>
                <a:cxn ang="0">
                  <a:pos x="28" y="96"/>
                </a:cxn>
                <a:cxn ang="0">
                  <a:pos x="25" y="96"/>
                </a:cxn>
                <a:cxn ang="0">
                  <a:pos x="23" y="96"/>
                </a:cxn>
                <a:cxn ang="0">
                  <a:pos x="20" y="99"/>
                </a:cxn>
                <a:cxn ang="0">
                  <a:pos x="15" y="99"/>
                </a:cxn>
                <a:cxn ang="0">
                  <a:pos x="13" y="99"/>
                </a:cxn>
                <a:cxn ang="0">
                  <a:pos x="10" y="101"/>
                </a:cxn>
                <a:cxn ang="0">
                  <a:pos x="8" y="101"/>
                </a:cxn>
                <a:cxn ang="0">
                  <a:pos x="5" y="104"/>
                </a:cxn>
                <a:cxn ang="0">
                  <a:pos x="2" y="104"/>
                </a:cxn>
                <a:cxn ang="0">
                  <a:pos x="0" y="107"/>
                </a:cxn>
                <a:cxn ang="0">
                  <a:pos x="46" y="0"/>
                </a:cxn>
              </a:cxnLst>
              <a:rect l="0" t="0" r="r" b="b"/>
              <a:pathLst>
                <a:path w="92" h="107">
                  <a:moveTo>
                    <a:pt x="46" y="0"/>
                  </a:moveTo>
                  <a:lnTo>
                    <a:pt x="92" y="107"/>
                  </a:lnTo>
                  <a:lnTo>
                    <a:pt x="89" y="104"/>
                  </a:lnTo>
                  <a:lnTo>
                    <a:pt x="84" y="104"/>
                  </a:lnTo>
                  <a:lnTo>
                    <a:pt x="81" y="101"/>
                  </a:lnTo>
                  <a:lnTo>
                    <a:pt x="79" y="101"/>
                  </a:lnTo>
                  <a:lnTo>
                    <a:pt x="76" y="99"/>
                  </a:lnTo>
                  <a:lnTo>
                    <a:pt x="74" y="99"/>
                  </a:lnTo>
                  <a:lnTo>
                    <a:pt x="71" y="99"/>
                  </a:lnTo>
                  <a:lnTo>
                    <a:pt x="69" y="96"/>
                  </a:lnTo>
                  <a:lnTo>
                    <a:pt x="66" y="96"/>
                  </a:lnTo>
                  <a:lnTo>
                    <a:pt x="61" y="96"/>
                  </a:lnTo>
                  <a:lnTo>
                    <a:pt x="58" y="96"/>
                  </a:lnTo>
                  <a:lnTo>
                    <a:pt x="56" y="96"/>
                  </a:lnTo>
                  <a:lnTo>
                    <a:pt x="53" y="96"/>
                  </a:lnTo>
                  <a:lnTo>
                    <a:pt x="51" y="94"/>
                  </a:lnTo>
                  <a:lnTo>
                    <a:pt x="48" y="94"/>
                  </a:lnTo>
                  <a:lnTo>
                    <a:pt x="46" y="94"/>
                  </a:lnTo>
                  <a:lnTo>
                    <a:pt x="43" y="94"/>
                  </a:lnTo>
                  <a:lnTo>
                    <a:pt x="38" y="94"/>
                  </a:lnTo>
                  <a:lnTo>
                    <a:pt x="36" y="96"/>
                  </a:lnTo>
                  <a:lnTo>
                    <a:pt x="33" y="96"/>
                  </a:lnTo>
                  <a:lnTo>
                    <a:pt x="30" y="96"/>
                  </a:lnTo>
                  <a:lnTo>
                    <a:pt x="28" y="96"/>
                  </a:lnTo>
                  <a:lnTo>
                    <a:pt x="25" y="96"/>
                  </a:lnTo>
                  <a:lnTo>
                    <a:pt x="23" y="96"/>
                  </a:lnTo>
                  <a:lnTo>
                    <a:pt x="20" y="99"/>
                  </a:lnTo>
                  <a:lnTo>
                    <a:pt x="15" y="99"/>
                  </a:lnTo>
                  <a:lnTo>
                    <a:pt x="13" y="99"/>
                  </a:lnTo>
                  <a:lnTo>
                    <a:pt x="10" y="101"/>
                  </a:lnTo>
                  <a:lnTo>
                    <a:pt x="8" y="101"/>
                  </a:lnTo>
                  <a:lnTo>
                    <a:pt x="5" y="104"/>
                  </a:lnTo>
                  <a:lnTo>
                    <a:pt x="2" y="104"/>
                  </a:lnTo>
                  <a:lnTo>
                    <a:pt x="0" y="107"/>
                  </a:lnTo>
                  <a:lnTo>
                    <a:pt x="46" y="0"/>
                  </a:lnTo>
                  <a:close/>
                </a:path>
              </a:pathLst>
            </a:custGeom>
            <a:solidFill>
              <a:srgbClr val="000000"/>
            </a:solidFill>
            <a:ln w="9525">
              <a:noFill/>
              <a:round/>
              <a:headEnd/>
              <a:tailEnd/>
            </a:ln>
          </p:spPr>
          <p:txBody>
            <a:bodyPr/>
            <a:lstStyle/>
            <a:p>
              <a:endParaRPr lang="en-US" sz="2699"/>
            </a:p>
          </p:txBody>
        </p:sp>
        <p:sp>
          <p:nvSpPr>
            <p:cNvPr id="184381" name="Freeform 61"/>
            <p:cNvSpPr>
              <a:spLocks/>
            </p:cNvSpPr>
            <p:nvPr/>
          </p:nvSpPr>
          <p:spPr bwMode="auto">
            <a:xfrm>
              <a:off x="8942860" y="4307017"/>
              <a:ext cx="35714" cy="2942771"/>
            </a:xfrm>
            <a:custGeom>
              <a:avLst/>
              <a:gdLst/>
              <a:ahLst/>
              <a:cxnLst>
                <a:cxn ang="0">
                  <a:pos x="8" y="1221"/>
                </a:cxn>
                <a:cxn ang="0">
                  <a:pos x="15" y="1229"/>
                </a:cxn>
                <a:cxn ang="0">
                  <a:pos x="15" y="0"/>
                </a:cxn>
                <a:cxn ang="0">
                  <a:pos x="0" y="0"/>
                </a:cxn>
                <a:cxn ang="0">
                  <a:pos x="0" y="1229"/>
                </a:cxn>
                <a:cxn ang="0">
                  <a:pos x="8" y="1236"/>
                </a:cxn>
                <a:cxn ang="0">
                  <a:pos x="0" y="1229"/>
                </a:cxn>
                <a:cxn ang="0">
                  <a:pos x="0" y="1236"/>
                </a:cxn>
                <a:cxn ang="0">
                  <a:pos x="8" y="1236"/>
                </a:cxn>
                <a:cxn ang="0">
                  <a:pos x="8" y="1221"/>
                </a:cxn>
              </a:cxnLst>
              <a:rect l="0" t="0" r="r" b="b"/>
              <a:pathLst>
                <a:path w="15" h="1236">
                  <a:moveTo>
                    <a:pt x="8" y="1221"/>
                  </a:moveTo>
                  <a:lnTo>
                    <a:pt x="15" y="1229"/>
                  </a:lnTo>
                  <a:lnTo>
                    <a:pt x="15" y="0"/>
                  </a:lnTo>
                  <a:lnTo>
                    <a:pt x="0" y="0"/>
                  </a:lnTo>
                  <a:lnTo>
                    <a:pt x="0" y="1229"/>
                  </a:lnTo>
                  <a:lnTo>
                    <a:pt x="8" y="1236"/>
                  </a:lnTo>
                  <a:lnTo>
                    <a:pt x="0" y="1229"/>
                  </a:lnTo>
                  <a:lnTo>
                    <a:pt x="0" y="1236"/>
                  </a:lnTo>
                  <a:lnTo>
                    <a:pt x="8" y="1236"/>
                  </a:lnTo>
                  <a:lnTo>
                    <a:pt x="8" y="1221"/>
                  </a:lnTo>
                  <a:close/>
                </a:path>
              </a:pathLst>
            </a:custGeom>
            <a:solidFill>
              <a:srgbClr val="000000"/>
            </a:solidFill>
            <a:ln w="9525">
              <a:noFill/>
              <a:round/>
              <a:headEnd/>
              <a:tailEnd/>
            </a:ln>
          </p:spPr>
          <p:txBody>
            <a:bodyPr/>
            <a:lstStyle/>
            <a:p>
              <a:endParaRPr lang="en-US" sz="2699"/>
            </a:p>
          </p:txBody>
        </p:sp>
        <p:sp>
          <p:nvSpPr>
            <p:cNvPr id="184382" name="Freeform 62"/>
            <p:cNvSpPr>
              <a:spLocks/>
            </p:cNvSpPr>
            <p:nvPr/>
          </p:nvSpPr>
          <p:spPr bwMode="auto">
            <a:xfrm>
              <a:off x="8961907" y="7214075"/>
              <a:ext cx="2804680" cy="35714"/>
            </a:xfrm>
            <a:custGeom>
              <a:avLst/>
              <a:gdLst/>
              <a:ahLst/>
              <a:cxnLst>
                <a:cxn ang="0">
                  <a:pos x="1178" y="8"/>
                </a:cxn>
                <a:cxn ang="0">
                  <a:pos x="1178" y="0"/>
                </a:cxn>
                <a:cxn ang="0">
                  <a:pos x="0" y="0"/>
                </a:cxn>
                <a:cxn ang="0">
                  <a:pos x="0" y="15"/>
                </a:cxn>
                <a:cxn ang="0">
                  <a:pos x="1178" y="15"/>
                </a:cxn>
                <a:cxn ang="0">
                  <a:pos x="1178" y="8"/>
                </a:cxn>
              </a:cxnLst>
              <a:rect l="0" t="0" r="r" b="b"/>
              <a:pathLst>
                <a:path w="1178" h="15">
                  <a:moveTo>
                    <a:pt x="1178" y="8"/>
                  </a:moveTo>
                  <a:lnTo>
                    <a:pt x="1178" y="0"/>
                  </a:lnTo>
                  <a:lnTo>
                    <a:pt x="0" y="0"/>
                  </a:lnTo>
                  <a:lnTo>
                    <a:pt x="0" y="15"/>
                  </a:lnTo>
                  <a:lnTo>
                    <a:pt x="1178" y="15"/>
                  </a:lnTo>
                  <a:lnTo>
                    <a:pt x="1178" y="8"/>
                  </a:lnTo>
                  <a:close/>
                </a:path>
              </a:pathLst>
            </a:custGeom>
            <a:solidFill>
              <a:srgbClr val="000000"/>
            </a:solidFill>
            <a:ln w="9525">
              <a:noFill/>
              <a:round/>
              <a:headEnd/>
              <a:tailEnd/>
            </a:ln>
          </p:spPr>
          <p:txBody>
            <a:bodyPr/>
            <a:lstStyle/>
            <a:p>
              <a:endParaRPr lang="en-US" sz="2699"/>
            </a:p>
          </p:txBody>
        </p:sp>
        <p:sp>
          <p:nvSpPr>
            <p:cNvPr id="184383" name="Freeform 63"/>
            <p:cNvSpPr>
              <a:spLocks/>
            </p:cNvSpPr>
            <p:nvPr/>
          </p:nvSpPr>
          <p:spPr bwMode="auto">
            <a:xfrm>
              <a:off x="11638019" y="7123600"/>
              <a:ext cx="254755" cy="219041"/>
            </a:xfrm>
            <a:custGeom>
              <a:avLst/>
              <a:gdLst/>
              <a:ahLst/>
              <a:cxnLst>
                <a:cxn ang="0">
                  <a:pos x="107" y="46"/>
                </a:cxn>
                <a:cxn ang="0">
                  <a:pos x="0" y="0"/>
                </a:cxn>
                <a:cxn ang="0">
                  <a:pos x="3" y="3"/>
                </a:cxn>
                <a:cxn ang="0">
                  <a:pos x="3" y="5"/>
                </a:cxn>
                <a:cxn ang="0">
                  <a:pos x="6" y="8"/>
                </a:cxn>
                <a:cxn ang="0">
                  <a:pos x="6" y="10"/>
                </a:cxn>
                <a:cxn ang="0">
                  <a:pos x="6" y="13"/>
                </a:cxn>
                <a:cxn ang="0">
                  <a:pos x="8" y="18"/>
                </a:cxn>
                <a:cxn ang="0">
                  <a:pos x="8" y="20"/>
                </a:cxn>
                <a:cxn ang="0">
                  <a:pos x="8" y="23"/>
                </a:cxn>
                <a:cxn ang="0">
                  <a:pos x="11" y="25"/>
                </a:cxn>
                <a:cxn ang="0">
                  <a:pos x="11" y="28"/>
                </a:cxn>
                <a:cxn ang="0">
                  <a:pos x="11" y="30"/>
                </a:cxn>
                <a:cxn ang="0">
                  <a:pos x="11" y="33"/>
                </a:cxn>
                <a:cxn ang="0">
                  <a:pos x="11" y="36"/>
                </a:cxn>
                <a:cxn ang="0">
                  <a:pos x="13" y="41"/>
                </a:cxn>
                <a:cxn ang="0">
                  <a:pos x="13" y="43"/>
                </a:cxn>
                <a:cxn ang="0">
                  <a:pos x="13" y="46"/>
                </a:cxn>
                <a:cxn ang="0">
                  <a:pos x="13" y="48"/>
                </a:cxn>
                <a:cxn ang="0">
                  <a:pos x="13" y="51"/>
                </a:cxn>
                <a:cxn ang="0">
                  <a:pos x="11" y="53"/>
                </a:cxn>
                <a:cxn ang="0">
                  <a:pos x="11" y="56"/>
                </a:cxn>
                <a:cxn ang="0">
                  <a:pos x="11" y="58"/>
                </a:cxn>
                <a:cxn ang="0">
                  <a:pos x="11" y="64"/>
                </a:cxn>
                <a:cxn ang="0">
                  <a:pos x="11" y="66"/>
                </a:cxn>
                <a:cxn ang="0">
                  <a:pos x="8" y="69"/>
                </a:cxn>
                <a:cxn ang="0">
                  <a:pos x="8" y="71"/>
                </a:cxn>
                <a:cxn ang="0">
                  <a:pos x="8" y="74"/>
                </a:cxn>
                <a:cxn ang="0">
                  <a:pos x="6" y="76"/>
                </a:cxn>
                <a:cxn ang="0">
                  <a:pos x="6" y="79"/>
                </a:cxn>
                <a:cxn ang="0">
                  <a:pos x="6" y="81"/>
                </a:cxn>
                <a:cxn ang="0">
                  <a:pos x="3" y="86"/>
                </a:cxn>
                <a:cxn ang="0">
                  <a:pos x="3" y="89"/>
                </a:cxn>
                <a:cxn ang="0">
                  <a:pos x="0" y="92"/>
                </a:cxn>
                <a:cxn ang="0">
                  <a:pos x="107" y="46"/>
                </a:cxn>
              </a:cxnLst>
              <a:rect l="0" t="0" r="r" b="b"/>
              <a:pathLst>
                <a:path w="107" h="92">
                  <a:moveTo>
                    <a:pt x="107" y="46"/>
                  </a:moveTo>
                  <a:lnTo>
                    <a:pt x="0" y="0"/>
                  </a:lnTo>
                  <a:lnTo>
                    <a:pt x="3" y="3"/>
                  </a:lnTo>
                  <a:lnTo>
                    <a:pt x="3" y="5"/>
                  </a:lnTo>
                  <a:lnTo>
                    <a:pt x="6" y="8"/>
                  </a:lnTo>
                  <a:lnTo>
                    <a:pt x="6" y="10"/>
                  </a:lnTo>
                  <a:lnTo>
                    <a:pt x="6" y="13"/>
                  </a:lnTo>
                  <a:lnTo>
                    <a:pt x="8" y="18"/>
                  </a:lnTo>
                  <a:lnTo>
                    <a:pt x="8" y="20"/>
                  </a:lnTo>
                  <a:lnTo>
                    <a:pt x="8" y="23"/>
                  </a:lnTo>
                  <a:lnTo>
                    <a:pt x="11" y="25"/>
                  </a:lnTo>
                  <a:lnTo>
                    <a:pt x="11" y="28"/>
                  </a:lnTo>
                  <a:lnTo>
                    <a:pt x="11" y="30"/>
                  </a:lnTo>
                  <a:lnTo>
                    <a:pt x="11" y="33"/>
                  </a:lnTo>
                  <a:lnTo>
                    <a:pt x="11" y="36"/>
                  </a:lnTo>
                  <a:lnTo>
                    <a:pt x="13" y="41"/>
                  </a:lnTo>
                  <a:lnTo>
                    <a:pt x="13" y="43"/>
                  </a:lnTo>
                  <a:lnTo>
                    <a:pt x="13" y="46"/>
                  </a:lnTo>
                  <a:lnTo>
                    <a:pt x="13" y="48"/>
                  </a:lnTo>
                  <a:lnTo>
                    <a:pt x="13" y="51"/>
                  </a:lnTo>
                  <a:lnTo>
                    <a:pt x="11" y="53"/>
                  </a:lnTo>
                  <a:lnTo>
                    <a:pt x="11" y="56"/>
                  </a:lnTo>
                  <a:lnTo>
                    <a:pt x="11" y="58"/>
                  </a:lnTo>
                  <a:lnTo>
                    <a:pt x="11" y="64"/>
                  </a:lnTo>
                  <a:lnTo>
                    <a:pt x="11" y="66"/>
                  </a:lnTo>
                  <a:lnTo>
                    <a:pt x="8" y="69"/>
                  </a:lnTo>
                  <a:lnTo>
                    <a:pt x="8" y="71"/>
                  </a:lnTo>
                  <a:lnTo>
                    <a:pt x="8" y="74"/>
                  </a:lnTo>
                  <a:lnTo>
                    <a:pt x="6" y="76"/>
                  </a:lnTo>
                  <a:lnTo>
                    <a:pt x="6" y="79"/>
                  </a:lnTo>
                  <a:lnTo>
                    <a:pt x="6" y="81"/>
                  </a:lnTo>
                  <a:lnTo>
                    <a:pt x="3" y="86"/>
                  </a:lnTo>
                  <a:lnTo>
                    <a:pt x="3" y="89"/>
                  </a:lnTo>
                  <a:lnTo>
                    <a:pt x="0" y="92"/>
                  </a:lnTo>
                  <a:lnTo>
                    <a:pt x="107" y="46"/>
                  </a:lnTo>
                  <a:close/>
                </a:path>
              </a:pathLst>
            </a:custGeom>
            <a:solidFill>
              <a:srgbClr val="000000"/>
            </a:solidFill>
            <a:ln w="9525">
              <a:noFill/>
              <a:round/>
              <a:headEnd/>
              <a:tailEnd/>
            </a:ln>
          </p:spPr>
          <p:txBody>
            <a:bodyPr/>
            <a:lstStyle/>
            <a:p>
              <a:endParaRPr lang="en-US" sz="2699"/>
            </a:p>
          </p:txBody>
        </p:sp>
        <p:sp>
          <p:nvSpPr>
            <p:cNvPr id="184384" name="Freeform 64"/>
            <p:cNvSpPr>
              <a:spLocks/>
            </p:cNvSpPr>
            <p:nvPr/>
          </p:nvSpPr>
          <p:spPr bwMode="auto">
            <a:xfrm>
              <a:off x="2419241" y="5299844"/>
              <a:ext cx="1380912" cy="1497576"/>
            </a:xfrm>
            <a:custGeom>
              <a:avLst/>
              <a:gdLst/>
              <a:ahLst/>
              <a:cxnLst>
                <a:cxn ang="0">
                  <a:pos x="572" y="0"/>
                </a:cxn>
                <a:cxn ang="0">
                  <a:pos x="529" y="21"/>
                </a:cxn>
                <a:cxn ang="0">
                  <a:pos x="491" y="51"/>
                </a:cxn>
                <a:cxn ang="0">
                  <a:pos x="460" y="89"/>
                </a:cxn>
                <a:cxn ang="0">
                  <a:pos x="437" y="135"/>
                </a:cxn>
                <a:cxn ang="0">
                  <a:pos x="414" y="186"/>
                </a:cxn>
                <a:cxn ang="0">
                  <a:pos x="396" y="239"/>
                </a:cxn>
                <a:cxn ang="0">
                  <a:pos x="376" y="295"/>
                </a:cxn>
                <a:cxn ang="0">
                  <a:pos x="358" y="349"/>
                </a:cxn>
                <a:cxn ang="0">
                  <a:pos x="335" y="402"/>
                </a:cxn>
                <a:cxn ang="0">
                  <a:pos x="310" y="453"/>
                </a:cxn>
                <a:cxn ang="0">
                  <a:pos x="279" y="499"/>
                </a:cxn>
                <a:cxn ang="0">
                  <a:pos x="241" y="540"/>
                </a:cxn>
                <a:cxn ang="0">
                  <a:pos x="198" y="570"/>
                </a:cxn>
                <a:cxn ang="0">
                  <a:pos x="145" y="593"/>
                </a:cxn>
                <a:cxn ang="0">
                  <a:pos x="78" y="606"/>
                </a:cxn>
                <a:cxn ang="0">
                  <a:pos x="2" y="606"/>
                </a:cxn>
                <a:cxn ang="0">
                  <a:pos x="43" y="629"/>
                </a:cxn>
                <a:cxn ang="0">
                  <a:pos x="117" y="624"/>
                </a:cxn>
                <a:cxn ang="0">
                  <a:pos x="180" y="603"/>
                </a:cxn>
                <a:cxn ang="0">
                  <a:pos x="234" y="573"/>
                </a:cxn>
                <a:cxn ang="0">
                  <a:pos x="277" y="534"/>
                </a:cxn>
                <a:cxn ang="0">
                  <a:pos x="313" y="489"/>
                </a:cxn>
                <a:cxn ang="0">
                  <a:pos x="341" y="438"/>
                </a:cxn>
                <a:cxn ang="0">
                  <a:pos x="366" y="384"/>
                </a:cxn>
                <a:cxn ang="0">
                  <a:pos x="386" y="328"/>
                </a:cxn>
                <a:cxn ang="0">
                  <a:pos x="407" y="275"/>
                </a:cxn>
                <a:cxn ang="0">
                  <a:pos x="424" y="219"/>
                </a:cxn>
                <a:cxn ang="0">
                  <a:pos x="445" y="168"/>
                </a:cxn>
                <a:cxn ang="0">
                  <a:pos x="468" y="122"/>
                </a:cxn>
                <a:cxn ang="0">
                  <a:pos x="493" y="82"/>
                </a:cxn>
                <a:cxn ang="0">
                  <a:pos x="521" y="51"/>
                </a:cxn>
                <a:cxn ang="0">
                  <a:pos x="559" y="28"/>
                </a:cxn>
                <a:cxn ang="0">
                  <a:pos x="577" y="21"/>
                </a:cxn>
                <a:cxn ang="0">
                  <a:pos x="572" y="0"/>
                </a:cxn>
              </a:cxnLst>
              <a:rect l="0" t="0" r="r" b="b"/>
              <a:pathLst>
                <a:path w="580" h="629">
                  <a:moveTo>
                    <a:pt x="575" y="0"/>
                  </a:moveTo>
                  <a:lnTo>
                    <a:pt x="572" y="0"/>
                  </a:lnTo>
                  <a:lnTo>
                    <a:pt x="549" y="8"/>
                  </a:lnTo>
                  <a:lnTo>
                    <a:pt x="529" y="21"/>
                  </a:lnTo>
                  <a:lnTo>
                    <a:pt x="508" y="33"/>
                  </a:lnTo>
                  <a:lnTo>
                    <a:pt x="491" y="51"/>
                  </a:lnTo>
                  <a:lnTo>
                    <a:pt x="475" y="69"/>
                  </a:lnTo>
                  <a:lnTo>
                    <a:pt x="460" y="89"/>
                  </a:lnTo>
                  <a:lnTo>
                    <a:pt x="447" y="112"/>
                  </a:lnTo>
                  <a:lnTo>
                    <a:pt x="437" y="135"/>
                  </a:lnTo>
                  <a:lnTo>
                    <a:pt x="424" y="161"/>
                  </a:lnTo>
                  <a:lnTo>
                    <a:pt x="414" y="186"/>
                  </a:lnTo>
                  <a:lnTo>
                    <a:pt x="407" y="211"/>
                  </a:lnTo>
                  <a:lnTo>
                    <a:pt x="396" y="239"/>
                  </a:lnTo>
                  <a:lnTo>
                    <a:pt x="386" y="267"/>
                  </a:lnTo>
                  <a:lnTo>
                    <a:pt x="376" y="295"/>
                  </a:lnTo>
                  <a:lnTo>
                    <a:pt x="368" y="323"/>
                  </a:lnTo>
                  <a:lnTo>
                    <a:pt x="358" y="349"/>
                  </a:lnTo>
                  <a:lnTo>
                    <a:pt x="346" y="377"/>
                  </a:lnTo>
                  <a:lnTo>
                    <a:pt x="335" y="402"/>
                  </a:lnTo>
                  <a:lnTo>
                    <a:pt x="323" y="430"/>
                  </a:lnTo>
                  <a:lnTo>
                    <a:pt x="310" y="453"/>
                  </a:lnTo>
                  <a:lnTo>
                    <a:pt x="295" y="479"/>
                  </a:lnTo>
                  <a:lnTo>
                    <a:pt x="279" y="499"/>
                  </a:lnTo>
                  <a:lnTo>
                    <a:pt x="262" y="519"/>
                  </a:lnTo>
                  <a:lnTo>
                    <a:pt x="241" y="540"/>
                  </a:lnTo>
                  <a:lnTo>
                    <a:pt x="221" y="555"/>
                  </a:lnTo>
                  <a:lnTo>
                    <a:pt x="198" y="570"/>
                  </a:lnTo>
                  <a:lnTo>
                    <a:pt x="173" y="583"/>
                  </a:lnTo>
                  <a:lnTo>
                    <a:pt x="145" y="593"/>
                  </a:lnTo>
                  <a:lnTo>
                    <a:pt x="111" y="601"/>
                  </a:lnTo>
                  <a:lnTo>
                    <a:pt x="78" y="606"/>
                  </a:lnTo>
                  <a:lnTo>
                    <a:pt x="43" y="608"/>
                  </a:lnTo>
                  <a:lnTo>
                    <a:pt x="2" y="606"/>
                  </a:lnTo>
                  <a:lnTo>
                    <a:pt x="0" y="629"/>
                  </a:lnTo>
                  <a:lnTo>
                    <a:pt x="43" y="629"/>
                  </a:lnTo>
                  <a:lnTo>
                    <a:pt x="81" y="629"/>
                  </a:lnTo>
                  <a:lnTo>
                    <a:pt x="117" y="624"/>
                  </a:lnTo>
                  <a:lnTo>
                    <a:pt x="150" y="613"/>
                  </a:lnTo>
                  <a:lnTo>
                    <a:pt x="180" y="603"/>
                  </a:lnTo>
                  <a:lnTo>
                    <a:pt x="208" y="590"/>
                  </a:lnTo>
                  <a:lnTo>
                    <a:pt x="234" y="573"/>
                  </a:lnTo>
                  <a:lnTo>
                    <a:pt x="257" y="555"/>
                  </a:lnTo>
                  <a:lnTo>
                    <a:pt x="277" y="534"/>
                  </a:lnTo>
                  <a:lnTo>
                    <a:pt x="295" y="512"/>
                  </a:lnTo>
                  <a:lnTo>
                    <a:pt x="313" y="489"/>
                  </a:lnTo>
                  <a:lnTo>
                    <a:pt x="328" y="466"/>
                  </a:lnTo>
                  <a:lnTo>
                    <a:pt x="341" y="438"/>
                  </a:lnTo>
                  <a:lnTo>
                    <a:pt x="356" y="412"/>
                  </a:lnTo>
                  <a:lnTo>
                    <a:pt x="366" y="384"/>
                  </a:lnTo>
                  <a:lnTo>
                    <a:pt x="376" y="356"/>
                  </a:lnTo>
                  <a:lnTo>
                    <a:pt x="386" y="328"/>
                  </a:lnTo>
                  <a:lnTo>
                    <a:pt x="396" y="300"/>
                  </a:lnTo>
                  <a:lnTo>
                    <a:pt x="407" y="275"/>
                  </a:lnTo>
                  <a:lnTo>
                    <a:pt x="417" y="247"/>
                  </a:lnTo>
                  <a:lnTo>
                    <a:pt x="424" y="219"/>
                  </a:lnTo>
                  <a:lnTo>
                    <a:pt x="435" y="194"/>
                  </a:lnTo>
                  <a:lnTo>
                    <a:pt x="445" y="168"/>
                  </a:lnTo>
                  <a:lnTo>
                    <a:pt x="455" y="145"/>
                  </a:lnTo>
                  <a:lnTo>
                    <a:pt x="468" y="122"/>
                  </a:lnTo>
                  <a:lnTo>
                    <a:pt x="480" y="102"/>
                  </a:lnTo>
                  <a:lnTo>
                    <a:pt x="493" y="82"/>
                  </a:lnTo>
                  <a:lnTo>
                    <a:pt x="506" y="66"/>
                  </a:lnTo>
                  <a:lnTo>
                    <a:pt x="521" y="51"/>
                  </a:lnTo>
                  <a:lnTo>
                    <a:pt x="539" y="38"/>
                  </a:lnTo>
                  <a:lnTo>
                    <a:pt x="559" y="28"/>
                  </a:lnTo>
                  <a:lnTo>
                    <a:pt x="580" y="21"/>
                  </a:lnTo>
                  <a:lnTo>
                    <a:pt x="577" y="21"/>
                  </a:lnTo>
                  <a:lnTo>
                    <a:pt x="575" y="0"/>
                  </a:lnTo>
                  <a:lnTo>
                    <a:pt x="572" y="0"/>
                  </a:lnTo>
                  <a:lnTo>
                    <a:pt x="575" y="0"/>
                  </a:lnTo>
                  <a:close/>
                </a:path>
              </a:pathLst>
            </a:custGeom>
            <a:solidFill>
              <a:srgbClr val="000000"/>
            </a:solidFill>
            <a:ln w="9525">
              <a:noFill/>
              <a:round/>
              <a:headEnd/>
              <a:tailEnd/>
            </a:ln>
          </p:spPr>
          <p:txBody>
            <a:bodyPr/>
            <a:lstStyle/>
            <a:p>
              <a:endParaRPr lang="en-US" sz="2699"/>
            </a:p>
          </p:txBody>
        </p:sp>
        <p:sp>
          <p:nvSpPr>
            <p:cNvPr id="184385" name="Freeform 65"/>
            <p:cNvSpPr>
              <a:spLocks/>
            </p:cNvSpPr>
            <p:nvPr/>
          </p:nvSpPr>
          <p:spPr bwMode="auto">
            <a:xfrm>
              <a:off x="3788249" y="5271274"/>
              <a:ext cx="1264248" cy="78570"/>
            </a:xfrm>
            <a:custGeom>
              <a:avLst/>
              <a:gdLst/>
              <a:ahLst/>
              <a:cxnLst>
                <a:cxn ang="0">
                  <a:pos x="491" y="0"/>
                </a:cxn>
                <a:cxn ang="0">
                  <a:pos x="419" y="2"/>
                </a:cxn>
                <a:cxn ang="0">
                  <a:pos x="363" y="5"/>
                </a:cxn>
                <a:cxn ang="0">
                  <a:pos x="320" y="5"/>
                </a:cxn>
                <a:cxn ang="0">
                  <a:pos x="290" y="5"/>
                </a:cxn>
                <a:cxn ang="0">
                  <a:pos x="267" y="7"/>
                </a:cxn>
                <a:cxn ang="0">
                  <a:pos x="249" y="5"/>
                </a:cxn>
                <a:cxn ang="0">
                  <a:pos x="239" y="5"/>
                </a:cxn>
                <a:cxn ang="0">
                  <a:pos x="229" y="5"/>
                </a:cxn>
                <a:cxn ang="0">
                  <a:pos x="218" y="5"/>
                </a:cxn>
                <a:cxn ang="0">
                  <a:pos x="206" y="5"/>
                </a:cxn>
                <a:cxn ang="0">
                  <a:pos x="190" y="5"/>
                </a:cxn>
                <a:cxn ang="0">
                  <a:pos x="165" y="5"/>
                </a:cxn>
                <a:cxn ang="0">
                  <a:pos x="134" y="7"/>
                </a:cxn>
                <a:cxn ang="0">
                  <a:pos x="91" y="7"/>
                </a:cxn>
                <a:cxn ang="0">
                  <a:pos x="35" y="10"/>
                </a:cxn>
                <a:cxn ang="0">
                  <a:pos x="2" y="33"/>
                </a:cxn>
                <a:cxn ang="0">
                  <a:pos x="66" y="30"/>
                </a:cxn>
                <a:cxn ang="0">
                  <a:pos x="114" y="28"/>
                </a:cxn>
                <a:cxn ang="0">
                  <a:pos x="152" y="28"/>
                </a:cxn>
                <a:cxn ang="0">
                  <a:pos x="180" y="28"/>
                </a:cxn>
                <a:cxn ang="0">
                  <a:pos x="198" y="28"/>
                </a:cxn>
                <a:cxn ang="0">
                  <a:pos x="213" y="28"/>
                </a:cxn>
                <a:cxn ang="0">
                  <a:pos x="224" y="28"/>
                </a:cxn>
                <a:cxn ang="0">
                  <a:pos x="234" y="28"/>
                </a:cxn>
                <a:cxn ang="0">
                  <a:pos x="244" y="28"/>
                </a:cxn>
                <a:cxn ang="0">
                  <a:pos x="257" y="28"/>
                </a:cxn>
                <a:cxn ang="0">
                  <a:pos x="277" y="28"/>
                </a:cxn>
                <a:cxn ang="0">
                  <a:pos x="305" y="28"/>
                </a:cxn>
                <a:cxn ang="0">
                  <a:pos x="341" y="25"/>
                </a:cxn>
                <a:cxn ang="0">
                  <a:pos x="389" y="25"/>
                </a:cxn>
                <a:cxn ang="0">
                  <a:pos x="453" y="23"/>
                </a:cxn>
                <a:cxn ang="0">
                  <a:pos x="531" y="20"/>
                </a:cxn>
              </a:cxnLst>
              <a:rect l="0" t="0" r="r" b="b"/>
              <a:pathLst>
                <a:path w="531" h="33">
                  <a:moveTo>
                    <a:pt x="531" y="0"/>
                  </a:moveTo>
                  <a:lnTo>
                    <a:pt x="491" y="0"/>
                  </a:lnTo>
                  <a:lnTo>
                    <a:pt x="453" y="2"/>
                  </a:lnTo>
                  <a:lnTo>
                    <a:pt x="419" y="2"/>
                  </a:lnTo>
                  <a:lnTo>
                    <a:pt x="389" y="2"/>
                  </a:lnTo>
                  <a:lnTo>
                    <a:pt x="363" y="5"/>
                  </a:lnTo>
                  <a:lnTo>
                    <a:pt x="341" y="5"/>
                  </a:lnTo>
                  <a:lnTo>
                    <a:pt x="320" y="5"/>
                  </a:lnTo>
                  <a:lnTo>
                    <a:pt x="302" y="5"/>
                  </a:lnTo>
                  <a:lnTo>
                    <a:pt x="290" y="5"/>
                  </a:lnTo>
                  <a:lnTo>
                    <a:pt x="277" y="5"/>
                  </a:lnTo>
                  <a:lnTo>
                    <a:pt x="267" y="7"/>
                  </a:lnTo>
                  <a:lnTo>
                    <a:pt x="257" y="7"/>
                  </a:lnTo>
                  <a:lnTo>
                    <a:pt x="249" y="5"/>
                  </a:lnTo>
                  <a:lnTo>
                    <a:pt x="244" y="5"/>
                  </a:lnTo>
                  <a:lnTo>
                    <a:pt x="239" y="5"/>
                  </a:lnTo>
                  <a:lnTo>
                    <a:pt x="234" y="5"/>
                  </a:lnTo>
                  <a:lnTo>
                    <a:pt x="229" y="5"/>
                  </a:lnTo>
                  <a:lnTo>
                    <a:pt x="224" y="5"/>
                  </a:lnTo>
                  <a:lnTo>
                    <a:pt x="218" y="5"/>
                  </a:lnTo>
                  <a:lnTo>
                    <a:pt x="213" y="5"/>
                  </a:lnTo>
                  <a:lnTo>
                    <a:pt x="206" y="5"/>
                  </a:lnTo>
                  <a:lnTo>
                    <a:pt x="198" y="5"/>
                  </a:lnTo>
                  <a:lnTo>
                    <a:pt x="190" y="5"/>
                  </a:lnTo>
                  <a:lnTo>
                    <a:pt x="178" y="5"/>
                  </a:lnTo>
                  <a:lnTo>
                    <a:pt x="165" y="5"/>
                  </a:lnTo>
                  <a:lnTo>
                    <a:pt x="152" y="7"/>
                  </a:lnTo>
                  <a:lnTo>
                    <a:pt x="134" y="7"/>
                  </a:lnTo>
                  <a:lnTo>
                    <a:pt x="114" y="7"/>
                  </a:lnTo>
                  <a:lnTo>
                    <a:pt x="91" y="7"/>
                  </a:lnTo>
                  <a:lnTo>
                    <a:pt x="63" y="10"/>
                  </a:lnTo>
                  <a:lnTo>
                    <a:pt x="35" y="10"/>
                  </a:lnTo>
                  <a:lnTo>
                    <a:pt x="0" y="12"/>
                  </a:lnTo>
                  <a:lnTo>
                    <a:pt x="2" y="33"/>
                  </a:lnTo>
                  <a:lnTo>
                    <a:pt x="35" y="33"/>
                  </a:lnTo>
                  <a:lnTo>
                    <a:pt x="66" y="30"/>
                  </a:lnTo>
                  <a:lnTo>
                    <a:pt x="91" y="30"/>
                  </a:lnTo>
                  <a:lnTo>
                    <a:pt x="114" y="28"/>
                  </a:lnTo>
                  <a:lnTo>
                    <a:pt x="134" y="28"/>
                  </a:lnTo>
                  <a:lnTo>
                    <a:pt x="152" y="28"/>
                  </a:lnTo>
                  <a:lnTo>
                    <a:pt x="168" y="28"/>
                  </a:lnTo>
                  <a:lnTo>
                    <a:pt x="180" y="28"/>
                  </a:lnTo>
                  <a:lnTo>
                    <a:pt x="190" y="28"/>
                  </a:lnTo>
                  <a:lnTo>
                    <a:pt x="198" y="28"/>
                  </a:lnTo>
                  <a:lnTo>
                    <a:pt x="206" y="28"/>
                  </a:lnTo>
                  <a:lnTo>
                    <a:pt x="213" y="28"/>
                  </a:lnTo>
                  <a:lnTo>
                    <a:pt x="218" y="28"/>
                  </a:lnTo>
                  <a:lnTo>
                    <a:pt x="224" y="28"/>
                  </a:lnTo>
                  <a:lnTo>
                    <a:pt x="229" y="28"/>
                  </a:lnTo>
                  <a:lnTo>
                    <a:pt x="234" y="28"/>
                  </a:lnTo>
                  <a:lnTo>
                    <a:pt x="239" y="28"/>
                  </a:lnTo>
                  <a:lnTo>
                    <a:pt x="244" y="28"/>
                  </a:lnTo>
                  <a:lnTo>
                    <a:pt x="249" y="28"/>
                  </a:lnTo>
                  <a:lnTo>
                    <a:pt x="257" y="28"/>
                  </a:lnTo>
                  <a:lnTo>
                    <a:pt x="267" y="28"/>
                  </a:lnTo>
                  <a:lnTo>
                    <a:pt x="277" y="28"/>
                  </a:lnTo>
                  <a:lnTo>
                    <a:pt x="290" y="28"/>
                  </a:lnTo>
                  <a:lnTo>
                    <a:pt x="305" y="28"/>
                  </a:lnTo>
                  <a:lnTo>
                    <a:pt x="320" y="28"/>
                  </a:lnTo>
                  <a:lnTo>
                    <a:pt x="341" y="25"/>
                  </a:lnTo>
                  <a:lnTo>
                    <a:pt x="363" y="25"/>
                  </a:lnTo>
                  <a:lnTo>
                    <a:pt x="389" y="25"/>
                  </a:lnTo>
                  <a:lnTo>
                    <a:pt x="419" y="23"/>
                  </a:lnTo>
                  <a:lnTo>
                    <a:pt x="453" y="23"/>
                  </a:lnTo>
                  <a:lnTo>
                    <a:pt x="491" y="23"/>
                  </a:lnTo>
                  <a:lnTo>
                    <a:pt x="531" y="20"/>
                  </a:lnTo>
                  <a:lnTo>
                    <a:pt x="531" y="0"/>
                  </a:lnTo>
                  <a:close/>
                </a:path>
              </a:pathLst>
            </a:custGeom>
            <a:solidFill>
              <a:srgbClr val="000000"/>
            </a:solidFill>
            <a:ln w="9525">
              <a:noFill/>
              <a:round/>
              <a:headEnd/>
              <a:tailEnd/>
            </a:ln>
          </p:spPr>
          <p:txBody>
            <a:bodyPr/>
            <a:lstStyle/>
            <a:p>
              <a:endParaRPr lang="en-US" sz="2699"/>
            </a:p>
          </p:txBody>
        </p:sp>
        <p:sp>
          <p:nvSpPr>
            <p:cNvPr id="184386" name="Rectangle 66"/>
            <p:cNvSpPr>
              <a:spLocks noChangeArrowheads="1"/>
            </p:cNvSpPr>
            <p:nvPr/>
          </p:nvSpPr>
          <p:spPr bwMode="auto">
            <a:xfrm>
              <a:off x="4812030" y="6797421"/>
              <a:ext cx="138091" cy="23809"/>
            </a:xfrm>
            <a:prstGeom prst="rect">
              <a:avLst/>
            </a:prstGeom>
            <a:solidFill>
              <a:srgbClr val="000000"/>
            </a:solidFill>
            <a:ln w="9525">
              <a:noFill/>
              <a:miter lim="800000"/>
              <a:headEnd/>
              <a:tailEnd/>
            </a:ln>
          </p:spPr>
          <p:txBody>
            <a:bodyPr/>
            <a:lstStyle/>
            <a:p>
              <a:endParaRPr lang="en-US" sz="2699"/>
            </a:p>
          </p:txBody>
        </p:sp>
        <p:sp>
          <p:nvSpPr>
            <p:cNvPr id="184387" name="Rectangle 67"/>
            <p:cNvSpPr>
              <a:spLocks noChangeArrowheads="1"/>
            </p:cNvSpPr>
            <p:nvPr/>
          </p:nvSpPr>
          <p:spPr bwMode="auto">
            <a:xfrm>
              <a:off x="4538227" y="6797421"/>
              <a:ext cx="140473" cy="23809"/>
            </a:xfrm>
            <a:prstGeom prst="rect">
              <a:avLst/>
            </a:prstGeom>
            <a:solidFill>
              <a:srgbClr val="000000"/>
            </a:solidFill>
            <a:ln w="9525">
              <a:noFill/>
              <a:miter lim="800000"/>
              <a:headEnd/>
              <a:tailEnd/>
            </a:ln>
          </p:spPr>
          <p:txBody>
            <a:bodyPr/>
            <a:lstStyle/>
            <a:p>
              <a:endParaRPr lang="en-US" sz="2699"/>
            </a:p>
          </p:txBody>
        </p:sp>
        <p:sp>
          <p:nvSpPr>
            <p:cNvPr id="184388" name="Rectangle 68"/>
            <p:cNvSpPr>
              <a:spLocks noChangeArrowheads="1"/>
            </p:cNvSpPr>
            <p:nvPr/>
          </p:nvSpPr>
          <p:spPr bwMode="auto">
            <a:xfrm>
              <a:off x="4266807" y="6797421"/>
              <a:ext cx="138091" cy="23809"/>
            </a:xfrm>
            <a:prstGeom prst="rect">
              <a:avLst/>
            </a:prstGeom>
            <a:solidFill>
              <a:srgbClr val="000000"/>
            </a:solidFill>
            <a:ln w="9525">
              <a:noFill/>
              <a:miter lim="800000"/>
              <a:headEnd/>
              <a:tailEnd/>
            </a:ln>
          </p:spPr>
          <p:txBody>
            <a:bodyPr/>
            <a:lstStyle/>
            <a:p>
              <a:endParaRPr lang="en-US" sz="2699"/>
            </a:p>
          </p:txBody>
        </p:sp>
        <p:sp>
          <p:nvSpPr>
            <p:cNvPr id="184389" name="Rectangle 69"/>
            <p:cNvSpPr>
              <a:spLocks noChangeArrowheads="1"/>
            </p:cNvSpPr>
            <p:nvPr/>
          </p:nvSpPr>
          <p:spPr bwMode="auto">
            <a:xfrm>
              <a:off x="3993005" y="6797421"/>
              <a:ext cx="140471" cy="23809"/>
            </a:xfrm>
            <a:prstGeom prst="rect">
              <a:avLst/>
            </a:prstGeom>
            <a:solidFill>
              <a:srgbClr val="000000"/>
            </a:solidFill>
            <a:ln w="9525">
              <a:noFill/>
              <a:miter lim="800000"/>
              <a:headEnd/>
              <a:tailEnd/>
            </a:ln>
          </p:spPr>
          <p:txBody>
            <a:bodyPr/>
            <a:lstStyle/>
            <a:p>
              <a:endParaRPr lang="en-US" sz="2699"/>
            </a:p>
          </p:txBody>
        </p:sp>
        <p:sp>
          <p:nvSpPr>
            <p:cNvPr id="184390" name="Rectangle 70"/>
            <p:cNvSpPr>
              <a:spLocks noChangeArrowheads="1"/>
            </p:cNvSpPr>
            <p:nvPr/>
          </p:nvSpPr>
          <p:spPr bwMode="auto">
            <a:xfrm>
              <a:off x="3721585" y="6797421"/>
              <a:ext cx="138091" cy="23809"/>
            </a:xfrm>
            <a:prstGeom prst="rect">
              <a:avLst/>
            </a:prstGeom>
            <a:solidFill>
              <a:srgbClr val="000000"/>
            </a:solidFill>
            <a:ln w="9525">
              <a:noFill/>
              <a:miter lim="800000"/>
              <a:headEnd/>
              <a:tailEnd/>
            </a:ln>
          </p:spPr>
          <p:txBody>
            <a:bodyPr/>
            <a:lstStyle/>
            <a:p>
              <a:endParaRPr lang="en-US" sz="2699"/>
            </a:p>
          </p:txBody>
        </p:sp>
        <p:sp>
          <p:nvSpPr>
            <p:cNvPr id="184391" name="Rectangle 71"/>
            <p:cNvSpPr>
              <a:spLocks noChangeArrowheads="1"/>
            </p:cNvSpPr>
            <p:nvPr/>
          </p:nvSpPr>
          <p:spPr bwMode="auto">
            <a:xfrm>
              <a:off x="3447783" y="6797421"/>
              <a:ext cx="140473" cy="23809"/>
            </a:xfrm>
            <a:prstGeom prst="rect">
              <a:avLst/>
            </a:prstGeom>
            <a:solidFill>
              <a:srgbClr val="000000"/>
            </a:solidFill>
            <a:ln w="9525">
              <a:noFill/>
              <a:miter lim="800000"/>
              <a:headEnd/>
              <a:tailEnd/>
            </a:ln>
          </p:spPr>
          <p:txBody>
            <a:bodyPr/>
            <a:lstStyle/>
            <a:p>
              <a:endParaRPr lang="en-US" sz="2699"/>
            </a:p>
          </p:txBody>
        </p:sp>
        <p:sp>
          <p:nvSpPr>
            <p:cNvPr id="184392" name="Rectangle 72"/>
            <p:cNvSpPr>
              <a:spLocks noChangeArrowheads="1"/>
            </p:cNvSpPr>
            <p:nvPr/>
          </p:nvSpPr>
          <p:spPr bwMode="auto">
            <a:xfrm>
              <a:off x="3176362" y="6797421"/>
              <a:ext cx="138091" cy="23809"/>
            </a:xfrm>
            <a:prstGeom prst="rect">
              <a:avLst/>
            </a:prstGeom>
            <a:solidFill>
              <a:srgbClr val="000000"/>
            </a:solidFill>
            <a:ln w="9525">
              <a:noFill/>
              <a:miter lim="800000"/>
              <a:headEnd/>
              <a:tailEnd/>
            </a:ln>
          </p:spPr>
          <p:txBody>
            <a:bodyPr/>
            <a:lstStyle/>
            <a:p>
              <a:endParaRPr lang="en-US" sz="2699"/>
            </a:p>
          </p:txBody>
        </p:sp>
        <p:sp>
          <p:nvSpPr>
            <p:cNvPr id="184393" name="Rectangle 73"/>
            <p:cNvSpPr>
              <a:spLocks noChangeArrowheads="1"/>
            </p:cNvSpPr>
            <p:nvPr/>
          </p:nvSpPr>
          <p:spPr bwMode="auto">
            <a:xfrm>
              <a:off x="2902561" y="6797421"/>
              <a:ext cx="140471" cy="23809"/>
            </a:xfrm>
            <a:prstGeom prst="rect">
              <a:avLst/>
            </a:prstGeom>
            <a:solidFill>
              <a:srgbClr val="000000"/>
            </a:solidFill>
            <a:ln w="9525">
              <a:noFill/>
              <a:miter lim="800000"/>
              <a:headEnd/>
              <a:tailEnd/>
            </a:ln>
          </p:spPr>
          <p:txBody>
            <a:bodyPr/>
            <a:lstStyle/>
            <a:p>
              <a:endParaRPr lang="en-US" sz="2699"/>
            </a:p>
          </p:txBody>
        </p:sp>
        <p:sp>
          <p:nvSpPr>
            <p:cNvPr id="184394" name="Rectangle 74"/>
            <p:cNvSpPr>
              <a:spLocks noChangeArrowheads="1"/>
            </p:cNvSpPr>
            <p:nvPr/>
          </p:nvSpPr>
          <p:spPr bwMode="auto">
            <a:xfrm>
              <a:off x="2631141" y="6797421"/>
              <a:ext cx="138091" cy="23809"/>
            </a:xfrm>
            <a:prstGeom prst="rect">
              <a:avLst/>
            </a:prstGeom>
            <a:solidFill>
              <a:srgbClr val="000000"/>
            </a:solidFill>
            <a:ln w="9525">
              <a:noFill/>
              <a:miter lim="800000"/>
              <a:headEnd/>
              <a:tailEnd/>
            </a:ln>
          </p:spPr>
          <p:txBody>
            <a:bodyPr/>
            <a:lstStyle/>
            <a:p>
              <a:endParaRPr lang="en-US" sz="2699"/>
            </a:p>
          </p:txBody>
        </p:sp>
        <p:sp>
          <p:nvSpPr>
            <p:cNvPr id="184395" name="Rectangle 75"/>
            <p:cNvSpPr>
              <a:spLocks noChangeArrowheads="1"/>
            </p:cNvSpPr>
            <p:nvPr/>
          </p:nvSpPr>
          <p:spPr bwMode="auto">
            <a:xfrm>
              <a:off x="2357339" y="6797421"/>
              <a:ext cx="140473" cy="23809"/>
            </a:xfrm>
            <a:prstGeom prst="rect">
              <a:avLst/>
            </a:prstGeom>
            <a:solidFill>
              <a:srgbClr val="000000"/>
            </a:solidFill>
            <a:ln w="9525">
              <a:noFill/>
              <a:miter lim="800000"/>
              <a:headEnd/>
              <a:tailEnd/>
            </a:ln>
          </p:spPr>
          <p:txBody>
            <a:bodyPr/>
            <a:lstStyle/>
            <a:p>
              <a:endParaRPr lang="en-US" sz="2699"/>
            </a:p>
          </p:txBody>
        </p:sp>
        <p:sp>
          <p:nvSpPr>
            <p:cNvPr id="184396" name="Rectangle 76"/>
            <p:cNvSpPr>
              <a:spLocks noChangeArrowheads="1"/>
            </p:cNvSpPr>
            <p:nvPr/>
          </p:nvSpPr>
          <p:spPr bwMode="auto">
            <a:xfrm>
              <a:off x="4750126" y="5245085"/>
              <a:ext cx="140471" cy="26189"/>
            </a:xfrm>
            <a:prstGeom prst="rect">
              <a:avLst/>
            </a:prstGeom>
            <a:solidFill>
              <a:srgbClr val="000000"/>
            </a:solidFill>
            <a:ln w="9525">
              <a:noFill/>
              <a:miter lim="800000"/>
              <a:headEnd/>
              <a:tailEnd/>
            </a:ln>
          </p:spPr>
          <p:txBody>
            <a:bodyPr/>
            <a:lstStyle/>
            <a:p>
              <a:endParaRPr lang="en-US" sz="2699"/>
            </a:p>
          </p:txBody>
        </p:sp>
        <p:sp>
          <p:nvSpPr>
            <p:cNvPr id="184397" name="Rectangle 77"/>
            <p:cNvSpPr>
              <a:spLocks noChangeArrowheads="1"/>
            </p:cNvSpPr>
            <p:nvPr/>
          </p:nvSpPr>
          <p:spPr bwMode="auto">
            <a:xfrm>
              <a:off x="4478706" y="5245085"/>
              <a:ext cx="138091" cy="26189"/>
            </a:xfrm>
            <a:prstGeom prst="rect">
              <a:avLst/>
            </a:prstGeom>
            <a:solidFill>
              <a:srgbClr val="000000"/>
            </a:solidFill>
            <a:ln w="9525">
              <a:noFill/>
              <a:miter lim="800000"/>
              <a:headEnd/>
              <a:tailEnd/>
            </a:ln>
          </p:spPr>
          <p:txBody>
            <a:bodyPr/>
            <a:lstStyle/>
            <a:p>
              <a:endParaRPr lang="en-US" sz="2699"/>
            </a:p>
          </p:txBody>
        </p:sp>
        <p:sp>
          <p:nvSpPr>
            <p:cNvPr id="184398" name="Rectangle 78"/>
            <p:cNvSpPr>
              <a:spLocks noChangeArrowheads="1"/>
            </p:cNvSpPr>
            <p:nvPr/>
          </p:nvSpPr>
          <p:spPr bwMode="auto">
            <a:xfrm>
              <a:off x="4204904" y="5245085"/>
              <a:ext cx="140473" cy="26189"/>
            </a:xfrm>
            <a:prstGeom prst="rect">
              <a:avLst/>
            </a:prstGeom>
            <a:solidFill>
              <a:srgbClr val="000000"/>
            </a:solidFill>
            <a:ln w="9525">
              <a:noFill/>
              <a:miter lim="800000"/>
              <a:headEnd/>
              <a:tailEnd/>
            </a:ln>
          </p:spPr>
          <p:txBody>
            <a:bodyPr/>
            <a:lstStyle/>
            <a:p>
              <a:endParaRPr lang="en-US" sz="2699"/>
            </a:p>
          </p:txBody>
        </p:sp>
        <p:sp>
          <p:nvSpPr>
            <p:cNvPr id="184399" name="Rectangle 79"/>
            <p:cNvSpPr>
              <a:spLocks noChangeArrowheads="1"/>
            </p:cNvSpPr>
            <p:nvPr/>
          </p:nvSpPr>
          <p:spPr bwMode="auto">
            <a:xfrm>
              <a:off x="3933483" y="5245085"/>
              <a:ext cx="138091" cy="26189"/>
            </a:xfrm>
            <a:prstGeom prst="rect">
              <a:avLst/>
            </a:prstGeom>
            <a:solidFill>
              <a:srgbClr val="000000"/>
            </a:solidFill>
            <a:ln w="9525">
              <a:noFill/>
              <a:miter lim="800000"/>
              <a:headEnd/>
              <a:tailEnd/>
            </a:ln>
          </p:spPr>
          <p:txBody>
            <a:bodyPr/>
            <a:lstStyle/>
            <a:p>
              <a:endParaRPr lang="en-US" sz="2699"/>
            </a:p>
          </p:txBody>
        </p:sp>
        <p:sp>
          <p:nvSpPr>
            <p:cNvPr id="184400" name="Rectangle 80"/>
            <p:cNvSpPr>
              <a:spLocks noChangeArrowheads="1"/>
            </p:cNvSpPr>
            <p:nvPr/>
          </p:nvSpPr>
          <p:spPr bwMode="auto">
            <a:xfrm>
              <a:off x="3659682" y="5245085"/>
              <a:ext cx="140471" cy="26189"/>
            </a:xfrm>
            <a:prstGeom prst="rect">
              <a:avLst/>
            </a:prstGeom>
            <a:solidFill>
              <a:srgbClr val="000000"/>
            </a:solidFill>
            <a:ln w="9525">
              <a:noFill/>
              <a:miter lim="800000"/>
              <a:headEnd/>
              <a:tailEnd/>
            </a:ln>
          </p:spPr>
          <p:txBody>
            <a:bodyPr/>
            <a:lstStyle/>
            <a:p>
              <a:endParaRPr lang="en-US" sz="2699"/>
            </a:p>
          </p:txBody>
        </p:sp>
        <p:sp>
          <p:nvSpPr>
            <p:cNvPr id="184401" name="Rectangle 81"/>
            <p:cNvSpPr>
              <a:spLocks noChangeArrowheads="1"/>
            </p:cNvSpPr>
            <p:nvPr/>
          </p:nvSpPr>
          <p:spPr bwMode="auto">
            <a:xfrm>
              <a:off x="3388262" y="5245085"/>
              <a:ext cx="138091" cy="26189"/>
            </a:xfrm>
            <a:prstGeom prst="rect">
              <a:avLst/>
            </a:prstGeom>
            <a:solidFill>
              <a:srgbClr val="000000"/>
            </a:solidFill>
            <a:ln w="9525">
              <a:noFill/>
              <a:miter lim="800000"/>
              <a:headEnd/>
              <a:tailEnd/>
            </a:ln>
          </p:spPr>
          <p:txBody>
            <a:bodyPr/>
            <a:lstStyle/>
            <a:p>
              <a:endParaRPr lang="en-US" sz="2699"/>
            </a:p>
          </p:txBody>
        </p:sp>
        <p:sp>
          <p:nvSpPr>
            <p:cNvPr id="184402" name="Rectangle 82"/>
            <p:cNvSpPr>
              <a:spLocks noChangeArrowheads="1"/>
            </p:cNvSpPr>
            <p:nvPr/>
          </p:nvSpPr>
          <p:spPr bwMode="auto">
            <a:xfrm>
              <a:off x="3114459" y="5245085"/>
              <a:ext cx="140473" cy="26189"/>
            </a:xfrm>
            <a:prstGeom prst="rect">
              <a:avLst/>
            </a:prstGeom>
            <a:solidFill>
              <a:srgbClr val="000000"/>
            </a:solidFill>
            <a:ln w="9525">
              <a:noFill/>
              <a:miter lim="800000"/>
              <a:headEnd/>
              <a:tailEnd/>
            </a:ln>
          </p:spPr>
          <p:txBody>
            <a:bodyPr/>
            <a:lstStyle/>
            <a:p>
              <a:endParaRPr lang="en-US" sz="2699"/>
            </a:p>
          </p:txBody>
        </p:sp>
        <p:sp>
          <p:nvSpPr>
            <p:cNvPr id="184403" name="Rectangle 83"/>
            <p:cNvSpPr>
              <a:spLocks noChangeArrowheads="1"/>
            </p:cNvSpPr>
            <p:nvPr/>
          </p:nvSpPr>
          <p:spPr bwMode="auto">
            <a:xfrm>
              <a:off x="2843039" y="5245085"/>
              <a:ext cx="138091" cy="26189"/>
            </a:xfrm>
            <a:prstGeom prst="rect">
              <a:avLst/>
            </a:prstGeom>
            <a:solidFill>
              <a:srgbClr val="000000"/>
            </a:solidFill>
            <a:ln w="9525">
              <a:noFill/>
              <a:miter lim="800000"/>
              <a:headEnd/>
              <a:tailEnd/>
            </a:ln>
          </p:spPr>
          <p:txBody>
            <a:bodyPr/>
            <a:lstStyle/>
            <a:p>
              <a:endParaRPr lang="en-US" sz="2699"/>
            </a:p>
          </p:txBody>
        </p:sp>
        <p:sp>
          <p:nvSpPr>
            <p:cNvPr id="184404" name="Rectangle 84"/>
            <p:cNvSpPr>
              <a:spLocks noChangeArrowheads="1"/>
            </p:cNvSpPr>
            <p:nvPr/>
          </p:nvSpPr>
          <p:spPr bwMode="auto">
            <a:xfrm>
              <a:off x="2569238" y="5245085"/>
              <a:ext cx="133329" cy="26189"/>
            </a:xfrm>
            <a:prstGeom prst="rect">
              <a:avLst/>
            </a:prstGeom>
            <a:solidFill>
              <a:srgbClr val="000000"/>
            </a:solidFill>
            <a:ln w="9525">
              <a:noFill/>
              <a:miter lim="800000"/>
              <a:headEnd/>
              <a:tailEnd/>
            </a:ln>
          </p:spPr>
          <p:txBody>
            <a:bodyPr/>
            <a:lstStyle/>
            <a:p>
              <a:endParaRPr lang="en-US" sz="2699"/>
            </a:p>
          </p:txBody>
        </p:sp>
        <p:sp>
          <p:nvSpPr>
            <p:cNvPr id="184405" name="Rectangle 85"/>
            <p:cNvSpPr>
              <a:spLocks noChangeArrowheads="1"/>
            </p:cNvSpPr>
            <p:nvPr/>
          </p:nvSpPr>
          <p:spPr bwMode="auto">
            <a:xfrm>
              <a:off x="2297817" y="5245085"/>
              <a:ext cx="133329" cy="26189"/>
            </a:xfrm>
            <a:prstGeom prst="rect">
              <a:avLst/>
            </a:prstGeom>
            <a:solidFill>
              <a:srgbClr val="000000"/>
            </a:solidFill>
            <a:ln w="9525">
              <a:noFill/>
              <a:miter lim="800000"/>
              <a:headEnd/>
              <a:tailEnd/>
            </a:ln>
          </p:spPr>
          <p:txBody>
            <a:bodyPr/>
            <a:lstStyle/>
            <a:p>
              <a:endParaRPr lang="en-US" sz="2699"/>
            </a:p>
          </p:txBody>
        </p:sp>
      </p:grpSp>
    </p:spTree>
    <p:extLst>
      <p:ext uri="{BB962C8B-B14F-4D97-AF65-F5344CB8AC3E}">
        <p14:creationId xmlns:p14="http://schemas.microsoft.com/office/powerpoint/2010/main" val="6226044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algn="ctr"/>
            <a:r>
              <a:rPr lang="en-US" dirty="0"/>
              <a:t>Logit Transformation </a:t>
            </a:r>
          </a:p>
        </p:txBody>
      </p:sp>
      <p:sp>
        <p:nvSpPr>
          <p:cNvPr id="5" name="Slide Number Placeholder 4"/>
          <p:cNvSpPr>
            <a:spLocks noGrp="1"/>
          </p:cNvSpPr>
          <p:nvPr>
            <p:ph type="sldNum" sz="quarter" idx="12"/>
          </p:nvPr>
        </p:nvSpPr>
        <p:spPr/>
        <p:txBody>
          <a:bodyPr/>
          <a:lstStyle/>
          <a:p>
            <a:fld id="{87AE200E-655D-41CB-AE11-87F7AD6434E3}" type="slidenum">
              <a:rPr lang="en-US" smtClean="0"/>
              <a:pPr/>
              <a:t>25</a:t>
            </a:fld>
            <a:endParaRPr lang="en-US"/>
          </a:p>
        </p:txBody>
      </p:sp>
      <p:sp>
        <p:nvSpPr>
          <p:cNvPr id="186371" name="Rectangle 3"/>
          <p:cNvSpPr>
            <a:spLocks noGrp="1" noChangeArrowheads="1"/>
          </p:cNvSpPr>
          <p:nvPr>
            <p:ph idx="4294967295"/>
          </p:nvPr>
        </p:nvSpPr>
        <p:spPr>
          <a:xfrm>
            <a:off x="1520890" y="2005014"/>
            <a:ext cx="7623110" cy="4351337"/>
          </a:xfrm>
        </p:spPr>
        <p:txBody>
          <a:bodyPr/>
          <a:lstStyle/>
          <a:p>
            <a:pPr marL="0" indent="0">
              <a:spcBef>
                <a:spcPts val="900"/>
              </a:spcBef>
              <a:spcAft>
                <a:spcPts val="600"/>
              </a:spcAft>
              <a:buNone/>
            </a:pPr>
            <a:r>
              <a:rPr lang="en-US" dirty="0"/>
              <a:t>Logistic regression models transformed probabilities called logits.</a:t>
            </a:r>
          </a:p>
          <a:p>
            <a:pPr marL="0" indent="0">
              <a:spcBef>
                <a:spcPts val="900"/>
              </a:spcBef>
              <a:spcAft>
                <a:spcPts val="600"/>
              </a:spcAft>
              <a:buNone/>
            </a:pPr>
            <a:r>
              <a:rPr lang="en-US" dirty="0" smtClean="0"/>
              <a:t>where</a:t>
            </a:r>
            <a:endParaRPr lang="en-US" dirty="0"/>
          </a:p>
          <a:p>
            <a:pPr marL="0" indent="0">
              <a:spcBef>
                <a:spcPts val="900"/>
              </a:spcBef>
              <a:spcAft>
                <a:spcPts val="600"/>
              </a:spcAft>
              <a:buNone/>
            </a:pPr>
            <a:r>
              <a:rPr lang="en-US" sz="2400" i="1" dirty="0"/>
              <a:t>  </a:t>
            </a:r>
            <a:r>
              <a:rPr lang="en-US" sz="2400" i="1" dirty="0" err="1"/>
              <a:t>i</a:t>
            </a:r>
            <a:r>
              <a:rPr lang="en-US" sz="2400" dirty="0"/>
              <a:t>	indexes all cases (observations).</a:t>
            </a:r>
          </a:p>
          <a:p>
            <a:pPr marL="852417" lvl="1" indent="-738126">
              <a:spcBef>
                <a:spcPts val="900"/>
              </a:spcBef>
              <a:spcAft>
                <a:spcPts val="600"/>
              </a:spcAft>
              <a:buNone/>
            </a:pPr>
            <a:r>
              <a:rPr lang="en-US" i="1" dirty="0" smtClean="0"/>
              <a:t>p</a:t>
            </a:r>
            <a:r>
              <a:rPr lang="en-US" i="1" baseline="-25000" dirty="0" smtClean="0"/>
              <a:t>i</a:t>
            </a:r>
            <a:r>
              <a:rPr lang="en-US" dirty="0" smtClean="0"/>
              <a:t>	is the probability the event (a sale, for example) occurs in the </a:t>
            </a:r>
            <a:r>
              <a:rPr lang="en-US" i="1" dirty="0" err="1" smtClean="0"/>
              <a:t>i</a:t>
            </a:r>
            <a:r>
              <a:rPr lang="en-US" baseline="30000" dirty="0" err="1" smtClean="0"/>
              <a:t>th</a:t>
            </a:r>
            <a:r>
              <a:rPr lang="en-US" dirty="0" smtClean="0"/>
              <a:t> case.</a:t>
            </a:r>
          </a:p>
          <a:p>
            <a:pPr marL="852417" lvl="1" indent="-738126">
              <a:spcBef>
                <a:spcPts val="900"/>
              </a:spcBef>
              <a:spcAft>
                <a:spcPts val="600"/>
              </a:spcAft>
              <a:buNone/>
            </a:pPr>
            <a:r>
              <a:rPr lang="en-US" dirty="0" smtClean="0"/>
              <a:t>log</a:t>
            </a:r>
            <a:r>
              <a:rPr lang="en-US" dirty="0"/>
              <a:t>	is the natural log (to the base </a:t>
            </a:r>
            <a:r>
              <a:rPr lang="en-US" i="1" dirty="0"/>
              <a:t>e</a:t>
            </a:r>
            <a:r>
              <a:rPr lang="en-US" dirty="0"/>
              <a:t>).</a:t>
            </a:r>
            <a:endParaRPr lang="en-US" dirty="0">
              <a:latin typeface="Times New Roman" pitchFamily="18" charset="0"/>
            </a:endParaRPr>
          </a:p>
        </p:txBody>
      </p:sp>
      <p:pic>
        <p:nvPicPr>
          <p:cNvPr id="186372" name="Picture 4"/>
          <p:cNvPicPr>
            <a:picLocks noChangeAspect="1" noChangeArrowheads="1"/>
          </p:cNvPicPr>
          <p:nvPr/>
        </p:nvPicPr>
        <p:blipFill>
          <a:blip r:embed="rId3" cstate="print"/>
          <a:srcRect/>
          <a:stretch>
            <a:fillRect/>
          </a:stretch>
        </p:blipFill>
        <p:spPr bwMode="auto">
          <a:xfrm>
            <a:off x="3438710" y="2692135"/>
            <a:ext cx="5486188" cy="1108032"/>
          </a:xfrm>
          <a:prstGeom prst="rect">
            <a:avLst/>
          </a:prstGeom>
          <a:noFill/>
          <a:ln w="12700">
            <a:noFill/>
            <a:miter lim="800000"/>
            <a:headEnd type="none" w="sm" len="sm"/>
            <a:tailEnd type="none" w="sm" len="sm"/>
          </a:ln>
          <a:effectLst/>
        </p:spPr>
      </p:pic>
    </p:spTree>
    <p:extLst>
      <p:ext uri="{BB962C8B-B14F-4D97-AF65-F5344CB8AC3E}">
        <p14:creationId xmlns:p14="http://schemas.microsoft.com/office/powerpoint/2010/main" val="10096137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algn="ctr"/>
            <a:r>
              <a:rPr lang="en-US" b="1" dirty="0"/>
              <a:t>Logistic Regression Model</a:t>
            </a:r>
          </a:p>
        </p:txBody>
      </p:sp>
      <p:sp>
        <p:nvSpPr>
          <p:cNvPr id="5" name="Slide Number Placeholder 4"/>
          <p:cNvSpPr>
            <a:spLocks noGrp="1"/>
          </p:cNvSpPr>
          <p:nvPr>
            <p:ph type="sldNum" sz="quarter" idx="12"/>
          </p:nvPr>
        </p:nvSpPr>
        <p:spPr/>
        <p:txBody>
          <a:bodyPr/>
          <a:lstStyle/>
          <a:p>
            <a:fld id="{87AE200E-655D-41CB-AE11-87F7AD6434E3}" type="slidenum">
              <a:rPr lang="en-US" smtClean="0"/>
              <a:pPr/>
              <a:t>26</a:t>
            </a:fld>
            <a:endParaRPr lang="en-US"/>
          </a:p>
        </p:txBody>
      </p:sp>
      <p:sp>
        <p:nvSpPr>
          <p:cNvPr id="188419" name="Rectangle 3"/>
          <p:cNvSpPr>
            <a:spLocks noGrp="1" noChangeArrowheads="1"/>
          </p:cNvSpPr>
          <p:nvPr>
            <p:ph idx="4294967295"/>
          </p:nvPr>
        </p:nvSpPr>
        <p:spPr>
          <a:xfrm>
            <a:off x="793102" y="2187575"/>
            <a:ext cx="7886700" cy="4351338"/>
          </a:xfrm>
        </p:spPr>
        <p:txBody>
          <a:bodyPr/>
          <a:lstStyle/>
          <a:p>
            <a:pPr marL="1774677" indent="-1774677" algn="ctr">
              <a:spcBef>
                <a:spcPts val="900"/>
              </a:spcBef>
              <a:spcAft>
                <a:spcPts val="600"/>
              </a:spcAft>
              <a:buNone/>
            </a:pPr>
            <a:r>
              <a:rPr lang="en-US" dirty="0"/>
              <a:t>logit (</a:t>
            </a:r>
            <a:r>
              <a:rPr lang="en-US" i="1" dirty="0"/>
              <a:t>p</a:t>
            </a:r>
            <a:r>
              <a:rPr lang="en-US" i="1" baseline="-25000" dirty="0"/>
              <a:t>i</a:t>
            </a:r>
            <a:r>
              <a:rPr lang="en-US" dirty="0"/>
              <a:t>) = </a:t>
            </a:r>
            <a:r>
              <a:rPr lang="en-US" dirty="0">
                <a:sym typeface="Symbol" pitchFamily="18" charset="2"/>
              </a:rPr>
              <a:t></a:t>
            </a:r>
            <a:r>
              <a:rPr lang="en-US" baseline="-25000" dirty="0"/>
              <a:t>0</a:t>
            </a:r>
            <a:r>
              <a:rPr lang="en-US" dirty="0"/>
              <a:t> + </a:t>
            </a:r>
            <a:r>
              <a:rPr lang="en-US" dirty="0">
                <a:sym typeface="Symbol" pitchFamily="18" charset="2"/>
              </a:rPr>
              <a:t></a:t>
            </a:r>
            <a:r>
              <a:rPr lang="en-US" baseline="-25000" dirty="0"/>
              <a:t>1</a:t>
            </a:r>
            <a:r>
              <a:rPr lang="en-US" dirty="0"/>
              <a:t>X</a:t>
            </a:r>
            <a:r>
              <a:rPr lang="en-US" baseline="-25000" dirty="0"/>
              <a:t>1</a:t>
            </a:r>
            <a:endParaRPr lang="en-US" dirty="0"/>
          </a:p>
          <a:p>
            <a:pPr marL="1774677" indent="-1774677">
              <a:spcBef>
                <a:spcPts val="900"/>
              </a:spcBef>
              <a:spcAft>
                <a:spcPts val="600"/>
              </a:spcAft>
              <a:buNone/>
            </a:pPr>
            <a:r>
              <a:rPr lang="en-US" dirty="0"/>
              <a:t>where</a:t>
            </a:r>
          </a:p>
          <a:p>
            <a:pPr marL="1774677" indent="-1774677">
              <a:spcBef>
                <a:spcPts val="900"/>
              </a:spcBef>
              <a:spcAft>
                <a:spcPts val="600"/>
              </a:spcAft>
              <a:buNone/>
            </a:pPr>
            <a:r>
              <a:rPr lang="en-US" dirty="0"/>
              <a:t>logit(</a:t>
            </a:r>
            <a:r>
              <a:rPr lang="en-US" i="1" dirty="0"/>
              <a:t>p</a:t>
            </a:r>
            <a:r>
              <a:rPr lang="en-US" i="1" baseline="-25000" dirty="0"/>
              <a:t>i</a:t>
            </a:r>
            <a:r>
              <a:rPr lang="en-US" dirty="0"/>
              <a:t>)	logit transformation of the probability of the event</a:t>
            </a:r>
          </a:p>
          <a:p>
            <a:pPr marL="1774677" indent="-1774677">
              <a:spcBef>
                <a:spcPts val="900"/>
              </a:spcBef>
              <a:spcAft>
                <a:spcPts val="600"/>
              </a:spcAft>
              <a:buNone/>
            </a:pPr>
            <a:r>
              <a:rPr lang="en-US" dirty="0">
                <a:sym typeface="Symbol" pitchFamily="18" charset="2"/>
              </a:rPr>
              <a:t></a:t>
            </a:r>
            <a:r>
              <a:rPr lang="en-US" baseline="-25000" dirty="0"/>
              <a:t>0</a:t>
            </a:r>
            <a:r>
              <a:rPr lang="en-US" dirty="0"/>
              <a:t>	intercept of the regression line</a:t>
            </a:r>
          </a:p>
          <a:p>
            <a:pPr marL="1774677" indent="-1774677">
              <a:spcBef>
                <a:spcPts val="900"/>
              </a:spcBef>
              <a:spcAft>
                <a:spcPts val="600"/>
              </a:spcAft>
              <a:buNone/>
            </a:pPr>
            <a:r>
              <a:rPr lang="en-US" dirty="0">
                <a:sym typeface="Symbol" pitchFamily="18" charset="2"/>
              </a:rPr>
              <a:t></a:t>
            </a:r>
            <a:r>
              <a:rPr lang="en-US" baseline="-25000" dirty="0"/>
              <a:t>1</a:t>
            </a:r>
            <a:r>
              <a:rPr lang="en-US" dirty="0"/>
              <a:t>	slope of the regression line.</a:t>
            </a:r>
          </a:p>
        </p:txBody>
      </p:sp>
      <p:sp>
        <p:nvSpPr>
          <p:cNvPr id="188420" name="Rectangle 4"/>
          <p:cNvSpPr>
            <a:spLocks noChangeArrowheads="1"/>
          </p:cNvSpPr>
          <p:nvPr/>
        </p:nvSpPr>
        <p:spPr bwMode="auto">
          <a:xfrm>
            <a:off x="177" y="2856074"/>
            <a:ext cx="184731" cy="507703"/>
          </a:xfrm>
          <a:prstGeom prst="rect">
            <a:avLst/>
          </a:prstGeom>
          <a:noFill/>
          <a:ln w="12700">
            <a:noFill/>
            <a:miter lim="800000"/>
            <a:headEnd type="none" w="sm" len="sm"/>
            <a:tailEnd type="none" w="sm" len="sm"/>
          </a:ln>
          <a:effectLst/>
        </p:spPr>
        <p:txBody>
          <a:bodyPr wrap="none" anchor="ctr">
            <a:spAutoFit/>
          </a:bodyPr>
          <a:lstStyle/>
          <a:p>
            <a:endParaRPr lang="en-US" sz="2699"/>
          </a:p>
        </p:txBody>
      </p:sp>
    </p:spTree>
    <p:extLst>
      <p:ext uri="{BB962C8B-B14F-4D97-AF65-F5344CB8AC3E}">
        <p14:creationId xmlns:p14="http://schemas.microsoft.com/office/powerpoint/2010/main" val="6055648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normAutofit/>
          </a:bodyPr>
          <a:lstStyle/>
          <a:p>
            <a:pPr algn="ctr"/>
            <a:r>
              <a:rPr lang="en-US" sz="3600" b="1" dirty="0"/>
              <a:t>Logistic Regression Model</a:t>
            </a:r>
          </a:p>
        </p:txBody>
      </p:sp>
      <p:sp>
        <p:nvSpPr>
          <p:cNvPr id="5" name="Slide Number Placeholder 4"/>
          <p:cNvSpPr>
            <a:spLocks noGrp="1"/>
          </p:cNvSpPr>
          <p:nvPr>
            <p:ph type="sldNum" sz="quarter" idx="12"/>
          </p:nvPr>
        </p:nvSpPr>
        <p:spPr/>
        <p:txBody>
          <a:bodyPr/>
          <a:lstStyle/>
          <a:p>
            <a:fld id="{87AE200E-655D-41CB-AE11-87F7AD6434E3}" type="slidenum">
              <a:rPr lang="en-US" smtClean="0"/>
              <a:pPr/>
              <a:t>27</a:t>
            </a:fld>
            <a:endParaRPr lang="en-US"/>
          </a:p>
        </p:txBody>
      </p:sp>
      <p:sp>
        <p:nvSpPr>
          <p:cNvPr id="190467" name="Rectangle 3"/>
          <p:cNvSpPr>
            <a:spLocks noChangeArrowheads="1"/>
          </p:cNvSpPr>
          <p:nvPr/>
        </p:nvSpPr>
        <p:spPr bwMode="auto">
          <a:xfrm>
            <a:off x="177" y="2856074"/>
            <a:ext cx="184731" cy="507703"/>
          </a:xfrm>
          <a:prstGeom prst="rect">
            <a:avLst/>
          </a:prstGeom>
          <a:noFill/>
          <a:ln w="12700">
            <a:noFill/>
            <a:miter lim="800000"/>
            <a:headEnd type="none" w="sm" len="sm"/>
            <a:tailEnd type="none" w="sm" len="sm"/>
          </a:ln>
          <a:effectLst/>
        </p:spPr>
        <p:txBody>
          <a:bodyPr wrap="none" anchor="ctr">
            <a:spAutoFit/>
          </a:bodyPr>
          <a:lstStyle/>
          <a:p>
            <a:endParaRPr lang="en-US" sz="2699"/>
          </a:p>
        </p:txBody>
      </p:sp>
      <p:graphicFrame>
        <p:nvGraphicFramePr>
          <p:cNvPr id="190468" name="Object 4"/>
          <p:cNvGraphicFramePr>
            <a:graphicFrameLocks noChangeAspect="1"/>
          </p:cNvGraphicFramePr>
          <p:nvPr>
            <p:extLst>
              <p:ext uri="{D42A27DB-BD31-4B8C-83A1-F6EECF244321}">
                <p14:modId xmlns:p14="http://schemas.microsoft.com/office/powerpoint/2010/main" val="3130735284"/>
              </p:ext>
            </p:extLst>
          </p:nvPr>
        </p:nvGraphicFramePr>
        <p:xfrm>
          <a:off x="1426154" y="2690672"/>
          <a:ext cx="6552947" cy="1777931"/>
        </p:xfrm>
        <a:graphic>
          <a:graphicData uri="http://schemas.openxmlformats.org/presentationml/2006/ole">
            <mc:AlternateContent xmlns:mc="http://schemas.openxmlformats.org/markup-compatibility/2006">
              <mc:Choice xmlns:v="urn:schemas-microsoft-com:vml" Requires="v">
                <p:oleObj spid="_x0000_s1032" name="Equation" r:id="rId4" imgW="1549080" imgH="419040" progId="Equation.3">
                  <p:embed/>
                </p:oleObj>
              </mc:Choice>
              <mc:Fallback>
                <p:oleObj name="Equation" r:id="rId4" imgW="1549080" imgH="419040" progId="Equation.3">
                  <p:embed/>
                  <p:pic>
                    <p:nvPicPr>
                      <p:cNvPr id="19046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6154" y="2690672"/>
                        <a:ext cx="6552947" cy="1777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399440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8" name="Rectangle 4"/>
          <p:cNvSpPr>
            <a:spLocks noGrp="1" noChangeArrowheads="1"/>
          </p:cNvSpPr>
          <p:nvPr>
            <p:ph type="title"/>
          </p:nvPr>
        </p:nvSpPr>
        <p:spPr/>
        <p:txBody>
          <a:bodyPr>
            <a:normAutofit/>
          </a:bodyPr>
          <a:lstStyle/>
          <a:p>
            <a:pPr algn="ctr"/>
            <a:r>
              <a:rPr lang="en-US" sz="3600" b="1" dirty="0"/>
              <a:t>Logistic Regression Model</a:t>
            </a:r>
          </a:p>
        </p:txBody>
      </p:sp>
      <p:sp>
        <p:nvSpPr>
          <p:cNvPr id="8" name="Slide Number Placeholder 3"/>
          <p:cNvSpPr>
            <a:spLocks noGrp="1"/>
          </p:cNvSpPr>
          <p:nvPr>
            <p:ph type="sldNum" sz="quarter" idx="12"/>
          </p:nvPr>
        </p:nvSpPr>
        <p:spPr/>
        <p:txBody>
          <a:bodyPr/>
          <a:lstStyle/>
          <a:p>
            <a:fld id="{7CA2A381-631A-40A3-B482-81C5C0EDC6CD}" type="slidenum">
              <a:rPr lang="en-US"/>
              <a:pPr/>
              <a:t>28</a:t>
            </a:fld>
            <a:endParaRPr lang="en-US"/>
          </a:p>
        </p:txBody>
      </p:sp>
      <p:grpSp>
        <p:nvGrpSpPr>
          <p:cNvPr id="2" name="Group 5"/>
          <p:cNvGrpSpPr>
            <a:grpSpLocks/>
          </p:cNvGrpSpPr>
          <p:nvPr/>
        </p:nvGrpSpPr>
        <p:grpSpPr bwMode="auto">
          <a:xfrm>
            <a:off x="763736" y="2162224"/>
            <a:ext cx="7551445" cy="3463792"/>
            <a:chOff x="481" y="1362"/>
            <a:chExt cx="4757" cy="2182"/>
          </a:xfrm>
        </p:grpSpPr>
        <p:graphicFrame>
          <p:nvGraphicFramePr>
            <p:cNvPr id="774150" name="Object 6"/>
            <p:cNvGraphicFramePr>
              <a:graphicFrameLocks noChangeAspect="1"/>
            </p:cNvGraphicFramePr>
            <p:nvPr/>
          </p:nvGraphicFramePr>
          <p:xfrm>
            <a:off x="481" y="1362"/>
            <a:ext cx="2303" cy="2182"/>
          </p:xfrm>
          <a:graphic>
            <a:graphicData uri="http://schemas.openxmlformats.org/presentationml/2006/ole">
              <mc:AlternateContent xmlns:mc="http://schemas.openxmlformats.org/markup-compatibility/2006">
                <mc:Choice xmlns:v="urn:schemas-microsoft-com:vml" Requires="v">
                  <p:oleObj spid="_x0000_s2068" name="Chart" r:id="rId4" imgW="2886075" imgH="2524125" progId="Excel.Sheet.8">
                    <p:embed/>
                  </p:oleObj>
                </mc:Choice>
                <mc:Fallback>
                  <p:oleObj name="Chart" r:id="rId4" imgW="2886075" imgH="2524125" progId="Excel.Sheet.8">
                    <p:embed/>
                    <p:pic>
                      <p:nvPicPr>
                        <p:cNvPr id="77415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 y="1362"/>
                          <a:ext cx="2303" cy="2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4151" name="Object 7"/>
            <p:cNvGraphicFramePr>
              <a:graphicFrameLocks noChangeAspect="1"/>
            </p:cNvGraphicFramePr>
            <p:nvPr/>
          </p:nvGraphicFramePr>
          <p:xfrm>
            <a:off x="2974" y="1365"/>
            <a:ext cx="2264" cy="2145"/>
          </p:xfrm>
          <a:graphic>
            <a:graphicData uri="http://schemas.openxmlformats.org/presentationml/2006/ole">
              <mc:AlternateContent xmlns:mc="http://schemas.openxmlformats.org/markup-compatibility/2006">
                <mc:Choice xmlns:v="urn:schemas-microsoft-com:vml" Requires="v">
                  <p:oleObj spid="_x0000_s2069" name="Chart" r:id="rId6" imgW="2886075" imgH="2524125" progId="Excel.Sheet.8">
                    <p:embed/>
                  </p:oleObj>
                </mc:Choice>
                <mc:Fallback>
                  <p:oleObj name="Chart" r:id="rId6" imgW="2886075" imgH="2524125" progId="Excel.Sheet.8">
                    <p:embed/>
                    <p:pic>
                      <p:nvPicPr>
                        <p:cNvPr id="774151"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4" y="1365"/>
                          <a:ext cx="2264" cy="21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 name="TextBox 8"/>
          <p:cNvSpPr txBox="1"/>
          <p:nvPr/>
        </p:nvSpPr>
        <p:spPr>
          <a:xfrm>
            <a:off x="1981300" y="2590833"/>
            <a:ext cx="1142956" cy="507703"/>
          </a:xfrm>
          <a:prstGeom prst="rect">
            <a:avLst/>
          </a:prstGeom>
          <a:noFill/>
        </p:spPr>
        <p:txBody>
          <a:bodyPr wrap="square" rtlCol="0">
            <a:spAutoFit/>
          </a:bodyPr>
          <a:lstStyle/>
          <a:p>
            <a:r>
              <a:rPr lang="en-US" sz="2699" i="1" dirty="0">
                <a:sym typeface="Symbol" panose="05050102010706020507" pitchFamily="18" charset="2"/>
              </a:rPr>
              <a:t></a:t>
            </a:r>
            <a:r>
              <a:rPr lang="en-US" sz="2699" i="1" baseline="-25000" dirty="0"/>
              <a:t>1</a:t>
            </a:r>
            <a:r>
              <a:rPr lang="en-US" sz="2699" i="1" dirty="0"/>
              <a:t> &gt; 0</a:t>
            </a:r>
          </a:p>
        </p:txBody>
      </p:sp>
      <p:sp>
        <p:nvSpPr>
          <p:cNvPr id="11" name="TextBox 10"/>
          <p:cNvSpPr txBox="1"/>
          <p:nvPr/>
        </p:nvSpPr>
        <p:spPr>
          <a:xfrm>
            <a:off x="6596037" y="2590833"/>
            <a:ext cx="1142956" cy="507703"/>
          </a:xfrm>
          <a:prstGeom prst="rect">
            <a:avLst/>
          </a:prstGeom>
          <a:noFill/>
        </p:spPr>
        <p:txBody>
          <a:bodyPr wrap="square" rtlCol="0">
            <a:spAutoFit/>
          </a:bodyPr>
          <a:lstStyle/>
          <a:p>
            <a:r>
              <a:rPr lang="en-US" sz="2699" i="1" dirty="0">
                <a:sym typeface="Symbol" panose="05050102010706020507" pitchFamily="18" charset="2"/>
              </a:rPr>
              <a:t></a:t>
            </a:r>
            <a:r>
              <a:rPr lang="en-US" sz="2699" i="1" baseline="-25000" dirty="0"/>
              <a:t>1</a:t>
            </a:r>
            <a:r>
              <a:rPr lang="en-US" sz="2699" i="1" dirty="0"/>
              <a:t> &lt; 0</a:t>
            </a:r>
          </a:p>
        </p:txBody>
      </p:sp>
    </p:spTree>
    <p:extLst>
      <p:ext uri="{BB962C8B-B14F-4D97-AF65-F5344CB8AC3E}">
        <p14:creationId xmlns:p14="http://schemas.microsoft.com/office/powerpoint/2010/main" val="3216830168"/>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normAutofit/>
          </a:bodyPr>
          <a:lstStyle/>
          <a:p>
            <a:pPr algn="ctr"/>
            <a:r>
              <a:rPr lang="en-US" sz="3600" b="1" dirty="0"/>
              <a:t>Multiple Logistic Regression</a:t>
            </a:r>
          </a:p>
        </p:txBody>
      </p:sp>
      <p:sp>
        <p:nvSpPr>
          <p:cNvPr id="5" name="Slide Number Placeholder 4"/>
          <p:cNvSpPr>
            <a:spLocks noGrp="1"/>
          </p:cNvSpPr>
          <p:nvPr>
            <p:ph type="sldNum" sz="quarter" idx="12"/>
          </p:nvPr>
        </p:nvSpPr>
        <p:spPr/>
        <p:txBody>
          <a:bodyPr/>
          <a:lstStyle/>
          <a:p>
            <a:fld id="{87AE200E-655D-41CB-AE11-87F7AD6434E3}" type="slidenum">
              <a:rPr lang="en-US" smtClean="0"/>
              <a:pPr/>
              <a:t>29</a:t>
            </a:fld>
            <a:endParaRPr lang="en-US"/>
          </a:p>
        </p:txBody>
      </p:sp>
      <p:pic>
        <p:nvPicPr>
          <p:cNvPr id="208899" name="Picture 3" descr="05S03F10"/>
          <p:cNvPicPr>
            <a:picLocks noChangeAspect="1" noChangeArrowheads="1"/>
          </p:cNvPicPr>
          <p:nvPr/>
        </p:nvPicPr>
        <p:blipFill>
          <a:blip r:embed="rId4" cstate="print"/>
          <a:srcRect/>
          <a:stretch>
            <a:fillRect/>
          </a:stretch>
        </p:blipFill>
        <p:spPr bwMode="auto">
          <a:xfrm>
            <a:off x="1730484" y="3119988"/>
            <a:ext cx="5683030" cy="1574739"/>
          </a:xfrm>
          <a:prstGeom prst="rect">
            <a:avLst/>
          </a:prstGeom>
          <a:noFill/>
        </p:spPr>
      </p:pic>
      <p:graphicFrame>
        <p:nvGraphicFramePr>
          <p:cNvPr id="208900" name="Object 4"/>
          <p:cNvGraphicFramePr>
            <a:graphicFrameLocks noChangeAspect="1"/>
          </p:cNvGraphicFramePr>
          <p:nvPr>
            <p:extLst/>
          </p:nvPr>
        </p:nvGraphicFramePr>
        <p:xfrm>
          <a:off x="2040036" y="4745525"/>
          <a:ext cx="5063929" cy="842930"/>
        </p:xfrm>
        <a:graphic>
          <a:graphicData uri="http://schemas.openxmlformats.org/presentationml/2006/ole">
            <mc:AlternateContent xmlns:mc="http://schemas.openxmlformats.org/markup-compatibility/2006">
              <mc:Choice xmlns:v="urn:schemas-microsoft-com:vml" Requires="v">
                <p:oleObj spid="_x0000_s3080" name="Document" r:id="rId5" imgW="5486400" imgH="842760" progId="Word.Document.8">
                  <p:embed/>
                </p:oleObj>
              </mc:Choice>
              <mc:Fallback>
                <p:oleObj name="Document" r:id="rId5" imgW="5486400" imgH="842760" progId="Word.Document.8">
                  <p:embed/>
                  <p:pic>
                    <p:nvPicPr>
                      <p:cNvPr id="20890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0036" y="4745525"/>
                        <a:ext cx="5063929" cy="842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9761554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916302"/>
            <a:ext cx="7886700" cy="1325563"/>
          </a:xfrm>
        </p:spPr>
        <p:txBody>
          <a:bodyPr/>
          <a:lstStyle/>
          <a:p>
            <a:pPr algn="r"/>
            <a:r>
              <a:rPr lang="en-US" b="1" dirty="0" err="1" smtClean="0">
                <a:latin typeface="Avenir Next Cyr W04 Demi Italic" panose="020B0703020202090204" pitchFamily="34" charset="0"/>
              </a:rPr>
              <a:t>Bagian</a:t>
            </a:r>
            <a:r>
              <a:rPr lang="en-US" b="1" dirty="0" smtClean="0">
                <a:latin typeface="Avenir Next Cyr W04 Demi Italic" panose="020B0703020202090204" pitchFamily="34" charset="0"/>
              </a:rPr>
              <a:t> 1</a:t>
            </a:r>
            <a:endParaRPr lang="en-US" b="1" dirty="0">
              <a:latin typeface="Avenir Next Cyr W04 Demi Italic" panose="020B0703020202090204" pitchFamily="34" charset="0"/>
            </a:endParaRPr>
          </a:p>
        </p:txBody>
      </p:sp>
      <p:sp>
        <p:nvSpPr>
          <p:cNvPr id="3" name="Content Placeholder 2"/>
          <p:cNvSpPr>
            <a:spLocks noGrp="1"/>
          </p:cNvSpPr>
          <p:nvPr>
            <p:ph idx="1"/>
          </p:nvPr>
        </p:nvSpPr>
        <p:spPr>
          <a:xfrm>
            <a:off x="628650" y="3886199"/>
            <a:ext cx="7886700" cy="2290763"/>
          </a:xfrm>
        </p:spPr>
        <p:txBody>
          <a:bodyPr/>
          <a:lstStyle/>
          <a:p>
            <a:pPr marL="0" indent="0" algn="r">
              <a:buNone/>
            </a:pPr>
            <a:r>
              <a:rPr lang="en-US" dirty="0" err="1" smtClean="0">
                <a:latin typeface="Avenir Next Cyr W04 Demi Italic" panose="020B0703020202090204" pitchFamily="34" charset="0"/>
              </a:rPr>
              <a:t>Pengantar</a:t>
            </a:r>
            <a:r>
              <a:rPr lang="en-US" dirty="0" smtClean="0">
                <a:latin typeface="Avenir Next Cyr W04 Demi Italic" panose="020B0703020202090204" pitchFamily="34" charset="0"/>
              </a:rPr>
              <a:t> </a:t>
            </a:r>
            <a:r>
              <a:rPr lang="en-US" dirty="0" err="1" smtClean="0">
                <a:latin typeface="Avenir Next Cyr W04 Demi Italic" panose="020B0703020202090204" pitchFamily="34" charset="0"/>
              </a:rPr>
              <a:t>Analitika</a:t>
            </a:r>
            <a:endParaRPr lang="en-US" dirty="0" smtClean="0">
              <a:latin typeface="Avenir Next Cyr W04 Demi Italic" panose="020B0703020202090204" pitchFamily="34" charset="0"/>
            </a:endParaRPr>
          </a:p>
        </p:txBody>
      </p:sp>
    </p:spTree>
    <p:extLst>
      <p:ext uri="{BB962C8B-B14F-4D97-AF65-F5344CB8AC3E}">
        <p14:creationId xmlns:p14="http://schemas.microsoft.com/office/powerpoint/2010/main" val="143212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28651" y="1135058"/>
            <a:ext cx="7886700" cy="787882"/>
          </a:xfrm>
        </p:spPr>
        <p:txBody>
          <a:bodyPr>
            <a:normAutofit/>
          </a:bodyPr>
          <a:lstStyle/>
          <a:p>
            <a:pPr algn="ctr"/>
            <a:r>
              <a:rPr lang="en-US" sz="3600" b="1" dirty="0" err="1"/>
              <a:t>Tahapan</a:t>
            </a:r>
            <a:r>
              <a:rPr lang="en-US" sz="3600" b="1" dirty="0"/>
              <a:t> </a:t>
            </a:r>
            <a:r>
              <a:rPr lang="en-US" sz="3600" b="1" dirty="0" err="1"/>
              <a:t>Pemodelan</a:t>
            </a:r>
            <a:r>
              <a:rPr lang="en-US" sz="3600" b="1" dirty="0"/>
              <a:t> </a:t>
            </a:r>
            <a:r>
              <a:rPr lang="en-US" sz="3600" b="1" dirty="0" err="1"/>
              <a:t>Secara</a:t>
            </a:r>
            <a:r>
              <a:rPr lang="en-US" sz="3600" b="1" dirty="0"/>
              <a:t> </a:t>
            </a:r>
            <a:r>
              <a:rPr lang="en-US" sz="3600" b="1" dirty="0" err="1"/>
              <a:t>Umum</a:t>
            </a:r>
            <a:endParaRPr lang="en-US" sz="3600" b="1" dirty="0"/>
          </a:p>
        </p:txBody>
      </p:sp>
      <p:sp>
        <p:nvSpPr>
          <p:cNvPr id="12" name="Text Placeholder 11"/>
          <p:cNvSpPr>
            <a:spLocks noGrp="1"/>
          </p:cNvSpPr>
          <p:nvPr>
            <p:ph type="body" sz="quarter" idx="28"/>
          </p:nvPr>
        </p:nvSpPr>
        <p:spPr/>
        <p:txBody>
          <a:bodyPr/>
          <a:lstStyle/>
          <a:p>
            <a:r>
              <a:rPr lang="en-US" dirty="0" err="1" smtClean="0"/>
              <a:t>Penyiapan</a:t>
            </a:r>
            <a:r>
              <a:rPr lang="en-US" dirty="0" smtClean="0"/>
              <a:t> Data</a:t>
            </a:r>
            <a:endParaRPr lang="en-US" dirty="0"/>
          </a:p>
        </p:txBody>
      </p:sp>
      <p:sp>
        <p:nvSpPr>
          <p:cNvPr id="13" name="Text Placeholder 12"/>
          <p:cNvSpPr>
            <a:spLocks noGrp="1"/>
          </p:cNvSpPr>
          <p:nvPr>
            <p:ph type="body" sz="quarter" idx="29"/>
          </p:nvPr>
        </p:nvSpPr>
        <p:spPr/>
        <p:txBody>
          <a:bodyPr/>
          <a:lstStyle/>
          <a:p>
            <a:r>
              <a:rPr lang="en-US" dirty="0" smtClean="0"/>
              <a:t>Tuning Model</a:t>
            </a:r>
            <a:endParaRPr lang="en-US" dirty="0"/>
          </a:p>
        </p:txBody>
      </p:sp>
      <p:sp>
        <p:nvSpPr>
          <p:cNvPr id="14" name="Text Placeholder 13"/>
          <p:cNvSpPr>
            <a:spLocks noGrp="1"/>
          </p:cNvSpPr>
          <p:nvPr>
            <p:ph type="body" sz="quarter" idx="30"/>
          </p:nvPr>
        </p:nvSpPr>
        <p:spPr/>
        <p:txBody>
          <a:bodyPr/>
          <a:lstStyle/>
          <a:p>
            <a:r>
              <a:rPr lang="en-US" dirty="0" smtClean="0"/>
              <a:t>Evaluation</a:t>
            </a:r>
            <a:endParaRPr lang="en-US" dirty="0"/>
          </a:p>
        </p:txBody>
      </p:sp>
      <p:sp>
        <p:nvSpPr>
          <p:cNvPr id="15" name="Text Placeholder 14"/>
          <p:cNvSpPr>
            <a:spLocks noGrp="1"/>
          </p:cNvSpPr>
          <p:nvPr>
            <p:ph type="body" sz="quarter" idx="31"/>
          </p:nvPr>
        </p:nvSpPr>
        <p:spPr/>
        <p:txBody>
          <a:bodyPr/>
          <a:lstStyle/>
          <a:p>
            <a:r>
              <a:rPr lang="en-US" dirty="0" smtClean="0"/>
              <a:t>Feature Engineering</a:t>
            </a:r>
            <a:endParaRPr lang="en-US" dirty="0"/>
          </a:p>
        </p:txBody>
      </p:sp>
      <p:sp>
        <p:nvSpPr>
          <p:cNvPr id="11" name="Text Placeholder 10"/>
          <p:cNvSpPr>
            <a:spLocks noGrp="1"/>
          </p:cNvSpPr>
          <p:nvPr>
            <p:ph type="body" sz="quarter" idx="16"/>
          </p:nvPr>
        </p:nvSpPr>
        <p:spPr/>
        <p:txBody>
          <a:bodyPr/>
          <a:lstStyle/>
          <a:p>
            <a:endParaRPr lang="en-US"/>
          </a:p>
        </p:txBody>
      </p:sp>
      <p:sp>
        <p:nvSpPr>
          <p:cNvPr id="16" name="Text Placeholder 15"/>
          <p:cNvSpPr>
            <a:spLocks noGrp="1"/>
          </p:cNvSpPr>
          <p:nvPr>
            <p:ph type="body" sz="quarter" idx="32"/>
          </p:nvPr>
        </p:nvSpPr>
        <p:spPr/>
        <p:txBody>
          <a:bodyPr/>
          <a:lstStyle/>
          <a:p>
            <a:endParaRPr lang="en-US"/>
          </a:p>
        </p:txBody>
      </p:sp>
      <p:sp>
        <p:nvSpPr>
          <p:cNvPr id="17" name="Text Placeholder 16"/>
          <p:cNvSpPr>
            <a:spLocks noGrp="1"/>
          </p:cNvSpPr>
          <p:nvPr>
            <p:ph type="body" sz="quarter" idx="33"/>
          </p:nvPr>
        </p:nvSpPr>
        <p:spPr/>
        <p:txBody>
          <a:bodyPr/>
          <a:lstStyle/>
          <a:p>
            <a:endParaRPr lang="en-US"/>
          </a:p>
        </p:txBody>
      </p:sp>
      <p:sp>
        <p:nvSpPr>
          <p:cNvPr id="18" name="Text Placeholder 17"/>
          <p:cNvSpPr>
            <a:spLocks noGrp="1"/>
          </p:cNvSpPr>
          <p:nvPr>
            <p:ph type="body" sz="quarter" idx="34"/>
          </p:nvPr>
        </p:nvSpPr>
        <p:spPr/>
        <p:txBody>
          <a:bodyPr/>
          <a:lstStyle/>
          <a:p>
            <a:endParaRPr lang="en-US"/>
          </a:p>
        </p:txBody>
      </p:sp>
      <p:sp>
        <p:nvSpPr>
          <p:cNvPr id="19" name="Text Placeholder 18"/>
          <p:cNvSpPr>
            <a:spLocks noGrp="1"/>
          </p:cNvSpPr>
          <p:nvPr>
            <p:ph type="body" sz="quarter" idx="35"/>
          </p:nvPr>
        </p:nvSpPr>
        <p:spPr/>
        <p:txBody>
          <a:bodyPr/>
          <a:lstStyle/>
          <a:p>
            <a:r>
              <a:rPr lang="en-US" dirty="0" smtClean="0"/>
              <a:t>Training</a:t>
            </a:r>
            <a:endParaRPr lang="en-US" dirty="0"/>
          </a:p>
        </p:txBody>
      </p:sp>
      <p:sp>
        <p:nvSpPr>
          <p:cNvPr id="20" name="Text Placeholder 19"/>
          <p:cNvSpPr>
            <a:spLocks noGrp="1"/>
          </p:cNvSpPr>
          <p:nvPr>
            <p:ph type="body" sz="quarter" idx="36"/>
          </p:nvPr>
        </p:nvSpPr>
        <p:spPr/>
        <p:txBody>
          <a:bodyPr/>
          <a:lstStyle/>
          <a:p>
            <a:r>
              <a:rPr lang="en-US" dirty="0" smtClean="0"/>
              <a:t>Prediction</a:t>
            </a:r>
            <a:endParaRPr lang="en-US" dirty="0"/>
          </a:p>
        </p:txBody>
      </p:sp>
    </p:spTree>
    <p:extLst>
      <p:ext uri="{BB962C8B-B14F-4D97-AF65-F5344CB8AC3E}">
        <p14:creationId xmlns:p14="http://schemas.microsoft.com/office/powerpoint/2010/main" val="39595288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621220" y="133"/>
            <a:ext cx="7886700" cy="1325512"/>
          </a:xfrm>
        </p:spPr>
        <p:txBody>
          <a:bodyPr>
            <a:normAutofit/>
          </a:bodyPr>
          <a:lstStyle/>
          <a:p>
            <a:pPr algn="ctr"/>
            <a:r>
              <a:rPr lang="en-US" sz="3200" b="1" dirty="0" err="1"/>
              <a:t>Penyiapan</a:t>
            </a:r>
            <a:r>
              <a:rPr lang="en-US" sz="3200" b="1" dirty="0"/>
              <a:t> Data</a:t>
            </a:r>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31</a:t>
            </a:fld>
            <a:endParaRPr lang="en-US" dirty="0"/>
          </a:p>
        </p:txBody>
      </p:sp>
      <p:sp>
        <p:nvSpPr>
          <p:cNvPr id="18" name="Picture Placeholder 17"/>
          <p:cNvSpPr>
            <a:spLocks noGrp="1"/>
          </p:cNvSpPr>
          <p:nvPr>
            <p:ph type="pic" sz="quarter" idx="23"/>
          </p:nvPr>
        </p:nvSpPr>
        <p:spPr/>
      </p:sp>
      <p:sp>
        <p:nvSpPr>
          <p:cNvPr id="16" name="Text Placeholder 15"/>
          <p:cNvSpPr>
            <a:spLocks noGrp="1"/>
          </p:cNvSpPr>
          <p:nvPr>
            <p:ph type="body" sz="quarter" idx="12"/>
          </p:nvPr>
        </p:nvSpPr>
        <p:spPr/>
        <p:txBody>
          <a:bodyPr>
            <a:normAutofit/>
          </a:bodyPr>
          <a:lstStyle/>
          <a:p>
            <a:r>
              <a:rPr lang="en-US" sz="1867" dirty="0" err="1"/>
              <a:t>Menentukan</a:t>
            </a:r>
            <a:r>
              <a:rPr lang="en-US" sz="1867" dirty="0"/>
              <a:t> </a:t>
            </a:r>
            <a:r>
              <a:rPr lang="en-US" sz="1867" dirty="0" err="1"/>
              <a:t>variabel</a:t>
            </a:r>
            <a:r>
              <a:rPr lang="en-US" sz="1867" dirty="0"/>
              <a:t> </a:t>
            </a:r>
            <a:r>
              <a:rPr lang="en-US" sz="1867" dirty="0" err="1"/>
              <a:t>prediktor</a:t>
            </a:r>
            <a:endParaRPr lang="en-US" sz="1867" dirty="0"/>
          </a:p>
          <a:p>
            <a:r>
              <a:rPr lang="en-US" sz="1867" dirty="0" err="1"/>
              <a:t>Ekstraksi</a:t>
            </a:r>
            <a:r>
              <a:rPr lang="en-US" sz="1867" dirty="0"/>
              <a:t> </a:t>
            </a:r>
            <a:r>
              <a:rPr lang="en-US" sz="1867" dirty="0" err="1"/>
              <a:t>dari</a:t>
            </a:r>
            <a:r>
              <a:rPr lang="en-US" sz="1867" dirty="0"/>
              <a:t> data warehouse</a:t>
            </a:r>
          </a:p>
          <a:p>
            <a:r>
              <a:rPr lang="en-US" sz="1867" dirty="0"/>
              <a:t>Cleaning data</a:t>
            </a:r>
          </a:p>
        </p:txBody>
      </p:sp>
      <p:sp>
        <p:nvSpPr>
          <p:cNvPr id="17" name="Text Placeholder 16"/>
          <p:cNvSpPr>
            <a:spLocks noGrp="1"/>
          </p:cNvSpPr>
          <p:nvPr>
            <p:ph type="body" sz="quarter" idx="13"/>
          </p:nvPr>
        </p:nvSpPr>
        <p:spPr>
          <a:xfrm>
            <a:off x="4113106" y="3077329"/>
            <a:ext cx="4522561" cy="498079"/>
          </a:xfrm>
        </p:spPr>
        <p:txBody>
          <a:bodyPr/>
          <a:lstStyle/>
          <a:p>
            <a:r>
              <a:rPr lang="en-US" sz="2133" dirty="0" err="1"/>
              <a:t>Sering</a:t>
            </a:r>
            <a:r>
              <a:rPr lang="en-US" sz="2133" dirty="0"/>
              <a:t> </a:t>
            </a:r>
            <a:r>
              <a:rPr lang="en-US" sz="2133" dirty="0" err="1"/>
              <a:t>menjadi</a:t>
            </a:r>
            <a:r>
              <a:rPr lang="en-US" sz="2133" dirty="0"/>
              <a:t> proses yang </a:t>
            </a:r>
            <a:r>
              <a:rPr lang="en-US" sz="2133" dirty="0" err="1"/>
              <a:t>memakan</a:t>
            </a:r>
            <a:r>
              <a:rPr lang="en-US" sz="2133" dirty="0"/>
              <a:t> </a:t>
            </a:r>
            <a:r>
              <a:rPr lang="en-US" sz="2133" dirty="0" err="1"/>
              <a:t>sebagian</a:t>
            </a:r>
            <a:r>
              <a:rPr lang="en-US" sz="2133" dirty="0"/>
              <a:t> </a:t>
            </a:r>
            <a:r>
              <a:rPr lang="en-US" sz="2133" dirty="0" err="1"/>
              <a:t>besar</a:t>
            </a:r>
            <a:r>
              <a:rPr lang="en-US" sz="2133" dirty="0"/>
              <a:t> </a:t>
            </a:r>
            <a:r>
              <a:rPr lang="en-US" sz="2133" dirty="0" err="1"/>
              <a:t>waktu</a:t>
            </a:r>
            <a:r>
              <a:rPr lang="en-US" sz="2133" dirty="0"/>
              <a:t>…</a:t>
            </a:r>
          </a:p>
        </p:txBody>
      </p:sp>
    </p:spTree>
    <p:extLst>
      <p:ext uri="{BB962C8B-B14F-4D97-AF65-F5344CB8AC3E}">
        <p14:creationId xmlns:p14="http://schemas.microsoft.com/office/powerpoint/2010/main" val="22858129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normAutofit/>
          </a:bodyPr>
          <a:lstStyle/>
          <a:p>
            <a:pPr algn="ctr"/>
            <a:r>
              <a:rPr lang="en-US" sz="3200" b="1" dirty="0">
                <a:solidFill>
                  <a:schemeClr val="accent2">
                    <a:lumMod val="75000"/>
                  </a:schemeClr>
                </a:solidFill>
              </a:rPr>
              <a:t>Feature Engineering</a:t>
            </a:r>
            <a:r>
              <a:rPr lang="en-US" sz="3200" b="1" dirty="0"/>
              <a:t/>
            </a:r>
            <a:br>
              <a:rPr lang="en-US" sz="3200" b="1" dirty="0"/>
            </a:br>
            <a:r>
              <a:rPr lang="en-US" sz="3200" b="1" dirty="0" err="1">
                <a:solidFill>
                  <a:srgbClr val="5B9BD5"/>
                </a:solidFill>
              </a:rPr>
              <a:t>menyiapkan</a:t>
            </a:r>
            <a:r>
              <a:rPr lang="en-US" sz="3200" b="1" dirty="0">
                <a:solidFill>
                  <a:srgbClr val="5B9BD5"/>
                </a:solidFill>
              </a:rPr>
              <a:t> data </a:t>
            </a:r>
            <a:r>
              <a:rPr lang="en-US" sz="3200" b="1" dirty="0" err="1">
                <a:solidFill>
                  <a:srgbClr val="5B9BD5"/>
                </a:solidFill>
              </a:rPr>
              <a:t>variabel</a:t>
            </a:r>
            <a:r>
              <a:rPr lang="en-US" sz="3200" b="1" dirty="0">
                <a:solidFill>
                  <a:srgbClr val="5B9BD5"/>
                </a:solidFill>
              </a:rPr>
              <a:t> </a:t>
            </a:r>
            <a:r>
              <a:rPr lang="en-US" sz="3200" b="1" dirty="0" err="1">
                <a:solidFill>
                  <a:srgbClr val="5B9BD5"/>
                </a:solidFill>
              </a:rPr>
              <a:t>prediktor</a:t>
            </a:r>
            <a:endParaRPr lang="en-US" sz="3200" b="1" dirty="0">
              <a:solidFill>
                <a:srgbClr val="5B9BD5"/>
              </a:solidFill>
            </a:endParaRPr>
          </a:p>
        </p:txBody>
      </p:sp>
      <p:sp>
        <p:nvSpPr>
          <p:cNvPr id="3" name="Footer Placeholder 2"/>
          <p:cNvSpPr>
            <a:spLocks noGrp="1"/>
          </p:cNvSpPr>
          <p:nvPr>
            <p:ph type="ftr" sz="quarter" idx="10"/>
          </p:nvPr>
        </p:nvSpPr>
        <p:spPr>
          <a:prstGeom prst="rect">
            <a:avLst/>
          </a:prstGeom>
        </p:spPr>
        <p:txBody>
          <a:bodyPr/>
          <a:lstStyle/>
          <a:p>
            <a:endParaRPr lang="en-US" dirty="0"/>
          </a:p>
        </p:txBody>
      </p:sp>
      <p:sp>
        <p:nvSpPr>
          <p:cNvPr id="4" name="Slide Number Placeholder 3"/>
          <p:cNvSpPr>
            <a:spLocks noGrp="1"/>
          </p:cNvSpPr>
          <p:nvPr>
            <p:ph type="sldNum" sz="quarter" idx="11"/>
          </p:nvPr>
        </p:nvSpPr>
        <p:spPr>
          <a:prstGeom prst="rect">
            <a:avLst/>
          </a:prstGeom>
        </p:spPr>
        <p:txBody>
          <a:bodyPr/>
          <a:lstStyle/>
          <a:p>
            <a:fld id="{03EB59E2-90B9-4CD3-AC74-D672227E13C3}" type="slidenum">
              <a:rPr lang="en-US" smtClean="0"/>
              <a:pPr/>
              <a:t>32</a:t>
            </a:fld>
            <a:endParaRPr lang="en-US" dirty="0"/>
          </a:p>
        </p:txBody>
      </p:sp>
      <p:sp>
        <p:nvSpPr>
          <p:cNvPr id="22" name="Picture Placeholder 21"/>
          <p:cNvSpPr>
            <a:spLocks noGrp="1"/>
          </p:cNvSpPr>
          <p:nvPr>
            <p:ph type="pic" sz="quarter" idx="12"/>
          </p:nvPr>
        </p:nvSpPr>
        <p:spPr/>
      </p:sp>
      <p:sp>
        <p:nvSpPr>
          <p:cNvPr id="23" name="Picture Placeholder 22"/>
          <p:cNvSpPr>
            <a:spLocks noGrp="1"/>
          </p:cNvSpPr>
          <p:nvPr>
            <p:ph type="pic" sz="quarter" idx="13"/>
          </p:nvPr>
        </p:nvSpPr>
        <p:spPr/>
      </p:sp>
      <p:sp>
        <p:nvSpPr>
          <p:cNvPr id="24" name="Picture Placeholder 23"/>
          <p:cNvSpPr>
            <a:spLocks noGrp="1"/>
          </p:cNvSpPr>
          <p:nvPr>
            <p:ph type="pic" sz="quarter" idx="14"/>
          </p:nvPr>
        </p:nvSpPr>
        <p:spPr/>
      </p:sp>
      <p:sp>
        <p:nvSpPr>
          <p:cNvPr id="25" name="Text Placeholder 24"/>
          <p:cNvSpPr>
            <a:spLocks noGrp="1"/>
          </p:cNvSpPr>
          <p:nvPr>
            <p:ph type="body" sz="quarter" idx="16"/>
          </p:nvPr>
        </p:nvSpPr>
        <p:spPr/>
        <p:txBody>
          <a:bodyPr>
            <a:normAutofit/>
          </a:bodyPr>
          <a:lstStyle/>
          <a:p>
            <a:r>
              <a:rPr lang="en-US" sz="1867" dirty="0" err="1"/>
              <a:t>dari</a:t>
            </a:r>
            <a:r>
              <a:rPr lang="en-US" sz="1867" dirty="0"/>
              <a:t> </a:t>
            </a:r>
            <a:r>
              <a:rPr lang="en-US" sz="1867" dirty="0" err="1"/>
              <a:t>variabel</a:t>
            </a:r>
            <a:r>
              <a:rPr lang="en-US" sz="1867" dirty="0"/>
              <a:t> yang </a:t>
            </a:r>
            <a:r>
              <a:rPr lang="en-US" sz="1867" dirty="0" err="1"/>
              <a:t>sudah</a:t>
            </a:r>
            <a:r>
              <a:rPr lang="en-US" sz="1867" dirty="0"/>
              <a:t> </a:t>
            </a:r>
            <a:r>
              <a:rPr lang="en-US" sz="1867" dirty="0" err="1"/>
              <a:t>ada</a:t>
            </a:r>
            <a:r>
              <a:rPr lang="en-US" sz="1867" dirty="0"/>
              <a:t> agar model </a:t>
            </a:r>
            <a:r>
              <a:rPr lang="en-US" sz="1867" dirty="0" err="1"/>
              <a:t>lebih</a:t>
            </a:r>
            <a:r>
              <a:rPr lang="en-US" sz="1867" dirty="0"/>
              <a:t> </a:t>
            </a:r>
            <a:r>
              <a:rPr lang="en-US" sz="1867" dirty="0" err="1"/>
              <a:t>tinggi</a:t>
            </a:r>
            <a:r>
              <a:rPr lang="en-US" sz="1867" dirty="0"/>
              <a:t> </a:t>
            </a:r>
            <a:r>
              <a:rPr lang="en-US" sz="1867" dirty="0" err="1"/>
              <a:t>akurasinya</a:t>
            </a:r>
            <a:endParaRPr lang="en-US" sz="1867" dirty="0"/>
          </a:p>
        </p:txBody>
      </p:sp>
      <p:sp>
        <p:nvSpPr>
          <p:cNvPr id="26" name="Text Placeholder 25"/>
          <p:cNvSpPr>
            <a:spLocks noGrp="1"/>
          </p:cNvSpPr>
          <p:nvPr>
            <p:ph type="body" sz="quarter" idx="17"/>
          </p:nvPr>
        </p:nvSpPr>
        <p:spPr>
          <a:xfrm>
            <a:off x="281387" y="4164190"/>
            <a:ext cx="3108435" cy="498079"/>
          </a:xfrm>
        </p:spPr>
        <p:txBody>
          <a:bodyPr/>
          <a:lstStyle/>
          <a:p>
            <a:r>
              <a:rPr lang="en-US" b="1" dirty="0" err="1" smtClean="0">
                <a:latin typeface="+mn-lt"/>
              </a:rPr>
              <a:t>Pembuatan</a:t>
            </a:r>
            <a:r>
              <a:rPr lang="en-US" b="1" dirty="0" smtClean="0">
                <a:latin typeface="+mn-lt"/>
              </a:rPr>
              <a:t> </a:t>
            </a:r>
            <a:r>
              <a:rPr lang="en-US" b="1" dirty="0" err="1" smtClean="0">
                <a:latin typeface="+mn-lt"/>
              </a:rPr>
              <a:t>variabel</a:t>
            </a:r>
            <a:r>
              <a:rPr lang="en-US" b="1" dirty="0" smtClean="0">
                <a:latin typeface="+mn-lt"/>
              </a:rPr>
              <a:t> </a:t>
            </a:r>
            <a:r>
              <a:rPr lang="en-US" b="1" dirty="0" err="1" smtClean="0">
                <a:latin typeface="+mn-lt"/>
              </a:rPr>
              <a:t>baru</a:t>
            </a:r>
            <a:endParaRPr lang="en-US" b="1" dirty="0">
              <a:latin typeface="+mn-lt"/>
            </a:endParaRPr>
          </a:p>
        </p:txBody>
      </p:sp>
      <p:sp>
        <p:nvSpPr>
          <p:cNvPr id="27" name="Text Placeholder 26"/>
          <p:cNvSpPr>
            <a:spLocks noGrp="1"/>
          </p:cNvSpPr>
          <p:nvPr>
            <p:ph type="body" sz="quarter" idx="23"/>
          </p:nvPr>
        </p:nvSpPr>
        <p:spPr/>
        <p:txBody>
          <a:bodyPr>
            <a:normAutofit/>
          </a:bodyPr>
          <a:lstStyle/>
          <a:p>
            <a:r>
              <a:rPr lang="en-US" sz="1867" dirty="0" err="1"/>
              <a:t>Menentukan</a:t>
            </a:r>
            <a:r>
              <a:rPr lang="en-US" sz="1867" dirty="0"/>
              <a:t> </a:t>
            </a:r>
            <a:r>
              <a:rPr lang="en-US" sz="1867" dirty="0" err="1"/>
              <a:t>variabel</a:t>
            </a:r>
            <a:r>
              <a:rPr lang="en-US" sz="1867" dirty="0"/>
              <a:t> mana </a:t>
            </a:r>
            <a:r>
              <a:rPr lang="en-US" sz="1867" dirty="0" err="1"/>
              <a:t>saja</a:t>
            </a:r>
            <a:r>
              <a:rPr lang="en-US" sz="1867" dirty="0"/>
              <a:t> yang </a:t>
            </a:r>
            <a:r>
              <a:rPr lang="en-US" sz="1867" dirty="0" err="1"/>
              <a:t>perlu</a:t>
            </a:r>
            <a:r>
              <a:rPr lang="en-US" sz="1867" dirty="0"/>
              <a:t> </a:t>
            </a:r>
            <a:r>
              <a:rPr lang="en-US" sz="1867" dirty="0" err="1"/>
              <a:t>masuk</a:t>
            </a:r>
            <a:r>
              <a:rPr lang="en-US" sz="1867" dirty="0"/>
              <a:t> </a:t>
            </a:r>
            <a:r>
              <a:rPr lang="en-US" sz="1867" dirty="0" err="1"/>
              <a:t>dalam</a:t>
            </a:r>
            <a:r>
              <a:rPr lang="en-US" sz="1867" dirty="0"/>
              <a:t> model</a:t>
            </a:r>
          </a:p>
        </p:txBody>
      </p:sp>
      <p:sp>
        <p:nvSpPr>
          <p:cNvPr id="28" name="Text Placeholder 27"/>
          <p:cNvSpPr>
            <a:spLocks noGrp="1"/>
          </p:cNvSpPr>
          <p:nvPr>
            <p:ph type="body" sz="quarter" idx="24"/>
          </p:nvPr>
        </p:nvSpPr>
        <p:spPr/>
        <p:txBody>
          <a:bodyPr/>
          <a:lstStyle/>
          <a:p>
            <a:r>
              <a:rPr lang="en-US" b="1" dirty="0" err="1" smtClean="0">
                <a:latin typeface="+mn-lt"/>
              </a:rPr>
              <a:t>Seleksi</a:t>
            </a:r>
            <a:r>
              <a:rPr lang="en-US" b="1" dirty="0" smtClean="0">
                <a:latin typeface="+mn-lt"/>
              </a:rPr>
              <a:t> </a:t>
            </a:r>
            <a:r>
              <a:rPr lang="en-US" b="1" dirty="0" err="1" smtClean="0">
                <a:latin typeface="+mn-lt"/>
              </a:rPr>
              <a:t>Variabel</a:t>
            </a:r>
            <a:endParaRPr lang="en-US" b="1" dirty="0">
              <a:latin typeface="+mn-lt"/>
            </a:endParaRPr>
          </a:p>
        </p:txBody>
      </p:sp>
      <p:sp>
        <p:nvSpPr>
          <p:cNvPr id="29" name="Text Placeholder 28"/>
          <p:cNvSpPr>
            <a:spLocks noGrp="1"/>
          </p:cNvSpPr>
          <p:nvPr>
            <p:ph type="body" sz="quarter" idx="25"/>
          </p:nvPr>
        </p:nvSpPr>
        <p:spPr/>
        <p:txBody>
          <a:bodyPr>
            <a:normAutofit/>
          </a:bodyPr>
          <a:lstStyle/>
          <a:p>
            <a:r>
              <a:rPr lang="en-US" sz="1867" dirty="0" err="1"/>
              <a:t>mengubah</a:t>
            </a:r>
            <a:r>
              <a:rPr lang="en-US" sz="1867" dirty="0"/>
              <a:t> </a:t>
            </a:r>
            <a:r>
              <a:rPr lang="en-US" sz="1867" dirty="0" err="1"/>
              <a:t>variabel</a:t>
            </a:r>
            <a:r>
              <a:rPr lang="en-US" sz="1867" dirty="0"/>
              <a:t> </a:t>
            </a:r>
            <a:r>
              <a:rPr lang="en-US" sz="1867" dirty="0" err="1"/>
              <a:t>numerik</a:t>
            </a:r>
            <a:r>
              <a:rPr lang="en-US" sz="1867" dirty="0"/>
              <a:t> </a:t>
            </a:r>
            <a:r>
              <a:rPr lang="en-US" sz="1867" dirty="0" err="1"/>
              <a:t>menjadi</a:t>
            </a:r>
            <a:r>
              <a:rPr lang="en-US" sz="1867" dirty="0"/>
              <a:t> </a:t>
            </a:r>
            <a:r>
              <a:rPr lang="en-US" sz="1867" dirty="0" err="1"/>
              <a:t>kategorik</a:t>
            </a:r>
            <a:endParaRPr lang="en-US" sz="1867" dirty="0"/>
          </a:p>
        </p:txBody>
      </p:sp>
      <p:sp>
        <p:nvSpPr>
          <p:cNvPr id="30" name="Text Placeholder 29"/>
          <p:cNvSpPr>
            <a:spLocks noGrp="1"/>
          </p:cNvSpPr>
          <p:nvPr>
            <p:ph type="body" sz="quarter" idx="26"/>
          </p:nvPr>
        </p:nvSpPr>
        <p:spPr/>
        <p:txBody>
          <a:bodyPr/>
          <a:lstStyle/>
          <a:p>
            <a:r>
              <a:rPr lang="en-US" b="1" dirty="0" err="1" smtClean="0">
                <a:latin typeface="+mn-lt"/>
              </a:rPr>
              <a:t>Diskretisasi</a:t>
            </a:r>
            <a:endParaRPr lang="en-US" b="1" dirty="0">
              <a:latin typeface="+mn-lt"/>
            </a:endParaRPr>
          </a:p>
        </p:txBody>
      </p:sp>
    </p:spTree>
    <p:extLst>
      <p:ext uri="{BB962C8B-B14F-4D97-AF65-F5344CB8AC3E}">
        <p14:creationId xmlns:p14="http://schemas.microsoft.com/office/powerpoint/2010/main" val="16348325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icture Placeholder 16"/>
          <p:cNvSpPr>
            <a:spLocks noGrp="1"/>
          </p:cNvSpPr>
          <p:nvPr>
            <p:ph type="pic" sz="quarter" idx="16"/>
          </p:nvPr>
        </p:nvSpPr>
        <p:spPr/>
      </p:sp>
      <p:sp>
        <p:nvSpPr>
          <p:cNvPr id="16" name="Picture Placeholder 15"/>
          <p:cNvSpPr>
            <a:spLocks noGrp="1"/>
          </p:cNvSpPr>
          <p:nvPr>
            <p:ph type="pic" sz="quarter" idx="13"/>
          </p:nvPr>
        </p:nvSpPr>
        <p:spPr/>
      </p:sp>
      <p:sp>
        <p:nvSpPr>
          <p:cNvPr id="24" name="Can 23"/>
          <p:cNvSpPr/>
          <p:nvPr/>
        </p:nvSpPr>
        <p:spPr>
          <a:xfrm>
            <a:off x="3825421" y="2813998"/>
            <a:ext cx="1661614" cy="741240"/>
          </a:xfrm>
          <a:prstGeom prst="can">
            <a:avLst>
              <a:gd name="adj" fmla="val 4251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Title 13"/>
          <p:cNvSpPr>
            <a:spLocks noGrp="1"/>
          </p:cNvSpPr>
          <p:nvPr>
            <p:ph type="title"/>
          </p:nvPr>
        </p:nvSpPr>
        <p:spPr>
          <a:xfrm>
            <a:off x="675743" y="133"/>
            <a:ext cx="7886700" cy="1325512"/>
          </a:xfrm>
        </p:spPr>
        <p:txBody>
          <a:bodyPr>
            <a:normAutofit/>
          </a:bodyPr>
          <a:lstStyle/>
          <a:p>
            <a:pPr algn="ctr"/>
            <a:r>
              <a:rPr lang="en-US" sz="3200" b="1" dirty="0" err="1"/>
              <a:t>Evaluasi</a:t>
            </a:r>
            <a:r>
              <a:rPr lang="en-US" sz="3200" b="1" dirty="0"/>
              <a:t> Model</a:t>
            </a:r>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33</a:t>
            </a:fld>
            <a:endParaRPr lang="en-US" dirty="0"/>
          </a:p>
        </p:txBody>
      </p:sp>
      <p:sp>
        <p:nvSpPr>
          <p:cNvPr id="15" name="Text Placeholder 14"/>
          <p:cNvSpPr>
            <a:spLocks noGrp="1"/>
          </p:cNvSpPr>
          <p:nvPr>
            <p:ph type="body" sz="quarter" idx="12"/>
          </p:nvPr>
        </p:nvSpPr>
        <p:spPr/>
        <p:txBody>
          <a:bodyPr>
            <a:normAutofit/>
          </a:bodyPr>
          <a:lstStyle/>
          <a:p>
            <a:r>
              <a:rPr lang="en-US" sz="1867" dirty="0" err="1"/>
              <a:t>Gugus</a:t>
            </a:r>
            <a:r>
              <a:rPr lang="en-US" sz="1867" dirty="0"/>
              <a:t> data yang </a:t>
            </a:r>
            <a:r>
              <a:rPr lang="en-US" sz="1867" dirty="0" err="1"/>
              <a:t>digunakan</a:t>
            </a:r>
            <a:r>
              <a:rPr lang="en-US" sz="1867" dirty="0"/>
              <a:t> </a:t>
            </a:r>
            <a:r>
              <a:rPr lang="en-US" sz="1867" dirty="0" err="1"/>
              <a:t>untuk</a:t>
            </a:r>
            <a:r>
              <a:rPr lang="en-US" sz="1867" dirty="0"/>
              <a:t> </a:t>
            </a:r>
            <a:r>
              <a:rPr lang="en-US" sz="1867" dirty="0" err="1"/>
              <a:t>memperoleh</a:t>
            </a:r>
            <a:r>
              <a:rPr lang="en-US" sz="1867" dirty="0"/>
              <a:t> model</a:t>
            </a:r>
          </a:p>
        </p:txBody>
      </p:sp>
      <p:sp>
        <p:nvSpPr>
          <p:cNvPr id="18" name="Text Placeholder 17"/>
          <p:cNvSpPr>
            <a:spLocks noGrp="1"/>
          </p:cNvSpPr>
          <p:nvPr>
            <p:ph type="body" sz="quarter" idx="17"/>
          </p:nvPr>
        </p:nvSpPr>
        <p:spPr/>
        <p:txBody>
          <a:bodyPr/>
          <a:lstStyle/>
          <a:p>
            <a:r>
              <a:rPr lang="en-US" dirty="0" smtClean="0"/>
              <a:t>Training Dataset</a:t>
            </a:r>
            <a:endParaRPr lang="en-US" dirty="0"/>
          </a:p>
        </p:txBody>
      </p:sp>
      <p:sp>
        <p:nvSpPr>
          <p:cNvPr id="19" name="Text Placeholder 18"/>
          <p:cNvSpPr>
            <a:spLocks noGrp="1"/>
          </p:cNvSpPr>
          <p:nvPr>
            <p:ph type="body" sz="quarter" idx="18"/>
          </p:nvPr>
        </p:nvSpPr>
        <p:spPr/>
        <p:txBody>
          <a:bodyPr>
            <a:normAutofit/>
          </a:bodyPr>
          <a:lstStyle/>
          <a:p>
            <a:r>
              <a:rPr lang="en-US" sz="1867" dirty="0" err="1"/>
              <a:t>Gugus</a:t>
            </a:r>
            <a:r>
              <a:rPr lang="en-US" sz="1867" dirty="0"/>
              <a:t> data yang </a:t>
            </a:r>
            <a:r>
              <a:rPr lang="en-US" sz="1867" dirty="0" err="1"/>
              <a:t>digunakan</a:t>
            </a:r>
            <a:r>
              <a:rPr lang="en-US" sz="1867" dirty="0"/>
              <a:t> </a:t>
            </a:r>
            <a:r>
              <a:rPr lang="en-US" sz="1867" dirty="0" err="1"/>
              <a:t>untuk</a:t>
            </a:r>
            <a:r>
              <a:rPr lang="en-US" sz="1867" dirty="0"/>
              <a:t> </a:t>
            </a:r>
            <a:r>
              <a:rPr lang="en-US" sz="1867" dirty="0" err="1"/>
              <a:t>memeriksa</a:t>
            </a:r>
            <a:r>
              <a:rPr lang="en-US" sz="1867" dirty="0"/>
              <a:t> </a:t>
            </a:r>
            <a:r>
              <a:rPr lang="en-US" sz="1867" dirty="0" err="1"/>
              <a:t>kualitas</a:t>
            </a:r>
            <a:r>
              <a:rPr lang="en-US" sz="1867" dirty="0"/>
              <a:t> </a:t>
            </a:r>
            <a:r>
              <a:rPr lang="en-US" sz="1867" dirty="0" err="1"/>
              <a:t>prediksi</a:t>
            </a:r>
            <a:r>
              <a:rPr lang="en-US" sz="1867" dirty="0"/>
              <a:t> yang </a:t>
            </a:r>
            <a:r>
              <a:rPr lang="en-US" sz="1867" dirty="0" err="1"/>
              <a:t>dihasilkan</a:t>
            </a:r>
            <a:r>
              <a:rPr lang="en-US" sz="1867" dirty="0"/>
              <a:t> </a:t>
            </a:r>
            <a:r>
              <a:rPr lang="en-US" sz="1867" dirty="0" err="1"/>
              <a:t>oleh</a:t>
            </a:r>
            <a:r>
              <a:rPr lang="en-US" sz="1867" dirty="0"/>
              <a:t> model</a:t>
            </a:r>
          </a:p>
        </p:txBody>
      </p:sp>
      <p:sp>
        <p:nvSpPr>
          <p:cNvPr id="20" name="Text Placeholder 19"/>
          <p:cNvSpPr>
            <a:spLocks noGrp="1"/>
          </p:cNvSpPr>
          <p:nvPr>
            <p:ph type="body" sz="quarter" idx="19"/>
          </p:nvPr>
        </p:nvSpPr>
        <p:spPr/>
        <p:txBody>
          <a:bodyPr/>
          <a:lstStyle/>
          <a:p>
            <a:r>
              <a:rPr lang="en-US" dirty="0" smtClean="0"/>
              <a:t>Testing Dataset</a:t>
            </a:r>
            <a:endParaRPr lang="en-US" dirty="0"/>
          </a:p>
        </p:txBody>
      </p:sp>
      <p:sp>
        <p:nvSpPr>
          <p:cNvPr id="21" name="Can 20"/>
          <p:cNvSpPr/>
          <p:nvPr/>
        </p:nvSpPr>
        <p:spPr>
          <a:xfrm>
            <a:off x="3825421" y="2385500"/>
            <a:ext cx="1661614" cy="888095"/>
          </a:xfrm>
          <a:prstGeom prst="can">
            <a:avLst>
              <a:gd name="adj" fmla="val 4251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TextBox 24"/>
          <p:cNvSpPr txBox="1"/>
          <p:nvPr/>
        </p:nvSpPr>
        <p:spPr>
          <a:xfrm>
            <a:off x="4023826" y="3555238"/>
            <a:ext cx="1275618" cy="502766"/>
          </a:xfrm>
          <a:prstGeom prst="rect">
            <a:avLst/>
          </a:prstGeom>
          <a:noFill/>
        </p:spPr>
        <p:txBody>
          <a:bodyPr wrap="square" rtlCol="0">
            <a:spAutoFit/>
          </a:bodyPr>
          <a:lstStyle/>
          <a:p>
            <a:pPr algn="ctr"/>
            <a:r>
              <a:rPr lang="en-US" sz="2667" b="1" dirty="0"/>
              <a:t>dataset</a:t>
            </a:r>
          </a:p>
        </p:txBody>
      </p:sp>
      <p:cxnSp>
        <p:nvCxnSpPr>
          <p:cNvPr id="27" name="Elbow Connector 26"/>
          <p:cNvCxnSpPr/>
          <p:nvPr/>
        </p:nvCxnSpPr>
        <p:spPr>
          <a:xfrm rot="10800000" flipV="1">
            <a:off x="1397552" y="2813997"/>
            <a:ext cx="2427868" cy="1654504"/>
          </a:xfrm>
          <a:prstGeom prst="bentConnector3">
            <a:avLst>
              <a:gd name="adj1" fmla="val 9983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16200000" flipH="1">
            <a:off x="5139785" y="3620844"/>
            <a:ext cx="1322516" cy="628016"/>
          </a:xfrm>
          <a:prstGeom prst="bentConnector3">
            <a:avLst>
              <a:gd name="adj1" fmla="val -744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97552" y="3931794"/>
            <a:ext cx="759744" cy="420564"/>
          </a:xfrm>
          <a:prstGeom prst="rect">
            <a:avLst/>
          </a:prstGeom>
          <a:noFill/>
        </p:spPr>
        <p:txBody>
          <a:bodyPr wrap="square" rtlCol="0">
            <a:spAutoFit/>
          </a:bodyPr>
          <a:lstStyle/>
          <a:p>
            <a:r>
              <a:rPr lang="en-US" sz="2133" b="1" dirty="0"/>
              <a:t>70%</a:t>
            </a:r>
          </a:p>
        </p:txBody>
      </p:sp>
      <p:sp>
        <p:nvSpPr>
          <p:cNvPr id="34" name="TextBox 33"/>
          <p:cNvSpPr txBox="1"/>
          <p:nvPr/>
        </p:nvSpPr>
        <p:spPr>
          <a:xfrm>
            <a:off x="5319368" y="3931794"/>
            <a:ext cx="759744" cy="420564"/>
          </a:xfrm>
          <a:prstGeom prst="rect">
            <a:avLst/>
          </a:prstGeom>
          <a:noFill/>
        </p:spPr>
        <p:txBody>
          <a:bodyPr wrap="square" rtlCol="0">
            <a:spAutoFit/>
          </a:bodyPr>
          <a:lstStyle/>
          <a:p>
            <a:pPr algn="r"/>
            <a:r>
              <a:rPr lang="en-US" sz="2133" b="1" dirty="0"/>
              <a:t>30%</a:t>
            </a:r>
          </a:p>
        </p:txBody>
      </p:sp>
    </p:spTree>
    <p:extLst>
      <p:ext uri="{BB962C8B-B14F-4D97-AF65-F5344CB8AC3E}">
        <p14:creationId xmlns:p14="http://schemas.microsoft.com/office/powerpoint/2010/main" val="7025094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2004309" y="2754836"/>
            <a:ext cx="3578224" cy="3631763"/>
          </a:xfrm>
          <a:prstGeom prst="rect">
            <a:avLst/>
          </a:prstGeom>
          <a:noFill/>
          <a:ln w="19050">
            <a:noFill/>
            <a:miter lim="800000"/>
            <a:headEnd/>
            <a:tailEnd type="none" w="sm" len="med"/>
          </a:ln>
          <a:effectLst/>
        </p:spPr>
        <p:txBody>
          <a:bodyPr wrap="none">
            <a:spAutoFit/>
          </a:bodyPr>
          <a:lstStyle/>
          <a:p>
            <a:pPr eaLnBrk="0" hangingPunct="0"/>
            <a:r>
              <a:rPr lang="en-US" sz="2000" dirty="0">
                <a:latin typeface="Lucida Sans Unicode" pitchFamily="34" charset="0"/>
              </a:rPr>
              <a:t>1	75.8	   0	   .32		0</a:t>
            </a:r>
          </a:p>
          <a:p>
            <a:pPr eaLnBrk="0" hangingPunct="0"/>
            <a:r>
              <a:rPr lang="en-US" sz="2000" dirty="0">
                <a:latin typeface="Lucida Sans Unicode" pitchFamily="34" charset="0"/>
              </a:rPr>
              <a:t>2	68.3	   1	   .40		0</a:t>
            </a:r>
          </a:p>
          <a:p>
            <a:pPr eaLnBrk="0" hangingPunct="0"/>
            <a:r>
              <a:rPr lang="en-US" sz="2000" dirty="0">
                <a:latin typeface="Lucida Sans Unicode" pitchFamily="34" charset="0"/>
              </a:rPr>
              <a:t>3	14.1	   1	   .92		1</a:t>
            </a:r>
          </a:p>
          <a:p>
            <a:pPr eaLnBrk="0" hangingPunct="0"/>
            <a:r>
              <a:rPr lang="en-US" sz="2000" dirty="0">
                <a:latin typeface="Lucida Sans Unicode" pitchFamily="34" charset="0"/>
              </a:rPr>
              <a:t>4	99.2	   0	   .06		0</a:t>
            </a:r>
          </a:p>
          <a:p>
            <a:pPr eaLnBrk="0" hangingPunct="0"/>
            <a:r>
              <a:rPr lang="en-US" sz="2000" dirty="0">
                <a:latin typeface="Lucida Sans Unicode" pitchFamily="34" charset="0"/>
              </a:rPr>
              <a:t>5	65.4	   1	   .52		1</a:t>
            </a:r>
          </a:p>
          <a:p>
            <a:pPr eaLnBrk="0" hangingPunct="0"/>
            <a:r>
              <a:rPr lang="en-US" sz="2000" dirty="0">
                <a:latin typeface="Lucida Sans Unicode" pitchFamily="34" charset="0"/>
              </a:rPr>
              <a:t>6	68.7	   1	   .39		0</a:t>
            </a:r>
          </a:p>
          <a:p>
            <a:pPr eaLnBrk="0" hangingPunct="0"/>
            <a:r>
              <a:rPr lang="en-US" sz="2000" dirty="0">
                <a:latin typeface="Lucida Sans Unicode" pitchFamily="34" charset="0"/>
              </a:rPr>
              <a:t>7	76.7	   1	   .22		0</a:t>
            </a:r>
          </a:p>
          <a:p>
            <a:pPr eaLnBrk="0" hangingPunct="0"/>
            <a:r>
              <a:rPr lang="en-US" sz="2000" dirty="0">
                <a:latin typeface="Lucida Sans Unicode" pitchFamily="34" charset="0"/>
              </a:rPr>
              <a:t>8	81.5	   0	   .17		0</a:t>
            </a:r>
          </a:p>
          <a:p>
            <a:pPr eaLnBrk="0" hangingPunct="0"/>
            <a:r>
              <a:rPr lang="en-US" sz="2000" dirty="0">
                <a:latin typeface="Lucida Sans Unicode" pitchFamily="34" charset="0"/>
              </a:rPr>
              <a:t>9	82.4	   0	   .13		0</a:t>
            </a:r>
          </a:p>
          <a:p>
            <a:pPr eaLnBrk="0" hangingPunct="0">
              <a:lnSpc>
                <a:spcPct val="40000"/>
              </a:lnSpc>
            </a:pPr>
            <a:r>
              <a:rPr lang="en-US" sz="2000" dirty="0">
                <a:latin typeface="Lucida Sans Unicode" pitchFamily="34" charset="0"/>
              </a:rPr>
              <a:t>.	  .	   .	     .		.</a:t>
            </a:r>
          </a:p>
          <a:p>
            <a:pPr eaLnBrk="0" hangingPunct="0">
              <a:lnSpc>
                <a:spcPct val="40000"/>
              </a:lnSpc>
            </a:pPr>
            <a:r>
              <a:rPr lang="en-US" sz="2000" dirty="0">
                <a:latin typeface="Lucida Sans Unicode" pitchFamily="34" charset="0"/>
              </a:rPr>
              <a:t>.	  .	   .	     .		.</a:t>
            </a:r>
          </a:p>
          <a:p>
            <a:pPr eaLnBrk="0" hangingPunct="0">
              <a:lnSpc>
                <a:spcPct val="40000"/>
              </a:lnSpc>
            </a:pPr>
            <a:r>
              <a:rPr lang="en-US" sz="2000" dirty="0">
                <a:latin typeface="Lucida Sans Unicode" pitchFamily="34" charset="0"/>
              </a:rPr>
              <a:t>.	  .	   .	     .		.</a:t>
            </a:r>
          </a:p>
          <a:p>
            <a:pPr eaLnBrk="0" hangingPunct="0">
              <a:lnSpc>
                <a:spcPct val="130000"/>
              </a:lnSpc>
            </a:pPr>
            <a:r>
              <a:rPr lang="en-US" sz="2000" i="1" dirty="0">
                <a:latin typeface="Lucida Sans Unicode" pitchFamily="34" charset="0"/>
              </a:rPr>
              <a:t>n</a:t>
            </a:r>
            <a:r>
              <a:rPr lang="en-US" sz="2000" dirty="0">
                <a:latin typeface="Lucida Sans Unicode" pitchFamily="34" charset="0"/>
              </a:rPr>
              <a:t> 	45.5	   1	   .75		1</a:t>
            </a:r>
          </a:p>
        </p:txBody>
      </p:sp>
      <p:sp>
        <p:nvSpPr>
          <p:cNvPr id="225284" name="Text Box 4"/>
          <p:cNvSpPr txBox="1">
            <a:spLocks noChangeArrowheads="1"/>
          </p:cNvSpPr>
          <p:nvPr/>
        </p:nvSpPr>
        <p:spPr bwMode="auto">
          <a:xfrm>
            <a:off x="1788419" y="2278603"/>
            <a:ext cx="777777" cy="400110"/>
          </a:xfrm>
          <a:prstGeom prst="rect">
            <a:avLst/>
          </a:prstGeom>
          <a:noFill/>
          <a:ln w="19050">
            <a:noFill/>
            <a:miter lim="800000"/>
            <a:headEnd/>
            <a:tailEnd type="none" w="sm" len="med"/>
          </a:ln>
          <a:effectLst/>
        </p:spPr>
        <p:txBody>
          <a:bodyPr wrap="none">
            <a:spAutoFit/>
          </a:bodyPr>
          <a:lstStyle/>
          <a:p>
            <a:pPr eaLnBrk="0" hangingPunct="0"/>
            <a:r>
              <a:rPr lang="en-US" sz="2000" u="sng">
                <a:latin typeface="Lucida Sans Unicode" pitchFamily="34" charset="0"/>
              </a:rPr>
              <a:t>Case</a:t>
            </a:r>
          </a:p>
        </p:txBody>
      </p:sp>
      <p:sp>
        <p:nvSpPr>
          <p:cNvPr id="225285" name="Text Box 5"/>
          <p:cNvSpPr txBox="1">
            <a:spLocks noChangeArrowheads="1"/>
          </p:cNvSpPr>
          <p:nvPr/>
        </p:nvSpPr>
        <p:spPr bwMode="auto">
          <a:xfrm>
            <a:off x="3566349" y="2234156"/>
            <a:ext cx="1600139" cy="400110"/>
          </a:xfrm>
          <a:prstGeom prst="rect">
            <a:avLst/>
          </a:prstGeom>
          <a:noFill/>
          <a:ln w="19050">
            <a:noFill/>
            <a:miter lim="800000"/>
            <a:headEnd/>
            <a:tailEnd type="none" w="sm" len="med"/>
          </a:ln>
          <a:effectLst/>
        </p:spPr>
        <p:txBody>
          <a:bodyPr>
            <a:spAutoFit/>
          </a:bodyPr>
          <a:lstStyle/>
          <a:p>
            <a:pPr eaLnBrk="0" hangingPunct="0"/>
            <a:r>
              <a:rPr lang="en-US" sz="2000" u="sng">
                <a:latin typeface="Lucida Sans Unicode" pitchFamily="34" charset="0"/>
              </a:rPr>
              <a:t>response</a:t>
            </a:r>
          </a:p>
        </p:txBody>
      </p:sp>
      <p:sp>
        <p:nvSpPr>
          <p:cNvPr id="225286" name="Text Box 6"/>
          <p:cNvSpPr txBox="1">
            <a:spLocks noChangeArrowheads="1"/>
          </p:cNvSpPr>
          <p:nvPr/>
        </p:nvSpPr>
        <p:spPr bwMode="auto">
          <a:xfrm>
            <a:off x="3112342" y="2278603"/>
            <a:ext cx="341760" cy="400110"/>
          </a:xfrm>
          <a:prstGeom prst="rect">
            <a:avLst/>
          </a:prstGeom>
          <a:noFill/>
          <a:ln w="19050">
            <a:noFill/>
            <a:miter lim="800000"/>
            <a:headEnd/>
            <a:tailEnd type="none" w="sm" len="med"/>
          </a:ln>
          <a:effectLst/>
        </p:spPr>
        <p:txBody>
          <a:bodyPr wrap="none">
            <a:spAutoFit/>
          </a:bodyPr>
          <a:lstStyle/>
          <a:p>
            <a:pPr eaLnBrk="0" hangingPunct="0"/>
            <a:r>
              <a:rPr lang="en-US" sz="2000" b="1" u="sng">
                <a:latin typeface="Lucida Sans Unicode" pitchFamily="34" charset="0"/>
              </a:rPr>
              <a:t>x</a:t>
            </a:r>
            <a:endParaRPr lang="en-US" sz="2000" u="sng">
              <a:latin typeface="Lucida Sans Unicode" pitchFamily="34" charset="0"/>
            </a:endParaRPr>
          </a:p>
        </p:txBody>
      </p:sp>
      <p:sp>
        <p:nvSpPr>
          <p:cNvPr id="225287" name="Text Box 7"/>
          <p:cNvSpPr txBox="1">
            <a:spLocks noChangeArrowheads="1"/>
          </p:cNvSpPr>
          <p:nvPr/>
        </p:nvSpPr>
        <p:spPr bwMode="auto">
          <a:xfrm>
            <a:off x="5236335" y="2278603"/>
            <a:ext cx="325730" cy="400110"/>
          </a:xfrm>
          <a:prstGeom prst="rect">
            <a:avLst/>
          </a:prstGeom>
          <a:noFill/>
          <a:ln w="19050">
            <a:noFill/>
            <a:miter lim="800000"/>
            <a:headEnd/>
            <a:tailEnd type="none" w="sm" len="med"/>
          </a:ln>
          <a:effectLst/>
        </p:spPr>
        <p:txBody>
          <a:bodyPr wrap="none">
            <a:spAutoFit/>
          </a:bodyPr>
          <a:lstStyle/>
          <a:p>
            <a:pPr eaLnBrk="0" hangingPunct="0"/>
            <a:r>
              <a:rPr lang="en-US" sz="2000" i="1" u="sng">
                <a:latin typeface="Lucida Sans Unicode" pitchFamily="34" charset="0"/>
              </a:rPr>
              <a:t>P</a:t>
            </a:r>
            <a:endParaRPr lang="en-US" sz="2000" u="sng">
              <a:latin typeface="Lucida Sans Unicode" pitchFamily="34" charset="0"/>
            </a:endParaRPr>
          </a:p>
        </p:txBody>
      </p:sp>
      <p:sp>
        <p:nvSpPr>
          <p:cNvPr id="225288" name="Text Box 8"/>
          <p:cNvSpPr txBox="1">
            <a:spLocks noChangeArrowheads="1"/>
          </p:cNvSpPr>
          <p:nvPr/>
        </p:nvSpPr>
        <p:spPr bwMode="auto">
          <a:xfrm>
            <a:off x="5960207" y="2297652"/>
            <a:ext cx="1364476" cy="400110"/>
          </a:xfrm>
          <a:prstGeom prst="rect">
            <a:avLst/>
          </a:prstGeom>
          <a:noFill/>
          <a:ln w="19050">
            <a:noFill/>
            <a:miter lim="800000"/>
            <a:headEnd/>
            <a:tailEnd type="none" w="sm" len="med"/>
          </a:ln>
          <a:effectLst/>
        </p:spPr>
        <p:txBody>
          <a:bodyPr wrap="none">
            <a:spAutoFit/>
          </a:bodyPr>
          <a:lstStyle/>
          <a:p>
            <a:pPr eaLnBrk="0" hangingPunct="0"/>
            <a:r>
              <a:rPr lang="en-US" sz="2000" u="sng" dirty="0">
                <a:latin typeface="Lucida Sans Unicode" pitchFamily="34" charset="0"/>
              </a:rPr>
              <a:t>cutoff=.5</a:t>
            </a:r>
          </a:p>
        </p:txBody>
      </p:sp>
      <p:sp>
        <p:nvSpPr>
          <p:cNvPr id="225290" name="Text Box 10"/>
          <p:cNvSpPr txBox="1">
            <a:spLocks noChangeArrowheads="1"/>
          </p:cNvSpPr>
          <p:nvPr/>
        </p:nvSpPr>
        <p:spPr bwMode="auto">
          <a:xfrm>
            <a:off x="6344367" y="1421386"/>
            <a:ext cx="2412840" cy="400110"/>
          </a:xfrm>
          <a:prstGeom prst="rect">
            <a:avLst/>
          </a:prstGeom>
          <a:noFill/>
          <a:ln w="19050">
            <a:noFill/>
            <a:miter lim="800000"/>
            <a:headEnd/>
            <a:tailEnd type="none" w="sm" len="med"/>
          </a:ln>
          <a:effectLst/>
        </p:spPr>
        <p:txBody>
          <a:bodyPr wrap="none">
            <a:spAutoFit/>
          </a:bodyPr>
          <a:lstStyle/>
          <a:p>
            <a:pPr eaLnBrk="0" hangingPunct="0"/>
            <a:r>
              <a:rPr lang="en-US" sz="2000" u="sng" dirty="0">
                <a:latin typeface="Lucida Sans Unicode" pitchFamily="34" charset="0"/>
              </a:rPr>
              <a:t>PREDICTED CLASS</a:t>
            </a:r>
          </a:p>
        </p:txBody>
      </p:sp>
      <p:sp>
        <p:nvSpPr>
          <p:cNvPr id="225291" name="Text Box 11"/>
          <p:cNvSpPr txBox="1">
            <a:spLocks noChangeArrowheads="1"/>
          </p:cNvSpPr>
          <p:nvPr/>
        </p:nvSpPr>
        <p:spPr bwMode="auto">
          <a:xfrm>
            <a:off x="2146571" y="1453883"/>
            <a:ext cx="2039341" cy="400110"/>
          </a:xfrm>
          <a:prstGeom prst="rect">
            <a:avLst/>
          </a:prstGeom>
          <a:noFill/>
          <a:ln w="19050">
            <a:noFill/>
            <a:miter lim="800000"/>
            <a:headEnd/>
            <a:tailEnd type="none" w="sm" len="med"/>
          </a:ln>
          <a:effectLst/>
        </p:spPr>
        <p:txBody>
          <a:bodyPr wrap="none">
            <a:spAutoFit/>
          </a:bodyPr>
          <a:lstStyle/>
          <a:p>
            <a:pPr eaLnBrk="0" hangingPunct="0"/>
            <a:r>
              <a:rPr lang="en-US" sz="2000" u="sng" dirty="0">
                <a:latin typeface="Lucida Sans Unicode" pitchFamily="34" charset="0"/>
              </a:rPr>
              <a:t>ACTUAL CLASS</a:t>
            </a:r>
          </a:p>
        </p:txBody>
      </p:sp>
      <p:sp>
        <p:nvSpPr>
          <p:cNvPr id="225292" name="Line 12"/>
          <p:cNvSpPr>
            <a:spLocks noChangeShapeType="1"/>
          </p:cNvSpPr>
          <p:nvPr/>
        </p:nvSpPr>
        <p:spPr bwMode="auto">
          <a:xfrm>
            <a:off x="3721932" y="1823258"/>
            <a:ext cx="530191" cy="461695"/>
          </a:xfrm>
          <a:prstGeom prst="line">
            <a:avLst/>
          </a:prstGeom>
          <a:noFill/>
          <a:ln w="38100">
            <a:solidFill>
              <a:schemeClr val="tx1"/>
            </a:solidFill>
            <a:round/>
            <a:headEnd type="none" w="sm" len="sm"/>
            <a:tailEnd type="arrow" w="sm" len="sm"/>
          </a:ln>
          <a:effectLst/>
        </p:spPr>
        <p:txBody>
          <a:bodyPr/>
          <a:lstStyle/>
          <a:p>
            <a:endParaRPr lang="en-US" sz="2699"/>
          </a:p>
        </p:txBody>
      </p:sp>
      <p:sp>
        <p:nvSpPr>
          <p:cNvPr id="20" name="Title 13"/>
          <p:cNvSpPr>
            <a:spLocks noGrp="1"/>
          </p:cNvSpPr>
          <p:nvPr>
            <p:ph type="title"/>
          </p:nvPr>
        </p:nvSpPr>
        <p:spPr/>
        <p:txBody>
          <a:bodyPr>
            <a:normAutofit/>
          </a:bodyPr>
          <a:lstStyle/>
          <a:p>
            <a:pPr algn="ctr"/>
            <a:r>
              <a:rPr lang="en-US" sz="3200" b="1" dirty="0" err="1"/>
              <a:t>Evaluasi</a:t>
            </a:r>
            <a:r>
              <a:rPr lang="en-US" sz="3200" b="1" dirty="0"/>
              <a:t> Model</a:t>
            </a:r>
          </a:p>
        </p:txBody>
      </p:sp>
      <p:sp>
        <p:nvSpPr>
          <p:cNvPr id="15" name="Slide Number Placeholder 14"/>
          <p:cNvSpPr>
            <a:spLocks noGrp="1"/>
          </p:cNvSpPr>
          <p:nvPr>
            <p:ph type="sldNum" sz="quarter" idx="12"/>
          </p:nvPr>
        </p:nvSpPr>
        <p:spPr/>
        <p:txBody>
          <a:bodyPr/>
          <a:lstStyle/>
          <a:p>
            <a:fld id="{87AE200E-655D-41CB-AE11-87F7AD6434E3}" type="slidenum">
              <a:rPr lang="en-US" smtClean="0"/>
              <a:pPr/>
              <a:t>34</a:t>
            </a:fld>
            <a:endParaRPr lang="en-US"/>
          </a:p>
        </p:txBody>
      </p:sp>
      <p:sp>
        <p:nvSpPr>
          <p:cNvPr id="16" name="Line 12"/>
          <p:cNvSpPr>
            <a:spLocks noChangeShapeType="1"/>
          </p:cNvSpPr>
          <p:nvPr/>
        </p:nvSpPr>
        <p:spPr bwMode="auto">
          <a:xfrm flipH="1">
            <a:off x="6673720" y="1743292"/>
            <a:ext cx="466707" cy="503218"/>
          </a:xfrm>
          <a:prstGeom prst="line">
            <a:avLst/>
          </a:prstGeom>
          <a:noFill/>
          <a:ln w="38100">
            <a:solidFill>
              <a:schemeClr val="tx1"/>
            </a:solidFill>
            <a:round/>
            <a:headEnd type="none" w="sm" len="sm"/>
            <a:tailEnd type="arrow" w="sm" len="sm"/>
          </a:ln>
          <a:effectLst/>
        </p:spPr>
        <p:txBody>
          <a:bodyPr/>
          <a:lstStyle/>
          <a:p>
            <a:endParaRPr lang="en-US" sz="2699"/>
          </a:p>
        </p:txBody>
      </p:sp>
      <p:sp>
        <p:nvSpPr>
          <p:cNvPr id="17" name="Text Box 10"/>
          <p:cNvSpPr txBox="1">
            <a:spLocks noChangeArrowheads="1"/>
          </p:cNvSpPr>
          <p:nvPr/>
        </p:nvSpPr>
        <p:spPr bwMode="auto">
          <a:xfrm>
            <a:off x="4554448" y="1421386"/>
            <a:ext cx="1646605" cy="707886"/>
          </a:xfrm>
          <a:prstGeom prst="rect">
            <a:avLst/>
          </a:prstGeom>
          <a:noFill/>
          <a:ln w="19050">
            <a:noFill/>
            <a:miter lim="800000"/>
            <a:headEnd/>
            <a:tailEnd type="none" w="sm" len="med"/>
          </a:ln>
          <a:effectLst/>
        </p:spPr>
        <p:txBody>
          <a:bodyPr wrap="none">
            <a:spAutoFit/>
          </a:bodyPr>
          <a:lstStyle/>
          <a:p>
            <a:pPr eaLnBrk="0" hangingPunct="0"/>
            <a:r>
              <a:rPr lang="en-US" sz="2000" u="sng" dirty="0">
                <a:latin typeface="Lucida Sans Unicode" pitchFamily="34" charset="0"/>
              </a:rPr>
              <a:t>PREDICTED </a:t>
            </a:r>
          </a:p>
          <a:p>
            <a:pPr eaLnBrk="0" hangingPunct="0"/>
            <a:r>
              <a:rPr lang="en-US" sz="2000" u="sng" dirty="0">
                <a:latin typeface="Lucida Sans Unicode" pitchFamily="34" charset="0"/>
              </a:rPr>
              <a:t>Probability</a:t>
            </a:r>
          </a:p>
        </p:txBody>
      </p:sp>
      <p:sp>
        <p:nvSpPr>
          <p:cNvPr id="18" name="Line 12"/>
          <p:cNvSpPr>
            <a:spLocks noChangeShapeType="1"/>
          </p:cNvSpPr>
          <p:nvPr/>
        </p:nvSpPr>
        <p:spPr bwMode="auto">
          <a:xfrm>
            <a:off x="5282505" y="2046043"/>
            <a:ext cx="57751" cy="200467"/>
          </a:xfrm>
          <a:prstGeom prst="line">
            <a:avLst/>
          </a:prstGeom>
          <a:noFill/>
          <a:ln w="38100">
            <a:solidFill>
              <a:schemeClr val="tx1"/>
            </a:solidFill>
            <a:round/>
            <a:headEnd type="none" w="sm" len="sm"/>
            <a:tailEnd type="arrow" w="sm" len="sm"/>
          </a:ln>
          <a:effectLst/>
        </p:spPr>
        <p:txBody>
          <a:bodyPr/>
          <a:lstStyle/>
          <a:p>
            <a:endParaRPr lang="en-US" sz="2699"/>
          </a:p>
        </p:txBody>
      </p:sp>
    </p:spTree>
    <p:extLst>
      <p:ext uri="{BB962C8B-B14F-4D97-AF65-F5344CB8AC3E}">
        <p14:creationId xmlns:p14="http://schemas.microsoft.com/office/powerpoint/2010/main" val="98733193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normAutofit/>
          </a:bodyPr>
          <a:lstStyle/>
          <a:p>
            <a:pPr algn="ctr"/>
            <a:r>
              <a:rPr lang="en-US" sz="3200" b="1" dirty="0"/>
              <a:t>Classification Table</a:t>
            </a:r>
          </a:p>
        </p:txBody>
      </p:sp>
      <p:sp>
        <p:nvSpPr>
          <p:cNvPr id="21" name="Slide Number Placeholder 20"/>
          <p:cNvSpPr>
            <a:spLocks noGrp="1"/>
          </p:cNvSpPr>
          <p:nvPr>
            <p:ph type="sldNum" sz="quarter" idx="12"/>
          </p:nvPr>
        </p:nvSpPr>
        <p:spPr/>
        <p:txBody>
          <a:bodyPr/>
          <a:lstStyle/>
          <a:p>
            <a:fld id="{87AE200E-655D-41CB-AE11-87F7AD6434E3}" type="slidenum">
              <a:rPr lang="en-US" smtClean="0"/>
              <a:pPr/>
              <a:t>35</a:t>
            </a:fld>
            <a:endParaRPr lang="en-US"/>
          </a:p>
        </p:txBody>
      </p:sp>
      <p:grpSp>
        <p:nvGrpSpPr>
          <p:cNvPr id="2" name="Group 3"/>
          <p:cNvGrpSpPr>
            <a:grpSpLocks/>
          </p:cNvGrpSpPr>
          <p:nvPr/>
        </p:nvGrpSpPr>
        <p:grpSpPr bwMode="auto">
          <a:xfrm>
            <a:off x="603567" y="2291328"/>
            <a:ext cx="5981471" cy="3847951"/>
            <a:chOff x="899" y="1034"/>
            <a:chExt cx="3768" cy="2424"/>
          </a:xfrm>
        </p:grpSpPr>
        <p:sp>
          <p:nvSpPr>
            <p:cNvPr id="223236" name="AutoShape 4"/>
            <p:cNvSpPr>
              <a:spLocks noChangeArrowheads="1"/>
            </p:cNvSpPr>
            <p:nvPr/>
          </p:nvSpPr>
          <p:spPr bwMode="auto">
            <a:xfrm>
              <a:off x="1440" y="158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400" b="1">
                  <a:solidFill>
                    <a:srgbClr val="000099"/>
                  </a:solidFill>
                  <a:latin typeface="Verdana" pitchFamily="34" charset="0"/>
                </a:rPr>
                <a:t>True</a:t>
              </a:r>
            </a:p>
            <a:p>
              <a:pPr algn="ctr" eaLnBrk="0" hangingPunct="0"/>
              <a:r>
                <a:rPr lang="en-US" sz="2400" b="1">
                  <a:solidFill>
                    <a:srgbClr val="000099"/>
                  </a:solidFill>
                  <a:latin typeface="Verdana" pitchFamily="34" charset="0"/>
                </a:rPr>
                <a:t>Negative</a:t>
              </a:r>
            </a:p>
          </p:txBody>
        </p:sp>
        <p:sp>
          <p:nvSpPr>
            <p:cNvPr id="223237" name="AutoShape 5"/>
            <p:cNvSpPr>
              <a:spLocks noChangeArrowheads="1"/>
            </p:cNvSpPr>
            <p:nvPr/>
          </p:nvSpPr>
          <p:spPr bwMode="auto">
            <a:xfrm>
              <a:off x="2640" y="158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400" b="1">
                  <a:solidFill>
                    <a:srgbClr val="A50021"/>
                  </a:solidFill>
                  <a:latin typeface="Verdana" pitchFamily="34" charset="0"/>
                </a:rPr>
                <a:t>False</a:t>
              </a:r>
            </a:p>
            <a:p>
              <a:pPr algn="ctr" eaLnBrk="0" hangingPunct="0"/>
              <a:r>
                <a:rPr lang="en-US" sz="2400" b="1">
                  <a:solidFill>
                    <a:srgbClr val="A50021"/>
                  </a:solidFill>
                  <a:latin typeface="Verdana" pitchFamily="34" charset="0"/>
                </a:rPr>
                <a:t>Positive</a:t>
              </a:r>
            </a:p>
          </p:txBody>
        </p:sp>
        <p:sp>
          <p:nvSpPr>
            <p:cNvPr id="223238" name="AutoShape 6"/>
            <p:cNvSpPr>
              <a:spLocks noChangeArrowheads="1"/>
            </p:cNvSpPr>
            <p:nvPr/>
          </p:nvSpPr>
          <p:spPr bwMode="auto">
            <a:xfrm>
              <a:off x="1440" y="230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400" b="1">
                  <a:solidFill>
                    <a:srgbClr val="A50021"/>
                  </a:solidFill>
                  <a:latin typeface="Verdana" pitchFamily="34" charset="0"/>
                </a:rPr>
                <a:t>False</a:t>
              </a:r>
            </a:p>
            <a:p>
              <a:pPr algn="ctr" eaLnBrk="0" hangingPunct="0"/>
              <a:r>
                <a:rPr lang="en-US" sz="2400" b="1">
                  <a:solidFill>
                    <a:srgbClr val="A50021"/>
                  </a:solidFill>
                  <a:latin typeface="Verdana" pitchFamily="34" charset="0"/>
                </a:rPr>
                <a:t>Negative</a:t>
              </a:r>
            </a:p>
          </p:txBody>
        </p:sp>
        <p:sp>
          <p:nvSpPr>
            <p:cNvPr id="223239" name="AutoShape 7"/>
            <p:cNvSpPr>
              <a:spLocks noChangeArrowheads="1"/>
            </p:cNvSpPr>
            <p:nvPr/>
          </p:nvSpPr>
          <p:spPr bwMode="auto">
            <a:xfrm>
              <a:off x="2640" y="230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400" b="1">
                  <a:solidFill>
                    <a:srgbClr val="000099"/>
                  </a:solidFill>
                  <a:latin typeface="Verdana" pitchFamily="34" charset="0"/>
                </a:rPr>
                <a:t>True</a:t>
              </a:r>
            </a:p>
            <a:p>
              <a:pPr algn="ctr" eaLnBrk="0" hangingPunct="0"/>
              <a:r>
                <a:rPr lang="en-US" sz="2400" b="1">
                  <a:solidFill>
                    <a:srgbClr val="000099"/>
                  </a:solidFill>
                  <a:latin typeface="Verdana" pitchFamily="34" charset="0"/>
                </a:rPr>
                <a:t>Positive</a:t>
              </a:r>
            </a:p>
          </p:txBody>
        </p:sp>
        <p:sp>
          <p:nvSpPr>
            <p:cNvPr id="223240" name="Rectangle 8"/>
            <p:cNvSpPr>
              <a:spLocks noChangeArrowheads="1"/>
            </p:cNvSpPr>
            <p:nvPr/>
          </p:nvSpPr>
          <p:spPr bwMode="auto">
            <a:xfrm>
              <a:off x="3840" y="1584"/>
              <a:ext cx="827" cy="720"/>
            </a:xfrm>
            <a:prstGeom prst="rect">
              <a:avLst/>
            </a:prstGeom>
            <a:noFill/>
            <a:ln w="9525">
              <a:noFill/>
              <a:miter lim="800000"/>
              <a:headEnd/>
              <a:tailEnd/>
            </a:ln>
            <a:effectLst/>
          </p:spPr>
          <p:txBody>
            <a:bodyPr wrap="none" anchor="ctr"/>
            <a:lstStyle/>
            <a:p>
              <a:pPr algn="ctr" eaLnBrk="0" hangingPunct="0"/>
              <a:r>
                <a:rPr lang="en-US" sz="1867" dirty="0">
                  <a:latin typeface="Verdana" pitchFamily="34" charset="0"/>
                </a:rPr>
                <a:t>Actual</a:t>
              </a:r>
            </a:p>
            <a:p>
              <a:pPr algn="ctr" eaLnBrk="0" hangingPunct="0"/>
              <a:r>
                <a:rPr lang="en-US" sz="1867" dirty="0">
                  <a:latin typeface="Verdana" pitchFamily="34" charset="0"/>
                </a:rPr>
                <a:t>Negative</a:t>
              </a:r>
            </a:p>
          </p:txBody>
        </p:sp>
        <p:sp>
          <p:nvSpPr>
            <p:cNvPr id="223241" name="Rectangle 9"/>
            <p:cNvSpPr>
              <a:spLocks noChangeArrowheads="1"/>
            </p:cNvSpPr>
            <p:nvPr/>
          </p:nvSpPr>
          <p:spPr bwMode="auto">
            <a:xfrm>
              <a:off x="1440" y="3024"/>
              <a:ext cx="1200" cy="434"/>
            </a:xfrm>
            <a:prstGeom prst="rect">
              <a:avLst/>
            </a:prstGeom>
            <a:noFill/>
            <a:ln w="9525">
              <a:noFill/>
              <a:miter lim="800000"/>
              <a:headEnd/>
              <a:tailEnd/>
            </a:ln>
            <a:effectLst/>
          </p:spPr>
          <p:txBody>
            <a:bodyPr wrap="none" anchor="ctr"/>
            <a:lstStyle/>
            <a:p>
              <a:pPr algn="ctr" eaLnBrk="0" hangingPunct="0"/>
              <a:r>
                <a:rPr lang="en-US" sz="1867" dirty="0">
                  <a:latin typeface="Verdana" pitchFamily="34" charset="0"/>
                </a:rPr>
                <a:t>Predicted</a:t>
              </a:r>
            </a:p>
            <a:p>
              <a:pPr algn="ctr" eaLnBrk="0" hangingPunct="0"/>
              <a:r>
                <a:rPr lang="en-US" sz="1867" dirty="0">
                  <a:latin typeface="Verdana" pitchFamily="34" charset="0"/>
                </a:rPr>
                <a:t>Negative</a:t>
              </a:r>
            </a:p>
          </p:txBody>
        </p:sp>
        <p:sp>
          <p:nvSpPr>
            <p:cNvPr id="223242" name="Rectangle 10"/>
            <p:cNvSpPr>
              <a:spLocks noChangeArrowheads="1"/>
            </p:cNvSpPr>
            <p:nvPr/>
          </p:nvSpPr>
          <p:spPr bwMode="auto">
            <a:xfrm>
              <a:off x="2640" y="3024"/>
              <a:ext cx="1200" cy="434"/>
            </a:xfrm>
            <a:prstGeom prst="rect">
              <a:avLst/>
            </a:prstGeom>
            <a:noFill/>
            <a:ln w="9525">
              <a:noFill/>
              <a:miter lim="800000"/>
              <a:headEnd/>
              <a:tailEnd/>
            </a:ln>
            <a:effectLst/>
          </p:spPr>
          <p:txBody>
            <a:bodyPr wrap="none" anchor="ctr"/>
            <a:lstStyle/>
            <a:p>
              <a:pPr algn="ctr" eaLnBrk="0" hangingPunct="0"/>
              <a:r>
                <a:rPr lang="en-US" sz="1867" dirty="0">
                  <a:latin typeface="Verdana" pitchFamily="34" charset="0"/>
                </a:rPr>
                <a:t>Predicted</a:t>
              </a:r>
            </a:p>
            <a:p>
              <a:pPr algn="ctr" eaLnBrk="0" hangingPunct="0"/>
              <a:r>
                <a:rPr lang="en-US" sz="1867" dirty="0">
                  <a:latin typeface="Verdana" pitchFamily="34" charset="0"/>
                </a:rPr>
                <a:t>Positive</a:t>
              </a:r>
            </a:p>
          </p:txBody>
        </p:sp>
        <p:sp>
          <p:nvSpPr>
            <p:cNvPr id="223243" name="Rectangle 11"/>
            <p:cNvSpPr>
              <a:spLocks noChangeArrowheads="1"/>
            </p:cNvSpPr>
            <p:nvPr/>
          </p:nvSpPr>
          <p:spPr bwMode="auto">
            <a:xfrm>
              <a:off x="3840" y="2304"/>
              <a:ext cx="827" cy="720"/>
            </a:xfrm>
            <a:prstGeom prst="rect">
              <a:avLst/>
            </a:prstGeom>
            <a:noFill/>
            <a:ln w="9525">
              <a:noFill/>
              <a:miter lim="800000"/>
              <a:headEnd/>
              <a:tailEnd/>
            </a:ln>
            <a:effectLst/>
          </p:spPr>
          <p:txBody>
            <a:bodyPr wrap="none" anchor="ctr"/>
            <a:lstStyle/>
            <a:p>
              <a:pPr algn="ctr" eaLnBrk="0" hangingPunct="0"/>
              <a:r>
                <a:rPr lang="en-US" sz="1867" dirty="0">
                  <a:latin typeface="Verdana" pitchFamily="34" charset="0"/>
                </a:rPr>
                <a:t>Actual</a:t>
              </a:r>
            </a:p>
            <a:p>
              <a:pPr algn="ctr" eaLnBrk="0" hangingPunct="0"/>
              <a:r>
                <a:rPr lang="en-US" sz="1867" dirty="0">
                  <a:latin typeface="Verdana" pitchFamily="34" charset="0"/>
                </a:rPr>
                <a:t>Positive</a:t>
              </a:r>
            </a:p>
          </p:txBody>
        </p:sp>
        <p:sp>
          <p:nvSpPr>
            <p:cNvPr id="223244" name="Text Box 12"/>
            <p:cNvSpPr txBox="1">
              <a:spLocks noChangeArrowheads="1"/>
            </p:cNvSpPr>
            <p:nvPr/>
          </p:nvSpPr>
          <p:spPr bwMode="auto">
            <a:xfrm>
              <a:off x="1863" y="1034"/>
              <a:ext cx="1268" cy="239"/>
            </a:xfrm>
            <a:prstGeom prst="rect">
              <a:avLst/>
            </a:prstGeom>
            <a:noFill/>
            <a:ln w="9525">
              <a:noFill/>
              <a:miter lim="800000"/>
              <a:headEnd/>
              <a:tailEnd/>
            </a:ln>
            <a:effectLst/>
          </p:spPr>
          <p:txBody>
            <a:bodyPr wrap="none">
              <a:spAutoFit/>
            </a:bodyPr>
            <a:lstStyle/>
            <a:p>
              <a:pPr eaLnBrk="0" hangingPunct="0"/>
              <a:r>
                <a:rPr lang="en-US" sz="1867" dirty="0">
                  <a:latin typeface="Verdana" pitchFamily="34" charset="0"/>
                </a:rPr>
                <a:t>Predicted Class</a:t>
              </a:r>
            </a:p>
          </p:txBody>
        </p:sp>
        <p:sp>
          <p:nvSpPr>
            <p:cNvPr id="223245" name="Text Box 13"/>
            <p:cNvSpPr txBox="1">
              <a:spLocks noChangeArrowheads="1"/>
            </p:cNvSpPr>
            <p:nvPr/>
          </p:nvSpPr>
          <p:spPr bwMode="auto">
            <a:xfrm rot="16200000">
              <a:off x="502" y="2237"/>
              <a:ext cx="1034" cy="239"/>
            </a:xfrm>
            <a:prstGeom prst="rect">
              <a:avLst/>
            </a:prstGeom>
            <a:noFill/>
            <a:ln w="9525">
              <a:noFill/>
              <a:miter lim="800000"/>
              <a:headEnd/>
              <a:tailEnd/>
            </a:ln>
            <a:effectLst/>
          </p:spPr>
          <p:txBody>
            <a:bodyPr wrap="none">
              <a:spAutoFit/>
            </a:bodyPr>
            <a:lstStyle/>
            <a:p>
              <a:pPr eaLnBrk="0" hangingPunct="0"/>
              <a:r>
                <a:rPr lang="en-US" sz="1867" dirty="0">
                  <a:latin typeface="Verdana" pitchFamily="34" charset="0"/>
                </a:rPr>
                <a:t>Actual Class</a:t>
              </a:r>
            </a:p>
          </p:txBody>
        </p:sp>
        <p:sp>
          <p:nvSpPr>
            <p:cNvPr id="223246" name="Text Box 14"/>
            <p:cNvSpPr txBox="1">
              <a:spLocks noChangeArrowheads="1"/>
            </p:cNvSpPr>
            <p:nvPr/>
          </p:nvSpPr>
          <p:spPr bwMode="auto">
            <a:xfrm>
              <a:off x="1144" y="1844"/>
              <a:ext cx="240" cy="291"/>
            </a:xfrm>
            <a:prstGeom prst="rect">
              <a:avLst/>
            </a:prstGeom>
            <a:noFill/>
            <a:ln w="9525">
              <a:noFill/>
              <a:miter lim="800000"/>
              <a:headEnd/>
              <a:tailEnd/>
            </a:ln>
            <a:effectLst/>
          </p:spPr>
          <p:txBody>
            <a:bodyPr wrap="none">
              <a:spAutoFit/>
            </a:bodyPr>
            <a:lstStyle/>
            <a:p>
              <a:pPr eaLnBrk="0" hangingPunct="0"/>
              <a:r>
                <a:rPr lang="en-US" sz="2400">
                  <a:latin typeface="Verdana" pitchFamily="34" charset="0"/>
                </a:rPr>
                <a:t>0</a:t>
              </a:r>
            </a:p>
          </p:txBody>
        </p:sp>
        <p:sp>
          <p:nvSpPr>
            <p:cNvPr id="223247" name="Text Box 15"/>
            <p:cNvSpPr txBox="1">
              <a:spLocks noChangeArrowheads="1"/>
            </p:cNvSpPr>
            <p:nvPr/>
          </p:nvSpPr>
          <p:spPr bwMode="auto">
            <a:xfrm>
              <a:off x="1154" y="2564"/>
              <a:ext cx="240" cy="291"/>
            </a:xfrm>
            <a:prstGeom prst="rect">
              <a:avLst/>
            </a:prstGeom>
            <a:noFill/>
            <a:ln w="9525">
              <a:noFill/>
              <a:miter lim="800000"/>
              <a:headEnd/>
              <a:tailEnd/>
            </a:ln>
            <a:effectLst/>
          </p:spPr>
          <p:txBody>
            <a:bodyPr wrap="none">
              <a:spAutoFit/>
            </a:bodyPr>
            <a:lstStyle/>
            <a:p>
              <a:pPr eaLnBrk="0" hangingPunct="0"/>
              <a:r>
                <a:rPr lang="en-US" sz="2400">
                  <a:latin typeface="Verdana" pitchFamily="34" charset="0"/>
                </a:rPr>
                <a:t>1</a:t>
              </a:r>
            </a:p>
          </p:txBody>
        </p:sp>
        <p:sp>
          <p:nvSpPr>
            <p:cNvPr id="223248" name="Text Box 16"/>
            <p:cNvSpPr txBox="1">
              <a:spLocks noChangeArrowheads="1"/>
            </p:cNvSpPr>
            <p:nvPr/>
          </p:nvSpPr>
          <p:spPr bwMode="auto">
            <a:xfrm>
              <a:off x="1922" y="1248"/>
              <a:ext cx="240" cy="291"/>
            </a:xfrm>
            <a:prstGeom prst="rect">
              <a:avLst/>
            </a:prstGeom>
            <a:noFill/>
            <a:ln w="9525">
              <a:noFill/>
              <a:miter lim="800000"/>
              <a:headEnd/>
              <a:tailEnd/>
            </a:ln>
            <a:effectLst/>
          </p:spPr>
          <p:txBody>
            <a:bodyPr wrap="none">
              <a:spAutoFit/>
            </a:bodyPr>
            <a:lstStyle/>
            <a:p>
              <a:pPr eaLnBrk="0" hangingPunct="0"/>
              <a:r>
                <a:rPr lang="en-US" sz="2400">
                  <a:latin typeface="Verdana" pitchFamily="34" charset="0"/>
                </a:rPr>
                <a:t>0</a:t>
              </a:r>
            </a:p>
          </p:txBody>
        </p:sp>
        <p:sp>
          <p:nvSpPr>
            <p:cNvPr id="223249" name="Text Box 17"/>
            <p:cNvSpPr txBox="1">
              <a:spLocks noChangeArrowheads="1"/>
            </p:cNvSpPr>
            <p:nvPr/>
          </p:nvSpPr>
          <p:spPr bwMode="auto">
            <a:xfrm>
              <a:off x="3122" y="1248"/>
              <a:ext cx="240" cy="291"/>
            </a:xfrm>
            <a:prstGeom prst="rect">
              <a:avLst/>
            </a:prstGeom>
            <a:noFill/>
            <a:ln w="9525">
              <a:noFill/>
              <a:miter lim="800000"/>
              <a:headEnd/>
              <a:tailEnd/>
            </a:ln>
            <a:effectLst/>
          </p:spPr>
          <p:txBody>
            <a:bodyPr wrap="none">
              <a:spAutoFit/>
            </a:bodyPr>
            <a:lstStyle/>
            <a:p>
              <a:pPr eaLnBrk="0" hangingPunct="0"/>
              <a:r>
                <a:rPr lang="en-US" sz="2400">
                  <a:latin typeface="Verdana" pitchFamily="34" charset="0"/>
                </a:rPr>
                <a:t>1</a:t>
              </a:r>
            </a:p>
          </p:txBody>
        </p:sp>
      </p:grpSp>
      <p:sp>
        <p:nvSpPr>
          <p:cNvPr id="223250" name="Line 18"/>
          <p:cNvSpPr>
            <a:spLocks noChangeShapeType="1"/>
          </p:cNvSpPr>
          <p:nvPr/>
        </p:nvSpPr>
        <p:spPr bwMode="auto">
          <a:xfrm>
            <a:off x="795646" y="2842170"/>
            <a:ext cx="5400466" cy="3095506"/>
          </a:xfrm>
          <a:prstGeom prst="line">
            <a:avLst/>
          </a:prstGeom>
          <a:noFill/>
          <a:ln w="57150">
            <a:solidFill>
              <a:schemeClr val="accent2"/>
            </a:solidFill>
            <a:prstDash val="sysDot"/>
            <a:round/>
            <a:headEnd type="none" w="sm" len="sm"/>
            <a:tailEnd type="arrow" w="lg" len="lg"/>
          </a:ln>
          <a:effectLst/>
        </p:spPr>
        <p:txBody>
          <a:bodyPr/>
          <a:lstStyle/>
          <a:p>
            <a:endParaRPr lang="en-US" sz="2699"/>
          </a:p>
        </p:txBody>
      </p:sp>
      <p:sp>
        <p:nvSpPr>
          <p:cNvPr id="223251" name="Text Box 19"/>
          <p:cNvSpPr txBox="1">
            <a:spLocks noChangeArrowheads="1"/>
          </p:cNvSpPr>
          <p:nvPr/>
        </p:nvSpPr>
        <p:spPr bwMode="auto">
          <a:xfrm>
            <a:off x="5764168" y="5613317"/>
            <a:ext cx="2016047" cy="4616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endParaRPr lang="id-ID" sz="2400">
              <a:latin typeface="Times New Roman" pitchFamily="18" charset="0"/>
            </a:endParaRPr>
          </a:p>
        </p:txBody>
      </p:sp>
      <p:sp>
        <p:nvSpPr>
          <p:cNvPr id="223252" name="Text Box 20"/>
          <p:cNvSpPr txBox="1">
            <a:spLocks noChangeArrowheads="1"/>
          </p:cNvSpPr>
          <p:nvPr/>
        </p:nvSpPr>
        <p:spPr bwMode="auto">
          <a:xfrm>
            <a:off x="6300884" y="5842429"/>
            <a:ext cx="2303373" cy="83099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b="1">
                <a:latin typeface="Georgia" pitchFamily="18" charset="0"/>
              </a:rPr>
              <a:t>Proporsinya harus tinggi</a:t>
            </a:r>
            <a:endParaRPr lang="id-ID" sz="2400" b="1">
              <a:latin typeface="Georgia" pitchFamily="18" charset="0"/>
            </a:endParaRPr>
          </a:p>
        </p:txBody>
      </p:sp>
      <p:sp>
        <p:nvSpPr>
          <p:cNvPr id="3" name="TextBox 2"/>
          <p:cNvSpPr txBox="1"/>
          <p:nvPr/>
        </p:nvSpPr>
        <p:spPr>
          <a:xfrm>
            <a:off x="407518" y="1503737"/>
            <a:ext cx="8196739" cy="461665"/>
          </a:xfrm>
          <a:prstGeom prst="rect">
            <a:avLst/>
          </a:prstGeom>
          <a:noFill/>
        </p:spPr>
        <p:txBody>
          <a:bodyPr wrap="square" rtlCol="0">
            <a:spAutoFit/>
          </a:bodyPr>
          <a:lstStyle/>
          <a:p>
            <a:r>
              <a:rPr lang="en-US" sz="2400" dirty="0"/>
              <a:t>Cross-Tab </a:t>
            </a:r>
            <a:r>
              <a:rPr lang="en-US" sz="2400" dirty="0" err="1"/>
              <a:t>antara</a:t>
            </a:r>
            <a:r>
              <a:rPr lang="en-US" sz="2400" dirty="0"/>
              <a:t> actual class </a:t>
            </a:r>
            <a:r>
              <a:rPr lang="en-US" sz="2400" dirty="0" err="1"/>
              <a:t>dengan</a:t>
            </a:r>
            <a:r>
              <a:rPr lang="en-US" sz="2400" dirty="0"/>
              <a:t> predicted class</a:t>
            </a:r>
          </a:p>
        </p:txBody>
      </p:sp>
    </p:spTree>
    <p:extLst>
      <p:ext uri="{BB962C8B-B14F-4D97-AF65-F5344CB8AC3E}">
        <p14:creationId xmlns:p14="http://schemas.microsoft.com/office/powerpoint/2010/main" val="41572280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normAutofit/>
          </a:bodyPr>
          <a:lstStyle/>
          <a:p>
            <a:pPr algn="ctr"/>
            <a:r>
              <a:rPr lang="en-US" sz="3200" b="1" dirty="0"/>
              <a:t>Classification Table</a:t>
            </a:r>
          </a:p>
        </p:txBody>
      </p:sp>
      <p:sp>
        <p:nvSpPr>
          <p:cNvPr id="21" name="Slide Number Placeholder 20"/>
          <p:cNvSpPr>
            <a:spLocks noGrp="1"/>
          </p:cNvSpPr>
          <p:nvPr>
            <p:ph type="sldNum" sz="quarter" idx="12"/>
          </p:nvPr>
        </p:nvSpPr>
        <p:spPr/>
        <p:txBody>
          <a:bodyPr/>
          <a:lstStyle/>
          <a:p>
            <a:fld id="{87AE200E-655D-41CB-AE11-87F7AD6434E3}" type="slidenum">
              <a:rPr lang="en-US" smtClean="0"/>
              <a:pPr/>
              <a:t>36</a:t>
            </a:fld>
            <a:endParaRPr lang="en-US"/>
          </a:p>
        </p:txBody>
      </p:sp>
      <p:grpSp>
        <p:nvGrpSpPr>
          <p:cNvPr id="2" name="Group 3"/>
          <p:cNvGrpSpPr>
            <a:grpSpLocks/>
          </p:cNvGrpSpPr>
          <p:nvPr/>
        </p:nvGrpSpPr>
        <p:grpSpPr bwMode="auto">
          <a:xfrm>
            <a:off x="1586723" y="2352295"/>
            <a:ext cx="5981471" cy="3847951"/>
            <a:chOff x="899" y="1034"/>
            <a:chExt cx="3768" cy="2424"/>
          </a:xfrm>
        </p:grpSpPr>
        <p:sp>
          <p:nvSpPr>
            <p:cNvPr id="223236" name="AutoShape 4"/>
            <p:cNvSpPr>
              <a:spLocks noChangeArrowheads="1"/>
            </p:cNvSpPr>
            <p:nvPr/>
          </p:nvSpPr>
          <p:spPr bwMode="auto">
            <a:xfrm>
              <a:off x="1440" y="158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400" b="1">
                  <a:solidFill>
                    <a:srgbClr val="000099"/>
                  </a:solidFill>
                  <a:latin typeface="Verdana" pitchFamily="34" charset="0"/>
                </a:rPr>
                <a:t>True</a:t>
              </a:r>
            </a:p>
            <a:p>
              <a:pPr algn="ctr" eaLnBrk="0" hangingPunct="0"/>
              <a:r>
                <a:rPr lang="en-US" sz="2400" b="1">
                  <a:solidFill>
                    <a:srgbClr val="000099"/>
                  </a:solidFill>
                  <a:latin typeface="Verdana" pitchFamily="34" charset="0"/>
                </a:rPr>
                <a:t>Negative</a:t>
              </a:r>
            </a:p>
          </p:txBody>
        </p:sp>
        <p:sp>
          <p:nvSpPr>
            <p:cNvPr id="223237" name="AutoShape 5"/>
            <p:cNvSpPr>
              <a:spLocks noChangeArrowheads="1"/>
            </p:cNvSpPr>
            <p:nvPr/>
          </p:nvSpPr>
          <p:spPr bwMode="auto">
            <a:xfrm>
              <a:off x="2640" y="158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400" b="1" dirty="0">
                  <a:solidFill>
                    <a:srgbClr val="A50021"/>
                  </a:solidFill>
                  <a:latin typeface="Verdana" pitchFamily="34" charset="0"/>
                </a:rPr>
                <a:t>False</a:t>
              </a:r>
            </a:p>
            <a:p>
              <a:pPr algn="ctr" eaLnBrk="0" hangingPunct="0"/>
              <a:r>
                <a:rPr lang="en-US" sz="2400" b="1" dirty="0">
                  <a:solidFill>
                    <a:srgbClr val="A50021"/>
                  </a:solidFill>
                  <a:latin typeface="Verdana" pitchFamily="34" charset="0"/>
                </a:rPr>
                <a:t>Positive</a:t>
              </a:r>
            </a:p>
          </p:txBody>
        </p:sp>
        <p:sp>
          <p:nvSpPr>
            <p:cNvPr id="223238" name="AutoShape 6"/>
            <p:cNvSpPr>
              <a:spLocks noChangeArrowheads="1"/>
            </p:cNvSpPr>
            <p:nvPr/>
          </p:nvSpPr>
          <p:spPr bwMode="auto">
            <a:xfrm>
              <a:off x="1440" y="230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400" b="1">
                  <a:solidFill>
                    <a:srgbClr val="A50021"/>
                  </a:solidFill>
                  <a:latin typeface="Verdana" pitchFamily="34" charset="0"/>
                </a:rPr>
                <a:t>False</a:t>
              </a:r>
            </a:p>
            <a:p>
              <a:pPr algn="ctr" eaLnBrk="0" hangingPunct="0"/>
              <a:r>
                <a:rPr lang="en-US" sz="2400" b="1">
                  <a:solidFill>
                    <a:srgbClr val="A50021"/>
                  </a:solidFill>
                  <a:latin typeface="Verdana" pitchFamily="34" charset="0"/>
                </a:rPr>
                <a:t>Negative</a:t>
              </a:r>
            </a:p>
          </p:txBody>
        </p:sp>
        <p:sp>
          <p:nvSpPr>
            <p:cNvPr id="223239" name="AutoShape 7"/>
            <p:cNvSpPr>
              <a:spLocks noChangeArrowheads="1"/>
            </p:cNvSpPr>
            <p:nvPr/>
          </p:nvSpPr>
          <p:spPr bwMode="auto">
            <a:xfrm>
              <a:off x="2640" y="230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400" b="1">
                  <a:solidFill>
                    <a:srgbClr val="000099"/>
                  </a:solidFill>
                  <a:latin typeface="Verdana" pitchFamily="34" charset="0"/>
                </a:rPr>
                <a:t>True</a:t>
              </a:r>
            </a:p>
            <a:p>
              <a:pPr algn="ctr" eaLnBrk="0" hangingPunct="0"/>
              <a:r>
                <a:rPr lang="en-US" sz="2400" b="1">
                  <a:solidFill>
                    <a:srgbClr val="000099"/>
                  </a:solidFill>
                  <a:latin typeface="Verdana" pitchFamily="34" charset="0"/>
                </a:rPr>
                <a:t>Positive</a:t>
              </a:r>
            </a:p>
          </p:txBody>
        </p:sp>
        <p:sp>
          <p:nvSpPr>
            <p:cNvPr id="223240" name="Rectangle 8"/>
            <p:cNvSpPr>
              <a:spLocks noChangeArrowheads="1"/>
            </p:cNvSpPr>
            <p:nvPr/>
          </p:nvSpPr>
          <p:spPr bwMode="auto">
            <a:xfrm>
              <a:off x="3840" y="1584"/>
              <a:ext cx="827" cy="720"/>
            </a:xfrm>
            <a:prstGeom prst="rect">
              <a:avLst/>
            </a:prstGeom>
            <a:noFill/>
            <a:ln w="9525">
              <a:noFill/>
              <a:miter lim="800000"/>
              <a:headEnd/>
              <a:tailEnd/>
            </a:ln>
            <a:effectLst/>
          </p:spPr>
          <p:txBody>
            <a:bodyPr wrap="none" anchor="ctr"/>
            <a:lstStyle/>
            <a:p>
              <a:pPr algn="ctr" eaLnBrk="0" hangingPunct="0"/>
              <a:r>
                <a:rPr lang="en-US" sz="1867" dirty="0">
                  <a:latin typeface="Verdana" pitchFamily="34" charset="0"/>
                </a:rPr>
                <a:t>Actual</a:t>
              </a:r>
            </a:p>
            <a:p>
              <a:pPr algn="ctr" eaLnBrk="0" hangingPunct="0"/>
              <a:r>
                <a:rPr lang="en-US" sz="1867" dirty="0">
                  <a:latin typeface="Verdana" pitchFamily="34" charset="0"/>
                </a:rPr>
                <a:t>Negative</a:t>
              </a:r>
            </a:p>
          </p:txBody>
        </p:sp>
        <p:sp>
          <p:nvSpPr>
            <p:cNvPr id="223241" name="Rectangle 9"/>
            <p:cNvSpPr>
              <a:spLocks noChangeArrowheads="1"/>
            </p:cNvSpPr>
            <p:nvPr/>
          </p:nvSpPr>
          <p:spPr bwMode="auto">
            <a:xfrm>
              <a:off x="1440" y="3024"/>
              <a:ext cx="1200" cy="434"/>
            </a:xfrm>
            <a:prstGeom prst="rect">
              <a:avLst/>
            </a:prstGeom>
            <a:noFill/>
            <a:ln w="9525">
              <a:noFill/>
              <a:miter lim="800000"/>
              <a:headEnd/>
              <a:tailEnd/>
            </a:ln>
            <a:effectLst/>
          </p:spPr>
          <p:txBody>
            <a:bodyPr wrap="none" anchor="ctr"/>
            <a:lstStyle/>
            <a:p>
              <a:pPr algn="ctr" eaLnBrk="0" hangingPunct="0"/>
              <a:r>
                <a:rPr lang="en-US" sz="1867" dirty="0">
                  <a:latin typeface="Verdana" pitchFamily="34" charset="0"/>
                </a:rPr>
                <a:t>Predicted</a:t>
              </a:r>
            </a:p>
            <a:p>
              <a:pPr algn="ctr" eaLnBrk="0" hangingPunct="0"/>
              <a:r>
                <a:rPr lang="en-US" sz="1867" dirty="0">
                  <a:latin typeface="Verdana" pitchFamily="34" charset="0"/>
                </a:rPr>
                <a:t>Negative</a:t>
              </a:r>
            </a:p>
          </p:txBody>
        </p:sp>
        <p:sp>
          <p:nvSpPr>
            <p:cNvPr id="223242" name="Rectangle 10"/>
            <p:cNvSpPr>
              <a:spLocks noChangeArrowheads="1"/>
            </p:cNvSpPr>
            <p:nvPr/>
          </p:nvSpPr>
          <p:spPr bwMode="auto">
            <a:xfrm>
              <a:off x="2640" y="3024"/>
              <a:ext cx="1200" cy="434"/>
            </a:xfrm>
            <a:prstGeom prst="rect">
              <a:avLst/>
            </a:prstGeom>
            <a:noFill/>
            <a:ln w="9525">
              <a:noFill/>
              <a:miter lim="800000"/>
              <a:headEnd/>
              <a:tailEnd/>
            </a:ln>
            <a:effectLst/>
          </p:spPr>
          <p:txBody>
            <a:bodyPr wrap="none" anchor="ctr"/>
            <a:lstStyle/>
            <a:p>
              <a:pPr algn="ctr" eaLnBrk="0" hangingPunct="0"/>
              <a:r>
                <a:rPr lang="en-US" sz="1867" dirty="0">
                  <a:latin typeface="Verdana" pitchFamily="34" charset="0"/>
                </a:rPr>
                <a:t>Predicted</a:t>
              </a:r>
            </a:p>
            <a:p>
              <a:pPr algn="ctr" eaLnBrk="0" hangingPunct="0"/>
              <a:r>
                <a:rPr lang="en-US" sz="1867" dirty="0">
                  <a:latin typeface="Verdana" pitchFamily="34" charset="0"/>
                </a:rPr>
                <a:t>Positive</a:t>
              </a:r>
            </a:p>
          </p:txBody>
        </p:sp>
        <p:sp>
          <p:nvSpPr>
            <p:cNvPr id="223243" name="Rectangle 11"/>
            <p:cNvSpPr>
              <a:spLocks noChangeArrowheads="1"/>
            </p:cNvSpPr>
            <p:nvPr/>
          </p:nvSpPr>
          <p:spPr bwMode="auto">
            <a:xfrm>
              <a:off x="3840" y="2304"/>
              <a:ext cx="827" cy="720"/>
            </a:xfrm>
            <a:prstGeom prst="rect">
              <a:avLst/>
            </a:prstGeom>
            <a:noFill/>
            <a:ln w="9525">
              <a:noFill/>
              <a:miter lim="800000"/>
              <a:headEnd/>
              <a:tailEnd/>
            </a:ln>
            <a:effectLst/>
          </p:spPr>
          <p:txBody>
            <a:bodyPr wrap="none" anchor="ctr"/>
            <a:lstStyle/>
            <a:p>
              <a:pPr algn="ctr" eaLnBrk="0" hangingPunct="0"/>
              <a:r>
                <a:rPr lang="en-US" sz="1867" dirty="0">
                  <a:latin typeface="Verdana" pitchFamily="34" charset="0"/>
                </a:rPr>
                <a:t>Actual</a:t>
              </a:r>
            </a:p>
            <a:p>
              <a:pPr algn="ctr" eaLnBrk="0" hangingPunct="0"/>
              <a:r>
                <a:rPr lang="en-US" sz="1867" dirty="0">
                  <a:latin typeface="Verdana" pitchFamily="34" charset="0"/>
                </a:rPr>
                <a:t>Positive</a:t>
              </a:r>
            </a:p>
          </p:txBody>
        </p:sp>
        <p:sp>
          <p:nvSpPr>
            <p:cNvPr id="223244" name="Text Box 12"/>
            <p:cNvSpPr txBox="1">
              <a:spLocks noChangeArrowheads="1"/>
            </p:cNvSpPr>
            <p:nvPr/>
          </p:nvSpPr>
          <p:spPr bwMode="auto">
            <a:xfrm>
              <a:off x="1863" y="1034"/>
              <a:ext cx="1268" cy="239"/>
            </a:xfrm>
            <a:prstGeom prst="rect">
              <a:avLst/>
            </a:prstGeom>
            <a:noFill/>
            <a:ln w="9525">
              <a:noFill/>
              <a:miter lim="800000"/>
              <a:headEnd/>
              <a:tailEnd/>
            </a:ln>
            <a:effectLst/>
          </p:spPr>
          <p:txBody>
            <a:bodyPr wrap="none">
              <a:spAutoFit/>
            </a:bodyPr>
            <a:lstStyle/>
            <a:p>
              <a:pPr eaLnBrk="0" hangingPunct="0"/>
              <a:r>
                <a:rPr lang="en-US" sz="1867" dirty="0">
                  <a:latin typeface="Verdana" pitchFamily="34" charset="0"/>
                </a:rPr>
                <a:t>Predicted Class</a:t>
              </a:r>
            </a:p>
          </p:txBody>
        </p:sp>
        <p:sp>
          <p:nvSpPr>
            <p:cNvPr id="223245" name="Text Box 13"/>
            <p:cNvSpPr txBox="1">
              <a:spLocks noChangeArrowheads="1"/>
            </p:cNvSpPr>
            <p:nvPr/>
          </p:nvSpPr>
          <p:spPr bwMode="auto">
            <a:xfrm rot="16200000">
              <a:off x="502" y="2237"/>
              <a:ext cx="1034" cy="239"/>
            </a:xfrm>
            <a:prstGeom prst="rect">
              <a:avLst/>
            </a:prstGeom>
            <a:noFill/>
            <a:ln w="9525">
              <a:noFill/>
              <a:miter lim="800000"/>
              <a:headEnd/>
              <a:tailEnd/>
            </a:ln>
            <a:effectLst/>
          </p:spPr>
          <p:txBody>
            <a:bodyPr wrap="none">
              <a:spAutoFit/>
            </a:bodyPr>
            <a:lstStyle/>
            <a:p>
              <a:pPr eaLnBrk="0" hangingPunct="0"/>
              <a:r>
                <a:rPr lang="en-US" sz="1867" dirty="0">
                  <a:latin typeface="Verdana" pitchFamily="34" charset="0"/>
                </a:rPr>
                <a:t>Actual Class</a:t>
              </a:r>
            </a:p>
          </p:txBody>
        </p:sp>
        <p:sp>
          <p:nvSpPr>
            <p:cNvPr id="223246" name="Text Box 14"/>
            <p:cNvSpPr txBox="1">
              <a:spLocks noChangeArrowheads="1"/>
            </p:cNvSpPr>
            <p:nvPr/>
          </p:nvSpPr>
          <p:spPr bwMode="auto">
            <a:xfrm>
              <a:off x="1144" y="1844"/>
              <a:ext cx="240" cy="291"/>
            </a:xfrm>
            <a:prstGeom prst="rect">
              <a:avLst/>
            </a:prstGeom>
            <a:noFill/>
            <a:ln w="9525">
              <a:noFill/>
              <a:miter lim="800000"/>
              <a:headEnd/>
              <a:tailEnd/>
            </a:ln>
            <a:effectLst/>
          </p:spPr>
          <p:txBody>
            <a:bodyPr wrap="none">
              <a:spAutoFit/>
            </a:bodyPr>
            <a:lstStyle/>
            <a:p>
              <a:pPr eaLnBrk="0" hangingPunct="0"/>
              <a:r>
                <a:rPr lang="en-US" sz="2400">
                  <a:latin typeface="Verdana" pitchFamily="34" charset="0"/>
                </a:rPr>
                <a:t>0</a:t>
              </a:r>
            </a:p>
          </p:txBody>
        </p:sp>
        <p:sp>
          <p:nvSpPr>
            <p:cNvPr id="223247" name="Text Box 15"/>
            <p:cNvSpPr txBox="1">
              <a:spLocks noChangeArrowheads="1"/>
            </p:cNvSpPr>
            <p:nvPr/>
          </p:nvSpPr>
          <p:spPr bwMode="auto">
            <a:xfrm>
              <a:off x="1154" y="2564"/>
              <a:ext cx="240" cy="291"/>
            </a:xfrm>
            <a:prstGeom prst="rect">
              <a:avLst/>
            </a:prstGeom>
            <a:noFill/>
            <a:ln w="9525">
              <a:noFill/>
              <a:miter lim="800000"/>
              <a:headEnd/>
              <a:tailEnd/>
            </a:ln>
            <a:effectLst/>
          </p:spPr>
          <p:txBody>
            <a:bodyPr wrap="none">
              <a:spAutoFit/>
            </a:bodyPr>
            <a:lstStyle/>
            <a:p>
              <a:pPr eaLnBrk="0" hangingPunct="0"/>
              <a:r>
                <a:rPr lang="en-US" sz="2400">
                  <a:latin typeface="Verdana" pitchFamily="34" charset="0"/>
                </a:rPr>
                <a:t>1</a:t>
              </a:r>
            </a:p>
          </p:txBody>
        </p:sp>
        <p:sp>
          <p:nvSpPr>
            <p:cNvPr id="223248" name="Text Box 16"/>
            <p:cNvSpPr txBox="1">
              <a:spLocks noChangeArrowheads="1"/>
            </p:cNvSpPr>
            <p:nvPr/>
          </p:nvSpPr>
          <p:spPr bwMode="auto">
            <a:xfrm>
              <a:off x="1922" y="1248"/>
              <a:ext cx="240" cy="291"/>
            </a:xfrm>
            <a:prstGeom prst="rect">
              <a:avLst/>
            </a:prstGeom>
            <a:noFill/>
            <a:ln w="9525">
              <a:noFill/>
              <a:miter lim="800000"/>
              <a:headEnd/>
              <a:tailEnd/>
            </a:ln>
            <a:effectLst/>
          </p:spPr>
          <p:txBody>
            <a:bodyPr wrap="none">
              <a:spAutoFit/>
            </a:bodyPr>
            <a:lstStyle/>
            <a:p>
              <a:pPr eaLnBrk="0" hangingPunct="0"/>
              <a:r>
                <a:rPr lang="en-US" sz="2400">
                  <a:latin typeface="Verdana" pitchFamily="34" charset="0"/>
                </a:rPr>
                <a:t>0</a:t>
              </a:r>
            </a:p>
          </p:txBody>
        </p:sp>
        <p:sp>
          <p:nvSpPr>
            <p:cNvPr id="223249" name="Text Box 17"/>
            <p:cNvSpPr txBox="1">
              <a:spLocks noChangeArrowheads="1"/>
            </p:cNvSpPr>
            <p:nvPr/>
          </p:nvSpPr>
          <p:spPr bwMode="auto">
            <a:xfrm>
              <a:off x="3122" y="1248"/>
              <a:ext cx="240" cy="291"/>
            </a:xfrm>
            <a:prstGeom prst="rect">
              <a:avLst/>
            </a:prstGeom>
            <a:noFill/>
            <a:ln w="9525">
              <a:noFill/>
              <a:miter lim="800000"/>
              <a:headEnd/>
              <a:tailEnd/>
            </a:ln>
            <a:effectLst/>
          </p:spPr>
          <p:txBody>
            <a:bodyPr wrap="none">
              <a:spAutoFit/>
            </a:bodyPr>
            <a:lstStyle/>
            <a:p>
              <a:pPr eaLnBrk="0" hangingPunct="0"/>
              <a:r>
                <a:rPr lang="en-US" sz="2400">
                  <a:latin typeface="Verdana" pitchFamily="34" charset="0"/>
                </a:rPr>
                <a:t>1</a:t>
              </a:r>
            </a:p>
          </p:txBody>
        </p:sp>
      </p:grpSp>
      <p:sp>
        <p:nvSpPr>
          <p:cNvPr id="223251" name="Text Box 19"/>
          <p:cNvSpPr txBox="1">
            <a:spLocks noChangeArrowheads="1"/>
          </p:cNvSpPr>
          <p:nvPr/>
        </p:nvSpPr>
        <p:spPr bwMode="auto">
          <a:xfrm>
            <a:off x="5764168" y="5613317"/>
            <a:ext cx="2016047" cy="4616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endParaRPr lang="id-ID" sz="2400">
              <a:latin typeface="Times New Roman" pitchFamily="18" charset="0"/>
            </a:endParaRPr>
          </a:p>
        </p:txBody>
      </p:sp>
      <p:sp>
        <p:nvSpPr>
          <p:cNvPr id="3" name="TextBox 2"/>
          <p:cNvSpPr txBox="1"/>
          <p:nvPr/>
        </p:nvSpPr>
        <p:spPr>
          <a:xfrm>
            <a:off x="407518" y="1503737"/>
            <a:ext cx="8196739" cy="543675"/>
          </a:xfrm>
          <a:prstGeom prst="rect">
            <a:avLst/>
          </a:prstGeom>
          <a:noFill/>
        </p:spPr>
        <p:txBody>
          <a:bodyPr wrap="square" rtlCol="0">
            <a:spAutoFit/>
          </a:bodyPr>
          <a:lstStyle/>
          <a:p>
            <a:pPr algn="ctr"/>
            <a:r>
              <a:rPr lang="en-US" sz="2933" b="1" dirty="0" err="1">
                <a:solidFill>
                  <a:schemeClr val="accent2">
                    <a:lumMod val="75000"/>
                  </a:schemeClr>
                </a:solidFill>
              </a:rPr>
              <a:t>Akurasi</a:t>
            </a:r>
            <a:r>
              <a:rPr lang="en-US" sz="2933" b="1" dirty="0">
                <a:solidFill>
                  <a:schemeClr val="accent2">
                    <a:lumMod val="75000"/>
                  </a:schemeClr>
                </a:solidFill>
              </a:rPr>
              <a:t> = (TN + TP) / ALL</a:t>
            </a:r>
          </a:p>
        </p:txBody>
      </p:sp>
    </p:spTree>
    <p:extLst>
      <p:ext uri="{BB962C8B-B14F-4D97-AF65-F5344CB8AC3E}">
        <p14:creationId xmlns:p14="http://schemas.microsoft.com/office/powerpoint/2010/main" val="11588407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normAutofit/>
          </a:bodyPr>
          <a:lstStyle/>
          <a:p>
            <a:pPr algn="ctr"/>
            <a:r>
              <a:rPr lang="en-US" sz="3200" b="1" dirty="0"/>
              <a:t>Classification Table</a:t>
            </a:r>
          </a:p>
        </p:txBody>
      </p:sp>
      <p:sp>
        <p:nvSpPr>
          <p:cNvPr id="21" name="Slide Number Placeholder 20"/>
          <p:cNvSpPr>
            <a:spLocks noGrp="1"/>
          </p:cNvSpPr>
          <p:nvPr>
            <p:ph type="sldNum" sz="quarter" idx="12"/>
          </p:nvPr>
        </p:nvSpPr>
        <p:spPr/>
        <p:txBody>
          <a:bodyPr/>
          <a:lstStyle/>
          <a:p>
            <a:fld id="{87AE200E-655D-41CB-AE11-87F7AD6434E3}" type="slidenum">
              <a:rPr lang="en-US" smtClean="0"/>
              <a:pPr/>
              <a:t>37</a:t>
            </a:fld>
            <a:endParaRPr lang="en-US"/>
          </a:p>
        </p:txBody>
      </p:sp>
      <p:grpSp>
        <p:nvGrpSpPr>
          <p:cNvPr id="2" name="Group 3"/>
          <p:cNvGrpSpPr>
            <a:grpSpLocks/>
          </p:cNvGrpSpPr>
          <p:nvPr/>
        </p:nvGrpSpPr>
        <p:grpSpPr bwMode="auto">
          <a:xfrm>
            <a:off x="1586723" y="2352295"/>
            <a:ext cx="5981471" cy="3847951"/>
            <a:chOff x="899" y="1034"/>
            <a:chExt cx="3768" cy="2424"/>
          </a:xfrm>
        </p:grpSpPr>
        <p:sp>
          <p:nvSpPr>
            <p:cNvPr id="223236" name="AutoShape 4"/>
            <p:cNvSpPr>
              <a:spLocks noChangeArrowheads="1"/>
            </p:cNvSpPr>
            <p:nvPr/>
          </p:nvSpPr>
          <p:spPr bwMode="auto">
            <a:xfrm>
              <a:off x="1440" y="158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400" b="1">
                  <a:solidFill>
                    <a:srgbClr val="000099"/>
                  </a:solidFill>
                  <a:latin typeface="Verdana" pitchFamily="34" charset="0"/>
                </a:rPr>
                <a:t>True</a:t>
              </a:r>
            </a:p>
            <a:p>
              <a:pPr algn="ctr" eaLnBrk="0" hangingPunct="0"/>
              <a:r>
                <a:rPr lang="en-US" sz="2400" b="1">
                  <a:solidFill>
                    <a:srgbClr val="000099"/>
                  </a:solidFill>
                  <a:latin typeface="Verdana" pitchFamily="34" charset="0"/>
                </a:rPr>
                <a:t>Negative</a:t>
              </a:r>
            </a:p>
          </p:txBody>
        </p:sp>
        <p:sp>
          <p:nvSpPr>
            <p:cNvPr id="223237" name="AutoShape 5"/>
            <p:cNvSpPr>
              <a:spLocks noChangeArrowheads="1"/>
            </p:cNvSpPr>
            <p:nvPr/>
          </p:nvSpPr>
          <p:spPr bwMode="auto">
            <a:xfrm>
              <a:off x="2640" y="158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400" b="1" dirty="0">
                  <a:solidFill>
                    <a:srgbClr val="A50021"/>
                  </a:solidFill>
                  <a:latin typeface="Verdana" pitchFamily="34" charset="0"/>
                </a:rPr>
                <a:t>False</a:t>
              </a:r>
            </a:p>
            <a:p>
              <a:pPr algn="ctr" eaLnBrk="0" hangingPunct="0"/>
              <a:r>
                <a:rPr lang="en-US" sz="2400" b="1" dirty="0">
                  <a:solidFill>
                    <a:srgbClr val="A50021"/>
                  </a:solidFill>
                  <a:latin typeface="Verdana" pitchFamily="34" charset="0"/>
                </a:rPr>
                <a:t>Positive</a:t>
              </a:r>
            </a:p>
          </p:txBody>
        </p:sp>
        <p:sp>
          <p:nvSpPr>
            <p:cNvPr id="223238" name="AutoShape 6"/>
            <p:cNvSpPr>
              <a:spLocks noChangeArrowheads="1"/>
            </p:cNvSpPr>
            <p:nvPr/>
          </p:nvSpPr>
          <p:spPr bwMode="auto">
            <a:xfrm>
              <a:off x="1440" y="230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400" b="1">
                  <a:solidFill>
                    <a:srgbClr val="A50021"/>
                  </a:solidFill>
                  <a:latin typeface="Verdana" pitchFamily="34" charset="0"/>
                </a:rPr>
                <a:t>False</a:t>
              </a:r>
            </a:p>
            <a:p>
              <a:pPr algn="ctr" eaLnBrk="0" hangingPunct="0"/>
              <a:r>
                <a:rPr lang="en-US" sz="2400" b="1">
                  <a:solidFill>
                    <a:srgbClr val="A50021"/>
                  </a:solidFill>
                  <a:latin typeface="Verdana" pitchFamily="34" charset="0"/>
                </a:rPr>
                <a:t>Negative</a:t>
              </a:r>
            </a:p>
          </p:txBody>
        </p:sp>
        <p:sp>
          <p:nvSpPr>
            <p:cNvPr id="223239" name="AutoShape 7"/>
            <p:cNvSpPr>
              <a:spLocks noChangeArrowheads="1"/>
            </p:cNvSpPr>
            <p:nvPr/>
          </p:nvSpPr>
          <p:spPr bwMode="auto">
            <a:xfrm>
              <a:off x="2640" y="230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400" b="1">
                  <a:solidFill>
                    <a:srgbClr val="000099"/>
                  </a:solidFill>
                  <a:latin typeface="Verdana" pitchFamily="34" charset="0"/>
                </a:rPr>
                <a:t>True</a:t>
              </a:r>
            </a:p>
            <a:p>
              <a:pPr algn="ctr" eaLnBrk="0" hangingPunct="0"/>
              <a:r>
                <a:rPr lang="en-US" sz="2400" b="1">
                  <a:solidFill>
                    <a:srgbClr val="000099"/>
                  </a:solidFill>
                  <a:latin typeface="Verdana" pitchFamily="34" charset="0"/>
                </a:rPr>
                <a:t>Positive</a:t>
              </a:r>
            </a:p>
          </p:txBody>
        </p:sp>
        <p:sp>
          <p:nvSpPr>
            <p:cNvPr id="223240" name="Rectangle 8"/>
            <p:cNvSpPr>
              <a:spLocks noChangeArrowheads="1"/>
            </p:cNvSpPr>
            <p:nvPr/>
          </p:nvSpPr>
          <p:spPr bwMode="auto">
            <a:xfrm>
              <a:off x="3840" y="1584"/>
              <a:ext cx="827" cy="720"/>
            </a:xfrm>
            <a:prstGeom prst="rect">
              <a:avLst/>
            </a:prstGeom>
            <a:noFill/>
            <a:ln w="9525">
              <a:noFill/>
              <a:miter lim="800000"/>
              <a:headEnd/>
              <a:tailEnd/>
            </a:ln>
            <a:effectLst/>
          </p:spPr>
          <p:txBody>
            <a:bodyPr wrap="none" anchor="ctr"/>
            <a:lstStyle/>
            <a:p>
              <a:pPr algn="ctr" eaLnBrk="0" hangingPunct="0"/>
              <a:r>
                <a:rPr lang="en-US" sz="1867" dirty="0">
                  <a:latin typeface="Verdana" pitchFamily="34" charset="0"/>
                </a:rPr>
                <a:t>Actual</a:t>
              </a:r>
            </a:p>
            <a:p>
              <a:pPr algn="ctr" eaLnBrk="0" hangingPunct="0"/>
              <a:r>
                <a:rPr lang="en-US" sz="1867" dirty="0">
                  <a:latin typeface="Verdana" pitchFamily="34" charset="0"/>
                </a:rPr>
                <a:t>Negative</a:t>
              </a:r>
            </a:p>
          </p:txBody>
        </p:sp>
        <p:sp>
          <p:nvSpPr>
            <p:cNvPr id="223241" name="Rectangle 9"/>
            <p:cNvSpPr>
              <a:spLocks noChangeArrowheads="1"/>
            </p:cNvSpPr>
            <p:nvPr/>
          </p:nvSpPr>
          <p:spPr bwMode="auto">
            <a:xfrm>
              <a:off x="1440" y="3024"/>
              <a:ext cx="1200" cy="434"/>
            </a:xfrm>
            <a:prstGeom prst="rect">
              <a:avLst/>
            </a:prstGeom>
            <a:noFill/>
            <a:ln w="9525">
              <a:noFill/>
              <a:miter lim="800000"/>
              <a:headEnd/>
              <a:tailEnd/>
            </a:ln>
            <a:effectLst/>
          </p:spPr>
          <p:txBody>
            <a:bodyPr wrap="none" anchor="ctr"/>
            <a:lstStyle/>
            <a:p>
              <a:pPr algn="ctr" eaLnBrk="0" hangingPunct="0"/>
              <a:r>
                <a:rPr lang="en-US" sz="1867" dirty="0">
                  <a:latin typeface="Verdana" pitchFamily="34" charset="0"/>
                </a:rPr>
                <a:t>Predicted</a:t>
              </a:r>
            </a:p>
            <a:p>
              <a:pPr algn="ctr" eaLnBrk="0" hangingPunct="0"/>
              <a:r>
                <a:rPr lang="en-US" sz="1867" dirty="0">
                  <a:latin typeface="Verdana" pitchFamily="34" charset="0"/>
                </a:rPr>
                <a:t>Negative</a:t>
              </a:r>
            </a:p>
          </p:txBody>
        </p:sp>
        <p:sp>
          <p:nvSpPr>
            <p:cNvPr id="223242" name="Rectangle 10"/>
            <p:cNvSpPr>
              <a:spLocks noChangeArrowheads="1"/>
            </p:cNvSpPr>
            <p:nvPr/>
          </p:nvSpPr>
          <p:spPr bwMode="auto">
            <a:xfrm>
              <a:off x="2640" y="3024"/>
              <a:ext cx="1200" cy="434"/>
            </a:xfrm>
            <a:prstGeom prst="rect">
              <a:avLst/>
            </a:prstGeom>
            <a:noFill/>
            <a:ln w="9525">
              <a:noFill/>
              <a:miter lim="800000"/>
              <a:headEnd/>
              <a:tailEnd/>
            </a:ln>
            <a:effectLst/>
          </p:spPr>
          <p:txBody>
            <a:bodyPr wrap="none" anchor="ctr"/>
            <a:lstStyle/>
            <a:p>
              <a:pPr algn="ctr" eaLnBrk="0" hangingPunct="0"/>
              <a:r>
                <a:rPr lang="en-US" sz="1867" dirty="0">
                  <a:latin typeface="Verdana" pitchFamily="34" charset="0"/>
                </a:rPr>
                <a:t>Predicted</a:t>
              </a:r>
            </a:p>
            <a:p>
              <a:pPr algn="ctr" eaLnBrk="0" hangingPunct="0"/>
              <a:r>
                <a:rPr lang="en-US" sz="1867" dirty="0">
                  <a:latin typeface="Verdana" pitchFamily="34" charset="0"/>
                </a:rPr>
                <a:t>Positive</a:t>
              </a:r>
            </a:p>
          </p:txBody>
        </p:sp>
        <p:sp>
          <p:nvSpPr>
            <p:cNvPr id="223243" name="Rectangle 11"/>
            <p:cNvSpPr>
              <a:spLocks noChangeArrowheads="1"/>
            </p:cNvSpPr>
            <p:nvPr/>
          </p:nvSpPr>
          <p:spPr bwMode="auto">
            <a:xfrm>
              <a:off x="3840" y="2304"/>
              <a:ext cx="827" cy="720"/>
            </a:xfrm>
            <a:prstGeom prst="rect">
              <a:avLst/>
            </a:prstGeom>
            <a:noFill/>
            <a:ln w="9525">
              <a:noFill/>
              <a:miter lim="800000"/>
              <a:headEnd/>
              <a:tailEnd/>
            </a:ln>
            <a:effectLst/>
          </p:spPr>
          <p:txBody>
            <a:bodyPr wrap="none" anchor="ctr"/>
            <a:lstStyle/>
            <a:p>
              <a:pPr algn="ctr" eaLnBrk="0" hangingPunct="0"/>
              <a:r>
                <a:rPr lang="en-US" sz="1867" dirty="0">
                  <a:latin typeface="Verdana" pitchFamily="34" charset="0"/>
                </a:rPr>
                <a:t>Actual</a:t>
              </a:r>
            </a:p>
            <a:p>
              <a:pPr algn="ctr" eaLnBrk="0" hangingPunct="0"/>
              <a:r>
                <a:rPr lang="en-US" sz="1867" dirty="0">
                  <a:latin typeface="Verdana" pitchFamily="34" charset="0"/>
                </a:rPr>
                <a:t>Positive</a:t>
              </a:r>
            </a:p>
          </p:txBody>
        </p:sp>
        <p:sp>
          <p:nvSpPr>
            <p:cNvPr id="223244" name="Text Box 12"/>
            <p:cNvSpPr txBox="1">
              <a:spLocks noChangeArrowheads="1"/>
            </p:cNvSpPr>
            <p:nvPr/>
          </p:nvSpPr>
          <p:spPr bwMode="auto">
            <a:xfrm>
              <a:off x="1863" y="1034"/>
              <a:ext cx="1268" cy="239"/>
            </a:xfrm>
            <a:prstGeom prst="rect">
              <a:avLst/>
            </a:prstGeom>
            <a:noFill/>
            <a:ln w="9525">
              <a:noFill/>
              <a:miter lim="800000"/>
              <a:headEnd/>
              <a:tailEnd/>
            </a:ln>
            <a:effectLst/>
          </p:spPr>
          <p:txBody>
            <a:bodyPr wrap="none">
              <a:spAutoFit/>
            </a:bodyPr>
            <a:lstStyle/>
            <a:p>
              <a:pPr eaLnBrk="0" hangingPunct="0"/>
              <a:r>
                <a:rPr lang="en-US" sz="1867" dirty="0">
                  <a:latin typeface="Verdana" pitchFamily="34" charset="0"/>
                </a:rPr>
                <a:t>Predicted Class</a:t>
              </a:r>
            </a:p>
          </p:txBody>
        </p:sp>
        <p:sp>
          <p:nvSpPr>
            <p:cNvPr id="223245" name="Text Box 13"/>
            <p:cNvSpPr txBox="1">
              <a:spLocks noChangeArrowheads="1"/>
            </p:cNvSpPr>
            <p:nvPr/>
          </p:nvSpPr>
          <p:spPr bwMode="auto">
            <a:xfrm rot="16200000">
              <a:off x="502" y="2237"/>
              <a:ext cx="1034" cy="239"/>
            </a:xfrm>
            <a:prstGeom prst="rect">
              <a:avLst/>
            </a:prstGeom>
            <a:noFill/>
            <a:ln w="9525">
              <a:noFill/>
              <a:miter lim="800000"/>
              <a:headEnd/>
              <a:tailEnd/>
            </a:ln>
            <a:effectLst/>
          </p:spPr>
          <p:txBody>
            <a:bodyPr wrap="none">
              <a:spAutoFit/>
            </a:bodyPr>
            <a:lstStyle/>
            <a:p>
              <a:pPr eaLnBrk="0" hangingPunct="0"/>
              <a:r>
                <a:rPr lang="en-US" sz="1867" dirty="0">
                  <a:latin typeface="Verdana" pitchFamily="34" charset="0"/>
                </a:rPr>
                <a:t>Actual Class</a:t>
              </a:r>
            </a:p>
          </p:txBody>
        </p:sp>
        <p:sp>
          <p:nvSpPr>
            <p:cNvPr id="223246" name="Text Box 14"/>
            <p:cNvSpPr txBox="1">
              <a:spLocks noChangeArrowheads="1"/>
            </p:cNvSpPr>
            <p:nvPr/>
          </p:nvSpPr>
          <p:spPr bwMode="auto">
            <a:xfrm>
              <a:off x="1144" y="1844"/>
              <a:ext cx="240" cy="291"/>
            </a:xfrm>
            <a:prstGeom prst="rect">
              <a:avLst/>
            </a:prstGeom>
            <a:noFill/>
            <a:ln w="9525">
              <a:noFill/>
              <a:miter lim="800000"/>
              <a:headEnd/>
              <a:tailEnd/>
            </a:ln>
            <a:effectLst/>
          </p:spPr>
          <p:txBody>
            <a:bodyPr wrap="none">
              <a:spAutoFit/>
            </a:bodyPr>
            <a:lstStyle/>
            <a:p>
              <a:pPr eaLnBrk="0" hangingPunct="0"/>
              <a:r>
                <a:rPr lang="en-US" sz="2400">
                  <a:latin typeface="Verdana" pitchFamily="34" charset="0"/>
                </a:rPr>
                <a:t>0</a:t>
              </a:r>
            </a:p>
          </p:txBody>
        </p:sp>
        <p:sp>
          <p:nvSpPr>
            <p:cNvPr id="223247" name="Text Box 15"/>
            <p:cNvSpPr txBox="1">
              <a:spLocks noChangeArrowheads="1"/>
            </p:cNvSpPr>
            <p:nvPr/>
          </p:nvSpPr>
          <p:spPr bwMode="auto">
            <a:xfrm>
              <a:off x="1154" y="2564"/>
              <a:ext cx="240" cy="291"/>
            </a:xfrm>
            <a:prstGeom prst="rect">
              <a:avLst/>
            </a:prstGeom>
            <a:noFill/>
            <a:ln w="9525">
              <a:noFill/>
              <a:miter lim="800000"/>
              <a:headEnd/>
              <a:tailEnd/>
            </a:ln>
            <a:effectLst/>
          </p:spPr>
          <p:txBody>
            <a:bodyPr wrap="none">
              <a:spAutoFit/>
            </a:bodyPr>
            <a:lstStyle/>
            <a:p>
              <a:pPr eaLnBrk="0" hangingPunct="0"/>
              <a:r>
                <a:rPr lang="en-US" sz="2400">
                  <a:latin typeface="Verdana" pitchFamily="34" charset="0"/>
                </a:rPr>
                <a:t>1</a:t>
              </a:r>
            </a:p>
          </p:txBody>
        </p:sp>
        <p:sp>
          <p:nvSpPr>
            <p:cNvPr id="223248" name="Text Box 16"/>
            <p:cNvSpPr txBox="1">
              <a:spLocks noChangeArrowheads="1"/>
            </p:cNvSpPr>
            <p:nvPr/>
          </p:nvSpPr>
          <p:spPr bwMode="auto">
            <a:xfrm>
              <a:off x="1922" y="1248"/>
              <a:ext cx="240" cy="291"/>
            </a:xfrm>
            <a:prstGeom prst="rect">
              <a:avLst/>
            </a:prstGeom>
            <a:noFill/>
            <a:ln w="9525">
              <a:noFill/>
              <a:miter lim="800000"/>
              <a:headEnd/>
              <a:tailEnd/>
            </a:ln>
            <a:effectLst/>
          </p:spPr>
          <p:txBody>
            <a:bodyPr wrap="none">
              <a:spAutoFit/>
            </a:bodyPr>
            <a:lstStyle/>
            <a:p>
              <a:pPr eaLnBrk="0" hangingPunct="0"/>
              <a:r>
                <a:rPr lang="en-US" sz="2400">
                  <a:latin typeface="Verdana" pitchFamily="34" charset="0"/>
                </a:rPr>
                <a:t>0</a:t>
              </a:r>
            </a:p>
          </p:txBody>
        </p:sp>
        <p:sp>
          <p:nvSpPr>
            <p:cNvPr id="223249" name="Text Box 17"/>
            <p:cNvSpPr txBox="1">
              <a:spLocks noChangeArrowheads="1"/>
            </p:cNvSpPr>
            <p:nvPr/>
          </p:nvSpPr>
          <p:spPr bwMode="auto">
            <a:xfrm>
              <a:off x="3122" y="1248"/>
              <a:ext cx="240" cy="291"/>
            </a:xfrm>
            <a:prstGeom prst="rect">
              <a:avLst/>
            </a:prstGeom>
            <a:noFill/>
            <a:ln w="9525">
              <a:noFill/>
              <a:miter lim="800000"/>
              <a:headEnd/>
              <a:tailEnd/>
            </a:ln>
            <a:effectLst/>
          </p:spPr>
          <p:txBody>
            <a:bodyPr wrap="none">
              <a:spAutoFit/>
            </a:bodyPr>
            <a:lstStyle/>
            <a:p>
              <a:pPr eaLnBrk="0" hangingPunct="0"/>
              <a:r>
                <a:rPr lang="en-US" sz="2400">
                  <a:latin typeface="Verdana" pitchFamily="34" charset="0"/>
                </a:rPr>
                <a:t>1</a:t>
              </a:r>
            </a:p>
          </p:txBody>
        </p:sp>
      </p:grpSp>
      <p:sp>
        <p:nvSpPr>
          <p:cNvPr id="223251" name="Text Box 19"/>
          <p:cNvSpPr txBox="1">
            <a:spLocks noChangeArrowheads="1"/>
          </p:cNvSpPr>
          <p:nvPr/>
        </p:nvSpPr>
        <p:spPr bwMode="auto">
          <a:xfrm>
            <a:off x="5764168" y="5613317"/>
            <a:ext cx="2016047" cy="4616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endParaRPr lang="id-ID" sz="2400">
              <a:latin typeface="Times New Roman" pitchFamily="18" charset="0"/>
            </a:endParaRPr>
          </a:p>
        </p:txBody>
      </p:sp>
      <p:sp>
        <p:nvSpPr>
          <p:cNvPr id="3" name="TextBox 2"/>
          <p:cNvSpPr txBox="1"/>
          <p:nvPr/>
        </p:nvSpPr>
        <p:spPr>
          <a:xfrm>
            <a:off x="407518" y="1503737"/>
            <a:ext cx="8196739" cy="543675"/>
          </a:xfrm>
          <a:prstGeom prst="rect">
            <a:avLst/>
          </a:prstGeom>
          <a:noFill/>
        </p:spPr>
        <p:txBody>
          <a:bodyPr wrap="square" rtlCol="0">
            <a:spAutoFit/>
          </a:bodyPr>
          <a:lstStyle/>
          <a:p>
            <a:pPr algn="ctr"/>
            <a:r>
              <a:rPr lang="en-US" sz="2933" b="1" dirty="0">
                <a:solidFill>
                  <a:schemeClr val="accent2">
                    <a:lumMod val="75000"/>
                  </a:schemeClr>
                </a:solidFill>
              </a:rPr>
              <a:t>Sensitivity = TP / (FN + TP)</a:t>
            </a:r>
          </a:p>
        </p:txBody>
      </p:sp>
    </p:spTree>
    <p:extLst>
      <p:ext uri="{BB962C8B-B14F-4D97-AF65-F5344CB8AC3E}">
        <p14:creationId xmlns:p14="http://schemas.microsoft.com/office/powerpoint/2010/main" val="20623191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normAutofit/>
          </a:bodyPr>
          <a:lstStyle/>
          <a:p>
            <a:pPr algn="ctr"/>
            <a:r>
              <a:rPr lang="en-US" sz="3200" b="1" dirty="0"/>
              <a:t>Classification Table</a:t>
            </a:r>
          </a:p>
        </p:txBody>
      </p:sp>
      <p:sp>
        <p:nvSpPr>
          <p:cNvPr id="21" name="Slide Number Placeholder 20"/>
          <p:cNvSpPr>
            <a:spLocks noGrp="1"/>
          </p:cNvSpPr>
          <p:nvPr>
            <p:ph type="sldNum" sz="quarter" idx="12"/>
          </p:nvPr>
        </p:nvSpPr>
        <p:spPr/>
        <p:txBody>
          <a:bodyPr/>
          <a:lstStyle/>
          <a:p>
            <a:fld id="{87AE200E-655D-41CB-AE11-87F7AD6434E3}" type="slidenum">
              <a:rPr lang="en-US" smtClean="0"/>
              <a:pPr/>
              <a:t>38</a:t>
            </a:fld>
            <a:endParaRPr lang="en-US"/>
          </a:p>
        </p:txBody>
      </p:sp>
      <p:grpSp>
        <p:nvGrpSpPr>
          <p:cNvPr id="2" name="Group 3"/>
          <p:cNvGrpSpPr>
            <a:grpSpLocks/>
          </p:cNvGrpSpPr>
          <p:nvPr/>
        </p:nvGrpSpPr>
        <p:grpSpPr bwMode="auto">
          <a:xfrm>
            <a:off x="1586723" y="2352295"/>
            <a:ext cx="5981471" cy="3847951"/>
            <a:chOff x="899" y="1034"/>
            <a:chExt cx="3768" cy="2424"/>
          </a:xfrm>
        </p:grpSpPr>
        <p:sp>
          <p:nvSpPr>
            <p:cNvPr id="223236" name="AutoShape 4"/>
            <p:cNvSpPr>
              <a:spLocks noChangeArrowheads="1"/>
            </p:cNvSpPr>
            <p:nvPr/>
          </p:nvSpPr>
          <p:spPr bwMode="auto">
            <a:xfrm>
              <a:off x="1440" y="158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400" b="1">
                  <a:solidFill>
                    <a:srgbClr val="000099"/>
                  </a:solidFill>
                  <a:latin typeface="Verdana" pitchFamily="34" charset="0"/>
                </a:rPr>
                <a:t>True</a:t>
              </a:r>
            </a:p>
            <a:p>
              <a:pPr algn="ctr" eaLnBrk="0" hangingPunct="0"/>
              <a:r>
                <a:rPr lang="en-US" sz="2400" b="1">
                  <a:solidFill>
                    <a:srgbClr val="000099"/>
                  </a:solidFill>
                  <a:latin typeface="Verdana" pitchFamily="34" charset="0"/>
                </a:rPr>
                <a:t>Negative</a:t>
              </a:r>
            </a:p>
          </p:txBody>
        </p:sp>
        <p:sp>
          <p:nvSpPr>
            <p:cNvPr id="223237" name="AutoShape 5"/>
            <p:cNvSpPr>
              <a:spLocks noChangeArrowheads="1"/>
            </p:cNvSpPr>
            <p:nvPr/>
          </p:nvSpPr>
          <p:spPr bwMode="auto">
            <a:xfrm>
              <a:off x="2640" y="158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400" b="1" dirty="0">
                  <a:solidFill>
                    <a:srgbClr val="A50021"/>
                  </a:solidFill>
                  <a:latin typeface="Verdana" pitchFamily="34" charset="0"/>
                </a:rPr>
                <a:t>False</a:t>
              </a:r>
            </a:p>
            <a:p>
              <a:pPr algn="ctr" eaLnBrk="0" hangingPunct="0"/>
              <a:r>
                <a:rPr lang="en-US" sz="2400" b="1" dirty="0">
                  <a:solidFill>
                    <a:srgbClr val="A50021"/>
                  </a:solidFill>
                  <a:latin typeface="Verdana" pitchFamily="34" charset="0"/>
                </a:rPr>
                <a:t>Positive</a:t>
              </a:r>
            </a:p>
          </p:txBody>
        </p:sp>
        <p:sp>
          <p:nvSpPr>
            <p:cNvPr id="223238" name="AutoShape 6"/>
            <p:cNvSpPr>
              <a:spLocks noChangeArrowheads="1"/>
            </p:cNvSpPr>
            <p:nvPr/>
          </p:nvSpPr>
          <p:spPr bwMode="auto">
            <a:xfrm>
              <a:off x="1440" y="230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400" b="1">
                  <a:solidFill>
                    <a:srgbClr val="A50021"/>
                  </a:solidFill>
                  <a:latin typeface="Verdana" pitchFamily="34" charset="0"/>
                </a:rPr>
                <a:t>False</a:t>
              </a:r>
            </a:p>
            <a:p>
              <a:pPr algn="ctr" eaLnBrk="0" hangingPunct="0"/>
              <a:r>
                <a:rPr lang="en-US" sz="2400" b="1">
                  <a:solidFill>
                    <a:srgbClr val="A50021"/>
                  </a:solidFill>
                  <a:latin typeface="Verdana" pitchFamily="34" charset="0"/>
                </a:rPr>
                <a:t>Negative</a:t>
              </a:r>
            </a:p>
          </p:txBody>
        </p:sp>
        <p:sp>
          <p:nvSpPr>
            <p:cNvPr id="223239" name="AutoShape 7"/>
            <p:cNvSpPr>
              <a:spLocks noChangeArrowheads="1"/>
            </p:cNvSpPr>
            <p:nvPr/>
          </p:nvSpPr>
          <p:spPr bwMode="auto">
            <a:xfrm>
              <a:off x="2640" y="2304"/>
              <a:ext cx="1200" cy="720"/>
            </a:xfrm>
            <a:prstGeom prst="roundRect">
              <a:avLst>
                <a:gd name="adj" fmla="val 16667"/>
              </a:avLst>
            </a:prstGeom>
            <a:solidFill>
              <a:srgbClr val="C0C0C0"/>
            </a:solidFill>
            <a:ln w="19050">
              <a:solidFill>
                <a:schemeClr val="bg1"/>
              </a:solidFill>
              <a:round/>
              <a:headEnd/>
              <a:tailEnd/>
            </a:ln>
            <a:effectLst/>
          </p:spPr>
          <p:txBody>
            <a:bodyPr wrap="none" anchor="ctr"/>
            <a:lstStyle/>
            <a:p>
              <a:pPr algn="ctr" eaLnBrk="0" hangingPunct="0"/>
              <a:r>
                <a:rPr lang="en-US" sz="2400" b="1">
                  <a:solidFill>
                    <a:srgbClr val="000099"/>
                  </a:solidFill>
                  <a:latin typeface="Verdana" pitchFamily="34" charset="0"/>
                </a:rPr>
                <a:t>True</a:t>
              </a:r>
            </a:p>
            <a:p>
              <a:pPr algn="ctr" eaLnBrk="0" hangingPunct="0"/>
              <a:r>
                <a:rPr lang="en-US" sz="2400" b="1">
                  <a:solidFill>
                    <a:srgbClr val="000099"/>
                  </a:solidFill>
                  <a:latin typeface="Verdana" pitchFamily="34" charset="0"/>
                </a:rPr>
                <a:t>Positive</a:t>
              </a:r>
            </a:p>
          </p:txBody>
        </p:sp>
        <p:sp>
          <p:nvSpPr>
            <p:cNvPr id="223240" name="Rectangle 8"/>
            <p:cNvSpPr>
              <a:spLocks noChangeArrowheads="1"/>
            </p:cNvSpPr>
            <p:nvPr/>
          </p:nvSpPr>
          <p:spPr bwMode="auto">
            <a:xfrm>
              <a:off x="3840" y="1584"/>
              <a:ext cx="827" cy="720"/>
            </a:xfrm>
            <a:prstGeom prst="rect">
              <a:avLst/>
            </a:prstGeom>
            <a:noFill/>
            <a:ln w="9525">
              <a:noFill/>
              <a:miter lim="800000"/>
              <a:headEnd/>
              <a:tailEnd/>
            </a:ln>
            <a:effectLst/>
          </p:spPr>
          <p:txBody>
            <a:bodyPr wrap="none" anchor="ctr"/>
            <a:lstStyle/>
            <a:p>
              <a:pPr algn="ctr" eaLnBrk="0" hangingPunct="0"/>
              <a:r>
                <a:rPr lang="en-US" sz="1867" dirty="0">
                  <a:latin typeface="Verdana" pitchFamily="34" charset="0"/>
                </a:rPr>
                <a:t>Actual</a:t>
              </a:r>
            </a:p>
            <a:p>
              <a:pPr algn="ctr" eaLnBrk="0" hangingPunct="0"/>
              <a:r>
                <a:rPr lang="en-US" sz="1867" dirty="0">
                  <a:latin typeface="Verdana" pitchFamily="34" charset="0"/>
                </a:rPr>
                <a:t>Negative</a:t>
              </a:r>
            </a:p>
          </p:txBody>
        </p:sp>
        <p:sp>
          <p:nvSpPr>
            <p:cNvPr id="223241" name="Rectangle 9"/>
            <p:cNvSpPr>
              <a:spLocks noChangeArrowheads="1"/>
            </p:cNvSpPr>
            <p:nvPr/>
          </p:nvSpPr>
          <p:spPr bwMode="auto">
            <a:xfrm>
              <a:off x="1440" y="3024"/>
              <a:ext cx="1200" cy="434"/>
            </a:xfrm>
            <a:prstGeom prst="rect">
              <a:avLst/>
            </a:prstGeom>
            <a:noFill/>
            <a:ln w="9525">
              <a:noFill/>
              <a:miter lim="800000"/>
              <a:headEnd/>
              <a:tailEnd/>
            </a:ln>
            <a:effectLst/>
          </p:spPr>
          <p:txBody>
            <a:bodyPr wrap="none" anchor="ctr"/>
            <a:lstStyle/>
            <a:p>
              <a:pPr algn="ctr" eaLnBrk="0" hangingPunct="0"/>
              <a:r>
                <a:rPr lang="en-US" sz="1867" dirty="0">
                  <a:latin typeface="Verdana" pitchFamily="34" charset="0"/>
                </a:rPr>
                <a:t>Predicted</a:t>
              </a:r>
            </a:p>
            <a:p>
              <a:pPr algn="ctr" eaLnBrk="0" hangingPunct="0"/>
              <a:r>
                <a:rPr lang="en-US" sz="1867" dirty="0">
                  <a:latin typeface="Verdana" pitchFamily="34" charset="0"/>
                </a:rPr>
                <a:t>Negative</a:t>
              </a:r>
            </a:p>
          </p:txBody>
        </p:sp>
        <p:sp>
          <p:nvSpPr>
            <p:cNvPr id="223242" name="Rectangle 10"/>
            <p:cNvSpPr>
              <a:spLocks noChangeArrowheads="1"/>
            </p:cNvSpPr>
            <p:nvPr/>
          </p:nvSpPr>
          <p:spPr bwMode="auto">
            <a:xfrm>
              <a:off x="2640" y="3024"/>
              <a:ext cx="1200" cy="434"/>
            </a:xfrm>
            <a:prstGeom prst="rect">
              <a:avLst/>
            </a:prstGeom>
            <a:noFill/>
            <a:ln w="9525">
              <a:noFill/>
              <a:miter lim="800000"/>
              <a:headEnd/>
              <a:tailEnd/>
            </a:ln>
            <a:effectLst/>
          </p:spPr>
          <p:txBody>
            <a:bodyPr wrap="none" anchor="ctr"/>
            <a:lstStyle/>
            <a:p>
              <a:pPr algn="ctr" eaLnBrk="0" hangingPunct="0"/>
              <a:r>
                <a:rPr lang="en-US" sz="1867" dirty="0">
                  <a:latin typeface="Verdana" pitchFamily="34" charset="0"/>
                </a:rPr>
                <a:t>Predicted</a:t>
              </a:r>
            </a:p>
            <a:p>
              <a:pPr algn="ctr" eaLnBrk="0" hangingPunct="0"/>
              <a:r>
                <a:rPr lang="en-US" sz="1867" dirty="0">
                  <a:latin typeface="Verdana" pitchFamily="34" charset="0"/>
                </a:rPr>
                <a:t>Positive</a:t>
              </a:r>
            </a:p>
          </p:txBody>
        </p:sp>
        <p:sp>
          <p:nvSpPr>
            <p:cNvPr id="223243" name="Rectangle 11"/>
            <p:cNvSpPr>
              <a:spLocks noChangeArrowheads="1"/>
            </p:cNvSpPr>
            <p:nvPr/>
          </p:nvSpPr>
          <p:spPr bwMode="auto">
            <a:xfrm>
              <a:off x="3840" y="2304"/>
              <a:ext cx="827" cy="720"/>
            </a:xfrm>
            <a:prstGeom prst="rect">
              <a:avLst/>
            </a:prstGeom>
            <a:noFill/>
            <a:ln w="9525">
              <a:noFill/>
              <a:miter lim="800000"/>
              <a:headEnd/>
              <a:tailEnd/>
            </a:ln>
            <a:effectLst/>
          </p:spPr>
          <p:txBody>
            <a:bodyPr wrap="none" anchor="ctr"/>
            <a:lstStyle/>
            <a:p>
              <a:pPr algn="ctr" eaLnBrk="0" hangingPunct="0"/>
              <a:r>
                <a:rPr lang="en-US" sz="1867" dirty="0">
                  <a:latin typeface="Verdana" pitchFamily="34" charset="0"/>
                </a:rPr>
                <a:t>Actual</a:t>
              </a:r>
            </a:p>
            <a:p>
              <a:pPr algn="ctr" eaLnBrk="0" hangingPunct="0"/>
              <a:r>
                <a:rPr lang="en-US" sz="1867" dirty="0">
                  <a:latin typeface="Verdana" pitchFamily="34" charset="0"/>
                </a:rPr>
                <a:t>Positive</a:t>
              </a:r>
            </a:p>
          </p:txBody>
        </p:sp>
        <p:sp>
          <p:nvSpPr>
            <p:cNvPr id="223244" name="Text Box 12"/>
            <p:cNvSpPr txBox="1">
              <a:spLocks noChangeArrowheads="1"/>
            </p:cNvSpPr>
            <p:nvPr/>
          </p:nvSpPr>
          <p:spPr bwMode="auto">
            <a:xfrm>
              <a:off x="1863" y="1034"/>
              <a:ext cx="1268" cy="239"/>
            </a:xfrm>
            <a:prstGeom prst="rect">
              <a:avLst/>
            </a:prstGeom>
            <a:noFill/>
            <a:ln w="9525">
              <a:noFill/>
              <a:miter lim="800000"/>
              <a:headEnd/>
              <a:tailEnd/>
            </a:ln>
            <a:effectLst/>
          </p:spPr>
          <p:txBody>
            <a:bodyPr wrap="none">
              <a:spAutoFit/>
            </a:bodyPr>
            <a:lstStyle/>
            <a:p>
              <a:pPr eaLnBrk="0" hangingPunct="0"/>
              <a:r>
                <a:rPr lang="en-US" sz="1867" dirty="0">
                  <a:latin typeface="Verdana" pitchFamily="34" charset="0"/>
                </a:rPr>
                <a:t>Predicted Class</a:t>
              </a:r>
            </a:p>
          </p:txBody>
        </p:sp>
        <p:sp>
          <p:nvSpPr>
            <p:cNvPr id="223245" name="Text Box 13"/>
            <p:cNvSpPr txBox="1">
              <a:spLocks noChangeArrowheads="1"/>
            </p:cNvSpPr>
            <p:nvPr/>
          </p:nvSpPr>
          <p:spPr bwMode="auto">
            <a:xfrm rot="16200000">
              <a:off x="502" y="2237"/>
              <a:ext cx="1034" cy="239"/>
            </a:xfrm>
            <a:prstGeom prst="rect">
              <a:avLst/>
            </a:prstGeom>
            <a:noFill/>
            <a:ln w="9525">
              <a:noFill/>
              <a:miter lim="800000"/>
              <a:headEnd/>
              <a:tailEnd/>
            </a:ln>
            <a:effectLst/>
          </p:spPr>
          <p:txBody>
            <a:bodyPr wrap="none">
              <a:spAutoFit/>
            </a:bodyPr>
            <a:lstStyle/>
            <a:p>
              <a:pPr eaLnBrk="0" hangingPunct="0"/>
              <a:r>
                <a:rPr lang="en-US" sz="1867" dirty="0">
                  <a:latin typeface="Verdana" pitchFamily="34" charset="0"/>
                </a:rPr>
                <a:t>Actual Class</a:t>
              </a:r>
            </a:p>
          </p:txBody>
        </p:sp>
        <p:sp>
          <p:nvSpPr>
            <p:cNvPr id="223246" name="Text Box 14"/>
            <p:cNvSpPr txBox="1">
              <a:spLocks noChangeArrowheads="1"/>
            </p:cNvSpPr>
            <p:nvPr/>
          </p:nvSpPr>
          <p:spPr bwMode="auto">
            <a:xfrm>
              <a:off x="1144" y="1844"/>
              <a:ext cx="240" cy="291"/>
            </a:xfrm>
            <a:prstGeom prst="rect">
              <a:avLst/>
            </a:prstGeom>
            <a:noFill/>
            <a:ln w="9525">
              <a:noFill/>
              <a:miter lim="800000"/>
              <a:headEnd/>
              <a:tailEnd/>
            </a:ln>
            <a:effectLst/>
          </p:spPr>
          <p:txBody>
            <a:bodyPr wrap="none">
              <a:spAutoFit/>
            </a:bodyPr>
            <a:lstStyle/>
            <a:p>
              <a:pPr eaLnBrk="0" hangingPunct="0"/>
              <a:r>
                <a:rPr lang="en-US" sz="2400">
                  <a:latin typeface="Verdana" pitchFamily="34" charset="0"/>
                </a:rPr>
                <a:t>0</a:t>
              </a:r>
            </a:p>
          </p:txBody>
        </p:sp>
        <p:sp>
          <p:nvSpPr>
            <p:cNvPr id="223247" name="Text Box 15"/>
            <p:cNvSpPr txBox="1">
              <a:spLocks noChangeArrowheads="1"/>
            </p:cNvSpPr>
            <p:nvPr/>
          </p:nvSpPr>
          <p:spPr bwMode="auto">
            <a:xfrm>
              <a:off x="1154" y="2564"/>
              <a:ext cx="240" cy="291"/>
            </a:xfrm>
            <a:prstGeom prst="rect">
              <a:avLst/>
            </a:prstGeom>
            <a:noFill/>
            <a:ln w="9525">
              <a:noFill/>
              <a:miter lim="800000"/>
              <a:headEnd/>
              <a:tailEnd/>
            </a:ln>
            <a:effectLst/>
          </p:spPr>
          <p:txBody>
            <a:bodyPr wrap="none">
              <a:spAutoFit/>
            </a:bodyPr>
            <a:lstStyle/>
            <a:p>
              <a:pPr eaLnBrk="0" hangingPunct="0"/>
              <a:r>
                <a:rPr lang="en-US" sz="2400">
                  <a:latin typeface="Verdana" pitchFamily="34" charset="0"/>
                </a:rPr>
                <a:t>1</a:t>
              </a:r>
            </a:p>
          </p:txBody>
        </p:sp>
        <p:sp>
          <p:nvSpPr>
            <p:cNvPr id="223248" name="Text Box 16"/>
            <p:cNvSpPr txBox="1">
              <a:spLocks noChangeArrowheads="1"/>
            </p:cNvSpPr>
            <p:nvPr/>
          </p:nvSpPr>
          <p:spPr bwMode="auto">
            <a:xfrm>
              <a:off x="1922" y="1248"/>
              <a:ext cx="240" cy="291"/>
            </a:xfrm>
            <a:prstGeom prst="rect">
              <a:avLst/>
            </a:prstGeom>
            <a:noFill/>
            <a:ln w="9525">
              <a:noFill/>
              <a:miter lim="800000"/>
              <a:headEnd/>
              <a:tailEnd/>
            </a:ln>
            <a:effectLst/>
          </p:spPr>
          <p:txBody>
            <a:bodyPr wrap="none">
              <a:spAutoFit/>
            </a:bodyPr>
            <a:lstStyle/>
            <a:p>
              <a:pPr eaLnBrk="0" hangingPunct="0"/>
              <a:r>
                <a:rPr lang="en-US" sz="2400">
                  <a:latin typeface="Verdana" pitchFamily="34" charset="0"/>
                </a:rPr>
                <a:t>0</a:t>
              </a:r>
            </a:p>
          </p:txBody>
        </p:sp>
        <p:sp>
          <p:nvSpPr>
            <p:cNvPr id="223249" name="Text Box 17"/>
            <p:cNvSpPr txBox="1">
              <a:spLocks noChangeArrowheads="1"/>
            </p:cNvSpPr>
            <p:nvPr/>
          </p:nvSpPr>
          <p:spPr bwMode="auto">
            <a:xfrm>
              <a:off x="3122" y="1248"/>
              <a:ext cx="240" cy="291"/>
            </a:xfrm>
            <a:prstGeom prst="rect">
              <a:avLst/>
            </a:prstGeom>
            <a:noFill/>
            <a:ln w="9525">
              <a:noFill/>
              <a:miter lim="800000"/>
              <a:headEnd/>
              <a:tailEnd/>
            </a:ln>
            <a:effectLst/>
          </p:spPr>
          <p:txBody>
            <a:bodyPr wrap="none">
              <a:spAutoFit/>
            </a:bodyPr>
            <a:lstStyle/>
            <a:p>
              <a:pPr eaLnBrk="0" hangingPunct="0"/>
              <a:r>
                <a:rPr lang="en-US" sz="2400">
                  <a:latin typeface="Verdana" pitchFamily="34" charset="0"/>
                </a:rPr>
                <a:t>1</a:t>
              </a:r>
            </a:p>
          </p:txBody>
        </p:sp>
      </p:grpSp>
      <p:sp>
        <p:nvSpPr>
          <p:cNvPr id="223251" name="Text Box 19"/>
          <p:cNvSpPr txBox="1">
            <a:spLocks noChangeArrowheads="1"/>
          </p:cNvSpPr>
          <p:nvPr/>
        </p:nvSpPr>
        <p:spPr bwMode="auto">
          <a:xfrm>
            <a:off x="5764168" y="5613317"/>
            <a:ext cx="2016047" cy="4616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endParaRPr lang="id-ID" sz="2400">
              <a:latin typeface="Times New Roman" pitchFamily="18" charset="0"/>
            </a:endParaRPr>
          </a:p>
        </p:txBody>
      </p:sp>
      <p:sp>
        <p:nvSpPr>
          <p:cNvPr id="3" name="TextBox 2"/>
          <p:cNvSpPr txBox="1"/>
          <p:nvPr/>
        </p:nvSpPr>
        <p:spPr>
          <a:xfrm>
            <a:off x="407518" y="1503737"/>
            <a:ext cx="8196739" cy="543675"/>
          </a:xfrm>
          <a:prstGeom prst="rect">
            <a:avLst/>
          </a:prstGeom>
          <a:noFill/>
        </p:spPr>
        <p:txBody>
          <a:bodyPr wrap="square" rtlCol="0">
            <a:spAutoFit/>
          </a:bodyPr>
          <a:lstStyle/>
          <a:p>
            <a:pPr algn="ctr"/>
            <a:r>
              <a:rPr lang="en-US" sz="2933" b="1" dirty="0">
                <a:solidFill>
                  <a:schemeClr val="accent2">
                    <a:lumMod val="75000"/>
                  </a:schemeClr>
                </a:solidFill>
              </a:rPr>
              <a:t>Specificity = TN / (TN + FP)</a:t>
            </a:r>
          </a:p>
        </p:txBody>
      </p:sp>
    </p:spTree>
    <p:extLst>
      <p:ext uri="{BB962C8B-B14F-4D97-AF65-F5344CB8AC3E}">
        <p14:creationId xmlns:p14="http://schemas.microsoft.com/office/powerpoint/2010/main" val="36889159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sz="3199" dirty="0"/>
              <a:t>ROC (receiver operating </a:t>
            </a:r>
            <a:r>
              <a:rPr lang="en-US" sz="3199" dirty="0" smtClean="0"/>
              <a:t>characteristic</a:t>
            </a:r>
            <a:r>
              <a:rPr lang="en-US" sz="3199" dirty="0"/>
              <a:t>) Curve</a:t>
            </a:r>
          </a:p>
        </p:txBody>
      </p:sp>
      <p:sp>
        <p:nvSpPr>
          <p:cNvPr id="16" name="Slide Number Placeholder 15"/>
          <p:cNvSpPr>
            <a:spLocks noGrp="1"/>
          </p:cNvSpPr>
          <p:nvPr>
            <p:ph type="sldNum" sz="quarter" idx="12"/>
          </p:nvPr>
        </p:nvSpPr>
        <p:spPr/>
        <p:txBody>
          <a:bodyPr/>
          <a:lstStyle/>
          <a:p>
            <a:fld id="{87AE200E-655D-41CB-AE11-87F7AD6434E3}" type="slidenum">
              <a:rPr lang="en-US" smtClean="0"/>
              <a:pPr/>
              <a:t>39</a:t>
            </a:fld>
            <a:endParaRPr lang="en-US"/>
          </a:p>
        </p:txBody>
      </p:sp>
      <p:grpSp>
        <p:nvGrpSpPr>
          <p:cNvPr id="2" name="Group 3"/>
          <p:cNvGrpSpPr>
            <a:grpSpLocks/>
          </p:cNvGrpSpPr>
          <p:nvPr/>
        </p:nvGrpSpPr>
        <p:grpSpPr bwMode="auto">
          <a:xfrm>
            <a:off x="1790810" y="2055866"/>
            <a:ext cx="5563973" cy="4806764"/>
            <a:chOff x="711" y="953"/>
            <a:chExt cx="3505" cy="3028"/>
          </a:xfrm>
        </p:grpSpPr>
        <p:sp>
          <p:nvSpPr>
            <p:cNvPr id="233476" name="Freeform 4"/>
            <p:cNvSpPr>
              <a:spLocks/>
            </p:cNvSpPr>
            <p:nvPr/>
          </p:nvSpPr>
          <p:spPr bwMode="auto">
            <a:xfrm>
              <a:off x="1521" y="1142"/>
              <a:ext cx="1228" cy="2166"/>
            </a:xfrm>
            <a:custGeom>
              <a:avLst/>
              <a:gdLst/>
              <a:ahLst/>
              <a:cxnLst>
                <a:cxn ang="0">
                  <a:pos x="0" y="12996"/>
                </a:cxn>
                <a:cxn ang="0">
                  <a:pos x="0" y="11878"/>
                </a:cxn>
                <a:cxn ang="0">
                  <a:pos x="134" y="11878"/>
                </a:cxn>
                <a:cxn ang="0">
                  <a:pos x="134" y="10621"/>
                </a:cxn>
                <a:cxn ang="0">
                  <a:pos x="268" y="10621"/>
                </a:cxn>
                <a:cxn ang="0">
                  <a:pos x="268" y="10062"/>
                </a:cxn>
                <a:cxn ang="0">
                  <a:pos x="401" y="10062"/>
                </a:cxn>
                <a:cxn ang="0">
                  <a:pos x="401" y="9782"/>
                </a:cxn>
                <a:cxn ang="0">
                  <a:pos x="535" y="9782"/>
                </a:cxn>
                <a:cxn ang="0">
                  <a:pos x="535" y="9643"/>
                </a:cxn>
                <a:cxn ang="0">
                  <a:pos x="669" y="9643"/>
                </a:cxn>
                <a:cxn ang="0">
                  <a:pos x="669" y="9503"/>
                </a:cxn>
                <a:cxn ang="0">
                  <a:pos x="803" y="9503"/>
                </a:cxn>
                <a:cxn ang="0">
                  <a:pos x="803" y="7826"/>
                </a:cxn>
                <a:cxn ang="0">
                  <a:pos x="938" y="7826"/>
                </a:cxn>
                <a:cxn ang="0">
                  <a:pos x="938" y="7407"/>
                </a:cxn>
                <a:cxn ang="0">
                  <a:pos x="1071" y="7407"/>
                </a:cxn>
                <a:cxn ang="0">
                  <a:pos x="1071" y="6569"/>
                </a:cxn>
                <a:cxn ang="0">
                  <a:pos x="1206" y="6569"/>
                </a:cxn>
                <a:cxn ang="0">
                  <a:pos x="1206" y="6289"/>
                </a:cxn>
                <a:cxn ang="0">
                  <a:pos x="1608" y="6289"/>
                </a:cxn>
                <a:cxn ang="0">
                  <a:pos x="1608" y="5869"/>
                </a:cxn>
                <a:cxn ang="0">
                  <a:pos x="1742" y="5869"/>
                </a:cxn>
                <a:cxn ang="0">
                  <a:pos x="1742" y="5589"/>
                </a:cxn>
                <a:cxn ang="0">
                  <a:pos x="1875" y="5589"/>
                </a:cxn>
                <a:cxn ang="0">
                  <a:pos x="1875" y="5450"/>
                </a:cxn>
                <a:cxn ang="0">
                  <a:pos x="2277" y="5450"/>
                </a:cxn>
                <a:cxn ang="0">
                  <a:pos x="2277" y="4612"/>
                </a:cxn>
                <a:cxn ang="0">
                  <a:pos x="2412" y="4612"/>
                </a:cxn>
                <a:cxn ang="0">
                  <a:pos x="2412" y="3913"/>
                </a:cxn>
                <a:cxn ang="0">
                  <a:pos x="2814" y="3913"/>
                </a:cxn>
                <a:cxn ang="0">
                  <a:pos x="2814" y="3774"/>
                </a:cxn>
                <a:cxn ang="0">
                  <a:pos x="2948" y="3774"/>
                </a:cxn>
                <a:cxn ang="0">
                  <a:pos x="2948" y="3633"/>
                </a:cxn>
                <a:cxn ang="0">
                  <a:pos x="3216" y="3633"/>
                </a:cxn>
                <a:cxn ang="0">
                  <a:pos x="3216" y="3073"/>
                </a:cxn>
                <a:cxn ang="0">
                  <a:pos x="3351" y="3073"/>
                </a:cxn>
                <a:cxn ang="0">
                  <a:pos x="3351" y="2794"/>
                </a:cxn>
                <a:cxn ang="0">
                  <a:pos x="3483" y="2794"/>
                </a:cxn>
                <a:cxn ang="0">
                  <a:pos x="3618" y="2655"/>
                </a:cxn>
                <a:cxn ang="0">
                  <a:pos x="3618" y="2515"/>
                </a:cxn>
                <a:cxn ang="0">
                  <a:pos x="3751" y="2515"/>
                </a:cxn>
                <a:cxn ang="0">
                  <a:pos x="3751" y="2235"/>
                </a:cxn>
                <a:cxn ang="0">
                  <a:pos x="3886" y="2235"/>
                </a:cxn>
                <a:cxn ang="0">
                  <a:pos x="3886" y="2096"/>
                </a:cxn>
                <a:cxn ang="0">
                  <a:pos x="4020" y="2096"/>
                </a:cxn>
                <a:cxn ang="0">
                  <a:pos x="4020" y="1956"/>
                </a:cxn>
                <a:cxn ang="0">
                  <a:pos x="4825" y="1956"/>
                </a:cxn>
                <a:cxn ang="0">
                  <a:pos x="4825" y="1537"/>
                </a:cxn>
                <a:cxn ang="0">
                  <a:pos x="5092" y="1537"/>
                </a:cxn>
                <a:cxn ang="0">
                  <a:pos x="5092" y="1258"/>
                </a:cxn>
                <a:cxn ang="0">
                  <a:pos x="5226" y="1258"/>
                </a:cxn>
                <a:cxn ang="0">
                  <a:pos x="5226" y="839"/>
                </a:cxn>
                <a:cxn ang="0">
                  <a:pos x="5628" y="839"/>
                </a:cxn>
                <a:cxn ang="0">
                  <a:pos x="5628" y="699"/>
                </a:cxn>
                <a:cxn ang="0">
                  <a:pos x="5763" y="699"/>
                </a:cxn>
                <a:cxn ang="0">
                  <a:pos x="5763" y="560"/>
                </a:cxn>
                <a:cxn ang="0">
                  <a:pos x="6969" y="560"/>
                </a:cxn>
                <a:cxn ang="0">
                  <a:pos x="6969" y="280"/>
                </a:cxn>
                <a:cxn ang="0">
                  <a:pos x="7102" y="280"/>
                </a:cxn>
                <a:cxn ang="0">
                  <a:pos x="7237" y="139"/>
                </a:cxn>
                <a:cxn ang="0">
                  <a:pos x="7370" y="139"/>
                </a:cxn>
                <a:cxn ang="0">
                  <a:pos x="7370" y="0"/>
                </a:cxn>
              </a:cxnLst>
              <a:rect l="0" t="0" r="r" b="b"/>
              <a:pathLst>
                <a:path w="7370" h="12996">
                  <a:moveTo>
                    <a:pt x="0" y="12996"/>
                  </a:moveTo>
                  <a:lnTo>
                    <a:pt x="0" y="11878"/>
                  </a:lnTo>
                  <a:lnTo>
                    <a:pt x="134" y="11878"/>
                  </a:lnTo>
                  <a:lnTo>
                    <a:pt x="134" y="10621"/>
                  </a:lnTo>
                  <a:lnTo>
                    <a:pt x="268" y="10621"/>
                  </a:lnTo>
                  <a:lnTo>
                    <a:pt x="268" y="10062"/>
                  </a:lnTo>
                  <a:lnTo>
                    <a:pt x="401" y="10062"/>
                  </a:lnTo>
                  <a:lnTo>
                    <a:pt x="401" y="9782"/>
                  </a:lnTo>
                  <a:lnTo>
                    <a:pt x="535" y="9782"/>
                  </a:lnTo>
                  <a:lnTo>
                    <a:pt x="535" y="9643"/>
                  </a:lnTo>
                  <a:lnTo>
                    <a:pt x="669" y="9643"/>
                  </a:lnTo>
                  <a:lnTo>
                    <a:pt x="669" y="9503"/>
                  </a:lnTo>
                  <a:lnTo>
                    <a:pt x="803" y="9503"/>
                  </a:lnTo>
                  <a:lnTo>
                    <a:pt x="803" y="7826"/>
                  </a:lnTo>
                  <a:lnTo>
                    <a:pt x="938" y="7826"/>
                  </a:lnTo>
                  <a:lnTo>
                    <a:pt x="938" y="7407"/>
                  </a:lnTo>
                  <a:lnTo>
                    <a:pt x="1071" y="7407"/>
                  </a:lnTo>
                  <a:lnTo>
                    <a:pt x="1071" y="6569"/>
                  </a:lnTo>
                  <a:lnTo>
                    <a:pt x="1206" y="6569"/>
                  </a:lnTo>
                  <a:lnTo>
                    <a:pt x="1206" y="6289"/>
                  </a:lnTo>
                  <a:lnTo>
                    <a:pt x="1608" y="6289"/>
                  </a:lnTo>
                  <a:lnTo>
                    <a:pt x="1608" y="5869"/>
                  </a:lnTo>
                  <a:lnTo>
                    <a:pt x="1742" y="5869"/>
                  </a:lnTo>
                  <a:lnTo>
                    <a:pt x="1742" y="5589"/>
                  </a:lnTo>
                  <a:lnTo>
                    <a:pt x="1875" y="5589"/>
                  </a:lnTo>
                  <a:lnTo>
                    <a:pt x="1875" y="5450"/>
                  </a:lnTo>
                  <a:lnTo>
                    <a:pt x="2277" y="5450"/>
                  </a:lnTo>
                  <a:lnTo>
                    <a:pt x="2277" y="4612"/>
                  </a:lnTo>
                  <a:lnTo>
                    <a:pt x="2412" y="4612"/>
                  </a:lnTo>
                  <a:lnTo>
                    <a:pt x="2412" y="3913"/>
                  </a:lnTo>
                  <a:lnTo>
                    <a:pt x="2814" y="3913"/>
                  </a:lnTo>
                  <a:lnTo>
                    <a:pt x="2814" y="3774"/>
                  </a:lnTo>
                  <a:lnTo>
                    <a:pt x="2948" y="3774"/>
                  </a:lnTo>
                  <a:lnTo>
                    <a:pt x="2948" y="3633"/>
                  </a:lnTo>
                  <a:lnTo>
                    <a:pt x="3216" y="3633"/>
                  </a:lnTo>
                  <a:lnTo>
                    <a:pt x="3216" y="3073"/>
                  </a:lnTo>
                  <a:lnTo>
                    <a:pt x="3351" y="3073"/>
                  </a:lnTo>
                  <a:lnTo>
                    <a:pt x="3351" y="2794"/>
                  </a:lnTo>
                  <a:lnTo>
                    <a:pt x="3483" y="2794"/>
                  </a:lnTo>
                  <a:lnTo>
                    <a:pt x="3618" y="2655"/>
                  </a:lnTo>
                  <a:lnTo>
                    <a:pt x="3618" y="2515"/>
                  </a:lnTo>
                  <a:lnTo>
                    <a:pt x="3751" y="2515"/>
                  </a:lnTo>
                  <a:lnTo>
                    <a:pt x="3751" y="2235"/>
                  </a:lnTo>
                  <a:lnTo>
                    <a:pt x="3886" y="2235"/>
                  </a:lnTo>
                  <a:lnTo>
                    <a:pt x="3886" y="2096"/>
                  </a:lnTo>
                  <a:lnTo>
                    <a:pt x="4020" y="2096"/>
                  </a:lnTo>
                  <a:lnTo>
                    <a:pt x="4020" y="1956"/>
                  </a:lnTo>
                  <a:lnTo>
                    <a:pt x="4825" y="1956"/>
                  </a:lnTo>
                  <a:lnTo>
                    <a:pt x="4825" y="1537"/>
                  </a:lnTo>
                  <a:lnTo>
                    <a:pt x="5092" y="1537"/>
                  </a:lnTo>
                  <a:lnTo>
                    <a:pt x="5092" y="1258"/>
                  </a:lnTo>
                  <a:lnTo>
                    <a:pt x="5226" y="1258"/>
                  </a:lnTo>
                  <a:lnTo>
                    <a:pt x="5226" y="839"/>
                  </a:lnTo>
                  <a:lnTo>
                    <a:pt x="5628" y="839"/>
                  </a:lnTo>
                  <a:lnTo>
                    <a:pt x="5628" y="699"/>
                  </a:lnTo>
                  <a:lnTo>
                    <a:pt x="5763" y="699"/>
                  </a:lnTo>
                  <a:lnTo>
                    <a:pt x="5763" y="560"/>
                  </a:lnTo>
                  <a:lnTo>
                    <a:pt x="6969" y="560"/>
                  </a:lnTo>
                  <a:lnTo>
                    <a:pt x="6969" y="280"/>
                  </a:lnTo>
                  <a:lnTo>
                    <a:pt x="7102" y="280"/>
                  </a:lnTo>
                  <a:lnTo>
                    <a:pt x="7237" y="139"/>
                  </a:lnTo>
                  <a:lnTo>
                    <a:pt x="7370" y="139"/>
                  </a:lnTo>
                  <a:lnTo>
                    <a:pt x="7370" y="0"/>
                  </a:lnTo>
                </a:path>
              </a:pathLst>
            </a:custGeom>
            <a:noFill/>
            <a:ln w="28575" cmpd="sng">
              <a:solidFill>
                <a:srgbClr val="990099"/>
              </a:solidFill>
              <a:prstDash val="solid"/>
              <a:round/>
              <a:headEnd/>
              <a:tailEnd/>
            </a:ln>
          </p:spPr>
          <p:txBody>
            <a:bodyPr/>
            <a:lstStyle/>
            <a:p>
              <a:endParaRPr lang="en-US" sz="2699"/>
            </a:p>
          </p:txBody>
        </p:sp>
        <p:sp>
          <p:nvSpPr>
            <p:cNvPr id="233477" name="Freeform 5"/>
            <p:cNvSpPr>
              <a:spLocks/>
            </p:cNvSpPr>
            <p:nvPr/>
          </p:nvSpPr>
          <p:spPr bwMode="auto">
            <a:xfrm>
              <a:off x="2749" y="1003"/>
              <a:ext cx="1005" cy="139"/>
            </a:xfrm>
            <a:custGeom>
              <a:avLst/>
              <a:gdLst/>
              <a:ahLst/>
              <a:cxnLst>
                <a:cxn ang="0">
                  <a:pos x="0" y="838"/>
                </a:cxn>
                <a:cxn ang="0">
                  <a:pos x="135" y="838"/>
                </a:cxn>
                <a:cxn ang="0">
                  <a:pos x="135" y="698"/>
                </a:cxn>
                <a:cxn ang="0">
                  <a:pos x="537" y="698"/>
                </a:cxn>
                <a:cxn ang="0">
                  <a:pos x="537" y="558"/>
                </a:cxn>
                <a:cxn ang="0">
                  <a:pos x="1743" y="558"/>
                </a:cxn>
                <a:cxn ang="0">
                  <a:pos x="1743" y="279"/>
                </a:cxn>
                <a:cxn ang="0">
                  <a:pos x="2012" y="279"/>
                </a:cxn>
                <a:cxn ang="0">
                  <a:pos x="2012" y="139"/>
                </a:cxn>
                <a:cxn ang="0">
                  <a:pos x="2279" y="139"/>
                </a:cxn>
                <a:cxn ang="0">
                  <a:pos x="2279" y="0"/>
                </a:cxn>
                <a:cxn ang="0">
                  <a:pos x="6031" y="0"/>
                </a:cxn>
              </a:cxnLst>
              <a:rect l="0" t="0" r="r" b="b"/>
              <a:pathLst>
                <a:path w="6031" h="838">
                  <a:moveTo>
                    <a:pt x="0" y="838"/>
                  </a:moveTo>
                  <a:lnTo>
                    <a:pt x="135" y="838"/>
                  </a:lnTo>
                  <a:lnTo>
                    <a:pt x="135" y="698"/>
                  </a:lnTo>
                  <a:lnTo>
                    <a:pt x="537" y="698"/>
                  </a:lnTo>
                  <a:lnTo>
                    <a:pt x="537" y="558"/>
                  </a:lnTo>
                  <a:lnTo>
                    <a:pt x="1743" y="558"/>
                  </a:lnTo>
                  <a:lnTo>
                    <a:pt x="1743" y="279"/>
                  </a:lnTo>
                  <a:lnTo>
                    <a:pt x="2012" y="279"/>
                  </a:lnTo>
                  <a:lnTo>
                    <a:pt x="2012" y="139"/>
                  </a:lnTo>
                  <a:lnTo>
                    <a:pt x="2279" y="139"/>
                  </a:lnTo>
                  <a:lnTo>
                    <a:pt x="2279" y="0"/>
                  </a:lnTo>
                  <a:lnTo>
                    <a:pt x="6031" y="0"/>
                  </a:lnTo>
                </a:path>
              </a:pathLst>
            </a:custGeom>
            <a:noFill/>
            <a:ln w="28575" cmpd="sng">
              <a:solidFill>
                <a:srgbClr val="990099"/>
              </a:solidFill>
              <a:prstDash val="solid"/>
              <a:round/>
              <a:headEnd/>
              <a:tailEnd/>
            </a:ln>
          </p:spPr>
          <p:txBody>
            <a:bodyPr/>
            <a:lstStyle/>
            <a:p>
              <a:endParaRPr lang="en-US" sz="2699"/>
            </a:p>
          </p:txBody>
        </p:sp>
        <p:sp>
          <p:nvSpPr>
            <p:cNvPr id="233478" name="Rectangle 6"/>
            <p:cNvSpPr>
              <a:spLocks noChangeArrowheads="1"/>
            </p:cNvSpPr>
            <p:nvPr/>
          </p:nvSpPr>
          <p:spPr bwMode="auto">
            <a:xfrm>
              <a:off x="1481" y="953"/>
              <a:ext cx="2313" cy="2428"/>
            </a:xfrm>
            <a:prstGeom prst="rect">
              <a:avLst/>
            </a:prstGeom>
            <a:noFill/>
            <a:ln w="19050">
              <a:solidFill>
                <a:srgbClr val="000000"/>
              </a:solidFill>
              <a:miter lim="800000"/>
              <a:headEnd/>
              <a:tailEnd/>
            </a:ln>
          </p:spPr>
          <p:txBody>
            <a:bodyPr/>
            <a:lstStyle/>
            <a:p>
              <a:endParaRPr lang="en-US" sz="2699"/>
            </a:p>
          </p:txBody>
        </p:sp>
        <p:sp>
          <p:nvSpPr>
            <p:cNvPr id="233479" name="Text Box 7"/>
            <p:cNvSpPr txBox="1">
              <a:spLocks noChangeArrowheads="1"/>
            </p:cNvSpPr>
            <p:nvPr/>
          </p:nvSpPr>
          <p:spPr bwMode="auto">
            <a:xfrm rot="16200000">
              <a:off x="265" y="2065"/>
              <a:ext cx="1222" cy="330"/>
            </a:xfrm>
            <a:prstGeom prst="rect">
              <a:avLst/>
            </a:prstGeom>
            <a:noFill/>
            <a:ln w="19050">
              <a:noFill/>
              <a:miter lim="800000"/>
              <a:headEnd/>
              <a:tailEnd type="none" w="sm" len="med"/>
            </a:ln>
            <a:effectLst/>
          </p:spPr>
          <p:txBody>
            <a:bodyPr wrap="none">
              <a:spAutoFit/>
            </a:bodyPr>
            <a:lstStyle/>
            <a:p>
              <a:pPr eaLnBrk="0" hangingPunct="0"/>
              <a:r>
                <a:rPr lang="en-US" sz="2799">
                  <a:latin typeface="Lucida Sans Unicode" pitchFamily="34" charset="0"/>
                </a:rPr>
                <a:t>Sensitivity</a:t>
              </a:r>
              <a:endParaRPr lang="en-US" sz="2400">
                <a:latin typeface="Lucida Sans Unicode" pitchFamily="34" charset="0"/>
              </a:endParaRPr>
            </a:p>
          </p:txBody>
        </p:sp>
        <p:sp>
          <p:nvSpPr>
            <p:cNvPr id="233480" name="Text Box 8"/>
            <p:cNvSpPr txBox="1">
              <a:spLocks noChangeArrowheads="1"/>
            </p:cNvSpPr>
            <p:nvPr/>
          </p:nvSpPr>
          <p:spPr bwMode="auto">
            <a:xfrm>
              <a:off x="1714" y="3651"/>
              <a:ext cx="1735" cy="330"/>
            </a:xfrm>
            <a:prstGeom prst="rect">
              <a:avLst/>
            </a:prstGeom>
            <a:noFill/>
            <a:ln w="19050">
              <a:noFill/>
              <a:miter lim="800000"/>
              <a:headEnd/>
              <a:tailEnd type="none" w="sm" len="med"/>
            </a:ln>
            <a:effectLst/>
          </p:spPr>
          <p:txBody>
            <a:bodyPr wrap="none">
              <a:spAutoFit/>
            </a:bodyPr>
            <a:lstStyle/>
            <a:p>
              <a:pPr eaLnBrk="0" hangingPunct="0"/>
              <a:r>
                <a:rPr lang="en-US" sz="2799">
                  <a:latin typeface="Lucida Sans Unicode" pitchFamily="34" charset="0"/>
                </a:rPr>
                <a:t>1 — Specificity</a:t>
              </a:r>
              <a:endParaRPr lang="en-US" sz="2400">
                <a:latin typeface="Lucida Sans Unicode" pitchFamily="34" charset="0"/>
              </a:endParaRPr>
            </a:p>
          </p:txBody>
        </p:sp>
        <p:sp>
          <p:nvSpPr>
            <p:cNvPr id="233481" name="Text Box 9"/>
            <p:cNvSpPr txBox="1">
              <a:spLocks noChangeArrowheads="1"/>
            </p:cNvSpPr>
            <p:nvPr/>
          </p:nvSpPr>
          <p:spPr bwMode="auto">
            <a:xfrm>
              <a:off x="1415" y="3381"/>
              <a:ext cx="422" cy="291"/>
            </a:xfrm>
            <a:prstGeom prst="rect">
              <a:avLst/>
            </a:prstGeom>
            <a:noFill/>
            <a:ln w="19050">
              <a:noFill/>
              <a:miter lim="800000"/>
              <a:headEnd/>
              <a:tailEnd type="none" w="sm" len="med"/>
            </a:ln>
            <a:effectLst/>
          </p:spPr>
          <p:txBody>
            <a:bodyPr wrap="none">
              <a:spAutoFit/>
            </a:bodyPr>
            <a:lstStyle/>
            <a:p>
              <a:pPr eaLnBrk="0" hangingPunct="0"/>
              <a:r>
                <a:rPr lang="en-US" sz="2400">
                  <a:latin typeface="Lucida Sans Unicode" pitchFamily="34" charset="0"/>
                </a:rPr>
                <a:t>0.0</a:t>
              </a:r>
            </a:p>
          </p:txBody>
        </p:sp>
        <p:sp>
          <p:nvSpPr>
            <p:cNvPr id="233482" name="Text Box 10"/>
            <p:cNvSpPr txBox="1">
              <a:spLocks noChangeArrowheads="1"/>
            </p:cNvSpPr>
            <p:nvPr/>
          </p:nvSpPr>
          <p:spPr bwMode="auto">
            <a:xfrm>
              <a:off x="2410" y="3381"/>
              <a:ext cx="422" cy="291"/>
            </a:xfrm>
            <a:prstGeom prst="rect">
              <a:avLst/>
            </a:prstGeom>
            <a:noFill/>
            <a:ln w="19050">
              <a:noFill/>
              <a:miter lim="800000"/>
              <a:headEnd/>
              <a:tailEnd type="none" w="sm" len="med"/>
            </a:ln>
            <a:effectLst/>
          </p:spPr>
          <p:txBody>
            <a:bodyPr wrap="none">
              <a:spAutoFit/>
            </a:bodyPr>
            <a:lstStyle/>
            <a:p>
              <a:pPr eaLnBrk="0" hangingPunct="0"/>
              <a:r>
                <a:rPr lang="en-US" sz="2400">
                  <a:latin typeface="Lucida Sans Unicode" pitchFamily="34" charset="0"/>
                </a:rPr>
                <a:t>0.5</a:t>
              </a:r>
            </a:p>
          </p:txBody>
        </p:sp>
        <p:sp>
          <p:nvSpPr>
            <p:cNvPr id="233483" name="Text Box 11"/>
            <p:cNvSpPr txBox="1">
              <a:spLocks noChangeArrowheads="1"/>
            </p:cNvSpPr>
            <p:nvPr/>
          </p:nvSpPr>
          <p:spPr bwMode="auto">
            <a:xfrm>
              <a:off x="3794" y="3381"/>
              <a:ext cx="422" cy="291"/>
            </a:xfrm>
            <a:prstGeom prst="rect">
              <a:avLst/>
            </a:prstGeom>
            <a:noFill/>
            <a:ln w="19050">
              <a:noFill/>
              <a:miter lim="800000"/>
              <a:headEnd/>
              <a:tailEnd type="none" w="sm" len="med"/>
            </a:ln>
            <a:effectLst/>
          </p:spPr>
          <p:txBody>
            <a:bodyPr wrap="none">
              <a:spAutoFit/>
            </a:bodyPr>
            <a:lstStyle/>
            <a:p>
              <a:pPr eaLnBrk="0" hangingPunct="0"/>
              <a:r>
                <a:rPr lang="en-US" sz="2400">
                  <a:latin typeface="Lucida Sans Unicode" pitchFamily="34" charset="0"/>
                </a:rPr>
                <a:t>1.0</a:t>
              </a:r>
            </a:p>
          </p:txBody>
        </p:sp>
        <p:sp>
          <p:nvSpPr>
            <p:cNvPr id="233484" name="Text Box 12"/>
            <p:cNvSpPr txBox="1">
              <a:spLocks noChangeArrowheads="1"/>
            </p:cNvSpPr>
            <p:nvPr/>
          </p:nvSpPr>
          <p:spPr bwMode="auto">
            <a:xfrm>
              <a:off x="1030" y="3189"/>
              <a:ext cx="422" cy="291"/>
            </a:xfrm>
            <a:prstGeom prst="rect">
              <a:avLst/>
            </a:prstGeom>
            <a:noFill/>
            <a:ln w="19050">
              <a:noFill/>
              <a:miter lim="800000"/>
              <a:headEnd/>
              <a:tailEnd type="none" w="sm" len="med"/>
            </a:ln>
            <a:effectLst/>
          </p:spPr>
          <p:txBody>
            <a:bodyPr wrap="none">
              <a:spAutoFit/>
            </a:bodyPr>
            <a:lstStyle/>
            <a:p>
              <a:pPr eaLnBrk="0" hangingPunct="0"/>
              <a:r>
                <a:rPr lang="en-US" sz="2400">
                  <a:latin typeface="Lucida Sans Unicode" pitchFamily="34" charset="0"/>
                </a:rPr>
                <a:t>0.0</a:t>
              </a:r>
            </a:p>
          </p:txBody>
        </p:sp>
        <p:sp>
          <p:nvSpPr>
            <p:cNvPr id="233485" name="Text Box 13"/>
            <p:cNvSpPr txBox="1">
              <a:spLocks noChangeArrowheads="1"/>
            </p:cNvSpPr>
            <p:nvPr/>
          </p:nvSpPr>
          <p:spPr bwMode="auto">
            <a:xfrm>
              <a:off x="1062" y="2034"/>
              <a:ext cx="422" cy="291"/>
            </a:xfrm>
            <a:prstGeom prst="rect">
              <a:avLst/>
            </a:prstGeom>
            <a:noFill/>
            <a:ln w="19050">
              <a:noFill/>
              <a:miter lim="800000"/>
              <a:headEnd/>
              <a:tailEnd type="none" w="sm" len="med"/>
            </a:ln>
            <a:effectLst/>
          </p:spPr>
          <p:txBody>
            <a:bodyPr wrap="none">
              <a:spAutoFit/>
            </a:bodyPr>
            <a:lstStyle/>
            <a:p>
              <a:pPr eaLnBrk="0" hangingPunct="0"/>
              <a:r>
                <a:rPr lang="en-US" sz="2400">
                  <a:latin typeface="Lucida Sans Unicode" pitchFamily="34" charset="0"/>
                </a:rPr>
                <a:t>0.5</a:t>
              </a:r>
            </a:p>
          </p:txBody>
        </p:sp>
        <p:sp>
          <p:nvSpPr>
            <p:cNvPr id="233486" name="Text Box 14"/>
            <p:cNvSpPr txBox="1">
              <a:spLocks noChangeArrowheads="1"/>
            </p:cNvSpPr>
            <p:nvPr/>
          </p:nvSpPr>
          <p:spPr bwMode="auto">
            <a:xfrm>
              <a:off x="1062" y="953"/>
              <a:ext cx="422" cy="291"/>
            </a:xfrm>
            <a:prstGeom prst="rect">
              <a:avLst/>
            </a:prstGeom>
            <a:noFill/>
            <a:ln w="19050">
              <a:noFill/>
              <a:miter lim="800000"/>
              <a:headEnd/>
              <a:tailEnd type="none" w="sm" len="med"/>
            </a:ln>
            <a:effectLst/>
          </p:spPr>
          <p:txBody>
            <a:bodyPr wrap="none">
              <a:spAutoFit/>
            </a:bodyPr>
            <a:lstStyle/>
            <a:p>
              <a:pPr eaLnBrk="0" hangingPunct="0"/>
              <a:r>
                <a:rPr lang="en-US" sz="2400">
                  <a:latin typeface="Lucida Sans Unicode" pitchFamily="34" charset="0"/>
                </a:rPr>
                <a:t>1.0</a:t>
              </a:r>
            </a:p>
          </p:txBody>
        </p:sp>
        <p:sp>
          <p:nvSpPr>
            <p:cNvPr id="233487" name="Text Box 15"/>
            <p:cNvSpPr txBox="1">
              <a:spLocks noChangeArrowheads="1"/>
            </p:cNvSpPr>
            <p:nvPr/>
          </p:nvSpPr>
          <p:spPr bwMode="auto">
            <a:xfrm rot="19035311">
              <a:off x="1307" y="1996"/>
              <a:ext cx="2736" cy="252"/>
            </a:xfrm>
            <a:prstGeom prst="rect">
              <a:avLst/>
            </a:prstGeom>
            <a:solidFill>
              <a:schemeClr val="bg1"/>
            </a:solidFill>
            <a:ln w="12700">
              <a:noFill/>
              <a:miter lim="800000"/>
              <a:headEnd/>
              <a:tailEnd/>
            </a:ln>
            <a:effectLst/>
          </p:spPr>
          <p:txBody>
            <a:bodyPr anchor="ctr">
              <a:spAutoFit/>
            </a:bodyPr>
            <a:lstStyle/>
            <a:p>
              <a:pPr algn="ctr" eaLnBrk="0" hangingPunct="0"/>
              <a:r>
                <a:rPr lang="en-US" sz="2000">
                  <a:latin typeface="Lucida Sans Unicode" pitchFamily="34" charset="0"/>
                </a:rPr>
                <a:t>Higher  </a:t>
              </a:r>
              <a:r>
                <a:rPr lang="en-US" sz="2000">
                  <a:latin typeface="Lucida Sans Unicode" pitchFamily="34" charset="0"/>
                  <a:sym typeface="Symbol" pitchFamily="18" charset="2"/>
                </a:rPr>
                <a:t>  </a:t>
              </a:r>
              <a:r>
                <a:rPr lang="en-US" sz="2000" b="1">
                  <a:latin typeface="Lucida Sans Unicode" pitchFamily="34" charset="0"/>
                  <a:sym typeface="Symbol" pitchFamily="18" charset="2"/>
                </a:rPr>
                <a:t>Cutoff</a:t>
              </a:r>
              <a:r>
                <a:rPr lang="en-US" sz="2000">
                  <a:latin typeface="Lucida Sans Unicode" pitchFamily="34" charset="0"/>
                  <a:sym typeface="Symbol" pitchFamily="18" charset="2"/>
                </a:rPr>
                <a:t>    Lower</a:t>
              </a:r>
              <a:endParaRPr lang="en-US" sz="2400">
                <a:latin typeface="Lucida Sans Unicode" pitchFamily="34" charset="0"/>
              </a:endParaRPr>
            </a:p>
          </p:txBody>
        </p:sp>
      </p:grpSp>
    </p:spTree>
    <p:extLst>
      <p:ext uri="{BB962C8B-B14F-4D97-AF65-F5344CB8AC3E}">
        <p14:creationId xmlns:p14="http://schemas.microsoft.com/office/powerpoint/2010/main" val="63726790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latin typeface="Avenir Next Cyr W04 Demi Italic" panose="020B0703020202090204" pitchFamily="34" charset="0"/>
              </a:rPr>
              <a:t>Definisi</a:t>
            </a:r>
            <a:r>
              <a:rPr lang="en-US" dirty="0" smtClean="0">
                <a:latin typeface="Avenir Next Cyr W04 Demi Italic" panose="020B0703020202090204" pitchFamily="34" charset="0"/>
              </a:rPr>
              <a:t> </a:t>
            </a:r>
            <a:r>
              <a:rPr lang="en-US" dirty="0" err="1" smtClean="0">
                <a:latin typeface="Avenir Next Cyr W04 Demi Italic" panose="020B0703020202090204" pitchFamily="34" charset="0"/>
              </a:rPr>
              <a:t>Analitika</a:t>
            </a:r>
            <a:endParaRPr lang="en-US" dirty="0">
              <a:latin typeface="Avenir Next Cyr W04 Demi Italic" panose="020B0703020202090204" pitchFamily="34" charset="0"/>
            </a:endParaRPr>
          </a:p>
        </p:txBody>
      </p:sp>
      <p:sp>
        <p:nvSpPr>
          <p:cNvPr id="4" name="Rectangle 3"/>
          <p:cNvSpPr/>
          <p:nvPr/>
        </p:nvSpPr>
        <p:spPr>
          <a:xfrm>
            <a:off x="1418213" y="2051889"/>
            <a:ext cx="5222204" cy="1477328"/>
          </a:xfrm>
          <a:prstGeom prst="rect">
            <a:avLst/>
          </a:prstGeom>
          <a:solidFill>
            <a:schemeClr val="accent5">
              <a:lumMod val="50000"/>
            </a:schemeClr>
          </a:solidFill>
        </p:spPr>
        <p:txBody>
          <a:bodyPr wrap="square">
            <a:spAutoFit/>
          </a:bodyPr>
          <a:lstStyle/>
          <a:p>
            <a:r>
              <a:rPr lang="en-US" dirty="0">
                <a:solidFill>
                  <a:schemeClr val="bg1"/>
                </a:solidFill>
                <a:latin typeface="Avenir Next Cyr W04 Italic" panose="020B0503020202090204" pitchFamily="34" charset="0"/>
              </a:rPr>
              <a:t>Analytics is an encompassing and multidimensional field that uses mathematics, statistics, predictive modeling and machine learning techniques to find meaningful patterns and knowledge in recorded data.</a:t>
            </a:r>
          </a:p>
        </p:txBody>
      </p:sp>
      <p:sp>
        <p:nvSpPr>
          <p:cNvPr id="5" name="Rectangle 4"/>
          <p:cNvSpPr/>
          <p:nvPr/>
        </p:nvSpPr>
        <p:spPr>
          <a:xfrm>
            <a:off x="1345061" y="1983890"/>
            <a:ext cx="5368508" cy="1607121"/>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extBox 5"/>
          <p:cNvSpPr txBox="1"/>
          <p:nvPr/>
        </p:nvSpPr>
        <p:spPr>
          <a:xfrm>
            <a:off x="1418213" y="1608555"/>
            <a:ext cx="642366" cy="400110"/>
          </a:xfrm>
          <a:prstGeom prst="rect">
            <a:avLst/>
          </a:prstGeom>
          <a:solidFill>
            <a:schemeClr val="accent6">
              <a:lumMod val="60000"/>
              <a:lumOff val="40000"/>
            </a:schemeClr>
          </a:solidFill>
        </p:spPr>
        <p:txBody>
          <a:bodyPr wrap="square" rtlCol="0">
            <a:spAutoFit/>
          </a:bodyPr>
          <a:lstStyle/>
          <a:p>
            <a:r>
              <a:rPr lang="en-US" sz="2000" b="1" dirty="0"/>
              <a:t>SAS</a:t>
            </a:r>
          </a:p>
        </p:txBody>
      </p:sp>
      <p:sp>
        <p:nvSpPr>
          <p:cNvPr id="7" name="Rectangle 6"/>
          <p:cNvSpPr/>
          <p:nvPr/>
        </p:nvSpPr>
        <p:spPr>
          <a:xfrm>
            <a:off x="2541052" y="4253339"/>
            <a:ext cx="6063452" cy="2031325"/>
          </a:xfrm>
          <a:prstGeom prst="rect">
            <a:avLst/>
          </a:prstGeom>
          <a:solidFill>
            <a:schemeClr val="accent2">
              <a:lumMod val="75000"/>
            </a:schemeClr>
          </a:solidFill>
        </p:spPr>
        <p:txBody>
          <a:bodyPr wrap="square">
            <a:spAutoFit/>
          </a:bodyPr>
          <a:lstStyle/>
          <a:p>
            <a:r>
              <a:rPr lang="en-US" dirty="0">
                <a:solidFill>
                  <a:schemeClr val="bg1"/>
                </a:solidFill>
                <a:latin typeface="Avenir Next Cyr W04 Italic" panose="020B0503020202090204" pitchFamily="34" charset="0"/>
              </a:rPr>
              <a:t>Analytics is the scientific process of discovering and communicating the meaningful patterns which can be found in data.  It is concerned with turning raw data into insight for making better decisions. Analytics relies on the application of statistics, computer</a:t>
            </a:r>
            <a:r>
              <a:rPr lang="en-US" u="sng" dirty="0">
                <a:solidFill>
                  <a:schemeClr val="bg1"/>
                </a:solidFill>
                <a:latin typeface="Avenir Next Cyr W04 Italic" panose="020B0503020202090204" pitchFamily="34" charset="0"/>
              </a:rPr>
              <a:t> </a:t>
            </a:r>
            <a:r>
              <a:rPr lang="en-US" dirty="0">
                <a:solidFill>
                  <a:schemeClr val="bg1"/>
                </a:solidFill>
                <a:latin typeface="Avenir Next Cyr W04 Italic" panose="020B0503020202090204" pitchFamily="34" charset="0"/>
              </a:rPr>
              <a:t>programming, and operations research in order to quantify and gain insight to the meanings of data.</a:t>
            </a:r>
          </a:p>
        </p:txBody>
      </p:sp>
      <p:sp>
        <p:nvSpPr>
          <p:cNvPr id="8" name="Rectangle 7"/>
          <p:cNvSpPr/>
          <p:nvPr/>
        </p:nvSpPr>
        <p:spPr>
          <a:xfrm>
            <a:off x="2446020" y="4163557"/>
            <a:ext cx="6240780" cy="219152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p:cNvSpPr txBox="1"/>
          <p:nvPr/>
        </p:nvSpPr>
        <p:spPr>
          <a:xfrm>
            <a:off x="2546604" y="3822623"/>
            <a:ext cx="1522476" cy="400110"/>
          </a:xfrm>
          <a:prstGeom prst="rect">
            <a:avLst/>
          </a:prstGeom>
          <a:solidFill>
            <a:schemeClr val="accent6">
              <a:lumMod val="60000"/>
              <a:lumOff val="40000"/>
            </a:schemeClr>
          </a:solidFill>
        </p:spPr>
        <p:txBody>
          <a:bodyPr wrap="square" rtlCol="0">
            <a:spAutoFit/>
          </a:bodyPr>
          <a:lstStyle/>
          <a:p>
            <a:r>
              <a:rPr lang="en-US" sz="2000" b="1" dirty="0"/>
              <a:t>Technopedia</a:t>
            </a:r>
          </a:p>
        </p:txBody>
      </p:sp>
    </p:spTree>
    <p:extLst>
      <p:ext uri="{BB962C8B-B14F-4D97-AF65-F5344CB8AC3E}">
        <p14:creationId xmlns:p14="http://schemas.microsoft.com/office/powerpoint/2010/main" val="263672384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t>ROC Curve</a:t>
            </a:r>
            <a:endParaRPr lang="id-ID"/>
          </a:p>
        </p:txBody>
      </p:sp>
      <p:sp>
        <p:nvSpPr>
          <p:cNvPr id="4" name="Slide Number Placeholder 3"/>
          <p:cNvSpPr>
            <a:spLocks noGrp="1"/>
          </p:cNvSpPr>
          <p:nvPr>
            <p:ph type="sldNum" sz="quarter" idx="12"/>
          </p:nvPr>
        </p:nvSpPr>
        <p:spPr/>
        <p:txBody>
          <a:bodyPr/>
          <a:lstStyle/>
          <a:p>
            <a:fld id="{87AE200E-655D-41CB-AE11-87F7AD6434E3}" type="slidenum">
              <a:rPr lang="en-US" smtClean="0"/>
              <a:pPr/>
              <a:t>40</a:t>
            </a:fld>
            <a:endParaRPr lang="en-US"/>
          </a:p>
        </p:txBody>
      </p:sp>
      <p:sp>
        <p:nvSpPr>
          <p:cNvPr id="235523" name="Rectangle 3"/>
          <p:cNvSpPr>
            <a:spLocks noGrp="1" noChangeArrowheads="1"/>
          </p:cNvSpPr>
          <p:nvPr>
            <p:ph idx="4294967295"/>
          </p:nvPr>
        </p:nvSpPr>
        <p:spPr>
          <a:xfrm>
            <a:off x="1141834" y="2033006"/>
            <a:ext cx="7886700" cy="4351338"/>
          </a:xfrm>
        </p:spPr>
        <p:txBody>
          <a:bodyPr/>
          <a:lstStyle/>
          <a:p>
            <a:r>
              <a:rPr lang="en-US" sz="2400" dirty="0"/>
              <a:t>An ideal ROC curve is a vertical line from the origin to a sensitivity of 1, and then a horizontal line along sensitivity of 1 for all level of (1 – specificity)</a:t>
            </a:r>
          </a:p>
          <a:p>
            <a:r>
              <a:rPr lang="en-US" sz="2400" dirty="0"/>
              <a:t>ROC curve is usually used to compare competing model</a:t>
            </a:r>
          </a:p>
          <a:p>
            <a:r>
              <a:rPr lang="en-US" sz="2400" dirty="0"/>
              <a:t>A numerical measure of how close the ROC curve match the ideal curve is computed by comparing the area under the curve to 1.  It turns out the area is equal to the </a:t>
            </a:r>
            <a:r>
              <a:rPr lang="en-US" sz="2400" u="sng" dirty="0"/>
              <a:t>c statistic.</a:t>
            </a:r>
          </a:p>
          <a:p>
            <a:r>
              <a:rPr lang="en-US" sz="2400" u="sng" dirty="0"/>
              <a:t>AUC = area under the curve</a:t>
            </a:r>
            <a:endParaRPr lang="id-ID" sz="2400" u="sng" dirty="0"/>
          </a:p>
        </p:txBody>
      </p:sp>
    </p:spTree>
    <p:extLst>
      <p:ext uri="{BB962C8B-B14F-4D97-AF65-F5344CB8AC3E}">
        <p14:creationId xmlns:p14="http://schemas.microsoft.com/office/powerpoint/2010/main" val="39047822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Ilustrasi</a:t>
            </a:r>
            <a:r>
              <a:rPr lang="en-US" dirty="0" smtClean="0"/>
              <a:t> </a:t>
            </a:r>
            <a:r>
              <a:rPr lang="en-US" dirty="0" err="1" smtClean="0"/>
              <a:t>Kasus</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0338016C-80DB-433A-992A-69C75D94AFA5}" type="slidenum">
              <a:rPr lang="en-US" smtClean="0"/>
              <a:t>41</a:t>
            </a:fld>
            <a:endParaRPr lang="en-US"/>
          </a:p>
        </p:txBody>
      </p:sp>
      <p:sp>
        <p:nvSpPr>
          <p:cNvPr id="7" name="Text Placeholder 6"/>
          <p:cNvSpPr>
            <a:spLocks noGrp="1"/>
          </p:cNvSpPr>
          <p:nvPr>
            <p:ph type="body" sz="quarter" idx="12"/>
          </p:nvPr>
        </p:nvSpPr>
        <p:spPr/>
        <p:txBody>
          <a:bodyPr/>
          <a:lstStyle/>
          <a:p>
            <a:r>
              <a:rPr lang="en-US" dirty="0" err="1" smtClean="0"/>
              <a:t>selanjutnya</a:t>
            </a:r>
            <a:r>
              <a:rPr lang="en-US" dirty="0" smtClean="0"/>
              <a:t> </a:t>
            </a:r>
            <a:r>
              <a:rPr lang="en-US" dirty="0" err="1" smtClean="0"/>
              <a:t>akan</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memilih</a:t>
            </a:r>
            <a:r>
              <a:rPr lang="en-US" dirty="0" smtClean="0"/>
              <a:t> </a:t>
            </a:r>
            <a:r>
              <a:rPr lang="en-US" dirty="0" err="1" smtClean="0"/>
              <a:t>nasabah</a:t>
            </a:r>
            <a:r>
              <a:rPr lang="en-US" dirty="0" smtClean="0"/>
              <a:t> mana yang </a:t>
            </a:r>
            <a:r>
              <a:rPr lang="en-US" dirty="0" err="1" smtClean="0"/>
              <a:t>ditawari</a:t>
            </a:r>
            <a:r>
              <a:rPr lang="en-US" dirty="0" smtClean="0"/>
              <a:t> agar campaign </a:t>
            </a:r>
            <a:r>
              <a:rPr lang="en-US" dirty="0" err="1" smtClean="0"/>
              <a:t>lebih</a:t>
            </a:r>
            <a:r>
              <a:rPr lang="en-US" dirty="0" smtClean="0"/>
              <a:t> </a:t>
            </a:r>
            <a:r>
              <a:rPr lang="en-US" dirty="0" err="1" smtClean="0"/>
              <a:t>efisien</a:t>
            </a:r>
            <a:r>
              <a:rPr lang="en-US" dirty="0"/>
              <a:t>.</a:t>
            </a:r>
          </a:p>
        </p:txBody>
      </p:sp>
      <p:sp>
        <p:nvSpPr>
          <p:cNvPr id="8" name="Text Placeholder 7"/>
          <p:cNvSpPr>
            <a:spLocks noGrp="1"/>
          </p:cNvSpPr>
          <p:nvPr>
            <p:ph type="body" sz="quarter" idx="17"/>
          </p:nvPr>
        </p:nvSpPr>
        <p:spPr/>
        <p:txBody>
          <a:bodyPr/>
          <a:lstStyle/>
          <a:p>
            <a:pPr marL="0" indent="0">
              <a:buNone/>
            </a:pPr>
            <a:r>
              <a:rPr lang="en-US" dirty="0" err="1" smtClean="0"/>
              <a:t>Penerapan</a:t>
            </a:r>
            <a:r>
              <a:rPr lang="en-US" dirty="0" smtClean="0"/>
              <a:t> model</a:t>
            </a:r>
            <a:endParaRPr lang="en-US" dirty="0"/>
          </a:p>
        </p:txBody>
      </p:sp>
      <p:sp>
        <p:nvSpPr>
          <p:cNvPr id="9" name="Text Placeholder 8"/>
          <p:cNvSpPr>
            <a:spLocks noGrp="1"/>
          </p:cNvSpPr>
          <p:nvPr>
            <p:ph type="body" sz="quarter" idx="18"/>
          </p:nvPr>
        </p:nvSpPr>
        <p:spPr/>
        <p:txBody>
          <a:bodyPr/>
          <a:lstStyle/>
          <a:p>
            <a:r>
              <a:rPr lang="en-US" dirty="0" err="1" smtClean="0"/>
              <a:t>dan</a:t>
            </a:r>
            <a:r>
              <a:rPr lang="en-US" dirty="0" smtClean="0"/>
              <a:t> </a:t>
            </a:r>
            <a:r>
              <a:rPr lang="en-US" dirty="0" err="1" smtClean="0"/>
              <a:t>sebagian</a:t>
            </a:r>
            <a:r>
              <a:rPr lang="en-US" dirty="0" smtClean="0"/>
              <a:t> </a:t>
            </a:r>
            <a:r>
              <a:rPr lang="en-US" dirty="0" err="1" smtClean="0"/>
              <a:t>lagi</a:t>
            </a:r>
            <a:r>
              <a:rPr lang="en-US" dirty="0" smtClean="0"/>
              <a:t> </a:t>
            </a:r>
            <a:r>
              <a:rPr lang="en-US" dirty="0" err="1" smtClean="0"/>
              <a:t>menolak</a:t>
            </a:r>
            <a:r>
              <a:rPr lang="en-US" dirty="0" smtClean="0"/>
              <a:t>. </a:t>
            </a:r>
            <a:r>
              <a:rPr lang="en-US" dirty="0" err="1" smtClean="0"/>
              <a:t>Sekitar</a:t>
            </a:r>
            <a:r>
              <a:rPr lang="en-US" dirty="0" smtClean="0"/>
              <a:t> 20% yang </a:t>
            </a:r>
            <a:r>
              <a:rPr lang="en-US" dirty="0" err="1" smtClean="0"/>
              <a:t>menerima</a:t>
            </a:r>
            <a:r>
              <a:rPr lang="en-US" dirty="0" smtClean="0"/>
              <a:t> </a:t>
            </a:r>
            <a:r>
              <a:rPr lang="en-US" dirty="0" err="1" smtClean="0"/>
              <a:t>penawaran</a:t>
            </a:r>
            <a:r>
              <a:rPr lang="en-US" dirty="0" smtClean="0"/>
              <a:t>.</a:t>
            </a:r>
            <a:endParaRPr lang="en-US" dirty="0"/>
          </a:p>
        </p:txBody>
      </p:sp>
      <p:sp>
        <p:nvSpPr>
          <p:cNvPr id="10" name="Text Placeholder 9"/>
          <p:cNvSpPr>
            <a:spLocks noGrp="1"/>
          </p:cNvSpPr>
          <p:nvPr>
            <p:ph type="body" sz="quarter" idx="19"/>
          </p:nvPr>
        </p:nvSpPr>
        <p:spPr/>
        <p:txBody>
          <a:bodyPr/>
          <a:lstStyle/>
          <a:p>
            <a:pPr marL="0" indent="0">
              <a:buNone/>
            </a:pPr>
            <a:r>
              <a:rPr lang="en-US" dirty="0" err="1" smtClean="0"/>
              <a:t>sebagian</a:t>
            </a:r>
            <a:r>
              <a:rPr lang="en-US" dirty="0" smtClean="0"/>
              <a:t> </a:t>
            </a:r>
            <a:r>
              <a:rPr lang="en-US" dirty="0" err="1" smtClean="0"/>
              <a:t>menerima</a:t>
            </a:r>
            <a:endParaRPr lang="en-US" dirty="0"/>
          </a:p>
        </p:txBody>
      </p:sp>
      <p:sp>
        <p:nvSpPr>
          <p:cNvPr id="11" name="Text Placeholder 10"/>
          <p:cNvSpPr>
            <a:spLocks noGrp="1"/>
          </p:cNvSpPr>
          <p:nvPr>
            <p:ph type="body" sz="quarter" idx="20"/>
          </p:nvPr>
        </p:nvSpPr>
        <p:spPr/>
        <p:txBody>
          <a:bodyPr/>
          <a:lstStyle/>
          <a:p>
            <a:r>
              <a:rPr lang="en-US" dirty="0" err="1" smtClean="0"/>
              <a:t>digunakan</a:t>
            </a:r>
            <a:r>
              <a:rPr lang="en-US" dirty="0" smtClean="0"/>
              <a:t> </a:t>
            </a:r>
            <a:r>
              <a:rPr lang="en-US" dirty="0" err="1" smtClean="0"/>
              <a:t>untuk</a:t>
            </a:r>
            <a:r>
              <a:rPr lang="en-US" dirty="0" smtClean="0"/>
              <a:t> </a:t>
            </a:r>
            <a:r>
              <a:rPr lang="en-US" dirty="0" err="1" smtClean="0"/>
              <a:t>membuat</a:t>
            </a:r>
            <a:r>
              <a:rPr lang="en-US" dirty="0" smtClean="0"/>
              <a:t> model</a:t>
            </a:r>
            <a:endParaRPr lang="en-US" dirty="0"/>
          </a:p>
        </p:txBody>
      </p:sp>
      <p:sp>
        <p:nvSpPr>
          <p:cNvPr id="12" name="Text Placeholder 11"/>
          <p:cNvSpPr>
            <a:spLocks noGrp="1"/>
          </p:cNvSpPr>
          <p:nvPr>
            <p:ph type="body" sz="quarter" idx="21"/>
          </p:nvPr>
        </p:nvSpPr>
        <p:spPr/>
        <p:txBody>
          <a:bodyPr/>
          <a:lstStyle/>
          <a:p>
            <a:pPr marL="0" indent="0">
              <a:buNone/>
            </a:pPr>
            <a:r>
              <a:rPr lang="en-US" dirty="0" smtClean="0"/>
              <a:t>7 </a:t>
            </a:r>
            <a:r>
              <a:rPr lang="en-US" dirty="0" err="1" smtClean="0"/>
              <a:t>variabel</a:t>
            </a:r>
            <a:r>
              <a:rPr lang="en-US" dirty="0" smtClean="0"/>
              <a:t> </a:t>
            </a:r>
            <a:r>
              <a:rPr lang="en-US" dirty="0" err="1" smtClean="0"/>
              <a:t>prediktor</a:t>
            </a:r>
            <a:endParaRPr lang="en-US" dirty="0"/>
          </a:p>
        </p:txBody>
      </p:sp>
      <p:sp>
        <p:nvSpPr>
          <p:cNvPr id="13" name="Text Placeholder 12"/>
          <p:cNvSpPr>
            <a:spLocks noGrp="1"/>
          </p:cNvSpPr>
          <p:nvPr>
            <p:ph type="body" sz="quarter" idx="22"/>
          </p:nvPr>
        </p:nvSpPr>
        <p:spPr/>
        <p:txBody>
          <a:bodyPr/>
          <a:lstStyle/>
          <a:p>
            <a:r>
              <a:rPr lang="en-US" dirty="0" err="1" smtClean="0"/>
              <a:t>penawaran</a:t>
            </a:r>
            <a:r>
              <a:rPr lang="en-US" dirty="0" smtClean="0"/>
              <a:t> </a:t>
            </a:r>
            <a:r>
              <a:rPr lang="en-US" dirty="0" err="1" smtClean="0"/>
              <a:t>diberikan</a:t>
            </a:r>
            <a:r>
              <a:rPr lang="en-US" dirty="0" smtClean="0"/>
              <a:t> </a:t>
            </a:r>
            <a:r>
              <a:rPr lang="en-US" dirty="0" err="1" smtClean="0"/>
              <a:t>kepada</a:t>
            </a:r>
            <a:r>
              <a:rPr lang="en-US" dirty="0" smtClean="0"/>
              <a:t> 7500 </a:t>
            </a:r>
            <a:r>
              <a:rPr lang="en-US" dirty="0" err="1" smtClean="0"/>
              <a:t>nasabah</a:t>
            </a:r>
            <a:endParaRPr lang="en-US" dirty="0"/>
          </a:p>
        </p:txBody>
      </p:sp>
      <p:sp>
        <p:nvSpPr>
          <p:cNvPr id="14" name="Text Placeholder 13"/>
          <p:cNvSpPr>
            <a:spLocks noGrp="1"/>
          </p:cNvSpPr>
          <p:nvPr>
            <p:ph type="body" sz="quarter" idx="23"/>
          </p:nvPr>
        </p:nvSpPr>
        <p:spPr/>
        <p:txBody>
          <a:bodyPr/>
          <a:lstStyle/>
          <a:p>
            <a:pPr marL="0" indent="0">
              <a:buNone/>
            </a:pPr>
            <a:r>
              <a:rPr lang="en-US" dirty="0" err="1" smtClean="0"/>
              <a:t>Sudah</a:t>
            </a:r>
            <a:r>
              <a:rPr lang="en-US" dirty="0" smtClean="0"/>
              <a:t> </a:t>
            </a:r>
            <a:r>
              <a:rPr lang="en-US" dirty="0" err="1" smtClean="0"/>
              <a:t>dilakukan</a:t>
            </a:r>
            <a:r>
              <a:rPr lang="en-US" dirty="0" smtClean="0"/>
              <a:t> piloting</a:t>
            </a:r>
            <a:endParaRPr lang="en-US" dirty="0"/>
          </a:p>
        </p:txBody>
      </p:sp>
      <p:sp>
        <p:nvSpPr>
          <p:cNvPr id="15" name="Text Placeholder 14"/>
          <p:cNvSpPr>
            <a:spLocks noGrp="1"/>
          </p:cNvSpPr>
          <p:nvPr>
            <p:ph type="body" sz="quarter" idx="24"/>
          </p:nvPr>
        </p:nvSpPr>
        <p:spPr/>
        <p:txBody>
          <a:bodyPr/>
          <a:lstStyle/>
          <a:p>
            <a:r>
              <a:rPr lang="en-US" dirty="0" smtClean="0"/>
              <a:t>yang </a:t>
            </a:r>
            <a:r>
              <a:rPr lang="en-US" dirty="0" err="1" smtClean="0"/>
              <a:t>dapat</a:t>
            </a:r>
            <a:r>
              <a:rPr lang="en-US" dirty="0" smtClean="0"/>
              <a:t> </a:t>
            </a:r>
            <a:r>
              <a:rPr lang="en-US" dirty="0" err="1" smtClean="0"/>
              <a:t>menghasilkan</a:t>
            </a:r>
            <a:r>
              <a:rPr lang="en-US" dirty="0" smtClean="0"/>
              <a:t> </a:t>
            </a:r>
            <a:r>
              <a:rPr lang="en-US" dirty="0" err="1" smtClean="0"/>
              <a:t>skor</a:t>
            </a:r>
            <a:r>
              <a:rPr lang="en-US" dirty="0" smtClean="0"/>
              <a:t> </a:t>
            </a:r>
            <a:r>
              <a:rPr lang="en-US" dirty="0" err="1" smtClean="0"/>
              <a:t>untuk</a:t>
            </a:r>
            <a:r>
              <a:rPr lang="en-US" dirty="0" smtClean="0"/>
              <a:t> </a:t>
            </a:r>
            <a:r>
              <a:rPr lang="en-US" dirty="0" err="1" smtClean="0"/>
              <a:t>membedakan</a:t>
            </a:r>
            <a:r>
              <a:rPr lang="en-US" dirty="0" smtClean="0"/>
              <a:t> </a:t>
            </a:r>
            <a:r>
              <a:rPr lang="en-US" dirty="0" err="1" smtClean="0"/>
              <a:t>nasabah</a:t>
            </a:r>
            <a:r>
              <a:rPr lang="en-US" dirty="0" smtClean="0"/>
              <a:t> yang </a:t>
            </a:r>
            <a:r>
              <a:rPr lang="en-US" dirty="0" err="1" smtClean="0"/>
              <a:t>tertarik</a:t>
            </a:r>
            <a:r>
              <a:rPr lang="en-US" dirty="0" smtClean="0"/>
              <a:t> </a:t>
            </a:r>
            <a:r>
              <a:rPr lang="en-US" dirty="0" err="1" smtClean="0"/>
              <a:t>dan</a:t>
            </a:r>
            <a:r>
              <a:rPr lang="en-US" dirty="0" smtClean="0"/>
              <a:t> yang </a:t>
            </a:r>
            <a:r>
              <a:rPr lang="en-US" dirty="0" err="1" smtClean="0"/>
              <a:t>tidak</a:t>
            </a:r>
            <a:r>
              <a:rPr lang="en-US" dirty="0" smtClean="0"/>
              <a:t>.</a:t>
            </a:r>
            <a:endParaRPr lang="en-US" dirty="0"/>
          </a:p>
        </p:txBody>
      </p:sp>
      <p:sp>
        <p:nvSpPr>
          <p:cNvPr id="16" name="Text Placeholder 15"/>
          <p:cNvSpPr>
            <a:spLocks noGrp="1"/>
          </p:cNvSpPr>
          <p:nvPr>
            <p:ph type="body" sz="quarter" idx="25"/>
          </p:nvPr>
        </p:nvSpPr>
        <p:spPr/>
        <p:txBody>
          <a:bodyPr/>
          <a:lstStyle/>
          <a:p>
            <a:pPr marL="0" indent="0">
              <a:buNone/>
            </a:pPr>
            <a:r>
              <a:rPr lang="en-US" dirty="0" err="1" smtClean="0"/>
              <a:t>Ingin</a:t>
            </a:r>
            <a:r>
              <a:rPr lang="en-US" dirty="0" smtClean="0"/>
              <a:t> </a:t>
            </a:r>
            <a:r>
              <a:rPr lang="en-US" dirty="0" err="1" smtClean="0"/>
              <a:t>disusun</a:t>
            </a:r>
            <a:r>
              <a:rPr lang="en-US" dirty="0" smtClean="0"/>
              <a:t> model</a:t>
            </a:r>
            <a:endParaRPr lang="en-US" dirty="0"/>
          </a:p>
        </p:txBody>
      </p:sp>
      <p:sp>
        <p:nvSpPr>
          <p:cNvPr id="17" name="Text Placeholder 16"/>
          <p:cNvSpPr>
            <a:spLocks noGrp="1"/>
          </p:cNvSpPr>
          <p:nvPr>
            <p:ph type="body" sz="quarter" idx="26"/>
          </p:nvPr>
        </p:nvSpPr>
        <p:spPr/>
        <p:txBody>
          <a:bodyPr>
            <a:normAutofit/>
          </a:bodyPr>
          <a:lstStyle/>
          <a:p>
            <a:r>
              <a:rPr lang="en-US" sz="1600" dirty="0" err="1"/>
              <a:t>kepada</a:t>
            </a:r>
            <a:r>
              <a:rPr lang="en-US" sz="1600" dirty="0"/>
              <a:t> </a:t>
            </a:r>
            <a:r>
              <a:rPr lang="en-US" sz="1600" dirty="0" err="1"/>
              <a:t>nasabah</a:t>
            </a:r>
            <a:r>
              <a:rPr lang="en-US" sz="1600" dirty="0"/>
              <a:t> </a:t>
            </a:r>
            <a:r>
              <a:rPr lang="en-US" sz="1600" dirty="0" err="1"/>
              <a:t>tabungan</a:t>
            </a:r>
            <a:endParaRPr lang="en-US" sz="1600" dirty="0"/>
          </a:p>
        </p:txBody>
      </p:sp>
      <p:sp>
        <p:nvSpPr>
          <p:cNvPr id="18" name="Text Placeholder 17"/>
          <p:cNvSpPr>
            <a:spLocks noGrp="1"/>
          </p:cNvSpPr>
          <p:nvPr>
            <p:ph type="body" sz="quarter" idx="27"/>
          </p:nvPr>
        </p:nvSpPr>
        <p:spPr/>
        <p:txBody>
          <a:bodyPr/>
          <a:lstStyle/>
          <a:p>
            <a:pPr marL="0" indent="0">
              <a:buNone/>
            </a:pPr>
            <a:r>
              <a:rPr lang="en-US" dirty="0" err="1" smtClean="0"/>
              <a:t>Penawaran</a:t>
            </a:r>
            <a:r>
              <a:rPr lang="en-US" dirty="0" smtClean="0"/>
              <a:t> </a:t>
            </a:r>
            <a:r>
              <a:rPr lang="en-US" dirty="0" err="1" smtClean="0"/>
              <a:t>Kartu</a:t>
            </a:r>
            <a:r>
              <a:rPr lang="en-US" dirty="0" smtClean="0"/>
              <a:t> </a:t>
            </a:r>
            <a:r>
              <a:rPr lang="en-US" dirty="0" err="1" smtClean="0"/>
              <a:t>Kredit</a:t>
            </a:r>
            <a:endParaRPr lang="en-US" dirty="0"/>
          </a:p>
        </p:txBody>
      </p:sp>
    </p:spTree>
    <p:extLst>
      <p:ext uri="{BB962C8B-B14F-4D97-AF65-F5344CB8AC3E}">
        <p14:creationId xmlns:p14="http://schemas.microsoft.com/office/powerpoint/2010/main" val="11502303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28651" y="1046479"/>
            <a:ext cx="7886700" cy="1325512"/>
          </a:xfrm>
        </p:spPr>
        <p:txBody>
          <a:bodyPr>
            <a:normAutofit/>
          </a:bodyPr>
          <a:lstStyle/>
          <a:p>
            <a:pPr algn="ctr"/>
            <a:r>
              <a:rPr lang="en-US" sz="3200" b="1" dirty="0"/>
              <a:t>Dataset yang </a:t>
            </a:r>
            <a:r>
              <a:rPr lang="en-US" sz="3200" b="1" dirty="0" err="1"/>
              <a:t>tersedia</a:t>
            </a:r>
            <a:endParaRPr lang="en-US" sz="3200" b="1"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42</a:t>
            </a:fld>
            <a:endParaRPr lang="en-US" dirty="0"/>
          </a:p>
        </p:txBody>
      </p:sp>
      <p:sp>
        <p:nvSpPr>
          <p:cNvPr id="18" name="Text Placeholder 17"/>
          <p:cNvSpPr>
            <a:spLocks noGrp="1"/>
          </p:cNvSpPr>
          <p:nvPr>
            <p:ph type="body" sz="quarter" idx="12"/>
          </p:nvPr>
        </p:nvSpPr>
        <p:spPr>
          <a:xfrm>
            <a:off x="3028951" y="2975376"/>
            <a:ext cx="4438650" cy="1144593"/>
          </a:xfrm>
        </p:spPr>
        <p:txBody>
          <a:bodyPr>
            <a:normAutofit/>
          </a:bodyPr>
          <a:lstStyle/>
          <a:p>
            <a:r>
              <a:rPr lang="en-US" sz="1867" dirty="0"/>
              <a:t>7500 </a:t>
            </a:r>
            <a:r>
              <a:rPr lang="en-US" sz="1867" dirty="0" err="1"/>
              <a:t>baris</a:t>
            </a:r>
            <a:endParaRPr lang="en-US" sz="1867" dirty="0"/>
          </a:p>
          <a:p>
            <a:r>
              <a:rPr lang="en-US" sz="1867" dirty="0"/>
              <a:t>7 </a:t>
            </a:r>
            <a:r>
              <a:rPr lang="en-US" sz="1867" dirty="0" err="1"/>
              <a:t>prediktor</a:t>
            </a:r>
            <a:endParaRPr lang="en-US" sz="1867" dirty="0"/>
          </a:p>
          <a:p>
            <a:r>
              <a:rPr lang="en-US" sz="1867" dirty="0" err="1"/>
              <a:t>Variabel</a:t>
            </a:r>
            <a:r>
              <a:rPr lang="en-US" sz="1867" dirty="0"/>
              <a:t> </a:t>
            </a:r>
            <a:r>
              <a:rPr lang="en-US" sz="1867" dirty="0" err="1"/>
              <a:t>ouput</a:t>
            </a:r>
            <a:r>
              <a:rPr lang="en-US" sz="1867" dirty="0"/>
              <a:t> </a:t>
            </a:r>
            <a:r>
              <a:rPr lang="en-US" sz="1867" dirty="0">
                <a:sym typeface="Wingdings" panose="05000000000000000000" pitchFamily="2" charset="2"/>
              </a:rPr>
              <a:t> TERTARIK</a:t>
            </a:r>
            <a:endParaRPr lang="en-US" sz="1867" dirty="0"/>
          </a:p>
        </p:txBody>
      </p:sp>
      <p:sp>
        <p:nvSpPr>
          <p:cNvPr id="19" name="Text Placeholder 18"/>
          <p:cNvSpPr>
            <a:spLocks noGrp="1"/>
          </p:cNvSpPr>
          <p:nvPr>
            <p:ph type="body" sz="quarter" idx="17"/>
          </p:nvPr>
        </p:nvSpPr>
        <p:spPr>
          <a:xfrm>
            <a:off x="3028951" y="2347839"/>
            <a:ext cx="4438650" cy="498079"/>
          </a:xfrm>
        </p:spPr>
        <p:txBody>
          <a:bodyPr/>
          <a:lstStyle/>
          <a:p>
            <a:pPr marL="0" indent="0">
              <a:buNone/>
            </a:pPr>
            <a:r>
              <a:rPr lang="en-US" sz="2667" b="1" dirty="0">
                <a:solidFill>
                  <a:srgbClr val="5B9BD5"/>
                </a:solidFill>
                <a:latin typeface="+mn-lt"/>
              </a:rPr>
              <a:t>Data </a:t>
            </a:r>
            <a:r>
              <a:rPr lang="en-US" sz="2667" b="1" dirty="0" err="1">
                <a:solidFill>
                  <a:srgbClr val="5B9BD5"/>
                </a:solidFill>
                <a:latin typeface="+mn-lt"/>
              </a:rPr>
              <a:t>hasil</a:t>
            </a:r>
            <a:r>
              <a:rPr lang="en-US" sz="2667" b="1" dirty="0">
                <a:solidFill>
                  <a:srgbClr val="5B9BD5"/>
                </a:solidFill>
                <a:latin typeface="+mn-lt"/>
              </a:rPr>
              <a:t> piloting</a:t>
            </a:r>
          </a:p>
        </p:txBody>
      </p:sp>
      <p:sp>
        <p:nvSpPr>
          <p:cNvPr id="20" name="Picture Placeholder 19"/>
          <p:cNvSpPr>
            <a:spLocks noGrp="1"/>
          </p:cNvSpPr>
          <p:nvPr>
            <p:ph type="pic" sz="quarter" idx="43"/>
          </p:nvPr>
        </p:nvSpPr>
        <p:spPr>
          <a:xfrm>
            <a:off x="1428742" y="2263651"/>
            <a:ext cx="1444116" cy="1924825"/>
          </a:xfrm>
        </p:spPr>
      </p:sp>
      <p:sp>
        <p:nvSpPr>
          <p:cNvPr id="21" name="Text Placeholder 20"/>
          <p:cNvSpPr>
            <a:spLocks noGrp="1"/>
          </p:cNvSpPr>
          <p:nvPr>
            <p:ph type="body" sz="quarter" idx="44"/>
          </p:nvPr>
        </p:nvSpPr>
        <p:spPr>
          <a:xfrm>
            <a:off x="3028951" y="5247408"/>
            <a:ext cx="4438650" cy="1144593"/>
          </a:xfrm>
        </p:spPr>
        <p:txBody>
          <a:bodyPr>
            <a:normAutofit/>
          </a:bodyPr>
          <a:lstStyle/>
          <a:p>
            <a:r>
              <a:rPr lang="en-US" sz="1867" dirty="0"/>
              <a:t>Akan </a:t>
            </a:r>
            <a:r>
              <a:rPr lang="en-US" sz="1867" dirty="0" err="1"/>
              <a:t>diberi</a:t>
            </a:r>
            <a:r>
              <a:rPr lang="en-US" sz="1867" dirty="0"/>
              <a:t> </a:t>
            </a:r>
            <a:r>
              <a:rPr lang="en-US" sz="1867" dirty="0" err="1"/>
              <a:t>skor</a:t>
            </a:r>
            <a:r>
              <a:rPr lang="en-US" sz="1867" dirty="0"/>
              <a:t> </a:t>
            </a:r>
            <a:r>
              <a:rPr lang="en-US" sz="1867" dirty="0" err="1"/>
              <a:t>berdasarkan</a:t>
            </a:r>
            <a:r>
              <a:rPr lang="en-US" sz="1867" dirty="0"/>
              <a:t> model yang </a:t>
            </a:r>
            <a:r>
              <a:rPr lang="en-US" sz="1867" dirty="0" err="1"/>
              <a:t>didapatkan</a:t>
            </a:r>
            <a:endParaRPr lang="en-US" sz="1867" dirty="0"/>
          </a:p>
          <a:p>
            <a:r>
              <a:rPr lang="en-US" sz="1867" dirty="0" err="1"/>
              <a:t>Terdapat</a:t>
            </a:r>
            <a:r>
              <a:rPr lang="en-US" sz="1867" dirty="0"/>
              <a:t> 6166 </a:t>
            </a:r>
            <a:r>
              <a:rPr lang="en-US" sz="1867" dirty="0" err="1"/>
              <a:t>baris</a:t>
            </a:r>
            <a:r>
              <a:rPr lang="en-US" sz="1867" dirty="0"/>
              <a:t>. </a:t>
            </a:r>
            <a:r>
              <a:rPr lang="en-US" sz="1867" dirty="0" err="1"/>
              <a:t>Pada</a:t>
            </a:r>
            <a:r>
              <a:rPr lang="en-US" sz="1867" dirty="0"/>
              <a:t> </a:t>
            </a:r>
            <a:r>
              <a:rPr lang="en-US" sz="1867" dirty="0" err="1"/>
              <a:t>kenyataannya</a:t>
            </a:r>
            <a:r>
              <a:rPr lang="en-US" sz="1867" dirty="0"/>
              <a:t> bias </a:t>
            </a:r>
            <a:r>
              <a:rPr lang="en-US" sz="1867" dirty="0" err="1"/>
              <a:t>sangat</a:t>
            </a:r>
            <a:r>
              <a:rPr lang="en-US" sz="1867" dirty="0"/>
              <a:t> </a:t>
            </a:r>
            <a:r>
              <a:rPr lang="en-US" sz="1867" dirty="0" err="1"/>
              <a:t>banyak</a:t>
            </a:r>
            <a:r>
              <a:rPr lang="en-US" sz="1867" dirty="0"/>
              <a:t>.</a:t>
            </a:r>
          </a:p>
        </p:txBody>
      </p:sp>
      <p:sp>
        <p:nvSpPr>
          <p:cNvPr id="22" name="Text Placeholder 21"/>
          <p:cNvSpPr>
            <a:spLocks noGrp="1"/>
          </p:cNvSpPr>
          <p:nvPr>
            <p:ph type="body" sz="quarter" idx="45"/>
          </p:nvPr>
        </p:nvSpPr>
        <p:spPr>
          <a:xfrm>
            <a:off x="3028951" y="4619871"/>
            <a:ext cx="4438650" cy="498079"/>
          </a:xfrm>
        </p:spPr>
        <p:txBody>
          <a:bodyPr/>
          <a:lstStyle/>
          <a:p>
            <a:pPr marL="0" indent="0">
              <a:buNone/>
            </a:pPr>
            <a:r>
              <a:rPr lang="en-US" sz="2667" b="1" dirty="0">
                <a:solidFill>
                  <a:schemeClr val="accent2">
                    <a:lumMod val="75000"/>
                  </a:schemeClr>
                </a:solidFill>
                <a:latin typeface="+mn-lt"/>
              </a:rPr>
              <a:t>Data </a:t>
            </a:r>
            <a:r>
              <a:rPr lang="en-US" sz="2667" b="1" dirty="0" err="1">
                <a:solidFill>
                  <a:schemeClr val="accent2">
                    <a:lumMod val="75000"/>
                  </a:schemeClr>
                </a:solidFill>
                <a:latin typeface="+mn-lt"/>
              </a:rPr>
              <a:t>nasabah</a:t>
            </a:r>
            <a:r>
              <a:rPr lang="en-US" sz="2667" b="1" dirty="0">
                <a:solidFill>
                  <a:schemeClr val="accent2">
                    <a:lumMod val="75000"/>
                  </a:schemeClr>
                </a:solidFill>
                <a:latin typeface="+mn-lt"/>
              </a:rPr>
              <a:t> target</a:t>
            </a:r>
          </a:p>
        </p:txBody>
      </p:sp>
      <p:sp>
        <p:nvSpPr>
          <p:cNvPr id="23" name="Picture Placeholder 22"/>
          <p:cNvSpPr>
            <a:spLocks noGrp="1"/>
          </p:cNvSpPr>
          <p:nvPr>
            <p:ph type="pic" sz="quarter" idx="46"/>
          </p:nvPr>
        </p:nvSpPr>
        <p:spPr>
          <a:xfrm>
            <a:off x="1428742" y="4535683"/>
            <a:ext cx="1444116" cy="1924825"/>
          </a:xfrm>
        </p:spPr>
      </p:sp>
    </p:spTree>
    <p:extLst>
      <p:ext uri="{BB962C8B-B14F-4D97-AF65-F5344CB8AC3E}">
        <p14:creationId xmlns:p14="http://schemas.microsoft.com/office/powerpoint/2010/main" val="22774352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916302"/>
            <a:ext cx="7886700" cy="1325563"/>
          </a:xfrm>
        </p:spPr>
        <p:txBody>
          <a:bodyPr/>
          <a:lstStyle/>
          <a:p>
            <a:pPr algn="r"/>
            <a:r>
              <a:rPr lang="en-US" b="1" dirty="0" err="1" smtClean="0">
                <a:latin typeface="Avenir Next Cyr W04 Demi Italic" panose="020B0703020202090204" pitchFamily="34" charset="0"/>
              </a:rPr>
              <a:t>Bagian</a:t>
            </a:r>
            <a:r>
              <a:rPr lang="en-US" b="1" dirty="0" smtClean="0">
                <a:latin typeface="Avenir Next Cyr W04 Demi Italic" panose="020B0703020202090204" pitchFamily="34" charset="0"/>
              </a:rPr>
              <a:t> 3</a:t>
            </a:r>
            <a:endParaRPr lang="en-US" b="1" dirty="0">
              <a:latin typeface="Avenir Next Cyr W04 Demi Italic" panose="020B0703020202090204" pitchFamily="34" charset="0"/>
            </a:endParaRPr>
          </a:p>
        </p:txBody>
      </p:sp>
      <p:sp>
        <p:nvSpPr>
          <p:cNvPr id="3" name="Content Placeholder 2"/>
          <p:cNvSpPr>
            <a:spLocks noGrp="1"/>
          </p:cNvSpPr>
          <p:nvPr>
            <p:ph idx="1"/>
          </p:nvPr>
        </p:nvSpPr>
        <p:spPr>
          <a:xfrm>
            <a:off x="628650" y="3886199"/>
            <a:ext cx="7886700" cy="2290763"/>
          </a:xfrm>
        </p:spPr>
        <p:txBody>
          <a:bodyPr/>
          <a:lstStyle/>
          <a:p>
            <a:pPr marL="0" indent="0" algn="r">
              <a:buNone/>
            </a:pPr>
            <a:r>
              <a:rPr lang="en-US" dirty="0" err="1">
                <a:latin typeface="Avenir Next Cyr W04 Demi Italic" panose="020B0703020202090204" pitchFamily="34" charset="0"/>
              </a:rPr>
              <a:t>Pemodelan</a:t>
            </a:r>
            <a:r>
              <a:rPr lang="en-US" dirty="0">
                <a:latin typeface="Avenir Next Cyr W04 Demi Italic" panose="020B0703020202090204" pitchFamily="34" charset="0"/>
              </a:rPr>
              <a:t> </a:t>
            </a:r>
            <a:r>
              <a:rPr lang="en-US" dirty="0" err="1">
                <a:latin typeface="Avenir Next Cyr W04 Demi Italic" panose="020B0703020202090204" pitchFamily="34" charset="0"/>
              </a:rPr>
              <a:t>Prediktif</a:t>
            </a:r>
            <a:r>
              <a:rPr lang="en-US" dirty="0">
                <a:latin typeface="Avenir Next Cyr W04 Demi Italic" panose="020B0703020202090204" pitchFamily="34" charset="0"/>
              </a:rPr>
              <a:t> </a:t>
            </a:r>
            <a:r>
              <a:rPr lang="en-US" dirty="0" err="1">
                <a:latin typeface="Avenir Next Cyr W04 Demi Italic" panose="020B0703020202090204" pitchFamily="34" charset="0"/>
              </a:rPr>
              <a:t>menggunakan</a:t>
            </a:r>
            <a:r>
              <a:rPr lang="en-US" dirty="0">
                <a:latin typeface="Avenir Next Cyr W04 Demi Italic" panose="020B0703020202090204" pitchFamily="34" charset="0"/>
              </a:rPr>
              <a:t> </a:t>
            </a:r>
            <a:endParaRPr lang="en-US" dirty="0" smtClean="0">
              <a:latin typeface="Avenir Next Cyr W04 Demi Italic" panose="020B0703020202090204" pitchFamily="34" charset="0"/>
            </a:endParaRPr>
          </a:p>
          <a:p>
            <a:pPr marL="0" indent="0" algn="r">
              <a:buNone/>
            </a:pPr>
            <a:r>
              <a:rPr lang="en-US" dirty="0" smtClean="0">
                <a:latin typeface="Avenir Next Cyr W04 Demi Italic" panose="020B0703020202090204" pitchFamily="34" charset="0"/>
              </a:rPr>
              <a:t>Classification Tree</a:t>
            </a:r>
            <a:endParaRPr lang="en-US" dirty="0" smtClean="0">
              <a:latin typeface="Avenir Next Cyr W04 Demi Italic" panose="020B0703020202090204" pitchFamily="34" charset="0"/>
            </a:endParaRPr>
          </a:p>
        </p:txBody>
      </p:sp>
    </p:spTree>
    <p:extLst>
      <p:ext uri="{BB962C8B-B14F-4D97-AF65-F5344CB8AC3E}">
        <p14:creationId xmlns:p14="http://schemas.microsoft.com/office/powerpoint/2010/main" val="26500326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Nama Lain</a:t>
            </a:r>
            <a:endParaRPr lang="en-US" dirty="0"/>
          </a:p>
        </p:txBody>
      </p:sp>
      <p:sp>
        <p:nvSpPr>
          <p:cNvPr id="19" name="Content Placeholder 2"/>
          <p:cNvSpPr>
            <a:spLocks noGrp="1"/>
          </p:cNvSpPr>
          <p:nvPr>
            <p:ph idx="4294967295"/>
          </p:nvPr>
        </p:nvSpPr>
        <p:spPr>
          <a:xfrm>
            <a:off x="1343608" y="2117725"/>
            <a:ext cx="6885992" cy="4525963"/>
          </a:xfrm>
        </p:spPr>
        <p:txBody>
          <a:bodyPr>
            <a:normAutofit/>
          </a:bodyPr>
          <a:lstStyle/>
          <a:p>
            <a:r>
              <a:rPr lang="en-US" sz="2400" dirty="0" smtClean="0"/>
              <a:t>Classification Tree</a:t>
            </a:r>
          </a:p>
          <a:p>
            <a:endParaRPr lang="en-US" sz="2400" dirty="0" smtClean="0"/>
          </a:p>
          <a:p>
            <a:r>
              <a:rPr lang="en-US" sz="2400" dirty="0" smtClean="0"/>
              <a:t>Decision Tree</a:t>
            </a:r>
          </a:p>
          <a:p>
            <a:endParaRPr lang="en-US" sz="2400" dirty="0" smtClean="0"/>
          </a:p>
          <a:p>
            <a:r>
              <a:rPr lang="en-US" sz="2400" dirty="0" smtClean="0"/>
              <a:t>Recursive Partition</a:t>
            </a:r>
          </a:p>
          <a:p>
            <a:endParaRPr lang="en-US" sz="2400" dirty="0" smtClean="0"/>
          </a:p>
          <a:p>
            <a:r>
              <a:rPr lang="en-US" sz="2400" dirty="0" smtClean="0"/>
              <a:t>Iterative </a:t>
            </a:r>
            <a:r>
              <a:rPr lang="en-US" sz="2400" dirty="0" err="1" smtClean="0"/>
              <a:t>Dichotomiser</a:t>
            </a:r>
            <a:endParaRPr lang="en-US" sz="2400" dirty="0" smtClean="0"/>
          </a:p>
        </p:txBody>
      </p:sp>
    </p:spTree>
    <p:extLst>
      <p:ext uri="{BB962C8B-B14F-4D97-AF65-F5344CB8AC3E}">
        <p14:creationId xmlns:p14="http://schemas.microsoft.com/office/powerpoint/2010/main" val="3655114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Kegunaan</a:t>
            </a:r>
            <a:endParaRPr lang="en-US" dirty="0"/>
          </a:p>
        </p:txBody>
      </p:sp>
      <p:sp>
        <p:nvSpPr>
          <p:cNvPr id="19" name="Content Placeholder 2"/>
          <p:cNvSpPr>
            <a:spLocks noGrp="1"/>
          </p:cNvSpPr>
          <p:nvPr>
            <p:ph idx="4294967295"/>
          </p:nvPr>
        </p:nvSpPr>
        <p:spPr>
          <a:xfrm>
            <a:off x="1184988" y="1844675"/>
            <a:ext cx="7044612" cy="4525963"/>
          </a:xfrm>
        </p:spPr>
        <p:txBody>
          <a:bodyPr>
            <a:normAutofit fontScale="92500" lnSpcReduction="10000"/>
          </a:bodyPr>
          <a:lstStyle/>
          <a:p>
            <a:r>
              <a:rPr lang="en-US" sz="2400" dirty="0" err="1" smtClean="0"/>
              <a:t>Mengidentifikasi</a:t>
            </a:r>
            <a:r>
              <a:rPr lang="en-US" sz="2400" dirty="0" smtClean="0"/>
              <a:t> </a:t>
            </a:r>
            <a:r>
              <a:rPr lang="en-US" sz="2400" dirty="0" err="1" smtClean="0"/>
              <a:t>variabel</a:t>
            </a:r>
            <a:r>
              <a:rPr lang="en-US" sz="2400" dirty="0" smtClean="0"/>
              <a:t> </a:t>
            </a:r>
            <a:r>
              <a:rPr lang="en-US" sz="2400" dirty="0" err="1" smtClean="0"/>
              <a:t>apa</a:t>
            </a:r>
            <a:r>
              <a:rPr lang="en-US" sz="2400" dirty="0" smtClean="0"/>
              <a:t> yang </a:t>
            </a:r>
            <a:r>
              <a:rPr lang="en-US" sz="2400" dirty="0" err="1" smtClean="0"/>
              <a:t>dapat</a:t>
            </a:r>
            <a:r>
              <a:rPr lang="en-US" sz="2400" dirty="0" smtClean="0"/>
              <a:t> </a:t>
            </a:r>
            <a:r>
              <a:rPr lang="en-US" sz="2400" dirty="0" err="1" smtClean="0"/>
              <a:t>dijadikan</a:t>
            </a:r>
            <a:r>
              <a:rPr lang="en-US" sz="2400" dirty="0" smtClean="0"/>
              <a:t> </a:t>
            </a:r>
            <a:r>
              <a:rPr lang="en-US" sz="2400" dirty="0" err="1" smtClean="0"/>
              <a:t>sebagai</a:t>
            </a:r>
            <a:r>
              <a:rPr lang="en-US" sz="2400" dirty="0" smtClean="0"/>
              <a:t> </a:t>
            </a:r>
            <a:r>
              <a:rPr lang="en-US" sz="2400" dirty="0" err="1" smtClean="0"/>
              <a:t>pembeda</a:t>
            </a:r>
            <a:r>
              <a:rPr lang="en-US" sz="2400" dirty="0" smtClean="0"/>
              <a:t> </a:t>
            </a:r>
            <a:r>
              <a:rPr lang="en-US" sz="2400" dirty="0" err="1" smtClean="0"/>
              <a:t>antar</a:t>
            </a:r>
            <a:r>
              <a:rPr lang="en-US" sz="2400" dirty="0" smtClean="0"/>
              <a:t> </a:t>
            </a:r>
            <a:r>
              <a:rPr lang="en-US" sz="2400" dirty="0" err="1" smtClean="0"/>
              <a:t>kelompok</a:t>
            </a:r>
            <a:endParaRPr lang="en-US" sz="2400" dirty="0" smtClean="0"/>
          </a:p>
          <a:p>
            <a:r>
              <a:rPr lang="en-US" sz="2400" dirty="0" err="1" smtClean="0"/>
              <a:t>Memprediksi</a:t>
            </a:r>
            <a:r>
              <a:rPr lang="en-US" sz="2400" dirty="0" smtClean="0"/>
              <a:t> </a:t>
            </a:r>
            <a:r>
              <a:rPr lang="en-US" sz="2400" dirty="0" err="1" smtClean="0"/>
              <a:t>keanggotaan</a:t>
            </a:r>
            <a:r>
              <a:rPr lang="en-US" sz="2400" dirty="0" smtClean="0"/>
              <a:t> </a:t>
            </a:r>
            <a:r>
              <a:rPr lang="en-US" sz="2400" dirty="0" err="1" smtClean="0"/>
              <a:t>kelompok</a:t>
            </a:r>
            <a:r>
              <a:rPr lang="en-US" sz="2400" dirty="0" smtClean="0"/>
              <a:t> </a:t>
            </a:r>
            <a:r>
              <a:rPr lang="en-US" sz="2400" dirty="0" err="1" smtClean="0"/>
              <a:t>suatu</a:t>
            </a:r>
            <a:r>
              <a:rPr lang="en-US" sz="2400" dirty="0" smtClean="0"/>
              <a:t> </a:t>
            </a:r>
            <a:r>
              <a:rPr lang="en-US" sz="2400" dirty="0" err="1" smtClean="0"/>
              <a:t>individu</a:t>
            </a:r>
            <a:r>
              <a:rPr lang="en-US" sz="2400" dirty="0" smtClean="0"/>
              <a:t> </a:t>
            </a:r>
            <a:r>
              <a:rPr lang="en-US" sz="2400" dirty="0" err="1" smtClean="0"/>
              <a:t>berdasarkan</a:t>
            </a:r>
            <a:r>
              <a:rPr lang="en-US" sz="2400" dirty="0" smtClean="0"/>
              <a:t> </a:t>
            </a:r>
            <a:r>
              <a:rPr lang="en-US" sz="2400" dirty="0" err="1" smtClean="0"/>
              <a:t>karakteristiknya</a:t>
            </a:r>
            <a:endParaRPr lang="en-US" sz="2400" dirty="0" smtClean="0"/>
          </a:p>
          <a:p>
            <a:endParaRPr lang="en-US" sz="2400" dirty="0" smtClean="0"/>
          </a:p>
          <a:p>
            <a:r>
              <a:rPr lang="en-US" sz="2400" dirty="0" err="1" smtClean="0"/>
              <a:t>Terapannya</a:t>
            </a:r>
            <a:r>
              <a:rPr lang="en-US" sz="2400" dirty="0" smtClean="0"/>
              <a:t> </a:t>
            </a:r>
            <a:r>
              <a:rPr lang="en-US" sz="2400" dirty="0" err="1" smtClean="0"/>
              <a:t>antara</a:t>
            </a:r>
            <a:r>
              <a:rPr lang="en-US" sz="2400" dirty="0" smtClean="0"/>
              <a:t> lain:</a:t>
            </a:r>
          </a:p>
          <a:p>
            <a:pPr lvl="1"/>
            <a:r>
              <a:rPr lang="en-US" sz="2000" dirty="0" smtClean="0"/>
              <a:t>Marketing: </a:t>
            </a:r>
            <a:r>
              <a:rPr lang="en-US" sz="2000" dirty="0" err="1" smtClean="0"/>
              <a:t>Mengidentifikasi</a:t>
            </a:r>
            <a:r>
              <a:rPr lang="en-US" sz="2000" dirty="0" smtClean="0"/>
              <a:t> prospective customer (cross-sell, up-sell, new acquisition)</a:t>
            </a:r>
          </a:p>
          <a:p>
            <a:pPr lvl="1"/>
            <a:r>
              <a:rPr lang="en-US" sz="2000" dirty="0" smtClean="0"/>
              <a:t>Risk: Credit scoring, </a:t>
            </a:r>
            <a:r>
              <a:rPr lang="en-US" sz="2000" dirty="0" err="1" smtClean="0"/>
              <a:t>menentukan</a:t>
            </a:r>
            <a:r>
              <a:rPr lang="en-US" sz="2000" dirty="0" smtClean="0"/>
              <a:t> </a:t>
            </a:r>
            <a:r>
              <a:rPr lang="en-US" sz="2000" dirty="0" err="1" smtClean="0"/>
              <a:t>apakah</a:t>
            </a:r>
            <a:r>
              <a:rPr lang="en-US" sz="2000" dirty="0" smtClean="0"/>
              <a:t> </a:t>
            </a:r>
            <a:r>
              <a:rPr lang="en-US" sz="2000" dirty="0" err="1" smtClean="0"/>
              <a:t>calon</a:t>
            </a:r>
            <a:r>
              <a:rPr lang="en-US" sz="2000" dirty="0" smtClean="0"/>
              <a:t> </a:t>
            </a:r>
            <a:r>
              <a:rPr lang="en-US" sz="2000" dirty="0" err="1" smtClean="0"/>
              <a:t>penerima</a:t>
            </a:r>
            <a:r>
              <a:rPr lang="en-US" sz="2000" dirty="0" smtClean="0"/>
              <a:t> </a:t>
            </a:r>
            <a:r>
              <a:rPr lang="en-US" sz="2000" dirty="0" err="1" smtClean="0"/>
              <a:t>kredit</a:t>
            </a:r>
            <a:r>
              <a:rPr lang="en-US" sz="2000" dirty="0" smtClean="0"/>
              <a:t> </a:t>
            </a:r>
            <a:r>
              <a:rPr lang="en-US" sz="2000" dirty="0" err="1" smtClean="0"/>
              <a:t>akan</a:t>
            </a:r>
            <a:r>
              <a:rPr lang="en-US" sz="2000" dirty="0" smtClean="0"/>
              <a:t> </a:t>
            </a:r>
            <a:r>
              <a:rPr lang="en-US" sz="2000" dirty="0" err="1" smtClean="0"/>
              <a:t>mampu</a:t>
            </a:r>
            <a:r>
              <a:rPr lang="en-US" sz="2000" dirty="0" smtClean="0"/>
              <a:t> </a:t>
            </a:r>
            <a:r>
              <a:rPr lang="en-US" sz="2000" dirty="0" err="1" smtClean="0"/>
              <a:t>bayar</a:t>
            </a:r>
            <a:r>
              <a:rPr lang="en-US" sz="2000" dirty="0" smtClean="0"/>
              <a:t> </a:t>
            </a:r>
            <a:r>
              <a:rPr lang="en-US" sz="2000" dirty="0" err="1" smtClean="0"/>
              <a:t>atau</a:t>
            </a:r>
            <a:r>
              <a:rPr lang="en-US" sz="2000" dirty="0" smtClean="0"/>
              <a:t> </a:t>
            </a:r>
            <a:r>
              <a:rPr lang="en-US" sz="2000" dirty="0" err="1" smtClean="0"/>
              <a:t>tidak</a:t>
            </a:r>
            <a:endParaRPr lang="en-US" sz="2000" dirty="0" smtClean="0"/>
          </a:p>
          <a:p>
            <a:pPr lvl="1"/>
            <a:r>
              <a:rPr lang="en-US" sz="2000" dirty="0" smtClean="0"/>
              <a:t>Customer Relationship: churn analysis, </a:t>
            </a:r>
            <a:r>
              <a:rPr lang="en-US" sz="2000" dirty="0" err="1" smtClean="0"/>
              <a:t>menentukan</a:t>
            </a:r>
            <a:r>
              <a:rPr lang="en-US" sz="2000" dirty="0" smtClean="0"/>
              <a:t> customer yang </a:t>
            </a:r>
            <a:r>
              <a:rPr lang="en-US" sz="2000" dirty="0" err="1" smtClean="0"/>
              <a:t>berpotensi</a:t>
            </a:r>
            <a:r>
              <a:rPr lang="en-US" sz="2000" dirty="0" smtClean="0"/>
              <a:t> </a:t>
            </a:r>
            <a:r>
              <a:rPr lang="en-US" sz="2000" dirty="0" err="1" smtClean="0"/>
              <a:t>akan</a:t>
            </a:r>
            <a:r>
              <a:rPr lang="en-US" sz="2000" dirty="0" smtClean="0"/>
              <a:t> </a:t>
            </a:r>
            <a:r>
              <a:rPr lang="en-US" sz="2000" dirty="0" err="1" smtClean="0"/>
              <a:t>meninggalkan</a:t>
            </a:r>
            <a:r>
              <a:rPr lang="en-US" sz="2000" dirty="0" smtClean="0"/>
              <a:t> </a:t>
            </a:r>
            <a:r>
              <a:rPr lang="en-US" sz="2000" dirty="0" err="1" smtClean="0"/>
              <a:t>jasa</a:t>
            </a:r>
            <a:r>
              <a:rPr lang="en-US" sz="2000" dirty="0" smtClean="0"/>
              <a:t>/</a:t>
            </a:r>
            <a:r>
              <a:rPr lang="en-US" sz="2000" dirty="0" err="1" smtClean="0"/>
              <a:t>produk</a:t>
            </a:r>
            <a:endParaRPr lang="en-US" sz="2000" dirty="0" smtClean="0"/>
          </a:p>
          <a:p>
            <a:pPr lvl="1"/>
            <a:r>
              <a:rPr lang="en-US" sz="2000" dirty="0" smtClean="0"/>
              <a:t>Health: </a:t>
            </a:r>
            <a:r>
              <a:rPr lang="en-US" sz="2000" dirty="0" err="1" smtClean="0"/>
              <a:t>menentukan</a:t>
            </a:r>
            <a:r>
              <a:rPr lang="en-US" sz="2000" dirty="0" smtClean="0"/>
              <a:t> </a:t>
            </a:r>
            <a:r>
              <a:rPr lang="en-US" sz="2000" dirty="0" err="1" smtClean="0"/>
              <a:t>tingkat</a:t>
            </a:r>
            <a:r>
              <a:rPr lang="en-US" sz="2000" dirty="0" smtClean="0"/>
              <a:t> </a:t>
            </a:r>
            <a:r>
              <a:rPr lang="en-US" sz="2000" dirty="0" err="1" smtClean="0"/>
              <a:t>resiko</a:t>
            </a:r>
            <a:r>
              <a:rPr lang="en-US" sz="2000" dirty="0" smtClean="0"/>
              <a:t> </a:t>
            </a:r>
            <a:r>
              <a:rPr lang="en-US" sz="2000" dirty="0" err="1" smtClean="0"/>
              <a:t>penyakit</a:t>
            </a:r>
            <a:endParaRPr lang="en-US" sz="2000" dirty="0" smtClean="0"/>
          </a:p>
          <a:p>
            <a:pPr lvl="1"/>
            <a:r>
              <a:rPr lang="en-US" sz="2000" dirty="0" err="1" smtClean="0"/>
              <a:t>dll</a:t>
            </a:r>
            <a:endParaRPr lang="en-US" sz="2000" dirty="0" smtClean="0"/>
          </a:p>
        </p:txBody>
      </p:sp>
    </p:spTree>
    <p:extLst>
      <p:ext uri="{BB962C8B-B14F-4D97-AF65-F5344CB8AC3E}">
        <p14:creationId xmlns:p14="http://schemas.microsoft.com/office/powerpoint/2010/main" val="16913405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err="1" smtClean="0"/>
              <a:t>Metode</a:t>
            </a:r>
            <a:r>
              <a:rPr lang="en-US" sz="3600" dirty="0" smtClean="0"/>
              <a:t> Lain yang </a:t>
            </a:r>
            <a:r>
              <a:rPr lang="en-US" sz="3600" dirty="0" err="1" smtClean="0"/>
              <a:t>Setara</a:t>
            </a:r>
            <a:r>
              <a:rPr lang="en-US" sz="3600" dirty="0" smtClean="0"/>
              <a:t> </a:t>
            </a:r>
            <a:r>
              <a:rPr lang="en-US" sz="3600" dirty="0" err="1" smtClean="0"/>
              <a:t>Kegunaannya</a:t>
            </a:r>
            <a:endParaRPr lang="en-US" sz="3600" dirty="0"/>
          </a:p>
        </p:txBody>
      </p:sp>
      <p:sp>
        <p:nvSpPr>
          <p:cNvPr id="19" name="Content Placeholder 2"/>
          <p:cNvSpPr>
            <a:spLocks noGrp="1"/>
          </p:cNvSpPr>
          <p:nvPr>
            <p:ph idx="4294967295"/>
          </p:nvPr>
        </p:nvSpPr>
        <p:spPr>
          <a:xfrm>
            <a:off x="1240970" y="1844675"/>
            <a:ext cx="6988629" cy="4525963"/>
          </a:xfrm>
        </p:spPr>
        <p:txBody>
          <a:bodyPr>
            <a:normAutofit fontScale="92500" lnSpcReduction="10000"/>
          </a:bodyPr>
          <a:lstStyle/>
          <a:p>
            <a:r>
              <a:rPr lang="en-US" sz="2400" dirty="0" err="1" smtClean="0"/>
              <a:t>Regresi</a:t>
            </a:r>
            <a:r>
              <a:rPr lang="en-US" sz="2400" dirty="0" smtClean="0"/>
              <a:t> </a:t>
            </a:r>
            <a:r>
              <a:rPr lang="en-US" sz="2400" dirty="0" err="1" smtClean="0"/>
              <a:t>Logistik</a:t>
            </a:r>
            <a:endParaRPr lang="en-US" sz="2400" dirty="0" smtClean="0"/>
          </a:p>
          <a:p>
            <a:endParaRPr lang="en-US" sz="2400" dirty="0" smtClean="0"/>
          </a:p>
          <a:p>
            <a:r>
              <a:rPr lang="en-US" sz="2400" dirty="0" smtClean="0"/>
              <a:t>Discriminant Analysis</a:t>
            </a:r>
          </a:p>
          <a:p>
            <a:endParaRPr lang="en-US" sz="2400" dirty="0" smtClean="0"/>
          </a:p>
          <a:p>
            <a:r>
              <a:rPr lang="en-US" sz="2400" dirty="0" smtClean="0"/>
              <a:t>Support Vector Machine</a:t>
            </a:r>
          </a:p>
          <a:p>
            <a:endParaRPr lang="en-US" sz="2400" dirty="0" smtClean="0"/>
          </a:p>
          <a:p>
            <a:r>
              <a:rPr lang="en-US" sz="2400" dirty="0" smtClean="0"/>
              <a:t>Bayesian Classifier</a:t>
            </a:r>
          </a:p>
          <a:p>
            <a:endParaRPr lang="en-US" sz="2400" dirty="0" smtClean="0"/>
          </a:p>
          <a:p>
            <a:r>
              <a:rPr lang="en-US" sz="2400" dirty="0" smtClean="0"/>
              <a:t>Neural Network</a:t>
            </a:r>
          </a:p>
          <a:p>
            <a:endParaRPr lang="en-US" sz="2400" dirty="0" smtClean="0"/>
          </a:p>
          <a:p>
            <a:r>
              <a:rPr lang="en-US" sz="2400" dirty="0" err="1" smtClean="0"/>
              <a:t>dll</a:t>
            </a:r>
            <a:endParaRPr lang="en-US" sz="2400" dirty="0" smtClean="0"/>
          </a:p>
        </p:txBody>
      </p:sp>
    </p:spTree>
    <p:extLst>
      <p:ext uri="{BB962C8B-B14F-4D97-AF65-F5344CB8AC3E}">
        <p14:creationId xmlns:p14="http://schemas.microsoft.com/office/powerpoint/2010/main" val="17407009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a:t>
            </a:r>
            <a:endParaRPr lang="en-US" dirty="0"/>
          </a:p>
        </p:txBody>
      </p:sp>
      <p:sp>
        <p:nvSpPr>
          <p:cNvPr id="19" name="Content Placeholder 2"/>
          <p:cNvSpPr>
            <a:spLocks noGrp="1"/>
          </p:cNvSpPr>
          <p:nvPr>
            <p:ph idx="4294967295"/>
          </p:nvPr>
        </p:nvSpPr>
        <p:spPr>
          <a:xfrm>
            <a:off x="1212980" y="2117725"/>
            <a:ext cx="7016620" cy="4525963"/>
          </a:xfrm>
        </p:spPr>
        <p:txBody>
          <a:bodyPr>
            <a:normAutofit/>
          </a:bodyPr>
          <a:lstStyle/>
          <a:p>
            <a:r>
              <a:rPr lang="en-US" sz="2400" dirty="0" err="1" smtClean="0"/>
              <a:t>Pengenalan</a:t>
            </a:r>
            <a:r>
              <a:rPr lang="en-US" sz="2400" dirty="0" smtClean="0"/>
              <a:t> </a:t>
            </a:r>
            <a:r>
              <a:rPr lang="en-US" sz="2400" dirty="0" err="1" smtClean="0"/>
              <a:t>Konsep</a:t>
            </a:r>
            <a:r>
              <a:rPr lang="en-US" sz="2400" dirty="0" smtClean="0"/>
              <a:t> Entropy </a:t>
            </a:r>
            <a:r>
              <a:rPr lang="en-US" sz="2400" dirty="0" err="1" smtClean="0"/>
              <a:t>dan</a:t>
            </a:r>
            <a:r>
              <a:rPr lang="en-US" sz="2400" dirty="0" smtClean="0"/>
              <a:t> Information Gain</a:t>
            </a:r>
          </a:p>
          <a:p>
            <a:r>
              <a:rPr lang="en-US" sz="2400" dirty="0" err="1" smtClean="0"/>
              <a:t>Pengenalan</a:t>
            </a:r>
            <a:r>
              <a:rPr lang="en-US" sz="2400" dirty="0" smtClean="0"/>
              <a:t> </a:t>
            </a:r>
            <a:r>
              <a:rPr lang="en-US" sz="2400" dirty="0" err="1" smtClean="0"/>
              <a:t>Algoritma</a:t>
            </a:r>
            <a:r>
              <a:rPr lang="en-US" sz="2400" dirty="0" smtClean="0"/>
              <a:t> </a:t>
            </a:r>
            <a:r>
              <a:rPr lang="en-US" sz="2400" dirty="0" err="1" smtClean="0"/>
              <a:t>Dasar</a:t>
            </a:r>
            <a:r>
              <a:rPr lang="en-US" sz="2400" dirty="0" smtClean="0"/>
              <a:t> </a:t>
            </a:r>
            <a:r>
              <a:rPr lang="en-US" sz="2400" dirty="0" err="1" smtClean="0"/>
              <a:t>Pohon</a:t>
            </a:r>
            <a:r>
              <a:rPr lang="en-US" sz="2400" dirty="0" smtClean="0"/>
              <a:t> </a:t>
            </a:r>
            <a:r>
              <a:rPr lang="en-US" sz="2400" dirty="0" err="1" smtClean="0"/>
              <a:t>Klasifikasi</a:t>
            </a:r>
            <a:endParaRPr lang="en-US" sz="2400" dirty="0" smtClean="0"/>
          </a:p>
          <a:p>
            <a:r>
              <a:rPr lang="en-US" sz="2400" dirty="0" err="1" smtClean="0"/>
              <a:t>Pengembangan</a:t>
            </a:r>
            <a:r>
              <a:rPr lang="en-US" sz="2400" dirty="0" smtClean="0"/>
              <a:t> </a:t>
            </a:r>
            <a:r>
              <a:rPr lang="en-US" sz="2400" dirty="0" err="1" smtClean="0"/>
              <a:t>Lebih</a:t>
            </a:r>
            <a:r>
              <a:rPr lang="en-US" sz="2400" dirty="0" smtClean="0"/>
              <a:t> </a:t>
            </a:r>
            <a:r>
              <a:rPr lang="en-US" sz="2400" dirty="0" err="1" smtClean="0"/>
              <a:t>Lanjut</a:t>
            </a:r>
            <a:r>
              <a:rPr lang="en-US" sz="2400" dirty="0" smtClean="0"/>
              <a:t> </a:t>
            </a:r>
            <a:r>
              <a:rPr lang="en-US" sz="2400" dirty="0" err="1" smtClean="0"/>
              <a:t>dari</a:t>
            </a:r>
            <a:r>
              <a:rPr lang="en-US" sz="2400" dirty="0" smtClean="0"/>
              <a:t> </a:t>
            </a:r>
            <a:r>
              <a:rPr lang="en-US" sz="2400" dirty="0" err="1" smtClean="0"/>
              <a:t>Pohon</a:t>
            </a:r>
            <a:r>
              <a:rPr lang="en-US" sz="2400" dirty="0" smtClean="0"/>
              <a:t> </a:t>
            </a:r>
            <a:r>
              <a:rPr lang="en-US" sz="2400" dirty="0" err="1" smtClean="0"/>
              <a:t>Klasifikasi</a:t>
            </a:r>
            <a:endParaRPr lang="en-US" sz="2400" dirty="0" smtClean="0"/>
          </a:p>
        </p:txBody>
      </p:sp>
    </p:spTree>
    <p:extLst>
      <p:ext uri="{BB962C8B-B14F-4D97-AF65-F5344CB8AC3E}">
        <p14:creationId xmlns:p14="http://schemas.microsoft.com/office/powerpoint/2010/main" val="20425306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686439" y="1690689"/>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smtClean="0"/>
              <a:t>Rumah</a:t>
            </a:r>
            <a:r>
              <a:rPr lang="en-US" sz="1400" dirty="0" smtClean="0"/>
              <a:t> </a:t>
            </a:r>
            <a:r>
              <a:rPr lang="en-US" sz="1400" dirty="0" err="1" smtClean="0"/>
              <a:t>Milik</a:t>
            </a:r>
            <a:r>
              <a:rPr lang="en-US" sz="1400" dirty="0" smtClean="0"/>
              <a:t> </a:t>
            </a:r>
            <a:r>
              <a:rPr lang="en-US" sz="1400" dirty="0" err="1" smtClean="0"/>
              <a:t>Sendiri</a:t>
            </a:r>
            <a:endParaRPr lang="en-US" sz="1400" dirty="0"/>
          </a:p>
        </p:txBody>
      </p:sp>
      <p:sp>
        <p:nvSpPr>
          <p:cNvPr id="6" name="Rounded Rectangle 5"/>
          <p:cNvSpPr/>
          <p:nvPr/>
        </p:nvSpPr>
        <p:spPr>
          <a:xfrm>
            <a:off x="1581539" y="2757489"/>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Jenis Kelamin</a:t>
            </a:r>
            <a:endParaRPr lang="en-US" sz="1400"/>
          </a:p>
        </p:txBody>
      </p:sp>
      <p:sp>
        <p:nvSpPr>
          <p:cNvPr id="7" name="Rounded Rectangle 6"/>
          <p:cNvSpPr/>
          <p:nvPr/>
        </p:nvSpPr>
        <p:spPr>
          <a:xfrm>
            <a:off x="3867539" y="2757489"/>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smtClean="0"/>
              <a:t>Penghasilan</a:t>
            </a:r>
            <a:r>
              <a:rPr lang="en-US" sz="1400" dirty="0" smtClean="0"/>
              <a:t> Per </a:t>
            </a:r>
            <a:r>
              <a:rPr lang="en-US" sz="1400" dirty="0" err="1" smtClean="0"/>
              <a:t>Bulan</a:t>
            </a:r>
            <a:endParaRPr lang="en-US" sz="1400" dirty="0"/>
          </a:p>
        </p:txBody>
      </p:sp>
      <p:cxnSp>
        <p:nvCxnSpPr>
          <p:cNvPr id="9" name="Straight Connector 8"/>
          <p:cNvCxnSpPr>
            <a:stCxn id="5" idx="2"/>
            <a:endCxn id="6" idx="0"/>
          </p:cNvCxnSpPr>
          <p:nvPr/>
        </p:nvCxnSpPr>
        <p:spPr>
          <a:xfrm rot="5400000">
            <a:off x="2591189" y="1976439"/>
            <a:ext cx="457200" cy="1104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rot="16200000" flipH="1">
            <a:off x="3734189" y="1938339"/>
            <a:ext cx="457200" cy="11811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14939" y="2376489"/>
            <a:ext cx="762000" cy="276999"/>
          </a:xfrm>
          <a:prstGeom prst="rect">
            <a:avLst/>
          </a:prstGeom>
          <a:noFill/>
        </p:spPr>
        <p:txBody>
          <a:bodyPr wrap="square" rtlCol="0">
            <a:spAutoFit/>
          </a:bodyPr>
          <a:lstStyle/>
          <a:p>
            <a:r>
              <a:rPr lang="en-US" sz="1200" smtClean="0"/>
              <a:t>Tidak</a:t>
            </a:r>
            <a:endParaRPr lang="en-US" sz="1200"/>
          </a:p>
        </p:txBody>
      </p:sp>
      <p:sp>
        <p:nvSpPr>
          <p:cNvPr id="13" name="TextBox 12"/>
          <p:cNvSpPr txBox="1"/>
          <p:nvPr/>
        </p:nvSpPr>
        <p:spPr>
          <a:xfrm>
            <a:off x="4248539" y="2376489"/>
            <a:ext cx="762000" cy="276999"/>
          </a:xfrm>
          <a:prstGeom prst="rect">
            <a:avLst/>
          </a:prstGeom>
          <a:noFill/>
        </p:spPr>
        <p:txBody>
          <a:bodyPr wrap="square" rtlCol="0">
            <a:spAutoFit/>
          </a:bodyPr>
          <a:lstStyle/>
          <a:p>
            <a:r>
              <a:rPr lang="en-US" sz="1200" smtClean="0"/>
              <a:t>Ya</a:t>
            </a:r>
            <a:endParaRPr lang="en-US" sz="1200"/>
          </a:p>
        </p:txBody>
      </p:sp>
      <p:sp>
        <p:nvSpPr>
          <p:cNvPr id="14" name="Oval 13"/>
          <p:cNvSpPr/>
          <p:nvPr/>
        </p:nvSpPr>
        <p:spPr>
          <a:xfrm>
            <a:off x="3638939" y="4014789"/>
            <a:ext cx="609600" cy="609600"/>
          </a:xfrm>
          <a:prstGeom prst="ellipse">
            <a:avLst/>
          </a:prstGeom>
          <a:ln>
            <a:solidFill>
              <a:srgbClr val="00B05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Good</a:t>
            </a:r>
            <a:endParaRPr lang="en-US" sz="1200"/>
          </a:p>
        </p:txBody>
      </p:sp>
      <p:sp>
        <p:nvSpPr>
          <p:cNvPr id="16" name="Rounded Rectangle 15"/>
          <p:cNvSpPr/>
          <p:nvPr/>
        </p:nvSpPr>
        <p:spPr>
          <a:xfrm>
            <a:off x="4629539" y="4014789"/>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Status Pernikahan</a:t>
            </a:r>
            <a:endParaRPr lang="en-US" sz="1400"/>
          </a:p>
        </p:txBody>
      </p:sp>
      <p:cxnSp>
        <p:nvCxnSpPr>
          <p:cNvPr id="18" name="Straight Connector 17"/>
          <p:cNvCxnSpPr>
            <a:stCxn id="7" idx="2"/>
            <a:endCxn id="14" idx="0"/>
          </p:cNvCxnSpPr>
          <p:nvPr/>
        </p:nvCxnSpPr>
        <p:spPr>
          <a:xfrm rot="5400000">
            <a:off x="3924689" y="3386139"/>
            <a:ext cx="6477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2"/>
            <a:endCxn id="16" idx="0"/>
          </p:cNvCxnSpPr>
          <p:nvPr/>
        </p:nvCxnSpPr>
        <p:spPr>
          <a:xfrm rot="16200000" flipH="1">
            <a:off x="4610489" y="3309939"/>
            <a:ext cx="64770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91339" y="3519489"/>
            <a:ext cx="762000" cy="276999"/>
          </a:xfrm>
          <a:prstGeom prst="rect">
            <a:avLst/>
          </a:prstGeom>
          <a:noFill/>
        </p:spPr>
        <p:txBody>
          <a:bodyPr wrap="square" rtlCol="0">
            <a:spAutoFit/>
          </a:bodyPr>
          <a:lstStyle/>
          <a:p>
            <a:r>
              <a:rPr lang="en-US" sz="1200" smtClean="0"/>
              <a:t>&gt; 10</a:t>
            </a:r>
            <a:endParaRPr lang="en-US" sz="1200"/>
          </a:p>
        </p:txBody>
      </p:sp>
      <p:sp>
        <p:nvSpPr>
          <p:cNvPr id="22" name="TextBox 21"/>
          <p:cNvSpPr txBox="1"/>
          <p:nvPr/>
        </p:nvSpPr>
        <p:spPr>
          <a:xfrm>
            <a:off x="4858139" y="3519489"/>
            <a:ext cx="762000" cy="276999"/>
          </a:xfrm>
          <a:prstGeom prst="rect">
            <a:avLst/>
          </a:prstGeom>
          <a:noFill/>
        </p:spPr>
        <p:txBody>
          <a:bodyPr wrap="square" rtlCol="0">
            <a:spAutoFit/>
          </a:bodyPr>
          <a:lstStyle/>
          <a:p>
            <a:r>
              <a:rPr lang="en-US" sz="1200">
                <a:sym typeface="Symbol"/>
              </a:rPr>
              <a:t></a:t>
            </a:r>
            <a:r>
              <a:rPr lang="en-US" sz="1200" smtClean="0"/>
              <a:t> 10</a:t>
            </a:r>
            <a:endParaRPr lang="en-US" sz="1200"/>
          </a:p>
        </p:txBody>
      </p:sp>
      <p:sp>
        <p:nvSpPr>
          <p:cNvPr id="24" name="Oval 23"/>
          <p:cNvSpPr/>
          <p:nvPr/>
        </p:nvSpPr>
        <p:spPr>
          <a:xfrm>
            <a:off x="4400939" y="5272089"/>
            <a:ext cx="609600" cy="609600"/>
          </a:xfrm>
          <a:prstGeom prst="ellipse">
            <a:avLst/>
          </a:prstGeom>
          <a:ln>
            <a:solidFill>
              <a:srgbClr val="00B05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Good</a:t>
            </a:r>
            <a:endParaRPr lang="en-US" sz="1200"/>
          </a:p>
        </p:txBody>
      </p:sp>
      <p:sp>
        <p:nvSpPr>
          <p:cNvPr id="25" name="Oval 24"/>
          <p:cNvSpPr/>
          <p:nvPr/>
        </p:nvSpPr>
        <p:spPr>
          <a:xfrm>
            <a:off x="5620139" y="5272089"/>
            <a:ext cx="609600" cy="6096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Bad</a:t>
            </a:r>
            <a:endParaRPr lang="en-US" sz="1200"/>
          </a:p>
        </p:txBody>
      </p:sp>
      <p:cxnSp>
        <p:nvCxnSpPr>
          <p:cNvPr id="27" name="Straight Connector 26"/>
          <p:cNvCxnSpPr>
            <a:stCxn id="16" idx="2"/>
            <a:endCxn id="24" idx="0"/>
          </p:cNvCxnSpPr>
          <p:nvPr/>
        </p:nvCxnSpPr>
        <p:spPr>
          <a:xfrm rot="5400000">
            <a:off x="4686689" y="4643439"/>
            <a:ext cx="6477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6" idx="2"/>
            <a:endCxn id="25" idx="0"/>
          </p:cNvCxnSpPr>
          <p:nvPr/>
        </p:nvCxnSpPr>
        <p:spPr>
          <a:xfrm rot="16200000" flipH="1">
            <a:off x="5296289" y="4643439"/>
            <a:ext cx="6477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324739" y="4814889"/>
            <a:ext cx="762000" cy="276999"/>
          </a:xfrm>
          <a:prstGeom prst="rect">
            <a:avLst/>
          </a:prstGeom>
          <a:noFill/>
        </p:spPr>
        <p:txBody>
          <a:bodyPr wrap="square" rtlCol="0">
            <a:spAutoFit/>
          </a:bodyPr>
          <a:lstStyle/>
          <a:p>
            <a:r>
              <a:rPr lang="en-US" sz="1200" smtClean="0"/>
              <a:t>Single</a:t>
            </a:r>
            <a:endParaRPr lang="en-US" sz="1200"/>
          </a:p>
        </p:txBody>
      </p:sp>
      <p:sp>
        <p:nvSpPr>
          <p:cNvPr id="31" name="TextBox 30"/>
          <p:cNvSpPr txBox="1"/>
          <p:nvPr/>
        </p:nvSpPr>
        <p:spPr>
          <a:xfrm>
            <a:off x="5620139" y="4814889"/>
            <a:ext cx="914400" cy="461665"/>
          </a:xfrm>
          <a:prstGeom prst="rect">
            <a:avLst/>
          </a:prstGeom>
          <a:noFill/>
        </p:spPr>
        <p:txBody>
          <a:bodyPr wrap="square" rtlCol="0">
            <a:spAutoFit/>
          </a:bodyPr>
          <a:lstStyle/>
          <a:p>
            <a:r>
              <a:rPr lang="en-US" sz="1200" smtClean="0"/>
              <a:t>Divorced, Married</a:t>
            </a:r>
            <a:endParaRPr lang="en-US" sz="1200"/>
          </a:p>
        </p:txBody>
      </p:sp>
      <p:sp>
        <p:nvSpPr>
          <p:cNvPr id="34" name="Oval 33"/>
          <p:cNvSpPr/>
          <p:nvPr/>
        </p:nvSpPr>
        <p:spPr>
          <a:xfrm>
            <a:off x="1352939" y="4014789"/>
            <a:ext cx="609600" cy="609600"/>
          </a:xfrm>
          <a:prstGeom prst="ellipse">
            <a:avLst/>
          </a:prstGeom>
          <a:ln>
            <a:solidFill>
              <a:srgbClr val="00B05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Good</a:t>
            </a:r>
            <a:endParaRPr lang="en-US" sz="1200"/>
          </a:p>
        </p:txBody>
      </p:sp>
      <p:sp>
        <p:nvSpPr>
          <p:cNvPr id="35" name="Oval 34"/>
          <p:cNvSpPr/>
          <p:nvPr/>
        </p:nvSpPr>
        <p:spPr>
          <a:xfrm>
            <a:off x="2572139" y="4014789"/>
            <a:ext cx="609600" cy="6096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Bad</a:t>
            </a:r>
            <a:endParaRPr lang="en-US" sz="1200"/>
          </a:p>
        </p:txBody>
      </p:sp>
      <p:cxnSp>
        <p:nvCxnSpPr>
          <p:cNvPr id="37" name="Straight Connector 36"/>
          <p:cNvCxnSpPr>
            <a:stCxn id="6" idx="2"/>
            <a:endCxn id="34" idx="0"/>
          </p:cNvCxnSpPr>
          <p:nvPr/>
        </p:nvCxnSpPr>
        <p:spPr>
          <a:xfrm rot="5400000">
            <a:off x="1638689" y="3386139"/>
            <a:ext cx="6477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2"/>
            <a:endCxn id="35" idx="0"/>
          </p:cNvCxnSpPr>
          <p:nvPr/>
        </p:nvCxnSpPr>
        <p:spPr>
          <a:xfrm rot="16200000" flipH="1">
            <a:off x="2248289" y="3386139"/>
            <a:ext cx="6477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352939" y="3519489"/>
            <a:ext cx="762000" cy="276999"/>
          </a:xfrm>
          <a:prstGeom prst="rect">
            <a:avLst/>
          </a:prstGeom>
          <a:noFill/>
        </p:spPr>
        <p:txBody>
          <a:bodyPr wrap="square" rtlCol="0">
            <a:spAutoFit/>
          </a:bodyPr>
          <a:lstStyle/>
          <a:p>
            <a:r>
              <a:rPr lang="en-US" sz="1200" smtClean="0"/>
              <a:t>Laki-Laki</a:t>
            </a:r>
            <a:endParaRPr lang="en-US" sz="1200"/>
          </a:p>
        </p:txBody>
      </p:sp>
      <p:sp>
        <p:nvSpPr>
          <p:cNvPr id="41" name="TextBox 40"/>
          <p:cNvSpPr txBox="1"/>
          <p:nvPr/>
        </p:nvSpPr>
        <p:spPr>
          <a:xfrm>
            <a:off x="2572139" y="3519489"/>
            <a:ext cx="914400" cy="276999"/>
          </a:xfrm>
          <a:prstGeom prst="rect">
            <a:avLst/>
          </a:prstGeom>
          <a:noFill/>
        </p:spPr>
        <p:txBody>
          <a:bodyPr wrap="square" rtlCol="0">
            <a:spAutoFit/>
          </a:bodyPr>
          <a:lstStyle/>
          <a:p>
            <a:r>
              <a:rPr lang="en-US" sz="1200" smtClean="0"/>
              <a:t>Perempuan</a:t>
            </a:r>
            <a:endParaRPr lang="en-US" sz="1200"/>
          </a:p>
        </p:txBody>
      </p:sp>
      <p:sp>
        <p:nvSpPr>
          <p:cNvPr id="2" name="Title 1"/>
          <p:cNvSpPr>
            <a:spLocks noGrp="1"/>
          </p:cNvSpPr>
          <p:nvPr>
            <p:ph type="title"/>
          </p:nvPr>
        </p:nvSpPr>
        <p:spPr/>
        <p:txBody>
          <a:bodyPr>
            <a:normAutofit/>
          </a:bodyPr>
          <a:lstStyle/>
          <a:p>
            <a:r>
              <a:rPr lang="en-US" sz="4000" dirty="0" err="1" smtClean="0"/>
              <a:t>Ilustrasi</a:t>
            </a:r>
            <a:r>
              <a:rPr lang="en-US" sz="4000" dirty="0" smtClean="0"/>
              <a:t> </a:t>
            </a:r>
            <a:r>
              <a:rPr lang="en-US" sz="4000" dirty="0" err="1" smtClean="0"/>
              <a:t>penggunaan</a:t>
            </a:r>
            <a:r>
              <a:rPr lang="en-US" sz="4000" dirty="0" smtClean="0"/>
              <a:t> </a:t>
            </a:r>
            <a:r>
              <a:rPr lang="en-US" sz="4000" dirty="0" err="1" smtClean="0"/>
              <a:t>pohon</a:t>
            </a:r>
            <a:r>
              <a:rPr lang="en-US" sz="4000" dirty="0" smtClean="0"/>
              <a:t> </a:t>
            </a:r>
            <a:r>
              <a:rPr lang="en-US" sz="4000" dirty="0" err="1" smtClean="0"/>
              <a:t>klasifikasi</a:t>
            </a:r>
            <a:endParaRPr lang="en-US" sz="4000" dirty="0"/>
          </a:p>
        </p:txBody>
      </p:sp>
    </p:spTree>
    <p:extLst>
      <p:ext uri="{BB962C8B-B14F-4D97-AF65-F5344CB8AC3E}">
        <p14:creationId xmlns:p14="http://schemas.microsoft.com/office/powerpoint/2010/main" val="35675852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ts4.mm.bing.net/th?id=H.4588048294611239&amp;pid=1.9"/>
          <p:cNvPicPr>
            <a:picLocks noChangeAspect="1" noChangeArrowheads="1"/>
          </p:cNvPicPr>
          <p:nvPr/>
        </p:nvPicPr>
        <p:blipFill>
          <a:blip r:embed="rId2" cstate="print"/>
          <a:srcRect/>
          <a:stretch>
            <a:fillRect/>
          </a:stretch>
        </p:blipFill>
        <p:spPr bwMode="auto">
          <a:xfrm>
            <a:off x="4743450" y="76200"/>
            <a:ext cx="1733550" cy="2667000"/>
          </a:xfrm>
          <a:prstGeom prst="rect">
            <a:avLst/>
          </a:prstGeom>
          <a:noFill/>
        </p:spPr>
      </p:pic>
      <p:sp>
        <p:nvSpPr>
          <p:cNvPr id="32" name="TextBox 31"/>
          <p:cNvSpPr txBox="1"/>
          <p:nvPr/>
        </p:nvSpPr>
        <p:spPr>
          <a:xfrm>
            <a:off x="6400800" y="533400"/>
            <a:ext cx="2514600" cy="1938992"/>
          </a:xfrm>
          <a:prstGeom prst="rect">
            <a:avLst/>
          </a:prstGeom>
          <a:solidFill>
            <a:schemeClr val="bg1"/>
          </a:solidFill>
        </p:spPr>
        <p:txBody>
          <a:bodyPr wrap="square" rtlCol="0">
            <a:spAutoFit/>
          </a:bodyPr>
          <a:lstStyle/>
          <a:p>
            <a:r>
              <a:rPr lang="en-US" sz="2000" dirty="0" err="1" smtClean="0"/>
              <a:t>Profil</a:t>
            </a:r>
            <a:r>
              <a:rPr lang="en-US" sz="2000" dirty="0" smtClean="0"/>
              <a:t>:</a:t>
            </a:r>
          </a:p>
          <a:p>
            <a:pPr marL="287338" indent="-287338">
              <a:buFont typeface="Courier New" pitchFamily="49" charset="0"/>
              <a:buChar char="o"/>
            </a:pPr>
            <a:r>
              <a:rPr lang="en-US" sz="2000" dirty="0" err="1" smtClean="0"/>
              <a:t>Pria</a:t>
            </a:r>
            <a:endParaRPr lang="en-US" sz="2000" dirty="0" smtClean="0"/>
          </a:p>
          <a:p>
            <a:pPr marL="287338" indent="-287338">
              <a:buFont typeface="Courier New" pitchFamily="49" charset="0"/>
              <a:buChar char="o"/>
            </a:pPr>
            <a:r>
              <a:rPr lang="en-US" sz="2000" dirty="0" err="1" smtClean="0"/>
              <a:t>Rumah</a:t>
            </a:r>
            <a:r>
              <a:rPr lang="en-US" sz="2000" dirty="0" smtClean="0"/>
              <a:t> </a:t>
            </a:r>
            <a:r>
              <a:rPr lang="en-US" sz="2000" dirty="0" err="1" smtClean="0"/>
              <a:t>Sendiri</a:t>
            </a:r>
            <a:endParaRPr lang="en-US" sz="2000" dirty="0" smtClean="0"/>
          </a:p>
          <a:p>
            <a:pPr marL="287338" indent="-287338">
              <a:buFont typeface="Courier New" pitchFamily="49" charset="0"/>
              <a:buChar char="o"/>
            </a:pPr>
            <a:r>
              <a:rPr lang="en-US" sz="2000" dirty="0" err="1" smtClean="0"/>
              <a:t>Penghasilan</a:t>
            </a:r>
            <a:r>
              <a:rPr lang="en-US" sz="2000" dirty="0" smtClean="0"/>
              <a:t> 8 </a:t>
            </a:r>
            <a:r>
              <a:rPr lang="en-US" sz="2000" dirty="0" err="1" smtClean="0"/>
              <a:t>juta</a:t>
            </a:r>
            <a:r>
              <a:rPr lang="en-US" sz="2000" dirty="0" smtClean="0"/>
              <a:t> per </a:t>
            </a:r>
            <a:r>
              <a:rPr lang="en-US" sz="2000" dirty="0" err="1" smtClean="0"/>
              <a:t>bulan</a:t>
            </a:r>
            <a:endParaRPr lang="en-US" sz="2000" dirty="0" smtClean="0"/>
          </a:p>
          <a:p>
            <a:pPr marL="287338" indent="-287338">
              <a:buFont typeface="Courier New" pitchFamily="49" charset="0"/>
              <a:buChar char="o"/>
            </a:pPr>
            <a:r>
              <a:rPr lang="en-US" sz="2000" dirty="0" err="1" smtClean="0"/>
              <a:t>Bujangan</a:t>
            </a:r>
            <a:endParaRPr lang="en-US" sz="2000" dirty="0"/>
          </a:p>
        </p:txBody>
      </p:sp>
      <p:pic>
        <p:nvPicPr>
          <p:cNvPr id="21508" name="Picture 4" descr="http://ts2.mm.bing.net/th?id=H.4990834565186185&amp;pid=1.9"/>
          <p:cNvPicPr>
            <a:picLocks noChangeAspect="1" noChangeArrowheads="1"/>
          </p:cNvPicPr>
          <p:nvPr/>
        </p:nvPicPr>
        <p:blipFill>
          <a:blip r:embed="rId3" cstate="print"/>
          <a:srcRect/>
          <a:stretch>
            <a:fillRect/>
          </a:stretch>
        </p:blipFill>
        <p:spPr bwMode="auto">
          <a:xfrm>
            <a:off x="5867400" y="3962400"/>
            <a:ext cx="2944426" cy="1581151"/>
          </a:xfrm>
          <a:prstGeom prst="rect">
            <a:avLst/>
          </a:prstGeom>
          <a:noFill/>
        </p:spPr>
      </p:pic>
      <p:sp>
        <p:nvSpPr>
          <p:cNvPr id="33" name="TextBox 32"/>
          <p:cNvSpPr txBox="1"/>
          <p:nvPr/>
        </p:nvSpPr>
        <p:spPr>
          <a:xfrm>
            <a:off x="6781800" y="3277850"/>
            <a:ext cx="1219200" cy="1446550"/>
          </a:xfrm>
          <a:prstGeom prst="rect">
            <a:avLst/>
          </a:prstGeom>
          <a:noFill/>
        </p:spPr>
        <p:txBody>
          <a:bodyPr wrap="square" rtlCol="0">
            <a:spAutoFit/>
          </a:bodyPr>
          <a:lstStyle/>
          <a:p>
            <a:pPr algn="ctr"/>
            <a:r>
              <a:rPr lang="en-US" sz="8800" smtClean="0">
                <a:ln w="18415" cmpd="sng">
                  <a:solidFill>
                    <a:srgbClr val="FFFFFF"/>
                  </a:solidFill>
                  <a:prstDash val="solid"/>
                </a:ln>
                <a:solidFill>
                  <a:srgbClr val="FFFFFF"/>
                </a:solidFill>
                <a:effectLst>
                  <a:glow rad="101600">
                    <a:schemeClr val="accent5">
                      <a:lumMod val="75000"/>
                      <a:alpha val="60000"/>
                    </a:schemeClr>
                  </a:glow>
                  <a:outerShdw blurRad="63500" dir="3600000" algn="tl" rotWithShape="0">
                    <a:srgbClr val="000000">
                      <a:alpha val="70000"/>
                    </a:srgbClr>
                  </a:outerShdw>
                </a:effectLst>
              </a:rPr>
              <a:t>?</a:t>
            </a:r>
            <a:endParaRPr lang="en-US" sz="8800">
              <a:ln w="18415" cmpd="sng">
                <a:solidFill>
                  <a:srgbClr val="FFFFFF"/>
                </a:solidFill>
                <a:prstDash val="solid"/>
              </a:ln>
              <a:solidFill>
                <a:srgbClr val="FFFFFF"/>
              </a:solidFill>
              <a:effectLst>
                <a:glow rad="101600">
                  <a:schemeClr val="accent5">
                    <a:lumMod val="75000"/>
                    <a:alpha val="60000"/>
                  </a:schemeClr>
                </a:glow>
                <a:outerShdw blurRad="63500" dir="3600000" algn="tl" rotWithShape="0">
                  <a:srgbClr val="000000">
                    <a:alpha val="70000"/>
                  </a:srgbClr>
                </a:outerShdw>
              </a:effectLst>
            </a:endParaRPr>
          </a:p>
        </p:txBody>
      </p:sp>
      <p:sp>
        <p:nvSpPr>
          <p:cNvPr id="36" name="Rounded Rectangle 35"/>
          <p:cNvSpPr/>
          <p:nvPr/>
        </p:nvSpPr>
        <p:spPr>
          <a:xfrm>
            <a:off x="1790700" y="2209800"/>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Rumah Milik Sendiri</a:t>
            </a:r>
            <a:endParaRPr lang="en-US" sz="1400"/>
          </a:p>
        </p:txBody>
      </p:sp>
      <p:sp>
        <p:nvSpPr>
          <p:cNvPr id="38" name="Rounded Rectangle 37"/>
          <p:cNvSpPr/>
          <p:nvPr/>
        </p:nvSpPr>
        <p:spPr>
          <a:xfrm>
            <a:off x="685800" y="3276600"/>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Jenis Kelamin</a:t>
            </a:r>
            <a:endParaRPr lang="en-US" sz="1400"/>
          </a:p>
        </p:txBody>
      </p:sp>
      <p:sp>
        <p:nvSpPr>
          <p:cNvPr id="43" name="Rounded Rectangle 42"/>
          <p:cNvSpPr/>
          <p:nvPr/>
        </p:nvSpPr>
        <p:spPr>
          <a:xfrm>
            <a:off x="2971800" y="3276600"/>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Penghasilan Per Bulan</a:t>
            </a:r>
            <a:endParaRPr lang="en-US" sz="1400"/>
          </a:p>
        </p:txBody>
      </p:sp>
      <p:cxnSp>
        <p:nvCxnSpPr>
          <p:cNvPr id="44" name="Straight Connector 43"/>
          <p:cNvCxnSpPr>
            <a:stCxn id="36" idx="2"/>
            <a:endCxn id="38" idx="0"/>
          </p:cNvCxnSpPr>
          <p:nvPr/>
        </p:nvCxnSpPr>
        <p:spPr>
          <a:xfrm rot="5400000">
            <a:off x="1695450" y="2495550"/>
            <a:ext cx="457200" cy="1104900"/>
          </a:xfrm>
          <a:prstGeom prst="line">
            <a:avLst/>
          </a:prstGeom>
        </p:spPr>
        <p:style>
          <a:lnRef idx="1">
            <a:schemeClr val="accent2"/>
          </a:lnRef>
          <a:fillRef idx="0">
            <a:schemeClr val="accent2"/>
          </a:fillRef>
          <a:effectRef idx="0">
            <a:schemeClr val="accent2"/>
          </a:effectRef>
          <a:fontRef idx="minor">
            <a:schemeClr val="tx1"/>
          </a:fontRef>
        </p:style>
      </p:cxnSp>
      <p:cxnSp>
        <p:nvCxnSpPr>
          <p:cNvPr id="45" name="Straight Connector 44"/>
          <p:cNvCxnSpPr>
            <a:stCxn id="36" idx="2"/>
            <a:endCxn id="43" idx="0"/>
          </p:cNvCxnSpPr>
          <p:nvPr/>
        </p:nvCxnSpPr>
        <p:spPr>
          <a:xfrm rot="16200000" flipH="1">
            <a:off x="2838450" y="2457450"/>
            <a:ext cx="457200" cy="1181100"/>
          </a:xfrm>
          <a:prstGeom prst="line">
            <a:avLst/>
          </a:prstGeom>
        </p:spPr>
        <p:style>
          <a:lnRef idx="1">
            <a:schemeClr val="accent2"/>
          </a:lnRef>
          <a:fillRef idx="0">
            <a:schemeClr val="accent2"/>
          </a:fillRef>
          <a:effectRef idx="0">
            <a:schemeClr val="accent2"/>
          </a:effectRef>
          <a:fontRef idx="minor">
            <a:schemeClr val="tx1"/>
          </a:fontRef>
        </p:style>
      </p:cxnSp>
      <p:sp>
        <p:nvSpPr>
          <p:cNvPr id="46" name="TextBox 45"/>
          <p:cNvSpPr txBox="1"/>
          <p:nvPr/>
        </p:nvSpPr>
        <p:spPr>
          <a:xfrm>
            <a:off x="1219200" y="2895600"/>
            <a:ext cx="762000" cy="276999"/>
          </a:xfrm>
          <a:prstGeom prst="rect">
            <a:avLst/>
          </a:prstGeom>
          <a:noFill/>
        </p:spPr>
        <p:txBody>
          <a:bodyPr wrap="square" rtlCol="0">
            <a:spAutoFit/>
          </a:bodyPr>
          <a:lstStyle/>
          <a:p>
            <a:r>
              <a:rPr lang="en-US" sz="1200" smtClean="0"/>
              <a:t>Tidak</a:t>
            </a:r>
            <a:endParaRPr lang="en-US" sz="1200"/>
          </a:p>
        </p:txBody>
      </p:sp>
      <p:sp>
        <p:nvSpPr>
          <p:cNvPr id="47" name="TextBox 46"/>
          <p:cNvSpPr txBox="1"/>
          <p:nvPr/>
        </p:nvSpPr>
        <p:spPr>
          <a:xfrm>
            <a:off x="3352800" y="2895600"/>
            <a:ext cx="762000" cy="276999"/>
          </a:xfrm>
          <a:prstGeom prst="rect">
            <a:avLst/>
          </a:prstGeom>
          <a:noFill/>
        </p:spPr>
        <p:txBody>
          <a:bodyPr wrap="square" rtlCol="0">
            <a:spAutoFit/>
          </a:bodyPr>
          <a:lstStyle/>
          <a:p>
            <a:r>
              <a:rPr lang="en-US" sz="1200" smtClean="0"/>
              <a:t>Ya</a:t>
            </a:r>
            <a:endParaRPr lang="en-US" sz="1200"/>
          </a:p>
        </p:txBody>
      </p:sp>
      <p:sp>
        <p:nvSpPr>
          <p:cNvPr id="48" name="Oval 47"/>
          <p:cNvSpPr/>
          <p:nvPr/>
        </p:nvSpPr>
        <p:spPr>
          <a:xfrm>
            <a:off x="2743200" y="4533900"/>
            <a:ext cx="609600" cy="609600"/>
          </a:xfrm>
          <a:prstGeom prst="ellipse">
            <a:avLst/>
          </a:prstGeom>
          <a:ln>
            <a:solidFill>
              <a:srgbClr val="00B05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Good</a:t>
            </a:r>
            <a:endParaRPr lang="en-US" sz="1200"/>
          </a:p>
        </p:txBody>
      </p:sp>
      <p:sp>
        <p:nvSpPr>
          <p:cNvPr id="49" name="Rounded Rectangle 48"/>
          <p:cNvSpPr/>
          <p:nvPr/>
        </p:nvSpPr>
        <p:spPr>
          <a:xfrm>
            <a:off x="3733800" y="4533900"/>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Status Pernikahan</a:t>
            </a:r>
            <a:endParaRPr lang="en-US" sz="1400"/>
          </a:p>
        </p:txBody>
      </p:sp>
      <p:cxnSp>
        <p:nvCxnSpPr>
          <p:cNvPr id="50" name="Straight Connector 49"/>
          <p:cNvCxnSpPr>
            <a:stCxn id="43" idx="2"/>
            <a:endCxn id="48" idx="0"/>
          </p:cNvCxnSpPr>
          <p:nvPr/>
        </p:nvCxnSpPr>
        <p:spPr>
          <a:xfrm rot="5400000">
            <a:off x="3028950" y="3905250"/>
            <a:ext cx="647700" cy="609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51" name="Straight Connector 50"/>
          <p:cNvCxnSpPr>
            <a:stCxn id="43" idx="2"/>
            <a:endCxn id="49" idx="0"/>
          </p:cNvCxnSpPr>
          <p:nvPr/>
        </p:nvCxnSpPr>
        <p:spPr>
          <a:xfrm rot="16200000" flipH="1">
            <a:off x="3714750" y="3829050"/>
            <a:ext cx="647700" cy="762000"/>
          </a:xfrm>
          <a:prstGeom prst="line">
            <a:avLst/>
          </a:prstGeom>
        </p:spPr>
        <p:style>
          <a:lnRef idx="1">
            <a:schemeClr val="accent2"/>
          </a:lnRef>
          <a:fillRef idx="0">
            <a:schemeClr val="accent2"/>
          </a:fillRef>
          <a:effectRef idx="0">
            <a:schemeClr val="accent2"/>
          </a:effectRef>
          <a:fontRef idx="minor">
            <a:schemeClr val="tx1"/>
          </a:fontRef>
        </p:style>
      </p:cxnSp>
      <p:sp>
        <p:nvSpPr>
          <p:cNvPr id="52" name="TextBox 51"/>
          <p:cNvSpPr txBox="1"/>
          <p:nvPr/>
        </p:nvSpPr>
        <p:spPr>
          <a:xfrm>
            <a:off x="2895600" y="4038600"/>
            <a:ext cx="762000" cy="276999"/>
          </a:xfrm>
          <a:prstGeom prst="rect">
            <a:avLst/>
          </a:prstGeom>
          <a:noFill/>
        </p:spPr>
        <p:txBody>
          <a:bodyPr wrap="square" rtlCol="0">
            <a:spAutoFit/>
          </a:bodyPr>
          <a:lstStyle/>
          <a:p>
            <a:r>
              <a:rPr lang="en-US" sz="1200" smtClean="0"/>
              <a:t>&gt; 10</a:t>
            </a:r>
            <a:endParaRPr lang="en-US" sz="1200"/>
          </a:p>
        </p:txBody>
      </p:sp>
      <p:sp>
        <p:nvSpPr>
          <p:cNvPr id="53" name="TextBox 52"/>
          <p:cNvSpPr txBox="1"/>
          <p:nvPr/>
        </p:nvSpPr>
        <p:spPr>
          <a:xfrm>
            <a:off x="3962400" y="4038600"/>
            <a:ext cx="762000" cy="276999"/>
          </a:xfrm>
          <a:prstGeom prst="rect">
            <a:avLst/>
          </a:prstGeom>
          <a:noFill/>
        </p:spPr>
        <p:txBody>
          <a:bodyPr wrap="square" rtlCol="0">
            <a:spAutoFit/>
          </a:bodyPr>
          <a:lstStyle/>
          <a:p>
            <a:r>
              <a:rPr lang="en-US" sz="1200">
                <a:sym typeface="Symbol"/>
              </a:rPr>
              <a:t></a:t>
            </a:r>
            <a:r>
              <a:rPr lang="en-US" sz="1200" smtClean="0"/>
              <a:t> 10</a:t>
            </a:r>
            <a:endParaRPr lang="en-US" sz="1200"/>
          </a:p>
        </p:txBody>
      </p:sp>
      <p:sp>
        <p:nvSpPr>
          <p:cNvPr id="54" name="Oval 53"/>
          <p:cNvSpPr/>
          <p:nvPr/>
        </p:nvSpPr>
        <p:spPr>
          <a:xfrm>
            <a:off x="3505200" y="5791200"/>
            <a:ext cx="609600" cy="609600"/>
          </a:xfrm>
          <a:prstGeom prst="ellipse">
            <a:avLst/>
          </a:prstGeom>
          <a:ln>
            <a:solidFill>
              <a:srgbClr val="00B05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Good</a:t>
            </a:r>
            <a:endParaRPr lang="en-US" sz="1200"/>
          </a:p>
        </p:txBody>
      </p:sp>
      <p:sp>
        <p:nvSpPr>
          <p:cNvPr id="55" name="Oval 54"/>
          <p:cNvSpPr/>
          <p:nvPr/>
        </p:nvSpPr>
        <p:spPr>
          <a:xfrm>
            <a:off x="4724400" y="5791200"/>
            <a:ext cx="609600" cy="6096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Bad</a:t>
            </a:r>
            <a:endParaRPr lang="en-US" sz="1200"/>
          </a:p>
        </p:txBody>
      </p:sp>
      <p:cxnSp>
        <p:nvCxnSpPr>
          <p:cNvPr id="56" name="Straight Connector 55"/>
          <p:cNvCxnSpPr>
            <a:stCxn id="49" idx="2"/>
            <a:endCxn id="54" idx="0"/>
          </p:cNvCxnSpPr>
          <p:nvPr/>
        </p:nvCxnSpPr>
        <p:spPr>
          <a:xfrm rot="5400000">
            <a:off x="3790950" y="5162550"/>
            <a:ext cx="647700" cy="609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57" name="Straight Connector 56"/>
          <p:cNvCxnSpPr>
            <a:stCxn id="49" idx="2"/>
            <a:endCxn id="55" idx="0"/>
          </p:cNvCxnSpPr>
          <p:nvPr/>
        </p:nvCxnSpPr>
        <p:spPr>
          <a:xfrm rot="16200000" flipH="1">
            <a:off x="4400550" y="5162550"/>
            <a:ext cx="647700" cy="609600"/>
          </a:xfrm>
          <a:prstGeom prst="line">
            <a:avLst/>
          </a:prstGeom>
        </p:spPr>
        <p:style>
          <a:lnRef idx="1">
            <a:schemeClr val="accent2"/>
          </a:lnRef>
          <a:fillRef idx="0">
            <a:schemeClr val="accent2"/>
          </a:fillRef>
          <a:effectRef idx="0">
            <a:schemeClr val="accent2"/>
          </a:effectRef>
          <a:fontRef idx="minor">
            <a:schemeClr val="tx1"/>
          </a:fontRef>
        </p:style>
      </p:cxnSp>
      <p:sp>
        <p:nvSpPr>
          <p:cNvPr id="58" name="TextBox 57"/>
          <p:cNvSpPr txBox="1"/>
          <p:nvPr/>
        </p:nvSpPr>
        <p:spPr>
          <a:xfrm>
            <a:off x="3429000" y="5334000"/>
            <a:ext cx="762000" cy="276999"/>
          </a:xfrm>
          <a:prstGeom prst="rect">
            <a:avLst/>
          </a:prstGeom>
          <a:noFill/>
        </p:spPr>
        <p:txBody>
          <a:bodyPr wrap="square" rtlCol="0">
            <a:spAutoFit/>
          </a:bodyPr>
          <a:lstStyle/>
          <a:p>
            <a:r>
              <a:rPr lang="en-US" sz="1200" smtClean="0"/>
              <a:t>Single</a:t>
            </a:r>
            <a:endParaRPr lang="en-US" sz="1200"/>
          </a:p>
        </p:txBody>
      </p:sp>
      <p:sp>
        <p:nvSpPr>
          <p:cNvPr id="59" name="TextBox 58"/>
          <p:cNvSpPr txBox="1"/>
          <p:nvPr/>
        </p:nvSpPr>
        <p:spPr>
          <a:xfrm>
            <a:off x="4724400" y="5334000"/>
            <a:ext cx="914400" cy="461665"/>
          </a:xfrm>
          <a:prstGeom prst="rect">
            <a:avLst/>
          </a:prstGeom>
          <a:noFill/>
        </p:spPr>
        <p:txBody>
          <a:bodyPr wrap="square" rtlCol="0">
            <a:spAutoFit/>
          </a:bodyPr>
          <a:lstStyle/>
          <a:p>
            <a:r>
              <a:rPr lang="en-US" sz="1200" smtClean="0"/>
              <a:t>Divorced, Married</a:t>
            </a:r>
            <a:endParaRPr lang="en-US" sz="1200"/>
          </a:p>
        </p:txBody>
      </p:sp>
      <p:sp>
        <p:nvSpPr>
          <p:cNvPr id="60" name="Oval 59"/>
          <p:cNvSpPr/>
          <p:nvPr/>
        </p:nvSpPr>
        <p:spPr>
          <a:xfrm>
            <a:off x="457200" y="4533900"/>
            <a:ext cx="609600" cy="609600"/>
          </a:xfrm>
          <a:prstGeom prst="ellipse">
            <a:avLst/>
          </a:prstGeom>
          <a:ln>
            <a:solidFill>
              <a:srgbClr val="00B05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Good</a:t>
            </a:r>
            <a:endParaRPr lang="en-US" sz="1200"/>
          </a:p>
        </p:txBody>
      </p:sp>
      <p:sp>
        <p:nvSpPr>
          <p:cNvPr id="61" name="Oval 60"/>
          <p:cNvSpPr/>
          <p:nvPr/>
        </p:nvSpPr>
        <p:spPr>
          <a:xfrm>
            <a:off x="1676400" y="4533900"/>
            <a:ext cx="609600" cy="6096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Bad</a:t>
            </a:r>
            <a:endParaRPr lang="en-US" sz="1200"/>
          </a:p>
        </p:txBody>
      </p:sp>
      <p:cxnSp>
        <p:nvCxnSpPr>
          <p:cNvPr id="62" name="Straight Connector 61"/>
          <p:cNvCxnSpPr>
            <a:stCxn id="38" idx="2"/>
            <a:endCxn id="60" idx="0"/>
          </p:cNvCxnSpPr>
          <p:nvPr/>
        </p:nvCxnSpPr>
        <p:spPr>
          <a:xfrm rot="5400000">
            <a:off x="742950" y="3905250"/>
            <a:ext cx="647700" cy="609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63" name="Straight Connector 62"/>
          <p:cNvCxnSpPr>
            <a:stCxn id="38" idx="2"/>
            <a:endCxn id="61" idx="0"/>
          </p:cNvCxnSpPr>
          <p:nvPr/>
        </p:nvCxnSpPr>
        <p:spPr>
          <a:xfrm rot="16200000" flipH="1">
            <a:off x="1352550" y="3905250"/>
            <a:ext cx="647700" cy="609600"/>
          </a:xfrm>
          <a:prstGeom prst="line">
            <a:avLst/>
          </a:prstGeom>
        </p:spPr>
        <p:style>
          <a:lnRef idx="1">
            <a:schemeClr val="accent2"/>
          </a:lnRef>
          <a:fillRef idx="0">
            <a:schemeClr val="accent2"/>
          </a:fillRef>
          <a:effectRef idx="0">
            <a:schemeClr val="accent2"/>
          </a:effectRef>
          <a:fontRef idx="minor">
            <a:schemeClr val="tx1"/>
          </a:fontRef>
        </p:style>
      </p:cxnSp>
      <p:sp>
        <p:nvSpPr>
          <p:cNvPr id="64" name="TextBox 63"/>
          <p:cNvSpPr txBox="1"/>
          <p:nvPr/>
        </p:nvSpPr>
        <p:spPr>
          <a:xfrm>
            <a:off x="457200" y="4038600"/>
            <a:ext cx="762000" cy="276999"/>
          </a:xfrm>
          <a:prstGeom prst="rect">
            <a:avLst/>
          </a:prstGeom>
          <a:noFill/>
        </p:spPr>
        <p:txBody>
          <a:bodyPr wrap="square" rtlCol="0">
            <a:spAutoFit/>
          </a:bodyPr>
          <a:lstStyle/>
          <a:p>
            <a:r>
              <a:rPr lang="en-US" sz="1200" smtClean="0"/>
              <a:t>Laki-Laki</a:t>
            </a:r>
            <a:endParaRPr lang="en-US" sz="1200"/>
          </a:p>
        </p:txBody>
      </p:sp>
      <p:sp>
        <p:nvSpPr>
          <p:cNvPr id="65" name="TextBox 64"/>
          <p:cNvSpPr txBox="1"/>
          <p:nvPr/>
        </p:nvSpPr>
        <p:spPr>
          <a:xfrm>
            <a:off x="1676400" y="4038600"/>
            <a:ext cx="914400" cy="276999"/>
          </a:xfrm>
          <a:prstGeom prst="rect">
            <a:avLst/>
          </a:prstGeom>
          <a:noFill/>
        </p:spPr>
        <p:txBody>
          <a:bodyPr wrap="square" rtlCol="0">
            <a:spAutoFit/>
          </a:bodyPr>
          <a:lstStyle/>
          <a:p>
            <a:r>
              <a:rPr lang="en-US" sz="1200" smtClean="0"/>
              <a:t>Perempuan</a:t>
            </a:r>
            <a:endParaRPr lang="en-US" sz="120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19689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66" y="812143"/>
            <a:ext cx="7886700" cy="1325563"/>
          </a:xfrm>
        </p:spPr>
        <p:txBody>
          <a:bodyPr/>
          <a:lstStyle/>
          <a:p>
            <a:pPr algn="ctr"/>
            <a:r>
              <a:rPr lang="en-US" dirty="0" smtClean="0">
                <a:latin typeface="Avenir Next Cyr W04 Demi Italic" panose="020B0703020202090204" pitchFamily="34" charset="0"/>
              </a:rPr>
              <a:t>Types of Analytics</a:t>
            </a:r>
            <a:endParaRPr lang="en-US" dirty="0">
              <a:latin typeface="Avenir Next Cyr W04 Demi Italic" panose="020B0703020202090204" pitchFamily="34" charset="0"/>
            </a:endParaRPr>
          </a:p>
        </p:txBody>
      </p:sp>
      <p:sp>
        <p:nvSpPr>
          <p:cNvPr id="5" name="Rectangle 4"/>
          <p:cNvSpPr/>
          <p:nvPr/>
        </p:nvSpPr>
        <p:spPr>
          <a:xfrm>
            <a:off x="1042742" y="2555279"/>
            <a:ext cx="1249136" cy="49474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TextBox 3"/>
          <p:cNvSpPr txBox="1"/>
          <p:nvPr/>
        </p:nvSpPr>
        <p:spPr>
          <a:xfrm>
            <a:off x="903950" y="2242107"/>
            <a:ext cx="1502228" cy="830997"/>
          </a:xfrm>
          <a:prstGeom prst="rect">
            <a:avLst/>
          </a:prstGeom>
          <a:noFill/>
        </p:spPr>
        <p:txBody>
          <a:bodyPr wrap="square" rtlCol="0">
            <a:spAutoFit/>
          </a:bodyPr>
          <a:lstStyle/>
          <a:p>
            <a:pPr algn="ctr"/>
            <a:r>
              <a:rPr lang="en-US" b="1" dirty="0">
                <a:solidFill>
                  <a:schemeClr val="accent1">
                    <a:lumMod val="75000"/>
                  </a:schemeClr>
                </a:solidFill>
              </a:rPr>
              <a:t>DESCRIPTIVE</a:t>
            </a:r>
          </a:p>
          <a:p>
            <a:pPr algn="ctr"/>
            <a:r>
              <a:rPr lang="en-US" sz="1500" dirty="0">
                <a:solidFill>
                  <a:schemeClr val="bg1"/>
                </a:solidFill>
              </a:rPr>
              <a:t>Explains what happened</a:t>
            </a:r>
          </a:p>
        </p:txBody>
      </p:sp>
      <p:sp>
        <p:nvSpPr>
          <p:cNvPr id="10" name="Rectangle 9"/>
          <p:cNvSpPr/>
          <p:nvPr/>
        </p:nvSpPr>
        <p:spPr>
          <a:xfrm>
            <a:off x="2872850" y="2557055"/>
            <a:ext cx="1249136" cy="49474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extBox 5"/>
          <p:cNvSpPr txBox="1"/>
          <p:nvPr/>
        </p:nvSpPr>
        <p:spPr>
          <a:xfrm>
            <a:off x="2734058" y="2243883"/>
            <a:ext cx="1502228" cy="830997"/>
          </a:xfrm>
          <a:prstGeom prst="rect">
            <a:avLst/>
          </a:prstGeom>
          <a:noFill/>
        </p:spPr>
        <p:txBody>
          <a:bodyPr wrap="square" rtlCol="0">
            <a:spAutoFit/>
          </a:bodyPr>
          <a:lstStyle/>
          <a:p>
            <a:pPr algn="ctr"/>
            <a:r>
              <a:rPr lang="en-US" b="1" dirty="0">
                <a:solidFill>
                  <a:schemeClr val="accent1">
                    <a:lumMod val="75000"/>
                  </a:schemeClr>
                </a:solidFill>
              </a:rPr>
              <a:t>DIAGNOSTIC</a:t>
            </a:r>
          </a:p>
          <a:p>
            <a:pPr algn="ctr"/>
            <a:r>
              <a:rPr lang="en-US" sz="1500" dirty="0">
                <a:solidFill>
                  <a:schemeClr val="bg1"/>
                </a:solidFill>
              </a:rPr>
              <a:t>Explains why it happened</a:t>
            </a:r>
          </a:p>
        </p:txBody>
      </p:sp>
      <p:sp>
        <p:nvSpPr>
          <p:cNvPr id="12" name="Rectangle 11"/>
          <p:cNvSpPr/>
          <p:nvPr/>
        </p:nvSpPr>
        <p:spPr>
          <a:xfrm>
            <a:off x="4910491" y="2547911"/>
            <a:ext cx="1249136" cy="49474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4783946" y="2234739"/>
            <a:ext cx="1502228" cy="830997"/>
          </a:xfrm>
          <a:prstGeom prst="rect">
            <a:avLst/>
          </a:prstGeom>
          <a:noFill/>
        </p:spPr>
        <p:txBody>
          <a:bodyPr wrap="square" rtlCol="0">
            <a:spAutoFit/>
          </a:bodyPr>
          <a:lstStyle/>
          <a:p>
            <a:pPr algn="ctr"/>
            <a:r>
              <a:rPr lang="en-US" b="1" dirty="0">
                <a:solidFill>
                  <a:schemeClr val="accent1">
                    <a:lumMod val="75000"/>
                  </a:schemeClr>
                </a:solidFill>
              </a:rPr>
              <a:t>PREDICTIVE</a:t>
            </a:r>
          </a:p>
          <a:p>
            <a:pPr algn="ctr"/>
            <a:r>
              <a:rPr lang="en-US" sz="1500" dirty="0">
                <a:solidFill>
                  <a:schemeClr val="bg1"/>
                </a:solidFill>
              </a:rPr>
              <a:t>Forecasts what might happen</a:t>
            </a:r>
          </a:p>
        </p:txBody>
      </p:sp>
      <p:sp>
        <p:nvSpPr>
          <p:cNvPr id="13" name="Rectangle 12"/>
          <p:cNvSpPr/>
          <p:nvPr/>
        </p:nvSpPr>
        <p:spPr>
          <a:xfrm>
            <a:off x="6856691" y="2560658"/>
            <a:ext cx="1322615" cy="49474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660750" y="2247486"/>
            <a:ext cx="1706042" cy="830997"/>
          </a:xfrm>
          <a:prstGeom prst="rect">
            <a:avLst/>
          </a:prstGeom>
          <a:noFill/>
        </p:spPr>
        <p:txBody>
          <a:bodyPr wrap="square" rtlCol="0">
            <a:spAutoFit/>
          </a:bodyPr>
          <a:lstStyle/>
          <a:p>
            <a:pPr algn="ctr"/>
            <a:r>
              <a:rPr lang="en-US" b="1" dirty="0">
                <a:solidFill>
                  <a:schemeClr val="accent1">
                    <a:lumMod val="75000"/>
                  </a:schemeClr>
                </a:solidFill>
              </a:rPr>
              <a:t>PRESCRIPTIVE</a:t>
            </a:r>
          </a:p>
          <a:p>
            <a:pPr algn="ctr"/>
            <a:r>
              <a:rPr lang="en-US" sz="1500" dirty="0">
                <a:solidFill>
                  <a:schemeClr val="bg1"/>
                </a:solidFill>
              </a:rPr>
              <a:t>Recommends  </a:t>
            </a:r>
          </a:p>
          <a:p>
            <a:pPr algn="ctr"/>
            <a:r>
              <a:rPr lang="en-US" sz="1500" dirty="0">
                <a:solidFill>
                  <a:schemeClr val="bg1"/>
                </a:solidFill>
              </a:rPr>
              <a:t>an action</a:t>
            </a:r>
          </a:p>
        </p:txBody>
      </p:sp>
      <p:pic>
        <p:nvPicPr>
          <p:cNvPr id="1028" name="Picture 4" descr="Image result for types of analytics"/>
          <p:cNvPicPr>
            <a:picLocks noChangeAspect="1" noChangeArrowheads="1"/>
          </p:cNvPicPr>
          <p:nvPr/>
        </p:nvPicPr>
        <p:blipFill rotWithShape="1">
          <a:blip r:embed="rId2">
            <a:extLst>
              <a:ext uri="{28A0092B-C50C-407E-A947-70E740481C1C}">
                <a14:useLocalDpi xmlns:a14="http://schemas.microsoft.com/office/drawing/2010/main" val="0"/>
              </a:ext>
            </a:extLst>
          </a:blip>
          <a:srcRect b="37401"/>
          <a:stretch/>
        </p:blipFill>
        <p:spPr bwMode="auto">
          <a:xfrm>
            <a:off x="485739" y="3162769"/>
            <a:ext cx="8292501" cy="2456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0892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790700" y="2209800"/>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Rumah Milik Sendiri</a:t>
            </a:r>
            <a:endParaRPr lang="en-US" sz="1400"/>
          </a:p>
        </p:txBody>
      </p:sp>
      <p:sp>
        <p:nvSpPr>
          <p:cNvPr id="6" name="Rounded Rectangle 5"/>
          <p:cNvSpPr/>
          <p:nvPr/>
        </p:nvSpPr>
        <p:spPr>
          <a:xfrm>
            <a:off x="685800" y="3276600"/>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Jenis Kelamin</a:t>
            </a:r>
            <a:endParaRPr lang="en-US" sz="1400"/>
          </a:p>
        </p:txBody>
      </p:sp>
      <p:sp>
        <p:nvSpPr>
          <p:cNvPr id="7" name="Rounded Rectangle 6"/>
          <p:cNvSpPr/>
          <p:nvPr/>
        </p:nvSpPr>
        <p:spPr>
          <a:xfrm>
            <a:off x="2971800" y="3276600"/>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Penghasilan Per Bulan</a:t>
            </a:r>
            <a:endParaRPr lang="en-US" sz="1400"/>
          </a:p>
        </p:txBody>
      </p:sp>
      <p:cxnSp>
        <p:nvCxnSpPr>
          <p:cNvPr id="9" name="Straight Connector 8"/>
          <p:cNvCxnSpPr>
            <a:stCxn id="5" idx="2"/>
            <a:endCxn id="6" idx="0"/>
          </p:cNvCxnSpPr>
          <p:nvPr/>
        </p:nvCxnSpPr>
        <p:spPr>
          <a:xfrm rot="5400000">
            <a:off x="1695450" y="2495550"/>
            <a:ext cx="457200" cy="11049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p:cNvCxnSpPr>
            <a:stCxn id="5" idx="2"/>
            <a:endCxn id="7" idx="0"/>
          </p:cNvCxnSpPr>
          <p:nvPr/>
        </p:nvCxnSpPr>
        <p:spPr>
          <a:xfrm rot="16200000" flipH="1">
            <a:off x="2838450" y="2457450"/>
            <a:ext cx="457200" cy="1181100"/>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1219200" y="2895600"/>
            <a:ext cx="762000" cy="276999"/>
          </a:xfrm>
          <a:prstGeom prst="rect">
            <a:avLst/>
          </a:prstGeom>
          <a:noFill/>
        </p:spPr>
        <p:txBody>
          <a:bodyPr wrap="square" rtlCol="0">
            <a:spAutoFit/>
          </a:bodyPr>
          <a:lstStyle/>
          <a:p>
            <a:r>
              <a:rPr lang="en-US" sz="1200" smtClean="0"/>
              <a:t>Tidak</a:t>
            </a:r>
            <a:endParaRPr lang="en-US" sz="1200"/>
          </a:p>
        </p:txBody>
      </p:sp>
      <p:sp>
        <p:nvSpPr>
          <p:cNvPr id="13" name="TextBox 12"/>
          <p:cNvSpPr txBox="1"/>
          <p:nvPr/>
        </p:nvSpPr>
        <p:spPr>
          <a:xfrm>
            <a:off x="3352800" y="2895600"/>
            <a:ext cx="762000" cy="276999"/>
          </a:xfrm>
          <a:prstGeom prst="rect">
            <a:avLst/>
          </a:prstGeom>
          <a:noFill/>
        </p:spPr>
        <p:txBody>
          <a:bodyPr wrap="square" rtlCol="0">
            <a:spAutoFit/>
          </a:bodyPr>
          <a:lstStyle/>
          <a:p>
            <a:r>
              <a:rPr lang="en-US" sz="1200" smtClean="0"/>
              <a:t>Ya</a:t>
            </a:r>
            <a:endParaRPr lang="en-US" sz="1200"/>
          </a:p>
        </p:txBody>
      </p:sp>
      <p:sp>
        <p:nvSpPr>
          <p:cNvPr id="14" name="Oval 13"/>
          <p:cNvSpPr/>
          <p:nvPr/>
        </p:nvSpPr>
        <p:spPr>
          <a:xfrm>
            <a:off x="2743200" y="4533900"/>
            <a:ext cx="609600" cy="609600"/>
          </a:xfrm>
          <a:prstGeom prst="ellipse">
            <a:avLst/>
          </a:prstGeom>
          <a:ln>
            <a:solidFill>
              <a:srgbClr val="00B05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Good</a:t>
            </a:r>
            <a:endParaRPr lang="en-US" sz="1200"/>
          </a:p>
        </p:txBody>
      </p:sp>
      <p:sp>
        <p:nvSpPr>
          <p:cNvPr id="16" name="Rounded Rectangle 15"/>
          <p:cNvSpPr/>
          <p:nvPr/>
        </p:nvSpPr>
        <p:spPr>
          <a:xfrm>
            <a:off x="3733800" y="4533900"/>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Status Pernikahan</a:t>
            </a:r>
            <a:endParaRPr lang="en-US" sz="1400"/>
          </a:p>
        </p:txBody>
      </p:sp>
      <p:cxnSp>
        <p:nvCxnSpPr>
          <p:cNvPr id="18" name="Straight Connector 17"/>
          <p:cNvCxnSpPr>
            <a:stCxn id="7" idx="2"/>
            <a:endCxn id="14" idx="0"/>
          </p:cNvCxnSpPr>
          <p:nvPr/>
        </p:nvCxnSpPr>
        <p:spPr>
          <a:xfrm rot="5400000">
            <a:off x="3028950" y="3905250"/>
            <a:ext cx="647700" cy="609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Straight Connector 19"/>
          <p:cNvCxnSpPr>
            <a:stCxn id="7" idx="2"/>
            <a:endCxn id="16" idx="0"/>
          </p:cNvCxnSpPr>
          <p:nvPr/>
        </p:nvCxnSpPr>
        <p:spPr>
          <a:xfrm rot="16200000" flipH="1">
            <a:off x="3714750" y="3829050"/>
            <a:ext cx="647700" cy="762000"/>
          </a:xfrm>
          <a:prstGeom prst="line">
            <a:avLst/>
          </a:prstGeom>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a:xfrm>
            <a:off x="2895600" y="4038600"/>
            <a:ext cx="762000" cy="276999"/>
          </a:xfrm>
          <a:prstGeom prst="rect">
            <a:avLst/>
          </a:prstGeom>
          <a:noFill/>
        </p:spPr>
        <p:txBody>
          <a:bodyPr wrap="square" rtlCol="0">
            <a:spAutoFit/>
          </a:bodyPr>
          <a:lstStyle/>
          <a:p>
            <a:r>
              <a:rPr lang="en-US" sz="1200" smtClean="0"/>
              <a:t>&gt; 10</a:t>
            </a:r>
            <a:endParaRPr lang="en-US" sz="1200"/>
          </a:p>
        </p:txBody>
      </p:sp>
      <p:sp>
        <p:nvSpPr>
          <p:cNvPr id="22" name="TextBox 21"/>
          <p:cNvSpPr txBox="1"/>
          <p:nvPr/>
        </p:nvSpPr>
        <p:spPr>
          <a:xfrm>
            <a:off x="3962400" y="4038600"/>
            <a:ext cx="762000" cy="276999"/>
          </a:xfrm>
          <a:prstGeom prst="rect">
            <a:avLst/>
          </a:prstGeom>
          <a:noFill/>
        </p:spPr>
        <p:txBody>
          <a:bodyPr wrap="square" rtlCol="0">
            <a:spAutoFit/>
          </a:bodyPr>
          <a:lstStyle/>
          <a:p>
            <a:r>
              <a:rPr lang="en-US" sz="1200">
                <a:sym typeface="Symbol"/>
              </a:rPr>
              <a:t></a:t>
            </a:r>
            <a:r>
              <a:rPr lang="en-US" sz="1200" smtClean="0"/>
              <a:t> 10</a:t>
            </a:r>
            <a:endParaRPr lang="en-US" sz="1200"/>
          </a:p>
        </p:txBody>
      </p:sp>
      <p:sp>
        <p:nvSpPr>
          <p:cNvPr id="24" name="Oval 23"/>
          <p:cNvSpPr/>
          <p:nvPr/>
        </p:nvSpPr>
        <p:spPr>
          <a:xfrm>
            <a:off x="3505200" y="5791200"/>
            <a:ext cx="609600" cy="609600"/>
          </a:xfrm>
          <a:prstGeom prst="ellipse">
            <a:avLst/>
          </a:prstGeom>
          <a:ln>
            <a:solidFill>
              <a:srgbClr val="00B05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Good</a:t>
            </a:r>
            <a:endParaRPr lang="en-US" sz="1200"/>
          </a:p>
        </p:txBody>
      </p:sp>
      <p:sp>
        <p:nvSpPr>
          <p:cNvPr id="25" name="Oval 24"/>
          <p:cNvSpPr/>
          <p:nvPr/>
        </p:nvSpPr>
        <p:spPr>
          <a:xfrm>
            <a:off x="4724400" y="5791200"/>
            <a:ext cx="609600" cy="6096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Bad</a:t>
            </a:r>
            <a:endParaRPr lang="en-US" sz="1200"/>
          </a:p>
        </p:txBody>
      </p:sp>
      <p:cxnSp>
        <p:nvCxnSpPr>
          <p:cNvPr id="27" name="Straight Connector 26"/>
          <p:cNvCxnSpPr>
            <a:stCxn id="16" idx="2"/>
            <a:endCxn id="24" idx="0"/>
          </p:cNvCxnSpPr>
          <p:nvPr/>
        </p:nvCxnSpPr>
        <p:spPr>
          <a:xfrm rot="5400000">
            <a:off x="3790950" y="5162550"/>
            <a:ext cx="647700" cy="609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a:stCxn id="16" idx="2"/>
            <a:endCxn id="25" idx="0"/>
          </p:cNvCxnSpPr>
          <p:nvPr/>
        </p:nvCxnSpPr>
        <p:spPr>
          <a:xfrm rot="16200000" flipH="1">
            <a:off x="4400550" y="5162550"/>
            <a:ext cx="647700" cy="609600"/>
          </a:xfrm>
          <a:prstGeom prst="line">
            <a:avLst/>
          </a:prstGeom>
        </p:spPr>
        <p:style>
          <a:lnRef idx="1">
            <a:schemeClr val="accent2"/>
          </a:lnRef>
          <a:fillRef idx="0">
            <a:schemeClr val="accent2"/>
          </a:fillRef>
          <a:effectRef idx="0">
            <a:schemeClr val="accent2"/>
          </a:effectRef>
          <a:fontRef idx="minor">
            <a:schemeClr val="tx1"/>
          </a:fontRef>
        </p:style>
      </p:cxnSp>
      <p:sp>
        <p:nvSpPr>
          <p:cNvPr id="30" name="TextBox 29"/>
          <p:cNvSpPr txBox="1"/>
          <p:nvPr/>
        </p:nvSpPr>
        <p:spPr>
          <a:xfrm>
            <a:off x="3429000" y="5334000"/>
            <a:ext cx="762000" cy="276999"/>
          </a:xfrm>
          <a:prstGeom prst="rect">
            <a:avLst/>
          </a:prstGeom>
          <a:noFill/>
        </p:spPr>
        <p:txBody>
          <a:bodyPr wrap="square" rtlCol="0">
            <a:spAutoFit/>
          </a:bodyPr>
          <a:lstStyle/>
          <a:p>
            <a:r>
              <a:rPr lang="en-US" sz="1200" smtClean="0"/>
              <a:t>Single</a:t>
            </a:r>
            <a:endParaRPr lang="en-US" sz="1200"/>
          </a:p>
        </p:txBody>
      </p:sp>
      <p:sp>
        <p:nvSpPr>
          <p:cNvPr id="31" name="TextBox 30"/>
          <p:cNvSpPr txBox="1"/>
          <p:nvPr/>
        </p:nvSpPr>
        <p:spPr>
          <a:xfrm>
            <a:off x="4724400" y="5334000"/>
            <a:ext cx="914400" cy="461665"/>
          </a:xfrm>
          <a:prstGeom prst="rect">
            <a:avLst/>
          </a:prstGeom>
          <a:noFill/>
        </p:spPr>
        <p:txBody>
          <a:bodyPr wrap="square" rtlCol="0">
            <a:spAutoFit/>
          </a:bodyPr>
          <a:lstStyle/>
          <a:p>
            <a:r>
              <a:rPr lang="en-US" sz="1200" smtClean="0"/>
              <a:t>Divorced, Married</a:t>
            </a:r>
            <a:endParaRPr lang="en-US" sz="1200"/>
          </a:p>
        </p:txBody>
      </p:sp>
      <p:sp>
        <p:nvSpPr>
          <p:cNvPr id="34" name="Oval 33"/>
          <p:cNvSpPr/>
          <p:nvPr/>
        </p:nvSpPr>
        <p:spPr>
          <a:xfrm>
            <a:off x="457200" y="4533900"/>
            <a:ext cx="609600" cy="609600"/>
          </a:xfrm>
          <a:prstGeom prst="ellipse">
            <a:avLst/>
          </a:prstGeom>
          <a:ln>
            <a:solidFill>
              <a:srgbClr val="00B05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Good</a:t>
            </a:r>
            <a:endParaRPr lang="en-US" sz="1200"/>
          </a:p>
        </p:txBody>
      </p:sp>
      <p:sp>
        <p:nvSpPr>
          <p:cNvPr id="35" name="Oval 34"/>
          <p:cNvSpPr/>
          <p:nvPr/>
        </p:nvSpPr>
        <p:spPr>
          <a:xfrm>
            <a:off x="1676400" y="4533900"/>
            <a:ext cx="609600" cy="6096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Bad</a:t>
            </a:r>
            <a:endParaRPr lang="en-US" sz="1200"/>
          </a:p>
        </p:txBody>
      </p:sp>
      <p:cxnSp>
        <p:nvCxnSpPr>
          <p:cNvPr id="37" name="Straight Connector 36"/>
          <p:cNvCxnSpPr>
            <a:stCxn id="6" idx="2"/>
            <a:endCxn id="34" idx="0"/>
          </p:cNvCxnSpPr>
          <p:nvPr/>
        </p:nvCxnSpPr>
        <p:spPr>
          <a:xfrm rot="5400000">
            <a:off x="742950" y="3905250"/>
            <a:ext cx="647700" cy="609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9" name="Straight Connector 38"/>
          <p:cNvCxnSpPr>
            <a:stCxn id="6" idx="2"/>
            <a:endCxn id="35" idx="0"/>
          </p:cNvCxnSpPr>
          <p:nvPr/>
        </p:nvCxnSpPr>
        <p:spPr>
          <a:xfrm rot="16200000" flipH="1">
            <a:off x="1352550" y="3905250"/>
            <a:ext cx="647700" cy="609600"/>
          </a:xfrm>
          <a:prstGeom prst="line">
            <a:avLst/>
          </a:prstGeom>
        </p:spPr>
        <p:style>
          <a:lnRef idx="1">
            <a:schemeClr val="accent2"/>
          </a:lnRef>
          <a:fillRef idx="0">
            <a:schemeClr val="accent2"/>
          </a:fillRef>
          <a:effectRef idx="0">
            <a:schemeClr val="accent2"/>
          </a:effectRef>
          <a:fontRef idx="minor">
            <a:schemeClr val="tx1"/>
          </a:fontRef>
        </p:style>
      </p:cxnSp>
      <p:sp>
        <p:nvSpPr>
          <p:cNvPr id="40" name="TextBox 39"/>
          <p:cNvSpPr txBox="1"/>
          <p:nvPr/>
        </p:nvSpPr>
        <p:spPr>
          <a:xfrm>
            <a:off x="457200" y="4038600"/>
            <a:ext cx="762000" cy="276999"/>
          </a:xfrm>
          <a:prstGeom prst="rect">
            <a:avLst/>
          </a:prstGeom>
          <a:noFill/>
        </p:spPr>
        <p:txBody>
          <a:bodyPr wrap="square" rtlCol="0">
            <a:spAutoFit/>
          </a:bodyPr>
          <a:lstStyle/>
          <a:p>
            <a:r>
              <a:rPr lang="en-US" sz="1200" smtClean="0"/>
              <a:t>Laki-Laki</a:t>
            </a:r>
            <a:endParaRPr lang="en-US" sz="1200"/>
          </a:p>
        </p:txBody>
      </p:sp>
      <p:sp>
        <p:nvSpPr>
          <p:cNvPr id="41" name="TextBox 40"/>
          <p:cNvSpPr txBox="1"/>
          <p:nvPr/>
        </p:nvSpPr>
        <p:spPr>
          <a:xfrm>
            <a:off x="1676400" y="4038600"/>
            <a:ext cx="914400" cy="276999"/>
          </a:xfrm>
          <a:prstGeom prst="rect">
            <a:avLst/>
          </a:prstGeom>
          <a:noFill/>
        </p:spPr>
        <p:txBody>
          <a:bodyPr wrap="square" rtlCol="0">
            <a:spAutoFit/>
          </a:bodyPr>
          <a:lstStyle/>
          <a:p>
            <a:r>
              <a:rPr lang="en-US" sz="1200" smtClean="0"/>
              <a:t>Perempuan</a:t>
            </a:r>
            <a:endParaRPr lang="en-US" sz="1200"/>
          </a:p>
        </p:txBody>
      </p:sp>
      <p:pic>
        <p:nvPicPr>
          <p:cNvPr id="21506" name="Picture 2" descr="http://ts4.mm.bing.net/th?id=H.4588048294611239&amp;pid=1.9"/>
          <p:cNvPicPr>
            <a:picLocks noChangeAspect="1" noChangeArrowheads="1"/>
          </p:cNvPicPr>
          <p:nvPr/>
        </p:nvPicPr>
        <p:blipFill>
          <a:blip r:embed="rId2" cstate="print"/>
          <a:srcRect/>
          <a:stretch>
            <a:fillRect/>
          </a:stretch>
        </p:blipFill>
        <p:spPr bwMode="auto">
          <a:xfrm>
            <a:off x="4743450" y="76200"/>
            <a:ext cx="1733550" cy="2667000"/>
          </a:xfrm>
          <a:prstGeom prst="rect">
            <a:avLst/>
          </a:prstGeom>
          <a:noFill/>
        </p:spPr>
      </p:pic>
      <p:sp>
        <p:nvSpPr>
          <p:cNvPr id="32" name="TextBox 31"/>
          <p:cNvSpPr txBox="1"/>
          <p:nvPr/>
        </p:nvSpPr>
        <p:spPr>
          <a:xfrm>
            <a:off x="6400800" y="533400"/>
            <a:ext cx="2514600" cy="1938992"/>
          </a:xfrm>
          <a:prstGeom prst="rect">
            <a:avLst/>
          </a:prstGeom>
          <a:solidFill>
            <a:schemeClr val="bg1"/>
          </a:solidFill>
        </p:spPr>
        <p:txBody>
          <a:bodyPr wrap="square" rtlCol="0">
            <a:spAutoFit/>
          </a:bodyPr>
          <a:lstStyle/>
          <a:p>
            <a:r>
              <a:rPr lang="en-US" sz="2000" dirty="0" err="1" smtClean="0"/>
              <a:t>Profil</a:t>
            </a:r>
            <a:r>
              <a:rPr lang="en-US" sz="2000" dirty="0" smtClean="0"/>
              <a:t>:</a:t>
            </a:r>
          </a:p>
          <a:p>
            <a:pPr marL="287338" indent="-287338">
              <a:buFont typeface="Courier New" pitchFamily="49" charset="0"/>
              <a:buChar char="o"/>
            </a:pPr>
            <a:r>
              <a:rPr lang="en-US" sz="2000" dirty="0" err="1" smtClean="0"/>
              <a:t>Pria</a:t>
            </a:r>
            <a:endParaRPr lang="en-US" sz="2000" dirty="0" smtClean="0"/>
          </a:p>
          <a:p>
            <a:pPr marL="287338" indent="-287338">
              <a:buFont typeface="Courier New" pitchFamily="49" charset="0"/>
              <a:buChar char="o"/>
            </a:pPr>
            <a:r>
              <a:rPr lang="en-US" sz="2000" b="1" dirty="0" err="1" smtClean="0">
                <a:solidFill>
                  <a:srgbClr val="FF0000"/>
                </a:solidFill>
              </a:rPr>
              <a:t>Rumah</a:t>
            </a:r>
            <a:r>
              <a:rPr lang="en-US" sz="2000" b="1" dirty="0" smtClean="0">
                <a:solidFill>
                  <a:srgbClr val="FF0000"/>
                </a:solidFill>
              </a:rPr>
              <a:t> </a:t>
            </a:r>
            <a:r>
              <a:rPr lang="en-US" sz="2000" b="1" dirty="0" err="1" smtClean="0">
                <a:solidFill>
                  <a:srgbClr val="FF0000"/>
                </a:solidFill>
              </a:rPr>
              <a:t>Sendiri</a:t>
            </a:r>
            <a:endParaRPr lang="en-US" sz="2000" b="1" dirty="0" smtClean="0">
              <a:solidFill>
                <a:srgbClr val="FF0000"/>
              </a:solidFill>
            </a:endParaRPr>
          </a:p>
          <a:p>
            <a:pPr marL="287338" indent="-287338">
              <a:buFont typeface="Courier New" pitchFamily="49" charset="0"/>
              <a:buChar char="o"/>
            </a:pPr>
            <a:r>
              <a:rPr lang="en-US" sz="2000" dirty="0" err="1" smtClean="0"/>
              <a:t>Penghasilan</a:t>
            </a:r>
            <a:r>
              <a:rPr lang="en-US" sz="2000" dirty="0" smtClean="0"/>
              <a:t> 8 </a:t>
            </a:r>
            <a:r>
              <a:rPr lang="en-US" sz="2000" dirty="0" err="1" smtClean="0"/>
              <a:t>juta</a:t>
            </a:r>
            <a:r>
              <a:rPr lang="en-US" sz="2000" dirty="0" smtClean="0"/>
              <a:t> per </a:t>
            </a:r>
            <a:r>
              <a:rPr lang="en-US" sz="2000" dirty="0" err="1" smtClean="0"/>
              <a:t>bulan</a:t>
            </a:r>
            <a:endParaRPr lang="en-US" sz="2000" dirty="0" smtClean="0"/>
          </a:p>
          <a:p>
            <a:pPr marL="287338" indent="-287338">
              <a:buFont typeface="Courier New" pitchFamily="49" charset="0"/>
              <a:buChar char="o"/>
            </a:pPr>
            <a:r>
              <a:rPr lang="en-US" sz="2000" dirty="0" err="1" smtClean="0"/>
              <a:t>Bujangan</a:t>
            </a:r>
            <a:endParaRPr lang="en-US" sz="2000" dirty="0"/>
          </a:p>
        </p:txBody>
      </p:sp>
      <p:pic>
        <p:nvPicPr>
          <p:cNvPr id="21508" name="Picture 4" descr="http://ts2.mm.bing.net/th?id=H.4990834565186185&amp;pid=1.9"/>
          <p:cNvPicPr>
            <a:picLocks noChangeAspect="1" noChangeArrowheads="1"/>
          </p:cNvPicPr>
          <p:nvPr/>
        </p:nvPicPr>
        <p:blipFill>
          <a:blip r:embed="rId3" cstate="print"/>
          <a:srcRect/>
          <a:stretch>
            <a:fillRect/>
          </a:stretch>
        </p:blipFill>
        <p:spPr bwMode="auto">
          <a:xfrm>
            <a:off x="5867400" y="3962400"/>
            <a:ext cx="2944426" cy="1581151"/>
          </a:xfrm>
          <a:prstGeom prst="rect">
            <a:avLst/>
          </a:prstGeom>
          <a:noFill/>
        </p:spPr>
      </p:pic>
      <p:sp>
        <p:nvSpPr>
          <p:cNvPr id="33" name="TextBox 32"/>
          <p:cNvSpPr txBox="1"/>
          <p:nvPr/>
        </p:nvSpPr>
        <p:spPr>
          <a:xfrm>
            <a:off x="6781800" y="3277850"/>
            <a:ext cx="1219200" cy="1446550"/>
          </a:xfrm>
          <a:prstGeom prst="rect">
            <a:avLst/>
          </a:prstGeom>
          <a:noFill/>
        </p:spPr>
        <p:txBody>
          <a:bodyPr wrap="square" rtlCol="0">
            <a:spAutoFit/>
          </a:bodyPr>
          <a:lstStyle/>
          <a:p>
            <a:pPr algn="ctr"/>
            <a:r>
              <a:rPr lang="en-US" sz="8800" smtClean="0">
                <a:ln w="18415" cmpd="sng">
                  <a:solidFill>
                    <a:srgbClr val="FFFFFF"/>
                  </a:solidFill>
                  <a:prstDash val="solid"/>
                </a:ln>
                <a:solidFill>
                  <a:srgbClr val="FFFFFF"/>
                </a:solidFill>
                <a:effectLst>
                  <a:glow rad="101600">
                    <a:schemeClr val="accent5">
                      <a:lumMod val="75000"/>
                      <a:alpha val="60000"/>
                    </a:schemeClr>
                  </a:glow>
                  <a:outerShdw blurRad="63500" dir="3600000" algn="tl" rotWithShape="0">
                    <a:srgbClr val="000000">
                      <a:alpha val="70000"/>
                    </a:srgbClr>
                  </a:outerShdw>
                </a:effectLst>
              </a:rPr>
              <a:t>?</a:t>
            </a:r>
            <a:endParaRPr lang="en-US" sz="8800">
              <a:ln w="18415" cmpd="sng">
                <a:solidFill>
                  <a:srgbClr val="FFFFFF"/>
                </a:solidFill>
                <a:prstDash val="solid"/>
              </a:ln>
              <a:solidFill>
                <a:srgbClr val="FFFFFF"/>
              </a:solidFill>
              <a:effectLst>
                <a:glow rad="101600">
                  <a:schemeClr val="accent5">
                    <a:lumMod val="75000"/>
                    <a:alpha val="60000"/>
                  </a:schemeClr>
                </a:glow>
                <a:outerShdw blurRad="63500" dir="3600000" algn="tl" rotWithShape="0">
                  <a:srgbClr val="000000">
                    <a:alpha val="70000"/>
                  </a:srgbClr>
                </a:outerShdw>
              </a:effectLst>
            </a:endParaRP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765978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790700" y="2209800"/>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Rumah Milik Sendiri</a:t>
            </a:r>
            <a:endParaRPr lang="en-US" sz="1400"/>
          </a:p>
        </p:txBody>
      </p:sp>
      <p:sp>
        <p:nvSpPr>
          <p:cNvPr id="6" name="Rounded Rectangle 5"/>
          <p:cNvSpPr/>
          <p:nvPr/>
        </p:nvSpPr>
        <p:spPr>
          <a:xfrm>
            <a:off x="685800" y="3276600"/>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Jenis Kelamin</a:t>
            </a:r>
            <a:endParaRPr lang="en-US" sz="1400"/>
          </a:p>
        </p:txBody>
      </p:sp>
      <p:sp>
        <p:nvSpPr>
          <p:cNvPr id="7" name="Rounded Rectangle 6"/>
          <p:cNvSpPr/>
          <p:nvPr/>
        </p:nvSpPr>
        <p:spPr>
          <a:xfrm>
            <a:off x="2971800" y="3276600"/>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Penghasilan Per Bulan</a:t>
            </a:r>
            <a:endParaRPr lang="en-US" sz="1400"/>
          </a:p>
        </p:txBody>
      </p:sp>
      <p:cxnSp>
        <p:nvCxnSpPr>
          <p:cNvPr id="9" name="Straight Connector 8"/>
          <p:cNvCxnSpPr>
            <a:stCxn id="5" idx="2"/>
            <a:endCxn id="6" idx="0"/>
          </p:cNvCxnSpPr>
          <p:nvPr/>
        </p:nvCxnSpPr>
        <p:spPr>
          <a:xfrm rot="5400000">
            <a:off x="1695450" y="2495550"/>
            <a:ext cx="457200" cy="11049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p:cNvCxnSpPr>
            <a:stCxn id="5" idx="2"/>
            <a:endCxn id="7" idx="0"/>
          </p:cNvCxnSpPr>
          <p:nvPr/>
        </p:nvCxnSpPr>
        <p:spPr>
          <a:xfrm rot="16200000" flipH="1">
            <a:off x="2838450" y="2457450"/>
            <a:ext cx="457200" cy="1181100"/>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1219200" y="2895600"/>
            <a:ext cx="762000" cy="276999"/>
          </a:xfrm>
          <a:prstGeom prst="rect">
            <a:avLst/>
          </a:prstGeom>
          <a:noFill/>
        </p:spPr>
        <p:txBody>
          <a:bodyPr wrap="square" rtlCol="0">
            <a:spAutoFit/>
          </a:bodyPr>
          <a:lstStyle/>
          <a:p>
            <a:r>
              <a:rPr lang="en-US" sz="1200" smtClean="0"/>
              <a:t>Tidak</a:t>
            </a:r>
            <a:endParaRPr lang="en-US" sz="1200"/>
          </a:p>
        </p:txBody>
      </p:sp>
      <p:sp>
        <p:nvSpPr>
          <p:cNvPr id="13" name="TextBox 12"/>
          <p:cNvSpPr txBox="1"/>
          <p:nvPr/>
        </p:nvSpPr>
        <p:spPr>
          <a:xfrm>
            <a:off x="3352800" y="2895600"/>
            <a:ext cx="762000" cy="276999"/>
          </a:xfrm>
          <a:prstGeom prst="rect">
            <a:avLst/>
          </a:prstGeom>
          <a:noFill/>
        </p:spPr>
        <p:txBody>
          <a:bodyPr wrap="square" rtlCol="0">
            <a:spAutoFit/>
          </a:bodyPr>
          <a:lstStyle/>
          <a:p>
            <a:r>
              <a:rPr lang="en-US" sz="1200" smtClean="0"/>
              <a:t>Ya</a:t>
            </a:r>
            <a:endParaRPr lang="en-US" sz="1200"/>
          </a:p>
        </p:txBody>
      </p:sp>
      <p:sp>
        <p:nvSpPr>
          <p:cNvPr id="14" name="Oval 13"/>
          <p:cNvSpPr/>
          <p:nvPr/>
        </p:nvSpPr>
        <p:spPr>
          <a:xfrm>
            <a:off x="2743200" y="4533900"/>
            <a:ext cx="609600" cy="609600"/>
          </a:xfrm>
          <a:prstGeom prst="ellipse">
            <a:avLst/>
          </a:prstGeom>
          <a:ln>
            <a:solidFill>
              <a:srgbClr val="00B05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Good</a:t>
            </a:r>
            <a:endParaRPr lang="en-US" sz="1200"/>
          </a:p>
        </p:txBody>
      </p:sp>
      <p:sp>
        <p:nvSpPr>
          <p:cNvPr id="16" name="Rounded Rectangle 15"/>
          <p:cNvSpPr/>
          <p:nvPr/>
        </p:nvSpPr>
        <p:spPr>
          <a:xfrm>
            <a:off x="3733800" y="4533900"/>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Status Pernikahan</a:t>
            </a:r>
            <a:endParaRPr lang="en-US" sz="1400"/>
          </a:p>
        </p:txBody>
      </p:sp>
      <p:cxnSp>
        <p:nvCxnSpPr>
          <p:cNvPr id="18" name="Straight Connector 17"/>
          <p:cNvCxnSpPr>
            <a:stCxn id="7" idx="2"/>
            <a:endCxn id="14" idx="0"/>
          </p:cNvCxnSpPr>
          <p:nvPr/>
        </p:nvCxnSpPr>
        <p:spPr>
          <a:xfrm rot="5400000">
            <a:off x="3028950" y="3905250"/>
            <a:ext cx="647700" cy="609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Straight Connector 19"/>
          <p:cNvCxnSpPr>
            <a:stCxn id="7" idx="2"/>
            <a:endCxn id="16" idx="0"/>
          </p:cNvCxnSpPr>
          <p:nvPr/>
        </p:nvCxnSpPr>
        <p:spPr>
          <a:xfrm rot="16200000" flipH="1">
            <a:off x="3714750" y="3829050"/>
            <a:ext cx="647700" cy="762000"/>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a:xfrm>
            <a:off x="2895600" y="4038600"/>
            <a:ext cx="762000" cy="276999"/>
          </a:xfrm>
          <a:prstGeom prst="rect">
            <a:avLst/>
          </a:prstGeom>
          <a:noFill/>
        </p:spPr>
        <p:txBody>
          <a:bodyPr wrap="square" rtlCol="0">
            <a:spAutoFit/>
          </a:bodyPr>
          <a:lstStyle/>
          <a:p>
            <a:r>
              <a:rPr lang="en-US" sz="1200" smtClean="0"/>
              <a:t>&gt; 10</a:t>
            </a:r>
            <a:endParaRPr lang="en-US" sz="1200"/>
          </a:p>
        </p:txBody>
      </p:sp>
      <p:sp>
        <p:nvSpPr>
          <p:cNvPr id="22" name="TextBox 21"/>
          <p:cNvSpPr txBox="1"/>
          <p:nvPr/>
        </p:nvSpPr>
        <p:spPr>
          <a:xfrm>
            <a:off x="3962400" y="4038600"/>
            <a:ext cx="762000" cy="276999"/>
          </a:xfrm>
          <a:prstGeom prst="rect">
            <a:avLst/>
          </a:prstGeom>
          <a:noFill/>
        </p:spPr>
        <p:txBody>
          <a:bodyPr wrap="square" rtlCol="0">
            <a:spAutoFit/>
          </a:bodyPr>
          <a:lstStyle/>
          <a:p>
            <a:r>
              <a:rPr lang="en-US" sz="1200">
                <a:sym typeface="Symbol"/>
              </a:rPr>
              <a:t></a:t>
            </a:r>
            <a:r>
              <a:rPr lang="en-US" sz="1200" smtClean="0"/>
              <a:t> 10</a:t>
            </a:r>
            <a:endParaRPr lang="en-US" sz="1200"/>
          </a:p>
        </p:txBody>
      </p:sp>
      <p:sp>
        <p:nvSpPr>
          <p:cNvPr id="24" name="Oval 23"/>
          <p:cNvSpPr/>
          <p:nvPr/>
        </p:nvSpPr>
        <p:spPr>
          <a:xfrm>
            <a:off x="3505200" y="5791200"/>
            <a:ext cx="609600" cy="609600"/>
          </a:xfrm>
          <a:prstGeom prst="ellipse">
            <a:avLst/>
          </a:prstGeom>
          <a:ln>
            <a:solidFill>
              <a:srgbClr val="00B05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Good</a:t>
            </a:r>
            <a:endParaRPr lang="en-US" sz="1200"/>
          </a:p>
        </p:txBody>
      </p:sp>
      <p:sp>
        <p:nvSpPr>
          <p:cNvPr id="25" name="Oval 24"/>
          <p:cNvSpPr/>
          <p:nvPr/>
        </p:nvSpPr>
        <p:spPr>
          <a:xfrm>
            <a:off x="4724400" y="5791200"/>
            <a:ext cx="609600" cy="6096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Bad</a:t>
            </a:r>
            <a:endParaRPr lang="en-US" sz="1200"/>
          </a:p>
        </p:txBody>
      </p:sp>
      <p:cxnSp>
        <p:nvCxnSpPr>
          <p:cNvPr id="27" name="Straight Connector 26"/>
          <p:cNvCxnSpPr>
            <a:stCxn id="16" idx="2"/>
            <a:endCxn id="24" idx="0"/>
          </p:cNvCxnSpPr>
          <p:nvPr/>
        </p:nvCxnSpPr>
        <p:spPr>
          <a:xfrm rot="5400000">
            <a:off x="3790950" y="5162550"/>
            <a:ext cx="647700" cy="609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a:stCxn id="16" idx="2"/>
            <a:endCxn id="25" idx="0"/>
          </p:cNvCxnSpPr>
          <p:nvPr/>
        </p:nvCxnSpPr>
        <p:spPr>
          <a:xfrm rot="16200000" flipH="1">
            <a:off x="4400550" y="5162550"/>
            <a:ext cx="647700" cy="609600"/>
          </a:xfrm>
          <a:prstGeom prst="line">
            <a:avLst/>
          </a:prstGeom>
        </p:spPr>
        <p:style>
          <a:lnRef idx="1">
            <a:schemeClr val="accent2"/>
          </a:lnRef>
          <a:fillRef idx="0">
            <a:schemeClr val="accent2"/>
          </a:fillRef>
          <a:effectRef idx="0">
            <a:schemeClr val="accent2"/>
          </a:effectRef>
          <a:fontRef idx="minor">
            <a:schemeClr val="tx1"/>
          </a:fontRef>
        </p:style>
      </p:cxnSp>
      <p:sp>
        <p:nvSpPr>
          <p:cNvPr id="30" name="TextBox 29"/>
          <p:cNvSpPr txBox="1"/>
          <p:nvPr/>
        </p:nvSpPr>
        <p:spPr>
          <a:xfrm>
            <a:off x="3429000" y="5334000"/>
            <a:ext cx="762000" cy="276999"/>
          </a:xfrm>
          <a:prstGeom prst="rect">
            <a:avLst/>
          </a:prstGeom>
          <a:noFill/>
        </p:spPr>
        <p:txBody>
          <a:bodyPr wrap="square" rtlCol="0">
            <a:spAutoFit/>
          </a:bodyPr>
          <a:lstStyle/>
          <a:p>
            <a:r>
              <a:rPr lang="en-US" sz="1200" smtClean="0"/>
              <a:t>Single</a:t>
            </a:r>
            <a:endParaRPr lang="en-US" sz="1200"/>
          </a:p>
        </p:txBody>
      </p:sp>
      <p:sp>
        <p:nvSpPr>
          <p:cNvPr id="31" name="TextBox 30"/>
          <p:cNvSpPr txBox="1"/>
          <p:nvPr/>
        </p:nvSpPr>
        <p:spPr>
          <a:xfrm>
            <a:off x="4724400" y="5334000"/>
            <a:ext cx="914400" cy="461665"/>
          </a:xfrm>
          <a:prstGeom prst="rect">
            <a:avLst/>
          </a:prstGeom>
          <a:noFill/>
        </p:spPr>
        <p:txBody>
          <a:bodyPr wrap="square" rtlCol="0">
            <a:spAutoFit/>
          </a:bodyPr>
          <a:lstStyle/>
          <a:p>
            <a:r>
              <a:rPr lang="en-US" sz="1200" smtClean="0"/>
              <a:t>Divorced, Married</a:t>
            </a:r>
            <a:endParaRPr lang="en-US" sz="1200"/>
          </a:p>
        </p:txBody>
      </p:sp>
      <p:sp>
        <p:nvSpPr>
          <p:cNvPr id="34" name="Oval 33"/>
          <p:cNvSpPr/>
          <p:nvPr/>
        </p:nvSpPr>
        <p:spPr>
          <a:xfrm>
            <a:off x="457200" y="4533900"/>
            <a:ext cx="609600" cy="609600"/>
          </a:xfrm>
          <a:prstGeom prst="ellipse">
            <a:avLst/>
          </a:prstGeom>
          <a:ln>
            <a:solidFill>
              <a:srgbClr val="00B05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Good</a:t>
            </a:r>
            <a:endParaRPr lang="en-US" sz="1200"/>
          </a:p>
        </p:txBody>
      </p:sp>
      <p:sp>
        <p:nvSpPr>
          <p:cNvPr id="35" name="Oval 34"/>
          <p:cNvSpPr/>
          <p:nvPr/>
        </p:nvSpPr>
        <p:spPr>
          <a:xfrm>
            <a:off x="1676400" y="4533900"/>
            <a:ext cx="609600" cy="6096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Bad</a:t>
            </a:r>
            <a:endParaRPr lang="en-US" sz="1200"/>
          </a:p>
        </p:txBody>
      </p:sp>
      <p:cxnSp>
        <p:nvCxnSpPr>
          <p:cNvPr id="37" name="Straight Connector 36"/>
          <p:cNvCxnSpPr>
            <a:stCxn id="6" idx="2"/>
            <a:endCxn id="34" idx="0"/>
          </p:cNvCxnSpPr>
          <p:nvPr/>
        </p:nvCxnSpPr>
        <p:spPr>
          <a:xfrm rot="5400000">
            <a:off x="742950" y="3905250"/>
            <a:ext cx="647700" cy="609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9" name="Straight Connector 38"/>
          <p:cNvCxnSpPr>
            <a:stCxn id="6" idx="2"/>
            <a:endCxn id="35" idx="0"/>
          </p:cNvCxnSpPr>
          <p:nvPr/>
        </p:nvCxnSpPr>
        <p:spPr>
          <a:xfrm rot="16200000" flipH="1">
            <a:off x="1352550" y="3905250"/>
            <a:ext cx="647700" cy="609600"/>
          </a:xfrm>
          <a:prstGeom prst="line">
            <a:avLst/>
          </a:prstGeom>
        </p:spPr>
        <p:style>
          <a:lnRef idx="1">
            <a:schemeClr val="accent2"/>
          </a:lnRef>
          <a:fillRef idx="0">
            <a:schemeClr val="accent2"/>
          </a:fillRef>
          <a:effectRef idx="0">
            <a:schemeClr val="accent2"/>
          </a:effectRef>
          <a:fontRef idx="minor">
            <a:schemeClr val="tx1"/>
          </a:fontRef>
        </p:style>
      </p:cxnSp>
      <p:sp>
        <p:nvSpPr>
          <p:cNvPr id="40" name="TextBox 39"/>
          <p:cNvSpPr txBox="1"/>
          <p:nvPr/>
        </p:nvSpPr>
        <p:spPr>
          <a:xfrm>
            <a:off x="457200" y="4038600"/>
            <a:ext cx="762000" cy="276999"/>
          </a:xfrm>
          <a:prstGeom prst="rect">
            <a:avLst/>
          </a:prstGeom>
          <a:noFill/>
        </p:spPr>
        <p:txBody>
          <a:bodyPr wrap="square" rtlCol="0">
            <a:spAutoFit/>
          </a:bodyPr>
          <a:lstStyle/>
          <a:p>
            <a:r>
              <a:rPr lang="en-US" sz="1200" smtClean="0"/>
              <a:t>Laki-Laki</a:t>
            </a:r>
            <a:endParaRPr lang="en-US" sz="1200"/>
          </a:p>
        </p:txBody>
      </p:sp>
      <p:sp>
        <p:nvSpPr>
          <p:cNvPr id="41" name="TextBox 40"/>
          <p:cNvSpPr txBox="1"/>
          <p:nvPr/>
        </p:nvSpPr>
        <p:spPr>
          <a:xfrm>
            <a:off x="1676400" y="4038600"/>
            <a:ext cx="914400" cy="276999"/>
          </a:xfrm>
          <a:prstGeom prst="rect">
            <a:avLst/>
          </a:prstGeom>
          <a:noFill/>
        </p:spPr>
        <p:txBody>
          <a:bodyPr wrap="square" rtlCol="0">
            <a:spAutoFit/>
          </a:bodyPr>
          <a:lstStyle/>
          <a:p>
            <a:r>
              <a:rPr lang="en-US" sz="1200" smtClean="0"/>
              <a:t>Perempuan</a:t>
            </a:r>
            <a:endParaRPr lang="en-US" sz="1200"/>
          </a:p>
        </p:txBody>
      </p:sp>
      <p:pic>
        <p:nvPicPr>
          <p:cNvPr id="21506" name="Picture 2" descr="http://ts4.mm.bing.net/th?id=H.4588048294611239&amp;pid=1.9"/>
          <p:cNvPicPr>
            <a:picLocks noChangeAspect="1" noChangeArrowheads="1"/>
          </p:cNvPicPr>
          <p:nvPr/>
        </p:nvPicPr>
        <p:blipFill>
          <a:blip r:embed="rId2" cstate="print"/>
          <a:srcRect/>
          <a:stretch>
            <a:fillRect/>
          </a:stretch>
        </p:blipFill>
        <p:spPr bwMode="auto">
          <a:xfrm>
            <a:off x="4743450" y="76200"/>
            <a:ext cx="1733550" cy="2667000"/>
          </a:xfrm>
          <a:prstGeom prst="rect">
            <a:avLst/>
          </a:prstGeom>
          <a:noFill/>
        </p:spPr>
      </p:pic>
      <p:sp>
        <p:nvSpPr>
          <p:cNvPr id="32" name="TextBox 31"/>
          <p:cNvSpPr txBox="1"/>
          <p:nvPr/>
        </p:nvSpPr>
        <p:spPr>
          <a:xfrm>
            <a:off x="6400800" y="533400"/>
            <a:ext cx="2514600" cy="1938992"/>
          </a:xfrm>
          <a:prstGeom prst="rect">
            <a:avLst/>
          </a:prstGeom>
          <a:solidFill>
            <a:schemeClr val="bg1"/>
          </a:solidFill>
        </p:spPr>
        <p:txBody>
          <a:bodyPr wrap="square" rtlCol="0">
            <a:spAutoFit/>
          </a:bodyPr>
          <a:lstStyle/>
          <a:p>
            <a:r>
              <a:rPr lang="en-US" sz="2000" dirty="0" err="1" smtClean="0"/>
              <a:t>Profil</a:t>
            </a:r>
            <a:r>
              <a:rPr lang="en-US" sz="2000" dirty="0" smtClean="0"/>
              <a:t>:</a:t>
            </a:r>
          </a:p>
          <a:p>
            <a:pPr marL="287338" indent="-287338">
              <a:buFont typeface="Courier New" pitchFamily="49" charset="0"/>
              <a:buChar char="o"/>
            </a:pPr>
            <a:r>
              <a:rPr lang="en-US" sz="2000" dirty="0" err="1" smtClean="0"/>
              <a:t>Pria</a:t>
            </a:r>
            <a:endParaRPr lang="en-US" sz="2000" dirty="0" smtClean="0"/>
          </a:p>
          <a:p>
            <a:pPr marL="287338" indent="-287338">
              <a:buFont typeface="Courier New" pitchFamily="49" charset="0"/>
              <a:buChar char="o"/>
            </a:pPr>
            <a:r>
              <a:rPr lang="en-US" sz="2000" b="1" dirty="0" err="1" smtClean="0">
                <a:solidFill>
                  <a:srgbClr val="FF0000"/>
                </a:solidFill>
              </a:rPr>
              <a:t>Rumah</a:t>
            </a:r>
            <a:r>
              <a:rPr lang="en-US" sz="2000" b="1" dirty="0" smtClean="0">
                <a:solidFill>
                  <a:srgbClr val="FF0000"/>
                </a:solidFill>
              </a:rPr>
              <a:t> </a:t>
            </a:r>
            <a:r>
              <a:rPr lang="en-US" sz="2000" b="1" dirty="0" err="1" smtClean="0">
                <a:solidFill>
                  <a:srgbClr val="FF0000"/>
                </a:solidFill>
              </a:rPr>
              <a:t>Sendiri</a:t>
            </a:r>
            <a:endParaRPr lang="en-US" sz="2000" b="1" dirty="0" smtClean="0">
              <a:solidFill>
                <a:srgbClr val="FF0000"/>
              </a:solidFill>
            </a:endParaRPr>
          </a:p>
          <a:p>
            <a:pPr marL="287338" indent="-287338">
              <a:buFont typeface="Courier New" pitchFamily="49" charset="0"/>
              <a:buChar char="o"/>
            </a:pPr>
            <a:r>
              <a:rPr lang="en-US" sz="2000" b="1" dirty="0" err="1" smtClean="0">
                <a:solidFill>
                  <a:srgbClr val="FF0000"/>
                </a:solidFill>
              </a:rPr>
              <a:t>Penghasilan</a:t>
            </a:r>
            <a:r>
              <a:rPr lang="en-US" sz="2000" b="1" dirty="0" smtClean="0">
                <a:solidFill>
                  <a:srgbClr val="FF0000"/>
                </a:solidFill>
              </a:rPr>
              <a:t> 8 </a:t>
            </a:r>
            <a:r>
              <a:rPr lang="en-US" sz="2000" b="1" dirty="0" err="1" smtClean="0">
                <a:solidFill>
                  <a:srgbClr val="FF0000"/>
                </a:solidFill>
              </a:rPr>
              <a:t>juta</a:t>
            </a:r>
            <a:r>
              <a:rPr lang="en-US" sz="2000" b="1" dirty="0" smtClean="0">
                <a:solidFill>
                  <a:srgbClr val="FF0000"/>
                </a:solidFill>
              </a:rPr>
              <a:t> per </a:t>
            </a:r>
            <a:r>
              <a:rPr lang="en-US" sz="2000" b="1" dirty="0" err="1" smtClean="0">
                <a:solidFill>
                  <a:srgbClr val="FF0000"/>
                </a:solidFill>
              </a:rPr>
              <a:t>bulan</a:t>
            </a:r>
            <a:endParaRPr lang="en-US" sz="2000" b="1" dirty="0" smtClean="0">
              <a:solidFill>
                <a:srgbClr val="FF0000"/>
              </a:solidFill>
            </a:endParaRPr>
          </a:p>
          <a:p>
            <a:pPr marL="287338" indent="-287338">
              <a:buFont typeface="Courier New" pitchFamily="49" charset="0"/>
              <a:buChar char="o"/>
            </a:pPr>
            <a:r>
              <a:rPr lang="en-US" sz="2000" dirty="0" err="1" smtClean="0"/>
              <a:t>Bujangan</a:t>
            </a:r>
            <a:endParaRPr lang="en-US" sz="2000" dirty="0"/>
          </a:p>
        </p:txBody>
      </p:sp>
      <p:pic>
        <p:nvPicPr>
          <p:cNvPr id="21508" name="Picture 4" descr="http://ts2.mm.bing.net/th?id=H.4990834565186185&amp;pid=1.9"/>
          <p:cNvPicPr>
            <a:picLocks noChangeAspect="1" noChangeArrowheads="1"/>
          </p:cNvPicPr>
          <p:nvPr/>
        </p:nvPicPr>
        <p:blipFill>
          <a:blip r:embed="rId3" cstate="print"/>
          <a:srcRect/>
          <a:stretch>
            <a:fillRect/>
          </a:stretch>
        </p:blipFill>
        <p:spPr bwMode="auto">
          <a:xfrm>
            <a:off x="5867400" y="3962400"/>
            <a:ext cx="2944426" cy="1581151"/>
          </a:xfrm>
          <a:prstGeom prst="rect">
            <a:avLst/>
          </a:prstGeom>
          <a:noFill/>
        </p:spPr>
      </p:pic>
      <p:sp>
        <p:nvSpPr>
          <p:cNvPr id="33" name="TextBox 32"/>
          <p:cNvSpPr txBox="1"/>
          <p:nvPr/>
        </p:nvSpPr>
        <p:spPr>
          <a:xfrm>
            <a:off x="6781800" y="3277850"/>
            <a:ext cx="1219200" cy="1446550"/>
          </a:xfrm>
          <a:prstGeom prst="rect">
            <a:avLst/>
          </a:prstGeom>
          <a:noFill/>
        </p:spPr>
        <p:txBody>
          <a:bodyPr wrap="square" rtlCol="0">
            <a:spAutoFit/>
          </a:bodyPr>
          <a:lstStyle/>
          <a:p>
            <a:pPr algn="ctr"/>
            <a:r>
              <a:rPr lang="en-US" sz="8800" smtClean="0">
                <a:ln w="18415" cmpd="sng">
                  <a:solidFill>
                    <a:srgbClr val="FFFFFF"/>
                  </a:solidFill>
                  <a:prstDash val="solid"/>
                </a:ln>
                <a:solidFill>
                  <a:srgbClr val="FFFFFF"/>
                </a:solidFill>
                <a:effectLst>
                  <a:glow rad="101600">
                    <a:schemeClr val="accent5">
                      <a:lumMod val="75000"/>
                      <a:alpha val="60000"/>
                    </a:schemeClr>
                  </a:glow>
                  <a:outerShdw blurRad="63500" dir="3600000" algn="tl" rotWithShape="0">
                    <a:srgbClr val="000000">
                      <a:alpha val="70000"/>
                    </a:srgbClr>
                  </a:outerShdw>
                </a:effectLst>
              </a:rPr>
              <a:t>?</a:t>
            </a:r>
            <a:endParaRPr lang="en-US" sz="8800">
              <a:ln w="18415" cmpd="sng">
                <a:solidFill>
                  <a:srgbClr val="FFFFFF"/>
                </a:solidFill>
                <a:prstDash val="solid"/>
              </a:ln>
              <a:solidFill>
                <a:srgbClr val="FFFFFF"/>
              </a:solidFill>
              <a:effectLst>
                <a:glow rad="101600">
                  <a:schemeClr val="accent5">
                    <a:lumMod val="75000"/>
                    <a:alpha val="60000"/>
                  </a:schemeClr>
                </a:glow>
                <a:outerShdw blurRad="63500" dir="3600000" algn="tl" rotWithShape="0">
                  <a:srgbClr val="000000">
                    <a:alpha val="70000"/>
                  </a:srgbClr>
                </a:outerShdw>
              </a:effectLst>
            </a:endParaRP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223686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790700" y="2209800"/>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Rumah Milik Sendiri</a:t>
            </a:r>
            <a:endParaRPr lang="en-US" sz="1400"/>
          </a:p>
        </p:txBody>
      </p:sp>
      <p:sp>
        <p:nvSpPr>
          <p:cNvPr id="6" name="Rounded Rectangle 5"/>
          <p:cNvSpPr/>
          <p:nvPr/>
        </p:nvSpPr>
        <p:spPr>
          <a:xfrm>
            <a:off x="685800" y="3276600"/>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Jenis Kelamin</a:t>
            </a:r>
            <a:endParaRPr lang="en-US" sz="1400"/>
          </a:p>
        </p:txBody>
      </p:sp>
      <p:sp>
        <p:nvSpPr>
          <p:cNvPr id="7" name="Rounded Rectangle 6"/>
          <p:cNvSpPr/>
          <p:nvPr/>
        </p:nvSpPr>
        <p:spPr>
          <a:xfrm>
            <a:off x="2971800" y="3276600"/>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Penghasilan Per Bulan</a:t>
            </a:r>
            <a:endParaRPr lang="en-US" sz="1400"/>
          </a:p>
        </p:txBody>
      </p:sp>
      <p:cxnSp>
        <p:nvCxnSpPr>
          <p:cNvPr id="9" name="Straight Connector 8"/>
          <p:cNvCxnSpPr>
            <a:stCxn id="5" idx="2"/>
            <a:endCxn id="6" idx="0"/>
          </p:cNvCxnSpPr>
          <p:nvPr/>
        </p:nvCxnSpPr>
        <p:spPr>
          <a:xfrm rot="5400000">
            <a:off x="1695450" y="2495550"/>
            <a:ext cx="457200" cy="11049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p:cNvCxnSpPr>
            <a:stCxn id="5" idx="2"/>
            <a:endCxn id="7" idx="0"/>
          </p:cNvCxnSpPr>
          <p:nvPr/>
        </p:nvCxnSpPr>
        <p:spPr>
          <a:xfrm rot="16200000" flipH="1">
            <a:off x="2838450" y="2457450"/>
            <a:ext cx="457200" cy="1181100"/>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1219200" y="2895600"/>
            <a:ext cx="762000" cy="276999"/>
          </a:xfrm>
          <a:prstGeom prst="rect">
            <a:avLst/>
          </a:prstGeom>
          <a:noFill/>
        </p:spPr>
        <p:txBody>
          <a:bodyPr wrap="square" rtlCol="0">
            <a:spAutoFit/>
          </a:bodyPr>
          <a:lstStyle/>
          <a:p>
            <a:r>
              <a:rPr lang="en-US" sz="1200" smtClean="0"/>
              <a:t>Tidak</a:t>
            </a:r>
            <a:endParaRPr lang="en-US" sz="1200"/>
          </a:p>
        </p:txBody>
      </p:sp>
      <p:sp>
        <p:nvSpPr>
          <p:cNvPr id="13" name="TextBox 12"/>
          <p:cNvSpPr txBox="1"/>
          <p:nvPr/>
        </p:nvSpPr>
        <p:spPr>
          <a:xfrm>
            <a:off x="3352800" y="2895600"/>
            <a:ext cx="762000" cy="276999"/>
          </a:xfrm>
          <a:prstGeom prst="rect">
            <a:avLst/>
          </a:prstGeom>
          <a:noFill/>
        </p:spPr>
        <p:txBody>
          <a:bodyPr wrap="square" rtlCol="0">
            <a:spAutoFit/>
          </a:bodyPr>
          <a:lstStyle/>
          <a:p>
            <a:r>
              <a:rPr lang="en-US" sz="1200" smtClean="0"/>
              <a:t>Ya</a:t>
            </a:r>
            <a:endParaRPr lang="en-US" sz="1200"/>
          </a:p>
        </p:txBody>
      </p:sp>
      <p:sp>
        <p:nvSpPr>
          <p:cNvPr id="14" name="Oval 13"/>
          <p:cNvSpPr/>
          <p:nvPr/>
        </p:nvSpPr>
        <p:spPr>
          <a:xfrm>
            <a:off x="2743200" y="4533900"/>
            <a:ext cx="609600" cy="609600"/>
          </a:xfrm>
          <a:prstGeom prst="ellipse">
            <a:avLst/>
          </a:prstGeom>
          <a:ln>
            <a:solidFill>
              <a:srgbClr val="00B05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Good</a:t>
            </a:r>
            <a:endParaRPr lang="en-US" sz="1200"/>
          </a:p>
        </p:txBody>
      </p:sp>
      <p:sp>
        <p:nvSpPr>
          <p:cNvPr id="16" name="Rounded Rectangle 15"/>
          <p:cNvSpPr/>
          <p:nvPr/>
        </p:nvSpPr>
        <p:spPr>
          <a:xfrm>
            <a:off x="3733800" y="4533900"/>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Status Pernikahan</a:t>
            </a:r>
            <a:endParaRPr lang="en-US" sz="1400"/>
          </a:p>
        </p:txBody>
      </p:sp>
      <p:cxnSp>
        <p:nvCxnSpPr>
          <p:cNvPr id="18" name="Straight Connector 17"/>
          <p:cNvCxnSpPr>
            <a:stCxn id="7" idx="2"/>
            <a:endCxn id="14" idx="0"/>
          </p:cNvCxnSpPr>
          <p:nvPr/>
        </p:nvCxnSpPr>
        <p:spPr>
          <a:xfrm rot="5400000">
            <a:off x="3028950" y="3905250"/>
            <a:ext cx="647700" cy="609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Straight Connector 19"/>
          <p:cNvCxnSpPr>
            <a:stCxn id="7" idx="2"/>
            <a:endCxn id="16" idx="0"/>
          </p:cNvCxnSpPr>
          <p:nvPr/>
        </p:nvCxnSpPr>
        <p:spPr>
          <a:xfrm rot="16200000" flipH="1">
            <a:off x="3714750" y="3829050"/>
            <a:ext cx="647700" cy="762000"/>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a:xfrm>
            <a:off x="2895600" y="4038600"/>
            <a:ext cx="762000" cy="276999"/>
          </a:xfrm>
          <a:prstGeom prst="rect">
            <a:avLst/>
          </a:prstGeom>
          <a:noFill/>
        </p:spPr>
        <p:txBody>
          <a:bodyPr wrap="square" rtlCol="0">
            <a:spAutoFit/>
          </a:bodyPr>
          <a:lstStyle/>
          <a:p>
            <a:r>
              <a:rPr lang="en-US" sz="1200" smtClean="0"/>
              <a:t>&gt; 10</a:t>
            </a:r>
            <a:endParaRPr lang="en-US" sz="1200"/>
          </a:p>
        </p:txBody>
      </p:sp>
      <p:sp>
        <p:nvSpPr>
          <p:cNvPr id="22" name="TextBox 21"/>
          <p:cNvSpPr txBox="1"/>
          <p:nvPr/>
        </p:nvSpPr>
        <p:spPr>
          <a:xfrm>
            <a:off x="3962400" y="4038600"/>
            <a:ext cx="762000" cy="276999"/>
          </a:xfrm>
          <a:prstGeom prst="rect">
            <a:avLst/>
          </a:prstGeom>
          <a:noFill/>
        </p:spPr>
        <p:txBody>
          <a:bodyPr wrap="square" rtlCol="0">
            <a:spAutoFit/>
          </a:bodyPr>
          <a:lstStyle/>
          <a:p>
            <a:r>
              <a:rPr lang="en-US" sz="1200">
                <a:sym typeface="Symbol"/>
              </a:rPr>
              <a:t></a:t>
            </a:r>
            <a:r>
              <a:rPr lang="en-US" sz="1200" smtClean="0"/>
              <a:t> 10</a:t>
            </a:r>
            <a:endParaRPr lang="en-US" sz="1200"/>
          </a:p>
        </p:txBody>
      </p:sp>
      <p:sp>
        <p:nvSpPr>
          <p:cNvPr id="24" name="Oval 23"/>
          <p:cNvSpPr/>
          <p:nvPr/>
        </p:nvSpPr>
        <p:spPr>
          <a:xfrm>
            <a:off x="3505200" y="5791200"/>
            <a:ext cx="609600" cy="609600"/>
          </a:xfrm>
          <a:prstGeom prst="ellipse">
            <a:avLst/>
          </a:prstGeom>
          <a:ln>
            <a:solidFill>
              <a:srgbClr val="00B05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Good</a:t>
            </a:r>
            <a:endParaRPr lang="en-US" sz="1200"/>
          </a:p>
        </p:txBody>
      </p:sp>
      <p:sp>
        <p:nvSpPr>
          <p:cNvPr id="25" name="Oval 24"/>
          <p:cNvSpPr/>
          <p:nvPr/>
        </p:nvSpPr>
        <p:spPr>
          <a:xfrm>
            <a:off x="4724400" y="5791200"/>
            <a:ext cx="609600" cy="6096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Bad</a:t>
            </a:r>
            <a:endParaRPr lang="en-US" sz="1200"/>
          </a:p>
        </p:txBody>
      </p:sp>
      <p:cxnSp>
        <p:nvCxnSpPr>
          <p:cNvPr id="27" name="Straight Connector 26"/>
          <p:cNvCxnSpPr>
            <a:stCxn id="16" idx="2"/>
            <a:endCxn id="24" idx="0"/>
          </p:cNvCxnSpPr>
          <p:nvPr/>
        </p:nvCxnSpPr>
        <p:spPr>
          <a:xfrm rot="5400000">
            <a:off x="3790950" y="5162550"/>
            <a:ext cx="647700" cy="609600"/>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9" name="Straight Connector 28"/>
          <p:cNvCxnSpPr>
            <a:stCxn id="16" idx="2"/>
            <a:endCxn id="25" idx="0"/>
          </p:cNvCxnSpPr>
          <p:nvPr/>
        </p:nvCxnSpPr>
        <p:spPr>
          <a:xfrm rot="16200000" flipH="1">
            <a:off x="4400550" y="5162550"/>
            <a:ext cx="647700" cy="609600"/>
          </a:xfrm>
          <a:prstGeom prst="line">
            <a:avLst/>
          </a:prstGeom>
        </p:spPr>
        <p:style>
          <a:lnRef idx="1">
            <a:schemeClr val="accent2"/>
          </a:lnRef>
          <a:fillRef idx="0">
            <a:schemeClr val="accent2"/>
          </a:fillRef>
          <a:effectRef idx="0">
            <a:schemeClr val="accent2"/>
          </a:effectRef>
          <a:fontRef idx="minor">
            <a:schemeClr val="tx1"/>
          </a:fontRef>
        </p:style>
      </p:cxnSp>
      <p:sp>
        <p:nvSpPr>
          <p:cNvPr id="30" name="TextBox 29"/>
          <p:cNvSpPr txBox="1"/>
          <p:nvPr/>
        </p:nvSpPr>
        <p:spPr>
          <a:xfrm>
            <a:off x="3429000" y="5334000"/>
            <a:ext cx="762000" cy="276999"/>
          </a:xfrm>
          <a:prstGeom prst="rect">
            <a:avLst/>
          </a:prstGeom>
          <a:noFill/>
        </p:spPr>
        <p:txBody>
          <a:bodyPr wrap="square" rtlCol="0">
            <a:spAutoFit/>
          </a:bodyPr>
          <a:lstStyle/>
          <a:p>
            <a:r>
              <a:rPr lang="en-US" sz="1200" smtClean="0"/>
              <a:t>Single</a:t>
            </a:r>
            <a:endParaRPr lang="en-US" sz="1200"/>
          </a:p>
        </p:txBody>
      </p:sp>
      <p:sp>
        <p:nvSpPr>
          <p:cNvPr id="31" name="TextBox 30"/>
          <p:cNvSpPr txBox="1"/>
          <p:nvPr/>
        </p:nvSpPr>
        <p:spPr>
          <a:xfrm>
            <a:off x="4724400" y="5334000"/>
            <a:ext cx="914400" cy="461665"/>
          </a:xfrm>
          <a:prstGeom prst="rect">
            <a:avLst/>
          </a:prstGeom>
          <a:noFill/>
        </p:spPr>
        <p:txBody>
          <a:bodyPr wrap="square" rtlCol="0">
            <a:spAutoFit/>
          </a:bodyPr>
          <a:lstStyle/>
          <a:p>
            <a:r>
              <a:rPr lang="en-US" sz="1200" smtClean="0"/>
              <a:t>Divorced, Married</a:t>
            </a:r>
            <a:endParaRPr lang="en-US" sz="1200"/>
          </a:p>
        </p:txBody>
      </p:sp>
      <p:sp>
        <p:nvSpPr>
          <p:cNvPr id="34" name="Oval 33"/>
          <p:cNvSpPr/>
          <p:nvPr/>
        </p:nvSpPr>
        <p:spPr>
          <a:xfrm>
            <a:off x="457200" y="4533900"/>
            <a:ext cx="609600" cy="609600"/>
          </a:xfrm>
          <a:prstGeom prst="ellipse">
            <a:avLst/>
          </a:prstGeom>
          <a:ln>
            <a:solidFill>
              <a:srgbClr val="00B05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Good</a:t>
            </a:r>
            <a:endParaRPr lang="en-US" sz="1200"/>
          </a:p>
        </p:txBody>
      </p:sp>
      <p:sp>
        <p:nvSpPr>
          <p:cNvPr id="35" name="Oval 34"/>
          <p:cNvSpPr/>
          <p:nvPr/>
        </p:nvSpPr>
        <p:spPr>
          <a:xfrm>
            <a:off x="1676400" y="4533900"/>
            <a:ext cx="609600" cy="6096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Bad</a:t>
            </a:r>
            <a:endParaRPr lang="en-US" sz="1200"/>
          </a:p>
        </p:txBody>
      </p:sp>
      <p:cxnSp>
        <p:nvCxnSpPr>
          <p:cNvPr id="37" name="Straight Connector 36"/>
          <p:cNvCxnSpPr>
            <a:stCxn id="6" idx="2"/>
            <a:endCxn id="34" idx="0"/>
          </p:cNvCxnSpPr>
          <p:nvPr/>
        </p:nvCxnSpPr>
        <p:spPr>
          <a:xfrm rot="5400000">
            <a:off x="742950" y="3905250"/>
            <a:ext cx="647700" cy="609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9" name="Straight Connector 38"/>
          <p:cNvCxnSpPr>
            <a:stCxn id="6" idx="2"/>
            <a:endCxn id="35" idx="0"/>
          </p:cNvCxnSpPr>
          <p:nvPr/>
        </p:nvCxnSpPr>
        <p:spPr>
          <a:xfrm rot="16200000" flipH="1">
            <a:off x="1352550" y="3905250"/>
            <a:ext cx="647700" cy="609600"/>
          </a:xfrm>
          <a:prstGeom prst="line">
            <a:avLst/>
          </a:prstGeom>
        </p:spPr>
        <p:style>
          <a:lnRef idx="1">
            <a:schemeClr val="accent2"/>
          </a:lnRef>
          <a:fillRef idx="0">
            <a:schemeClr val="accent2"/>
          </a:fillRef>
          <a:effectRef idx="0">
            <a:schemeClr val="accent2"/>
          </a:effectRef>
          <a:fontRef idx="minor">
            <a:schemeClr val="tx1"/>
          </a:fontRef>
        </p:style>
      </p:cxnSp>
      <p:sp>
        <p:nvSpPr>
          <p:cNvPr id="40" name="TextBox 39"/>
          <p:cNvSpPr txBox="1"/>
          <p:nvPr/>
        </p:nvSpPr>
        <p:spPr>
          <a:xfrm>
            <a:off x="457200" y="4038600"/>
            <a:ext cx="762000" cy="276999"/>
          </a:xfrm>
          <a:prstGeom prst="rect">
            <a:avLst/>
          </a:prstGeom>
          <a:noFill/>
        </p:spPr>
        <p:txBody>
          <a:bodyPr wrap="square" rtlCol="0">
            <a:spAutoFit/>
          </a:bodyPr>
          <a:lstStyle/>
          <a:p>
            <a:r>
              <a:rPr lang="en-US" sz="1200" smtClean="0"/>
              <a:t>Laki-Laki</a:t>
            </a:r>
            <a:endParaRPr lang="en-US" sz="1200"/>
          </a:p>
        </p:txBody>
      </p:sp>
      <p:sp>
        <p:nvSpPr>
          <p:cNvPr id="41" name="TextBox 40"/>
          <p:cNvSpPr txBox="1"/>
          <p:nvPr/>
        </p:nvSpPr>
        <p:spPr>
          <a:xfrm>
            <a:off x="1676400" y="4038600"/>
            <a:ext cx="914400" cy="276999"/>
          </a:xfrm>
          <a:prstGeom prst="rect">
            <a:avLst/>
          </a:prstGeom>
          <a:noFill/>
        </p:spPr>
        <p:txBody>
          <a:bodyPr wrap="square" rtlCol="0">
            <a:spAutoFit/>
          </a:bodyPr>
          <a:lstStyle/>
          <a:p>
            <a:r>
              <a:rPr lang="en-US" sz="1200" smtClean="0"/>
              <a:t>Perempuan</a:t>
            </a:r>
            <a:endParaRPr lang="en-US" sz="1200"/>
          </a:p>
        </p:txBody>
      </p:sp>
      <p:pic>
        <p:nvPicPr>
          <p:cNvPr id="21506" name="Picture 2" descr="http://ts4.mm.bing.net/th?id=H.4588048294611239&amp;pid=1.9"/>
          <p:cNvPicPr>
            <a:picLocks noChangeAspect="1" noChangeArrowheads="1"/>
          </p:cNvPicPr>
          <p:nvPr/>
        </p:nvPicPr>
        <p:blipFill>
          <a:blip r:embed="rId2" cstate="print"/>
          <a:srcRect/>
          <a:stretch>
            <a:fillRect/>
          </a:stretch>
        </p:blipFill>
        <p:spPr bwMode="auto">
          <a:xfrm>
            <a:off x="4743450" y="76200"/>
            <a:ext cx="1733550" cy="2667000"/>
          </a:xfrm>
          <a:prstGeom prst="rect">
            <a:avLst/>
          </a:prstGeom>
          <a:noFill/>
        </p:spPr>
      </p:pic>
      <p:sp>
        <p:nvSpPr>
          <p:cNvPr id="32" name="TextBox 31"/>
          <p:cNvSpPr txBox="1"/>
          <p:nvPr/>
        </p:nvSpPr>
        <p:spPr>
          <a:xfrm>
            <a:off x="6400800" y="533400"/>
            <a:ext cx="2514600" cy="1938992"/>
          </a:xfrm>
          <a:prstGeom prst="rect">
            <a:avLst/>
          </a:prstGeom>
          <a:solidFill>
            <a:schemeClr val="bg1"/>
          </a:solidFill>
        </p:spPr>
        <p:txBody>
          <a:bodyPr wrap="square" rtlCol="0">
            <a:spAutoFit/>
          </a:bodyPr>
          <a:lstStyle/>
          <a:p>
            <a:r>
              <a:rPr lang="en-US" sz="2000" dirty="0" err="1" smtClean="0"/>
              <a:t>Profil</a:t>
            </a:r>
            <a:r>
              <a:rPr lang="en-US" sz="2000" dirty="0" smtClean="0"/>
              <a:t>:</a:t>
            </a:r>
          </a:p>
          <a:p>
            <a:pPr marL="287338" indent="-287338">
              <a:buFont typeface="Courier New" pitchFamily="49" charset="0"/>
              <a:buChar char="o"/>
            </a:pPr>
            <a:r>
              <a:rPr lang="en-US" sz="2000" dirty="0" err="1" smtClean="0"/>
              <a:t>Pria</a:t>
            </a:r>
            <a:endParaRPr lang="en-US" sz="2000" dirty="0" smtClean="0"/>
          </a:p>
          <a:p>
            <a:pPr marL="287338" indent="-287338">
              <a:buFont typeface="Courier New" pitchFamily="49" charset="0"/>
              <a:buChar char="o"/>
            </a:pPr>
            <a:r>
              <a:rPr lang="en-US" sz="2000" b="1" dirty="0" err="1" smtClean="0">
                <a:solidFill>
                  <a:srgbClr val="FF0000"/>
                </a:solidFill>
              </a:rPr>
              <a:t>Rumah</a:t>
            </a:r>
            <a:r>
              <a:rPr lang="en-US" sz="2000" b="1" dirty="0" smtClean="0">
                <a:solidFill>
                  <a:srgbClr val="FF0000"/>
                </a:solidFill>
              </a:rPr>
              <a:t> </a:t>
            </a:r>
            <a:r>
              <a:rPr lang="en-US" sz="2000" b="1" dirty="0" err="1" smtClean="0">
                <a:solidFill>
                  <a:srgbClr val="FF0000"/>
                </a:solidFill>
              </a:rPr>
              <a:t>Sendiri</a:t>
            </a:r>
            <a:endParaRPr lang="en-US" sz="2000" b="1" dirty="0" smtClean="0">
              <a:solidFill>
                <a:srgbClr val="FF0000"/>
              </a:solidFill>
            </a:endParaRPr>
          </a:p>
          <a:p>
            <a:pPr marL="287338" indent="-287338">
              <a:buFont typeface="Courier New" pitchFamily="49" charset="0"/>
              <a:buChar char="o"/>
            </a:pPr>
            <a:r>
              <a:rPr lang="en-US" sz="2000" b="1" dirty="0" err="1" smtClean="0">
                <a:solidFill>
                  <a:srgbClr val="FF0000"/>
                </a:solidFill>
              </a:rPr>
              <a:t>Penghasilan</a:t>
            </a:r>
            <a:r>
              <a:rPr lang="en-US" sz="2000" b="1" dirty="0" smtClean="0">
                <a:solidFill>
                  <a:srgbClr val="FF0000"/>
                </a:solidFill>
              </a:rPr>
              <a:t> 8 </a:t>
            </a:r>
            <a:r>
              <a:rPr lang="en-US" sz="2000" b="1" dirty="0" err="1" smtClean="0">
                <a:solidFill>
                  <a:srgbClr val="FF0000"/>
                </a:solidFill>
              </a:rPr>
              <a:t>juta</a:t>
            </a:r>
            <a:r>
              <a:rPr lang="en-US" sz="2000" b="1" dirty="0" smtClean="0">
                <a:solidFill>
                  <a:srgbClr val="FF0000"/>
                </a:solidFill>
              </a:rPr>
              <a:t> per </a:t>
            </a:r>
            <a:r>
              <a:rPr lang="en-US" sz="2000" b="1" dirty="0" err="1" smtClean="0">
                <a:solidFill>
                  <a:srgbClr val="FF0000"/>
                </a:solidFill>
              </a:rPr>
              <a:t>bulan</a:t>
            </a:r>
            <a:endParaRPr lang="en-US" sz="2000" b="1" dirty="0" smtClean="0">
              <a:solidFill>
                <a:srgbClr val="FF0000"/>
              </a:solidFill>
            </a:endParaRPr>
          </a:p>
          <a:p>
            <a:pPr marL="287338" indent="-287338">
              <a:buFont typeface="Courier New" pitchFamily="49" charset="0"/>
              <a:buChar char="o"/>
            </a:pPr>
            <a:r>
              <a:rPr lang="en-US" sz="2000" b="1" dirty="0" err="1" smtClean="0">
                <a:solidFill>
                  <a:srgbClr val="FF0000"/>
                </a:solidFill>
              </a:rPr>
              <a:t>Bujangan</a:t>
            </a:r>
            <a:endParaRPr lang="en-US" sz="2000" b="1" dirty="0">
              <a:solidFill>
                <a:srgbClr val="FF0000"/>
              </a:solidFill>
            </a:endParaRPr>
          </a:p>
        </p:txBody>
      </p:sp>
      <p:pic>
        <p:nvPicPr>
          <p:cNvPr id="21508" name="Picture 4" descr="http://ts2.mm.bing.net/th?id=H.4990834565186185&amp;pid=1.9"/>
          <p:cNvPicPr>
            <a:picLocks noChangeAspect="1" noChangeArrowheads="1"/>
          </p:cNvPicPr>
          <p:nvPr/>
        </p:nvPicPr>
        <p:blipFill>
          <a:blip r:embed="rId3" cstate="print"/>
          <a:srcRect/>
          <a:stretch>
            <a:fillRect/>
          </a:stretch>
        </p:blipFill>
        <p:spPr bwMode="auto">
          <a:xfrm>
            <a:off x="5867400" y="3962400"/>
            <a:ext cx="2944426" cy="1581151"/>
          </a:xfrm>
          <a:prstGeom prst="rect">
            <a:avLst/>
          </a:prstGeom>
          <a:noFill/>
        </p:spPr>
      </p:pic>
      <p:sp>
        <p:nvSpPr>
          <p:cNvPr id="33" name="TextBox 32"/>
          <p:cNvSpPr txBox="1"/>
          <p:nvPr/>
        </p:nvSpPr>
        <p:spPr>
          <a:xfrm>
            <a:off x="6781800" y="3277850"/>
            <a:ext cx="1219200" cy="1446550"/>
          </a:xfrm>
          <a:prstGeom prst="rect">
            <a:avLst/>
          </a:prstGeom>
          <a:noFill/>
        </p:spPr>
        <p:txBody>
          <a:bodyPr wrap="square" rtlCol="0">
            <a:spAutoFit/>
          </a:bodyPr>
          <a:lstStyle/>
          <a:p>
            <a:pPr algn="ctr"/>
            <a:r>
              <a:rPr lang="en-US" sz="8800" smtClean="0">
                <a:ln w="18415" cmpd="sng">
                  <a:solidFill>
                    <a:srgbClr val="FFFFFF"/>
                  </a:solidFill>
                  <a:prstDash val="solid"/>
                </a:ln>
                <a:solidFill>
                  <a:srgbClr val="FFFFFF"/>
                </a:solidFill>
                <a:effectLst>
                  <a:glow rad="101600">
                    <a:schemeClr val="accent5">
                      <a:lumMod val="75000"/>
                      <a:alpha val="60000"/>
                    </a:schemeClr>
                  </a:glow>
                  <a:outerShdw blurRad="63500" dir="3600000" algn="tl" rotWithShape="0">
                    <a:srgbClr val="000000">
                      <a:alpha val="70000"/>
                    </a:srgbClr>
                  </a:outerShdw>
                </a:effectLst>
              </a:rPr>
              <a:t>?</a:t>
            </a:r>
            <a:endParaRPr lang="en-US" sz="8800">
              <a:ln w="18415" cmpd="sng">
                <a:solidFill>
                  <a:srgbClr val="FFFFFF"/>
                </a:solidFill>
                <a:prstDash val="solid"/>
              </a:ln>
              <a:solidFill>
                <a:srgbClr val="FFFFFF"/>
              </a:solidFill>
              <a:effectLst>
                <a:glow rad="101600">
                  <a:schemeClr val="accent5">
                    <a:lumMod val="75000"/>
                    <a:alpha val="60000"/>
                  </a:schemeClr>
                </a:glow>
                <a:outerShdw blurRad="63500" dir="3600000" algn="tl" rotWithShape="0">
                  <a:srgbClr val="000000">
                    <a:alpha val="70000"/>
                  </a:srgbClr>
                </a:outerShdw>
              </a:effectLst>
            </a:endParaRP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955788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790700" y="2209800"/>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Rumah Milik Sendiri</a:t>
            </a:r>
            <a:endParaRPr lang="en-US" sz="1400"/>
          </a:p>
        </p:txBody>
      </p:sp>
      <p:sp>
        <p:nvSpPr>
          <p:cNvPr id="6" name="Rounded Rectangle 5"/>
          <p:cNvSpPr/>
          <p:nvPr/>
        </p:nvSpPr>
        <p:spPr>
          <a:xfrm>
            <a:off x="685800" y="3276600"/>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Jenis Kelamin</a:t>
            </a:r>
            <a:endParaRPr lang="en-US" sz="1400"/>
          </a:p>
        </p:txBody>
      </p:sp>
      <p:sp>
        <p:nvSpPr>
          <p:cNvPr id="7" name="Rounded Rectangle 6"/>
          <p:cNvSpPr/>
          <p:nvPr/>
        </p:nvSpPr>
        <p:spPr>
          <a:xfrm>
            <a:off x="2971800" y="3276600"/>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Penghasilan Per Bulan</a:t>
            </a:r>
            <a:endParaRPr lang="en-US" sz="1400"/>
          </a:p>
        </p:txBody>
      </p:sp>
      <p:cxnSp>
        <p:nvCxnSpPr>
          <p:cNvPr id="9" name="Straight Connector 8"/>
          <p:cNvCxnSpPr>
            <a:stCxn id="5" idx="2"/>
            <a:endCxn id="6" idx="0"/>
          </p:cNvCxnSpPr>
          <p:nvPr/>
        </p:nvCxnSpPr>
        <p:spPr>
          <a:xfrm rot="5400000">
            <a:off x="1695450" y="2495550"/>
            <a:ext cx="457200" cy="11049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p:cNvCxnSpPr>
            <a:stCxn id="5" idx="2"/>
            <a:endCxn id="7" idx="0"/>
          </p:cNvCxnSpPr>
          <p:nvPr/>
        </p:nvCxnSpPr>
        <p:spPr>
          <a:xfrm rot="16200000" flipH="1">
            <a:off x="2838450" y="2457450"/>
            <a:ext cx="457200" cy="1181100"/>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1219200" y="2895600"/>
            <a:ext cx="762000" cy="276999"/>
          </a:xfrm>
          <a:prstGeom prst="rect">
            <a:avLst/>
          </a:prstGeom>
          <a:noFill/>
        </p:spPr>
        <p:txBody>
          <a:bodyPr wrap="square" rtlCol="0">
            <a:spAutoFit/>
          </a:bodyPr>
          <a:lstStyle/>
          <a:p>
            <a:r>
              <a:rPr lang="en-US" sz="1200" smtClean="0"/>
              <a:t>Tidak</a:t>
            </a:r>
            <a:endParaRPr lang="en-US" sz="1200"/>
          </a:p>
        </p:txBody>
      </p:sp>
      <p:sp>
        <p:nvSpPr>
          <p:cNvPr id="13" name="TextBox 12"/>
          <p:cNvSpPr txBox="1"/>
          <p:nvPr/>
        </p:nvSpPr>
        <p:spPr>
          <a:xfrm>
            <a:off x="3352800" y="2895600"/>
            <a:ext cx="762000" cy="276999"/>
          </a:xfrm>
          <a:prstGeom prst="rect">
            <a:avLst/>
          </a:prstGeom>
          <a:noFill/>
        </p:spPr>
        <p:txBody>
          <a:bodyPr wrap="square" rtlCol="0">
            <a:spAutoFit/>
          </a:bodyPr>
          <a:lstStyle/>
          <a:p>
            <a:r>
              <a:rPr lang="en-US" sz="1200" smtClean="0"/>
              <a:t>Ya</a:t>
            </a:r>
            <a:endParaRPr lang="en-US" sz="1200"/>
          </a:p>
        </p:txBody>
      </p:sp>
      <p:sp>
        <p:nvSpPr>
          <p:cNvPr id="14" name="Oval 13"/>
          <p:cNvSpPr/>
          <p:nvPr/>
        </p:nvSpPr>
        <p:spPr>
          <a:xfrm>
            <a:off x="2743200" y="4533900"/>
            <a:ext cx="609600" cy="609600"/>
          </a:xfrm>
          <a:prstGeom prst="ellipse">
            <a:avLst/>
          </a:prstGeom>
          <a:ln>
            <a:solidFill>
              <a:srgbClr val="00B05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Good</a:t>
            </a:r>
            <a:endParaRPr lang="en-US" sz="1200"/>
          </a:p>
        </p:txBody>
      </p:sp>
      <p:sp>
        <p:nvSpPr>
          <p:cNvPr id="16" name="Rounded Rectangle 15"/>
          <p:cNvSpPr/>
          <p:nvPr/>
        </p:nvSpPr>
        <p:spPr>
          <a:xfrm>
            <a:off x="3733800" y="4533900"/>
            <a:ext cx="1371600" cy="609600"/>
          </a:xfrm>
          <a:prstGeom prst="roundRect">
            <a:avLst>
              <a:gd name="adj" fmla="val 85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smtClean="0"/>
              <a:t>Status Pernikahan</a:t>
            </a:r>
            <a:endParaRPr lang="en-US" sz="1400"/>
          </a:p>
        </p:txBody>
      </p:sp>
      <p:cxnSp>
        <p:nvCxnSpPr>
          <p:cNvPr id="18" name="Straight Connector 17"/>
          <p:cNvCxnSpPr>
            <a:stCxn id="7" idx="2"/>
            <a:endCxn id="14" idx="0"/>
          </p:cNvCxnSpPr>
          <p:nvPr/>
        </p:nvCxnSpPr>
        <p:spPr>
          <a:xfrm rot="5400000">
            <a:off x="3028950" y="3905250"/>
            <a:ext cx="647700" cy="609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Straight Connector 19"/>
          <p:cNvCxnSpPr>
            <a:stCxn id="7" idx="2"/>
            <a:endCxn id="16" idx="0"/>
          </p:cNvCxnSpPr>
          <p:nvPr/>
        </p:nvCxnSpPr>
        <p:spPr>
          <a:xfrm rot="16200000" flipH="1">
            <a:off x="3714750" y="3829050"/>
            <a:ext cx="647700" cy="762000"/>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a:xfrm>
            <a:off x="2895600" y="4038600"/>
            <a:ext cx="762000" cy="276999"/>
          </a:xfrm>
          <a:prstGeom prst="rect">
            <a:avLst/>
          </a:prstGeom>
          <a:noFill/>
        </p:spPr>
        <p:txBody>
          <a:bodyPr wrap="square" rtlCol="0">
            <a:spAutoFit/>
          </a:bodyPr>
          <a:lstStyle/>
          <a:p>
            <a:r>
              <a:rPr lang="en-US" sz="1200" smtClean="0"/>
              <a:t>&gt; 10</a:t>
            </a:r>
            <a:endParaRPr lang="en-US" sz="1200"/>
          </a:p>
        </p:txBody>
      </p:sp>
      <p:sp>
        <p:nvSpPr>
          <p:cNvPr id="22" name="TextBox 21"/>
          <p:cNvSpPr txBox="1"/>
          <p:nvPr/>
        </p:nvSpPr>
        <p:spPr>
          <a:xfrm>
            <a:off x="3962400" y="4038600"/>
            <a:ext cx="762000" cy="276999"/>
          </a:xfrm>
          <a:prstGeom prst="rect">
            <a:avLst/>
          </a:prstGeom>
          <a:noFill/>
        </p:spPr>
        <p:txBody>
          <a:bodyPr wrap="square" rtlCol="0">
            <a:spAutoFit/>
          </a:bodyPr>
          <a:lstStyle/>
          <a:p>
            <a:r>
              <a:rPr lang="en-US" sz="1200">
                <a:sym typeface="Symbol"/>
              </a:rPr>
              <a:t></a:t>
            </a:r>
            <a:r>
              <a:rPr lang="en-US" sz="1200" smtClean="0"/>
              <a:t> 10</a:t>
            </a:r>
            <a:endParaRPr lang="en-US" sz="1200"/>
          </a:p>
        </p:txBody>
      </p:sp>
      <p:sp>
        <p:nvSpPr>
          <p:cNvPr id="24" name="Oval 23"/>
          <p:cNvSpPr/>
          <p:nvPr/>
        </p:nvSpPr>
        <p:spPr>
          <a:xfrm>
            <a:off x="3505200" y="5791200"/>
            <a:ext cx="609600" cy="609600"/>
          </a:xfrm>
          <a:prstGeom prst="ellipse">
            <a:avLst/>
          </a:prstGeom>
          <a:ln>
            <a:solidFill>
              <a:srgbClr val="00B05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Good</a:t>
            </a:r>
            <a:endParaRPr lang="en-US" sz="1200"/>
          </a:p>
        </p:txBody>
      </p:sp>
      <p:sp>
        <p:nvSpPr>
          <p:cNvPr id="25" name="Oval 24"/>
          <p:cNvSpPr/>
          <p:nvPr/>
        </p:nvSpPr>
        <p:spPr>
          <a:xfrm>
            <a:off x="4724400" y="5791200"/>
            <a:ext cx="609600" cy="6096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Bad</a:t>
            </a:r>
            <a:endParaRPr lang="en-US" sz="1200"/>
          </a:p>
        </p:txBody>
      </p:sp>
      <p:cxnSp>
        <p:nvCxnSpPr>
          <p:cNvPr id="27" name="Straight Connector 26"/>
          <p:cNvCxnSpPr>
            <a:stCxn id="16" idx="2"/>
            <a:endCxn id="24" idx="0"/>
          </p:cNvCxnSpPr>
          <p:nvPr/>
        </p:nvCxnSpPr>
        <p:spPr>
          <a:xfrm rot="5400000">
            <a:off x="3790950" y="5162550"/>
            <a:ext cx="647700" cy="609600"/>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9" name="Straight Connector 28"/>
          <p:cNvCxnSpPr>
            <a:stCxn id="16" idx="2"/>
            <a:endCxn id="25" idx="0"/>
          </p:cNvCxnSpPr>
          <p:nvPr/>
        </p:nvCxnSpPr>
        <p:spPr>
          <a:xfrm rot="16200000" flipH="1">
            <a:off x="4400550" y="5162550"/>
            <a:ext cx="647700" cy="609600"/>
          </a:xfrm>
          <a:prstGeom prst="line">
            <a:avLst/>
          </a:prstGeom>
        </p:spPr>
        <p:style>
          <a:lnRef idx="1">
            <a:schemeClr val="accent2"/>
          </a:lnRef>
          <a:fillRef idx="0">
            <a:schemeClr val="accent2"/>
          </a:fillRef>
          <a:effectRef idx="0">
            <a:schemeClr val="accent2"/>
          </a:effectRef>
          <a:fontRef idx="minor">
            <a:schemeClr val="tx1"/>
          </a:fontRef>
        </p:style>
      </p:cxnSp>
      <p:sp>
        <p:nvSpPr>
          <p:cNvPr id="30" name="TextBox 29"/>
          <p:cNvSpPr txBox="1"/>
          <p:nvPr/>
        </p:nvSpPr>
        <p:spPr>
          <a:xfrm>
            <a:off x="3429000" y="5334000"/>
            <a:ext cx="762000" cy="276999"/>
          </a:xfrm>
          <a:prstGeom prst="rect">
            <a:avLst/>
          </a:prstGeom>
          <a:noFill/>
        </p:spPr>
        <p:txBody>
          <a:bodyPr wrap="square" rtlCol="0">
            <a:spAutoFit/>
          </a:bodyPr>
          <a:lstStyle/>
          <a:p>
            <a:r>
              <a:rPr lang="en-US" sz="1200" smtClean="0"/>
              <a:t>Single</a:t>
            </a:r>
            <a:endParaRPr lang="en-US" sz="1200"/>
          </a:p>
        </p:txBody>
      </p:sp>
      <p:sp>
        <p:nvSpPr>
          <p:cNvPr id="31" name="TextBox 30"/>
          <p:cNvSpPr txBox="1"/>
          <p:nvPr/>
        </p:nvSpPr>
        <p:spPr>
          <a:xfrm>
            <a:off x="4724400" y="5334000"/>
            <a:ext cx="914400" cy="461665"/>
          </a:xfrm>
          <a:prstGeom prst="rect">
            <a:avLst/>
          </a:prstGeom>
          <a:noFill/>
        </p:spPr>
        <p:txBody>
          <a:bodyPr wrap="square" rtlCol="0">
            <a:spAutoFit/>
          </a:bodyPr>
          <a:lstStyle/>
          <a:p>
            <a:r>
              <a:rPr lang="en-US" sz="1200" smtClean="0"/>
              <a:t>Divorced, Married</a:t>
            </a:r>
            <a:endParaRPr lang="en-US" sz="1200"/>
          </a:p>
        </p:txBody>
      </p:sp>
      <p:sp>
        <p:nvSpPr>
          <p:cNvPr id="34" name="Oval 33"/>
          <p:cNvSpPr/>
          <p:nvPr/>
        </p:nvSpPr>
        <p:spPr>
          <a:xfrm>
            <a:off x="457200" y="4533900"/>
            <a:ext cx="609600" cy="609600"/>
          </a:xfrm>
          <a:prstGeom prst="ellipse">
            <a:avLst/>
          </a:prstGeom>
          <a:ln>
            <a:solidFill>
              <a:srgbClr val="00B05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Good</a:t>
            </a:r>
            <a:endParaRPr lang="en-US" sz="1200"/>
          </a:p>
        </p:txBody>
      </p:sp>
      <p:sp>
        <p:nvSpPr>
          <p:cNvPr id="35" name="Oval 34"/>
          <p:cNvSpPr/>
          <p:nvPr/>
        </p:nvSpPr>
        <p:spPr>
          <a:xfrm>
            <a:off x="1676400" y="4533900"/>
            <a:ext cx="609600" cy="6096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lIns="0" rIns="0" rtlCol="0" anchor="ctr"/>
          <a:lstStyle/>
          <a:p>
            <a:pPr algn="ctr"/>
            <a:r>
              <a:rPr lang="en-US" sz="1200" smtClean="0"/>
              <a:t>Bad</a:t>
            </a:r>
            <a:endParaRPr lang="en-US" sz="1200"/>
          </a:p>
        </p:txBody>
      </p:sp>
      <p:cxnSp>
        <p:nvCxnSpPr>
          <p:cNvPr id="37" name="Straight Connector 36"/>
          <p:cNvCxnSpPr>
            <a:stCxn id="6" idx="2"/>
            <a:endCxn id="34" idx="0"/>
          </p:cNvCxnSpPr>
          <p:nvPr/>
        </p:nvCxnSpPr>
        <p:spPr>
          <a:xfrm rot="5400000">
            <a:off x="742950" y="3905250"/>
            <a:ext cx="647700" cy="609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9" name="Straight Connector 38"/>
          <p:cNvCxnSpPr>
            <a:stCxn id="6" idx="2"/>
            <a:endCxn id="35" idx="0"/>
          </p:cNvCxnSpPr>
          <p:nvPr/>
        </p:nvCxnSpPr>
        <p:spPr>
          <a:xfrm rot="16200000" flipH="1">
            <a:off x="1352550" y="3905250"/>
            <a:ext cx="647700" cy="609600"/>
          </a:xfrm>
          <a:prstGeom prst="line">
            <a:avLst/>
          </a:prstGeom>
        </p:spPr>
        <p:style>
          <a:lnRef idx="1">
            <a:schemeClr val="accent2"/>
          </a:lnRef>
          <a:fillRef idx="0">
            <a:schemeClr val="accent2"/>
          </a:fillRef>
          <a:effectRef idx="0">
            <a:schemeClr val="accent2"/>
          </a:effectRef>
          <a:fontRef idx="minor">
            <a:schemeClr val="tx1"/>
          </a:fontRef>
        </p:style>
      </p:cxnSp>
      <p:sp>
        <p:nvSpPr>
          <p:cNvPr id="40" name="TextBox 39"/>
          <p:cNvSpPr txBox="1"/>
          <p:nvPr/>
        </p:nvSpPr>
        <p:spPr>
          <a:xfrm>
            <a:off x="457200" y="4038600"/>
            <a:ext cx="762000" cy="276999"/>
          </a:xfrm>
          <a:prstGeom prst="rect">
            <a:avLst/>
          </a:prstGeom>
          <a:noFill/>
        </p:spPr>
        <p:txBody>
          <a:bodyPr wrap="square" rtlCol="0">
            <a:spAutoFit/>
          </a:bodyPr>
          <a:lstStyle/>
          <a:p>
            <a:r>
              <a:rPr lang="en-US" sz="1200" smtClean="0"/>
              <a:t>Laki-Laki</a:t>
            </a:r>
            <a:endParaRPr lang="en-US" sz="1200"/>
          </a:p>
        </p:txBody>
      </p:sp>
      <p:sp>
        <p:nvSpPr>
          <p:cNvPr id="41" name="TextBox 40"/>
          <p:cNvSpPr txBox="1"/>
          <p:nvPr/>
        </p:nvSpPr>
        <p:spPr>
          <a:xfrm>
            <a:off x="1676400" y="4038600"/>
            <a:ext cx="914400" cy="276999"/>
          </a:xfrm>
          <a:prstGeom prst="rect">
            <a:avLst/>
          </a:prstGeom>
          <a:noFill/>
        </p:spPr>
        <p:txBody>
          <a:bodyPr wrap="square" rtlCol="0">
            <a:spAutoFit/>
          </a:bodyPr>
          <a:lstStyle/>
          <a:p>
            <a:r>
              <a:rPr lang="en-US" sz="1200" smtClean="0"/>
              <a:t>Perempuan</a:t>
            </a:r>
            <a:endParaRPr lang="en-US" sz="1200"/>
          </a:p>
        </p:txBody>
      </p:sp>
      <p:pic>
        <p:nvPicPr>
          <p:cNvPr id="21506" name="Picture 2" descr="http://ts4.mm.bing.net/th?id=H.4588048294611239&amp;pid=1.9"/>
          <p:cNvPicPr>
            <a:picLocks noChangeAspect="1" noChangeArrowheads="1"/>
          </p:cNvPicPr>
          <p:nvPr/>
        </p:nvPicPr>
        <p:blipFill>
          <a:blip r:embed="rId2" cstate="print"/>
          <a:srcRect/>
          <a:stretch>
            <a:fillRect/>
          </a:stretch>
        </p:blipFill>
        <p:spPr bwMode="auto">
          <a:xfrm>
            <a:off x="4743450" y="76200"/>
            <a:ext cx="1733550" cy="2667000"/>
          </a:xfrm>
          <a:prstGeom prst="rect">
            <a:avLst/>
          </a:prstGeom>
          <a:noFill/>
        </p:spPr>
      </p:pic>
      <p:sp>
        <p:nvSpPr>
          <p:cNvPr id="32" name="TextBox 31"/>
          <p:cNvSpPr txBox="1"/>
          <p:nvPr/>
        </p:nvSpPr>
        <p:spPr>
          <a:xfrm>
            <a:off x="6400800" y="533400"/>
            <a:ext cx="2514600" cy="1938992"/>
          </a:xfrm>
          <a:prstGeom prst="rect">
            <a:avLst/>
          </a:prstGeom>
          <a:solidFill>
            <a:schemeClr val="bg1"/>
          </a:solidFill>
        </p:spPr>
        <p:txBody>
          <a:bodyPr wrap="square" rtlCol="0">
            <a:spAutoFit/>
          </a:bodyPr>
          <a:lstStyle/>
          <a:p>
            <a:r>
              <a:rPr lang="en-US" sz="2000" dirty="0" err="1" smtClean="0"/>
              <a:t>Profil</a:t>
            </a:r>
            <a:r>
              <a:rPr lang="en-US" sz="2000" dirty="0" smtClean="0"/>
              <a:t>:</a:t>
            </a:r>
          </a:p>
          <a:p>
            <a:pPr marL="287338" indent="-287338">
              <a:buFont typeface="Courier New" pitchFamily="49" charset="0"/>
              <a:buChar char="o"/>
            </a:pPr>
            <a:r>
              <a:rPr lang="en-US" sz="2000" dirty="0" err="1" smtClean="0"/>
              <a:t>Pria</a:t>
            </a:r>
            <a:endParaRPr lang="en-US" sz="2000" dirty="0" smtClean="0"/>
          </a:p>
          <a:p>
            <a:pPr marL="287338" indent="-287338">
              <a:buFont typeface="Courier New" pitchFamily="49" charset="0"/>
              <a:buChar char="o"/>
            </a:pPr>
            <a:r>
              <a:rPr lang="en-US" sz="2000" b="1" dirty="0" err="1" smtClean="0">
                <a:solidFill>
                  <a:srgbClr val="FF0000"/>
                </a:solidFill>
              </a:rPr>
              <a:t>Rumah</a:t>
            </a:r>
            <a:r>
              <a:rPr lang="en-US" sz="2000" b="1" dirty="0" smtClean="0">
                <a:solidFill>
                  <a:srgbClr val="FF0000"/>
                </a:solidFill>
              </a:rPr>
              <a:t> </a:t>
            </a:r>
            <a:r>
              <a:rPr lang="en-US" sz="2000" b="1" dirty="0" err="1" smtClean="0">
                <a:solidFill>
                  <a:srgbClr val="FF0000"/>
                </a:solidFill>
              </a:rPr>
              <a:t>Sendiri</a:t>
            </a:r>
            <a:endParaRPr lang="en-US" sz="2000" b="1" dirty="0" smtClean="0">
              <a:solidFill>
                <a:srgbClr val="FF0000"/>
              </a:solidFill>
            </a:endParaRPr>
          </a:p>
          <a:p>
            <a:pPr marL="287338" indent="-287338">
              <a:buFont typeface="Courier New" pitchFamily="49" charset="0"/>
              <a:buChar char="o"/>
            </a:pPr>
            <a:r>
              <a:rPr lang="en-US" sz="2000" b="1" dirty="0" err="1" smtClean="0">
                <a:solidFill>
                  <a:srgbClr val="FF0000"/>
                </a:solidFill>
              </a:rPr>
              <a:t>Penghasilan</a:t>
            </a:r>
            <a:r>
              <a:rPr lang="en-US" sz="2000" b="1" dirty="0" smtClean="0">
                <a:solidFill>
                  <a:srgbClr val="FF0000"/>
                </a:solidFill>
              </a:rPr>
              <a:t> 8 </a:t>
            </a:r>
            <a:r>
              <a:rPr lang="en-US" sz="2000" b="1" dirty="0" err="1" smtClean="0">
                <a:solidFill>
                  <a:srgbClr val="FF0000"/>
                </a:solidFill>
              </a:rPr>
              <a:t>juta</a:t>
            </a:r>
            <a:r>
              <a:rPr lang="en-US" sz="2000" b="1" dirty="0" smtClean="0">
                <a:solidFill>
                  <a:srgbClr val="FF0000"/>
                </a:solidFill>
              </a:rPr>
              <a:t> per </a:t>
            </a:r>
            <a:r>
              <a:rPr lang="en-US" sz="2000" b="1" dirty="0" err="1" smtClean="0">
                <a:solidFill>
                  <a:srgbClr val="FF0000"/>
                </a:solidFill>
              </a:rPr>
              <a:t>bulan</a:t>
            </a:r>
            <a:endParaRPr lang="en-US" sz="2000" b="1" dirty="0" smtClean="0">
              <a:solidFill>
                <a:srgbClr val="FF0000"/>
              </a:solidFill>
            </a:endParaRPr>
          </a:p>
          <a:p>
            <a:pPr marL="287338" indent="-287338">
              <a:buFont typeface="Courier New" pitchFamily="49" charset="0"/>
              <a:buChar char="o"/>
            </a:pPr>
            <a:r>
              <a:rPr lang="en-US" sz="2000" b="1" dirty="0" err="1" smtClean="0">
                <a:solidFill>
                  <a:srgbClr val="FF0000"/>
                </a:solidFill>
              </a:rPr>
              <a:t>Bujangan</a:t>
            </a:r>
            <a:endParaRPr lang="en-US" sz="2000" b="1" dirty="0">
              <a:solidFill>
                <a:srgbClr val="FF0000"/>
              </a:solidFill>
            </a:endParaRPr>
          </a:p>
        </p:txBody>
      </p:sp>
      <p:pic>
        <p:nvPicPr>
          <p:cNvPr id="21508" name="Picture 4" descr="http://ts2.mm.bing.net/th?id=H.4990834565186185&amp;pid=1.9"/>
          <p:cNvPicPr>
            <a:picLocks noChangeAspect="1" noChangeArrowheads="1"/>
          </p:cNvPicPr>
          <p:nvPr/>
        </p:nvPicPr>
        <p:blipFill>
          <a:blip r:embed="rId3" cstate="print"/>
          <a:srcRect r="50829"/>
          <a:stretch>
            <a:fillRect/>
          </a:stretch>
        </p:blipFill>
        <p:spPr bwMode="auto">
          <a:xfrm>
            <a:off x="5867400" y="3962400"/>
            <a:ext cx="1447800" cy="1581151"/>
          </a:xfrm>
          <a:prstGeom prst="rect">
            <a:avLst/>
          </a:prstGeom>
          <a:noFill/>
          <a:effectLst>
            <a:glow rad="228600">
              <a:schemeClr val="accent5">
                <a:satMod val="175000"/>
                <a:alpha val="40000"/>
              </a:schemeClr>
            </a:glow>
          </a:effectLst>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602378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124200"/>
            <a:ext cx="9144000" cy="1295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sp>
        <p:nvSpPr>
          <p:cNvPr id="14" name="TextBox 13"/>
          <p:cNvSpPr txBox="1"/>
          <p:nvPr/>
        </p:nvSpPr>
        <p:spPr>
          <a:xfrm>
            <a:off x="8358214" y="2428868"/>
            <a:ext cx="535724" cy="923330"/>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5400" b="1" dirty="0" smtClean="0"/>
              <a:t>1</a:t>
            </a:r>
            <a:endParaRPr lang="id-ID" sz="5400" b="1" dirty="0"/>
          </a:p>
        </p:txBody>
      </p:sp>
      <p:grpSp>
        <p:nvGrpSpPr>
          <p:cNvPr id="2" name="Group 5"/>
          <p:cNvGrpSpPr/>
          <p:nvPr/>
        </p:nvGrpSpPr>
        <p:grpSpPr>
          <a:xfrm>
            <a:off x="0" y="6400800"/>
            <a:ext cx="9144000" cy="457200"/>
            <a:chOff x="0" y="6400800"/>
            <a:chExt cx="9144000" cy="457200"/>
          </a:xfrm>
        </p:grpSpPr>
        <p:sp>
          <p:nvSpPr>
            <p:cNvPr id="16" name="Rectangle 15"/>
            <p:cNvSpPr/>
            <p:nvPr/>
          </p:nvSpPr>
          <p:spPr>
            <a:xfrm>
              <a:off x="0" y="6400800"/>
              <a:ext cx="9144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cxnSp>
          <p:nvCxnSpPr>
            <p:cNvPr id="18" name="Straight Connector 17"/>
            <p:cNvCxnSpPr/>
            <p:nvPr/>
          </p:nvCxnSpPr>
          <p:spPr>
            <a:xfrm rot="5400000">
              <a:off x="5961156" y="6634069"/>
              <a:ext cx="423069" cy="980"/>
            </a:xfrm>
            <a:prstGeom prst="line">
              <a:avLst/>
            </a:prstGeom>
            <a:ln/>
          </p:spPr>
          <p:style>
            <a:lnRef idx="2">
              <a:schemeClr val="accent4"/>
            </a:lnRef>
            <a:fillRef idx="0">
              <a:schemeClr val="accent4"/>
            </a:fillRef>
            <a:effectRef idx="1">
              <a:schemeClr val="accent4"/>
            </a:effectRef>
            <a:fontRef idx="minor">
              <a:schemeClr val="tx1"/>
            </a:fontRef>
          </p:style>
        </p:cxnSp>
      </p:grpSp>
      <p:sp>
        <p:nvSpPr>
          <p:cNvPr id="12" name="TextBox 11"/>
          <p:cNvSpPr txBox="1"/>
          <p:nvPr/>
        </p:nvSpPr>
        <p:spPr>
          <a:xfrm>
            <a:off x="140264" y="3497049"/>
            <a:ext cx="8987970" cy="646331"/>
          </a:xfrm>
          <a:prstGeom prst="rect">
            <a:avLst/>
          </a:prstGeom>
          <a:noFill/>
        </p:spPr>
        <p:txBody>
          <a:bodyPr wrap="square" rtlCol="0">
            <a:spAutoFit/>
          </a:bodyPr>
          <a:lstStyle/>
          <a:p>
            <a:r>
              <a:rPr lang="en-US" sz="3600" b="1" smtClean="0"/>
              <a:t>Entropy dan Information Gain</a:t>
            </a:r>
            <a:endParaRPr lang="en-US" sz="3600" b="1" dirty="0" smtClean="0"/>
          </a:p>
        </p:txBody>
      </p:sp>
    </p:spTree>
    <p:extLst>
      <p:ext uri="{BB962C8B-B14F-4D97-AF65-F5344CB8AC3E}">
        <p14:creationId xmlns:p14="http://schemas.microsoft.com/office/powerpoint/2010/main" val="35361615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0" y="6400800"/>
            <a:ext cx="9144000" cy="457200"/>
            <a:chOff x="0" y="6400800"/>
            <a:chExt cx="9144000" cy="457200"/>
          </a:xfrm>
        </p:grpSpPr>
        <p:sp>
          <p:nvSpPr>
            <p:cNvPr id="20" name="Rectangle 19"/>
            <p:cNvSpPr/>
            <p:nvPr/>
          </p:nvSpPr>
          <p:spPr>
            <a:xfrm>
              <a:off x="0" y="6400800"/>
              <a:ext cx="9144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sz="2500"/>
            </a:p>
          </p:txBody>
        </p:sp>
        <p:cxnSp>
          <p:nvCxnSpPr>
            <p:cNvPr id="22" name="Straight Connector 21"/>
            <p:cNvCxnSpPr/>
            <p:nvPr/>
          </p:nvCxnSpPr>
          <p:spPr>
            <a:xfrm rot="5400000">
              <a:off x="5961156" y="6634069"/>
              <a:ext cx="423069" cy="980"/>
            </a:xfrm>
            <a:prstGeom prst="line">
              <a:avLst/>
            </a:prstGeom>
            <a:ln/>
          </p:spPr>
          <p:style>
            <a:lnRef idx="2">
              <a:schemeClr val="accent4"/>
            </a:lnRef>
            <a:fillRef idx="0">
              <a:schemeClr val="accent4"/>
            </a:fillRef>
            <a:effectRef idx="1">
              <a:schemeClr val="accent4"/>
            </a:effectRef>
            <a:fontRef idx="minor">
              <a:schemeClr val="tx1"/>
            </a:fontRef>
          </p:style>
        </p:cxnSp>
      </p:grpSp>
      <p:grpSp>
        <p:nvGrpSpPr>
          <p:cNvPr id="3" name="Group 12"/>
          <p:cNvGrpSpPr/>
          <p:nvPr/>
        </p:nvGrpSpPr>
        <p:grpSpPr>
          <a:xfrm>
            <a:off x="-1684530" y="-742539"/>
            <a:ext cx="10828530" cy="2280381"/>
            <a:chOff x="-1684530" y="-742539"/>
            <a:chExt cx="10828530" cy="2280381"/>
          </a:xfrm>
        </p:grpSpPr>
        <p:sp>
          <p:nvSpPr>
            <p:cNvPr id="14" name="Diagonal Stripe 13"/>
            <p:cNvSpPr/>
            <p:nvPr/>
          </p:nvSpPr>
          <p:spPr>
            <a:xfrm rot="12600000">
              <a:off x="-1684530" y="-742539"/>
              <a:ext cx="4213259" cy="2280381"/>
            </a:xfrm>
            <a:prstGeom prst="diagStripe">
              <a:avLst>
                <a:gd name="adj" fmla="val 71768"/>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a:solidFill>
                  <a:schemeClr val="tx1"/>
                </a:solidFill>
              </a:endParaRPr>
            </a:p>
          </p:txBody>
        </p:sp>
        <p:sp>
          <p:nvSpPr>
            <p:cNvPr id="15" name="Rectangle 14"/>
            <p:cNvSpPr/>
            <p:nvPr/>
          </p:nvSpPr>
          <p:spPr>
            <a:xfrm>
              <a:off x="-500098" y="214290"/>
              <a:ext cx="9644098" cy="57150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grpSp>
      <p:sp>
        <p:nvSpPr>
          <p:cNvPr id="16"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en-US" sz="2400" b="1" noProof="0" smtClean="0">
                <a:latin typeface="+mj-lt"/>
                <a:ea typeface="+mj-ea"/>
                <a:cs typeface="+mj-cs"/>
              </a:rPr>
              <a:t>Entropy dan Information Gain</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sp>
        <p:nvSpPr>
          <p:cNvPr id="17" name="Content Placeholder 16"/>
          <p:cNvSpPr>
            <a:spLocks noGrp="1"/>
          </p:cNvSpPr>
          <p:nvPr>
            <p:ph idx="4294967295"/>
          </p:nvPr>
        </p:nvSpPr>
        <p:spPr>
          <a:xfrm>
            <a:off x="0" y="1825625"/>
            <a:ext cx="7886700" cy="4351338"/>
          </a:xfrm>
        </p:spPr>
        <p:txBody>
          <a:bodyPr>
            <a:normAutofit fontScale="92500" lnSpcReduction="10000"/>
          </a:bodyPr>
          <a:lstStyle/>
          <a:p>
            <a:r>
              <a:rPr lang="en-US" sz="2400" smtClean="0"/>
              <a:t>Andaikan sebuah gugus data D berisi individu-individu dengan dua kelas yaitu kelas YES dan NO, dengan proporsi yang YES sebesar </a:t>
            </a:r>
            <a:r>
              <a:rPr lang="en-US" sz="2400" i="1" smtClean="0"/>
              <a:t>p</a:t>
            </a:r>
            <a:r>
              <a:rPr lang="en-US" sz="2400" smtClean="0"/>
              <a:t>, dan tentusaja (1 – </a:t>
            </a:r>
            <a:r>
              <a:rPr lang="en-US" sz="2400" i="1" smtClean="0"/>
              <a:t>p</a:t>
            </a:r>
            <a:r>
              <a:rPr lang="en-US" sz="2400" smtClean="0"/>
              <a:t>) lainnya tergolong kelas NO.</a:t>
            </a:r>
          </a:p>
          <a:p>
            <a:endParaRPr lang="en-US" sz="2400" smtClean="0"/>
          </a:p>
          <a:p>
            <a:r>
              <a:rPr lang="en-US" sz="2400" smtClean="0"/>
              <a:t>Entropi dari gugus data tersebut adalah</a:t>
            </a:r>
          </a:p>
          <a:p>
            <a:pPr>
              <a:buNone/>
            </a:pPr>
            <a:r>
              <a:rPr lang="en-US" sz="2400" smtClean="0"/>
              <a:t>	E(D) = –</a:t>
            </a:r>
            <a:r>
              <a:rPr lang="en-US" sz="2400" i="1" smtClean="0"/>
              <a:t>p</a:t>
            </a:r>
            <a:r>
              <a:rPr lang="en-US" sz="2400" smtClean="0"/>
              <a:t> log</a:t>
            </a:r>
            <a:r>
              <a:rPr lang="en-US" sz="2400" baseline="-25000" smtClean="0"/>
              <a:t>2</a:t>
            </a:r>
            <a:r>
              <a:rPr lang="en-US" sz="2400" smtClean="0"/>
              <a:t>(</a:t>
            </a:r>
            <a:r>
              <a:rPr lang="en-US" sz="2400" i="1" smtClean="0"/>
              <a:t>p</a:t>
            </a:r>
            <a:r>
              <a:rPr lang="en-US" sz="2400" smtClean="0"/>
              <a:t>) – (1–</a:t>
            </a:r>
            <a:r>
              <a:rPr lang="en-US" sz="2400" i="1" smtClean="0"/>
              <a:t>p</a:t>
            </a:r>
            <a:r>
              <a:rPr lang="en-US" sz="2400" smtClean="0"/>
              <a:t>) log</a:t>
            </a:r>
            <a:r>
              <a:rPr lang="en-US" sz="2400" baseline="-25000" smtClean="0"/>
              <a:t>2</a:t>
            </a:r>
            <a:r>
              <a:rPr lang="en-US" sz="2400" smtClean="0"/>
              <a:t>(1–</a:t>
            </a:r>
            <a:r>
              <a:rPr lang="en-US" sz="2400" i="1" smtClean="0"/>
              <a:t>p</a:t>
            </a:r>
            <a:r>
              <a:rPr lang="en-US" sz="2400" smtClean="0"/>
              <a:t>)</a:t>
            </a:r>
          </a:p>
          <a:p>
            <a:pPr>
              <a:buNone/>
            </a:pPr>
            <a:endParaRPr lang="en-US" sz="2400" smtClean="0"/>
          </a:p>
          <a:p>
            <a:r>
              <a:rPr lang="en-US" sz="2400" smtClean="0"/>
              <a:t>Gugus data yang seluruh amatannya dari kelas YES akan memiliki E(D) = 0</a:t>
            </a:r>
          </a:p>
          <a:p>
            <a:r>
              <a:rPr lang="en-US" sz="2400" smtClean="0"/>
              <a:t>Gugus data yang seluruh amatannya dari kelas NO juga akan memiliki E(D) = 0</a:t>
            </a:r>
          </a:p>
          <a:p>
            <a:r>
              <a:rPr lang="en-US" sz="2400" smtClean="0"/>
              <a:t>Entropi ini adalah ukuran kehomogenan data (impurity)</a:t>
            </a:r>
          </a:p>
        </p:txBody>
      </p:sp>
    </p:spTree>
    <p:extLst>
      <p:ext uri="{BB962C8B-B14F-4D97-AF65-F5344CB8AC3E}">
        <p14:creationId xmlns:p14="http://schemas.microsoft.com/office/powerpoint/2010/main" val="5834827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0" y="6400800"/>
            <a:ext cx="9144000" cy="457200"/>
            <a:chOff x="0" y="6400800"/>
            <a:chExt cx="9144000" cy="457200"/>
          </a:xfrm>
        </p:grpSpPr>
        <p:sp>
          <p:nvSpPr>
            <p:cNvPr id="20" name="Rectangle 19"/>
            <p:cNvSpPr/>
            <p:nvPr/>
          </p:nvSpPr>
          <p:spPr>
            <a:xfrm>
              <a:off x="0" y="6400800"/>
              <a:ext cx="9144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sz="2500"/>
            </a:p>
          </p:txBody>
        </p:sp>
        <p:cxnSp>
          <p:nvCxnSpPr>
            <p:cNvPr id="22" name="Straight Connector 21"/>
            <p:cNvCxnSpPr/>
            <p:nvPr/>
          </p:nvCxnSpPr>
          <p:spPr>
            <a:xfrm rot="5400000">
              <a:off x="5961156" y="6634069"/>
              <a:ext cx="423069" cy="980"/>
            </a:xfrm>
            <a:prstGeom prst="line">
              <a:avLst/>
            </a:prstGeom>
            <a:ln/>
          </p:spPr>
          <p:style>
            <a:lnRef idx="2">
              <a:schemeClr val="accent4"/>
            </a:lnRef>
            <a:fillRef idx="0">
              <a:schemeClr val="accent4"/>
            </a:fillRef>
            <a:effectRef idx="1">
              <a:schemeClr val="accent4"/>
            </a:effectRef>
            <a:fontRef idx="minor">
              <a:schemeClr val="tx1"/>
            </a:fontRef>
          </p:style>
        </p:cxnSp>
      </p:grpSp>
      <p:grpSp>
        <p:nvGrpSpPr>
          <p:cNvPr id="3" name="Group 12"/>
          <p:cNvGrpSpPr/>
          <p:nvPr/>
        </p:nvGrpSpPr>
        <p:grpSpPr>
          <a:xfrm>
            <a:off x="-1684530" y="-742539"/>
            <a:ext cx="10828530" cy="2280381"/>
            <a:chOff x="-1684530" y="-742539"/>
            <a:chExt cx="10828530" cy="2280381"/>
          </a:xfrm>
        </p:grpSpPr>
        <p:sp>
          <p:nvSpPr>
            <p:cNvPr id="14" name="Diagonal Stripe 13"/>
            <p:cNvSpPr/>
            <p:nvPr/>
          </p:nvSpPr>
          <p:spPr>
            <a:xfrm rot="12600000">
              <a:off x="-1684530" y="-742539"/>
              <a:ext cx="4213259" cy="2280381"/>
            </a:xfrm>
            <a:prstGeom prst="diagStripe">
              <a:avLst>
                <a:gd name="adj" fmla="val 71768"/>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a:solidFill>
                  <a:schemeClr val="tx1"/>
                </a:solidFill>
              </a:endParaRPr>
            </a:p>
          </p:txBody>
        </p:sp>
        <p:sp>
          <p:nvSpPr>
            <p:cNvPr id="15" name="Rectangle 14"/>
            <p:cNvSpPr/>
            <p:nvPr/>
          </p:nvSpPr>
          <p:spPr>
            <a:xfrm>
              <a:off x="-500098" y="214290"/>
              <a:ext cx="9644098" cy="57150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grpSp>
      <p:sp>
        <p:nvSpPr>
          <p:cNvPr id="16"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en-US" sz="2400" b="1" noProof="0" smtClean="0">
                <a:latin typeface="+mj-lt"/>
                <a:ea typeface="+mj-ea"/>
                <a:cs typeface="+mj-cs"/>
              </a:rPr>
              <a:t>Entropy dan Information Gain</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grpSp>
        <p:nvGrpSpPr>
          <p:cNvPr id="12" name="Group 3"/>
          <p:cNvGrpSpPr>
            <a:grpSpLocks/>
          </p:cNvGrpSpPr>
          <p:nvPr/>
        </p:nvGrpSpPr>
        <p:grpSpPr bwMode="auto">
          <a:xfrm>
            <a:off x="971600" y="2492896"/>
            <a:ext cx="2103120" cy="2103120"/>
            <a:chOff x="288" y="1824"/>
            <a:chExt cx="1344" cy="1200"/>
          </a:xfrm>
        </p:grpSpPr>
        <p:sp>
          <p:nvSpPr>
            <p:cNvPr id="13" name="Oval 4"/>
            <p:cNvSpPr>
              <a:spLocks noChangeArrowheads="1"/>
            </p:cNvSpPr>
            <p:nvPr/>
          </p:nvSpPr>
          <p:spPr bwMode="auto">
            <a:xfrm>
              <a:off x="288" y="1824"/>
              <a:ext cx="1344" cy="1200"/>
            </a:xfrm>
            <a:prstGeom prst="ellipse">
              <a:avLst/>
            </a:prstGeom>
            <a:noFill/>
            <a:ln w="9525">
              <a:solidFill>
                <a:schemeClr val="tx1"/>
              </a:solidFill>
              <a:round/>
              <a:headEnd/>
              <a:tailEnd/>
            </a:ln>
            <a:effectLst/>
          </p:spPr>
          <p:txBody>
            <a:bodyPr wrap="none" anchor="ctr"/>
            <a:lstStyle/>
            <a:p>
              <a:endParaRPr lang="en-US">
                <a:latin typeface="+mj-lt"/>
              </a:endParaRPr>
            </a:p>
          </p:txBody>
        </p:sp>
        <p:sp>
          <p:nvSpPr>
            <p:cNvPr id="18" name="Oval 5"/>
            <p:cNvSpPr>
              <a:spLocks noChangeArrowheads="1"/>
            </p:cNvSpPr>
            <p:nvPr/>
          </p:nvSpPr>
          <p:spPr bwMode="auto">
            <a:xfrm>
              <a:off x="1248" y="240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19" name="Oval 6"/>
            <p:cNvSpPr>
              <a:spLocks noChangeArrowheads="1"/>
            </p:cNvSpPr>
            <p:nvPr/>
          </p:nvSpPr>
          <p:spPr bwMode="auto">
            <a:xfrm>
              <a:off x="1008" y="225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23" name="Oval 7"/>
            <p:cNvSpPr>
              <a:spLocks noChangeArrowheads="1"/>
            </p:cNvSpPr>
            <p:nvPr/>
          </p:nvSpPr>
          <p:spPr bwMode="auto">
            <a:xfrm>
              <a:off x="528" y="201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24" name="Oval 8"/>
            <p:cNvSpPr>
              <a:spLocks noChangeArrowheads="1"/>
            </p:cNvSpPr>
            <p:nvPr/>
          </p:nvSpPr>
          <p:spPr bwMode="auto">
            <a:xfrm>
              <a:off x="432" y="244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25" name="Oval 9"/>
            <p:cNvSpPr>
              <a:spLocks noChangeArrowheads="1"/>
            </p:cNvSpPr>
            <p:nvPr/>
          </p:nvSpPr>
          <p:spPr bwMode="auto">
            <a:xfrm>
              <a:off x="624" y="240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26" name="Oval 10"/>
            <p:cNvSpPr>
              <a:spLocks noChangeArrowheads="1"/>
            </p:cNvSpPr>
            <p:nvPr/>
          </p:nvSpPr>
          <p:spPr bwMode="auto">
            <a:xfrm>
              <a:off x="1008" y="1872"/>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27" name="Oval 11"/>
            <p:cNvSpPr>
              <a:spLocks noChangeArrowheads="1"/>
            </p:cNvSpPr>
            <p:nvPr/>
          </p:nvSpPr>
          <p:spPr bwMode="auto">
            <a:xfrm>
              <a:off x="816" y="1824"/>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28" name="Oval 12"/>
            <p:cNvSpPr>
              <a:spLocks noChangeArrowheads="1"/>
            </p:cNvSpPr>
            <p:nvPr/>
          </p:nvSpPr>
          <p:spPr bwMode="auto">
            <a:xfrm>
              <a:off x="864" y="201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grpSp>
          <p:nvGrpSpPr>
            <p:cNvPr id="29" name="Group 13"/>
            <p:cNvGrpSpPr>
              <a:grpSpLocks/>
            </p:cNvGrpSpPr>
            <p:nvPr/>
          </p:nvGrpSpPr>
          <p:grpSpPr bwMode="auto">
            <a:xfrm>
              <a:off x="624" y="1872"/>
              <a:ext cx="144" cy="144"/>
              <a:chOff x="2880" y="2160"/>
              <a:chExt cx="192" cy="192"/>
            </a:xfrm>
          </p:grpSpPr>
          <p:sp>
            <p:nvSpPr>
              <p:cNvPr id="74" name="Line 14"/>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75" name="Line 15"/>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sp>
          <p:nvSpPr>
            <p:cNvPr id="30" name="Oval 16"/>
            <p:cNvSpPr>
              <a:spLocks noChangeArrowheads="1"/>
            </p:cNvSpPr>
            <p:nvPr/>
          </p:nvSpPr>
          <p:spPr bwMode="auto">
            <a:xfrm>
              <a:off x="1152" y="196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31" name="Oval 17"/>
            <p:cNvSpPr>
              <a:spLocks noChangeArrowheads="1"/>
            </p:cNvSpPr>
            <p:nvPr/>
          </p:nvSpPr>
          <p:spPr bwMode="auto">
            <a:xfrm>
              <a:off x="1008" y="2544"/>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grpSp>
          <p:nvGrpSpPr>
            <p:cNvPr id="32" name="Group 18"/>
            <p:cNvGrpSpPr>
              <a:grpSpLocks/>
            </p:cNvGrpSpPr>
            <p:nvPr/>
          </p:nvGrpSpPr>
          <p:grpSpPr bwMode="auto">
            <a:xfrm>
              <a:off x="816" y="2160"/>
              <a:ext cx="144" cy="144"/>
              <a:chOff x="2880" y="2160"/>
              <a:chExt cx="192" cy="192"/>
            </a:xfrm>
          </p:grpSpPr>
          <p:sp>
            <p:nvSpPr>
              <p:cNvPr id="72" name="Line 19"/>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73" name="Line 20"/>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33" name="Group 21"/>
            <p:cNvGrpSpPr>
              <a:grpSpLocks/>
            </p:cNvGrpSpPr>
            <p:nvPr/>
          </p:nvGrpSpPr>
          <p:grpSpPr bwMode="auto">
            <a:xfrm>
              <a:off x="816" y="2640"/>
              <a:ext cx="144" cy="144"/>
              <a:chOff x="2880" y="2160"/>
              <a:chExt cx="192" cy="192"/>
            </a:xfrm>
          </p:grpSpPr>
          <p:sp>
            <p:nvSpPr>
              <p:cNvPr id="70" name="Line 22"/>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71" name="Line 23"/>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34" name="Group 24"/>
            <p:cNvGrpSpPr>
              <a:grpSpLocks/>
            </p:cNvGrpSpPr>
            <p:nvPr/>
          </p:nvGrpSpPr>
          <p:grpSpPr bwMode="auto">
            <a:xfrm>
              <a:off x="1200" y="2064"/>
              <a:ext cx="144" cy="144"/>
              <a:chOff x="2880" y="2160"/>
              <a:chExt cx="192" cy="192"/>
            </a:xfrm>
          </p:grpSpPr>
          <p:sp>
            <p:nvSpPr>
              <p:cNvPr id="68" name="Line 25"/>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69" name="Line 26"/>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35" name="Group 27"/>
            <p:cNvGrpSpPr>
              <a:grpSpLocks/>
            </p:cNvGrpSpPr>
            <p:nvPr/>
          </p:nvGrpSpPr>
          <p:grpSpPr bwMode="auto">
            <a:xfrm>
              <a:off x="336" y="2208"/>
              <a:ext cx="144" cy="144"/>
              <a:chOff x="2880" y="2160"/>
              <a:chExt cx="192" cy="192"/>
            </a:xfrm>
          </p:grpSpPr>
          <p:sp>
            <p:nvSpPr>
              <p:cNvPr id="66" name="Line 28"/>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67" name="Line 29"/>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sp>
          <p:nvSpPr>
            <p:cNvPr id="36" name="Oval 30"/>
            <p:cNvSpPr>
              <a:spLocks noChangeArrowheads="1"/>
            </p:cNvSpPr>
            <p:nvPr/>
          </p:nvSpPr>
          <p:spPr bwMode="auto">
            <a:xfrm>
              <a:off x="528" y="2544"/>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37" name="Oval 31"/>
            <p:cNvSpPr>
              <a:spLocks noChangeArrowheads="1"/>
            </p:cNvSpPr>
            <p:nvPr/>
          </p:nvSpPr>
          <p:spPr bwMode="auto">
            <a:xfrm>
              <a:off x="624" y="264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38" name="Oval 32"/>
            <p:cNvSpPr>
              <a:spLocks noChangeArrowheads="1"/>
            </p:cNvSpPr>
            <p:nvPr/>
          </p:nvSpPr>
          <p:spPr bwMode="auto">
            <a:xfrm>
              <a:off x="768" y="249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39" name="Oval 33"/>
            <p:cNvSpPr>
              <a:spLocks noChangeArrowheads="1"/>
            </p:cNvSpPr>
            <p:nvPr/>
          </p:nvSpPr>
          <p:spPr bwMode="auto">
            <a:xfrm>
              <a:off x="624" y="225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40" name="Oval 34"/>
            <p:cNvSpPr>
              <a:spLocks noChangeArrowheads="1"/>
            </p:cNvSpPr>
            <p:nvPr/>
          </p:nvSpPr>
          <p:spPr bwMode="auto">
            <a:xfrm>
              <a:off x="480" y="2304"/>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41" name="Oval 35"/>
            <p:cNvSpPr>
              <a:spLocks noChangeArrowheads="1"/>
            </p:cNvSpPr>
            <p:nvPr/>
          </p:nvSpPr>
          <p:spPr bwMode="auto">
            <a:xfrm>
              <a:off x="384" y="2064"/>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grpSp>
          <p:nvGrpSpPr>
            <p:cNvPr id="42" name="Group 36"/>
            <p:cNvGrpSpPr>
              <a:grpSpLocks/>
            </p:cNvGrpSpPr>
            <p:nvPr/>
          </p:nvGrpSpPr>
          <p:grpSpPr bwMode="auto">
            <a:xfrm>
              <a:off x="1008" y="2736"/>
              <a:ext cx="144" cy="144"/>
              <a:chOff x="2880" y="2160"/>
              <a:chExt cx="192" cy="192"/>
            </a:xfrm>
          </p:grpSpPr>
          <p:sp>
            <p:nvSpPr>
              <p:cNvPr id="64" name="Line 37"/>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65" name="Line 38"/>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43" name="Group 39"/>
            <p:cNvGrpSpPr>
              <a:grpSpLocks/>
            </p:cNvGrpSpPr>
            <p:nvPr/>
          </p:nvGrpSpPr>
          <p:grpSpPr bwMode="auto">
            <a:xfrm>
              <a:off x="720" y="2832"/>
              <a:ext cx="144" cy="144"/>
              <a:chOff x="2880" y="2160"/>
              <a:chExt cx="192" cy="192"/>
            </a:xfrm>
          </p:grpSpPr>
          <p:sp>
            <p:nvSpPr>
              <p:cNvPr id="62" name="Line 40"/>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63" name="Line 41"/>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44" name="Group 42"/>
            <p:cNvGrpSpPr>
              <a:grpSpLocks/>
            </p:cNvGrpSpPr>
            <p:nvPr/>
          </p:nvGrpSpPr>
          <p:grpSpPr bwMode="auto">
            <a:xfrm>
              <a:off x="1296" y="2688"/>
              <a:ext cx="144" cy="144"/>
              <a:chOff x="2880" y="2160"/>
              <a:chExt cx="192" cy="192"/>
            </a:xfrm>
          </p:grpSpPr>
          <p:sp>
            <p:nvSpPr>
              <p:cNvPr id="60" name="Line 43"/>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61" name="Line 44"/>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45" name="Group 45"/>
            <p:cNvGrpSpPr>
              <a:grpSpLocks/>
            </p:cNvGrpSpPr>
            <p:nvPr/>
          </p:nvGrpSpPr>
          <p:grpSpPr bwMode="auto">
            <a:xfrm>
              <a:off x="864" y="2400"/>
              <a:ext cx="144" cy="144"/>
              <a:chOff x="2880" y="2160"/>
              <a:chExt cx="192" cy="192"/>
            </a:xfrm>
          </p:grpSpPr>
          <p:sp>
            <p:nvSpPr>
              <p:cNvPr id="58" name="Line 46"/>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59" name="Line 47"/>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46" name="Group 48"/>
            <p:cNvGrpSpPr>
              <a:grpSpLocks/>
            </p:cNvGrpSpPr>
            <p:nvPr/>
          </p:nvGrpSpPr>
          <p:grpSpPr bwMode="auto">
            <a:xfrm>
              <a:off x="1104" y="2592"/>
              <a:ext cx="144" cy="144"/>
              <a:chOff x="2880" y="2160"/>
              <a:chExt cx="192" cy="192"/>
            </a:xfrm>
          </p:grpSpPr>
          <p:sp>
            <p:nvSpPr>
              <p:cNvPr id="56" name="Line 49"/>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57" name="Line 50"/>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47" name="Group 51"/>
            <p:cNvGrpSpPr>
              <a:grpSpLocks/>
            </p:cNvGrpSpPr>
            <p:nvPr/>
          </p:nvGrpSpPr>
          <p:grpSpPr bwMode="auto">
            <a:xfrm>
              <a:off x="1152" y="2832"/>
              <a:ext cx="144" cy="144"/>
              <a:chOff x="2880" y="2160"/>
              <a:chExt cx="192" cy="192"/>
            </a:xfrm>
          </p:grpSpPr>
          <p:sp>
            <p:nvSpPr>
              <p:cNvPr id="54" name="Line 52"/>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55" name="Line 53"/>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48" name="Group 54"/>
            <p:cNvGrpSpPr>
              <a:grpSpLocks/>
            </p:cNvGrpSpPr>
            <p:nvPr/>
          </p:nvGrpSpPr>
          <p:grpSpPr bwMode="auto">
            <a:xfrm>
              <a:off x="1296" y="2208"/>
              <a:ext cx="144" cy="144"/>
              <a:chOff x="2880" y="2160"/>
              <a:chExt cx="192" cy="192"/>
            </a:xfrm>
          </p:grpSpPr>
          <p:sp>
            <p:nvSpPr>
              <p:cNvPr id="52" name="Line 55"/>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53" name="Line 56"/>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nvGrpSpPr>
            <p:cNvPr id="49" name="Group 57"/>
            <p:cNvGrpSpPr>
              <a:grpSpLocks/>
            </p:cNvGrpSpPr>
            <p:nvPr/>
          </p:nvGrpSpPr>
          <p:grpSpPr bwMode="auto">
            <a:xfrm>
              <a:off x="1440" y="2352"/>
              <a:ext cx="144" cy="144"/>
              <a:chOff x="2880" y="2160"/>
              <a:chExt cx="192" cy="192"/>
            </a:xfrm>
          </p:grpSpPr>
          <p:sp>
            <p:nvSpPr>
              <p:cNvPr id="50" name="Line 58"/>
              <p:cNvSpPr>
                <a:spLocks noChangeShapeType="1"/>
              </p:cNvSpPr>
              <p:nvPr/>
            </p:nvSpPr>
            <p:spPr bwMode="auto">
              <a:xfrm>
                <a:off x="2880" y="2256"/>
                <a:ext cx="192" cy="0"/>
              </a:xfrm>
              <a:prstGeom prst="line">
                <a:avLst/>
              </a:prstGeom>
              <a:noFill/>
              <a:ln w="9525">
                <a:solidFill>
                  <a:srgbClr val="FF00FF"/>
                </a:solidFill>
                <a:round/>
                <a:headEnd/>
                <a:tailEnd/>
              </a:ln>
              <a:effectLst/>
            </p:spPr>
            <p:txBody>
              <a:bodyPr/>
              <a:lstStyle/>
              <a:p>
                <a:endParaRPr lang="en-US">
                  <a:latin typeface="+mj-lt"/>
                </a:endParaRPr>
              </a:p>
            </p:txBody>
          </p:sp>
          <p:sp>
            <p:nvSpPr>
              <p:cNvPr id="51" name="Line 59"/>
              <p:cNvSpPr>
                <a:spLocks noChangeShapeType="1"/>
              </p:cNvSpPr>
              <p:nvPr/>
            </p:nvSpPr>
            <p:spPr bwMode="auto">
              <a:xfrm>
                <a:off x="2976" y="2160"/>
                <a:ext cx="0" cy="192"/>
              </a:xfrm>
              <a:prstGeom prst="line">
                <a:avLst/>
              </a:prstGeom>
              <a:noFill/>
              <a:ln w="9525">
                <a:solidFill>
                  <a:srgbClr val="FF00FF"/>
                </a:solidFill>
                <a:round/>
                <a:headEnd/>
                <a:tailEnd/>
              </a:ln>
              <a:effectLst/>
            </p:spPr>
            <p:txBody>
              <a:bodyPr/>
              <a:lstStyle/>
              <a:p>
                <a:endParaRPr lang="en-US">
                  <a:latin typeface="+mj-lt"/>
                </a:endParaRPr>
              </a:p>
            </p:txBody>
          </p:sp>
        </p:grpSp>
      </p:grpSp>
      <p:sp>
        <p:nvSpPr>
          <p:cNvPr id="76" name="Text Box 60"/>
          <p:cNvSpPr txBox="1">
            <a:spLocks noChangeArrowheads="1"/>
          </p:cNvSpPr>
          <p:nvPr/>
        </p:nvSpPr>
        <p:spPr bwMode="auto">
          <a:xfrm>
            <a:off x="971600" y="1916832"/>
            <a:ext cx="1965410" cy="369332"/>
          </a:xfrm>
          <a:prstGeom prst="rect">
            <a:avLst/>
          </a:prstGeom>
          <a:noFill/>
          <a:ln w="9525">
            <a:noFill/>
            <a:miter lim="800000"/>
            <a:headEnd/>
            <a:tailEnd/>
          </a:ln>
          <a:effectLst/>
        </p:spPr>
        <p:txBody>
          <a:bodyPr wrap="none">
            <a:spAutoFit/>
          </a:bodyPr>
          <a:lstStyle/>
          <a:p>
            <a:r>
              <a:rPr lang="en-US" b="1">
                <a:latin typeface="+mj-lt"/>
                <a:cs typeface="Arial" charset="0"/>
              </a:rPr>
              <a:t>Very impure group</a:t>
            </a:r>
          </a:p>
        </p:txBody>
      </p:sp>
      <p:sp>
        <p:nvSpPr>
          <p:cNvPr id="77" name="Text Box 61"/>
          <p:cNvSpPr txBox="1">
            <a:spLocks noChangeArrowheads="1"/>
          </p:cNvSpPr>
          <p:nvPr/>
        </p:nvSpPr>
        <p:spPr bwMode="auto">
          <a:xfrm>
            <a:off x="4067944" y="1916832"/>
            <a:ext cx="1371529" cy="369332"/>
          </a:xfrm>
          <a:prstGeom prst="rect">
            <a:avLst/>
          </a:prstGeom>
          <a:noFill/>
          <a:ln w="9525">
            <a:noFill/>
            <a:miter lim="800000"/>
            <a:headEnd/>
            <a:tailEnd/>
          </a:ln>
          <a:effectLst/>
        </p:spPr>
        <p:txBody>
          <a:bodyPr wrap="square">
            <a:spAutoFit/>
          </a:bodyPr>
          <a:lstStyle/>
          <a:p>
            <a:pPr algn="ctr"/>
            <a:r>
              <a:rPr lang="en-US" b="1">
                <a:latin typeface="+mj-lt"/>
                <a:cs typeface="Arial" charset="0"/>
              </a:rPr>
              <a:t>Less </a:t>
            </a:r>
            <a:r>
              <a:rPr lang="en-US" b="1" smtClean="0">
                <a:latin typeface="+mj-lt"/>
                <a:cs typeface="Arial" charset="0"/>
              </a:rPr>
              <a:t>impure</a:t>
            </a:r>
            <a:endParaRPr lang="en-US" b="1">
              <a:latin typeface="+mj-lt"/>
              <a:cs typeface="Arial" charset="0"/>
            </a:endParaRPr>
          </a:p>
        </p:txBody>
      </p:sp>
      <p:grpSp>
        <p:nvGrpSpPr>
          <p:cNvPr id="78" name="Group 62"/>
          <p:cNvGrpSpPr>
            <a:grpSpLocks/>
          </p:cNvGrpSpPr>
          <p:nvPr/>
        </p:nvGrpSpPr>
        <p:grpSpPr bwMode="auto">
          <a:xfrm>
            <a:off x="6400800" y="2492896"/>
            <a:ext cx="2103120" cy="2103120"/>
            <a:chOff x="4032" y="1968"/>
            <a:chExt cx="1152" cy="1104"/>
          </a:xfrm>
        </p:grpSpPr>
        <p:sp>
          <p:nvSpPr>
            <p:cNvPr id="79" name="Oval 63"/>
            <p:cNvSpPr>
              <a:spLocks noChangeArrowheads="1"/>
            </p:cNvSpPr>
            <p:nvPr/>
          </p:nvSpPr>
          <p:spPr bwMode="auto">
            <a:xfrm>
              <a:off x="4512" y="2064"/>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0" name="Oval 64"/>
            <p:cNvSpPr>
              <a:spLocks noChangeArrowheads="1"/>
            </p:cNvSpPr>
            <p:nvPr/>
          </p:nvSpPr>
          <p:spPr bwMode="auto">
            <a:xfrm>
              <a:off x="4032" y="1968"/>
              <a:ext cx="1152" cy="1104"/>
            </a:xfrm>
            <a:prstGeom prst="ellipse">
              <a:avLst/>
            </a:prstGeom>
            <a:noFill/>
            <a:ln w="9525">
              <a:solidFill>
                <a:schemeClr val="tx1"/>
              </a:solidFill>
              <a:round/>
              <a:headEnd/>
              <a:tailEnd/>
            </a:ln>
            <a:effectLst/>
          </p:spPr>
          <p:txBody>
            <a:bodyPr wrap="none" anchor="ctr"/>
            <a:lstStyle/>
            <a:p>
              <a:endParaRPr lang="en-US">
                <a:latin typeface="+mj-lt"/>
              </a:endParaRPr>
            </a:p>
          </p:txBody>
        </p:sp>
        <p:sp>
          <p:nvSpPr>
            <p:cNvPr id="81" name="Oval 65"/>
            <p:cNvSpPr>
              <a:spLocks noChangeArrowheads="1"/>
            </p:cNvSpPr>
            <p:nvPr/>
          </p:nvSpPr>
          <p:spPr bwMode="auto">
            <a:xfrm>
              <a:off x="4800" y="249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2" name="Oval 66"/>
            <p:cNvSpPr>
              <a:spLocks noChangeArrowheads="1"/>
            </p:cNvSpPr>
            <p:nvPr/>
          </p:nvSpPr>
          <p:spPr bwMode="auto">
            <a:xfrm>
              <a:off x="4656" y="249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3" name="Oval 67"/>
            <p:cNvSpPr>
              <a:spLocks noChangeArrowheads="1"/>
            </p:cNvSpPr>
            <p:nvPr/>
          </p:nvSpPr>
          <p:spPr bwMode="auto">
            <a:xfrm>
              <a:off x="4416" y="216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4" name="Oval 68"/>
            <p:cNvSpPr>
              <a:spLocks noChangeArrowheads="1"/>
            </p:cNvSpPr>
            <p:nvPr/>
          </p:nvSpPr>
          <p:spPr bwMode="auto">
            <a:xfrm>
              <a:off x="4800" y="264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5" name="Oval 69"/>
            <p:cNvSpPr>
              <a:spLocks noChangeArrowheads="1"/>
            </p:cNvSpPr>
            <p:nvPr/>
          </p:nvSpPr>
          <p:spPr bwMode="auto">
            <a:xfrm>
              <a:off x="4800" y="225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6" name="Oval 70"/>
            <p:cNvSpPr>
              <a:spLocks noChangeArrowheads="1"/>
            </p:cNvSpPr>
            <p:nvPr/>
          </p:nvSpPr>
          <p:spPr bwMode="auto">
            <a:xfrm>
              <a:off x="4224" y="244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7" name="Oval 71"/>
            <p:cNvSpPr>
              <a:spLocks noChangeArrowheads="1"/>
            </p:cNvSpPr>
            <p:nvPr/>
          </p:nvSpPr>
          <p:spPr bwMode="auto">
            <a:xfrm>
              <a:off x="4320" y="2592"/>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8" name="Oval 72"/>
            <p:cNvSpPr>
              <a:spLocks noChangeArrowheads="1"/>
            </p:cNvSpPr>
            <p:nvPr/>
          </p:nvSpPr>
          <p:spPr bwMode="auto">
            <a:xfrm>
              <a:off x="4416" y="268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89" name="Oval 73"/>
            <p:cNvSpPr>
              <a:spLocks noChangeArrowheads="1"/>
            </p:cNvSpPr>
            <p:nvPr/>
          </p:nvSpPr>
          <p:spPr bwMode="auto">
            <a:xfrm>
              <a:off x="4608" y="216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90" name="Oval 74"/>
            <p:cNvSpPr>
              <a:spLocks noChangeArrowheads="1"/>
            </p:cNvSpPr>
            <p:nvPr/>
          </p:nvSpPr>
          <p:spPr bwMode="auto">
            <a:xfrm>
              <a:off x="4656" y="240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91" name="Oval 75"/>
            <p:cNvSpPr>
              <a:spLocks noChangeArrowheads="1"/>
            </p:cNvSpPr>
            <p:nvPr/>
          </p:nvSpPr>
          <p:spPr bwMode="auto">
            <a:xfrm>
              <a:off x="4896" y="244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grpSp>
      <p:sp>
        <p:nvSpPr>
          <p:cNvPr id="92" name="Text Box 76"/>
          <p:cNvSpPr txBox="1">
            <a:spLocks noChangeArrowheads="1"/>
          </p:cNvSpPr>
          <p:nvPr/>
        </p:nvSpPr>
        <p:spPr bwMode="auto">
          <a:xfrm>
            <a:off x="6172200" y="1916832"/>
            <a:ext cx="2504256" cy="369332"/>
          </a:xfrm>
          <a:prstGeom prst="rect">
            <a:avLst/>
          </a:prstGeom>
          <a:noFill/>
          <a:ln w="9525">
            <a:noFill/>
            <a:miter lim="800000"/>
            <a:headEnd/>
            <a:tailEnd/>
          </a:ln>
          <a:effectLst/>
        </p:spPr>
        <p:txBody>
          <a:bodyPr wrap="square">
            <a:spAutoFit/>
          </a:bodyPr>
          <a:lstStyle/>
          <a:p>
            <a:pPr algn="ctr"/>
            <a:r>
              <a:rPr lang="en-US" b="1" smtClean="0">
                <a:latin typeface="+mj-lt"/>
                <a:cs typeface="Arial" charset="0"/>
              </a:rPr>
              <a:t>Minimum impurity</a:t>
            </a:r>
            <a:endParaRPr lang="en-US" b="1">
              <a:latin typeface="+mj-lt"/>
              <a:cs typeface="Arial" charset="0"/>
            </a:endParaRPr>
          </a:p>
        </p:txBody>
      </p:sp>
      <p:grpSp>
        <p:nvGrpSpPr>
          <p:cNvPr id="93" name="Group 77"/>
          <p:cNvGrpSpPr>
            <a:grpSpLocks/>
          </p:cNvGrpSpPr>
          <p:nvPr/>
        </p:nvGrpSpPr>
        <p:grpSpPr bwMode="auto">
          <a:xfrm>
            <a:off x="3686200" y="2492896"/>
            <a:ext cx="2103120" cy="2103120"/>
            <a:chOff x="2352" y="1920"/>
            <a:chExt cx="1152" cy="1104"/>
          </a:xfrm>
        </p:grpSpPr>
        <p:sp>
          <p:nvSpPr>
            <p:cNvPr id="94" name="Oval 78"/>
            <p:cNvSpPr>
              <a:spLocks noChangeArrowheads="1"/>
            </p:cNvSpPr>
            <p:nvPr/>
          </p:nvSpPr>
          <p:spPr bwMode="auto">
            <a:xfrm>
              <a:off x="2832" y="2016"/>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95" name="Oval 79"/>
            <p:cNvSpPr>
              <a:spLocks noChangeArrowheads="1"/>
            </p:cNvSpPr>
            <p:nvPr/>
          </p:nvSpPr>
          <p:spPr bwMode="auto">
            <a:xfrm>
              <a:off x="2352" y="1920"/>
              <a:ext cx="1152" cy="1104"/>
            </a:xfrm>
            <a:prstGeom prst="ellipse">
              <a:avLst/>
            </a:prstGeom>
            <a:noFill/>
            <a:ln w="9525">
              <a:solidFill>
                <a:schemeClr val="tx1"/>
              </a:solidFill>
              <a:round/>
              <a:headEnd/>
              <a:tailEnd/>
            </a:ln>
            <a:effectLst/>
          </p:spPr>
          <p:txBody>
            <a:bodyPr wrap="none" anchor="ctr"/>
            <a:lstStyle/>
            <a:p>
              <a:endParaRPr lang="en-US">
                <a:latin typeface="+mj-lt"/>
              </a:endParaRPr>
            </a:p>
          </p:txBody>
        </p:sp>
        <p:sp>
          <p:nvSpPr>
            <p:cNvPr id="96" name="Oval 80"/>
            <p:cNvSpPr>
              <a:spLocks noChangeArrowheads="1"/>
            </p:cNvSpPr>
            <p:nvPr/>
          </p:nvSpPr>
          <p:spPr bwMode="auto">
            <a:xfrm>
              <a:off x="3120" y="244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97" name="Oval 81"/>
            <p:cNvSpPr>
              <a:spLocks noChangeArrowheads="1"/>
            </p:cNvSpPr>
            <p:nvPr/>
          </p:nvSpPr>
          <p:spPr bwMode="auto">
            <a:xfrm>
              <a:off x="2976" y="244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98" name="Oval 82"/>
            <p:cNvSpPr>
              <a:spLocks noChangeArrowheads="1"/>
            </p:cNvSpPr>
            <p:nvPr/>
          </p:nvSpPr>
          <p:spPr bwMode="auto">
            <a:xfrm>
              <a:off x="2736" y="2112"/>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99" name="Oval 83"/>
            <p:cNvSpPr>
              <a:spLocks noChangeArrowheads="1"/>
            </p:cNvSpPr>
            <p:nvPr/>
          </p:nvSpPr>
          <p:spPr bwMode="auto">
            <a:xfrm>
              <a:off x="3120" y="2592"/>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100" name="Oval 84"/>
            <p:cNvSpPr>
              <a:spLocks noChangeArrowheads="1"/>
            </p:cNvSpPr>
            <p:nvPr/>
          </p:nvSpPr>
          <p:spPr bwMode="auto">
            <a:xfrm>
              <a:off x="3120" y="2208"/>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101" name="Oval 85"/>
            <p:cNvSpPr>
              <a:spLocks noChangeArrowheads="1"/>
            </p:cNvSpPr>
            <p:nvPr/>
          </p:nvSpPr>
          <p:spPr bwMode="auto">
            <a:xfrm>
              <a:off x="2544" y="240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102" name="Oval 86"/>
            <p:cNvSpPr>
              <a:spLocks noChangeArrowheads="1"/>
            </p:cNvSpPr>
            <p:nvPr/>
          </p:nvSpPr>
          <p:spPr bwMode="auto">
            <a:xfrm>
              <a:off x="2640" y="2544"/>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103" name="Oval 87"/>
            <p:cNvSpPr>
              <a:spLocks noChangeArrowheads="1"/>
            </p:cNvSpPr>
            <p:nvPr/>
          </p:nvSpPr>
          <p:spPr bwMode="auto">
            <a:xfrm>
              <a:off x="2736" y="264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104" name="Oval 88"/>
            <p:cNvSpPr>
              <a:spLocks noChangeArrowheads="1"/>
            </p:cNvSpPr>
            <p:nvPr/>
          </p:nvSpPr>
          <p:spPr bwMode="auto">
            <a:xfrm>
              <a:off x="2928" y="2112"/>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105" name="Oval 89"/>
            <p:cNvSpPr>
              <a:spLocks noChangeArrowheads="1"/>
            </p:cNvSpPr>
            <p:nvPr/>
          </p:nvSpPr>
          <p:spPr bwMode="auto">
            <a:xfrm>
              <a:off x="2976" y="2352"/>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sp>
          <p:nvSpPr>
            <p:cNvPr id="106" name="Oval 90"/>
            <p:cNvSpPr>
              <a:spLocks noChangeArrowheads="1"/>
            </p:cNvSpPr>
            <p:nvPr/>
          </p:nvSpPr>
          <p:spPr bwMode="auto">
            <a:xfrm>
              <a:off x="3216" y="2400"/>
              <a:ext cx="96" cy="96"/>
            </a:xfrm>
            <a:prstGeom prst="ellipse">
              <a:avLst/>
            </a:prstGeom>
            <a:solidFill>
              <a:srgbClr val="00FF00"/>
            </a:solidFill>
            <a:ln w="9525">
              <a:solidFill>
                <a:schemeClr val="tx1"/>
              </a:solidFill>
              <a:round/>
              <a:headEnd/>
              <a:tailEnd/>
            </a:ln>
            <a:effectLst/>
          </p:spPr>
          <p:txBody>
            <a:bodyPr wrap="none" anchor="ctr"/>
            <a:lstStyle/>
            <a:p>
              <a:endParaRPr lang="en-US">
                <a:latin typeface="+mj-lt"/>
              </a:endParaRPr>
            </a:p>
          </p:txBody>
        </p:sp>
        <p:grpSp>
          <p:nvGrpSpPr>
            <p:cNvPr id="107" name="Group 91"/>
            <p:cNvGrpSpPr>
              <a:grpSpLocks/>
            </p:cNvGrpSpPr>
            <p:nvPr/>
          </p:nvGrpSpPr>
          <p:grpSpPr bwMode="auto">
            <a:xfrm>
              <a:off x="2880" y="2544"/>
              <a:ext cx="144" cy="144"/>
              <a:chOff x="2880" y="2160"/>
              <a:chExt cx="192" cy="192"/>
            </a:xfrm>
          </p:grpSpPr>
          <p:sp>
            <p:nvSpPr>
              <p:cNvPr id="111" name="Line 92"/>
              <p:cNvSpPr>
                <a:spLocks noChangeShapeType="1"/>
              </p:cNvSpPr>
              <p:nvPr/>
            </p:nvSpPr>
            <p:spPr bwMode="auto">
              <a:xfrm>
                <a:off x="2880" y="2256"/>
                <a:ext cx="192" cy="0"/>
              </a:xfrm>
              <a:prstGeom prst="line">
                <a:avLst/>
              </a:prstGeom>
              <a:noFill/>
              <a:ln w="9525">
                <a:solidFill>
                  <a:srgbClr val="FF99CC"/>
                </a:solidFill>
                <a:round/>
                <a:headEnd/>
                <a:tailEnd/>
              </a:ln>
              <a:effectLst/>
            </p:spPr>
            <p:txBody>
              <a:bodyPr/>
              <a:lstStyle/>
              <a:p>
                <a:endParaRPr lang="en-US">
                  <a:latin typeface="+mj-lt"/>
                </a:endParaRPr>
              </a:p>
            </p:txBody>
          </p:sp>
          <p:sp>
            <p:nvSpPr>
              <p:cNvPr id="112" name="Line 93"/>
              <p:cNvSpPr>
                <a:spLocks noChangeShapeType="1"/>
              </p:cNvSpPr>
              <p:nvPr/>
            </p:nvSpPr>
            <p:spPr bwMode="auto">
              <a:xfrm>
                <a:off x="2976" y="2160"/>
                <a:ext cx="0" cy="192"/>
              </a:xfrm>
              <a:prstGeom prst="line">
                <a:avLst/>
              </a:prstGeom>
              <a:noFill/>
              <a:ln w="9525">
                <a:solidFill>
                  <a:srgbClr val="FF99CC"/>
                </a:solidFill>
                <a:round/>
                <a:headEnd/>
                <a:tailEnd/>
              </a:ln>
              <a:effectLst/>
            </p:spPr>
            <p:txBody>
              <a:bodyPr/>
              <a:lstStyle/>
              <a:p>
                <a:endParaRPr lang="en-US">
                  <a:latin typeface="+mj-lt"/>
                </a:endParaRPr>
              </a:p>
            </p:txBody>
          </p:sp>
        </p:grpSp>
        <p:grpSp>
          <p:nvGrpSpPr>
            <p:cNvPr id="108" name="Group 94"/>
            <p:cNvGrpSpPr>
              <a:grpSpLocks/>
            </p:cNvGrpSpPr>
            <p:nvPr/>
          </p:nvGrpSpPr>
          <p:grpSpPr bwMode="auto">
            <a:xfrm>
              <a:off x="2976" y="2736"/>
              <a:ext cx="144" cy="144"/>
              <a:chOff x="2880" y="2160"/>
              <a:chExt cx="192" cy="192"/>
            </a:xfrm>
          </p:grpSpPr>
          <p:sp>
            <p:nvSpPr>
              <p:cNvPr id="109" name="Line 95"/>
              <p:cNvSpPr>
                <a:spLocks noChangeShapeType="1"/>
              </p:cNvSpPr>
              <p:nvPr/>
            </p:nvSpPr>
            <p:spPr bwMode="auto">
              <a:xfrm>
                <a:off x="2880" y="2256"/>
                <a:ext cx="192" cy="0"/>
              </a:xfrm>
              <a:prstGeom prst="line">
                <a:avLst/>
              </a:prstGeom>
              <a:noFill/>
              <a:ln w="9525">
                <a:solidFill>
                  <a:srgbClr val="FF99CC"/>
                </a:solidFill>
                <a:round/>
                <a:headEnd/>
                <a:tailEnd/>
              </a:ln>
              <a:effectLst/>
            </p:spPr>
            <p:txBody>
              <a:bodyPr/>
              <a:lstStyle/>
              <a:p>
                <a:endParaRPr lang="en-US">
                  <a:latin typeface="+mj-lt"/>
                </a:endParaRPr>
              </a:p>
            </p:txBody>
          </p:sp>
          <p:sp>
            <p:nvSpPr>
              <p:cNvPr id="110" name="Line 96"/>
              <p:cNvSpPr>
                <a:spLocks noChangeShapeType="1"/>
              </p:cNvSpPr>
              <p:nvPr/>
            </p:nvSpPr>
            <p:spPr bwMode="auto">
              <a:xfrm>
                <a:off x="2976" y="2160"/>
                <a:ext cx="0" cy="192"/>
              </a:xfrm>
              <a:prstGeom prst="line">
                <a:avLst/>
              </a:prstGeom>
              <a:noFill/>
              <a:ln w="9525">
                <a:solidFill>
                  <a:srgbClr val="FF99CC"/>
                </a:solidFill>
                <a:round/>
                <a:headEnd/>
                <a:tailEnd/>
              </a:ln>
              <a:effectLst/>
            </p:spPr>
            <p:txBody>
              <a:bodyPr/>
              <a:lstStyle/>
              <a:p>
                <a:endParaRPr lang="en-US">
                  <a:latin typeface="+mj-lt"/>
                </a:endParaRPr>
              </a:p>
            </p:txBody>
          </p:sp>
        </p:grpSp>
      </p:grpSp>
    </p:spTree>
    <p:extLst>
      <p:ext uri="{BB962C8B-B14F-4D97-AF65-F5344CB8AC3E}">
        <p14:creationId xmlns:p14="http://schemas.microsoft.com/office/powerpoint/2010/main" val="157922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1000"/>
                                        <p:tgtEl>
                                          <p:spTgt spid="76"/>
                                        </p:tgtEl>
                                      </p:cBhvr>
                                    </p:animEffect>
                                    <p:anim calcmode="lin" valueType="num">
                                      <p:cBhvr>
                                        <p:cTn id="8" dur="1000" fill="hold"/>
                                        <p:tgtEl>
                                          <p:spTgt spid="76"/>
                                        </p:tgtEl>
                                        <p:attrNameLst>
                                          <p:attrName>ppt_x</p:attrName>
                                        </p:attrNameLst>
                                      </p:cBhvr>
                                      <p:tavLst>
                                        <p:tav tm="0">
                                          <p:val>
                                            <p:strVal val="#ppt_x"/>
                                          </p:val>
                                        </p:tav>
                                        <p:tav tm="100000">
                                          <p:val>
                                            <p:strVal val="#ppt_x"/>
                                          </p:val>
                                        </p:tav>
                                      </p:tavLst>
                                    </p:anim>
                                    <p:anim calcmode="lin" valueType="num">
                                      <p:cBhvr>
                                        <p:cTn id="9" dur="1000" fill="hold"/>
                                        <p:tgtEl>
                                          <p:spTgt spid="7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fade">
                                      <p:cBhvr>
                                        <p:cTn id="19" dur="1000"/>
                                        <p:tgtEl>
                                          <p:spTgt spid="77"/>
                                        </p:tgtEl>
                                      </p:cBhvr>
                                    </p:animEffect>
                                    <p:anim calcmode="lin" valueType="num">
                                      <p:cBhvr>
                                        <p:cTn id="20" dur="1000" fill="hold"/>
                                        <p:tgtEl>
                                          <p:spTgt spid="77"/>
                                        </p:tgtEl>
                                        <p:attrNameLst>
                                          <p:attrName>ppt_x</p:attrName>
                                        </p:attrNameLst>
                                      </p:cBhvr>
                                      <p:tavLst>
                                        <p:tav tm="0">
                                          <p:val>
                                            <p:strVal val="#ppt_x"/>
                                          </p:val>
                                        </p:tav>
                                        <p:tav tm="100000">
                                          <p:val>
                                            <p:strVal val="#ppt_x"/>
                                          </p:val>
                                        </p:tav>
                                      </p:tavLst>
                                    </p:anim>
                                    <p:anim calcmode="lin" valueType="num">
                                      <p:cBhvr>
                                        <p:cTn id="21" dur="1000" fill="hold"/>
                                        <p:tgtEl>
                                          <p:spTgt spid="77"/>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93"/>
                                        </p:tgtEl>
                                        <p:attrNameLst>
                                          <p:attrName>style.visibility</p:attrName>
                                        </p:attrNameLst>
                                      </p:cBhvr>
                                      <p:to>
                                        <p:strVal val="visible"/>
                                      </p:to>
                                    </p:set>
                                    <p:animEffect transition="in" filter="fade">
                                      <p:cBhvr>
                                        <p:cTn id="24" dur="1000"/>
                                        <p:tgtEl>
                                          <p:spTgt spid="93"/>
                                        </p:tgtEl>
                                      </p:cBhvr>
                                    </p:animEffect>
                                    <p:anim calcmode="lin" valueType="num">
                                      <p:cBhvr>
                                        <p:cTn id="25" dur="1000" fill="hold"/>
                                        <p:tgtEl>
                                          <p:spTgt spid="93"/>
                                        </p:tgtEl>
                                        <p:attrNameLst>
                                          <p:attrName>ppt_x</p:attrName>
                                        </p:attrNameLst>
                                      </p:cBhvr>
                                      <p:tavLst>
                                        <p:tav tm="0">
                                          <p:val>
                                            <p:strVal val="#ppt_x"/>
                                          </p:val>
                                        </p:tav>
                                        <p:tav tm="100000">
                                          <p:val>
                                            <p:strVal val="#ppt_x"/>
                                          </p:val>
                                        </p:tav>
                                      </p:tavLst>
                                    </p:anim>
                                    <p:anim calcmode="lin" valueType="num">
                                      <p:cBhvr>
                                        <p:cTn id="26"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1000"/>
                                        <p:tgtEl>
                                          <p:spTgt spid="92"/>
                                        </p:tgtEl>
                                      </p:cBhvr>
                                    </p:animEffect>
                                    <p:anim calcmode="lin" valueType="num">
                                      <p:cBhvr>
                                        <p:cTn id="32" dur="1000" fill="hold"/>
                                        <p:tgtEl>
                                          <p:spTgt spid="92"/>
                                        </p:tgtEl>
                                        <p:attrNameLst>
                                          <p:attrName>ppt_x</p:attrName>
                                        </p:attrNameLst>
                                      </p:cBhvr>
                                      <p:tavLst>
                                        <p:tav tm="0">
                                          <p:val>
                                            <p:strVal val="#ppt_x"/>
                                          </p:val>
                                        </p:tav>
                                        <p:tav tm="100000">
                                          <p:val>
                                            <p:strVal val="#ppt_x"/>
                                          </p:val>
                                        </p:tav>
                                      </p:tavLst>
                                    </p:anim>
                                    <p:anim calcmode="lin" valueType="num">
                                      <p:cBhvr>
                                        <p:cTn id="33" dur="1000" fill="hold"/>
                                        <p:tgtEl>
                                          <p:spTgt spid="92"/>
                                        </p:tgtEl>
                                        <p:attrNameLst>
                                          <p:attrName>ppt_y</p:attrName>
                                        </p:attrNameLst>
                                      </p:cBhvr>
                                      <p:tavLst>
                                        <p:tav tm="0">
                                          <p:val>
                                            <p:strVal val="#ppt_y-.1"/>
                                          </p:val>
                                        </p:tav>
                                        <p:tav tm="100000">
                                          <p:val>
                                            <p:strVal val="#ppt_y"/>
                                          </p:val>
                                        </p:tav>
                                      </p:tavLst>
                                    </p:anim>
                                  </p:childTnLst>
                                </p:cTn>
                              </p:par>
                              <p:par>
                                <p:cTn id="34" presetID="47" presetClass="entr" presetSubtype="0" fill="hold" nodeType="with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fade">
                                      <p:cBhvr>
                                        <p:cTn id="36" dur="1000"/>
                                        <p:tgtEl>
                                          <p:spTgt spid="78"/>
                                        </p:tgtEl>
                                      </p:cBhvr>
                                    </p:animEffect>
                                    <p:anim calcmode="lin" valueType="num">
                                      <p:cBhvr>
                                        <p:cTn id="37" dur="1000" fill="hold"/>
                                        <p:tgtEl>
                                          <p:spTgt spid="78"/>
                                        </p:tgtEl>
                                        <p:attrNameLst>
                                          <p:attrName>ppt_x</p:attrName>
                                        </p:attrNameLst>
                                      </p:cBhvr>
                                      <p:tavLst>
                                        <p:tav tm="0">
                                          <p:val>
                                            <p:strVal val="#ppt_x"/>
                                          </p:val>
                                        </p:tav>
                                        <p:tav tm="100000">
                                          <p:val>
                                            <p:strVal val="#ppt_x"/>
                                          </p:val>
                                        </p:tav>
                                      </p:tavLst>
                                    </p:anim>
                                    <p:anim calcmode="lin" valueType="num">
                                      <p:cBhvr>
                                        <p:cTn id="38"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9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0" y="6400800"/>
            <a:ext cx="9144000" cy="457200"/>
            <a:chOff x="0" y="6400800"/>
            <a:chExt cx="9144000" cy="457200"/>
          </a:xfrm>
        </p:grpSpPr>
        <p:sp>
          <p:nvSpPr>
            <p:cNvPr id="20" name="Rectangle 19"/>
            <p:cNvSpPr/>
            <p:nvPr/>
          </p:nvSpPr>
          <p:spPr>
            <a:xfrm>
              <a:off x="0" y="6400800"/>
              <a:ext cx="9144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sz="2500"/>
            </a:p>
          </p:txBody>
        </p:sp>
        <p:cxnSp>
          <p:nvCxnSpPr>
            <p:cNvPr id="22" name="Straight Connector 21"/>
            <p:cNvCxnSpPr/>
            <p:nvPr/>
          </p:nvCxnSpPr>
          <p:spPr>
            <a:xfrm rot="5400000">
              <a:off x="5961156" y="6634069"/>
              <a:ext cx="423069" cy="980"/>
            </a:xfrm>
            <a:prstGeom prst="line">
              <a:avLst/>
            </a:prstGeom>
            <a:ln/>
          </p:spPr>
          <p:style>
            <a:lnRef idx="2">
              <a:schemeClr val="accent4"/>
            </a:lnRef>
            <a:fillRef idx="0">
              <a:schemeClr val="accent4"/>
            </a:fillRef>
            <a:effectRef idx="1">
              <a:schemeClr val="accent4"/>
            </a:effectRef>
            <a:fontRef idx="minor">
              <a:schemeClr val="tx1"/>
            </a:fontRef>
          </p:style>
        </p:cxnSp>
      </p:grpSp>
      <p:grpSp>
        <p:nvGrpSpPr>
          <p:cNvPr id="3" name="Group 12"/>
          <p:cNvGrpSpPr/>
          <p:nvPr/>
        </p:nvGrpSpPr>
        <p:grpSpPr>
          <a:xfrm>
            <a:off x="-1684530" y="-742539"/>
            <a:ext cx="10828530" cy="2280381"/>
            <a:chOff x="-1684530" y="-742539"/>
            <a:chExt cx="10828530" cy="2280381"/>
          </a:xfrm>
        </p:grpSpPr>
        <p:sp>
          <p:nvSpPr>
            <p:cNvPr id="14" name="Diagonal Stripe 13"/>
            <p:cNvSpPr/>
            <p:nvPr/>
          </p:nvSpPr>
          <p:spPr>
            <a:xfrm rot="12600000">
              <a:off x="-1684530" y="-742539"/>
              <a:ext cx="4213259" cy="2280381"/>
            </a:xfrm>
            <a:prstGeom prst="diagStripe">
              <a:avLst>
                <a:gd name="adj" fmla="val 71768"/>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a:solidFill>
                  <a:schemeClr val="tx1"/>
                </a:solidFill>
              </a:endParaRPr>
            </a:p>
          </p:txBody>
        </p:sp>
        <p:sp>
          <p:nvSpPr>
            <p:cNvPr id="15" name="Rectangle 14"/>
            <p:cNvSpPr/>
            <p:nvPr/>
          </p:nvSpPr>
          <p:spPr>
            <a:xfrm>
              <a:off x="-500098" y="214290"/>
              <a:ext cx="9644098" cy="57150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grpSp>
      <p:sp>
        <p:nvSpPr>
          <p:cNvPr id="16"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en-US" sz="2400" b="1" noProof="0" smtClean="0">
                <a:latin typeface="+mj-lt"/>
                <a:ea typeface="+mj-ea"/>
                <a:cs typeface="+mj-cs"/>
              </a:rPr>
              <a:t>Entropy dan Information Gain</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sp>
        <p:nvSpPr>
          <p:cNvPr id="17" name="Content Placeholder 16"/>
          <p:cNvSpPr>
            <a:spLocks noGrp="1"/>
          </p:cNvSpPr>
          <p:nvPr>
            <p:ph idx="4294967295"/>
          </p:nvPr>
        </p:nvSpPr>
        <p:spPr>
          <a:xfrm>
            <a:off x="0" y="1825625"/>
            <a:ext cx="7886700" cy="4351338"/>
          </a:xfrm>
        </p:spPr>
        <p:txBody>
          <a:bodyPr>
            <a:normAutofit fontScale="92500" lnSpcReduction="10000"/>
          </a:bodyPr>
          <a:lstStyle/>
          <a:p>
            <a:r>
              <a:rPr lang="en-US" sz="2400" smtClean="0"/>
              <a:t>Andaikan sebuah gugus data D dibagi menjadi beberapa kelompok, misalnya D</a:t>
            </a:r>
            <a:r>
              <a:rPr lang="en-US" sz="2400" baseline="-25000" smtClean="0"/>
              <a:t>1</a:t>
            </a:r>
            <a:r>
              <a:rPr lang="en-US" sz="2400" smtClean="0"/>
              <a:t>, D</a:t>
            </a:r>
            <a:r>
              <a:rPr lang="en-US" sz="2400" baseline="-25000" smtClean="0"/>
              <a:t>2</a:t>
            </a:r>
            <a:r>
              <a:rPr lang="en-US" sz="2400" smtClean="0"/>
              <a:t>, …, D</a:t>
            </a:r>
            <a:r>
              <a:rPr lang="en-US" sz="2400" baseline="-25000" smtClean="0"/>
              <a:t>k</a:t>
            </a:r>
            <a:r>
              <a:rPr lang="en-US" sz="2400" smtClean="0"/>
              <a:t> berdasarkan variabel prediktor V</a:t>
            </a:r>
          </a:p>
          <a:p>
            <a:endParaRPr lang="en-US" sz="2400" smtClean="0"/>
          </a:p>
          <a:p>
            <a:r>
              <a:rPr lang="en-US" sz="2400" smtClean="0"/>
              <a:t>Dari setiap D</a:t>
            </a:r>
            <a:r>
              <a:rPr lang="en-US" sz="2400" baseline="-25000" smtClean="0"/>
              <a:t>i</a:t>
            </a:r>
            <a:r>
              <a:rPr lang="en-US" sz="2400" smtClean="0"/>
              <a:t> bisa dihitung entropinya, yaitu E(D</a:t>
            </a:r>
            <a:r>
              <a:rPr lang="en-US" sz="2400" baseline="-25000" smtClean="0"/>
              <a:t>i</a:t>
            </a:r>
            <a:r>
              <a:rPr lang="en-US" sz="2400" smtClean="0"/>
              <a:t>)</a:t>
            </a:r>
          </a:p>
          <a:p>
            <a:endParaRPr lang="en-US" sz="2400" smtClean="0"/>
          </a:p>
          <a:p>
            <a:r>
              <a:rPr lang="en-US" sz="2400" smtClean="0"/>
              <a:t>Information Gain adalah</a:t>
            </a:r>
          </a:p>
          <a:p>
            <a:endParaRPr lang="en-US" sz="2400" smtClean="0"/>
          </a:p>
          <a:p>
            <a:endParaRPr lang="en-US" sz="2400" smtClean="0"/>
          </a:p>
          <a:p>
            <a:r>
              <a:rPr lang="en-US" sz="2400" smtClean="0"/>
              <a:t>Variabel prediktor yang kuat hubungannya akan memiliki information gain yang semakin besar</a:t>
            </a:r>
          </a:p>
          <a:p>
            <a:pPr>
              <a:buNone/>
            </a:pPr>
            <a:r>
              <a:rPr lang="en-US" sz="2400" smtClean="0"/>
              <a:t> </a:t>
            </a:r>
          </a:p>
        </p:txBody>
      </p:sp>
      <p:graphicFrame>
        <p:nvGraphicFramePr>
          <p:cNvPr id="11" name="Object 10"/>
          <p:cNvGraphicFramePr>
            <a:graphicFrameLocks noChangeAspect="1"/>
          </p:cNvGraphicFramePr>
          <p:nvPr/>
        </p:nvGraphicFramePr>
        <p:xfrm>
          <a:off x="2627784" y="3861048"/>
          <a:ext cx="4032447" cy="888873"/>
        </p:xfrm>
        <a:graphic>
          <a:graphicData uri="http://schemas.openxmlformats.org/presentationml/2006/ole">
            <mc:AlternateContent xmlns:mc="http://schemas.openxmlformats.org/markup-compatibility/2006">
              <mc:Choice xmlns:v="urn:schemas-microsoft-com:vml" Requires="v">
                <p:oleObj spid="_x0000_s4103" name="Equation" r:id="rId3" imgW="2362200" imgH="520700" progId="Equation.3">
                  <p:embed/>
                </p:oleObj>
              </mc:Choice>
              <mc:Fallback>
                <p:oleObj name="Equation" r:id="rId3" imgW="2362200" imgH="520700" progId="Equation.3">
                  <p:embed/>
                  <p:pic>
                    <p:nvPicPr>
                      <p:cNvPr id="11"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861048"/>
                        <a:ext cx="4032447" cy="8888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722770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0" y="6400800"/>
            <a:ext cx="9144000" cy="457200"/>
            <a:chOff x="0" y="6400800"/>
            <a:chExt cx="9144000" cy="457200"/>
          </a:xfrm>
        </p:grpSpPr>
        <p:sp>
          <p:nvSpPr>
            <p:cNvPr id="20" name="Rectangle 19"/>
            <p:cNvSpPr/>
            <p:nvPr/>
          </p:nvSpPr>
          <p:spPr>
            <a:xfrm>
              <a:off x="0" y="6400800"/>
              <a:ext cx="9144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sz="2500"/>
            </a:p>
          </p:txBody>
        </p:sp>
        <p:cxnSp>
          <p:nvCxnSpPr>
            <p:cNvPr id="22" name="Straight Connector 21"/>
            <p:cNvCxnSpPr/>
            <p:nvPr/>
          </p:nvCxnSpPr>
          <p:spPr>
            <a:xfrm rot="5400000">
              <a:off x="5961156" y="6634069"/>
              <a:ext cx="423069" cy="980"/>
            </a:xfrm>
            <a:prstGeom prst="line">
              <a:avLst/>
            </a:prstGeom>
            <a:ln/>
          </p:spPr>
          <p:style>
            <a:lnRef idx="2">
              <a:schemeClr val="accent4"/>
            </a:lnRef>
            <a:fillRef idx="0">
              <a:schemeClr val="accent4"/>
            </a:fillRef>
            <a:effectRef idx="1">
              <a:schemeClr val="accent4"/>
            </a:effectRef>
            <a:fontRef idx="minor">
              <a:schemeClr val="tx1"/>
            </a:fontRef>
          </p:style>
        </p:cxnSp>
      </p:grpSp>
      <p:grpSp>
        <p:nvGrpSpPr>
          <p:cNvPr id="3" name="Group 12"/>
          <p:cNvGrpSpPr/>
          <p:nvPr/>
        </p:nvGrpSpPr>
        <p:grpSpPr>
          <a:xfrm>
            <a:off x="-1684530" y="-742539"/>
            <a:ext cx="10828530" cy="2280381"/>
            <a:chOff x="-1684530" y="-742539"/>
            <a:chExt cx="10828530" cy="2280381"/>
          </a:xfrm>
        </p:grpSpPr>
        <p:sp>
          <p:nvSpPr>
            <p:cNvPr id="14" name="Diagonal Stripe 13"/>
            <p:cNvSpPr/>
            <p:nvPr/>
          </p:nvSpPr>
          <p:spPr>
            <a:xfrm rot="12600000">
              <a:off x="-1684530" y="-742539"/>
              <a:ext cx="4213259" cy="2280381"/>
            </a:xfrm>
            <a:prstGeom prst="diagStripe">
              <a:avLst>
                <a:gd name="adj" fmla="val 71768"/>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a:solidFill>
                  <a:schemeClr val="tx1"/>
                </a:solidFill>
              </a:endParaRPr>
            </a:p>
          </p:txBody>
        </p:sp>
        <p:sp>
          <p:nvSpPr>
            <p:cNvPr id="15" name="Rectangle 14"/>
            <p:cNvSpPr/>
            <p:nvPr/>
          </p:nvSpPr>
          <p:spPr>
            <a:xfrm>
              <a:off x="-500098" y="214290"/>
              <a:ext cx="9644098" cy="57150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grpSp>
      <p:sp>
        <p:nvSpPr>
          <p:cNvPr id="16"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en-US" sz="2400" b="1" noProof="0" smtClean="0">
                <a:latin typeface="+mj-lt"/>
                <a:ea typeface="+mj-ea"/>
                <a:cs typeface="+mj-cs"/>
              </a:rPr>
              <a:t>Entropy dan Information Gain</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Rectangle 17"/>
          <p:cNvSpPr/>
          <p:nvPr/>
        </p:nvSpPr>
        <p:spPr>
          <a:xfrm>
            <a:off x="3887753" y="1124744"/>
            <a:ext cx="5137560" cy="5016758"/>
          </a:xfrm>
          <a:prstGeom prst="rect">
            <a:avLst/>
          </a:prstGeom>
        </p:spPr>
        <p:txBody>
          <a:bodyPr wrap="none">
            <a:spAutoFit/>
          </a:bodyPr>
          <a:lstStyle/>
          <a:p>
            <a:r>
              <a:rPr lang="en-US" sz="1600" smtClean="0"/>
              <a:t>E(TOTAL) = –</a:t>
            </a:r>
            <a:r>
              <a:rPr lang="en-US" sz="1600" i="1" smtClean="0"/>
              <a:t>p</a:t>
            </a:r>
            <a:r>
              <a:rPr lang="en-US" sz="1600" smtClean="0"/>
              <a:t> log</a:t>
            </a:r>
            <a:r>
              <a:rPr lang="en-US" sz="1600" baseline="-25000" smtClean="0"/>
              <a:t>2</a:t>
            </a:r>
            <a:r>
              <a:rPr lang="en-US" sz="1600" smtClean="0"/>
              <a:t>(</a:t>
            </a:r>
            <a:r>
              <a:rPr lang="en-US" sz="1600" i="1" smtClean="0"/>
              <a:t>p</a:t>
            </a:r>
            <a:r>
              <a:rPr lang="en-US" sz="1600" smtClean="0"/>
              <a:t>) – (1–</a:t>
            </a:r>
            <a:r>
              <a:rPr lang="en-US" sz="1600" i="1" smtClean="0"/>
              <a:t>p</a:t>
            </a:r>
            <a:r>
              <a:rPr lang="en-US" sz="1600" smtClean="0"/>
              <a:t>) log</a:t>
            </a:r>
            <a:r>
              <a:rPr lang="en-US" sz="1600" baseline="-25000" smtClean="0"/>
              <a:t>2</a:t>
            </a:r>
            <a:r>
              <a:rPr lang="en-US" sz="1600" smtClean="0"/>
              <a:t>(1–</a:t>
            </a:r>
            <a:r>
              <a:rPr lang="en-US" sz="1600" i="1" smtClean="0"/>
              <a:t>p</a:t>
            </a:r>
            <a:r>
              <a:rPr lang="en-US" sz="1600" smtClean="0"/>
              <a:t>)</a:t>
            </a:r>
          </a:p>
          <a:p>
            <a:r>
              <a:rPr lang="en-US" sz="1600" smtClean="0">
                <a:solidFill>
                  <a:schemeClr val="bg1"/>
                </a:solidFill>
              </a:rPr>
              <a:t>E(TOTAL) </a:t>
            </a:r>
            <a:r>
              <a:rPr lang="en-US" sz="1600" smtClean="0"/>
              <a:t>= –</a:t>
            </a:r>
            <a:r>
              <a:rPr lang="en-US" sz="1600" i="1" smtClean="0"/>
              <a:t>0.3081</a:t>
            </a:r>
            <a:r>
              <a:rPr lang="en-US" sz="1600" smtClean="0"/>
              <a:t> log</a:t>
            </a:r>
            <a:r>
              <a:rPr lang="en-US" sz="1600" baseline="-25000" smtClean="0"/>
              <a:t>2</a:t>
            </a:r>
            <a:r>
              <a:rPr lang="en-US" sz="1600" smtClean="0"/>
              <a:t>(</a:t>
            </a:r>
            <a:r>
              <a:rPr lang="en-US" sz="1600" i="1" smtClean="0"/>
              <a:t>0.3081</a:t>
            </a:r>
            <a:r>
              <a:rPr lang="en-US" sz="1600" smtClean="0"/>
              <a:t>) – 0.6919 log</a:t>
            </a:r>
            <a:r>
              <a:rPr lang="en-US" sz="1600" baseline="-25000" smtClean="0"/>
              <a:t>2</a:t>
            </a:r>
            <a:r>
              <a:rPr lang="en-US" sz="1600" smtClean="0"/>
              <a:t>(0.6919)</a:t>
            </a:r>
          </a:p>
          <a:p>
            <a:r>
              <a:rPr lang="en-US" sz="1600" smtClean="0">
                <a:solidFill>
                  <a:schemeClr val="bg1"/>
                </a:solidFill>
              </a:rPr>
              <a:t>E(TOTAL) </a:t>
            </a:r>
            <a:r>
              <a:rPr lang="en-US" sz="1600" smtClean="0"/>
              <a:t>= 0.8910</a:t>
            </a:r>
          </a:p>
          <a:p>
            <a:endParaRPr lang="en-US" sz="1600" smtClean="0"/>
          </a:p>
          <a:p>
            <a:r>
              <a:rPr lang="en-US" sz="1600" smtClean="0"/>
              <a:t>E(Perempuan) = –</a:t>
            </a:r>
            <a:r>
              <a:rPr lang="en-US" sz="1600" i="1" smtClean="0"/>
              <a:t>p</a:t>
            </a:r>
            <a:r>
              <a:rPr lang="en-US" sz="1600" smtClean="0"/>
              <a:t> log</a:t>
            </a:r>
            <a:r>
              <a:rPr lang="en-US" sz="1600" baseline="-25000" smtClean="0"/>
              <a:t>2</a:t>
            </a:r>
            <a:r>
              <a:rPr lang="en-US" sz="1600" smtClean="0"/>
              <a:t>(</a:t>
            </a:r>
            <a:r>
              <a:rPr lang="en-US" sz="1600" i="1" smtClean="0"/>
              <a:t>p</a:t>
            </a:r>
            <a:r>
              <a:rPr lang="en-US" sz="1600" smtClean="0"/>
              <a:t>) – (1–</a:t>
            </a:r>
            <a:r>
              <a:rPr lang="en-US" sz="1600" i="1" smtClean="0"/>
              <a:t>p</a:t>
            </a:r>
            <a:r>
              <a:rPr lang="en-US" sz="1600" smtClean="0"/>
              <a:t>) log</a:t>
            </a:r>
            <a:r>
              <a:rPr lang="en-US" sz="1600" baseline="-25000" smtClean="0"/>
              <a:t>2</a:t>
            </a:r>
            <a:r>
              <a:rPr lang="en-US" sz="1600" smtClean="0"/>
              <a:t>(1–</a:t>
            </a:r>
            <a:r>
              <a:rPr lang="en-US" sz="1600" i="1" smtClean="0"/>
              <a:t>p</a:t>
            </a:r>
            <a:r>
              <a:rPr lang="en-US" sz="1600" smtClean="0"/>
              <a:t>)</a:t>
            </a:r>
          </a:p>
          <a:p>
            <a:r>
              <a:rPr lang="en-US" sz="1600" smtClean="0">
                <a:solidFill>
                  <a:schemeClr val="bg1"/>
                </a:solidFill>
              </a:rPr>
              <a:t>E(Perempuan) </a:t>
            </a:r>
            <a:r>
              <a:rPr lang="en-US" sz="1600" smtClean="0"/>
              <a:t>= –</a:t>
            </a:r>
            <a:r>
              <a:rPr lang="en-US" sz="1600" i="1" smtClean="0"/>
              <a:t>0.0459 </a:t>
            </a:r>
            <a:r>
              <a:rPr lang="en-US" sz="1600" smtClean="0"/>
              <a:t>log</a:t>
            </a:r>
            <a:r>
              <a:rPr lang="en-US" sz="1600" baseline="-25000" smtClean="0"/>
              <a:t>2</a:t>
            </a:r>
            <a:r>
              <a:rPr lang="en-US" sz="1600" smtClean="0"/>
              <a:t>(</a:t>
            </a:r>
            <a:r>
              <a:rPr lang="en-US" sz="1600" i="1" smtClean="0"/>
              <a:t>0.0459</a:t>
            </a:r>
            <a:r>
              <a:rPr lang="en-US" sz="1600" smtClean="0"/>
              <a:t>) – 0.9541 log</a:t>
            </a:r>
            <a:r>
              <a:rPr lang="en-US" sz="1600" baseline="-25000" smtClean="0"/>
              <a:t>2</a:t>
            </a:r>
            <a:r>
              <a:rPr lang="en-US" sz="1600" smtClean="0"/>
              <a:t>(0.9541)</a:t>
            </a:r>
          </a:p>
          <a:p>
            <a:r>
              <a:rPr lang="en-US" sz="1600" smtClean="0">
                <a:solidFill>
                  <a:schemeClr val="bg1"/>
                </a:solidFill>
              </a:rPr>
              <a:t>E(Perempuan) </a:t>
            </a:r>
            <a:r>
              <a:rPr lang="en-US" sz="1600" smtClean="0"/>
              <a:t>= 0.2688</a:t>
            </a:r>
          </a:p>
          <a:p>
            <a:endParaRPr lang="en-US" sz="1600" smtClean="0"/>
          </a:p>
          <a:p>
            <a:r>
              <a:rPr lang="en-US" sz="1600" smtClean="0"/>
              <a:t>E(Laki-Laki) = –</a:t>
            </a:r>
            <a:r>
              <a:rPr lang="en-US" sz="1600" i="1" smtClean="0"/>
              <a:t>p</a:t>
            </a:r>
            <a:r>
              <a:rPr lang="en-US" sz="1600" smtClean="0"/>
              <a:t> log</a:t>
            </a:r>
            <a:r>
              <a:rPr lang="en-US" sz="1600" baseline="-25000" smtClean="0"/>
              <a:t>2</a:t>
            </a:r>
            <a:r>
              <a:rPr lang="en-US" sz="1600" smtClean="0"/>
              <a:t>(</a:t>
            </a:r>
            <a:r>
              <a:rPr lang="en-US" sz="1600" i="1" smtClean="0"/>
              <a:t>p</a:t>
            </a:r>
            <a:r>
              <a:rPr lang="en-US" sz="1600" smtClean="0"/>
              <a:t>) – (1–</a:t>
            </a:r>
            <a:r>
              <a:rPr lang="en-US" sz="1600" i="1" smtClean="0"/>
              <a:t>p</a:t>
            </a:r>
            <a:r>
              <a:rPr lang="en-US" sz="1600" smtClean="0"/>
              <a:t>) log</a:t>
            </a:r>
            <a:r>
              <a:rPr lang="en-US" sz="1600" baseline="-25000" smtClean="0"/>
              <a:t>2</a:t>
            </a:r>
            <a:r>
              <a:rPr lang="en-US" sz="1600" smtClean="0"/>
              <a:t>(1–</a:t>
            </a:r>
            <a:r>
              <a:rPr lang="en-US" sz="1600" i="1" smtClean="0"/>
              <a:t>p</a:t>
            </a:r>
            <a:r>
              <a:rPr lang="en-US" sz="1600" smtClean="0"/>
              <a:t>)</a:t>
            </a:r>
          </a:p>
          <a:p>
            <a:r>
              <a:rPr lang="en-US" sz="1600" smtClean="0">
                <a:solidFill>
                  <a:schemeClr val="bg1"/>
                </a:solidFill>
              </a:rPr>
              <a:t>E(Laki-Laki) </a:t>
            </a:r>
            <a:r>
              <a:rPr lang="en-US" sz="1600" smtClean="0"/>
              <a:t>= –0.</a:t>
            </a:r>
            <a:r>
              <a:rPr lang="en-US" sz="1600" i="1" smtClean="0"/>
              <a:t>6190 </a:t>
            </a:r>
            <a:r>
              <a:rPr lang="en-US" sz="1600" smtClean="0"/>
              <a:t>log</a:t>
            </a:r>
            <a:r>
              <a:rPr lang="en-US" sz="1600" baseline="-25000" smtClean="0"/>
              <a:t>2</a:t>
            </a:r>
            <a:r>
              <a:rPr lang="en-US" sz="1600" smtClean="0"/>
              <a:t>(</a:t>
            </a:r>
            <a:r>
              <a:rPr lang="en-US" sz="1600" i="1" smtClean="0"/>
              <a:t>0.6190</a:t>
            </a:r>
            <a:r>
              <a:rPr lang="en-US" sz="1600" smtClean="0"/>
              <a:t>) – 0.3810 log</a:t>
            </a:r>
            <a:r>
              <a:rPr lang="en-US" sz="1600" baseline="-25000" smtClean="0"/>
              <a:t>2</a:t>
            </a:r>
            <a:r>
              <a:rPr lang="en-US" sz="1600" smtClean="0"/>
              <a:t>(0.3810)</a:t>
            </a:r>
          </a:p>
          <a:p>
            <a:r>
              <a:rPr lang="en-US" sz="1600" smtClean="0">
                <a:solidFill>
                  <a:schemeClr val="bg1"/>
                </a:solidFill>
              </a:rPr>
              <a:t>E(Laki-Laki) </a:t>
            </a:r>
            <a:r>
              <a:rPr lang="en-US" sz="1600" smtClean="0"/>
              <a:t>= 0.9588</a:t>
            </a:r>
          </a:p>
          <a:p>
            <a:endParaRPr lang="en-US" sz="1600" smtClean="0"/>
          </a:p>
          <a:p>
            <a:r>
              <a:rPr lang="en-US" sz="1600" smtClean="0"/>
              <a:t>Information Gain dari Variabel Jenis Kelamin</a:t>
            </a:r>
          </a:p>
          <a:p>
            <a:r>
              <a:rPr lang="en-US" sz="1600" smtClean="0"/>
              <a:t>IG = 0.8910 – ( 588/1084 * 0.2688 + 496/1084 * 0.9588)</a:t>
            </a:r>
          </a:p>
          <a:p>
            <a:r>
              <a:rPr lang="en-US" sz="1600" smtClean="0">
                <a:solidFill>
                  <a:schemeClr val="bg1"/>
                </a:solidFill>
              </a:rPr>
              <a:t>IG</a:t>
            </a:r>
            <a:r>
              <a:rPr lang="en-US" sz="1600" smtClean="0"/>
              <a:t> = 0.8910 – 0.5845</a:t>
            </a:r>
          </a:p>
          <a:p>
            <a:r>
              <a:rPr lang="en-US" sz="1600" smtClean="0">
                <a:solidFill>
                  <a:schemeClr val="bg1"/>
                </a:solidFill>
              </a:rPr>
              <a:t>IG</a:t>
            </a:r>
            <a:r>
              <a:rPr lang="en-US" sz="1600" smtClean="0"/>
              <a:t> = 0.3065</a:t>
            </a:r>
          </a:p>
          <a:p>
            <a:endParaRPr lang="en-US" sz="1600" smtClean="0"/>
          </a:p>
          <a:p>
            <a:endParaRPr lang="en-US" sz="1600" smtClean="0"/>
          </a:p>
          <a:p>
            <a:endParaRPr lang="en-US" sz="1600" smtClean="0"/>
          </a:p>
          <a:p>
            <a:endParaRPr lang="en-US" sz="1600"/>
          </a:p>
        </p:txBody>
      </p:sp>
      <p:pic>
        <p:nvPicPr>
          <p:cNvPr id="13"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421" b="48093"/>
          <a:stretch/>
        </p:blipFill>
        <p:spPr bwMode="auto">
          <a:xfrm>
            <a:off x="35496" y="1161348"/>
            <a:ext cx="3929633" cy="2771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5615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124200"/>
            <a:ext cx="9144000" cy="1295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sp>
        <p:nvSpPr>
          <p:cNvPr id="14" name="TextBox 13"/>
          <p:cNvSpPr txBox="1"/>
          <p:nvPr/>
        </p:nvSpPr>
        <p:spPr>
          <a:xfrm>
            <a:off x="8358214" y="2428868"/>
            <a:ext cx="535724" cy="923330"/>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5400" b="1" dirty="0" smtClean="0"/>
              <a:t>2</a:t>
            </a:r>
            <a:endParaRPr lang="id-ID" sz="5400" b="1" dirty="0"/>
          </a:p>
        </p:txBody>
      </p:sp>
      <p:grpSp>
        <p:nvGrpSpPr>
          <p:cNvPr id="2" name="Group 5"/>
          <p:cNvGrpSpPr/>
          <p:nvPr/>
        </p:nvGrpSpPr>
        <p:grpSpPr>
          <a:xfrm>
            <a:off x="0" y="6400800"/>
            <a:ext cx="9144000" cy="457200"/>
            <a:chOff x="0" y="6400800"/>
            <a:chExt cx="9144000" cy="457200"/>
          </a:xfrm>
        </p:grpSpPr>
        <p:sp>
          <p:nvSpPr>
            <p:cNvPr id="16" name="Rectangle 15"/>
            <p:cNvSpPr/>
            <p:nvPr/>
          </p:nvSpPr>
          <p:spPr>
            <a:xfrm>
              <a:off x="0" y="6400800"/>
              <a:ext cx="9144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cxnSp>
          <p:nvCxnSpPr>
            <p:cNvPr id="18" name="Straight Connector 17"/>
            <p:cNvCxnSpPr/>
            <p:nvPr/>
          </p:nvCxnSpPr>
          <p:spPr>
            <a:xfrm rot="5400000">
              <a:off x="5961156" y="6634069"/>
              <a:ext cx="423069" cy="980"/>
            </a:xfrm>
            <a:prstGeom prst="line">
              <a:avLst/>
            </a:prstGeom>
            <a:ln/>
          </p:spPr>
          <p:style>
            <a:lnRef idx="2">
              <a:schemeClr val="accent4"/>
            </a:lnRef>
            <a:fillRef idx="0">
              <a:schemeClr val="accent4"/>
            </a:fillRef>
            <a:effectRef idx="1">
              <a:schemeClr val="accent4"/>
            </a:effectRef>
            <a:fontRef idx="minor">
              <a:schemeClr val="tx1"/>
            </a:fontRef>
          </p:style>
        </p:cxnSp>
      </p:grpSp>
      <p:sp>
        <p:nvSpPr>
          <p:cNvPr id="12" name="TextBox 11"/>
          <p:cNvSpPr txBox="1"/>
          <p:nvPr/>
        </p:nvSpPr>
        <p:spPr>
          <a:xfrm>
            <a:off x="140264" y="3497049"/>
            <a:ext cx="8987970" cy="646331"/>
          </a:xfrm>
          <a:prstGeom prst="rect">
            <a:avLst/>
          </a:prstGeom>
          <a:noFill/>
        </p:spPr>
        <p:txBody>
          <a:bodyPr wrap="square" rtlCol="0">
            <a:spAutoFit/>
          </a:bodyPr>
          <a:lstStyle/>
          <a:p>
            <a:r>
              <a:rPr lang="en-US" sz="3600" b="1" dirty="0" err="1" smtClean="0"/>
              <a:t>Algoritma</a:t>
            </a:r>
            <a:r>
              <a:rPr lang="en-US" sz="3600" b="1" dirty="0" smtClean="0"/>
              <a:t> </a:t>
            </a:r>
            <a:r>
              <a:rPr lang="en-US" sz="3600" b="1" dirty="0" err="1" smtClean="0"/>
              <a:t>Pohon</a:t>
            </a:r>
            <a:r>
              <a:rPr lang="en-US" sz="3600" b="1" dirty="0" smtClean="0"/>
              <a:t> </a:t>
            </a:r>
            <a:r>
              <a:rPr lang="en-US" sz="3600" b="1" dirty="0" err="1" smtClean="0"/>
              <a:t>Klasifikasi</a:t>
            </a:r>
            <a:endParaRPr lang="en-US" sz="3600" b="1" dirty="0" smtClean="0"/>
          </a:p>
        </p:txBody>
      </p:sp>
    </p:spTree>
    <p:extLst>
      <p:ext uri="{BB962C8B-B14F-4D97-AF65-F5344CB8AC3E}">
        <p14:creationId xmlns:p14="http://schemas.microsoft.com/office/powerpoint/2010/main" val="4045914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7641" y="994421"/>
            <a:ext cx="5184321" cy="894507"/>
          </a:xfrm>
          <a:solidFill>
            <a:schemeClr val="accent6">
              <a:lumMod val="75000"/>
            </a:schemeClr>
          </a:solidFill>
          <a:effectLst>
            <a:softEdge rad="63500"/>
          </a:effectLst>
        </p:spPr>
        <p:txBody>
          <a:bodyPr>
            <a:normAutofit/>
          </a:bodyPr>
          <a:lstStyle/>
          <a:p>
            <a:pPr algn="ctr"/>
            <a:r>
              <a:rPr lang="en-US" sz="4000" b="1" dirty="0" err="1" smtClean="0">
                <a:solidFill>
                  <a:schemeClr val="accent6">
                    <a:lumMod val="20000"/>
                    <a:lumOff val="80000"/>
                  </a:schemeClr>
                </a:solidFill>
                <a:latin typeface="Avenir Next Cyr W04 Demi Italic" panose="020B0703020202090204" pitchFamily="34" charset="0"/>
              </a:rPr>
              <a:t>Kegunaan</a:t>
            </a:r>
            <a:r>
              <a:rPr lang="en-US" sz="4000" b="1" dirty="0" smtClean="0">
                <a:solidFill>
                  <a:schemeClr val="accent6">
                    <a:lumMod val="20000"/>
                    <a:lumOff val="80000"/>
                  </a:schemeClr>
                </a:solidFill>
                <a:latin typeface="Avenir Next Cyr W04 Demi Italic" panose="020B0703020202090204" pitchFamily="34" charset="0"/>
              </a:rPr>
              <a:t> </a:t>
            </a:r>
            <a:r>
              <a:rPr lang="en-US" sz="4000" b="1" dirty="0" err="1" smtClean="0">
                <a:solidFill>
                  <a:schemeClr val="accent6">
                    <a:lumMod val="20000"/>
                    <a:lumOff val="80000"/>
                  </a:schemeClr>
                </a:solidFill>
                <a:latin typeface="Avenir Next Cyr W04 Demi Italic" panose="020B0703020202090204" pitchFamily="34" charset="0"/>
              </a:rPr>
              <a:t>Analitika</a:t>
            </a:r>
            <a:endParaRPr lang="en-US" sz="4000" b="1" dirty="0">
              <a:solidFill>
                <a:schemeClr val="accent6">
                  <a:lumMod val="20000"/>
                  <a:lumOff val="80000"/>
                </a:schemeClr>
              </a:solidFill>
              <a:latin typeface="Avenir Next Cyr W04 Demi Italic" panose="020B0703020202090204" pitchFamily="34" charset="0"/>
            </a:endParaRPr>
          </a:p>
        </p:txBody>
      </p:sp>
      <p:sp>
        <p:nvSpPr>
          <p:cNvPr id="3" name="Content Placeholder 2"/>
          <p:cNvSpPr>
            <a:spLocks noGrp="1"/>
          </p:cNvSpPr>
          <p:nvPr>
            <p:ph idx="4294967295"/>
          </p:nvPr>
        </p:nvSpPr>
        <p:spPr>
          <a:xfrm>
            <a:off x="5357813" y="2505075"/>
            <a:ext cx="3786187" cy="2635250"/>
          </a:xfrm>
        </p:spPr>
        <p:txBody>
          <a:bodyPr>
            <a:normAutofit fontScale="85000" lnSpcReduction="10000"/>
          </a:bodyPr>
          <a:lstStyle/>
          <a:p>
            <a:r>
              <a:rPr lang="en-US" b="1" dirty="0" smtClean="0"/>
              <a:t>Identifying past and current conditions</a:t>
            </a:r>
          </a:p>
          <a:p>
            <a:r>
              <a:rPr lang="en-US" b="1" dirty="0" smtClean="0"/>
              <a:t>Proactivity </a:t>
            </a:r>
            <a:r>
              <a:rPr lang="en-US" b="1" dirty="0"/>
              <a:t>and anticipating </a:t>
            </a:r>
            <a:r>
              <a:rPr lang="en-US" b="1" dirty="0" smtClean="0"/>
              <a:t>needs</a:t>
            </a:r>
          </a:p>
          <a:p>
            <a:r>
              <a:rPr lang="en-US" b="1" dirty="0" err="1"/>
              <a:t>Optimising</a:t>
            </a:r>
            <a:r>
              <a:rPr lang="en-US" b="1" dirty="0"/>
              <a:t> and improving operational </a:t>
            </a:r>
            <a:r>
              <a:rPr lang="en-US" b="1" dirty="0" smtClean="0"/>
              <a:t>efficiency</a:t>
            </a:r>
          </a:p>
          <a:p>
            <a:r>
              <a:rPr lang="en-US" b="1" dirty="0"/>
              <a:t>Mitigating </a:t>
            </a:r>
            <a:r>
              <a:rPr lang="en-US" b="1" dirty="0" smtClean="0"/>
              <a:t>risk</a:t>
            </a:r>
          </a:p>
          <a:p>
            <a:pPr marL="0" indent="0">
              <a:buNone/>
            </a:pPr>
            <a:endParaRPr lang="en-US" dirty="0"/>
          </a:p>
        </p:txBody>
      </p:sp>
      <p:pic>
        <p:nvPicPr>
          <p:cNvPr id="10242"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78622">
            <a:off x="790889" y="1931972"/>
            <a:ext cx="3657668" cy="303760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36584477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0" y="6400800"/>
            <a:ext cx="9144000" cy="457200"/>
            <a:chOff x="0" y="6400800"/>
            <a:chExt cx="9144000" cy="457200"/>
          </a:xfrm>
        </p:grpSpPr>
        <p:sp>
          <p:nvSpPr>
            <p:cNvPr id="20" name="Rectangle 19"/>
            <p:cNvSpPr/>
            <p:nvPr/>
          </p:nvSpPr>
          <p:spPr>
            <a:xfrm>
              <a:off x="0" y="6400800"/>
              <a:ext cx="9144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sz="2500"/>
            </a:p>
          </p:txBody>
        </p:sp>
        <p:cxnSp>
          <p:nvCxnSpPr>
            <p:cNvPr id="22" name="Straight Connector 21"/>
            <p:cNvCxnSpPr/>
            <p:nvPr/>
          </p:nvCxnSpPr>
          <p:spPr>
            <a:xfrm rot="5400000">
              <a:off x="5961156" y="6634069"/>
              <a:ext cx="423069" cy="980"/>
            </a:xfrm>
            <a:prstGeom prst="line">
              <a:avLst/>
            </a:prstGeom>
            <a:ln/>
          </p:spPr>
          <p:style>
            <a:lnRef idx="2">
              <a:schemeClr val="accent4"/>
            </a:lnRef>
            <a:fillRef idx="0">
              <a:schemeClr val="accent4"/>
            </a:fillRef>
            <a:effectRef idx="1">
              <a:schemeClr val="accent4"/>
            </a:effectRef>
            <a:fontRef idx="minor">
              <a:schemeClr val="tx1"/>
            </a:fontRef>
          </p:style>
        </p:cxnSp>
      </p:grpSp>
      <p:grpSp>
        <p:nvGrpSpPr>
          <p:cNvPr id="3" name="Group 12"/>
          <p:cNvGrpSpPr/>
          <p:nvPr/>
        </p:nvGrpSpPr>
        <p:grpSpPr>
          <a:xfrm>
            <a:off x="-1684530" y="-742539"/>
            <a:ext cx="10828530" cy="2280381"/>
            <a:chOff x="-1684530" y="-742539"/>
            <a:chExt cx="10828530" cy="2280381"/>
          </a:xfrm>
        </p:grpSpPr>
        <p:sp>
          <p:nvSpPr>
            <p:cNvPr id="14" name="Diagonal Stripe 13"/>
            <p:cNvSpPr/>
            <p:nvPr/>
          </p:nvSpPr>
          <p:spPr>
            <a:xfrm rot="12600000">
              <a:off x="-1684530" y="-742539"/>
              <a:ext cx="4213259" cy="2280381"/>
            </a:xfrm>
            <a:prstGeom prst="diagStripe">
              <a:avLst>
                <a:gd name="adj" fmla="val 71768"/>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a:solidFill>
                  <a:schemeClr val="tx1"/>
                </a:solidFill>
              </a:endParaRPr>
            </a:p>
          </p:txBody>
        </p:sp>
        <p:sp>
          <p:nvSpPr>
            <p:cNvPr id="15" name="Rectangle 14"/>
            <p:cNvSpPr/>
            <p:nvPr/>
          </p:nvSpPr>
          <p:spPr>
            <a:xfrm>
              <a:off x="-500098" y="214290"/>
              <a:ext cx="9644098" cy="57150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grpSp>
      <p:sp>
        <p:nvSpPr>
          <p:cNvPr id="16"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smtClean="0">
                <a:ln>
                  <a:noFill/>
                </a:ln>
                <a:solidFill>
                  <a:schemeClr val="tx1"/>
                </a:solidFill>
                <a:effectLst/>
                <a:uLnTx/>
                <a:uFillTx/>
                <a:latin typeface="+mj-lt"/>
                <a:ea typeface="+mj-ea"/>
                <a:cs typeface="+mj-cs"/>
              </a:rPr>
              <a:t>Ide Dasar</a:t>
            </a:r>
            <a:endParaRPr kumimoji="0" lang="en-US" sz="3000" b="1" i="0" u="none" strike="noStrike" kern="1200" cap="none" spc="0" normalizeH="0" baseline="0" noProof="0" dirty="0">
              <a:ln>
                <a:noFill/>
              </a:ln>
              <a:solidFill>
                <a:schemeClr val="tx1"/>
              </a:solidFill>
              <a:effectLst/>
              <a:uLnTx/>
              <a:uFillTx/>
              <a:latin typeface="+mj-lt"/>
              <a:ea typeface="+mj-ea"/>
              <a:cs typeface="+mj-cs"/>
            </a:endParaRPr>
          </a:p>
        </p:txBody>
      </p:sp>
      <p:sp>
        <p:nvSpPr>
          <p:cNvPr id="66" name="5-Point Star 65"/>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164288" y="1484784"/>
            <a:ext cx="1008112" cy="369332"/>
          </a:xfrm>
          <a:prstGeom prst="rect">
            <a:avLst/>
          </a:prstGeom>
          <a:noFill/>
        </p:spPr>
        <p:txBody>
          <a:bodyPr wrap="square" rtlCol="0">
            <a:spAutoFit/>
          </a:bodyPr>
          <a:lstStyle/>
          <a:p>
            <a:r>
              <a:rPr lang="en-US" smtClean="0"/>
              <a:t>16 obs</a:t>
            </a:r>
            <a:endParaRPr lang="en-US"/>
          </a:p>
        </p:txBody>
      </p:sp>
      <p:sp>
        <p:nvSpPr>
          <p:cNvPr id="69" name="TextBox 68"/>
          <p:cNvSpPr txBox="1"/>
          <p:nvPr/>
        </p:nvSpPr>
        <p:spPr>
          <a:xfrm>
            <a:off x="7164288" y="1860590"/>
            <a:ext cx="1008112" cy="369332"/>
          </a:xfrm>
          <a:prstGeom prst="rect">
            <a:avLst/>
          </a:prstGeom>
          <a:noFill/>
        </p:spPr>
        <p:txBody>
          <a:bodyPr wrap="square" rtlCol="0">
            <a:spAutoFit/>
          </a:bodyPr>
          <a:lstStyle/>
          <a:p>
            <a:r>
              <a:rPr lang="en-US" smtClean="0"/>
              <a:t>13 obs</a:t>
            </a:r>
            <a:endParaRPr lang="en-US"/>
          </a:p>
        </p:txBody>
      </p:sp>
      <p:sp>
        <p:nvSpPr>
          <p:cNvPr id="70" name="TextBox 69"/>
          <p:cNvSpPr txBox="1"/>
          <p:nvPr/>
        </p:nvSpPr>
        <p:spPr>
          <a:xfrm>
            <a:off x="6012160" y="2492896"/>
            <a:ext cx="2880320" cy="1815882"/>
          </a:xfrm>
          <a:prstGeom prst="rect">
            <a:avLst/>
          </a:prstGeom>
          <a:noFill/>
        </p:spPr>
        <p:txBody>
          <a:bodyPr wrap="square" rtlCol="0">
            <a:spAutoFit/>
          </a:bodyPr>
          <a:lstStyle/>
          <a:p>
            <a:r>
              <a:rPr lang="en-US" sz="2800" smtClean="0"/>
              <a:t>Mencari pemisah terbaik antara individu      dengan individu</a:t>
            </a:r>
            <a:endParaRPr lang="en-US" sz="2800"/>
          </a:p>
        </p:txBody>
      </p:sp>
      <p:sp>
        <p:nvSpPr>
          <p:cNvPr id="71" name="5-Point Star 70"/>
          <p:cNvSpPr/>
          <p:nvPr/>
        </p:nvSpPr>
        <p:spPr>
          <a:xfrm>
            <a:off x="7380312" y="350100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Connector 71"/>
          <p:cNvSpPr/>
          <p:nvPr/>
        </p:nvSpPr>
        <p:spPr>
          <a:xfrm>
            <a:off x="8460432" y="393305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6012160" y="4697849"/>
            <a:ext cx="2880320" cy="1323439"/>
          </a:xfrm>
          <a:prstGeom prst="rect">
            <a:avLst/>
          </a:prstGeom>
          <a:noFill/>
        </p:spPr>
        <p:txBody>
          <a:bodyPr wrap="square" rtlCol="0">
            <a:spAutoFit/>
          </a:bodyPr>
          <a:lstStyle/>
          <a:p>
            <a:r>
              <a:rPr lang="en-US" sz="2000" smtClean="0"/>
              <a:t>Pemisahan dilakukan untuk masing-masing variabel, bukan kombinasinya.</a:t>
            </a:r>
            <a:endParaRPr lang="en-US" sz="2000"/>
          </a:p>
        </p:txBody>
      </p:sp>
      <p:grpSp>
        <p:nvGrpSpPr>
          <p:cNvPr id="76" name="Group 75"/>
          <p:cNvGrpSpPr/>
          <p:nvPr/>
        </p:nvGrpSpPr>
        <p:grpSpPr>
          <a:xfrm>
            <a:off x="1331640" y="1052736"/>
            <a:ext cx="4536504" cy="4617804"/>
            <a:chOff x="1331640" y="1052736"/>
            <a:chExt cx="4536504" cy="4617804"/>
          </a:xfrm>
        </p:grpSpPr>
        <p:grpSp>
          <p:nvGrpSpPr>
            <p:cNvPr id="36" name="Group 35"/>
            <p:cNvGrpSpPr/>
            <p:nvPr/>
          </p:nvGrpSpPr>
          <p:grpSpPr>
            <a:xfrm>
              <a:off x="1475656" y="1268760"/>
              <a:ext cx="4392488" cy="4401780"/>
              <a:chOff x="1475656" y="1268760"/>
              <a:chExt cx="4392488" cy="4401780"/>
            </a:xfrm>
          </p:grpSpPr>
          <p:cxnSp>
            <p:nvCxnSpPr>
              <p:cNvPr id="19" name="Straight Connector 18"/>
              <p:cNvCxnSpPr/>
              <p:nvPr/>
            </p:nvCxnSpPr>
            <p:spPr>
              <a:xfrm flipV="1">
                <a:off x="1835696" y="1268760"/>
                <a:ext cx="0" cy="411480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V="1">
                <a:off x="3765024" y="3126080"/>
                <a:ext cx="0" cy="420624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75656" y="4124370"/>
                <a:ext cx="216024" cy="369332"/>
              </a:xfrm>
              <a:prstGeom prst="rect">
                <a:avLst/>
              </a:prstGeom>
              <a:noFill/>
            </p:spPr>
            <p:txBody>
              <a:bodyPr wrap="square" rtlCol="0">
                <a:spAutoFit/>
              </a:bodyPr>
              <a:lstStyle/>
              <a:p>
                <a:r>
                  <a:rPr lang="en-US" smtClean="0"/>
                  <a:t>1</a:t>
                </a:r>
                <a:endParaRPr lang="en-US"/>
              </a:p>
            </p:txBody>
          </p:sp>
          <p:sp>
            <p:nvSpPr>
              <p:cNvPr id="29" name="TextBox 28"/>
              <p:cNvSpPr txBox="1"/>
              <p:nvPr/>
            </p:nvSpPr>
            <p:spPr>
              <a:xfrm>
                <a:off x="1475656" y="3212976"/>
                <a:ext cx="216024" cy="369332"/>
              </a:xfrm>
              <a:prstGeom prst="rect">
                <a:avLst/>
              </a:prstGeom>
              <a:noFill/>
            </p:spPr>
            <p:txBody>
              <a:bodyPr wrap="square" rtlCol="0">
                <a:spAutoFit/>
              </a:bodyPr>
              <a:lstStyle/>
              <a:p>
                <a:r>
                  <a:rPr lang="en-US" smtClean="0"/>
                  <a:t>2</a:t>
                </a:r>
                <a:endParaRPr lang="en-US"/>
              </a:p>
            </p:txBody>
          </p:sp>
          <p:sp>
            <p:nvSpPr>
              <p:cNvPr id="30" name="TextBox 29"/>
              <p:cNvSpPr txBox="1"/>
              <p:nvPr/>
            </p:nvSpPr>
            <p:spPr>
              <a:xfrm>
                <a:off x="1475656" y="2348880"/>
                <a:ext cx="216024" cy="369332"/>
              </a:xfrm>
              <a:prstGeom prst="rect">
                <a:avLst/>
              </a:prstGeom>
              <a:noFill/>
            </p:spPr>
            <p:txBody>
              <a:bodyPr wrap="square" rtlCol="0">
                <a:spAutoFit/>
              </a:bodyPr>
              <a:lstStyle/>
              <a:p>
                <a:r>
                  <a:rPr lang="en-US" smtClean="0"/>
                  <a:t>3</a:t>
                </a:r>
                <a:endParaRPr lang="en-US"/>
              </a:p>
            </p:txBody>
          </p:sp>
          <p:sp>
            <p:nvSpPr>
              <p:cNvPr id="31" name="TextBox 30"/>
              <p:cNvSpPr txBox="1"/>
              <p:nvPr/>
            </p:nvSpPr>
            <p:spPr>
              <a:xfrm>
                <a:off x="1475656" y="1412776"/>
                <a:ext cx="216024" cy="369332"/>
              </a:xfrm>
              <a:prstGeom prst="rect">
                <a:avLst/>
              </a:prstGeom>
              <a:noFill/>
            </p:spPr>
            <p:txBody>
              <a:bodyPr wrap="square" rtlCol="0">
                <a:spAutoFit/>
              </a:bodyPr>
              <a:lstStyle/>
              <a:p>
                <a:r>
                  <a:rPr lang="en-US" smtClean="0"/>
                  <a:t>4</a:t>
                </a:r>
                <a:endParaRPr lang="en-US"/>
              </a:p>
            </p:txBody>
          </p:sp>
          <p:sp>
            <p:nvSpPr>
              <p:cNvPr id="32" name="TextBox 31"/>
              <p:cNvSpPr txBox="1"/>
              <p:nvPr/>
            </p:nvSpPr>
            <p:spPr>
              <a:xfrm>
                <a:off x="2627784" y="5301208"/>
                <a:ext cx="216024" cy="369332"/>
              </a:xfrm>
              <a:prstGeom prst="rect">
                <a:avLst/>
              </a:prstGeom>
              <a:noFill/>
            </p:spPr>
            <p:txBody>
              <a:bodyPr wrap="square" rtlCol="0">
                <a:spAutoFit/>
              </a:bodyPr>
              <a:lstStyle/>
              <a:p>
                <a:r>
                  <a:rPr lang="en-US" smtClean="0"/>
                  <a:t>1</a:t>
                </a:r>
                <a:endParaRPr lang="en-US"/>
              </a:p>
            </p:txBody>
          </p:sp>
          <p:sp>
            <p:nvSpPr>
              <p:cNvPr id="33" name="TextBox 32"/>
              <p:cNvSpPr txBox="1"/>
              <p:nvPr/>
            </p:nvSpPr>
            <p:spPr>
              <a:xfrm>
                <a:off x="3563888" y="5301208"/>
                <a:ext cx="216024" cy="369332"/>
              </a:xfrm>
              <a:prstGeom prst="rect">
                <a:avLst/>
              </a:prstGeom>
              <a:noFill/>
            </p:spPr>
            <p:txBody>
              <a:bodyPr wrap="square" rtlCol="0">
                <a:spAutoFit/>
              </a:bodyPr>
              <a:lstStyle/>
              <a:p>
                <a:r>
                  <a:rPr lang="en-US" smtClean="0"/>
                  <a:t>2</a:t>
                </a:r>
                <a:endParaRPr lang="en-US"/>
              </a:p>
            </p:txBody>
          </p:sp>
          <p:sp>
            <p:nvSpPr>
              <p:cNvPr id="34" name="TextBox 33"/>
              <p:cNvSpPr txBox="1"/>
              <p:nvPr/>
            </p:nvSpPr>
            <p:spPr>
              <a:xfrm>
                <a:off x="4427984" y="5301208"/>
                <a:ext cx="216024" cy="369332"/>
              </a:xfrm>
              <a:prstGeom prst="rect">
                <a:avLst/>
              </a:prstGeom>
              <a:noFill/>
            </p:spPr>
            <p:txBody>
              <a:bodyPr wrap="square" rtlCol="0">
                <a:spAutoFit/>
              </a:bodyPr>
              <a:lstStyle/>
              <a:p>
                <a:r>
                  <a:rPr lang="en-US" smtClean="0"/>
                  <a:t>3</a:t>
                </a:r>
                <a:endParaRPr lang="en-US"/>
              </a:p>
            </p:txBody>
          </p:sp>
          <p:sp>
            <p:nvSpPr>
              <p:cNvPr id="35" name="TextBox 34"/>
              <p:cNvSpPr txBox="1"/>
              <p:nvPr/>
            </p:nvSpPr>
            <p:spPr>
              <a:xfrm>
                <a:off x="5364088" y="5301208"/>
                <a:ext cx="216024" cy="369332"/>
              </a:xfrm>
              <a:prstGeom prst="rect">
                <a:avLst/>
              </a:prstGeom>
              <a:noFill/>
            </p:spPr>
            <p:txBody>
              <a:bodyPr wrap="square" rtlCol="0">
                <a:spAutoFit/>
              </a:bodyPr>
              <a:lstStyle/>
              <a:p>
                <a:r>
                  <a:rPr lang="en-US" smtClean="0"/>
                  <a:t>4</a:t>
                </a:r>
                <a:endParaRPr lang="en-US"/>
              </a:p>
            </p:txBody>
          </p:sp>
        </p:grpSp>
        <p:sp>
          <p:nvSpPr>
            <p:cNvPr id="37" name="5-Point Star 36"/>
            <p:cNvSpPr/>
            <p:nvPr/>
          </p:nvSpPr>
          <p:spPr>
            <a:xfrm>
              <a:off x="2987824" y="184482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p:nvPr/>
          </p:nvSpPr>
          <p:spPr>
            <a:xfrm>
              <a:off x="2555776" y="22768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p:nvPr/>
          </p:nvSpPr>
          <p:spPr>
            <a:xfrm>
              <a:off x="3419872"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p:nvPr/>
          </p:nvSpPr>
          <p:spPr>
            <a:xfrm>
              <a:off x="3635896" y="198884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p:cNvSpPr/>
            <p:nvPr/>
          </p:nvSpPr>
          <p:spPr>
            <a:xfrm>
              <a:off x="4572000" y="2492896"/>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p:nvPr/>
          </p:nvSpPr>
          <p:spPr>
            <a:xfrm>
              <a:off x="3419872"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p:nvPr/>
          </p:nvSpPr>
          <p:spPr>
            <a:xfrm>
              <a:off x="4067944"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4283968" y="371703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p:nvPr/>
          </p:nvSpPr>
          <p:spPr>
            <a:xfrm>
              <a:off x="4067944"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p:nvPr/>
          </p:nvSpPr>
          <p:spPr>
            <a:xfrm>
              <a:off x="4788024" y="314096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p:nvPr/>
          </p:nvSpPr>
          <p:spPr>
            <a:xfrm>
              <a:off x="3923928" y="40770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p:nvPr/>
          </p:nvSpPr>
          <p:spPr>
            <a:xfrm>
              <a:off x="5004048" y="386104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48"/>
            <p:cNvSpPr/>
            <p:nvPr/>
          </p:nvSpPr>
          <p:spPr>
            <a:xfrm>
              <a:off x="2915816"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49"/>
            <p:cNvSpPr/>
            <p:nvPr/>
          </p:nvSpPr>
          <p:spPr>
            <a:xfrm>
              <a:off x="2339752"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p:cNvSpPr/>
            <p:nvPr/>
          </p:nvSpPr>
          <p:spPr>
            <a:xfrm>
              <a:off x="2915816"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p:cNvSpPr/>
            <p:nvPr/>
          </p:nvSpPr>
          <p:spPr>
            <a:xfrm>
              <a:off x="4644008" y="443711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2699792"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Connector 53"/>
            <p:cNvSpPr/>
            <p:nvPr/>
          </p:nvSpPr>
          <p:spPr>
            <a:xfrm>
              <a:off x="3347864"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p:cNvSpPr/>
            <p:nvPr/>
          </p:nvSpPr>
          <p:spPr>
            <a:xfrm>
              <a:off x="2987824" y="393305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Connector 55"/>
            <p:cNvSpPr/>
            <p:nvPr/>
          </p:nvSpPr>
          <p:spPr>
            <a:xfrm>
              <a:off x="2411760" y="4077072"/>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Connector 56"/>
            <p:cNvSpPr/>
            <p:nvPr/>
          </p:nvSpPr>
          <p:spPr>
            <a:xfrm>
              <a:off x="2987824" y="458112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p:cNvSpPr/>
            <p:nvPr/>
          </p:nvSpPr>
          <p:spPr>
            <a:xfrm>
              <a:off x="3419872" y="414908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2771800" y="422108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406794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Connector 60"/>
            <p:cNvSpPr/>
            <p:nvPr/>
          </p:nvSpPr>
          <p:spPr>
            <a:xfrm>
              <a:off x="3419872" y="4725144"/>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2627784" y="306896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2123728" y="37890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Connector 63"/>
            <p:cNvSpPr/>
            <p:nvPr/>
          </p:nvSpPr>
          <p:spPr>
            <a:xfrm>
              <a:off x="262778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Connector 64"/>
            <p:cNvSpPr/>
            <p:nvPr/>
          </p:nvSpPr>
          <p:spPr>
            <a:xfrm>
              <a:off x="2195736"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1331640" y="1052736"/>
              <a:ext cx="432048" cy="523220"/>
            </a:xfrm>
            <a:prstGeom prst="rect">
              <a:avLst/>
            </a:prstGeom>
            <a:noFill/>
          </p:spPr>
          <p:txBody>
            <a:bodyPr wrap="square" rtlCol="0">
              <a:spAutoFit/>
            </a:bodyPr>
            <a:lstStyle/>
            <a:p>
              <a:r>
                <a:rPr lang="en-US" sz="2800" b="1" smtClean="0"/>
                <a:t>B</a:t>
              </a:r>
              <a:endParaRPr lang="en-US" sz="2800" b="1"/>
            </a:p>
          </p:txBody>
        </p:sp>
        <p:sp>
          <p:nvSpPr>
            <p:cNvPr id="75" name="TextBox 74"/>
            <p:cNvSpPr txBox="1"/>
            <p:nvPr/>
          </p:nvSpPr>
          <p:spPr>
            <a:xfrm>
              <a:off x="5436096" y="4725144"/>
              <a:ext cx="432048" cy="523220"/>
            </a:xfrm>
            <a:prstGeom prst="rect">
              <a:avLst/>
            </a:prstGeom>
            <a:noFill/>
          </p:spPr>
          <p:txBody>
            <a:bodyPr wrap="square" rtlCol="0">
              <a:spAutoFit/>
            </a:bodyPr>
            <a:lstStyle/>
            <a:p>
              <a:r>
                <a:rPr lang="en-US" sz="2800" b="1" smtClean="0"/>
                <a:t>A</a:t>
              </a:r>
              <a:endParaRPr lang="en-US" sz="2800" b="1"/>
            </a:p>
          </p:txBody>
        </p:sp>
      </p:grpSp>
    </p:spTree>
    <p:extLst>
      <p:ext uri="{BB962C8B-B14F-4D97-AF65-F5344CB8AC3E}">
        <p14:creationId xmlns:p14="http://schemas.microsoft.com/office/powerpoint/2010/main" val="7255662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0" y="6400800"/>
            <a:ext cx="9144000" cy="457200"/>
            <a:chOff x="0" y="6400800"/>
            <a:chExt cx="9144000" cy="457200"/>
          </a:xfrm>
        </p:grpSpPr>
        <p:sp>
          <p:nvSpPr>
            <p:cNvPr id="20" name="Rectangle 19"/>
            <p:cNvSpPr/>
            <p:nvPr/>
          </p:nvSpPr>
          <p:spPr>
            <a:xfrm>
              <a:off x="0" y="6400800"/>
              <a:ext cx="9144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sz="2500"/>
            </a:p>
          </p:txBody>
        </p:sp>
        <p:cxnSp>
          <p:nvCxnSpPr>
            <p:cNvPr id="22" name="Straight Connector 21"/>
            <p:cNvCxnSpPr/>
            <p:nvPr/>
          </p:nvCxnSpPr>
          <p:spPr>
            <a:xfrm rot="5400000">
              <a:off x="5961156" y="6634069"/>
              <a:ext cx="423069" cy="980"/>
            </a:xfrm>
            <a:prstGeom prst="line">
              <a:avLst/>
            </a:prstGeom>
            <a:ln/>
          </p:spPr>
          <p:style>
            <a:lnRef idx="2">
              <a:schemeClr val="accent4"/>
            </a:lnRef>
            <a:fillRef idx="0">
              <a:schemeClr val="accent4"/>
            </a:fillRef>
            <a:effectRef idx="1">
              <a:schemeClr val="accent4"/>
            </a:effectRef>
            <a:fontRef idx="minor">
              <a:schemeClr val="tx1"/>
            </a:fontRef>
          </p:style>
        </p:cxnSp>
      </p:grpSp>
      <p:grpSp>
        <p:nvGrpSpPr>
          <p:cNvPr id="3" name="Group 12"/>
          <p:cNvGrpSpPr/>
          <p:nvPr/>
        </p:nvGrpSpPr>
        <p:grpSpPr>
          <a:xfrm>
            <a:off x="-1684530" y="-742539"/>
            <a:ext cx="10828530" cy="2280381"/>
            <a:chOff x="-1684530" y="-742539"/>
            <a:chExt cx="10828530" cy="2280381"/>
          </a:xfrm>
        </p:grpSpPr>
        <p:sp>
          <p:nvSpPr>
            <p:cNvPr id="14" name="Diagonal Stripe 13"/>
            <p:cNvSpPr/>
            <p:nvPr/>
          </p:nvSpPr>
          <p:spPr>
            <a:xfrm rot="12600000">
              <a:off x="-1684530" y="-742539"/>
              <a:ext cx="4213259" cy="2280381"/>
            </a:xfrm>
            <a:prstGeom prst="diagStripe">
              <a:avLst>
                <a:gd name="adj" fmla="val 71768"/>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a:solidFill>
                  <a:schemeClr val="tx1"/>
                </a:solidFill>
              </a:endParaRPr>
            </a:p>
          </p:txBody>
        </p:sp>
        <p:sp>
          <p:nvSpPr>
            <p:cNvPr id="15" name="Rectangle 14"/>
            <p:cNvSpPr/>
            <p:nvPr/>
          </p:nvSpPr>
          <p:spPr>
            <a:xfrm>
              <a:off x="-500098" y="214290"/>
              <a:ext cx="9644098" cy="57150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grpSp>
      <p:sp>
        <p:nvSpPr>
          <p:cNvPr id="16"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smtClean="0">
                <a:ln>
                  <a:noFill/>
                </a:ln>
                <a:solidFill>
                  <a:schemeClr val="tx1"/>
                </a:solidFill>
                <a:effectLst/>
                <a:uLnTx/>
                <a:uFillTx/>
                <a:latin typeface="+mj-lt"/>
                <a:ea typeface="+mj-ea"/>
                <a:cs typeface="+mj-cs"/>
              </a:rPr>
              <a:t>Ide Dasar</a:t>
            </a:r>
            <a:endParaRPr kumimoji="0" lang="en-US" sz="3000" b="1" i="0" u="none" strike="noStrike" kern="1200" cap="none" spc="0" normalizeH="0" baseline="0" noProof="0" dirty="0">
              <a:ln>
                <a:noFill/>
              </a:ln>
              <a:solidFill>
                <a:schemeClr val="tx1"/>
              </a:solidFill>
              <a:effectLst/>
              <a:uLnTx/>
              <a:uFillTx/>
              <a:latin typeface="+mj-lt"/>
              <a:ea typeface="+mj-ea"/>
              <a:cs typeface="+mj-cs"/>
            </a:endParaRPr>
          </a:p>
        </p:txBody>
      </p:sp>
      <p:sp>
        <p:nvSpPr>
          <p:cNvPr id="66" name="5-Point Star 65"/>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164288" y="1484784"/>
            <a:ext cx="1008112" cy="369332"/>
          </a:xfrm>
          <a:prstGeom prst="rect">
            <a:avLst/>
          </a:prstGeom>
          <a:noFill/>
        </p:spPr>
        <p:txBody>
          <a:bodyPr wrap="square" rtlCol="0">
            <a:spAutoFit/>
          </a:bodyPr>
          <a:lstStyle/>
          <a:p>
            <a:r>
              <a:rPr lang="en-US" smtClean="0"/>
              <a:t>16 obs</a:t>
            </a:r>
            <a:endParaRPr lang="en-US"/>
          </a:p>
        </p:txBody>
      </p:sp>
      <p:sp>
        <p:nvSpPr>
          <p:cNvPr id="69" name="TextBox 68"/>
          <p:cNvSpPr txBox="1"/>
          <p:nvPr/>
        </p:nvSpPr>
        <p:spPr>
          <a:xfrm>
            <a:off x="7164288" y="1860590"/>
            <a:ext cx="1008112" cy="369332"/>
          </a:xfrm>
          <a:prstGeom prst="rect">
            <a:avLst/>
          </a:prstGeom>
          <a:noFill/>
        </p:spPr>
        <p:txBody>
          <a:bodyPr wrap="square" rtlCol="0">
            <a:spAutoFit/>
          </a:bodyPr>
          <a:lstStyle/>
          <a:p>
            <a:r>
              <a:rPr lang="en-US" smtClean="0"/>
              <a:t>13 obs</a:t>
            </a:r>
            <a:endParaRPr lang="en-US"/>
          </a:p>
        </p:txBody>
      </p:sp>
      <p:sp>
        <p:nvSpPr>
          <p:cNvPr id="70" name="TextBox 69"/>
          <p:cNvSpPr txBox="1"/>
          <p:nvPr/>
        </p:nvSpPr>
        <p:spPr>
          <a:xfrm>
            <a:off x="6012160" y="2492896"/>
            <a:ext cx="2880320" cy="3108543"/>
          </a:xfrm>
          <a:prstGeom prst="rect">
            <a:avLst/>
          </a:prstGeom>
          <a:noFill/>
        </p:spPr>
        <p:txBody>
          <a:bodyPr wrap="square" rtlCol="0">
            <a:spAutoFit/>
          </a:bodyPr>
          <a:lstStyle/>
          <a:p>
            <a:r>
              <a:rPr lang="en-US" sz="2800" smtClean="0"/>
              <a:t>Pemisah yang dicari adalah yang menyebabkan data hasil pemisahannya bersifat homogen kelasnya.</a:t>
            </a:r>
            <a:endParaRPr lang="en-US" sz="2800"/>
          </a:p>
        </p:txBody>
      </p:sp>
      <p:grpSp>
        <p:nvGrpSpPr>
          <p:cNvPr id="4" name="Group 75"/>
          <p:cNvGrpSpPr/>
          <p:nvPr/>
        </p:nvGrpSpPr>
        <p:grpSpPr>
          <a:xfrm>
            <a:off x="1331640" y="1052736"/>
            <a:ext cx="4536504" cy="4617804"/>
            <a:chOff x="1331640" y="1052736"/>
            <a:chExt cx="4536504" cy="4617804"/>
          </a:xfrm>
        </p:grpSpPr>
        <p:grpSp>
          <p:nvGrpSpPr>
            <p:cNvPr id="5" name="Group 35"/>
            <p:cNvGrpSpPr/>
            <p:nvPr/>
          </p:nvGrpSpPr>
          <p:grpSpPr>
            <a:xfrm>
              <a:off x="1475656" y="1268760"/>
              <a:ext cx="4392488" cy="4401780"/>
              <a:chOff x="1475656" y="1268760"/>
              <a:chExt cx="4392488" cy="4401780"/>
            </a:xfrm>
          </p:grpSpPr>
          <p:cxnSp>
            <p:nvCxnSpPr>
              <p:cNvPr id="19" name="Straight Connector 18"/>
              <p:cNvCxnSpPr/>
              <p:nvPr/>
            </p:nvCxnSpPr>
            <p:spPr>
              <a:xfrm flipV="1">
                <a:off x="1835696" y="1268760"/>
                <a:ext cx="0" cy="411480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V="1">
                <a:off x="3765024" y="3126080"/>
                <a:ext cx="0" cy="420624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75656" y="4124370"/>
                <a:ext cx="216024" cy="369332"/>
              </a:xfrm>
              <a:prstGeom prst="rect">
                <a:avLst/>
              </a:prstGeom>
              <a:noFill/>
            </p:spPr>
            <p:txBody>
              <a:bodyPr wrap="square" rtlCol="0">
                <a:spAutoFit/>
              </a:bodyPr>
              <a:lstStyle/>
              <a:p>
                <a:r>
                  <a:rPr lang="en-US" smtClean="0"/>
                  <a:t>1</a:t>
                </a:r>
                <a:endParaRPr lang="en-US"/>
              </a:p>
            </p:txBody>
          </p:sp>
          <p:sp>
            <p:nvSpPr>
              <p:cNvPr id="29" name="TextBox 28"/>
              <p:cNvSpPr txBox="1"/>
              <p:nvPr/>
            </p:nvSpPr>
            <p:spPr>
              <a:xfrm>
                <a:off x="1475656" y="3212976"/>
                <a:ext cx="216024" cy="369332"/>
              </a:xfrm>
              <a:prstGeom prst="rect">
                <a:avLst/>
              </a:prstGeom>
              <a:noFill/>
            </p:spPr>
            <p:txBody>
              <a:bodyPr wrap="square" rtlCol="0">
                <a:spAutoFit/>
              </a:bodyPr>
              <a:lstStyle/>
              <a:p>
                <a:r>
                  <a:rPr lang="en-US" smtClean="0"/>
                  <a:t>2</a:t>
                </a:r>
                <a:endParaRPr lang="en-US"/>
              </a:p>
            </p:txBody>
          </p:sp>
          <p:sp>
            <p:nvSpPr>
              <p:cNvPr id="30" name="TextBox 29"/>
              <p:cNvSpPr txBox="1"/>
              <p:nvPr/>
            </p:nvSpPr>
            <p:spPr>
              <a:xfrm>
                <a:off x="1475656" y="2348880"/>
                <a:ext cx="216024" cy="369332"/>
              </a:xfrm>
              <a:prstGeom prst="rect">
                <a:avLst/>
              </a:prstGeom>
              <a:noFill/>
            </p:spPr>
            <p:txBody>
              <a:bodyPr wrap="square" rtlCol="0">
                <a:spAutoFit/>
              </a:bodyPr>
              <a:lstStyle/>
              <a:p>
                <a:r>
                  <a:rPr lang="en-US" smtClean="0"/>
                  <a:t>3</a:t>
                </a:r>
                <a:endParaRPr lang="en-US"/>
              </a:p>
            </p:txBody>
          </p:sp>
          <p:sp>
            <p:nvSpPr>
              <p:cNvPr id="31" name="TextBox 30"/>
              <p:cNvSpPr txBox="1"/>
              <p:nvPr/>
            </p:nvSpPr>
            <p:spPr>
              <a:xfrm>
                <a:off x="1475656" y="1412776"/>
                <a:ext cx="216024" cy="369332"/>
              </a:xfrm>
              <a:prstGeom prst="rect">
                <a:avLst/>
              </a:prstGeom>
              <a:noFill/>
            </p:spPr>
            <p:txBody>
              <a:bodyPr wrap="square" rtlCol="0">
                <a:spAutoFit/>
              </a:bodyPr>
              <a:lstStyle/>
              <a:p>
                <a:r>
                  <a:rPr lang="en-US" smtClean="0"/>
                  <a:t>4</a:t>
                </a:r>
                <a:endParaRPr lang="en-US"/>
              </a:p>
            </p:txBody>
          </p:sp>
          <p:sp>
            <p:nvSpPr>
              <p:cNvPr id="32" name="TextBox 31"/>
              <p:cNvSpPr txBox="1"/>
              <p:nvPr/>
            </p:nvSpPr>
            <p:spPr>
              <a:xfrm>
                <a:off x="2627784" y="5301208"/>
                <a:ext cx="216024" cy="369332"/>
              </a:xfrm>
              <a:prstGeom prst="rect">
                <a:avLst/>
              </a:prstGeom>
              <a:noFill/>
            </p:spPr>
            <p:txBody>
              <a:bodyPr wrap="square" rtlCol="0">
                <a:spAutoFit/>
              </a:bodyPr>
              <a:lstStyle/>
              <a:p>
                <a:r>
                  <a:rPr lang="en-US" smtClean="0"/>
                  <a:t>1</a:t>
                </a:r>
                <a:endParaRPr lang="en-US"/>
              </a:p>
            </p:txBody>
          </p:sp>
          <p:sp>
            <p:nvSpPr>
              <p:cNvPr id="33" name="TextBox 32"/>
              <p:cNvSpPr txBox="1"/>
              <p:nvPr/>
            </p:nvSpPr>
            <p:spPr>
              <a:xfrm>
                <a:off x="3563888" y="5301208"/>
                <a:ext cx="216024" cy="369332"/>
              </a:xfrm>
              <a:prstGeom prst="rect">
                <a:avLst/>
              </a:prstGeom>
              <a:noFill/>
            </p:spPr>
            <p:txBody>
              <a:bodyPr wrap="square" rtlCol="0">
                <a:spAutoFit/>
              </a:bodyPr>
              <a:lstStyle/>
              <a:p>
                <a:r>
                  <a:rPr lang="en-US" smtClean="0"/>
                  <a:t>2</a:t>
                </a:r>
                <a:endParaRPr lang="en-US"/>
              </a:p>
            </p:txBody>
          </p:sp>
          <p:sp>
            <p:nvSpPr>
              <p:cNvPr id="34" name="TextBox 33"/>
              <p:cNvSpPr txBox="1"/>
              <p:nvPr/>
            </p:nvSpPr>
            <p:spPr>
              <a:xfrm>
                <a:off x="4427984" y="5301208"/>
                <a:ext cx="216024" cy="369332"/>
              </a:xfrm>
              <a:prstGeom prst="rect">
                <a:avLst/>
              </a:prstGeom>
              <a:noFill/>
            </p:spPr>
            <p:txBody>
              <a:bodyPr wrap="square" rtlCol="0">
                <a:spAutoFit/>
              </a:bodyPr>
              <a:lstStyle/>
              <a:p>
                <a:r>
                  <a:rPr lang="en-US" smtClean="0"/>
                  <a:t>3</a:t>
                </a:r>
                <a:endParaRPr lang="en-US"/>
              </a:p>
            </p:txBody>
          </p:sp>
          <p:sp>
            <p:nvSpPr>
              <p:cNvPr id="35" name="TextBox 34"/>
              <p:cNvSpPr txBox="1"/>
              <p:nvPr/>
            </p:nvSpPr>
            <p:spPr>
              <a:xfrm>
                <a:off x="5364088" y="5301208"/>
                <a:ext cx="216024" cy="369332"/>
              </a:xfrm>
              <a:prstGeom prst="rect">
                <a:avLst/>
              </a:prstGeom>
              <a:noFill/>
            </p:spPr>
            <p:txBody>
              <a:bodyPr wrap="square" rtlCol="0">
                <a:spAutoFit/>
              </a:bodyPr>
              <a:lstStyle/>
              <a:p>
                <a:r>
                  <a:rPr lang="en-US" smtClean="0"/>
                  <a:t>4</a:t>
                </a:r>
                <a:endParaRPr lang="en-US"/>
              </a:p>
            </p:txBody>
          </p:sp>
        </p:grpSp>
        <p:sp>
          <p:nvSpPr>
            <p:cNvPr id="37" name="5-Point Star 36"/>
            <p:cNvSpPr/>
            <p:nvPr/>
          </p:nvSpPr>
          <p:spPr>
            <a:xfrm>
              <a:off x="2987824" y="184482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p:nvPr/>
          </p:nvSpPr>
          <p:spPr>
            <a:xfrm>
              <a:off x="2555776" y="22768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p:nvPr/>
          </p:nvSpPr>
          <p:spPr>
            <a:xfrm>
              <a:off x="3419872"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p:nvPr/>
          </p:nvSpPr>
          <p:spPr>
            <a:xfrm>
              <a:off x="3635896" y="198884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p:cNvSpPr/>
            <p:nvPr/>
          </p:nvSpPr>
          <p:spPr>
            <a:xfrm>
              <a:off x="4572000" y="2492896"/>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p:nvPr/>
          </p:nvSpPr>
          <p:spPr>
            <a:xfrm>
              <a:off x="3419872"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p:nvPr/>
          </p:nvSpPr>
          <p:spPr>
            <a:xfrm>
              <a:off x="4067944"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4283968" y="371703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p:nvPr/>
          </p:nvSpPr>
          <p:spPr>
            <a:xfrm>
              <a:off x="4067944"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p:nvPr/>
          </p:nvSpPr>
          <p:spPr>
            <a:xfrm>
              <a:off x="4788024" y="314096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p:nvPr/>
          </p:nvSpPr>
          <p:spPr>
            <a:xfrm>
              <a:off x="3923928" y="40770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p:nvPr/>
          </p:nvSpPr>
          <p:spPr>
            <a:xfrm>
              <a:off x="5004048" y="386104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48"/>
            <p:cNvSpPr/>
            <p:nvPr/>
          </p:nvSpPr>
          <p:spPr>
            <a:xfrm>
              <a:off x="2915816"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49"/>
            <p:cNvSpPr/>
            <p:nvPr/>
          </p:nvSpPr>
          <p:spPr>
            <a:xfrm>
              <a:off x="2339752"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p:cNvSpPr/>
            <p:nvPr/>
          </p:nvSpPr>
          <p:spPr>
            <a:xfrm>
              <a:off x="2915816"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p:cNvSpPr/>
            <p:nvPr/>
          </p:nvSpPr>
          <p:spPr>
            <a:xfrm>
              <a:off x="4644008" y="443711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2699792"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Connector 53"/>
            <p:cNvSpPr/>
            <p:nvPr/>
          </p:nvSpPr>
          <p:spPr>
            <a:xfrm>
              <a:off x="3347864"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p:cNvSpPr/>
            <p:nvPr/>
          </p:nvSpPr>
          <p:spPr>
            <a:xfrm>
              <a:off x="2987824" y="393305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Connector 55"/>
            <p:cNvSpPr/>
            <p:nvPr/>
          </p:nvSpPr>
          <p:spPr>
            <a:xfrm>
              <a:off x="2411760" y="4077072"/>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Connector 56"/>
            <p:cNvSpPr/>
            <p:nvPr/>
          </p:nvSpPr>
          <p:spPr>
            <a:xfrm>
              <a:off x="2987824" y="458112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p:cNvSpPr/>
            <p:nvPr/>
          </p:nvSpPr>
          <p:spPr>
            <a:xfrm>
              <a:off x="3419872" y="414908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2771800" y="422108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406794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Connector 60"/>
            <p:cNvSpPr/>
            <p:nvPr/>
          </p:nvSpPr>
          <p:spPr>
            <a:xfrm>
              <a:off x="3419872" y="4725144"/>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2627784" y="306896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2123728" y="37890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Connector 63"/>
            <p:cNvSpPr/>
            <p:nvPr/>
          </p:nvSpPr>
          <p:spPr>
            <a:xfrm>
              <a:off x="262778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Connector 64"/>
            <p:cNvSpPr/>
            <p:nvPr/>
          </p:nvSpPr>
          <p:spPr>
            <a:xfrm>
              <a:off x="2195736"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1331640" y="1052736"/>
              <a:ext cx="432048" cy="523220"/>
            </a:xfrm>
            <a:prstGeom prst="rect">
              <a:avLst/>
            </a:prstGeom>
            <a:noFill/>
          </p:spPr>
          <p:txBody>
            <a:bodyPr wrap="square" rtlCol="0">
              <a:spAutoFit/>
            </a:bodyPr>
            <a:lstStyle/>
            <a:p>
              <a:r>
                <a:rPr lang="en-US" sz="2800" b="1" smtClean="0"/>
                <a:t>B</a:t>
              </a:r>
              <a:endParaRPr lang="en-US" sz="2800" b="1"/>
            </a:p>
          </p:txBody>
        </p:sp>
        <p:sp>
          <p:nvSpPr>
            <p:cNvPr id="75" name="TextBox 74"/>
            <p:cNvSpPr txBox="1"/>
            <p:nvPr/>
          </p:nvSpPr>
          <p:spPr>
            <a:xfrm>
              <a:off x="5436096" y="4725144"/>
              <a:ext cx="432048" cy="523220"/>
            </a:xfrm>
            <a:prstGeom prst="rect">
              <a:avLst/>
            </a:prstGeom>
            <a:noFill/>
          </p:spPr>
          <p:txBody>
            <a:bodyPr wrap="square" rtlCol="0">
              <a:spAutoFit/>
            </a:bodyPr>
            <a:lstStyle/>
            <a:p>
              <a:r>
                <a:rPr lang="en-US" sz="2800" b="1" smtClean="0"/>
                <a:t>A</a:t>
              </a:r>
              <a:endParaRPr lang="en-US" sz="2800" b="1"/>
            </a:p>
          </p:txBody>
        </p:sp>
      </p:grpSp>
    </p:spTree>
    <p:extLst>
      <p:ext uri="{BB962C8B-B14F-4D97-AF65-F5344CB8AC3E}">
        <p14:creationId xmlns:p14="http://schemas.microsoft.com/office/powerpoint/2010/main" val="30146052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0" y="6400800"/>
            <a:ext cx="9144000" cy="457200"/>
            <a:chOff x="0" y="6400800"/>
            <a:chExt cx="9144000" cy="457200"/>
          </a:xfrm>
        </p:grpSpPr>
        <p:sp>
          <p:nvSpPr>
            <p:cNvPr id="20" name="Rectangle 19"/>
            <p:cNvSpPr/>
            <p:nvPr/>
          </p:nvSpPr>
          <p:spPr>
            <a:xfrm>
              <a:off x="0" y="6400800"/>
              <a:ext cx="9144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sz="2500"/>
            </a:p>
          </p:txBody>
        </p:sp>
        <p:cxnSp>
          <p:nvCxnSpPr>
            <p:cNvPr id="22" name="Straight Connector 21"/>
            <p:cNvCxnSpPr/>
            <p:nvPr/>
          </p:nvCxnSpPr>
          <p:spPr>
            <a:xfrm rot="5400000">
              <a:off x="5961156" y="6634069"/>
              <a:ext cx="423069" cy="980"/>
            </a:xfrm>
            <a:prstGeom prst="line">
              <a:avLst/>
            </a:prstGeom>
            <a:ln/>
          </p:spPr>
          <p:style>
            <a:lnRef idx="2">
              <a:schemeClr val="accent4"/>
            </a:lnRef>
            <a:fillRef idx="0">
              <a:schemeClr val="accent4"/>
            </a:fillRef>
            <a:effectRef idx="1">
              <a:schemeClr val="accent4"/>
            </a:effectRef>
            <a:fontRef idx="minor">
              <a:schemeClr val="tx1"/>
            </a:fontRef>
          </p:style>
        </p:cxnSp>
      </p:grpSp>
      <p:grpSp>
        <p:nvGrpSpPr>
          <p:cNvPr id="3" name="Group 12"/>
          <p:cNvGrpSpPr/>
          <p:nvPr/>
        </p:nvGrpSpPr>
        <p:grpSpPr>
          <a:xfrm>
            <a:off x="-1684530" y="-742539"/>
            <a:ext cx="10828530" cy="2280381"/>
            <a:chOff x="-1684530" y="-742539"/>
            <a:chExt cx="10828530" cy="2280381"/>
          </a:xfrm>
        </p:grpSpPr>
        <p:sp>
          <p:nvSpPr>
            <p:cNvPr id="14" name="Diagonal Stripe 13"/>
            <p:cNvSpPr/>
            <p:nvPr/>
          </p:nvSpPr>
          <p:spPr>
            <a:xfrm rot="12600000">
              <a:off x="-1684530" y="-742539"/>
              <a:ext cx="4213259" cy="2280381"/>
            </a:xfrm>
            <a:prstGeom prst="diagStripe">
              <a:avLst>
                <a:gd name="adj" fmla="val 71768"/>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a:solidFill>
                  <a:schemeClr val="tx1"/>
                </a:solidFill>
              </a:endParaRPr>
            </a:p>
          </p:txBody>
        </p:sp>
        <p:sp>
          <p:nvSpPr>
            <p:cNvPr id="15" name="Rectangle 14"/>
            <p:cNvSpPr/>
            <p:nvPr/>
          </p:nvSpPr>
          <p:spPr>
            <a:xfrm>
              <a:off x="-500098" y="214290"/>
              <a:ext cx="9644098" cy="57150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grpSp>
      <p:sp>
        <p:nvSpPr>
          <p:cNvPr id="16"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smtClean="0">
                <a:ln>
                  <a:noFill/>
                </a:ln>
                <a:solidFill>
                  <a:schemeClr val="tx1"/>
                </a:solidFill>
                <a:effectLst/>
                <a:uLnTx/>
                <a:uFillTx/>
                <a:latin typeface="+mj-lt"/>
                <a:ea typeface="+mj-ea"/>
                <a:cs typeface="+mj-cs"/>
              </a:rPr>
              <a:t>Ide Dasar</a:t>
            </a:r>
            <a:endParaRPr kumimoji="0" lang="en-US" sz="3000" b="1" i="0" u="none" strike="noStrike" kern="1200" cap="none" spc="0" normalizeH="0" baseline="0" noProof="0" dirty="0">
              <a:ln>
                <a:noFill/>
              </a:ln>
              <a:solidFill>
                <a:schemeClr val="tx1"/>
              </a:solidFill>
              <a:effectLst/>
              <a:uLnTx/>
              <a:uFillTx/>
              <a:latin typeface="+mj-lt"/>
              <a:ea typeface="+mj-ea"/>
              <a:cs typeface="+mj-cs"/>
            </a:endParaRPr>
          </a:p>
        </p:txBody>
      </p:sp>
      <p:grpSp>
        <p:nvGrpSpPr>
          <p:cNvPr id="76" name="Group 75"/>
          <p:cNvGrpSpPr/>
          <p:nvPr/>
        </p:nvGrpSpPr>
        <p:grpSpPr>
          <a:xfrm>
            <a:off x="467544" y="5661248"/>
            <a:ext cx="1368152" cy="745138"/>
            <a:chOff x="6804248" y="1484784"/>
            <a:chExt cx="1368152" cy="745138"/>
          </a:xfrm>
        </p:grpSpPr>
        <p:sp>
          <p:nvSpPr>
            <p:cNvPr id="66" name="5-Point Star 65"/>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164288" y="1484784"/>
              <a:ext cx="1008112" cy="369332"/>
            </a:xfrm>
            <a:prstGeom prst="rect">
              <a:avLst/>
            </a:prstGeom>
            <a:noFill/>
          </p:spPr>
          <p:txBody>
            <a:bodyPr wrap="square" rtlCol="0">
              <a:spAutoFit/>
            </a:bodyPr>
            <a:lstStyle/>
            <a:p>
              <a:r>
                <a:rPr lang="en-US" smtClean="0"/>
                <a:t>16 obs</a:t>
              </a:r>
              <a:endParaRPr lang="en-US"/>
            </a:p>
          </p:txBody>
        </p:sp>
        <p:sp>
          <p:nvSpPr>
            <p:cNvPr id="69" name="TextBox 68"/>
            <p:cNvSpPr txBox="1"/>
            <p:nvPr/>
          </p:nvSpPr>
          <p:spPr>
            <a:xfrm>
              <a:off x="7164288" y="1860590"/>
              <a:ext cx="1008112" cy="369332"/>
            </a:xfrm>
            <a:prstGeom prst="rect">
              <a:avLst/>
            </a:prstGeom>
            <a:noFill/>
          </p:spPr>
          <p:txBody>
            <a:bodyPr wrap="square" rtlCol="0">
              <a:spAutoFit/>
            </a:bodyPr>
            <a:lstStyle/>
            <a:p>
              <a:r>
                <a:rPr lang="en-US" smtClean="0"/>
                <a:t>13 obs</a:t>
              </a:r>
              <a:endParaRPr lang="en-US"/>
            </a:p>
          </p:txBody>
        </p:sp>
      </p:grpSp>
      <p:sp>
        <p:nvSpPr>
          <p:cNvPr id="70" name="TextBox 69"/>
          <p:cNvSpPr txBox="1"/>
          <p:nvPr/>
        </p:nvSpPr>
        <p:spPr>
          <a:xfrm>
            <a:off x="6012160" y="1124744"/>
            <a:ext cx="2880320" cy="3477875"/>
          </a:xfrm>
          <a:prstGeom prst="rect">
            <a:avLst/>
          </a:prstGeom>
          <a:noFill/>
        </p:spPr>
        <p:txBody>
          <a:bodyPr wrap="square" rtlCol="0">
            <a:spAutoFit/>
          </a:bodyPr>
          <a:lstStyle/>
          <a:p>
            <a:r>
              <a:rPr lang="en-US" sz="2000" smtClean="0"/>
              <a:t>Pemisahan menggunakan garis A = 2, menghasilkan dua kelompok:</a:t>
            </a:r>
          </a:p>
          <a:p>
            <a:endParaRPr lang="en-US" sz="2000" smtClean="0"/>
          </a:p>
          <a:p>
            <a:r>
              <a:rPr lang="en-US" sz="2000" smtClean="0"/>
              <a:t>Kelompok 1    A &lt; 2</a:t>
            </a:r>
          </a:p>
          <a:p>
            <a:endParaRPr lang="en-US" sz="2000" smtClean="0"/>
          </a:p>
          <a:p>
            <a:endParaRPr lang="en-US" sz="2000" smtClean="0"/>
          </a:p>
          <a:p>
            <a:endParaRPr lang="en-US" sz="2000" smtClean="0"/>
          </a:p>
          <a:p>
            <a:endParaRPr lang="en-US" sz="2000" smtClean="0"/>
          </a:p>
          <a:p>
            <a:r>
              <a:rPr lang="en-US" sz="2000" smtClean="0"/>
              <a:t>Kelompok 2   A </a:t>
            </a:r>
            <a:r>
              <a:rPr lang="en-US" sz="2000" smtClean="0">
                <a:sym typeface="Symbol"/>
              </a:rPr>
              <a:t> 2</a:t>
            </a:r>
            <a:endParaRPr lang="en-US" sz="2000" smtClean="0"/>
          </a:p>
          <a:p>
            <a:endParaRPr lang="en-US" sz="2000"/>
          </a:p>
        </p:txBody>
      </p:sp>
      <p:grpSp>
        <p:nvGrpSpPr>
          <p:cNvPr id="4" name="Group 75"/>
          <p:cNvGrpSpPr/>
          <p:nvPr/>
        </p:nvGrpSpPr>
        <p:grpSpPr>
          <a:xfrm>
            <a:off x="1331640" y="1052736"/>
            <a:ext cx="4536504" cy="4617804"/>
            <a:chOff x="1331640" y="1052736"/>
            <a:chExt cx="4536504" cy="4617804"/>
          </a:xfrm>
        </p:grpSpPr>
        <p:grpSp>
          <p:nvGrpSpPr>
            <p:cNvPr id="5" name="Group 35"/>
            <p:cNvGrpSpPr/>
            <p:nvPr/>
          </p:nvGrpSpPr>
          <p:grpSpPr>
            <a:xfrm>
              <a:off x="1475656" y="1268760"/>
              <a:ext cx="4392488" cy="4401780"/>
              <a:chOff x="1475656" y="1268760"/>
              <a:chExt cx="4392488" cy="4401780"/>
            </a:xfrm>
          </p:grpSpPr>
          <p:cxnSp>
            <p:nvCxnSpPr>
              <p:cNvPr id="19" name="Straight Connector 18"/>
              <p:cNvCxnSpPr/>
              <p:nvPr/>
            </p:nvCxnSpPr>
            <p:spPr>
              <a:xfrm flipV="1">
                <a:off x="1835696" y="1268760"/>
                <a:ext cx="0" cy="411480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V="1">
                <a:off x="3765024" y="3126080"/>
                <a:ext cx="0" cy="420624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75656" y="4124370"/>
                <a:ext cx="216024" cy="369332"/>
              </a:xfrm>
              <a:prstGeom prst="rect">
                <a:avLst/>
              </a:prstGeom>
              <a:noFill/>
            </p:spPr>
            <p:txBody>
              <a:bodyPr wrap="square" rtlCol="0">
                <a:spAutoFit/>
              </a:bodyPr>
              <a:lstStyle/>
              <a:p>
                <a:r>
                  <a:rPr lang="en-US" smtClean="0"/>
                  <a:t>1</a:t>
                </a:r>
                <a:endParaRPr lang="en-US"/>
              </a:p>
            </p:txBody>
          </p:sp>
          <p:sp>
            <p:nvSpPr>
              <p:cNvPr id="29" name="TextBox 28"/>
              <p:cNvSpPr txBox="1"/>
              <p:nvPr/>
            </p:nvSpPr>
            <p:spPr>
              <a:xfrm>
                <a:off x="1475656" y="3212976"/>
                <a:ext cx="216024" cy="369332"/>
              </a:xfrm>
              <a:prstGeom prst="rect">
                <a:avLst/>
              </a:prstGeom>
              <a:noFill/>
            </p:spPr>
            <p:txBody>
              <a:bodyPr wrap="square" rtlCol="0">
                <a:spAutoFit/>
              </a:bodyPr>
              <a:lstStyle/>
              <a:p>
                <a:r>
                  <a:rPr lang="en-US" smtClean="0"/>
                  <a:t>2</a:t>
                </a:r>
                <a:endParaRPr lang="en-US"/>
              </a:p>
            </p:txBody>
          </p:sp>
          <p:sp>
            <p:nvSpPr>
              <p:cNvPr id="30" name="TextBox 29"/>
              <p:cNvSpPr txBox="1"/>
              <p:nvPr/>
            </p:nvSpPr>
            <p:spPr>
              <a:xfrm>
                <a:off x="1475656" y="2348880"/>
                <a:ext cx="216024" cy="369332"/>
              </a:xfrm>
              <a:prstGeom prst="rect">
                <a:avLst/>
              </a:prstGeom>
              <a:noFill/>
            </p:spPr>
            <p:txBody>
              <a:bodyPr wrap="square" rtlCol="0">
                <a:spAutoFit/>
              </a:bodyPr>
              <a:lstStyle/>
              <a:p>
                <a:r>
                  <a:rPr lang="en-US" smtClean="0"/>
                  <a:t>3</a:t>
                </a:r>
                <a:endParaRPr lang="en-US"/>
              </a:p>
            </p:txBody>
          </p:sp>
          <p:sp>
            <p:nvSpPr>
              <p:cNvPr id="31" name="TextBox 30"/>
              <p:cNvSpPr txBox="1"/>
              <p:nvPr/>
            </p:nvSpPr>
            <p:spPr>
              <a:xfrm>
                <a:off x="1475656" y="1412776"/>
                <a:ext cx="216024" cy="369332"/>
              </a:xfrm>
              <a:prstGeom prst="rect">
                <a:avLst/>
              </a:prstGeom>
              <a:noFill/>
            </p:spPr>
            <p:txBody>
              <a:bodyPr wrap="square" rtlCol="0">
                <a:spAutoFit/>
              </a:bodyPr>
              <a:lstStyle/>
              <a:p>
                <a:r>
                  <a:rPr lang="en-US" smtClean="0"/>
                  <a:t>4</a:t>
                </a:r>
                <a:endParaRPr lang="en-US"/>
              </a:p>
            </p:txBody>
          </p:sp>
          <p:sp>
            <p:nvSpPr>
              <p:cNvPr id="32" name="TextBox 31"/>
              <p:cNvSpPr txBox="1"/>
              <p:nvPr/>
            </p:nvSpPr>
            <p:spPr>
              <a:xfrm>
                <a:off x="2627784" y="5301208"/>
                <a:ext cx="216024" cy="369332"/>
              </a:xfrm>
              <a:prstGeom prst="rect">
                <a:avLst/>
              </a:prstGeom>
              <a:noFill/>
            </p:spPr>
            <p:txBody>
              <a:bodyPr wrap="square" rtlCol="0">
                <a:spAutoFit/>
              </a:bodyPr>
              <a:lstStyle/>
              <a:p>
                <a:r>
                  <a:rPr lang="en-US" smtClean="0"/>
                  <a:t>1</a:t>
                </a:r>
                <a:endParaRPr lang="en-US"/>
              </a:p>
            </p:txBody>
          </p:sp>
          <p:sp>
            <p:nvSpPr>
              <p:cNvPr id="33" name="TextBox 32"/>
              <p:cNvSpPr txBox="1"/>
              <p:nvPr/>
            </p:nvSpPr>
            <p:spPr>
              <a:xfrm>
                <a:off x="3563888" y="5301208"/>
                <a:ext cx="216024" cy="369332"/>
              </a:xfrm>
              <a:prstGeom prst="rect">
                <a:avLst/>
              </a:prstGeom>
              <a:noFill/>
            </p:spPr>
            <p:txBody>
              <a:bodyPr wrap="square" rtlCol="0">
                <a:spAutoFit/>
              </a:bodyPr>
              <a:lstStyle/>
              <a:p>
                <a:r>
                  <a:rPr lang="en-US" smtClean="0"/>
                  <a:t>2</a:t>
                </a:r>
                <a:endParaRPr lang="en-US"/>
              </a:p>
            </p:txBody>
          </p:sp>
          <p:sp>
            <p:nvSpPr>
              <p:cNvPr id="34" name="TextBox 33"/>
              <p:cNvSpPr txBox="1"/>
              <p:nvPr/>
            </p:nvSpPr>
            <p:spPr>
              <a:xfrm>
                <a:off x="4427984" y="5301208"/>
                <a:ext cx="216024" cy="369332"/>
              </a:xfrm>
              <a:prstGeom prst="rect">
                <a:avLst/>
              </a:prstGeom>
              <a:noFill/>
            </p:spPr>
            <p:txBody>
              <a:bodyPr wrap="square" rtlCol="0">
                <a:spAutoFit/>
              </a:bodyPr>
              <a:lstStyle/>
              <a:p>
                <a:r>
                  <a:rPr lang="en-US" smtClean="0"/>
                  <a:t>3</a:t>
                </a:r>
                <a:endParaRPr lang="en-US"/>
              </a:p>
            </p:txBody>
          </p:sp>
          <p:sp>
            <p:nvSpPr>
              <p:cNvPr id="35" name="TextBox 34"/>
              <p:cNvSpPr txBox="1"/>
              <p:nvPr/>
            </p:nvSpPr>
            <p:spPr>
              <a:xfrm>
                <a:off x="5364088" y="5301208"/>
                <a:ext cx="216024" cy="369332"/>
              </a:xfrm>
              <a:prstGeom prst="rect">
                <a:avLst/>
              </a:prstGeom>
              <a:noFill/>
            </p:spPr>
            <p:txBody>
              <a:bodyPr wrap="square" rtlCol="0">
                <a:spAutoFit/>
              </a:bodyPr>
              <a:lstStyle/>
              <a:p>
                <a:r>
                  <a:rPr lang="en-US" smtClean="0"/>
                  <a:t>4</a:t>
                </a:r>
                <a:endParaRPr lang="en-US"/>
              </a:p>
            </p:txBody>
          </p:sp>
        </p:grpSp>
        <p:sp>
          <p:nvSpPr>
            <p:cNvPr id="37" name="5-Point Star 36"/>
            <p:cNvSpPr/>
            <p:nvPr/>
          </p:nvSpPr>
          <p:spPr>
            <a:xfrm>
              <a:off x="2987824" y="184482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p:nvPr/>
          </p:nvSpPr>
          <p:spPr>
            <a:xfrm>
              <a:off x="2555776" y="22768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p:nvPr/>
          </p:nvSpPr>
          <p:spPr>
            <a:xfrm>
              <a:off x="3419872"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p:nvPr/>
          </p:nvSpPr>
          <p:spPr>
            <a:xfrm>
              <a:off x="3635896" y="198884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p:cNvSpPr/>
            <p:nvPr/>
          </p:nvSpPr>
          <p:spPr>
            <a:xfrm>
              <a:off x="4572000" y="2492896"/>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p:nvPr/>
          </p:nvSpPr>
          <p:spPr>
            <a:xfrm>
              <a:off x="3419872"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p:nvPr/>
          </p:nvSpPr>
          <p:spPr>
            <a:xfrm>
              <a:off x="4067944"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4283968" y="371703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p:nvPr/>
          </p:nvSpPr>
          <p:spPr>
            <a:xfrm>
              <a:off x="4067944"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p:nvPr/>
          </p:nvSpPr>
          <p:spPr>
            <a:xfrm>
              <a:off x="4788024" y="314096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p:nvPr/>
          </p:nvSpPr>
          <p:spPr>
            <a:xfrm>
              <a:off x="3923928" y="40770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p:nvPr/>
          </p:nvSpPr>
          <p:spPr>
            <a:xfrm>
              <a:off x="5004048" y="386104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48"/>
            <p:cNvSpPr/>
            <p:nvPr/>
          </p:nvSpPr>
          <p:spPr>
            <a:xfrm>
              <a:off x="2915816"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49"/>
            <p:cNvSpPr/>
            <p:nvPr/>
          </p:nvSpPr>
          <p:spPr>
            <a:xfrm>
              <a:off x="2339752"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p:cNvSpPr/>
            <p:nvPr/>
          </p:nvSpPr>
          <p:spPr>
            <a:xfrm>
              <a:off x="2915816"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p:cNvSpPr/>
            <p:nvPr/>
          </p:nvSpPr>
          <p:spPr>
            <a:xfrm>
              <a:off x="4644008" y="443711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2699792"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Connector 53"/>
            <p:cNvSpPr/>
            <p:nvPr/>
          </p:nvSpPr>
          <p:spPr>
            <a:xfrm>
              <a:off x="3347864"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p:cNvSpPr/>
            <p:nvPr/>
          </p:nvSpPr>
          <p:spPr>
            <a:xfrm>
              <a:off x="2987824" y="393305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Connector 55"/>
            <p:cNvSpPr/>
            <p:nvPr/>
          </p:nvSpPr>
          <p:spPr>
            <a:xfrm>
              <a:off x="2411760" y="4077072"/>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Connector 56"/>
            <p:cNvSpPr/>
            <p:nvPr/>
          </p:nvSpPr>
          <p:spPr>
            <a:xfrm>
              <a:off x="2987824" y="458112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p:cNvSpPr/>
            <p:nvPr/>
          </p:nvSpPr>
          <p:spPr>
            <a:xfrm>
              <a:off x="3419872" y="414908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2771800" y="422108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406794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Connector 60"/>
            <p:cNvSpPr/>
            <p:nvPr/>
          </p:nvSpPr>
          <p:spPr>
            <a:xfrm>
              <a:off x="3419872" y="4725144"/>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2627784" y="306896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2123728" y="37890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Connector 63"/>
            <p:cNvSpPr/>
            <p:nvPr/>
          </p:nvSpPr>
          <p:spPr>
            <a:xfrm>
              <a:off x="262778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Connector 64"/>
            <p:cNvSpPr/>
            <p:nvPr/>
          </p:nvSpPr>
          <p:spPr>
            <a:xfrm>
              <a:off x="2195736"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1331640" y="1052736"/>
              <a:ext cx="432048" cy="523220"/>
            </a:xfrm>
            <a:prstGeom prst="rect">
              <a:avLst/>
            </a:prstGeom>
            <a:noFill/>
          </p:spPr>
          <p:txBody>
            <a:bodyPr wrap="square" rtlCol="0">
              <a:spAutoFit/>
            </a:bodyPr>
            <a:lstStyle/>
            <a:p>
              <a:r>
                <a:rPr lang="en-US" sz="2800" b="1" smtClean="0"/>
                <a:t>B</a:t>
              </a:r>
              <a:endParaRPr lang="en-US" sz="2800" b="1"/>
            </a:p>
          </p:txBody>
        </p:sp>
        <p:sp>
          <p:nvSpPr>
            <p:cNvPr id="75" name="TextBox 74"/>
            <p:cNvSpPr txBox="1"/>
            <p:nvPr/>
          </p:nvSpPr>
          <p:spPr>
            <a:xfrm>
              <a:off x="5436096" y="4725144"/>
              <a:ext cx="432048" cy="523220"/>
            </a:xfrm>
            <a:prstGeom prst="rect">
              <a:avLst/>
            </a:prstGeom>
            <a:noFill/>
          </p:spPr>
          <p:txBody>
            <a:bodyPr wrap="square" rtlCol="0">
              <a:spAutoFit/>
            </a:bodyPr>
            <a:lstStyle/>
            <a:p>
              <a:r>
                <a:rPr lang="en-US" sz="2800" b="1" smtClean="0"/>
                <a:t>A</a:t>
              </a:r>
              <a:endParaRPr lang="en-US" sz="2800" b="1"/>
            </a:p>
          </p:txBody>
        </p:sp>
      </p:grpSp>
      <p:cxnSp>
        <p:nvCxnSpPr>
          <p:cNvPr id="78" name="Straight Connector 77"/>
          <p:cNvCxnSpPr/>
          <p:nvPr/>
        </p:nvCxnSpPr>
        <p:spPr>
          <a:xfrm flipV="1">
            <a:off x="3635896" y="1052736"/>
            <a:ext cx="0" cy="4824536"/>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483768" y="1052736"/>
            <a:ext cx="1080120" cy="369332"/>
          </a:xfrm>
          <a:prstGeom prst="rect">
            <a:avLst/>
          </a:prstGeom>
          <a:noFill/>
        </p:spPr>
        <p:txBody>
          <a:bodyPr wrap="square" rtlCol="0">
            <a:spAutoFit/>
          </a:bodyPr>
          <a:lstStyle/>
          <a:p>
            <a:pPr algn="ctr"/>
            <a:r>
              <a:rPr lang="en-US" b="1" smtClean="0">
                <a:solidFill>
                  <a:srgbClr val="FF0000"/>
                </a:solidFill>
              </a:rPr>
              <a:t>A  &lt; 2</a:t>
            </a:r>
            <a:endParaRPr lang="en-US" b="1">
              <a:solidFill>
                <a:srgbClr val="FF0000"/>
              </a:solidFill>
            </a:endParaRPr>
          </a:p>
        </p:txBody>
      </p:sp>
      <p:sp>
        <p:nvSpPr>
          <p:cNvPr id="80" name="TextBox 79"/>
          <p:cNvSpPr txBox="1"/>
          <p:nvPr/>
        </p:nvSpPr>
        <p:spPr>
          <a:xfrm>
            <a:off x="3923928" y="1052736"/>
            <a:ext cx="1080120" cy="369332"/>
          </a:xfrm>
          <a:prstGeom prst="rect">
            <a:avLst/>
          </a:prstGeom>
          <a:noFill/>
        </p:spPr>
        <p:txBody>
          <a:bodyPr wrap="square" rtlCol="0">
            <a:spAutoFit/>
          </a:bodyPr>
          <a:lstStyle/>
          <a:p>
            <a:pPr algn="ctr"/>
            <a:r>
              <a:rPr lang="en-US" b="1" smtClean="0">
                <a:solidFill>
                  <a:srgbClr val="FF0000"/>
                </a:solidFill>
              </a:rPr>
              <a:t>A  </a:t>
            </a:r>
            <a:r>
              <a:rPr lang="en-US" b="1" smtClean="0">
                <a:solidFill>
                  <a:srgbClr val="FF0000"/>
                </a:solidFill>
                <a:sym typeface="Symbol"/>
              </a:rPr>
              <a:t> </a:t>
            </a:r>
            <a:r>
              <a:rPr lang="en-US" b="1" smtClean="0">
                <a:solidFill>
                  <a:srgbClr val="FF0000"/>
                </a:solidFill>
              </a:rPr>
              <a:t> 2</a:t>
            </a:r>
            <a:endParaRPr lang="en-US" b="1">
              <a:solidFill>
                <a:srgbClr val="FF0000"/>
              </a:solidFill>
            </a:endParaRPr>
          </a:p>
        </p:txBody>
      </p:sp>
      <p:grpSp>
        <p:nvGrpSpPr>
          <p:cNvPr id="81" name="Group 80"/>
          <p:cNvGrpSpPr/>
          <p:nvPr/>
        </p:nvGrpSpPr>
        <p:grpSpPr>
          <a:xfrm>
            <a:off x="6660232" y="2852936"/>
            <a:ext cx="1368152" cy="745138"/>
            <a:chOff x="6804248" y="1484784"/>
            <a:chExt cx="1368152" cy="745138"/>
          </a:xfrm>
        </p:grpSpPr>
        <p:sp>
          <p:nvSpPr>
            <p:cNvPr id="82" name="5-Point Star 81"/>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lowchart: Connector 82"/>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7164288" y="1484784"/>
              <a:ext cx="1008112" cy="369332"/>
            </a:xfrm>
            <a:prstGeom prst="rect">
              <a:avLst/>
            </a:prstGeom>
            <a:noFill/>
          </p:spPr>
          <p:txBody>
            <a:bodyPr wrap="square" rtlCol="0">
              <a:spAutoFit/>
            </a:bodyPr>
            <a:lstStyle/>
            <a:p>
              <a:r>
                <a:rPr lang="en-US" smtClean="0"/>
                <a:t>7 obs</a:t>
              </a:r>
              <a:endParaRPr lang="en-US"/>
            </a:p>
          </p:txBody>
        </p:sp>
        <p:sp>
          <p:nvSpPr>
            <p:cNvPr id="85" name="TextBox 84"/>
            <p:cNvSpPr txBox="1"/>
            <p:nvPr/>
          </p:nvSpPr>
          <p:spPr>
            <a:xfrm>
              <a:off x="7164288" y="1860590"/>
              <a:ext cx="1008112" cy="369332"/>
            </a:xfrm>
            <a:prstGeom prst="rect">
              <a:avLst/>
            </a:prstGeom>
            <a:noFill/>
          </p:spPr>
          <p:txBody>
            <a:bodyPr wrap="square" rtlCol="0">
              <a:spAutoFit/>
            </a:bodyPr>
            <a:lstStyle/>
            <a:p>
              <a:r>
                <a:rPr lang="en-US" smtClean="0"/>
                <a:t>12 obs</a:t>
              </a:r>
              <a:endParaRPr lang="en-US"/>
            </a:p>
          </p:txBody>
        </p:sp>
      </p:grpSp>
      <p:grpSp>
        <p:nvGrpSpPr>
          <p:cNvPr id="86" name="Group 85"/>
          <p:cNvGrpSpPr/>
          <p:nvPr/>
        </p:nvGrpSpPr>
        <p:grpSpPr>
          <a:xfrm>
            <a:off x="6660232" y="4437112"/>
            <a:ext cx="1368152" cy="745138"/>
            <a:chOff x="6804248" y="1484784"/>
            <a:chExt cx="1368152" cy="745138"/>
          </a:xfrm>
        </p:grpSpPr>
        <p:sp>
          <p:nvSpPr>
            <p:cNvPr id="87" name="5-Point Star 86"/>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Connector 87"/>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7164288" y="1484784"/>
              <a:ext cx="1008112" cy="369332"/>
            </a:xfrm>
            <a:prstGeom prst="rect">
              <a:avLst/>
            </a:prstGeom>
            <a:noFill/>
          </p:spPr>
          <p:txBody>
            <a:bodyPr wrap="square" rtlCol="0">
              <a:spAutoFit/>
            </a:bodyPr>
            <a:lstStyle/>
            <a:p>
              <a:r>
                <a:rPr lang="en-US" smtClean="0"/>
                <a:t>9 obs</a:t>
              </a:r>
              <a:endParaRPr lang="en-US"/>
            </a:p>
          </p:txBody>
        </p:sp>
        <p:sp>
          <p:nvSpPr>
            <p:cNvPr id="90" name="TextBox 89"/>
            <p:cNvSpPr txBox="1"/>
            <p:nvPr/>
          </p:nvSpPr>
          <p:spPr>
            <a:xfrm>
              <a:off x="7164288" y="1860590"/>
              <a:ext cx="1008112" cy="369332"/>
            </a:xfrm>
            <a:prstGeom prst="rect">
              <a:avLst/>
            </a:prstGeom>
            <a:noFill/>
          </p:spPr>
          <p:txBody>
            <a:bodyPr wrap="square" rtlCol="0">
              <a:spAutoFit/>
            </a:bodyPr>
            <a:lstStyle/>
            <a:p>
              <a:r>
                <a:rPr lang="en-US" smtClean="0"/>
                <a:t>1 obs</a:t>
              </a:r>
              <a:endParaRPr lang="en-US"/>
            </a:p>
          </p:txBody>
        </p:sp>
      </p:grpSp>
    </p:spTree>
    <p:extLst>
      <p:ext uri="{BB962C8B-B14F-4D97-AF65-F5344CB8AC3E}">
        <p14:creationId xmlns:p14="http://schemas.microsoft.com/office/powerpoint/2010/main" val="21759935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0" y="6400800"/>
            <a:ext cx="9144000" cy="457200"/>
            <a:chOff x="0" y="6400800"/>
            <a:chExt cx="9144000" cy="457200"/>
          </a:xfrm>
        </p:grpSpPr>
        <p:sp>
          <p:nvSpPr>
            <p:cNvPr id="20" name="Rectangle 19"/>
            <p:cNvSpPr/>
            <p:nvPr/>
          </p:nvSpPr>
          <p:spPr>
            <a:xfrm>
              <a:off x="0" y="6400800"/>
              <a:ext cx="9144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sz="2500"/>
            </a:p>
          </p:txBody>
        </p:sp>
        <p:cxnSp>
          <p:nvCxnSpPr>
            <p:cNvPr id="22" name="Straight Connector 21"/>
            <p:cNvCxnSpPr/>
            <p:nvPr/>
          </p:nvCxnSpPr>
          <p:spPr>
            <a:xfrm rot="5400000">
              <a:off x="5961156" y="6634069"/>
              <a:ext cx="423069" cy="980"/>
            </a:xfrm>
            <a:prstGeom prst="line">
              <a:avLst/>
            </a:prstGeom>
            <a:ln/>
          </p:spPr>
          <p:style>
            <a:lnRef idx="2">
              <a:schemeClr val="accent4"/>
            </a:lnRef>
            <a:fillRef idx="0">
              <a:schemeClr val="accent4"/>
            </a:fillRef>
            <a:effectRef idx="1">
              <a:schemeClr val="accent4"/>
            </a:effectRef>
            <a:fontRef idx="minor">
              <a:schemeClr val="tx1"/>
            </a:fontRef>
          </p:style>
        </p:cxnSp>
      </p:grpSp>
      <p:grpSp>
        <p:nvGrpSpPr>
          <p:cNvPr id="3" name="Group 12"/>
          <p:cNvGrpSpPr/>
          <p:nvPr/>
        </p:nvGrpSpPr>
        <p:grpSpPr>
          <a:xfrm>
            <a:off x="-1684530" y="-742539"/>
            <a:ext cx="10828530" cy="2280381"/>
            <a:chOff x="-1684530" y="-742539"/>
            <a:chExt cx="10828530" cy="2280381"/>
          </a:xfrm>
        </p:grpSpPr>
        <p:sp>
          <p:nvSpPr>
            <p:cNvPr id="14" name="Diagonal Stripe 13"/>
            <p:cNvSpPr/>
            <p:nvPr/>
          </p:nvSpPr>
          <p:spPr>
            <a:xfrm rot="12600000">
              <a:off x="-1684530" y="-742539"/>
              <a:ext cx="4213259" cy="2280381"/>
            </a:xfrm>
            <a:prstGeom prst="diagStripe">
              <a:avLst>
                <a:gd name="adj" fmla="val 71768"/>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a:solidFill>
                  <a:schemeClr val="tx1"/>
                </a:solidFill>
              </a:endParaRPr>
            </a:p>
          </p:txBody>
        </p:sp>
        <p:sp>
          <p:nvSpPr>
            <p:cNvPr id="15" name="Rectangle 14"/>
            <p:cNvSpPr/>
            <p:nvPr/>
          </p:nvSpPr>
          <p:spPr>
            <a:xfrm>
              <a:off x="-500098" y="214290"/>
              <a:ext cx="9644098" cy="57150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grpSp>
      <p:sp>
        <p:nvSpPr>
          <p:cNvPr id="16"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smtClean="0">
                <a:ln>
                  <a:noFill/>
                </a:ln>
                <a:solidFill>
                  <a:schemeClr val="tx1"/>
                </a:solidFill>
                <a:effectLst/>
                <a:uLnTx/>
                <a:uFillTx/>
                <a:latin typeface="+mj-lt"/>
                <a:ea typeface="+mj-ea"/>
                <a:cs typeface="+mj-cs"/>
              </a:rPr>
              <a:t>Ide Dasar</a:t>
            </a:r>
            <a:endParaRPr kumimoji="0" lang="en-US" sz="3000" b="1" i="0" u="none" strike="noStrike" kern="1200" cap="none" spc="0" normalizeH="0" baseline="0" noProof="0" dirty="0">
              <a:ln>
                <a:noFill/>
              </a:ln>
              <a:solidFill>
                <a:schemeClr val="tx1"/>
              </a:solidFill>
              <a:effectLst/>
              <a:uLnTx/>
              <a:uFillTx/>
              <a:latin typeface="+mj-lt"/>
              <a:ea typeface="+mj-ea"/>
              <a:cs typeface="+mj-cs"/>
            </a:endParaRPr>
          </a:p>
        </p:txBody>
      </p:sp>
      <p:grpSp>
        <p:nvGrpSpPr>
          <p:cNvPr id="4" name="Group 75"/>
          <p:cNvGrpSpPr/>
          <p:nvPr/>
        </p:nvGrpSpPr>
        <p:grpSpPr>
          <a:xfrm>
            <a:off x="467544" y="5661248"/>
            <a:ext cx="1368152" cy="745138"/>
            <a:chOff x="6804248" y="1484784"/>
            <a:chExt cx="1368152" cy="745138"/>
          </a:xfrm>
        </p:grpSpPr>
        <p:sp>
          <p:nvSpPr>
            <p:cNvPr id="66" name="5-Point Star 65"/>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164288" y="1484784"/>
              <a:ext cx="1008112" cy="369332"/>
            </a:xfrm>
            <a:prstGeom prst="rect">
              <a:avLst/>
            </a:prstGeom>
            <a:noFill/>
          </p:spPr>
          <p:txBody>
            <a:bodyPr wrap="square" rtlCol="0">
              <a:spAutoFit/>
            </a:bodyPr>
            <a:lstStyle/>
            <a:p>
              <a:r>
                <a:rPr lang="en-US" smtClean="0"/>
                <a:t>16 obs</a:t>
              </a:r>
              <a:endParaRPr lang="en-US"/>
            </a:p>
          </p:txBody>
        </p:sp>
        <p:sp>
          <p:nvSpPr>
            <p:cNvPr id="69" name="TextBox 68"/>
            <p:cNvSpPr txBox="1"/>
            <p:nvPr/>
          </p:nvSpPr>
          <p:spPr>
            <a:xfrm>
              <a:off x="7164288" y="1860590"/>
              <a:ext cx="1008112" cy="369332"/>
            </a:xfrm>
            <a:prstGeom prst="rect">
              <a:avLst/>
            </a:prstGeom>
            <a:noFill/>
          </p:spPr>
          <p:txBody>
            <a:bodyPr wrap="square" rtlCol="0">
              <a:spAutoFit/>
            </a:bodyPr>
            <a:lstStyle/>
            <a:p>
              <a:r>
                <a:rPr lang="en-US" smtClean="0"/>
                <a:t>13 obs</a:t>
              </a:r>
              <a:endParaRPr lang="en-US"/>
            </a:p>
          </p:txBody>
        </p:sp>
      </p:grpSp>
      <p:sp>
        <p:nvSpPr>
          <p:cNvPr id="70" name="TextBox 69"/>
          <p:cNvSpPr txBox="1"/>
          <p:nvPr/>
        </p:nvSpPr>
        <p:spPr>
          <a:xfrm>
            <a:off x="6012160" y="1124744"/>
            <a:ext cx="3131840" cy="3477875"/>
          </a:xfrm>
          <a:prstGeom prst="rect">
            <a:avLst/>
          </a:prstGeom>
          <a:noFill/>
        </p:spPr>
        <p:txBody>
          <a:bodyPr wrap="square" rtlCol="0">
            <a:spAutoFit/>
          </a:bodyPr>
          <a:lstStyle/>
          <a:p>
            <a:r>
              <a:rPr lang="en-US" sz="2000" smtClean="0"/>
              <a:t>Pemisahan menggunakan garis A = 2.7, menghasilkan dua kelompok:</a:t>
            </a:r>
          </a:p>
          <a:p>
            <a:endParaRPr lang="en-US" sz="2000" smtClean="0"/>
          </a:p>
          <a:p>
            <a:r>
              <a:rPr lang="en-US" sz="2000" smtClean="0"/>
              <a:t>Kelompok 1    A &lt; 2.7</a:t>
            </a:r>
          </a:p>
          <a:p>
            <a:endParaRPr lang="en-US" sz="2000" smtClean="0"/>
          </a:p>
          <a:p>
            <a:endParaRPr lang="en-US" sz="2000" smtClean="0"/>
          </a:p>
          <a:p>
            <a:endParaRPr lang="en-US" sz="2000" smtClean="0"/>
          </a:p>
          <a:p>
            <a:endParaRPr lang="en-US" sz="2000" smtClean="0"/>
          </a:p>
          <a:p>
            <a:r>
              <a:rPr lang="en-US" sz="2000" smtClean="0"/>
              <a:t>Kelompok 2   A </a:t>
            </a:r>
            <a:r>
              <a:rPr lang="en-US" sz="2000" smtClean="0">
                <a:sym typeface="Symbol"/>
              </a:rPr>
              <a:t> 2.7</a:t>
            </a:r>
            <a:endParaRPr lang="en-US" sz="2000" smtClean="0"/>
          </a:p>
          <a:p>
            <a:endParaRPr lang="en-US" sz="2000"/>
          </a:p>
        </p:txBody>
      </p:sp>
      <p:grpSp>
        <p:nvGrpSpPr>
          <p:cNvPr id="5" name="Group 75"/>
          <p:cNvGrpSpPr/>
          <p:nvPr/>
        </p:nvGrpSpPr>
        <p:grpSpPr>
          <a:xfrm>
            <a:off x="1331640" y="1052736"/>
            <a:ext cx="4536504" cy="4617804"/>
            <a:chOff x="1331640" y="1052736"/>
            <a:chExt cx="4536504" cy="4617804"/>
          </a:xfrm>
        </p:grpSpPr>
        <p:grpSp>
          <p:nvGrpSpPr>
            <p:cNvPr id="6" name="Group 35"/>
            <p:cNvGrpSpPr/>
            <p:nvPr/>
          </p:nvGrpSpPr>
          <p:grpSpPr>
            <a:xfrm>
              <a:off x="1475656" y="1268760"/>
              <a:ext cx="4392488" cy="4401780"/>
              <a:chOff x="1475656" y="1268760"/>
              <a:chExt cx="4392488" cy="4401780"/>
            </a:xfrm>
          </p:grpSpPr>
          <p:cxnSp>
            <p:nvCxnSpPr>
              <p:cNvPr id="19" name="Straight Connector 18"/>
              <p:cNvCxnSpPr/>
              <p:nvPr/>
            </p:nvCxnSpPr>
            <p:spPr>
              <a:xfrm flipV="1">
                <a:off x="1835696" y="1268760"/>
                <a:ext cx="0" cy="411480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V="1">
                <a:off x="3765024" y="3126080"/>
                <a:ext cx="0" cy="420624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75656" y="4124370"/>
                <a:ext cx="216024" cy="369332"/>
              </a:xfrm>
              <a:prstGeom prst="rect">
                <a:avLst/>
              </a:prstGeom>
              <a:noFill/>
            </p:spPr>
            <p:txBody>
              <a:bodyPr wrap="square" rtlCol="0">
                <a:spAutoFit/>
              </a:bodyPr>
              <a:lstStyle/>
              <a:p>
                <a:r>
                  <a:rPr lang="en-US" smtClean="0"/>
                  <a:t>1</a:t>
                </a:r>
                <a:endParaRPr lang="en-US"/>
              </a:p>
            </p:txBody>
          </p:sp>
          <p:sp>
            <p:nvSpPr>
              <p:cNvPr id="29" name="TextBox 28"/>
              <p:cNvSpPr txBox="1"/>
              <p:nvPr/>
            </p:nvSpPr>
            <p:spPr>
              <a:xfrm>
                <a:off x="1475656" y="3212976"/>
                <a:ext cx="216024" cy="369332"/>
              </a:xfrm>
              <a:prstGeom prst="rect">
                <a:avLst/>
              </a:prstGeom>
              <a:noFill/>
            </p:spPr>
            <p:txBody>
              <a:bodyPr wrap="square" rtlCol="0">
                <a:spAutoFit/>
              </a:bodyPr>
              <a:lstStyle/>
              <a:p>
                <a:r>
                  <a:rPr lang="en-US" smtClean="0"/>
                  <a:t>2</a:t>
                </a:r>
                <a:endParaRPr lang="en-US"/>
              </a:p>
            </p:txBody>
          </p:sp>
          <p:sp>
            <p:nvSpPr>
              <p:cNvPr id="30" name="TextBox 29"/>
              <p:cNvSpPr txBox="1"/>
              <p:nvPr/>
            </p:nvSpPr>
            <p:spPr>
              <a:xfrm>
                <a:off x="1475656" y="2348880"/>
                <a:ext cx="216024" cy="369332"/>
              </a:xfrm>
              <a:prstGeom prst="rect">
                <a:avLst/>
              </a:prstGeom>
              <a:noFill/>
            </p:spPr>
            <p:txBody>
              <a:bodyPr wrap="square" rtlCol="0">
                <a:spAutoFit/>
              </a:bodyPr>
              <a:lstStyle/>
              <a:p>
                <a:r>
                  <a:rPr lang="en-US" smtClean="0"/>
                  <a:t>3</a:t>
                </a:r>
                <a:endParaRPr lang="en-US"/>
              </a:p>
            </p:txBody>
          </p:sp>
          <p:sp>
            <p:nvSpPr>
              <p:cNvPr id="31" name="TextBox 30"/>
              <p:cNvSpPr txBox="1"/>
              <p:nvPr/>
            </p:nvSpPr>
            <p:spPr>
              <a:xfrm>
                <a:off x="1475656" y="1412776"/>
                <a:ext cx="216024" cy="369332"/>
              </a:xfrm>
              <a:prstGeom prst="rect">
                <a:avLst/>
              </a:prstGeom>
              <a:noFill/>
            </p:spPr>
            <p:txBody>
              <a:bodyPr wrap="square" rtlCol="0">
                <a:spAutoFit/>
              </a:bodyPr>
              <a:lstStyle/>
              <a:p>
                <a:r>
                  <a:rPr lang="en-US" smtClean="0"/>
                  <a:t>4</a:t>
                </a:r>
                <a:endParaRPr lang="en-US"/>
              </a:p>
            </p:txBody>
          </p:sp>
          <p:sp>
            <p:nvSpPr>
              <p:cNvPr id="32" name="TextBox 31"/>
              <p:cNvSpPr txBox="1"/>
              <p:nvPr/>
            </p:nvSpPr>
            <p:spPr>
              <a:xfrm>
                <a:off x="2627784" y="5301208"/>
                <a:ext cx="216024" cy="369332"/>
              </a:xfrm>
              <a:prstGeom prst="rect">
                <a:avLst/>
              </a:prstGeom>
              <a:noFill/>
            </p:spPr>
            <p:txBody>
              <a:bodyPr wrap="square" rtlCol="0">
                <a:spAutoFit/>
              </a:bodyPr>
              <a:lstStyle/>
              <a:p>
                <a:r>
                  <a:rPr lang="en-US" smtClean="0"/>
                  <a:t>1</a:t>
                </a:r>
                <a:endParaRPr lang="en-US"/>
              </a:p>
            </p:txBody>
          </p:sp>
          <p:sp>
            <p:nvSpPr>
              <p:cNvPr id="33" name="TextBox 32"/>
              <p:cNvSpPr txBox="1"/>
              <p:nvPr/>
            </p:nvSpPr>
            <p:spPr>
              <a:xfrm>
                <a:off x="3563888" y="5301208"/>
                <a:ext cx="216024" cy="369332"/>
              </a:xfrm>
              <a:prstGeom prst="rect">
                <a:avLst/>
              </a:prstGeom>
              <a:noFill/>
            </p:spPr>
            <p:txBody>
              <a:bodyPr wrap="square" rtlCol="0">
                <a:spAutoFit/>
              </a:bodyPr>
              <a:lstStyle/>
              <a:p>
                <a:r>
                  <a:rPr lang="en-US" smtClean="0"/>
                  <a:t>2</a:t>
                </a:r>
                <a:endParaRPr lang="en-US"/>
              </a:p>
            </p:txBody>
          </p:sp>
          <p:sp>
            <p:nvSpPr>
              <p:cNvPr id="34" name="TextBox 33"/>
              <p:cNvSpPr txBox="1"/>
              <p:nvPr/>
            </p:nvSpPr>
            <p:spPr>
              <a:xfrm>
                <a:off x="4427984" y="5301208"/>
                <a:ext cx="216024" cy="369332"/>
              </a:xfrm>
              <a:prstGeom prst="rect">
                <a:avLst/>
              </a:prstGeom>
              <a:noFill/>
            </p:spPr>
            <p:txBody>
              <a:bodyPr wrap="square" rtlCol="0">
                <a:spAutoFit/>
              </a:bodyPr>
              <a:lstStyle/>
              <a:p>
                <a:r>
                  <a:rPr lang="en-US" smtClean="0"/>
                  <a:t>3</a:t>
                </a:r>
                <a:endParaRPr lang="en-US"/>
              </a:p>
            </p:txBody>
          </p:sp>
          <p:sp>
            <p:nvSpPr>
              <p:cNvPr id="35" name="TextBox 34"/>
              <p:cNvSpPr txBox="1"/>
              <p:nvPr/>
            </p:nvSpPr>
            <p:spPr>
              <a:xfrm>
                <a:off x="5364088" y="5301208"/>
                <a:ext cx="216024" cy="369332"/>
              </a:xfrm>
              <a:prstGeom prst="rect">
                <a:avLst/>
              </a:prstGeom>
              <a:noFill/>
            </p:spPr>
            <p:txBody>
              <a:bodyPr wrap="square" rtlCol="0">
                <a:spAutoFit/>
              </a:bodyPr>
              <a:lstStyle/>
              <a:p>
                <a:r>
                  <a:rPr lang="en-US" smtClean="0"/>
                  <a:t>4</a:t>
                </a:r>
                <a:endParaRPr lang="en-US"/>
              </a:p>
            </p:txBody>
          </p:sp>
        </p:grpSp>
        <p:sp>
          <p:nvSpPr>
            <p:cNvPr id="37" name="5-Point Star 36"/>
            <p:cNvSpPr/>
            <p:nvPr/>
          </p:nvSpPr>
          <p:spPr>
            <a:xfrm>
              <a:off x="2987824" y="184482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p:nvPr/>
          </p:nvSpPr>
          <p:spPr>
            <a:xfrm>
              <a:off x="2555776" y="22768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p:nvPr/>
          </p:nvSpPr>
          <p:spPr>
            <a:xfrm>
              <a:off x="3419872"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p:nvPr/>
          </p:nvSpPr>
          <p:spPr>
            <a:xfrm>
              <a:off x="3635896" y="198884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p:cNvSpPr/>
            <p:nvPr/>
          </p:nvSpPr>
          <p:spPr>
            <a:xfrm>
              <a:off x="4572000" y="2492896"/>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p:nvPr/>
          </p:nvSpPr>
          <p:spPr>
            <a:xfrm>
              <a:off x="3419872"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p:nvPr/>
          </p:nvSpPr>
          <p:spPr>
            <a:xfrm>
              <a:off x="4067944"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4283968" y="371703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p:nvPr/>
          </p:nvSpPr>
          <p:spPr>
            <a:xfrm>
              <a:off x="4067944"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p:nvPr/>
          </p:nvSpPr>
          <p:spPr>
            <a:xfrm>
              <a:off x="4788024" y="314096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p:nvPr/>
          </p:nvSpPr>
          <p:spPr>
            <a:xfrm>
              <a:off x="3923928" y="40770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p:nvPr/>
          </p:nvSpPr>
          <p:spPr>
            <a:xfrm>
              <a:off x="5004048" y="386104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48"/>
            <p:cNvSpPr/>
            <p:nvPr/>
          </p:nvSpPr>
          <p:spPr>
            <a:xfrm>
              <a:off x="2915816"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49"/>
            <p:cNvSpPr/>
            <p:nvPr/>
          </p:nvSpPr>
          <p:spPr>
            <a:xfrm>
              <a:off x="2339752"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p:cNvSpPr/>
            <p:nvPr/>
          </p:nvSpPr>
          <p:spPr>
            <a:xfrm>
              <a:off x="2915816"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p:cNvSpPr/>
            <p:nvPr/>
          </p:nvSpPr>
          <p:spPr>
            <a:xfrm>
              <a:off x="4644008" y="443711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2699792"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Connector 53"/>
            <p:cNvSpPr/>
            <p:nvPr/>
          </p:nvSpPr>
          <p:spPr>
            <a:xfrm>
              <a:off x="3347864"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p:cNvSpPr/>
            <p:nvPr/>
          </p:nvSpPr>
          <p:spPr>
            <a:xfrm>
              <a:off x="2987824" y="393305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Connector 55"/>
            <p:cNvSpPr/>
            <p:nvPr/>
          </p:nvSpPr>
          <p:spPr>
            <a:xfrm>
              <a:off x="2411760" y="4077072"/>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Connector 56"/>
            <p:cNvSpPr/>
            <p:nvPr/>
          </p:nvSpPr>
          <p:spPr>
            <a:xfrm>
              <a:off x="2987824" y="458112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p:cNvSpPr/>
            <p:nvPr/>
          </p:nvSpPr>
          <p:spPr>
            <a:xfrm>
              <a:off x="3419872" y="414908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2771800" y="422108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406794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Connector 60"/>
            <p:cNvSpPr/>
            <p:nvPr/>
          </p:nvSpPr>
          <p:spPr>
            <a:xfrm>
              <a:off x="3419872" y="4725144"/>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2627784" y="306896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2123728" y="37890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Connector 63"/>
            <p:cNvSpPr/>
            <p:nvPr/>
          </p:nvSpPr>
          <p:spPr>
            <a:xfrm>
              <a:off x="262778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Connector 64"/>
            <p:cNvSpPr/>
            <p:nvPr/>
          </p:nvSpPr>
          <p:spPr>
            <a:xfrm>
              <a:off x="2195736"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1331640" y="1052736"/>
              <a:ext cx="432048" cy="523220"/>
            </a:xfrm>
            <a:prstGeom prst="rect">
              <a:avLst/>
            </a:prstGeom>
            <a:noFill/>
          </p:spPr>
          <p:txBody>
            <a:bodyPr wrap="square" rtlCol="0">
              <a:spAutoFit/>
            </a:bodyPr>
            <a:lstStyle/>
            <a:p>
              <a:r>
                <a:rPr lang="en-US" sz="2800" b="1" smtClean="0"/>
                <a:t>B</a:t>
              </a:r>
              <a:endParaRPr lang="en-US" sz="2800" b="1"/>
            </a:p>
          </p:txBody>
        </p:sp>
        <p:sp>
          <p:nvSpPr>
            <p:cNvPr id="75" name="TextBox 74"/>
            <p:cNvSpPr txBox="1"/>
            <p:nvPr/>
          </p:nvSpPr>
          <p:spPr>
            <a:xfrm>
              <a:off x="5436096" y="4725144"/>
              <a:ext cx="432048" cy="523220"/>
            </a:xfrm>
            <a:prstGeom prst="rect">
              <a:avLst/>
            </a:prstGeom>
            <a:noFill/>
          </p:spPr>
          <p:txBody>
            <a:bodyPr wrap="square" rtlCol="0">
              <a:spAutoFit/>
            </a:bodyPr>
            <a:lstStyle/>
            <a:p>
              <a:r>
                <a:rPr lang="en-US" sz="2800" b="1" smtClean="0"/>
                <a:t>A</a:t>
              </a:r>
              <a:endParaRPr lang="en-US" sz="2800" b="1"/>
            </a:p>
          </p:txBody>
        </p:sp>
      </p:grpSp>
      <p:cxnSp>
        <p:nvCxnSpPr>
          <p:cNvPr id="78" name="Straight Connector 77"/>
          <p:cNvCxnSpPr/>
          <p:nvPr/>
        </p:nvCxnSpPr>
        <p:spPr>
          <a:xfrm flipV="1">
            <a:off x="4283968" y="1052736"/>
            <a:ext cx="0" cy="4824536"/>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483768" y="1052736"/>
            <a:ext cx="1080120" cy="369332"/>
          </a:xfrm>
          <a:prstGeom prst="rect">
            <a:avLst/>
          </a:prstGeom>
          <a:noFill/>
        </p:spPr>
        <p:txBody>
          <a:bodyPr wrap="square" rtlCol="0">
            <a:spAutoFit/>
          </a:bodyPr>
          <a:lstStyle/>
          <a:p>
            <a:pPr algn="ctr"/>
            <a:r>
              <a:rPr lang="en-US" b="1" smtClean="0">
                <a:solidFill>
                  <a:srgbClr val="FF0000"/>
                </a:solidFill>
              </a:rPr>
              <a:t>A  &lt; 2.7</a:t>
            </a:r>
            <a:endParaRPr lang="en-US" b="1">
              <a:solidFill>
                <a:srgbClr val="FF0000"/>
              </a:solidFill>
            </a:endParaRPr>
          </a:p>
        </p:txBody>
      </p:sp>
      <p:sp>
        <p:nvSpPr>
          <p:cNvPr id="80" name="TextBox 79"/>
          <p:cNvSpPr txBox="1"/>
          <p:nvPr/>
        </p:nvSpPr>
        <p:spPr>
          <a:xfrm>
            <a:off x="4427984" y="1052736"/>
            <a:ext cx="1080120" cy="369332"/>
          </a:xfrm>
          <a:prstGeom prst="rect">
            <a:avLst/>
          </a:prstGeom>
          <a:noFill/>
        </p:spPr>
        <p:txBody>
          <a:bodyPr wrap="square" rtlCol="0">
            <a:spAutoFit/>
          </a:bodyPr>
          <a:lstStyle/>
          <a:p>
            <a:pPr algn="ctr"/>
            <a:r>
              <a:rPr lang="en-US" b="1" smtClean="0">
                <a:solidFill>
                  <a:srgbClr val="FF0000"/>
                </a:solidFill>
              </a:rPr>
              <a:t>A  </a:t>
            </a:r>
            <a:r>
              <a:rPr lang="en-US" b="1" smtClean="0">
                <a:solidFill>
                  <a:srgbClr val="FF0000"/>
                </a:solidFill>
                <a:sym typeface="Symbol"/>
              </a:rPr>
              <a:t> </a:t>
            </a:r>
            <a:r>
              <a:rPr lang="en-US" b="1" smtClean="0">
                <a:solidFill>
                  <a:srgbClr val="FF0000"/>
                </a:solidFill>
              </a:rPr>
              <a:t> 2.7</a:t>
            </a:r>
            <a:endParaRPr lang="en-US" b="1">
              <a:solidFill>
                <a:srgbClr val="FF0000"/>
              </a:solidFill>
            </a:endParaRPr>
          </a:p>
        </p:txBody>
      </p:sp>
      <p:grpSp>
        <p:nvGrpSpPr>
          <p:cNvPr id="7" name="Group 80"/>
          <p:cNvGrpSpPr/>
          <p:nvPr/>
        </p:nvGrpSpPr>
        <p:grpSpPr>
          <a:xfrm>
            <a:off x="6660232" y="2852936"/>
            <a:ext cx="1368152" cy="745138"/>
            <a:chOff x="6804248" y="1484784"/>
            <a:chExt cx="1368152" cy="745138"/>
          </a:xfrm>
        </p:grpSpPr>
        <p:sp>
          <p:nvSpPr>
            <p:cNvPr id="82" name="5-Point Star 81"/>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lowchart: Connector 82"/>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7164288" y="1484784"/>
              <a:ext cx="1008112" cy="369332"/>
            </a:xfrm>
            <a:prstGeom prst="rect">
              <a:avLst/>
            </a:prstGeom>
            <a:noFill/>
          </p:spPr>
          <p:txBody>
            <a:bodyPr wrap="square" rtlCol="0">
              <a:spAutoFit/>
            </a:bodyPr>
            <a:lstStyle/>
            <a:p>
              <a:r>
                <a:rPr lang="en-US" smtClean="0"/>
                <a:t>11 obs</a:t>
              </a:r>
              <a:endParaRPr lang="en-US"/>
            </a:p>
          </p:txBody>
        </p:sp>
        <p:sp>
          <p:nvSpPr>
            <p:cNvPr id="85" name="TextBox 84"/>
            <p:cNvSpPr txBox="1"/>
            <p:nvPr/>
          </p:nvSpPr>
          <p:spPr>
            <a:xfrm>
              <a:off x="7164288" y="1860590"/>
              <a:ext cx="1008112" cy="369332"/>
            </a:xfrm>
            <a:prstGeom prst="rect">
              <a:avLst/>
            </a:prstGeom>
            <a:noFill/>
          </p:spPr>
          <p:txBody>
            <a:bodyPr wrap="square" rtlCol="0">
              <a:spAutoFit/>
            </a:bodyPr>
            <a:lstStyle/>
            <a:p>
              <a:r>
                <a:rPr lang="en-US" smtClean="0"/>
                <a:t>13 obs</a:t>
              </a:r>
              <a:endParaRPr lang="en-US"/>
            </a:p>
          </p:txBody>
        </p:sp>
      </p:grpSp>
      <p:grpSp>
        <p:nvGrpSpPr>
          <p:cNvPr id="8" name="Group 85"/>
          <p:cNvGrpSpPr/>
          <p:nvPr/>
        </p:nvGrpSpPr>
        <p:grpSpPr>
          <a:xfrm>
            <a:off x="6660232" y="4437112"/>
            <a:ext cx="1368152" cy="745138"/>
            <a:chOff x="6804248" y="1484784"/>
            <a:chExt cx="1368152" cy="745138"/>
          </a:xfrm>
        </p:grpSpPr>
        <p:sp>
          <p:nvSpPr>
            <p:cNvPr id="87" name="5-Point Star 86"/>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Connector 87"/>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7164288" y="1484784"/>
              <a:ext cx="1008112" cy="369332"/>
            </a:xfrm>
            <a:prstGeom prst="rect">
              <a:avLst/>
            </a:prstGeom>
            <a:noFill/>
          </p:spPr>
          <p:txBody>
            <a:bodyPr wrap="square" rtlCol="0">
              <a:spAutoFit/>
            </a:bodyPr>
            <a:lstStyle/>
            <a:p>
              <a:r>
                <a:rPr lang="en-US" smtClean="0"/>
                <a:t>5 obs</a:t>
              </a:r>
              <a:endParaRPr lang="en-US"/>
            </a:p>
          </p:txBody>
        </p:sp>
        <p:sp>
          <p:nvSpPr>
            <p:cNvPr id="90" name="TextBox 89"/>
            <p:cNvSpPr txBox="1"/>
            <p:nvPr/>
          </p:nvSpPr>
          <p:spPr>
            <a:xfrm>
              <a:off x="7164288" y="1860590"/>
              <a:ext cx="1008112" cy="369332"/>
            </a:xfrm>
            <a:prstGeom prst="rect">
              <a:avLst/>
            </a:prstGeom>
            <a:noFill/>
          </p:spPr>
          <p:txBody>
            <a:bodyPr wrap="square" rtlCol="0">
              <a:spAutoFit/>
            </a:bodyPr>
            <a:lstStyle/>
            <a:p>
              <a:r>
                <a:rPr lang="en-US" smtClean="0"/>
                <a:t>0 obs</a:t>
              </a:r>
              <a:endParaRPr lang="en-US"/>
            </a:p>
          </p:txBody>
        </p:sp>
      </p:grpSp>
    </p:spTree>
    <p:extLst>
      <p:ext uri="{BB962C8B-B14F-4D97-AF65-F5344CB8AC3E}">
        <p14:creationId xmlns:p14="http://schemas.microsoft.com/office/powerpoint/2010/main" val="17298917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0" y="6400800"/>
            <a:ext cx="9144000" cy="457200"/>
            <a:chOff x="0" y="6400800"/>
            <a:chExt cx="9144000" cy="457200"/>
          </a:xfrm>
        </p:grpSpPr>
        <p:sp>
          <p:nvSpPr>
            <p:cNvPr id="20" name="Rectangle 19"/>
            <p:cNvSpPr/>
            <p:nvPr/>
          </p:nvSpPr>
          <p:spPr>
            <a:xfrm>
              <a:off x="0" y="6400800"/>
              <a:ext cx="9144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sz="2500"/>
            </a:p>
          </p:txBody>
        </p:sp>
        <p:cxnSp>
          <p:nvCxnSpPr>
            <p:cNvPr id="22" name="Straight Connector 21"/>
            <p:cNvCxnSpPr/>
            <p:nvPr/>
          </p:nvCxnSpPr>
          <p:spPr>
            <a:xfrm rot="5400000">
              <a:off x="5961156" y="6634069"/>
              <a:ext cx="423069" cy="980"/>
            </a:xfrm>
            <a:prstGeom prst="line">
              <a:avLst/>
            </a:prstGeom>
            <a:ln/>
          </p:spPr>
          <p:style>
            <a:lnRef idx="2">
              <a:schemeClr val="accent4"/>
            </a:lnRef>
            <a:fillRef idx="0">
              <a:schemeClr val="accent4"/>
            </a:fillRef>
            <a:effectRef idx="1">
              <a:schemeClr val="accent4"/>
            </a:effectRef>
            <a:fontRef idx="minor">
              <a:schemeClr val="tx1"/>
            </a:fontRef>
          </p:style>
        </p:cxnSp>
      </p:grpSp>
      <p:grpSp>
        <p:nvGrpSpPr>
          <p:cNvPr id="3" name="Group 12"/>
          <p:cNvGrpSpPr/>
          <p:nvPr/>
        </p:nvGrpSpPr>
        <p:grpSpPr>
          <a:xfrm>
            <a:off x="-1684530" y="-742539"/>
            <a:ext cx="10828530" cy="2280381"/>
            <a:chOff x="-1684530" y="-742539"/>
            <a:chExt cx="10828530" cy="2280381"/>
          </a:xfrm>
        </p:grpSpPr>
        <p:sp>
          <p:nvSpPr>
            <p:cNvPr id="14" name="Diagonal Stripe 13"/>
            <p:cNvSpPr/>
            <p:nvPr/>
          </p:nvSpPr>
          <p:spPr>
            <a:xfrm rot="12600000">
              <a:off x="-1684530" y="-742539"/>
              <a:ext cx="4213259" cy="2280381"/>
            </a:xfrm>
            <a:prstGeom prst="diagStripe">
              <a:avLst>
                <a:gd name="adj" fmla="val 71768"/>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a:solidFill>
                  <a:schemeClr val="tx1"/>
                </a:solidFill>
              </a:endParaRPr>
            </a:p>
          </p:txBody>
        </p:sp>
        <p:sp>
          <p:nvSpPr>
            <p:cNvPr id="15" name="Rectangle 14"/>
            <p:cNvSpPr/>
            <p:nvPr/>
          </p:nvSpPr>
          <p:spPr>
            <a:xfrm>
              <a:off x="-500098" y="214290"/>
              <a:ext cx="9644098" cy="57150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grpSp>
      <p:sp>
        <p:nvSpPr>
          <p:cNvPr id="16"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smtClean="0">
                <a:ln>
                  <a:noFill/>
                </a:ln>
                <a:solidFill>
                  <a:schemeClr val="tx1"/>
                </a:solidFill>
                <a:effectLst/>
                <a:uLnTx/>
                <a:uFillTx/>
                <a:latin typeface="+mj-lt"/>
                <a:ea typeface="+mj-ea"/>
                <a:cs typeface="+mj-cs"/>
              </a:rPr>
              <a:t>Ide Dasar</a:t>
            </a:r>
            <a:endParaRPr kumimoji="0" lang="en-US" sz="3000" b="1" i="0" u="none" strike="noStrike" kern="1200" cap="none" spc="0" normalizeH="0" baseline="0" noProof="0" dirty="0">
              <a:ln>
                <a:noFill/>
              </a:ln>
              <a:solidFill>
                <a:schemeClr val="tx1"/>
              </a:solidFill>
              <a:effectLst/>
              <a:uLnTx/>
              <a:uFillTx/>
              <a:latin typeface="+mj-lt"/>
              <a:ea typeface="+mj-ea"/>
              <a:cs typeface="+mj-cs"/>
            </a:endParaRPr>
          </a:p>
        </p:txBody>
      </p:sp>
      <p:pic>
        <p:nvPicPr>
          <p:cNvPr id="39938" name="Picture 2"/>
          <p:cNvPicPr>
            <a:picLocks noChangeAspect="1" noChangeArrowheads="1"/>
          </p:cNvPicPr>
          <p:nvPr/>
        </p:nvPicPr>
        <p:blipFill>
          <a:blip r:embed="rId2" cstate="print"/>
          <a:srcRect/>
          <a:stretch>
            <a:fillRect/>
          </a:stretch>
        </p:blipFill>
        <p:spPr bwMode="auto">
          <a:xfrm>
            <a:off x="755576" y="1819766"/>
            <a:ext cx="2838450" cy="2800350"/>
          </a:xfrm>
          <a:prstGeom prst="rect">
            <a:avLst/>
          </a:prstGeom>
          <a:noFill/>
          <a:ln w="9525">
            <a:noFill/>
            <a:miter lim="800000"/>
            <a:headEnd/>
            <a:tailEnd/>
          </a:ln>
        </p:spPr>
      </p:pic>
      <p:pic>
        <p:nvPicPr>
          <p:cNvPr id="39939" name="Picture 3"/>
          <p:cNvPicPr>
            <a:picLocks noChangeAspect="1" noChangeArrowheads="1"/>
          </p:cNvPicPr>
          <p:nvPr/>
        </p:nvPicPr>
        <p:blipFill>
          <a:blip r:embed="rId3" cstate="print"/>
          <a:srcRect/>
          <a:stretch>
            <a:fillRect/>
          </a:stretch>
        </p:blipFill>
        <p:spPr bwMode="auto">
          <a:xfrm>
            <a:off x="5148064" y="1819766"/>
            <a:ext cx="2790825" cy="2809875"/>
          </a:xfrm>
          <a:prstGeom prst="rect">
            <a:avLst/>
          </a:prstGeom>
          <a:noFill/>
          <a:ln w="9525">
            <a:noFill/>
            <a:miter lim="800000"/>
            <a:headEnd/>
            <a:tailEnd/>
          </a:ln>
        </p:spPr>
      </p:pic>
      <p:grpSp>
        <p:nvGrpSpPr>
          <p:cNvPr id="76" name="Group 75"/>
          <p:cNvGrpSpPr/>
          <p:nvPr/>
        </p:nvGrpSpPr>
        <p:grpSpPr>
          <a:xfrm>
            <a:off x="827584" y="4628078"/>
            <a:ext cx="1368152" cy="745138"/>
            <a:chOff x="6804248" y="1484784"/>
            <a:chExt cx="1368152" cy="745138"/>
          </a:xfrm>
        </p:grpSpPr>
        <p:sp>
          <p:nvSpPr>
            <p:cNvPr id="77" name="5-Point Star 76"/>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Connector 80"/>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7164288" y="1484784"/>
              <a:ext cx="1008112" cy="369332"/>
            </a:xfrm>
            <a:prstGeom prst="rect">
              <a:avLst/>
            </a:prstGeom>
            <a:noFill/>
          </p:spPr>
          <p:txBody>
            <a:bodyPr wrap="square" rtlCol="0">
              <a:spAutoFit/>
            </a:bodyPr>
            <a:lstStyle/>
            <a:p>
              <a:r>
                <a:rPr lang="en-US" smtClean="0"/>
                <a:t>7 obs</a:t>
              </a:r>
              <a:endParaRPr lang="en-US"/>
            </a:p>
          </p:txBody>
        </p:sp>
        <p:sp>
          <p:nvSpPr>
            <p:cNvPr id="91" name="TextBox 90"/>
            <p:cNvSpPr txBox="1"/>
            <p:nvPr/>
          </p:nvSpPr>
          <p:spPr>
            <a:xfrm>
              <a:off x="7164288" y="1860590"/>
              <a:ext cx="1008112" cy="369332"/>
            </a:xfrm>
            <a:prstGeom prst="rect">
              <a:avLst/>
            </a:prstGeom>
            <a:noFill/>
          </p:spPr>
          <p:txBody>
            <a:bodyPr wrap="square" rtlCol="0">
              <a:spAutoFit/>
            </a:bodyPr>
            <a:lstStyle/>
            <a:p>
              <a:r>
                <a:rPr lang="en-US" smtClean="0"/>
                <a:t>12 obs</a:t>
              </a:r>
              <a:endParaRPr lang="en-US"/>
            </a:p>
          </p:txBody>
        </p:sp>
      </p:grpSp>
      <p:grpSp>
        <p:nvGrpSpPr>
          <p:cNvPr id="92" name="Group 91"/>
          <p:cNvGrpSpPr/>
          <p:nvPr/>
        </p:nvGrpSpPr>
        <p:grpSpPr>
          <a:xfrm>
            <a:off x="2411760" y="4628078"/>
            <a:ext cx="1368152" cy="745138"/>
            <a:chOff x="6804248" y="1484784"/>
            <a:chExt cx="1368152" cy="745138"/>
          </a:xfrm>
        </p:grpSpPr>
        <p:sp>
          <p:nvSpPr>
            <p:cNvPr id="93" name="5-Point Star 92"/>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Connector 93"/>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7164288" y="1484784"/>
              <a:ext cx="1008112" cy="369332"/>
            </a:xfrm>
            <a:prstGeom prst="rect">
              <a:avLst/>
            </a:prstGeom>
            <a:noFill/>
          </p:spPr>
          <p:txBody>
            <a:bodyPr wrap="square" rtlCol="0">
              <a:spAutoFit/>
            </a:bodyPr>
            <a:lstStyle/>
            <a:p>
              <a:r>
                <a:rPr lang="en-US" smtClean="0"/>
                <a:t>9 obs</a:t>
              </a:r>
              <a:endParaRPr lang="en-US"/>
            </a:p>
          </p:txBody>
        </p:sp>
        <p:sp>
          <p:nvSpPr>
            <p:cNvPr id="96" name="TextBox 95"/>
            <p:cNvSpPr txBox="1"/>
            <p:nvPr/>
          </p:nvSpPr>
          <p:spPr>
            <a:xfrm>
              <a:off x="7164288" y="1860590"/>
              <a:ext cx="1008112" cy="369332"/>
            </a:xfrm>
            <a:prstGeom prst="rect">
              <a:avLst/>
            </a:prstGeom>
            <a:noFill/>
          </p:spPr>
          <p:txBody>
            <a:bodyPr wrap="square" rtlCol="0">
              <a:spAutoFit/>
            </a:bodyPr>
            <a:lstStyle/>
            <a:p>
              <a:r>
                <a:rPr lang="en-US" smtClean="0"/>
                <a:t>1 obs</a:t>
              </a:r>
              <a:endParaRPr lang="en-US"/>
            </a:p>
          </p:txBody>
        </p:sp>
      </p:grpSp>
      <p:grpSp>
        <p:nvGrpSpPr>
          <p:cNvPr id="97" name="Group 80"/>
          <p:cNvGrpSpPr/>
          <p:nvPr/>
        </p:nvGrpSpPr>
        <p:grpSpPr>
          <a:xfrm>
            <a:off x="5436096" y="4628078"/>
            <a:ext cx="1368152" cy="745138"/>
            <a:chOff x="6804248" y="1484784"/>
            <a:chExt cx="1368152" cy="745138"/>
          </a:xfrm>
        </p:grpSpPr>
        <p:sp>
          <p:nvSpPr>
            <p:cNvPr id="98" name="5-Point Star 97"/>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Connector 98"/>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7164288" y="1484784"/>
              <a:ext cx="1008112" cy="369332"/>
            </a:xfrm>
            <a:prstGeom prst="rect">
              <a:avLst/>
            </a:prstGeom>
            <a:noFill/>
          </p:spPr>
          <p:txBody>
            <a:bodyPr wrap="square" rtlCol="0">
              <a:spAutoFit/>
            </a:bodyPr>
            <a:lstStyle/>
            <a:p>
              <a:r>
                <a:rPr lang="en-US" smtClean="0"/>
                <a:t>11 obs</a:t>
              </a:r>
              <a:endParaRPr lang="en-US"/>
            </a:p>
          </p:txBody>
        </p:sp>
        <p:sp>
          <p:nvSpPr>
            <p:cNvPr id="101" name="TextBox 100"/>
            <p:cNvSpPr txBox="1"/>
            <p:nvPr/>
          </p:nvSpPr>
          <p:spPr>
            <a:xfrm>
              <a:off x="7164288" y="1860590"/>
              <a:ext cx="1008112" cy="369332"/>
            </a:xfrm>
            <a:prstGeom prst="rect">
              <a:avLst/>
            </a:prstGeom>
            <a:noFill/>
          </p:spPr>
          <p:txBody>
            <a:bodyPr wrap="square" rtlCol="0">
              <a:spAutoFit/>
            </a:bodyPr>
            <a:lstStyle/>
            <a:p>
              <a:r>
                <a:rPr lang="en-US" smtClean="0"/>
                <a:t>13 obs</a:t>
              </a:r>
              <a:endParaRPr lang="en-US"/>
            </a:p>
          </p:txBody>
        </p:sp>
      </p:grpSp>
      <p:grpSp>
        <p:nvGrpSpPr>
          <p:cNvPr id="102" name="Group 85"/>
          <p:cNvGrpSpPr/>
          <p:nvPr/>
        </p:nvGrpSpPr>
        <p:grpSpPr>
          <a:xfrm>
            <a:off x="7236296" y="4628078"/>
            <a:ext cx="1368152" cy="745138"/>
            <a:chOff x="6804248" y="1484784"/>
            <a:chExt cx="1368152" cy="745138"/>
          </a:xfrm>
        </p:grpSpPr>
        <p:sp>
          <p:nvSpPr>
            <p:cNvPr id="103" name="5-Point Star 102"/>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lowchart: Connector 103"/>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7164288" y="1484784"/>
              <a:ext cx="1008112" cy="369332"/>
            </a:xfrm>
            <a:prstGeom prst="rect">
              <a:avLst/>
            </a:prstGeom>
            <a:noFill/>
          </p:spPr>
          <p:txBody>
            <a:bodyPr wrap="square" rtlCol="0">
              <a:spAutoFit/>
            </a:bodyPr>
            <a:lstStyle/>
            <a:p>
              <a:r>
                <a:rPr lang="en-US" smtClean="0"/>
                <a:t>5 obs</a:t>
              </a:r>
              <a:endParaRPr lang="en-US"/>
            </a:p>
          </p:txBody>
        </p:sp>
        <p:sp>
          <p:nvSpPr>
            <p:cNvPr id="106" name="TextBox 105"/>
            <p:cNvSpPr txBox="1"/>
            <p:nvPr/>
          </p:nvSpPr>
          <p:spPr>
            <a:xfrm>
              <a:off x="7164288" y="1860590"/>
              <a:ext cx="1008112" cy="369332"/>
            </a:xfrm>
            <a:prstGeom prst="rect">
              <a:avLst/>
            </a:prstGeom>
            <a:noFill/>
          </p:spPr>
          <p:txBody>
            <a:bodyPr wrap="square" rtlCol="0">
              <a:spAutoFit/>
            </a:bodyPr>
            <a:lstStyle/>
            <a:p>
              <a:r>
                <a:rPr lang="en-US" smtClean="0"/>
                <a:t>0 obs</a:t>
              </a:r>
              <a:endParaRPr lang="en-US"/>
            </a:p>
          </p:txBody>
        </p:sp>
      </p:grpSp>
      <p:grpSp>
        <p:nvGrpSpPr>
          <p:cNvPr id="107" name="Group 75"/>
          <p:cNvGrpSpPr/>
          <p:nvPr/>
        </p:nvGrpSpPr>
        <p:grpSpPr>
          <a:xfrm>
            <a:off x="3707904" y="908720"/>
            <a:ext cx="1368152" cy="745138"/>
            <a:chOff x="6804248" y="1484784"/>
            <a:chExt cx="1368152" cy="745138"/>
          </a:xfrm>
        </p:grpSpPr>
        <p:sp>
          <p:nvSpPr>
            <p:cNvPr id="108" name="5-Point Star 107"/>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lowchart: Connector 108"/>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7164288" y="1484784"/>
              <a:ext cx="1008112" cy="369332"/>
            </a:xfrm>
            <a:prstGeom prst="rect">
              <a:avLst/>
            </a:prstGeom>
            <a:noFill/>
          </p:spPr>
          <p:txBody>
            <a:bodyPr wrap="square" rtlCol="0">
              <a:spAutoFit/>
            </a:bodyPr>
            <a:lstStyle/>
            <a:p>
              <a:r>
                <a:rPr lang="en-US" smtClean="0"/>
                <a:t>16 obs</a:t>
              </a:r>
              <a:endParaRPr lang="en-US"/>
            </a:p>
          </p:txBody>
        </p:sp>
        <p:sp>
          <p:nvSpPr>
            <p:cNvPr id="111" name="TextBox 110"/>
            <p:cNvSpPr txBox="1"/>
            <p:nvPr/>
          </p:nvSpPr>
          <p:spPr>
            <a:xfrm>
              <a:off x="7164288" y="1860590"/>
              <a:ext cx="1008112" cy="369332"/>
            </a:xfrm>
            <a:prstGeom prst="rect">
              <a:avLst/>
            </a:prstGeom>
            <a:noFill/>
          </p:spPr>
          <p:txBody>
            <a:bodyPr wrap="square" rtlCol="0">
              <a:spAutoFit/>
            </a:bodyPr>
            <a:lstStyle/>
            <a:p>
              <a:r>
                <a:rPr lang="en-US" smtClean="0"/>
                <a:t>13 obs</a:t>
              </a:r>
              <a:endParaRPr lang="en-US"/>
            </a:p>
          </p:txBody>
        </p:sp>
      </p:grpSp>
      <p:sp>
        <p:nvSpPr>
          <p:cNvPr id="112" name="TextBox 111"/>
          <p:cNvSpPr txBox="1"/>
          <p:nvPr/>
        </p:nvSpPr>
        <p:spPr>
          <a:xfrm>
            <a:off x="2627784" y="5714092"/>
            <a:ext cx="4104456" cy="523220"/>
          </a:xfrm>
          <a:prstGeom prst="rect">
            <a:avLst/>
          </a:prstGeom>
          <a:noFill/>
        </p:spPr>
        <p:txBody>
          <a:bodyPr wrap="square" rtlCol="0">
            <a:spAutoFit/>
          </a:bodyPr>
          <a:lstStyle/>
          <a:p>
            <a:pPr algn="ctr"/>
            <a:r>
              <a:rPr lang="en-US" sz="2800" b="1" smtClean="0"/>
              <a:t>Mana yang lebih baik?</a:t>
            </a:r>
            <a:endParaRPr lang="en-US" sz="2800" b="1"/>
          </a:p>
        </p:txBody>
      </p:sp>
      <p:cxnSp>
        <p:nvCxnSpPr>
          <p:cNvPr id="114" name="Straight Arrow Connector 113"/>
          <p:cNvCxnSpPr/>
          <p:nvPr/>
        </p:nvCxnSpPr>
        <p:spPr>
          <a:xfrm flipH="1">
            <a:off x="2267744" y="1196752"/>
            <a:ext cx="108012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5220072" y="1196752"/>
            <a:ext cx="115212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6267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0" y="6400800"/>
            <a:ext cx="9144000" cy="457200"/>
            <a:chOff x="0" y="6400800"/>
            <a:chExt cx="9144000" cy="457200"/>
          </a:xfrm>
        </p:grpSpPr>
        <p:sp>
          <p:nvSpPr>
            <p:cNvPr id="20" name="Rectangle 19"/>
            <p:cNvSpPr/>
            <p:nvPr/>
          </p:nvSpPr>
          <p:spPr>
            <a:xfrm>
              <a:off x="0" y="6400800"/>
              <a:ext cx="9144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sz="2500"/>
            </a:p>
          </p:txBody>
        </p:sp>
        <p:cxnSp>
          <p:nvCxnSpPr>
            <p:cNvPr id="22" name="Straight Connector 21"/>
            <p:cNvCxnSpPr/>
            <p:nvPr/>
          </p:nvCxnSpPr>
          <p:spPr>
            <a:xfrm rot="5400000">
              <a:off x="5961156" y="6634069"/>
              <a:ext cx="423069" cy="980"/>
            </a:xfrm>
            <a:prstGeom prst="line">
              <a:avLst/>
            </a:prstGeom>
            <a:ln/>
          </p:spPr>
          <p:style>
            <a:lnRef idx="2">
              <a:schemeClr val="accent4"/>
            </a:lnRef>
            <a:fillRef idx="0">
              <a:schemeClr val="accent4"/>
            </a:fillRef>
            <a:effectRef idx="1">
              <a:schemeClr val="accent4"/>
            </a:effectRef>
            <a:fontRef idx="minor">
              <a:schemeClr val="tx1"/>
            </a:fontRef>
          </p:style>
        </p:cxnSp>
      </p:grpSp>
      <p:grpSp>
        <p:nvGrpSpPr>
          <p:cNvPr id="3" name="Group 12"/>
          <p:cNvGrpSpPr/>
          <p:nvPr/>
        </p:nvGrpSpPr>
        <p:grpSpPr>
          <a:xfrm>
            <a:off x="-1684530" y="-742539"/>
            <a:ext cx="10828530" cy="2280381"/>
            <a:chOff x="-1684530" y="-742539"/>
            <a:chExt cx="10828530" cy="2280381"/>
          </a:xfrm>
        </p:grpSpPr>
        <p:sp>
          <p:nvSpPr>
            <p:cNvPr id="14" name="Diagonal Stripe 13"/>
            <p:cNvSpPr/>
            <p:nvPr/>
          </p:nvSpPr>
          <p:spPr>
            <a:xfrm rot="12600000">
              <a:off x="-1684530" y="-742539"/>
              <a:ext cx="4213259" cy="2280381"/>
            </a:xfrm>
            <a:prstGeom prst="diagStripe">
              <a:avLst>
                <a:gd name="adj" fmla="val 71768"/>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a:solidFill>
                  <a:schemeClr val="tx1"/>
                </a:solidFill>
              </a:endParaRPr>
            </a:p>
          </p:txBody>
        </p:sp>
        <p:sp>
          <p:nvSpPr>
            <p:cNvPr id="15" name="Rectangle 14"/>
            <p:cNvSpPr/>
            <p:nvPr/>
          </p:nvSpPr>
          <p:spPr>
            <a:xfrm>
              <a:off x="-500098" y="214290"/>
              <a:ext cx="9644098" cy="57150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grpSp>
      <p:sp>
        <p:nvSpPr>
          <p:cNvPr id="16"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smtClean="0">
                <a:ln>
                  <a:noFill/>
                </a:ln>
                <a:solidFill>
                  <a:schemeClr val="tx1"/>
                </a:solidFill>
                <a:effectLst/>
                <a:uLnTx/>
                <a:uFillTx/>
                <a:latin typeface="+mj-lt"/>
                <a:ea typeface="+mj-ea"/>
                <a:cs typeface="+mj-cs"/>
              </a:rPr>
              <a:t>Ide Dasar</a:t>
            </a:r>
            <a:endParaRPr kumimoji="0" lang="en-US" sz="3000" b="1" i="0" u="none" strike="noStrike" kern="1200" cap="none" spc="0" normalizeH="0" baseline="0" noProof="0" dirty="0">
              <a:ln>
                <a:noFill/>
              </a:ln>
              <a:solidFill>
                <a:schemeClr val="tx1"/>
              </a:solidFill>
              <a:effectLst/>
              <a:uLnTx/>
              <a:uFillTx/>
              <a:latin typeface="+mj-lt"/>
              <a:ea typeface="+mj-ea"/>
              <a:cs typeface="+mj-cs"/>
            </a:endParaRPr>
          </a:p>
        </p:txBody>
      </p:sp>
      <p:pic>
        <p:nvPicPr>
          <p:cNvPr id="39938" name="Picture 2"/>
          <p:cNvPicPr>
            <a:picLocks noChangeAspect="1" noChangeArrowheads="1"/>
          </p:cNvPicPr>
          <p:nvPr/>
        </p:nvPicPr>
        <p:blipFill>
          <a:blip r:embed="rId2" cstate="print"/>
          <a:srcRect/>
          <a:stretch>
            <a:fillRect/>
          </a:stretch>
        </p:blipFill>
        <p:spPr bwMode="auto">
          <a:xfrm>
            <a:off x="755576" y="1819766"/>
            <a:ext cx="2838450" cy="2800350"/>
          </a:xfrm>
          <a:prstGeom prst="rect">
            <a:avLst/>
          </a:prstGeom>
          <a:noFill/>
          <a:ln w="9525">
            <a:noFill/>
            <a:miter lim="800000"/>
            <a:headEnd/>
            <a:tailEnd/>
          </a:ln>
        </p:spPr>
      </p:pic>
      <p:pic>
        <p:nvPicPr>
          <p:cNvPr id="39939" name="Picture 3"/>
          <p:cNvPicPr>
            <a:picLocks noChangeAspect="1" noChangeArrowheads="1"/>
          </p:cNvPicPr>
          <p:nvPr/>
        </p:nvPicPr>
        <p:blipFill>
          <a:blip r:embed="rId3" cstate="print"/>
          <a:srcRect/>
          <a:stretch>
            <a:fillRect/>
          </a:stretch>
        </p:blipFill>
        <p:spPr bwMode="auto">
          <a:xfrm>
            <a:off x="5148064" y="1819766"/>
            <a:ext cx="2790825" cy="2809875"/>
          </a:xfrm>
          <a:prstGeom prst="rect">
            <a:avLst/>
          </a:prstGeom>
          <a:noFill/>
          <a:ln w="9525">
            <a:noFill/>
            <a:miter lim="800000"/>
            <a:headEnd/>
            <a:tailEnd/>
          </a:ln>
        </p:spPr>
      </p:pic>
      <p:grpSp>
        <p:nvGrpSpPr>
          <p:cNvPr id="4" name="Group 75"/>
          <p:cNvGrpSpPr/>
          <p:nvPr/>
        </p:nvGrpSpPr>
        <p:grpSpPr>
          <a:xfrm>
            <a:off x="827584" y="4484062"/>
            <a:ext cx="1368152" cy="745138"/>
            <a:chOff x="6804248" y="1484784"/>
            <a:chExt cx="1368152" cy="745138"/>
          </a:xfrm>
        </p:grpSpPr>
        <p:sp>
          <p:nvSpPr>
            <p:cNvPr id="77" name="5-Point Star 76"/>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Connector 80"/>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7164288" y="1484784"/>
              <a:ext cx="1008112" cy="369332"/>
            </a:xfrm>
            <a:prstGeom prst="rect">
              <a:avLst/>
            </a:prstGeom>
            <a:noFill/>
          </p:spPr>
          <p:txBody>
            <a:bodyPr wrap="square" rtlCol="0">
              <a:spAutoFit/>
            </a:bodyPr>
            <a:lstStyle/>
            <a:p>
              <a:r>
                <a:rPr lang="en-US" smtClean="0"/>
                <a:t>7 obs</a:t>
              </a:r>
              <a:endParaRPr lang="en-US"/>
            </a:p>
          </p:txBody>
        </p:sp>
        <p:sp>
          <p:nvSpPr>
            <p:cNvPr id="91" name="TextBox 90"/>
            <p:cNvSpPr txBox="1"/>
            <p:nvPr/>
          </p:nvSpPr>
          <p:spPr>
            <a:xfrm>
              <a:off x="7164288" y="1860590"/>
              <a:ext cx="1008112" cy="369332"/>
            </a:xfrm>
            <a:prstGeom prst="rect">
              <a:avLst/>
            </a:prstGeom>
            <a:noFill/>
          </p:spPr>
          <p:txBody>
            <a:bodyPr wrap="square" rtlCol="0">
              <a:spAutoFit/>
            </a:bodyPr>
            <a:lstStyle/>
            <a:p>
              <a:r>
                <a:rPr lang="en-US" smtClean="0"/>
                <a:t>12 obs</a:t>
              </a:r>
              <a:endParaRPr lang="en-US"/>
            </a:p>
          </p:txBody>
        </p:sp>
      </p:grpSp>
      <p:grpSp>
        <p:nvGrpSpPr>
          <p:cNvPr id="5" name="Group 91"/>
          <p:cNvGrpSpPr/>
          <p:nvPr/>
        </p:nvGrpSpPr>
        <p:grpSpPr>
          <a:xfrm>
            <a:off x="2411760" y="4484062"/>
            <a:ext cx="1368152" cy="745138"/>
            <a:chOff x="6804248" y="1484784"/>
            <a:chExt cx="1368152" cy="745138"/>
          </a:xfrm>
        </p:grpSpPr>
        <p:sp>
          <p:nvSpPr>
            <p:cNvPr id="93" name="5-Point Star 92"/>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Connector 93"/>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7164288" y="1484784"/>
              <a:ext cx="1008112" cy="369332"/>
            </a:xfrm>
            <a:prstGeom prst="rect">
              <a:avLst/>
            </a:prstGeom>
            <a:noFill/>
          </p:spPr>
          <p:txBody>
            <a:bodyPr wrap="square" rtlCol="0">
              <a:spAutoFit/>
            </a:bodyPr>
            <a:lstStyle/>
            <a:p>
              <a:r>
                <a:rPr lang="en-US" smtClean="0"/>
                <a:t>9 obs</a:t>
              </a:r>
              <a:endParaRPr lang="en-US"/>
            </a:p>
          </p:txBody>
        </p:sp>
        <p:sp>
          <p:nvSpPr>
            <p:cNvPr id="96" name="TextBox 95"/>
            <p:cNvSpPr txBox="1"/>
            <p:nvPr/>
          </p:nvSpPr>
          <p:spPr>
            <a:xfrm>
              <a:off x="7164288" y="1860590"/>
              <a:ext cx="1008112" cy="369332"/>
            </a:xfrm>
            <a:prstGeom prst="rect">
              <a:avLst/>
            </a:prstGeom>
            <a:noFill/>
          </p:spPr>
          <p:txBody>
            <a:bodyPr wrap="square" rtlCol="0">
              <a:spAutoFit/>
            </a:bodyPr>
            <a:lstStyle/>
            <a:p>
              <a:r>
                <a:rPr lang="en-US" smtClean="0"/>
                <a:t>1 obs</a:t>
              </a:r>
              <a:endParaRPr lang="en-US"/>
            </a:p>
          </p:txBody>
        </p:sp>
      </p:grpSp>
      <p:grpSp>
        <p:nvGrpSpPr>
          <p:cNvPr id="6" name="Group 80"/>
          <p:cNvGrpSpPr/>
          <p:nvPr/>
        </p:nvGrpSpPr>
        <p:grpSpPr>
          <a:xfrm>
            <a:off x="5436096" y="4484062"/>
            <a:ext cx="1368152" cy="745138"/>
            <a:chOff x="6804248" y="1484784"/>
            <a:chExt cx="1368152" cy="745138"/>
          </a:xfrm>
        </p:grpSpPr>
        <p:sp>
          <p:nvSpPr>
            <p:cNvPr id="98" name="5-Point Star 97"/>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Connector 98"/>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7164288" y="1484784"/>
              <a:ext cx="1008112" cy="369332"/>
            </a:xfrm>
            <a:prstGeom prst="rect">
              <a:avLst/>
            </a:prstGeom>
            <a:noFill/>
          </p:spPr>
          <p:txBody>
            <a:bodyPr wrap="square" rtlCol="0">
              <a:spAutoFit/>
            </a:bodyPr>
            <a:lstStyle/>
            <a:p>
              <a:r>
                <a:rPr lang="en-US" smtClean="0"/>
                <a:t>11 obs</a:t>
              </a:r>
              <a:endParaRPr lang="en-US"/>
            </a:p>
          </p:txBody>
        </p:sp>
        <p:sp>
          <p:nvSpPr>
            <p:cNvPr id="101" name="TextBox 100"/>
            <p:cNvSpPr txBox="1"/>
            <p:nvPr/>
          </p:nvSpPr>
          <p:spPr>
            <a:xfrm>
              <a:off x="7164288" y="1860590"/>
              <a:ext cx="1008112" cy="369332"/>
            </a:xfrm>
            <a:prstGeom prst="rect">
              <a:avLst/>
            </a:prstGeom>
            <a:noFill/>
          </p:spPr>
          <p:txBody>
            <a:bodyPr wrap="square" rtlCol="0">
              <a:spAutoFit/>
            </a:bodyPr>
            <a:lstStyle/>
            <a:p>
              <a:r>
                <a:rPr lang="en-US" smtClean="0"/>
                <a:t>13 obs</a:t>
              </a:r>
              <a:endParaRPr lang="en-US"/>
            </a:p>
          </p:txBody>
        </p:sp>
      </p:grpSp>
      <p:grpSp>
        <p:nvGrpSpPr>
          <p:cNvPr id="7" name="Group 85"/>
          <p:cNvGrpSpPr/>
          <p:nvPr/>
        </p:nvGrpSpPr>
        <p:grpSpPr>
          <a:xfrm>
            <a:off x="7236296" y="4484062"/>
            <a:ext cx="1368152" cy="745138"/>
            <a:chOff x="6804248" y="1484784"/>
            <a:chExt cx="1368152" cy="745138"/>
          </a:xfrm>
        </p:grpSpPr>
        <p:sp>
          <p:nvSpPr>
            <p:cNvPr id="103" name="5-Point Star 102"/>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lowchart: Connector 103"/>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7164288" y="1484784"/>
              <a:ext cx="1008112" cy="369332"/>
            </a:xfrm>
            <a:prstGeom prst="rect">
              <a:avLst/>
            </a:prstGeom>
            <a:noFill/>
          </p:spPr>
          <p:txBody>
            <a:bodyPr wrap="square" rtlCol="0">
              <a:spAutoFit/>
            </a:bodyPr>
            <a:lstStyle/>
            <a:p>
              <a:r>
                <a:rPr lang="en-US" smtClean="0"/>
                <a:t>5 obs</a:t>
              </a:r>
              <a:endParaRPr lang="en-US"/>
            </a:p>
          </p:txBody>
        </p:sp>
        <p:sp>
          <p:nvSpPr>
            <p:cNvPr id="106" name="TextBox 105"/>
            <p:cNvSpPr txBox="1"/>
            <p:nvPr/>
          </p:nvSpPr>
          <p:spPr>
            <a:xfrm>
              <a:off x="7164288" y="1860590"/>
              <a:ext cx="1008112" cy="369332"/>
            </a:xfrm>
            <a:prstGeom prst="rect">
              <a:avLst/>
            </a:prstGeom>
            <a:noFill/>
          </p:spPr>
          <p:txBody>
            <a:bodyPr wrap="square" rtlCol="0">
              <a:spAutoFit/>
            </a:bodyPr>
            <a:lstStyle/>
            <a:p>
              <a:r>
                <a:rPr lang="en-US" smtClean="0"/>
                <a:t>0 obs</a:t>
              </a:r>
              <a:endParaRPr lang="en-US"/>
            </a:p>
          </p:txBody>
        </p:sp>
      </p:grpSp>
      <p:grpSp>
        <p:nvGrpSpPr>
          <p:cNvPr id="8" name="Group 75"/>
          <p:cNvGrpSpPr/>
          <p:nvPr/>
        </p:nvGrpSpPr>
        <p:grpSpPr>
          <a:xfrm>
            <a:off x="3707904" y="908720"/>
            <a:ext cx="1368152" cy="745138"/>
            <a:chOff x="6804248" y="1484784"/>
            <a:chExt cx="1368152" cy="745138"/>
          </a:xfrm>
        </p:grpSpPr>
        <p:sp>
          <p:nvSpPr>
            <p:cNvPr id="108" name="5-Point Star 107"/>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lowchart: Connector 108"/>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7164288" y="1484784"/>
              <a:ext cx="1008112" cy="369332"/>
            </a:xfrm>
            <a:prstGeom prst="rect">
              <a:avLst/>
            </a:prstGeom>
            <a:noFill/>
          </p:spPr>
          <p:txBody>
            <a:bodyPr wrap="square" rtlCol="0">
              <a:spAutoFit/>
            </a:bodyPr>
            <a:lstStyle/>
            <a:p>
              <a:r>
                <a:rPr lang="en-US" smtClean="0"/>
                <a:t>16 obs</a:t>
              </a:r>
              <a:endParaRPr lang="en-US"/>
            </a:p>
          </p:txBody>
        </p:sp>
        <p:sp>
          <p:nvSpPr>
            <p:cNvPr id="111" name="TextBox 110"/>
            <p:cNvSpPr txBox="1"/>
            <p:nvPr/>
          </p:nvSpPr>
          <p:spPr>
            <a:xfrm>
              <a:off x="7164288" y="1860590"/>
              <a:ext cx="1008112" cy="369332"/>
            </a:xfrm>
            <a:prstGeom prst="rect">
              <a:avLst/>
            </a:prstGeom>
            <a:noFill/>
          </p:spPr>
          <p:txBody>
            <a:bodyPr wrap="square" rtlCol="0">
              <a:spAutoFit/>
            </a:bodyPr>
            <a:lstStyle/>
            <a:p>
              <a:r>
                <a:rPr lang="en-US" smtClean="0"/>
                <a:t>13 obs</a:t>
              </a:r>
              <a:endParaRPr lang="en-US"/>
            </a:p>
          </p:txBody>
        </p:sp>
      </p:grpSp>
      <p:cxnSp>
        <p:nvCxnSpPr>
          <p:cNvPr id="114" name="Straight Arrow Connector 113"/>
          <p:cNvCxnSpPr/>
          <p:nvPr/>
        </p:nvCxnSpPr>
        <p:spPr>
          <a:xfrm flipH="1">
            <a:off x="2267744" y="1196752"/>
            <a:ext cx="108012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5220072" y="1196752"/>
            <a:ext cx="115212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260090" y="1619508"/>
            <a:ext cx="1944216" cy="369332"/>
          </a:xfrm>
          <a:prstGeom prst="rect">
            <a:avLst/>
          </a:prstGeom>
          <a:solidFill>
            <a:schemeClr val="accent6">
              <a:lumMod val="20000"/>
              <a:lumOff val="80000"/>
            </a:schemeClr>
          </a:solidFill>
        </p:spPr>
        <p:txBody>
          <a:bodyPr wrap="square" rtlCol="0">
            <a:spAutoFit/>
          </a:bodyPr>
          <a:lstStyle/>
          <a:p>
            <a:pPr algn="ctr"/>
            <a:r>
              <a:rPr lang="en-US" smtClean="0"/>
              <a:t>Entropy =  0.9923</a:t>
            </a:r>
          </a:p>
        </p:txBody>
      </p:sp>
      <p:sp>
        <p:nvSpPr>
          <p:cNvPr id="41" name="TextBox 40"/>
          <p:cNvSpPr txBox="1"/>
          <p:nvPr/>
        </p:nvSpPr>
        <p:spPr>
          <a:xfrm>
            <a:off x="611560" y="5219908"/>
            <a:ext cx="1463040" cy="369332"/>
          </a:xfrm>
          <a:prstGeom prst="rect">
            <a:avLst/>
          </a:prstGeom>
          <a:solidFill>
            <a:schemeClr val="accent6">
              <a:lumMod val="20000"/>
              <a:lumOff val="80000"/>
            </a:schemeClr>
          </a:solidFill>
        </p:spPr>
        <p:txBody>
          <a:bodyPr wrap="square" rtlCol="0">
            <a:spAutoFit/>
          </a:bodyPr>
          <a:lstStyle/>
          <a:p>
            <a:pPr algn="ctr"/>
            <a:r>
              <a:rPr lang="en-US" smtClean="0"/>
              <a:t>E = 0.9495</a:t>
            </a:r>
          </a:p>
        </p:txBody>
      </p:sp>
      <p:sp>
        <p:nvSpPr>
          <p:cNvPr id="42" name="TextBox 41"/>
          <p:cNvSpPr txBox="1"/>
          <p:nvPr/>
        </p:nvSpPr>
        <p:spPr>
          <a:xfrm>
            <a:off x="2316872" y="5219908"/>
            <a:ext cx="1463040" cy="369332"/>
          </a:xfrm>
          <a:prstGeom prst="rect">
            <a:avLst/>
          </a:prstGeom>
          <a:solidFill>
            <a:schemeClr val="accent6">
              <a:lumMod val="20000"/>
              <a:lumOff val="80000"/>
            </a:schemeClr>
          </a:solidFill>
        </p:spPr>
        <p:txBody>
          <a:bodyPr wrap="square" rtlCol="0">
            <a:spAutoFit/>
          </a:bodyPr>
          <a:lstStyle/>
          <a:p>
            <a:pPr algn="ctr"/>
            <a:r>
              <a:rPr lang="en-US" smtClean="0"/>
              <a:t>E = 0.4690</a:t>
            </a:r>
          </a:p>
        </p:txBody>
      </p:sp>
      <p:sp>
        <p:nvSpPr>
          <p:cNvPr id="43" name="TextBox 42"/>
          <p:cNvSpPr txBox="1"/>
          <p:nvPr/>
        </p:nvSpPr>
        <p:spPr>
          <a:xfrm>
            <a:off x="5341208" y="5219908"/>
            <a:ext cx="1463040" cy="369332"/>
          </a:xfrm>
          <a:prstGeom prst="rect">
            <a:avLst/>
          </a:prstGeom>
          <a:solidFill>
            <a:schemeClr val="accent6">
              <a:lumMod val="20000"/>
              <a:lumOff val="80000"/>
            </a:schemeClr>
          </a:solidFill>
        </p:spPr>
        <p:txBody>
          <a:bodyPr wrap="square" rtlCol="0">
            <a:spAutoFit/>
          </a:bodyPr>
          <a:lstStyle/>
          <a:p>
            <a:pPr algn="ctr"/>
            <a:r>
              <a:rPr lang="en-US" smtClean="0"/>
              <a:t>E = 0.9950</a:t>
            </a:r>
          </a:p>
        </p:txBody>
      </p:sp>
      <p:sp>
        <p:nvSpPr>
          <p:cNvPr id="44" name="TextBox 43"/>
          <p:cNvSpPr txBox="1"/>
          <p:nvPr/>
        </p:nvSpPr>
        <p:spPr>
          <a:xfrm>
            <a:off x="6997392" y="5219908"/>
            <a:ext cx="1463040" cy="369332"/>
          </a:xfrm>
          <a:prstGeom prst="rect">
            <a:avLst/>
          </a:prstGeom>
          <a:solidFill>
            <a:schemeClr val="accent6">
              <a:lumMod val="20000"/>
              <a:lumOff val="80000"/>
            </a:schemeClr>
          </a:solidFill>
        </p:spPr>
        <p:txBody>
          <a:bodyPr wrap="square" rtlCol="0">
            <a:spAutoFit/>
          </a:bodyPr>
          <a:lstStyle/>
          <a:p>
            <a:pPr algn="ctr"/>
            <a:r>
              <a:rPr lang="en-US" smtClean="0"/>
              <a:t>E = 0</a:t>
            </a:r>
          </a:p>
        </p:txBody>
      </p:sp>
      <p:sp>
        <p:nvSpPr>
          <p:cNvPr id="45" name="TextBox 44"/>
          <p:cNvSpPr txBox="1"/>
          <p:nvPr/>
        </p:nvSpPr>
        <p:spPr>
          <a:xfrm>
            <a:off x="1187624" y="5733256"/>
            <a:ext cx="2160240" cy="646331"/>
          </a:xfrm>
          <a:prstGeom prst="rect">
            <a:avLst/>
          </a:prstGeom>
          <a:solidFill>
            <a:schemeClr val="accent5">
              <a:lumMod val="60000"/>
              <a:lumOff val="40000"/>
            </a:schemeClr>
          </a:solidFill>
        </p:spPr>
        <p:txBody>
          <a:bodyPr wrap="square" rtlCol="0">
            <a:spAutoFit/>
          </a:bodyPr>
          <a:lstStyle/>
          <a:p>
            <a:pPr algn="ctr"/>
            <a:r>
              <a:rPr lang="en-US" dirty="0" smtClean="0"/>
              <a:t>Information Gain = 0.2085</a:t>
            </a:r>
          </a:p>
        </p:txBody>
      </p:sp>
      <p:sp>
        <p:nvSpPr>
          <p:cNvPr id="46" name="TextBox 45"/>
          <p:cNvSpPr txBox="1"/>
          <p:nvPr/>
        </p:nvSpPr>
        <p:spPr>
          <a:xfrm>
            <a:off x="5724128" y="5733256"/>
            <a:ext cx="2160240" cy="646331"/>
          </a:xfrm>
          <a:prstGeom prst="rect">
            <a:avLst/>
          </a:prstGeom>
          <a:solidFill>
            <a:schemeClr val="accent5">
              <a:lumMod val="60000"/>
              <a:lumOff val="40000"/>
            </a:schemeClr>
          </a:solidFill>
        </p:spPr>
        <p:txBody>
          <a:bodyPr wrap="square" rtlCol="0">
            <a:spAutoFit/>
          </a:bodyPr>
          <a:lstStyle/>
          <a:p>
            <a:pPr algn="ctr"/>
            <a:r>
              <a:rPr lang="en-US" dirty="0" smtClean="0"/>
              <a:t>Information Gain = 0.1688</a:t>
            </a:r>
          </a:p>
        </p:txBody>
      </p:sp>
      <p:sp>
        <p:nvSpPr>
          <p:cNvPr id="47" name="TextBox 46"/>
          <p:cNvSpPr txBox="1"/>
          <p:nvPr/>
        </p:nvSpPr>
        <p:spPr>
          <a:xfrm>
            <a:off x="3203848" y="5356200"/>
            <a:ext cx="360040" cy="1569660"/>
          </a:xfrm>
          <a:prstGeom prst="rect">
            <a:avLst/>
          </a:prstGeom>
          <a:noFill/>
        </p:spPr>
        <p:txBody>
          <a:bodyPr wrap="square" rtlCol="0">
            <a:spAutoFit/>
          </a:bodyPr>
          <a:lstStyle/>
          <a:p>
            <a:r>
              <a:rPr lang="en-US" sz="9600" b="1" smtClean="0">
                <a:sym typeface="Wingdings 2"/>
              </a:rPr>
              <a:t></a:t>
            </a:r>
            <a:endParaRPr lang="en-US" sz="9600" b="1"/>
          </a:p>
        </p:txBody>
      </p:sp>
    </p:spTree>
    <p:extLst>
      <p:ext uri="{BB962C8B-B14F-4D97-AF65-F5344CB8AC3E}">
        <p14:creationId xmlns:p14="http://schemas.microsoft.com/office/powerpoint/2010/main" val="15466174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0" y="6400800"/>
            <a:ext cx="9144000" cy="457200"/>
            <a:chOff x="0" y="6400800"/>
            <a:chExt cx="9144000" cy="457200"/>
          </a:xfrm>
        </p:grpSpPr>
        <p:sp>
          <p:nvSpPr>
            <p:cNvPr id="20" name="Rectangle 19"/>
            <p:cNvSpPr/>
            <p:nvPr/>
          </p:nvSpPr>
          <p:spPr>
            <a:xfrm>
              <a:off x="0" y="6400800"/>
              <a:ext cx="9144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sz="2500"/>
            </a:p>
          </p:txBody>
        </p:sp>
        <p:cxnSp>
          <p:nvCxnSpPr>
            <p:cNvPr id="22" name="Straight Connector 21"/>
            <p:cNvCxnSpPr/>
            <p:nvPr/>
          </p:nvCxnSpPr>
          <p:spPr>
            <a:xfrm rot="5400000">
              <a:off x="5961156" y="6634069"/>
              <a:ext cx="423069" cy="980"/>
            </a:xfrm>
            <a:prstGeom prst="line">
              <a:avLst/>
            </a:prstGeom>
            <a:ln/>
          </p:spPr>
          <p:style>
            <a:lnRef idx="2">
              <a:schemeClr val="accent4"/>
            </a:lnRef>
            <a:fillRef idx="0">
              <a:schemeClr val="accent4"/>
            </a:fillRef>
            <a:effectRef idx="1">
              <a:schemeClr val="accent4"/>
            </a:effectRef>
            <a:fontRef idx="minor">
              <a:schemeClr val="tx1"/>
            </a:fontRef>
          </p:style>
        </p:cxnSp>
      </p:grpSp>
      <p:grpSp>
        <p:nvGrpSpPr>
          <p:cNvPr id="3" name="Group 12"/>
          <p:cNvGrpSpPr/>
          <p:nvPr/>
        </p:nvGrpSpPr>
        <p:grpSpPr>
          <a:xfrm>
            <a:off x="-1684530" y="-742539"/>
            <a:ext cx="10828530" cy="2280381"/>
            <a:chOff x="-1684530" y="-742539"/>
            <a:chExt cx="10828530" cy="2280381"/>
          </a:xfrm>
        </p:grpSpPr>
        <p:sp>
          <p:nvSpPr>
            <p:cNvPr id="14" name="Diagonal Stripe 13"/>
            <p:cNvSpPr/>
            <p:nvPr/>
          </p:nvSpPr>
          <p:spPr>
            <a:xfrm rot="12600000">
              <a:off x="-1684530" y="-742539"/>
              <a:ext cx="4213259" cy="2280381"/>
            </a:xfrm>
            <a:prstGeom prst="diagStripe">
              <a:avLst>
                <a:gd name="adj" fmla="val 71768"/>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a:solidFill>
                  <a:schemeClr val="tx1"/>
                </a:solidFill>
              </a:endParaRPr>
            </a:p>
          </p:txBody>
        </p:sp>
        <p:sp>
          <p:nvSpPr>
            <p:cNvPr id="15" name="Rectangle 14"/>
            <p:cNvSpPr/>
            <p:nvPr/>
          </p:nvSpPr>
          <p:spPr>
            <a:xfrm>
              <a:off x="-500098" y="214290"/>
              <a:ext cx="9644098" cy="57150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grpSp>
      <p:sp>
        <p:nvSpPr>
          <p:cNvPr id="16"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smtClean="0">
                <a:ln>
                  <a:noFill/>
                </a:ln>
                <a:solidFill>
                  <a:schemeClr val="tx1"/>
                </a:solidFill>
                <a:effectLst/>
                <a:uLnTx/>
                <a:uFillTx/>
                <a:latin typeface="+mj-lt"/>
                <a:ea typeface="+mj-ea"/>
                <a:cs typeface="+mj-cs"/>
              </a:rPr>
              <a:t>Ide Dasar</a:t>
            </a:r>
            <a:endParaRPr kumimoji="0" lang="en-US" sz="3000" b="1" i="0" u="none" strike="noStrike" kern="1200" cap="none" spc="0" normalizeH="0" baseline="0" noProof="0" dirty="0">
              <a:ln>
                <a:noFill/>
              </a:ln>
              <a:solidFill>
                <a:schemeClr val="tx1"/>
              </a:solidFill>
              <a:effectLst/>
              <a:uLnTx/>
              <a:uFillTx/>
              <a:latin typeface="+mj-lt"/>
              <a:ea typeface="+mj-ea"/>
              <a:cs typeface="+mj-cs"/>
            </a:endParaRPr>
          </a:p>
        </p:txBody>
      </p:sp>
      <p:sp>
        <p:nvSpPr>
          <p:cNvPr id="70" name="TextBox 69"/>
          <p:cNvSpPr txBox="1"/>
          <p:nvPr/>
        </p:nvSpPr>
        <p:spPr>
          <a:xfrm>
            <a:off x="6012160" y="2636912"/>
            <a:ext cx="2880320" cy="1015663"/>
          </a:xfrm>
          <a:prstGeom prst="rect">
            <a:avLst/>
          </a:prstGeom>
          <a:noFill/>
        </p:spPr>
        <p:txBody>
          <a:bodyPr wrap="square" rtlCol="0">
            <a:spAutoFit/>
          </a:bodyPr>
          <a:lstStyle/>
          <a:p>
            <a:r>
              <a:rPr lang="en-US" sz="2000" smtClean="0"/>
              <a:t>Lanjutkan mencari pemisahan untuk masing-masing kelompok….</a:t>
            </a:r>
            <a:endParaRPr lang="en-US" sz="2000"/>
          </a:p>
        </p:txBody>
      </p:sp>
      <p:grpSp>
        <p:nvGrpSpPr>
          <p:cNvPr id="5" name="Group 75"/>
          <p:cNvGrpSpPr/>
          <p:nvPr/>
        </p:nvGrpSpPr>
        <p:grpSpPr>
          <a:xfrm>
            <a:off x="1331640" y="1052736"/>
            <a:ext cx="4536504" cy="4617804"/>
            <a:chOff x="1331640" y="1052736"/>
            <a:chExt cx="4536504" cy="4617804"/>
          </a:xfrm>
        </p:grpSpPr>
        <p:grpSp>
          <p:nvGrpSpPr>
            <p:cNvPr id="6" name="Group 35"/>
            <p:cNvGrpSpPr/>
            <p:nvPr/>
          </p:nvGrpSpPr>
          <p:grpSpPr>
            <a:xfrm>
              <a:off x="1475656" y="1268760"/>
              <a:ext cx="4392488" cy="4401780"/>
              <a:chOff x="1475656" y="1268760"/>
              <a:chExt cx="4392488" cy="4401780"/>
            </a:xfrm>
          </p:grpSpPr>
          <p:cxnSp>
            <p:nvCxnSpPr>
              <p:cNvPr id="19" name="Straight Connector 18"/>
              <p:cNvCxnSpPr/>
              <p:nvPr/>
            </p:nvCxnSpPr>
            <p:spPr>
              <a:xfrm flipV="1">
                <a:off x="1835696" y="1268760"/>
                <a:ext cx="0" cy="411480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V="1">
                <a:off x="3765024" y="3126080"/>
                <a:ext cx="0" cy="420624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75656" y="4124370"/>
                <a:ext cx="216024" cy="369332"/>
              </a:xfrm>
              <a:prstGeom prst="rect">
                <a:avLst/>
              </a:prstGeom>
              <a:noFill/>
            </p:spPr>
            <p:txBody>
              <a:bodyPr wrap="square" rtlCol="0">
                <a:spAutoFit/>
              </a:bodyPr>
              <a:lstStyle/>
              <a:p>
                <a:r>
                  <a:rPr lang="en-US" smtClean="0"/>
                  <a:t>1</a:t>
                </a:r>
                <a:endParaRPr lang="en-US"/>
              </a:p>
            </p:txBody>
          </p:sp>
          <p:sp>
            <p:nvSpPr>
              <p:cNvPr id="29" name="TextBox 28"/>
              <p:cNvSpPr txBox="1"/>
              <p:nvPr/>
            </p:nvSpPr>
            <p:spPr>
              <a:xfrm>
                <a:off x="1475656" y="3212976"/>
                <a:ext cx="216024" cy="369332"/>
              </a:xfrm>
              <a:prstGeom prst="rect">
                <a:avLst/>
              </a:prstGeom>
              <a:noFill/>
            </p:spPr>
            <p:txBody>
              <a:bodyPr wrap="square" rtlCol="0">
                <a:spAutoFit/>
              </a:bodyPr>
              <a:lstStyle/>
              <a:p>
                <a:r>
                  <a:rPr lang="en-US" smtClean="0"/>
                  <a:t>2</a:t>
                </a:r>
                <a:endParaRPr lang="en-US"/>
              </a:p>
            </p:txBody>
          </p:sp>
          <p:sp>
            <p:nvSpPr>
              <p:cNvPr id="30" name="TextBox 29"/>
              <p:cNvSpPr txBox="1"/>
              <p:nvPr/>
            </p:nvSpPr>
            <p:spPr>
              <a:xfrm>
                <a:off x="1475656" y="2348880"/>
                <a:ext cx="216024" cy="369332"/>
              </a:xfrm>
              <a:prstGeom prst="rect">
                <a:avLst/>
              </a:prstGeom>
              <a:noFill/>
            </p:spPr>
            <p:txBody>
              <a:bodyPr wrap="square" rtlCol="0">
                <a:spAutoFit/>
              </a:bodyPr>
              <a:lstStyle/>
              <a:p>
                <a:r>
                  <a:rPr lang="en-US" smtClean="0"/>
                  <a:t>3</a:t>
                </a:r>
                <a:endParaRPr lang="en-US"/>
              </a:p>
            </p:txBody>
          </p:sp>
          <p:sp>
            <p:nvSpPr>
              <p:cNvPr id="31" name="TextBox 30"/>
              <p:cNvSpPr txBox="1"/>
              <p:nvPr/>
            </p:nvSpPr>
            <p:spPr>
              <a:xfrm>
                <a:off x="1475656" y="1412776"/>
                <a:ext cx="216024" cy="369332"/>
              </a:xfrm>
              <a:prstGeom prst="rect">
                <a:avLst/>
              </a:prstGeom>
              <a:noFill/>
            </p:spPr>
            <p:txBody>
              <a:bodyPr wrap="square" rtlCol="0">
                <a:spAutoFit/>
              </a:bodyPr>
              <a:lstStyle/>
              <a:p>
                <a:r>
                  <a:rPr lang="en-US" smtClean="0"/>
                  <a:t>4</a:t>
                </a:r>
                <a:endParaRPr lang="en-US"/>
              </a:p>
            </p:txBody>
          </p:sp>
          <p:sp>
            <p:nvSpPr>
              <p:cNvPr id="32" name="TextBox 31"/>
              <p:cNvSpPr txBox="1"/>
              <p:nvPr/>
            </p:nvSpPr>
            <p:spPr>
              <a:xfrm>
                <a:off x="2627784" y="5301208"/>
                <a:ext cx="216024" cy="369332"/>
              </a:xfrm>
              <a:prstGeom prst="rect">
                <a:avLst/>
              </a:prstGeom>
              <a:noFill/>
            </p:spPr>
            <p:txBody>
              <a:bodyPr wrap="square" rtlCol="0">
                <a:spAutoFit/>
              </a:bodyPr>
              <a:lstStyle/>
              <a:p>
                <a:r>
                  <a:rPr lang="en-US" smtClean="0"/>
                  <a:t>1</a:t>
                </a:r>
                <a:endParaRPr lang="en-US"/>
              </a:p>
            </p:txBody>
          </p:sp>
          <p:sp>
            <p:nvSpPr>
              <p:cNvPr id="33" name="TextBox 32"/>
              <p:cNvSpPr txBox="1"/>
              <p:nvPr/>
            </p:nvSpPr>
            <p:spPr>
              <a:xfrm>
                <a:off x="3563888" y="5301208"/>
                <a:ext cx="216024" cy="369332"/>
              </a:xfrm>
              <a:prstGeom prst="rect">
                <a:avLst/>
              </a:prstGeom>
              <a:noFill/>
            </p:spPr>
            <p:txBody>
              <a:bodyPr wrap="square" rtlCol="0">
                <a:spAutoFit/>
              </a:bodyPr>
              <a:lstStyle/>
              <a:p>
                <a:r>
                  <a:rPr lang="en-US" smtClean="0"/>
                  <a:t>2</a:t>
                </a:r>
                <a:endParaRPr lang="en-US"/>
              </a:p>
            </p:txBody>
          </p:sp>
          <p:sp>
            <p:nvSpPr>
              <p:cNvPr id="34" name="TextBox 33"/>
              <p:cNvSpPr txBox="1"/>
              <p:nvPr/>
            </p:nvSpPr>
            <p:spPr>
              <a:xfrm>
                <a:off x="4427984" y="5301208"/>
                <a:ext cx="216024" cy="369332"/>
              </a:xfrm>
              <a:prstGeom prst="rect">
                <a:avLst/>
              </a:prstGeom>
              <a:noFill/>
            </p:spPr>
            <p:txBody>
              <a:bodyPr wrap="square" rtlCol="0">
                <a:spAutoFit/>
              </a:bodyPr>
              <a:lstStyle/>
              <a:p>
                <a:r>
                  <a:rPr lang="en-US" smtClean="0"/>
                  <a:t>3</a:t>
                </a:r>
                <a:endParaRPr lang="en-US"/>
              </a:p>
            </p:txBody>
          </p:sp>
          <p:sp>
            <p:nvSpPr>
              <p:cNvPr id="35" name="TextBox 34"/>
              <p:cNvSpPr txBox="1"/>
              <p:nvPr/>
            </p:nvSpPr>
            <p:spPr>
              <a:xfrm>
                <a:off x="5364088" y="5301208"/>
                <a:ext cx="216024" cy="369332"/>
              </a:xfrm>
              <a:prstGeom prst="rect">
                <a:avLst/>
              </a:prstGeom>
              <a:noFill/>
            </p:spPr>
            <p:txBody>
              <a:bodyPr wrap="square" rtlCol="0">
                <a:spAutoFit/>
              </a:bodyPr>
              <a:lstStyle/>
              <a:p>
                <a:r>
                  <a:rPr lang="en-US" smtClean="0"/>
                  <a:t>4</a:t>
                </a:r>
                <a:endParaRPr lang="en-US"/>
              </a:p>
            </p:txBody>
          </p:sp>
        </p:grpSp>
        <p:sp>
          <p:nvSpPr>
            <p:cNvPr id="37" name="5-Point Star 36"/>
            <p:cNvSpPr/>
            <p:nvPr/>
          </p:nvSpPr>
          <p:spPr>
            <a:xfrm>
              <a:off x="2987824" y="184482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p:nvPr/>
          </p:nvSpPr>
          <p:spPr>
            <a:xfrm>
              <a:off x="2555776" y="22768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p:nvPr/>
          </p:nvSpPr>
          <p:spPr>
            <a:xfrm>
              <a:off x="3419872"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p:nvPr/>
          </p:nvSpPr>
          <p:spPr>
            <a:xfrm>
              <a:off x="3635896" y="198884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p:cNvSpPr/>
            <p:nvPr/>
          </p:nvSpPr>
          <p:spPr>
            <a:xfrm>
              <a:off x="4572000" y="2492896"/>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p:nvPr/>
          </p:nvSpPr>
          <p:spPr>
            <a:xfrm>
              <a:off x="3419872"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p:nvPr/>
          </p:nvSpPr>
          <p:spPr>
            <a:xfrm>
              <a:off x="4067944"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4283968" y="371703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p:nvPr/>
          </p:nvSpPr>
          <p:spPr>
            <a:xfrm>
              <a:off x="4067944"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p:nvPr/>
          </p:nvSpPr>
          <p:spPr>
            <a:xfrm>
              <a:off x="4788024" y="314096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p:nvPr/>
          </p:nvSpPr>
          <p:spPr>
            <a:xfrm>
              <a:off x="3923928" y="40770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p:nvPr/>
          </p:nvSpPr>
          <p:spPr>
            <a:xfrm>
              <a:off x="5004048" y="386104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48"/>
            <p:cNvSpPr/>
            <p:nvPr/>
          </p:nvSpPr>
          <p:spPr>
            <a:xfrm>
              <a:off x="2915816"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49"/>
            <p:cNvSpPr/>
            <p:nvPr/>
          </p:nvSpPr>
          <p:spPr>
            <a:xfrm>
              <a:off x="2339752"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p:cNvSpPr/>
            <p:nvPr/>
          </p:nvSpPr>
          <p:spPr>
            <a:xfrm>
              <a:off x="2915816"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p:cNvSpPr/>
            <p:nvPr/>
          </p:nvSpPr>
          <p:spPr>
            <a:xfrm>
              <a:off x="4644008" y="443711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2699792"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Connector 53"/>
            <p:cNvSpPr/>
            <p:nvPr/>
          </p:nvSpPr>
          <p:spPr>
            <a:xfrm>
              <a:off x="3347864"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p:cNvSpPr/>
            <p:nvPr/>
          </p:nvSpPr>
          <p:spPr>
            <a:xfrm>
              <a:off x="2987824" y="393305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Connector 55"/>
            <p:cNvSpPr/>
            <p:nvPr/>
          </p:nvSpPr>
          <p:spPr>
            <a:xfrm>
              <a:off x="2411760" y="4077072"/>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Connector 56"/>
            <p:cNvSpPr/>
            <p:nvPr/>
          </p:nvSpPr>
          <p:spPr>
            <a:xfrm>
              <a:off x="2987824" y="458112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p:cNvSpPr/>
            <p:nvPr/>
          </p:nvSpPr>
          <p:spPr>
            <a:xfrm>
              <a:off x="3419872" y="414908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2771800" y="422108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406794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Connector 60"/>
            <p:cNvSpPr/>
            <p:nvPr/>
          </p:nvSpPr>
          <p:spPr>
            <a:xfrm>
              <a:off x="3419872" y="4725144"/>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2627784" y="306896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2123728" y="37890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Connector 63"/>
            <p:cNvSpPr/>
            <p:nvPr/>
          </p:nvSpPr>
          <p:spPr>
            <a:xfrm>
              <a:off x="262778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Connector 64"/>
            <p:cNvSpPr/>
            <p:nvPr/>
          </p:nvSpPr>
          <p:spPr>
            <a:xfrm>
              <a:off x="2195736"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1331640" y="1052736"/>
              <a:ext cx="432048" cy="523220"/>
            </a:xfrm>
            <a:prstGeom prst="rect">
              <a:avLst/>
            </a:prstGeom>
            <a:noFill/>
          </p:spPr>
          <p:txBody>
            <a:bodyPr wrap="square" rtlCol="0">
              <a:spAutoFit/>
            </a:bodyPr>
            <a:lstStyle/>
            <a:p>
              <a:r>
                <a:rPr lang="en-US" sz="2800" b="1" smtClean="0"/>
                <a:t>B</a:t>
              </a:r>
              <a:endParaRPr lang="en-US" sz="2800" b="1"/>
            </a:p>
          </p:txBody>
        </p:sp>
        <p:sp>
          <p:nvSpPr>
            <p:cNvPr id="75" name="TextBox 74"/>
            <p:cNvSpPr txBox="1"/>
            <p:nvPr/>
          </p:nvSpPr>
          <p:spPr>
            <a:xfrm>
              <a:off x="5436096" y="4725144"/>
              <a:ext cx="432048" cy="523220"/>
            </a:xfrm>
            <a:prstGeom prst="rect">
              <a:avLst/>
            </a:prstGeom>
            <a:noFill/>
          </p:spPr>
          <p:txBody>
            <a:bodyPr wrap="square" rtlCol="0">
              <a:spAutoFit/>
            </a:bodyPr>
            <a:lstStyle/>
            <a:p>
              <a:r>
                <a:rPr lang="en-US" sz="2800" b="1" smtClean="0"/>
                <a:t>A</a:t>
              </a:r>
              <a:endParaRPr lang="en-US" sz="2800" b="1"/>
            </a:p>
          </p:txBody>
        </p:sp>
      </p:grpSp>
      <p:cxnSp>
        <p:nvCxnSpPr>
          <p:cNvPr id="78" name="Straight Connector 77"/>
          <p:cNvCxnSpPr/>
          <p:nvPr/>
        </p:nvCxnSpPr>
        <p:spPr>
          <a:xfrm flipV="1">
            <a:off x="3635896" y="1098634"/>
            <a:ext cx="0" cy="411480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059832" y="260648"/>
            <a:ext cx="1080120" cy="861774"/>
          </a:xfrm>
          <a:prstGeom prst="rect">
            <a:avLst/>
          </a:prstGeom>
          <a:noFill/>
        </p:spPr>
        <p:txBody>
          <a:bodyPr wrap="square" rtlCol="0">
            <a:spAutoFit/>
          </a:bodyPr>
          <a:lstStyle/>
          <a:p>
            <a:pPr algn="ctr"/>
            <a:r>
              <a:rPr lang="en-US" sz="3200" smtClean="0">
                <a:solidFill>
                  <a:srgbClr val="FF0000"/>
                </a:solidFill>
                <a:sym typeface="Wingdings 2"/>
              </a:rPr>
              <a:t></a:t>
            </a:r>
            <a:endParaRPr lang="en-US" smtClean="0">
              <a:solidFill>
                <a:srgbClr val="FF0000"/>
              </a:solidFill>
            </a:endParaRPr>
          </a:p>
          <a:p>
            <a:pPr algn="ctr"/>
            <a:r>
              <a:rPr lang="en-US" b="1" smtClean="0">
                <a:solidFill>
                  <a:srgbClr val="FF0000"/>
                </a:solidFill>
              </a:rPr>
              <a:t>A  </a:t>
            </a:r>
            <a:r>
              <a:rPr lang="en-US" b="1" smtClean="0">
                <a:solidFill>
                  <a:srgbClr val="FF0000"/>
                </a:solidFill>
                <a:sym typeface="Symbol"/>
              </a:rPr>
              <a:t>=</a:t>
            </a:r>
            <a:r>
              <a:rPr lang="en-US" b="1" smtClean="0">
                <a:solidFill>
                  <a:srgbClr val="FF0000"/>
                </a:solidFill>
              </a:rPr>
              <a:t> 2</a:t>
            </a:r>
            <a:endParaRPr lang="en-US" b="1">
              <a:solidFill>
                <a:srgbClr val="FF0000"/>
              </a:solidFill>
            </a:endParaRPr>
          </a:p>
        </p:txBody>
      </p:sp>
    </p:spTree>
    <p:extLst>
      <p:ext uri="{BB962C8B-B14F-4D97-AF65-F5344CB8AC3E}">
        <p14:creationId xmlns:p14="http://schemas.microsoft.com/office/powerpoint/2010/main" val="3107330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0" y="6400800"/>
            <a:ext cx="9144000" cy="457200"/>
            <a:chOff x="0" y="6400800"/>
            <a:chExt cx="9144000" cy="457200"/>
          </a:xfrm>
        </p:grpSpPr>
        <p:sp>
          <p:nvSpPr>
            <p:cNvPr id="20" name="Rectangle 19"/>
            <p:cNvSpPr/>
            <p:nvPr/>
          </p:nvSpPr>
          <p:spPr>
            <a:xfrm>
              <a:off x="0" y="6400800"/>
              <a:ext cx="9144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sz="2500"/>
            </a:p>
          </p:txBody>
        </p:sp>
        <p:cxnSp>
          <p:nvCxnSpPr>
            <p:cNvPr id="22" name="Straight Connector 21"/>
            <p:cNvCxnSpPr/>
            <p:nvPr/>
          </p:nvCxnSpPr>
          <p:spPr>
            <a:xfrm rot="5400000">
              <a:off x="5961156" y="6634069"/>
              <a:ext cx="423069" cy="980"/>
            </a:xfrm>
            <a:prstGeom prst="line">
              <a:avLst/>
            </a:prstGeom>
            <a:ln/>
          </p:spPr>
          <p:style>
            <a:lnRef idx="2">
              <a:schemeClr val="accent4"/>
            </a:lnRef>
            <a:fillRef idx="0">
              <a:schemeClr val="accent4"/>
            </a:fillRef>
            <a:effectRef idx="1">
              <a:schemeClr val="accent4"/>
            </a:effectRef>
            <a:fontRef idx="minor">
              <a:schemeClr val="tx1"/>
            </a:fontRef>
          </p:style>
        </p:cxnSp>
      </p:grpSp>
      <p:grpSp>
        <p:nvGrpSpPr>
          <p:cNvPr id="3" name="Group 12"/>
          <p:cNvGrpSpPr/>
          <p:nvPr/>
        </p:nvGrpSpPr>
        <p:grpSpPr>
          <a:xfrm>
            <a:off x="-1684530" y="-742539"/>
            <a:ext cx="10828530" cy="2280381"/>
            <a:chOff x="-1684530" y="-742539"/>
            <a:chExt cx="10828530" cy="2280381"/>
          </a:xfrm>
        </p:grpSpPr>
        <p:sp>
          <p:nvSpPr>
            <p:cNvPr id="14" name="Diagonal Stripe 13"/>
            <p:cNvSpPr/>
            <p:nvPr/>
          </p:nvSpPr>
          <p:spPr>
            <a:xfrm rot="12600000">
              <a:off x="-1684530" y="-742539"/>
              <a:ext cx="4213259" cy="2280381"/>
            </a:xfrm>
            <a:prstGeom prst="diagStripe">
              <a:avLst>
                <a:gd name="adj" fmla="val 71768"/>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a:solidFill>
                  <a:schemeClr val="tx1"/>
                </a:solidFill>
              </a:endParaRPr>
            </a:p>
          </p:txBody>
        </p:sp>
        <p:sp>
          <p:nvSpPr>
            <p:cNvPr id="15" name="Rectangle 14"/>
            <p:cNvSpPr/>
            <p:nvPr/>
          </p:nvSpPr>
          <p:spPr>
            <a:xfrm>
              <a:off x="-500098" y="214290"/>
              <a:ext cx="9644098" cy="57150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grpSp>
      <p:sp>
        <p:nvSpPr>
          <p:cNvPr id="16"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smtClean="0">
                <a:ln>
                  <a:noFill/>
                </a:ln>
                <a:solidFill>
                  <a:schemeClr val="tx1"/>
                </a:solidFill>
                <a:effectLst/>
                <a:uLnTx/>
                <a:uFillTx/>
                <a:latin typeface="+mj-lt"/>
                <a:ea typeface="+mj-ea"/>
                <a:cs typeface="+mj-cs"/>
              </a:rPr>
              <a:t>Ide Dasar</a:t>
            </a:r>
            <a:endParaRPr kumimoji="0" lang="en-US" sz="3000" b="1" i="0" u="none" strike="noStrike" kern="1200" cap="none" spc="0" normalizeH="0" baseline="0" noProof="0" dirty="0">
              <a:ln>
                <a:noFill/>
              </a:ln>
              <a:solidFill>
                <a:schemeClr val="tx1"/>
              </a:solidFill>
              <a:effectLst/>
              <a:uLnTx/>
              <a:uFillTx/>
              <a:latin typeface="+mj-lt"/>
              <a:ea typeface="+mj-ea"/>
              <a:cs typeface="+mj-cs"/>
            </a:endParaRPr>
          </a:p>
        </p:txBody>
      </p:sp>
      <p:sp>
        <p:nvSpPr>
          <p:cNvPr id="70" name="TextBox 69"/>
          <p:cNvSpPr txBox="1"/>
          <p:nvPr/>
        </p:nvSpPr>
        <p:spPr>
          <a:xfrm>
            <a:off x="6012160" y="2636912"/>
            <a:ext cx="2880320" cy="1015663"/>
          </a:xfrm>
          <a:prstGeom prst="rect">
            <a:avLst/>
          </a:prstGeom>
          <a:noFill/>
        </p:spPr>
        <p:txBody>
          <a:bodyPr wrap="square" rtlCol="0">
            <a:spAutoFit/>
          </a:bodyPr>
          <a:lstStyle/>
          <a:p>
            <a:r>
              <a:rPr lang="en-US" sz="2000" smtClean="0"/>
              <a:t>Lanjutkan mencari pemisahan untuk masing-masing kelompok….</a:t>
            </a:r>
            <a:endParaRPr lang="en-US" sz="2000"/>
          </a:p>
        </p:txBody>
      </p:sp>
      <p:grpSp>
        <p:nvGrpSpPr>
          <p:cNvPr id="4" name="Group 75"/>
          <p:cNvGrpSpPr/>
          <p:nvPr/>
        </p:nvGrpSpPr>
        <p:grpSpPr>
          <a:xfrm>
            <a:off x="1331640" y="1052736"/>
            <a:ext cx="4536504" cy="4617804"/>
            <a:chOff x="1331640" y="1052736"/>
            <a:chExt cx="4536504" cy="4617804"/>
          </a:xfrm>
        </p:grpSpPr>
        <p:grpSp>
          <p:nvGrpSpPr>
            <p:cNvPr id="5" name="Group 35"/>
            <p:cNvGrpSpPr/>
            <p:nvPr/>
          </p:nvGrpSpPr>
          <p:grpSpPr>
            <a:xfrm>
              <a:off x="1475656" y="1268760"/>
              <a:ext cx="4392488" cy="4401780"/>
              <a:chOff x="1475656" y="1268760"/>
              <a:chExt cx="4392488" cy="4401780"/>
            </a:xfrm>
          </p:grpSpPr>
          <p:cxnSp>
            <p:nvCxnSpPr>
              <p:cNvPr id="19" name="Straight Connector 18"/>
              <p:cNvCxnSpPr/>
              <p:nvPr/>
            </p:nvCxnSpPr>
            <p:spPr>
              <a:xfrm flipV="1">
                <a:off x="1835696" y="1268760"/>
                <a:ext cx="0" cy="411480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V="1">
                <a:off x="3765024" y="3126080"/>
                <a:ext cx="0" cy="4206240"/>
              </a:xfrm>
              <a:prstGeom prst="line">
                <a:avLst/>
              </a:prstGeom>
              <a:ln w="38100">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75656" y="4124370"/>
                <a:ext cx="216024" cy="369332"/>
              </a:xfrm>
              <a:prstGeom prst="rect">
                <a:avLst/>
              </a:prstGeom>
              <a:noFill/>
            </p:spPr>
            <p:txBody>
              <a:bodyPr wrap="square" rtlCol="0">
                <a:spAutoFit/>
              </a:bodyPr>
              <a:lstStyle/>
              <a:p>
                <a:r>
                  <a:rPr lang="en-US" smtClean="0"/>
                  <a:t>1</a:t>
                </a:r>
                <a:endParaRPr lang="en-US"/>
              </a:p>
            </p:txBody>
          </p:sp>
          <p:sp>
            <p:nvSpPr>
              <p:cNvPr id="29" name="TextBox 28"/>
              <p:cNvSpPr txBox="1"/>
              <p:nvPr/>
            </p:nvSpPr>
            <p:spPr>
              <a:xfrm>
                <a:off x="1475656" y="3212976"/>
                <a:ext cx="216024" cy="369332"/>
              </a:xfrm>
              <a:prstGeom prst="rect">
                <a:avLst/>
              </a:prstGeom>
              <a:noFill/>
            </p:spPr>
            <p:txBody>
              <a:bodyPr wrap="square" rtlCol="0">
                <a:spAutoFit/>
              </a:bodyPr>
              <a:lstStyle/>
              <a:p>
                <a:r>
                  <a:rPr lang="en-US" smtClean="0"/>
                  <a:t>2</a:t>
                </a:r>
                <a:endParaRPr lang="en-US"/>
              </a:p>
            </p:txBody>
          </p:sp>
          <p:sp>
            <p:nvSpPr>
              <p:cNvPr id="30" name="TextBox 29"/>
              <p:cNvSpPr txBox="1"/>
              <p:nvPr/>
            </p:nvSpPr>
            <p:spPr>
              <a:xfrm>
                <a:off x="1475656" y="2348880"/>
                <a:ext cx="216024" cy="369332"/>
              </a:xfrm>
              <a:prstGeom prst="rect">
                <a:avLst/>
              </a:prstGeom>
              <a:noFill/>
            </p:spPr>
            <p:txBody>
              <a:bodyPr wrap="square" rtlCol="0">
                <a:spAutoFit/>
              </a:bodyPr>
              <a:lstStyle/>
              <a:p>
                <a:r>
                  <a:rPr lang="en-US" smtClean="0"/>
                  <a:t>3</a:t>
                </a:r>
                <a:endParaRPr lang="en-US"/>
              </a:p>
            </p:txBody>
          </p:sp>
          <p:sp>
            <p:nvSpPr>
              <p:cNvPr id="31" name="TextBox 30"/>
              <p:cNvSpPr txBox="1"/>
              <p:nvPr/>
            </p:nvSpPr>
            <p:spPr>
              <a:xfrm>
                <a:off x="1475656" y="1412776"/>
                <a:ext cx="216024" cy="369332"/>
              </a:xfrm>
              <a:prstGeom prst="rect">
                <a:avLst/>
              </a:prstGeom>
              <a:noFill/>
            </p:spPr>
            <p:txBody>
              <a:bodyPr wrap="square" rtlCol="0">
                <a:spAutoFit/>
              </a:bodyPr>
              <a:lstStyle/>
              <a:p>
                <a:r>
                  <a:rPr lang="en-US" smtClean="0"/>
                  <a:t>4</a:t>
                </a:r>
                <a:endParaRPr lang="en-US"/>
              </a:p>
            </p:txBody>
          </p:sp>
          <p:sp>
            <p:nvSpPr>
              <p:cNvPr id="32" name="TextBox 31"/>
              <p:cNvSpPr txBox="1"/>
              <p:nvPr/>
            </p:nvSpPr>
            <p:spPr>
              <a:xfrm>
                <a:off x="2627784" y="5301208"/>
                <a:ext cx="216024" cy="369332"/>
              </a:xfrm>
              <a:prstGeom prst="rect">
                <a:avLst/>
              </a:prstGeom>
              <a:noFill/>
            </p:spPr>
            <p:txBody>
              <a:bodyPr wrap="square" rtlCol="0">
                <a:spAutoFit/>
              </a:bodyPr>
              <a:lstStyle/>
              <a:p>
                <a:r>
                  <a:rPr lang="en-US" smtClean="0"/>
                  <a:t>1</a:t>
                </a:r>
                <a:endParaRPr lang="en-US"/>
              </a:p>
            </p:txBody>
          </p:sp>
          <p:sp>
            <p:nvSpPr>
              <p:cNvPr id="33" name="TextBox 32"/>
              <p:cNvSpPr txBox="1"/>
              <p:nvPr/>
            </p:nvSpPr>
            <p:spPr>
              <a:xfrm>
                <a:off x="3563888" y="5301208"/>
                <a:ext cx="216024" cy="369332"/>
              </a:xfrm>
              <a:prstGeom prst="rect">
                <a:avLst/>
              </a:prstGeom>
              <a:noFill/>
            </p:spPr>
            <p:txBody>
              <a:bodyPr wrap="square" rtlCol="0">
                <a:spAutoFit/>
              </a:bodyPr>
              <a:lstStyle/>
              <a:p>
                <a:r>
                  <a:rPr lang="en-US" smtClean="0"/>
                  <a:t>2</a:t>
                </a:r>
                <a:endParaRPr lang="en-US"/>
              </a:p>
            </p:txBody>
          </p:sp>
          <p:sp>
            <p:nvSpPr>
              <p:cNvPr id="34" name="TextBox 33"/>
              <p:cNvSpPr txBox="1"/>
              <p:nvPr/>
            </p:nvSpPr>
            <p:spPr>
              <a:xfrm>
                <a:off x="4427984" y="5301208"/>
                <a:ext cx="216024" cy="369332"/>
              </a:xfrm>
              <a:prstGeom prst="rect">
                <a:avLst/>
              </a:prstGeom>
              <a:noFill/>
            </p:spPr>
            <p:txBody>
              <a:bodyPr wrap="square" rtlCol="0">
                <a:spAutoFit/>
              </a:bodyPr>
              <a:lstStyle/>
              <a:p>
                <a:r>
                  <a:rPr lang="en-US" smtClean="0"/>
                  <a:t>3</a:t>
                </a:r>
                <a:endParaRPr lang="en-US"/>
              </a:p>
            </p:txBody>
          </p:sp>
          <p:sp>
            <p:nvSpPr>
              <p:cNvPr id="35" name="TextBox 34"/>
              <p:cNvSpPr txBox="1"/>
              <p:nvPr/>
            </p:nvSpPr>
            <p:spPr>
              <a:xfrm>
                <a:off x="5364088" y="5301208"/>
                <a:ext cx="216024" cy="369332"/>
              </a:xfrm>
              <a:prstGeom prst="rect">
                <a:avLst/>
              </a:prstGeom>
              <a:noFill/>
            </p:spPr>
            <p:txBody>
              <a:bodyPr wrap="square" rtlCol="0">
                <a:spAutoFit/>
              </a:bodyPr>
              <a:lstStyle/>
              <a:p>
                <a:r>
                  <a:rPr lang="en-US" smtClean="0"/>
                  <a:t>4</a:t>
                </a:r>
                <a:endParaRPr lang="en-US"/>
              </a:p>
            </p:txBody>
          </p:sp>
        </p:grpSp>
        <p:sp>
          <p:nvSpPr>
            <p:cNvPr id="37" name="5-Point Star 36"/>
            <p:cNvSpPr/>
            <p:nvPr/>
          </p:nvSpPr>
          <p:spPr>
            <a:xfrm>
              <a:off x="2987824" y="184482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p:nvPr/>
          </p:nvSpPr>
          <p:spPr>
            <a:xfrm>
              <a:off x="2555776" y="22768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p:nvPr/>
          </p:nvSpPr>
          <p:spPr>
            <a:xfrm>
              <a:off x="3419872"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p:cNvSpPr/>
            <p:nvPr/>
          </p:nvSpPr>
          <p:spPr>
            <a:xfrm>
              <a:off x="3635896" y="198884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p:cNvSpPr/>
            <p:nvPr/>
          </p:nvSpPr>
          <p:spPr>
            <a:xfrm>
              <a:off x="4572000" y="2492896"/>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p:cNvSpPr/>
            <p:nvPr/>
          </p:nvSpPr>
          <p:spPr>
            <a:xfrm>
              <a:off x="3419872"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p:cNvSpPr/>
            <p:nvPr/>
          </p:nvSpPr>
          <p:spPr>
            <a:xfrm>
              <a:off x="4067944"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4283968" y="371703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5-Point Star 44"/>
            <p:cNvSpPr/>
            <p:nvPr/>
          </p:nvSpPr>
          <p:spPr>
            <a:xfrm>
              <a:off x="4067944" y="328498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p:nvPr/>
          </p:nvSpPr>
          <p:spPr>
            <a:xfrm>
              <a:off x="4788024" y="314096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p:nvPr/>
          </p:nvSpPr>
          <p:spPr>
            <a:xfrm>
              <a:off x="3923928" y="407707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p:cNvSpPr/>
            <p:nvPr/>
          </p:nvSpPr>
          <p:spPr>
            <a:xfrm>
              <a:off x="5004048" y="3861048"/>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48"/>
            <p:cNvSpPr/>
            <p:nvPr/>
          </p:nvSpPr>
          <p:spPr>
            <a:xfrm>
              <a:off x="2915816"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49"/>
            <p:cNvSpPr/>
            <p:nvPr/>
          </p:nvSpPr>
          <p:spPr>
            <a:xfrm>
              <a:off x="2339752" y="3068960"/>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p:cNvSpPr/>
            <p:nvPr/>
          </p:nvSpPr>
          <p:spPr>
            <a:xfrm>
              <a:off x="2915816" y="2564904"/>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p:cNvSpPr/>
            <p:nvPr/>
          </p:nvSpPr>
          <p:spPr>
            <a:xfrm>
              <a:off x="4644008" y="443711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2699792"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Connector 53"/>
            <p:cNvSpPr/>
            <p:nvPr/>
          </p:nvSpPr>
          <p:spPr>
            <a:xfrm>
              <a:off x="3347864" y="357301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p:cNvSpPr/>
            <p:nvPr/>
          </p:nvSpPr>
          <p:spPr>
            <a:xfrm>
              <a:off x="2987824" y="393305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Connector 55"/>
            <p:cNvSpPr/>
            <p:nvPr/>
          </p:nvSpPr>
          <p:spPr>
            <a:xfrm>
              <a:off x="2411760" y="4077072"/>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Connector 56"/>
            <p:cNvSpPr/>
            <p:nvPr/>
          </p:nvSpPr>
          <p:spPr>
            <a:xfrm>
              <a:off x="2987824" y="458112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p:cNvSpPr/>
            <p:nvPr/>
          </p:nvSpPr>
          <p:spPr>
            <a:xfrm>
              <a:off x="3419872" y="414908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2771800" y="4221088"/>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406794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Connector 60"/>
            <p:cNvSpPr/>
            <p:nvPr/>
          </p:nvSpPr>
          <p:spPr>
            <a:xfrm>
              <a:off x="3419872" y="4725144"/>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2627784" y="306896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2123728" y="37890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Connector 63"/>
            <p:cNvSpPr/>
            <p:nvPr/>
          </p:nvSpPr>
          <p:spPr>
            <a:xfrm>
              <a:off x="2627784"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Connector 64"/>
            <p:cNvSpPr/>
            <p:nvPr/>
          </p:nvSpPr>
          <p:spPr>
            <a:xfrm>
              <a:off x="2195736" y="4653136"/>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1331640" y="1052736"/>
              <a:ext cx="432048" cy="523220"/>
            </a:xfrm>
            <a:prstGeom prst="rect">
              <a:avLst/>
            </a:prstGeom>
            <a:noFill/>
          </p:spPr>
          <p:txBody>
            <a:bodyPr wrap="square" rtlCol="0">
              <a:spAutoFit/>
            </a:bodyPr>
            <a:lstStyle/>
            <a:p>
              <a:r>
                <a:rPr lang="en-US" sz="2800" b="1" smtClean="0"/>
                <a:t>B</a:t>
              </a:r>
              <a:endParaRPr lang="en-US" sz="2800" b="1"/>
            </a:p>
          </p:txBody>
        </p:sp>
        <p:sp>
          <p:nvSpPr>
            <p:cNvPr id="75" name="TextBox 74"/>
            <p:cNvSpPr txBox="1"/>
            <p:nvPr/>
          </p:nvSpPr>
          <p:spPr>
            <a:xfrm>
              <a:off x="5436096" y="4725144"/>
              <a:ext cx="432048" cy="523220"/>
            </a:xfrm>
            <a:prstGeom prst="rect">
              <a:avLst/>
            </a:prstGeom>
            <a:noFill/>
          </p:spPr>
          <p:txBody>
            <a:bodyPr wrap="square" rtlCol="0">
              <a:spAutoFit/>
            </a:bodyPr>
            <a:lstStyle/>
            <a:p>
              <a:r>
                <a:rPr lang="en-US" sz="2800" b="1" smtClean="0"/>
                <a:t>A</a:t>
              </a:r>
              <a:endParaRPr lang="en-US" sz="2800" b="1"/>
            </a:p>
          </p:txBody>
        </p:sp>
      </p:grpSp>
      <p:cxnSp>
        <p:nvCxnSpPr>
          <p:cNvPr id="78" name="Straight Connector 77"/>
          <p:cNvCxnSpPr/>
          <p:nvPr/>
        </p:nvCxnSpPr>
        <p:spPr>
          <a:xfrm flipV="1">
            <a:off x="3635896" y="1098634"/>
            <a:ext cx="0" cy="411480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059832" y="260648"/>
            <a:ext cx="1080120" cy="861774"/>
          </a:xfrm>
          <a:prstGeom prst="rect">
            <a:avLst/>
          </a:prstGeom>
          <a:noFill/>
        </p:spPr>
        <p:txBody>
          <a:bodyPr wrap="square" rtlCol="0">
            <a:spAutoFit/>
          </a:bodyPr>
          <a:lstStyle/>
          <a:p>
            <a:pPr algn="ctr"/>
            <a:r>
              <a:rPr lang="en-US" sz="3200" smtClean="0">
                <a:solidFill>
                  <a:srgbClr val="FF0000"/>
                </a:solidFill>
                <a:sym typeface="Wingdings 2"/>
              </a:rPr>
              <a:t></a:t>
            </a:r>
            <a:endParaRPr lang="en-US" smtClean="0">
              <a:solidFill>
                <a:srgbClr val="FF0000"/>
              </a:solidFill>
            </a:endParaRPr>
          </a:p>
          <a:p>
            <a:pPr algn="ctr"/>
            <a:r>
              <a:rPr lang="en-US" b="1" smtClean="0">
                <a:solidFill>
                  <a:srgbClr val="FF0000"/>
                </a:solidFill>
              </a:rPr>
              <a:t>A  </a:t>
            </a:r>
            <a:r>
              <a:rPr lang="en-US" b="1" smtClean="0">
                <a:solidFill>
                  <a:srgbClr val="FF0000"/>
                </a:solidFill>
                <a:sym typeface="Symbol"/>
              </a:rPr>
              <a:t>=</a:t>
            </a:r>
            <a:r>
              <a:rPr lang="en-US" b="1" smtClean="0">
                <a:solidFill>
                  <a:srgbClr val="FF0000"/>
                </a:solidFill>
              </a:rPr>
              <a:t> 2</a:t>
            </a:r>
            <a:endParaRPr lang="en-US" b="1">
              <a:solidFill>
                <a:srgbClr val="FF0000"/>
              </a:solidFill>
            </a:endParaRPr>
          </a:p>
        </p:txBody>
      </p:sp>
      <p:cxnSp>
        <p:nvCxnSpPr>
          <p:cNvPr id="66" name="Straight Connector 65"/>
          <p:cNvCxnSpPr/>
          <p:nvPr/>
        </p:nvCxnSpPr>
        <p:spPr>
          <a:xfrm rot="5400000" flipV="1">
            <a:off x="2726998" y="2614758"/>
            <a:ext cx="0" cy="1828800"/>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67544" y="2852936"/>
            <a:ext cx="1080120" cy="861774"/>
          </a:xfrm>
          <a:prstGeom prst="rect">
            <a:avLst/>
          </a:prstGeom>
          <a:noFill/>
        </p:spPr>
        <p:txBody>
          <a:bodyPr wrap="square" rtlCol="0">
            <a:spAutoFit/>
          </a:bodyPr>
          <a:lstStyle/>
          <a:p>
            <a:pPr algn="ctr"/>
            <a:r>
              <a:rPr lang="en-US" sz="3200" smtClean="0">
                <a:solidFill>
                  <a:schemeClr val="tx2">
                    <a:lumMod val="60000"/>
                    <a:lumOff val="40000"/>
                  </a:schemeClr>
                </a:solidFill>
                <a:sym typeface="Wingdings 2"/>
              </a:rPr>
              <a:t></a:t>
            </a:r>
            <a:endParaRPr lang="en-US" smtClean="0">
              <a:solidFill>
                <a:schemeClr val="tx2">
                  <a:lumMod val="60000"/>
                  <a:lumOff val="40000"/>
                </a:schemeClr>
              </a:solidFill>
            </a:endParaRPr>
          </a:p>
          <a:p>
            <a:pPr algn="ctr"/>
            <a:r>
              <a:rPr lang="en-US" b="1" smtClean="0">
                <a:solidFill>
                  <a:schemeClr val="tx2">
                    <a:lumMod val="60000"/>
                    <a:lumOff val="40000"/>
                  </a:schemeClr>
                </a:solidFill>
                <a:sym typeface="Symbol"/>
              </a:rPr>
              <a:t>B =</a:t>
            </a:r>
            <a:r>
              <a:rPr lang="en-US" b="1" smtClean="0">
                <a:solidFill>
                  <a:schemeClr val="tx2">
                    <a:lumMod val="60000"/>
                    <a:lumOff val="40000"/>
                  </a:schemeClr>
                </a:solidFill>
              </a:rPr>
              <a:t> 1.9</a:t>
            </a:r>
            <a:endParaRPr lang="en-US" b="1">
              <a:solidFill>
                <a:schemeClr val="tx2">
                  <a:lumMod val="60000"/>
                  <a:lumOff val="40000"/>
                </a:schemeClr>
              </a:solidFill>
            </a:endParaRPr>
          </a:p>
        </p:txBody>
      </p:sp>
      <p:cxnSp>
        <p:nvCxnSpPr>
          <p:cNvPr id="68" name="Straight Connector 67"/>
          <p:cNvCxnSpPr/>
          <p:nvPr/>
        </p:nvCxnSpPr>
        <p:spPr>
          <a:xfrm rot="5400000" flipV="1">
            <a:off x="4641736" y="3647296"/>
            <a:ext cx="0" cy="2011680"/>
          </a:xfrm>
          <a:prstGeom prst="line">
            <a:avLst/>
          </a:prstGeom>
          <a:ln w="28575">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652120" y="4077072"/>
            <a:ext cx="1080120" cy="861774"/>
          </a:xfrm>
          <a:prstGeom prst="rect">
            <a:avLst/>
          </a:prstGeom>
          <a:noFill/>
        </p:spPr>
        <p:txBody>
          <a:bodyPr wrap="square" rtlCol="0">
            <a:spAutoFit/>
          </a:bodyPr>
          <a:lstStyle/>
          <a:p>
            <a:pPr algn="ctr"/>
            <a:r>
              <a:rPr lang="en-US" sz="3200" smtClean="0">
                <a:solidFill>
                  <a:schemeClr val="tx2">
                    <a:lumMod val="60000"/>
                    <a:lumOff val="40000"/>
                  </a:schemeClr>
                </a:solidFill>
                <a:sym typeface="Wingdings 2"/>
              </a:rPr>
              <a:t></a:t>
            </a:r>
            <a:endParaRPr lang="en-US" smtClean="0">
              <a:solidFill>
                <a:schemeClr val="tx2">
                  <a:lumMod val="60000"/>
                  <a:lumOff val="40000"/>
                </a:schemeClr>
              </a:solidFill>
            </a:endParaRPr>
          </a:p>
          <a:p>
            <a:pPr algn="ctr"/>
            <a:r>
              <a:rPr lang="en-US" b="1" smtClean="0">
                <a:solidFill>
                  <a:schemeClr val="tx2">
                    <a:lumMod val="60000"/>
                    <a:lumOff val="40000"/>
                  </a:schemeClr>
                </a:solidFill>
                <a:sym typeface="Symbol"/>
              </a:rPr>
              <a:t>B =</a:t>
            </a:r>
            <a:r>
              <a:rPr lang="en-US" b="1" smtClean="0">
                <a:solidFill>
                  <a:schemeClr val="tx2">
                    <a:lumMod val="60000"/>
                    <a:lumOff val="40000"/>
                  </a:schemeClr>
                </a:solidFill>
              </a:rPr>
              <a:t> 0.6</a:t>
            </a:r>
            <a:endParaRPr lang="en-US" b="1">
              <a:solidFill>
                <a:schemeClr val="tx2">
                  <a:lumMod val="60000"/>
                  <a:lumOff val="40000"/>
                </a:schemeClr>
              </a:solidFill>
            </a:endParaRPr>
          </a:p>
        </p:txBody>
      </p:sp>
    </p:spTree>
    <p:extLst>
      <p:ext uri="{BB962C8B-B14F-4D97-AF65-F5344CB8AC3E}">
        <p14:creationId xmlns:p14="http://schemas.microsoft.com/office/powerpoint/2010/main" val="32920997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0" y="6400800"/>
            <a:ext cx="9144000" cy="457200"/>
            <a:chOff x="0" y="6400800"/>
            <a:chExt cx="9144000" cy="457200"/>
          </a:xfrm>
        </p:grpSpPr>
        <p:sp>
          <p:nvSpPr>
            <p:cNvPr id="20" name="Rectangle 19"/>
            <p:cNvSpPr/>
            <p:nvPr/>
          </p:nvSpPr>
          <p:spPr>
            <a:xfrm>
              <a:off x="0" y="6400800"/>
              <a:ext cx="9144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sz="2500"/>
            </a:p>
          </p:txBody>
        </p:sp>
        <p:cxnSp>
          <p:nvCxnSpPr>
            <p:cNvPr id="22" name="Straight Connector 21"/>
            <p:cNvCxnSpPr/>
            <p:nvPr/>
          </p:nvCxnSpPr>
          <p:spPr>
            <a:xfrm rot="5400000">
              <a:off x="5961156" y="6634069"/>
              <a:ext cx="423069" cy="980"/>
            </a:xfrm>
            <a:prstGeom prst="line">
              <a:avLst/>
            </a:prstGeom>
            <a:ln/>
          </p:spPr>
          <p:style>
            <a:lnRef idx="2">
              <a:schemeClr val="accent4"/>
            </a:lnRef>
            <a:fillRef idx="0">
              <a:schemeClr val="accent4"/>
            </a:fillRef>
            <a:effectRef idx="1">
              <a:schemeClr val="accent4"/>
            </a:effectRef>
            <a:fontRef idx="minor">
              <a:schemeClr val="tx1"/>
            </a:fontRef>
          </p:style>
        </p:cxnSp>
      </p:grpSp>
      <p:grpSp>
        <p:nvGrpSpPr>
          <p:cNvPr id="3" name="Group 12"/>
          <p:cNvGrpSpPr/>
          <p:nvPr/>
        </p:nvGrpSpPr>
        <p:grpSpPr>
          <a:xfrm>
            <a:off x="-1684530" y="-742539"/>
            <a:ext cx="10828530" cy="2280381"/>
            <a:chOff x="-1684530" y="-742539"/>
            <a:chExt cx="10828530" cy="2280381"/>
          </a:xfrm>
        </p:grpSpPr>
        <p:sp>
          <p:nvSpPr>
            <p:cNvPr id="14" name="Diagonal Stripe 13"/>
            <p:cNvSpPr/>
            <p:nvPr/>
          </p:nvSpPr>
          <p:spPr>
            <a:xfrm rot="12600000">
              <a:off x="-1684530" y="-742539"/>
              <a:ext cx="4213259" cy="2280381"/>
            </a:xfrm>
            <a:prstGeom prst="diagStripe">
              <a:avLst>
                <a:gd name="adj" fmla="val 71768"/>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a:solidFill>
                  <a:schemeClr val="tx1"/>
                </a:solidFill>
              </a:endParaRPr>
            </a:p>
          </p:txBody>
        </p:sp>
        <p:sp>
          <p:nvSpPr>
            <p:cNvPr id="15" name="Rectangle 14"/>
            <p:cNvSpPr/>
            <p:nvPr/>
          </p:nvSpPr>
          <p:spPr>
            <a:xfrm>
              <a:off x="-500098" y="214290"/>
              <a:ext cx="9644098" cy="57150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grpSp>
      <p:sp>
        <p:nvSpPr>
          <p:cNvPr id="16"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smtClean="0">
                <a:ln>
                  <a:noFill/>
                </a:ln>
                <a:solidFill>
                  <a:schemeClr val="tx1"/>
                </a:solidFill>
                <a:effectLst/>
                <a:uLnTx/>
                <a:uFillTx/>
                <a:latin typeface="+mj-lt"/>
                <a:ea typeface="+mj-ea"/>
                <a:cs typeface="+mj-cs"/>
              </a:rPr>
              <a:t>Representasi Hasil Pemisahan</a:t>
            </a:r>
            <a:endParaRPr kumimoji="0" lang="en-US" sz="3000" b="1" i="0" u="none" strike="noStrike" kern="1200" cap="none" spc="0" normalizeH="0" baseline="0" noProof="0" dirty="0">
              <a:ln>
                <a:noFill/>
              </a:ln>
              <a:solidFill>
                <a:schemeClr val="tx1"/>
              </a:solidFill>
              <a:effectLst/>
              <a:uLnTx/>
              <a:uFillTx/>
              <a:latin typeface="+mj-lt"/>
              <a:ea typeface="+mj-ea"/>
              <a:cs typeface="+mj-cs"/>
            </a:endParaRPr>
          </a:p>
        </p:txBody>
      </p:sp>
      <p:pic>
        <p:nvPicPr>
          <p:cNvPr id="40962" name="Picture 2"/>
          <p:cNvPicPr>
            <a:picLocks noChangeAspect="1" noChangeArrowheads="1"/>
          </p:cNvPicPr>
          <p:nvPr/>
        </p:nvPicPr>
        <p:blipFill>
          <a:blip r:embed="rId2" cstate="print"/>
          <a:srcRect/>
          <a:stretch>
            <a:fillRect/>
          </a:stretch>
        </p:blipFill>
        <p:spPr bwMode="auto">
          <a:xfrm>
            <a:off x="0" y="980728"/>
            <a:ext cx="3927437" cy="3528392"/>
          </a:xfrm>
          <a:prstGeom prst="rect">
            <a:avLst/>
          </a:prstGeom>
          <a:noFill/>
          <a:ln w="9525">
            <a:noFill/>
            <a:miter lim="800000"/>
            <a:headEnd/>
            <a:tailEnd/>
          </a:ln>
        </p:spPr>
      </p:pic>
      <p:sp>
        <p:nvSpPr>
          <p:cNvPr id="73" name="Rounded Rectangle 72"/>
          <p:cNvSpPr/>
          <p:nvPr/>
        </p:nvSpPr>
        <p:spPr>
          <a:xfrm>
            <a:off x="5904148" y="1196752"/>
            <a:ext cx="1080120" cy="72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4716016" y="2780928"/>
            <a:ext cx="1080120" cy="72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7308304" y="2780928"/>
            <a:ext cx="1080120" cy="72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4139952" y="4869160"/>
            <a:ext cx="1080120" cy="72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5364088" y="4869160"/>
            <a:ext cx="1080120" cy="72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732240" y="4869160"/>
            <a:ext cx="1080120" cy="72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a:off x="7956376" y="4869160"/>
            <a:ext cx="1080120" cy="72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73" idx="2"/>
            <a:endCxn id="76" idx="0"/>
          </p:cNvCxnSpPr>
          <p:nvPr/>
        </p:nvCxnSpPr>
        <p:spPr>
          <a:xfrm flipH="1">
            <a:off x="5256076" y="1916832"/>
            <a:ext cx="1188132" cy="86409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3" idx="2"/>
            <a:endCxn id="77" idx="0"/>
          </p:cNvCxnSpPr>
          <p:nvPr/>
        </p:nvCxnSpPr>
        <p:spPr>
          <a:xfrm>
            <a:off x="6444208" y="1916832"/>
            <a:ext cx="1404156" cy="86409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88" name="Group 75"/>
          <p:cNvGrpSpPr/>
          <p:nvPr/>
        </p:nvGrpSpPr>
        <p:grpSpPr>
          <a:xfrm>
            <a:off x="5940152" y="1203226"/>
            <a:ext cx="1368152" cy="745138"/>
            <a:chOff x="6804248" y="1484784"/>
            <a:chExt cx="1368152" cy="745138"/>
          </a:xfrm>
        </p:grpSpPr>
        <p:sp>
          <p:nvSpPr>
            <p:cNvPr id="89" name="5-Point Star 88"/>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owchart: Connector 89"/>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7164288" y="1484784"/>
              <a:ext cx="1008112" cy="369332"/>
            </a:xfrm>
            <a:prstGeom prst="rect">
              <a:avLst/>
            </a:prstGeom>
            <a:noFill/>
          </p:spPr>
          <p:txBody>
            <a:bodyPr wrap="square" rtlCol="0">
              <a:spAutoFit/>
            </a:bodyPr>
            <a:lstStyle/>
            <a:p>
              <a:r>
                <a:rPr lang="en-US" smtClean="0"/>
                <a:t>16 obs</a:t>
              </a:r>
              <a:endParaRPr lang="en-US"/>
            </a:p>
          </p:txBody>
        </p:sp>
        <p:sp>
          <p:nvSpPr>
            <p:cNvPr id="92" name="TextBox 91"/>
            <p:cNvSpPr txBox="1"/>
            <p:nvPr/>
          </p:nvSpPr>
          <p:spPr>
            <a:xfrm>
              <a:off x="7164288" y="1860590"/>
              <a:ext cx="1008112" cy="369332"/>
            </a:xfrm>
            <a:prstGeom prst="rect">
              <a:avLst/>
            </a:prstGeom>
            <a:noFill/>
          </p:spPr>
          <p:txBody>
            <a:bodyPr wrap="square" rtlCol="0">
              <a:spAutoFit/>
            </a:bodyPr>
            <a:lstStyle/>
            <a:p>
              <a:r>
                <a:rPr lang="en-US" smtClean="0"/>
                <a:t>13 obs</a:t>
              </a:r>
              <a:endParaRPr lang="en-US"/>
            </a:p>
          </p:txBody>
        </p:sp>
      </p:grpSp>
      <p:grpSp>
        <p:nvGrpSpPr>
          <p:cNvPr id="93" name="Group 75"/>
          <p:cNvGrpSpPr/>
          <p:nvPr/>
        </p:nvGrpSpPr>
        <p:grpSpPr>
          <a:xfrm>
            <a:off x="4788024" y="2780928"/>
            <a:ext cx="1368152" cy="745138"/>
            <a:chOff x="6804248" y="1484784"/>
            <a:chExt cx="1368152" cy="745138"/>
          </a:xfrm>
        </p:grpSpPr>
        <p:sp>
          <p:nvSpPr>
            <p:cNvPr id="94" name="5-Point Star 93"/>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owchart: Connector 94"/>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7164288" y="1484784"/>
              <a:ext cx="1008112" cy="369332"/>
            </a:xfrm>
            <a:prstGeom prst="rect">
              <a:avLst/>
            </a:prstGeom>
            <a:noFill/>
          </p:spPr>
          <p:txBody>
            <a:bodyPr wrap="square" rtlCol="0">
              <a:spAutoFit/>
            </a:bodyPr>
            <a:lstStyle/>
            <a:p>
              <a:r>
                <a:rPr lang="en-US" smtClean="0"/>
                <a:t>7 obs</a:t>
              </a:r>
              <a:endParaRPr lang="en-US"/>
            </a:p>
          </p:txBody>
        </p:sp>
        <p:sp>
          <p:nvSpPr>
            <p:cNvPr id="97" name="TextBox 96"/>
            <p:cNvSpPr txBox="1"/>
            <p:nvPr/>
          </p:nvSpPr>
          <p:spPr>
            <a:xfrm>
              <a:off x="7164288" y="1860590"/>
              <a:ext cx="1008112" cy="369332"/>
            </a:xfrm>
            <a:prstGeom prst="rect">
              <a:avLst/>
            </a:prstGeom>
            <a:noFill/>
          </p:spPr>
          <p:txBody>
            <a:bodyPr wrap="square" rtlCol="0">
              <a:spAutoFit/>
            </a:bodyPr>
            <a:lstStyle/>
            <a:p>
              <a:r>
                <a:rPr lang="en-US" smtClean="0"/>
                <a:t>12 obs</a:t>
              </a:r>
              <a:endParaRPr lang="en-US"/>
            </a:p>
          </p:txBody>
        </p:sp>
      </p:grpSp>
      <p:grpSp>
        <p:nvGrpSpPr>
          <p:cNvPr id="98" name="Group 91"/>
          <p:cNvGrpSpPr/>
          <p:nvPr/>
        </p:nvGrpSpPr>
        <p:grpSpPr>
          <a:xfrm>
            <a:off x="7380312" y="2780928"/>
            <a:ext cx="1368152" cy="745138"/>
            <a:chOff x="6804248" y="1484784"/>
            <a:chExt cx="1368152" cy="745138"/>
          </a:xfrm>
        </p:grpSpPr>
        <p:sp>
          <p:nvSpPr>
            <p:cNvPr id="99" name="5-Point Star 98"/>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Connector 99"/>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7164288" y="1484784"/>
              <a:ext cx="1008112" cy="369332"/>
            </a:xfrm>
            <a:prstGeom prst="rect">
              <a:avLst/>
            </a:prstGeom>
            <a:noFill/>
          </p:spPr>
          <p:txBody>
            <a:bodyPr wrap="square" rtlCol="0">
              <a:spAutoFit/>
            </a:bodyPr>
            <a:lstStyle/>
            <a:p>
              <a:r>
                <a:rPr lang="en-US" smtClean="0"/>
                <a:t>9 obs</a:t>
              </a:r>
              <a:endParaRPr lang="en-US"/>
            </a:p>
          </p:txBody>
        </p:sp>
        <p:sp>
          <p:nvSpPr>
            <p:cNvPr id="102" name="TextBox 101"/>
            <p:cNvSpPr txBox="1"/>
            <p:nvPr/>
          </p:nvSpPr>
          <p:spPr>
            <a:xfrm>
              <a:off x="7164288" y="1860590"/>
              <a:ext cx="1008112" cy="369332"/>
            </a:xfrm>
            <a:prstGeom prst="rect">
              <a:avLst/>
            </a:prstGeom>
            <a:noFill/>
          </p:spPr>
          <p:txBody>
            <a:bodyPr wrap="square" rtlCol="0">
              <a:spAutoFit/>
            </a:bodyPr>
            <a:lstStyle/>
            <a:p>
              <a:r>
                <a:rPr lang="en-US" smtClean="0"/>
                <a:t>1 obs</a:t>
              </a:r>
              <a:endParaRPr lang="en-US"/>
            </a:p>
          </p:txBody>
        </p:sp>
      </p:grpSp>
      <p:grpSp>
        <p:nvGrpSpPr>
          <p:cNvPr id="103" name="Group 75"/>
          <p:cNvGrpSpPr/>
          <p:nvPr/>
        </p:nvGrpSpPr>
        <p:grpSpPr>
          <a:xfrm>
            <a:off x="4211960" y="4869160"/>
            <a:ext cx="1368152" cy="745138"/>
            <a:chOff x="6804248" y="1484784"/>
            <a:chExt cx="1368152" cy="745138"/>
          </a:xfrm>
        </p:grpSpPr>
        <p:sp>
          <p:nvSpPr>
            <p:cNvPr id="104" name="5-Point Star 103"/>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Connector 104"/>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7164288" y="1484784"/>
              <a:ext cx="1008112" cy="369332"/>
            </a:xfrm>
            <a:prstGeom prst="rect">
              <a:avLst/>
            </a:prstGeom>
            <a:noFill/>
          </p:spPr>
          <p:txBody>
            <a:bodyPr wrap="square" rtlCol="0">
              <a:spAutoFit/>
            </a:bodyPr>
            <a:lstStyle/>
            <a:p>
              <a:r>
                <a:rPr lang="en-US" smtClean="0"/>
                <a:t>0 obs</a:t>
              </a:r>
              <a:endParaRPr lang="en-US"/>
            </a:p>
          </p:txBody>
        </p:sp>
        <p:sp>
          <p:nvSpPr>
            <p:cNvPr id="107" name="TextBox 106"/>
            <p:cNvSpPr txBox="1"/>
            <p:nvPr/>
          </p:nvSpPr>
          <p:spPr>
            <a:xfrm>
              <a:off x="7164288" y="1860590"/>
              <a:ext cx="1008112" cy="369332"/>
            </a:xfrm>
            <a:prstGeom prst="rect">
              <a:avLst/>
            </a:prstGeom>
            <a:noFill/>
          </p:spPr>
          <p:txBody>
            <a:bodyPr wrap="square" rtlCol="0">
              <a:spAutoFit/>
            </a:bodyPr>
            <a:lstStyle/>
            <a:p>
              <a:r>
                <a:rPr lang="en-US" smtClean="0"/>
                <a:t>11 obs</a:t>
              </a:r>
              <a:endParaRPr lang="en-US"/>
            </a:p>
          </p:txBody>
        </p:sp>
      </p:grpSp>
      <p:grpSp>
        <p:nvGrpSpPr>
          <p:cNvPr id="108" name="Group 75"/>
          <p:cNvGrpSpPr/>
          <p:nvPr/>
        </p:nvGrpSpPr>
        <p:grpSpPr>
          <a:xfrm>
            <a:off x="5436096" y="4869160"/>
            <a:ext cx="1368152" cy="745138"/>
            <a:chOff x="6804248" y="1484784"/>
            <a:chExt cx="1368152" cy="745138"/>
          </a:xfrm>
        </p:grpSpPr>
        <p:sp>
          <p:nvSpPr>
            <p:cNvPr id="109" name="5-Point Star 108"/>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lowchart: Connector 109"/>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7164288" y="1484784"/>
              <a:ext cx="1008112" cy="369332"/>
            </a:xfrm>
            <a:prstGeom prst="rect">
              <a:avLst/>
            </a:prstGeom>
            <a:noFill/>
          </p:spPr>
          <p:txBody>
            <a:bodyPr wrap="square" rtlCol="0">
              <a:spAutoFit/>
            </a:bodyPr>
            <a:lstStyle/>
            <a:p>
              <a:r>
                <a:rPr lang="en-US" smtClean="0"/>
                <a:t>7 obs</a:t>
              </a:r>
              <a:endParaRPr lang="en-US"/>
            </a:p>
          </p:txBody>
        </p:sp>
        <p:sp>
          <p:nvSpPr>
            <p:cNvPr id="112" name="TextBox 111"/>
            <p:cNvSpPr txBox="1"/>
            <p:nvPr/>
          </p:nvSpPr>
          <p:spPr>
            <a:xfrm>
              <a:off x="7164288" y="1860590"/>
              <a:ext cx="1008112" cy="369332"/>
            </a:xfrm>
            <a:prstGeom prst="rect">
              <a:avLst/>
            </a:prstGeom>
            <a:noFill/>
          </p:spPr>
          <p:txBody>
            <a:bodyPr wrap="square" rtlCol="0">
              <a:spAutoFit/>
            </a:bodyPr>
            <a:lstStyle/>
            <a:p>
              <a:r>
                <a:rPr lang="en-US" smtClean="0"/>
                <a:t>1 obs</a:t>
              </a:r>
              <a:endParaRPr lang="en-US"/>
            </a:p>
          </p:txBody>
        </p:sp>
      </p:grpSp>
      <p:cxnSp>
        <p:nvCxnSpPr>
          <p:cNvPr id="114" name="Straight Connector 113"/>
          <p:cNvCxnSpPr/>
          <p:nvPr/>
        </p:nvCxnSpPr>
        <p:spPr>
          <a:xfrm flipH="1">
            <a:off x="4716016" y="3501008"/>
            <a:ext cx="504056" cy="136815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5220072" y="3501008"/>
            <a:ext cx="720080" cy="136815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6052636" y="1988840"/>
            <a:ext cx="792088" cy="369332"/>
          </a:xfrm>
          <a:prstGeom prst="rect">
            <a:avLst/>
          </a:prstGeom>
          <a:noFill/>
        </p:spPr>
        <p:txBody>
          <a:bodyPr wrap="square" rtlCol="0">
            <a:spAutoFit/>
          </a:bodyPr>
          <a:lstStyle/>
          <a:p>
            <a:pPr algn="ctr"/>
            <a:r>
              <a:rPr lang="en-US" smtClean="0"/>
              <a:t>A &lt; 2</a:t>
            </a:r>
            <a:endParaRPr lang="en-US"/>
          </a:p>
        </p:txBody>
      </p:sp>
      <p:sp>
        <p:nvSpPr>
          <p:cNvPr id="119" name="TextBox 118"/>
          <p:cNvSpPr txBox="1"/>
          <p:nvPr/>
        </p:nvSpPr>
        <p:spPr>
          <a:xfrm>
            <a:off x="5292080" y="3501008"/>
            <a:ext cx="864096" cy="369332"/>
          </a:xfrm>
          <a:prstGeom prst="rect">
            <a:avLst/>
          </a:prstGeom>
          <a:noFill/>
        </p:spPr>
        <p:txBody>
          <a:bodyPr wrap="square" rtlCol="0">
            <a:spAutoFit/>
          </a:bodyPr>
          <a:lstStyle/>
          <a:p>
            <a:pPr algn="ctr"/>
            <a:r>
              <a:rPr lang="en-US" smtClean="0"/>
              <a:t>B &lt; 1.9</a:t>
            </a:r>
            <a:endParaRPr lang="en-US"/>
          </a:p>
        </p:txBody>
      </p:sp>
      <p:cxnSp>
        <p:nvCxnSpPr>
          <p:cNvPr id="121" name="Straight Connector 120"/>
          <p:cNvCxnSpPr>
            <a:endCxn id="82" idx="0"/>
          </p:cNvCxnSpPr>
          <p:nvPr/>
        </p:nvCxnSpPr>
        <p:spPr>
          <a:xfrm flipH="1">
            <a:off x="7272300" y="3501008"/>
            <a:ext cx="540060" cy="1368152"/>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83" idx="0"/>
          </p:cNvCxnSpPr>
          <p:nvPr/>
        </p:nvCxnSpPr>
        <p:spPr>
          <a:xfrm>
            <a:off x="7812360" y="3501008"/>
            <a:ext cx="684076" cy="1368152"/>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7956376" y="3501008"/>
            <a:ext cx="864096" cy="369332"/>
          </a:xfrm>
          <a:prstGeom prst="rect">
            <a:avLst/>
          </a:prstGeom>
          <a:noFill/>
        </p:spPr>
        <p:txBody>
          <a:bodyPr wrap="square" rtlCol="0">
            <a:spAutoFit/>
          </a:bodyPr>
          <a:lstStyle/>
          <a:p>
            <a:pPr algn="ctr"/>
            <a:r>
              <a:rPr lang="en-US" smtClean="0"/>
              <a:t>B &lt; 0.6</a:t>
            </a:r>
            <a:endParaRPr lang="en-US"/>
          </a:p>
        </p:txBody>
      </p:sp>
      <p:grpSp>
        <p:nvGrpSpPr>
          <p:cNvPr id="130" name="Group 75"/>
          <p:cNvGrpSpPr/>
          <p:nvPr/>
        </p:nvGrpSpPr>
        <p:grpSpPr>
          <a:xfrm>
            <a:off x="6804248" y="4869160"/>
            <a:ext cx="1368152" cy="745138"/>
            <a:chOff x="6804248" y="1484784"/>
            <a:chExt cx="1368152" cy="745138"/>
          </a:xfrm>
        </p:grpSpPr>
        <p:sp>
          <p:nvSpPr>
            <p:cNvPr id="131" name="5-Point Star 130"/>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lowchart: Connector 131"/>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7164288" y="1484784"/>
              <a:ext cx="1008112" cy="369332"/>
            </a:xfrm>
            <a:prstGeom prst="rect">
              <a:avLst/>
            </a:prstGeom>
            <a:noFill/>
          </p:spPr>
          <p:txBody>
            <a:bodyPr wrap="square" rtlCol="0">
              <a:spAutoFit/>
            </a:bodyPr>
            <a:lstStyle/>
            <a:p>
              <a:r>
                <a:rPr lang="en-US" smtClean="0"/>
                <a:t>0 obs</a:t>
              </a:r>
              <a:endParaRPr lang="en-US"/>
            </a:p>
          </p:txBody>
        </p:sp>
        <p:sp>
          <p:nvSpPr>
            <p:cNvPr id="134" name="TextBox 133"/>
            <p:cNvSpPr txBox="1"/>
            <p:nvPr/>
          </p:nvSpPr>
          <p:spPr>
            <a:xfrm>
              <a:off x="7164288" y="1860590"/>
              <a:ext cx="1008112" cy="369332"/>
            </a:xfrm>
            <a:prstGeom prst="rect">
              <a:avLst/>
            </a:prstGeom>
            <a:noFill/>
          </p:spPr>
          <p:txBody>
            <a:bodyPr wrap="square" rtlCol="0">
              <a:spAutoFit/>
            </a:bodyPr>
            <a:lstStyle/>
            <a:p>
              <a:r>
                <a:rPr lang="en-US" smtClean="0"/>
                <a:t>1 obs</a:t>
              </a:r>
              <a:endParaRPr lang="en-US"/>
            </a:p>
          </p:txBody>
        </p:sp>
      </p:grpSp>
      <p:grpSp>
        <p:nvGrpSpPr>
          <p:cNvPr id="135" name="Group 75"/>
          <p:cNvGrpSpPr/>
          <p:nvPr/>
        </p:nvGrpSpPr>
        <p:grpSpPr>
          <a:xfrm>
            <a:off x="8028384" y="4869160"/>
            <a:ext cx="1368152" cy="745138"/>
            <a:chOff x="6804248" y="1484784"/>
            <a:chExt cx="1368152" cy="745138"/>
          </a:xfrm>
        </p:grpSpPr>
        <p:sp>
          <p:nvSpPr>
            <p:cNvPr id="136" name="5-Point Star 135"/>
            <p:cNvSpPr/>
            <p:nvPr/>
          </p:nvSpPr>
          <p:spPr>
            <a:xfrm>
              <a:off x="6804248" y="1556792"/>
              <a:ext cx="216024" cy="216024"/>
            </a:xfrm>
            <a:prstGeom prst="star5">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lowchart: Connector 136"/>
            <p:cNvSpPr/>
            <p:nvPr/>
          </p:nvSpPr>
          <p:spPr>
            <a:xfrm>
              <a:off x="6804248" y="1988840"/>
              <a:ext cx="182880" cy="182880"/>
            </a:xfrm>
            <a:prstGeom prst="flowChartConnector">
              <a:avLst/>
            </a:prstGeom>
            <a:solidFill>
              <a:srgbClr val="FF0000"/>
            </a:solidFill>
            <a:ln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7164288" y="1484784"/>
              <a:ext cx="1008112" cy="369332"/>
            </a:xfrm>
            <a:prstGeom prst="rect">
              <a:avLst/>
            </a:prstGeom>
            <a:noFill/>
          </p:spPr>
          <p:txBody>
            <a:bodyPr wrap="square" rtlCol="0">
              <a:spAutoFit/>
            </a:bodyPr>
            <a:lstStyle/>
            <a:p>
              <a:r>
                <a:rPr lang="en-US" smtClean="0"/>
                <a:t>9 obs</a:t>
              </a:r>
              <a:endParaRPr lang="en-US"/>
            </a:p>
          </p:txBody>
        </p:sp>
        <p:sp>
          <p:nvSpPr>
            <p:cNvPr id="139" name="TextBox 138"/>
            <p:cNvSpPr txBox="1"/>
            <p:nvPr/>
          </p:nvSpPr>
          <p:spPr>
            <a:xfrm>
              <a:off x="7164288" y="1860590"/>
              <a:ext cx="1008112" cy="369332"/>
            </a:xfrm>
            <a:prstGeom prst="rect">
              <a:avLst/>
            </a:prstGeom>
            <a:noFill/>
          </p:spPr>
          <p:txBody>
            <a:bodyPr wrap="square" rtlCol="0">
              <a:spAutoFit/>
            </a:bodyPr>
            <a:lstStyle/>
            <a:p>
              <a:r>
                <a:rPr lang="en-US" smtClean="0"/>
                <a:t>0 obs</a:t>
              </a:r>
              <a:endParaRPr lang="en-US"/>
            </a:p>
          </p:txBody>
        </p:sp>
      </p:grpSp>
    </p:spTree>
    <p:extLst>
      <p:ext uri="{BB962C8B-B14F-4D97-AF65-F5344CB8AC3E}">
        <p14:creationId xmlns:p14="http://schemas.microsoft.com/office/powerpoint/2010/main" val="31256224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0" y="6400800"/>
            <a:ext cx="9144000" cy="457200"/>
            <a:chOff x="0" y="6400800"/>
            <a:chExt cx="9144000" cy="457200"/>
          </a:xfrm>
        </p:grpSpPr>
        <p:sp>
          <p:nvSpPr>
            <p:cNvPr id="20" name="Rectangle 19"/>
            <p:cNvSpPr/>
            <p:nvPr/>
          </p:nvSpPr>
          <p:spPr>
            <a:xfrm>
              <a:off x="0" y="6400800"/>
              <a:ext cx="9144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sz="2500"/>
            </a:p>
          </p:txBody>
        </p:sp>
        <p:cxnSp>
          <p:nvCxnSpPr>
            <p:cNvPr id="22" name="Straight Connector 21"/>
            <p:cNvCxnSpPr/>
            <p:nvPr/>
          </p:nvCxnSpPr>
          <p:spPr>
            <a:xfrm rot="5400000">
              <a:off x="5961156" y="6634069"/>
              <a:ext cx="423069" cy="980"/>
            </a:xfrm>
            <a:prstGeom prst="line">
              <a:avLst/>
            </a:prstGeom>
            <a:ln/>
          </p:spPr>
          <p:style>
            <a:lnRef idx="2">
              <a:schemeClr val="accent4"/>
            </a:lnRef>
            <a:fillRef idx="0">
              <a:schemeClr val="accent4"/>
            </a:fillRef>
            <a:effectRef idx="1">
              <a:schemeClr val="accent4"/>
            </a:effectRef>
            <a:fontRef idx="minor">
              <a:schemeClr val="tx1"/>
            </a:fontRef>
          </p:style>
        </p:cxnSp>
      </p:grpSp>
      <p:grpSp>
        <p:nvGrpSpPr>
          <p:cNvPr id="3" name="Group 12"/>
          <p:cNvGrpSpPr/>
          <p:nvPr/>
        </p:nvGrpSpPr>
        <p:grpSpPr>
          <a:xfrm>
            <a:off x="-1684530" y="-742539"/>
            <a:ext cx="10828530" cy="2280381"/>
            <a:chOff x="-1684530" y="-742539"/>
            <a:chExt cx="10828530" cy="2280381"/>
          </a:xfrm>
        </p:grpSpPr>
        <p:sp>
          <p:nvSpPr>
            <p:cNvPr id="14" name="Diagonal Stripe 13"/>
            <p:cNvSpPr/>
            <p:nvPr/>
          </p:nvSpPr>
          <p:spPr>
            <a:xfrm rot="12600000">
              <a:off x="-1684530" y="-742539"/>
              <a:ext cx="4213259" cy="2280381"/>
            </a:xfrm>
            <a:prstGeom prst="diagStripe">
              <a:avLst>
                <a:gd name="adj" fmla="val 71768"/>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a:solidFill>
                  <a:schemeClr val="tx1"/>
                </a:solidFill>
              </a:endParaRPr>
            </a:p>
          </p:txBody>
        </p:sp>
        <p:sp>
          <p:nvSpPr>
            <p:cNvPr id="15" name="Rectangle 14"/>
            <p:cNvSpPr/>
            <p:nvPr/>
          </p:nvSpPr>
          <p:spPr>
            <a:xfrm>
              <a:off x="-500098" y="214290"/>
              <a:ext cx="9644098" cy="57150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grpSp>
      <p:sp>
        <p:nvSpPr>
          <p:cNvPr id="16"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smtClean="0">
                <a:ln>
                  <a:noFill/>
                </a:ln>
                <a:solidFill>
                  <a:schemeClr val="tx1"/>
                </a:solidFill>
                <a:effectLst/>
                <a:uLnTx/>
                <a:uFillTx/>
                <a:latin typeface="+mj-lt"/>
                <a:ea typeface="+mj-ea"/>
                <a:cs typeface="+mj-cs"/>
              </a:rPr>
              <a:t>Beberapa Istilah</a:t>
            </a:r>
            <a:endParaRPr kumimoji="0" lang="en-US" sz="3000" b="1" i="0" u="none" strike="noStrike" kern="1200" cap="none" spc="0" normalizeH="0" baseline="0" noProof="0" dirty="0">
              <a:ln>
                <a:noFill/>
              </a:ln>
              <a:solidFill>
                <a:schemeClr val="tx1"/>
              </a:solidFill>
              <a:effectLst/>
              <a:uLnTx/>
              <a:uFillTx/>
              <a:latin typeface="+mj-lt"/>
              <a:ea typeface="+mj-ea"/>
              <a:cs typeface="+mj-cs"/>
            </a:endParaRPr>
          </a:p>
        </p:txBody>
      </p:sp>
      <p:pic>
        <p:nvPicPr>
          <p:cNvPr id="41986" name="Picture 2"/>
          <p:cNvPicPr>
            <a:picLocks noChangeAspect="1" noChangeArrowheads="1"/>
          </p:cNvPicPr>
          <p:nvPr/>
        </p:nvPicPr>
        <p:blipFill>
          <a:blip r:embed="rId2" cstate="print"/>
          <a:srcRect/>
          <a:stretch>
            <a:fillRect/>
          </a:stretch>
        </p:blipFill>
        <p:spPr bwMode="auto">
          <a:xfrm>
            <a:off x="2555776" y="1340768"/>
            <a:ext cx="4464496" cy="4092454"/>
          </a:xfrm>
          <a:prstGeom prst="rect">
            <a:avLst/>
          </a:prstGeom>
          <a:noFill/>
          <a:ln w="9525">
            <a:noFill/>
            <a:miter lim="800000"/>
            <a:headEnd/>
            <a:tailEnd/>
          </a:ln>
        </p:spPr>
      </p:pic>
      <p:sp>
        <p:nvSpPr>
          <p:cNvPr id="63" name="TextBox 62"/>
          <p:cNvSpPr txBox="1"/>
          <p:nvPr/>
        </p:nvSpPr>
        <p:spPr>
          <a:xfrm>
            <a:off x="467544" y="2852936"/>
            <a:ext cx="1440160" cy="954107"/>
          </a:xfrm>
          <a:prstGeom prst="rect">
            <a:avLst/>
          </a:prstGeom>
          <a:noFill/>
        </p:spPr>
        <p:txBody>
          <a:bodyPr wrap="square" rtlCol="0">
            <a:spAutoFit/>
          </a:bodyPr>
          <a:lstStyle/>
          <a:p>
            <a:r>
              <a:rPr lang="en-US" sz="2800" smtClean="0"/>
              <a:t>node</a:t>
            </a:r>
          </a:p>
          <a:p>
            <a:r>
              <a:rPr lang="en-US" sz="2800" smtClean="0"/>
              <a:t>(simpul)</a:t>
            </a:r>
            <a:endParaRPr lang="en-US" sz="2800"/>
          </a:p>
        </p:txBody>
      </p:sp>
      <p:cxnSp>
        <p:nvCxnSpPr>
          <p:cNvPr id="65" name="Straight Arrow Connector 64"/>
          <p:cNvCxnSpPr/>
          <p:nvPr/>
        </p:nvCxnSpPr>
        <p:spPr>
          <a:xfrm>
            <a:off x="1403648" y="3140968"/>
            <a:ext cx="15841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39552" y="4725144"/>
            <a:ext cx="2232248" cy="954107"/>
          </a:xfrm>
          <a:prstGeom prst="rect">
            <a:avLst/>
          </a:prstGeom>
          <a:noFill/>
        </p:spPr>
        <p:txBody>
          <a:bodyPr wrap="square" rtlCol="0">
            <a:spAutoFit/>
          </a:bodyPr>
          <a:lstStyle/>
          <a:p>
            <a:r>
              <a:rPr lang="en-US" sz="2800" smtClean="0"/>
              <a:t>leaf</a:t>
            </a:r>
          </a:p>
          <a:p>
            <a:r>
              <a:rPr lang="en-US" sz="2800" smtClean="0"/>
              <a:t>(simpul akhir)</a:t>
            </a:r>
            <a:endParaRPr lang="en-US" sz="2800"/>
          </a:p>
        </p:txBody>
      </p:sp>
      <p:cxnSp>
        <p:nvCxnSpPr>
          <p:cNvPr id="67" name="Straight Arrow Connector 66"/>
          <p:cNvCxnSpPr/>
          <p:nvPr/>
        </p:nvCxnSpPr>
        <p:spPr>
          <a:xfrm>
            <a:off x="1475656" y="5013176"/>
            <a:ext cx="10081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67544" y="1412776"/>
            <a:ext cx="2088232" cy="954107"/>
          </a:xfrm>
          <a:prstGeom prst="rect">
            <a:avLst/>
          </a:prstGeom>
          <a:noFill/>
        </p:spPr>
        <p:txBody>
          <a:bodyPr wrap="square" rtlCol="0">
            <a:spAutoFit/>
          </a:bodyPr>
          <a:lstStyle/>
          <a:p>
            <a:r>
              <a:rPr lang="en-US" sz="2800" smtClean="0"/>
              <a:t>root</a:t>
            </a:r>
          </a:p>
          <a:p>
            <a:r>
              <a:rPr lang="en-US" sz="2800" smtClean="0"/>
              <a:t>(simpul akar)</a:t>
            </a:r>
            <a:endParaRPr lang="en-US" sz="2800"/>
          </a:p>
        </p:txBody>
      </p:sp>
      <p:cxnSp>
        <p:nvCxnSpPr>
          <p:cNvPr id="70" name="Straight Arrow Connector 69"/>
          <p:cNvCxnSpPr/>
          <p:nvPr/>
        </p:nvCxnSpPr>
        <p:spPr>
          <a:xfrm>
            <a:off x="1403648" y="1700808"/>
            <a:ext cx="25922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236296" y="1475492"/>
            <a:ext cx="2088232" cy="369332"/>
          </a:xfrm>
          <a:prstGeom prst="rect">
            <a:avLst/>
          </a:prstGeom>
          <a:noFill/>
        </p:spPr>
        <p:txBody>
          <a:bodyPr wrap="square" rtlCol="0">
            <a:spAutoFit/>
          </a:bodyPr>
          <a:lstStyle/>
          <a:p>
            <a:r>
              <a:rPr lang="en-US" smtClean="0"/>
              <a:t>Level 0</a:t>
            </a:r>
            <a:endParaRPr lang="en-US"/>
          </a:p>
        </p:txBody>
      </p:sp>
      <p:sp>
        <p:nvSpPr>
          <p:cNvPr id="74" name="TextBox 73"/>
          <p:cNvSpPr txBox="1"/>
          <p:nvPr/>
        </p:nvSpPr>
        <p:spPr>
          <a:xfrm>
            <a:off x="7236296" y="2987660"/>
            <a:ext cx="2088232" cy="369332"/>
          </a:xfrm>
          <a:prstGeom prst="rect">
            <a:avLst/>
          </a:prstGeom>
          <a:noFill/>
        </p:spPr>
        <p:txBody>
          <a:bodyPr wrap="square" rtlCol="0">
            <a:spAutoFit/>
          </a:bodyPr>
          <a:lstStyle/>
          <a:p>
            <a:r>
              <a:rPr lang="en-US" smtClean="0"/>
              <a:t>Level 1</a:t>
            </a:r>
            <a:endParaRPr lang="en-US"/>
          </a:p>
        </p:txBody>
      </p:sp>
      <p:sp>
        <p:nvSpPr>
          <p:cNvPr id="75" name="TextBox 74"/>
          <p:cNvSpPr txBox="1"/>
          <p:nvPr/>
        </p:nvSpPr>
        <p:spPr>
          <a:xfrm>
            <a:off x="7236296" y="4787860"/>
            <a:ext cx="2088232" cy="369332"/>
          </a:xfrm>
          <a:prstGeom prst="rect">
            <a:avLst/>
          </a:prstGeom>
          <a:noFill/>
        </p:spPr>
        <p:txBody>
          <a:bodyPr wrap="square" rtlCol="0">
            <a:spAutoFit/>
          </a:bodyPr>
          <a:lstStyle/>
          <a:p>
            <a:r>
              <a:rPr lang="en-US" smtClean="0"/>
              <a:t>Level 2</a:t>
            </a:r>
            <a:endParaRPr lang="en-US"/>
          </a:p>
        </p:txBody>
      </p:sp>
      <p:sp>
        <p:nvSpPr>
          <p:cNvPr id="78" name="TextBox 77"/>
          <p:cNvSpPr txBox="1"/>
          <p:nvPr/>
        </p:nvSpPr>
        <p:spPr>
          <a:xfrm>
            <a:off x="8027876" y="3717032"/>
            <a:ext cx="2232248" cy="523220"/>
          </a:xfrm>
          <a:prstGeom prst="rect">
            <a:avLst/>
          </a:prstGeom>
          <a:noFill/>
        </p:spPr>
        <p:txBody>
          <a:bodyPr wrap="square" rtlCol="0">
            <a:spAutoFit/>
          </a:bodyPr>
          <a:lstStyle/>
          <a:p>
            <a:r>
              <a:rPr lang="en-US" sz="2800" smtClean="0"/>
              <a:t>depth</a:t>
            </a:r>
            <a:endParaRPr lang="en-US" sz="2800"/>
          </a:p>
        </p:txBody>
      </p:sp>
      <p:cxnSp>
        <p:nvCxnSpPr>
          <p:cNvPr id="80" name="Straight Arrow Connector 79"/>
          <p:cNvCxnSpPr/>
          <p:nvPr/>
        </p:nvCxnSpPr>
        <p:spPr>
          <a:xfrm flipH="1">
            <a:off x="7963198" y="4173790"/>
            <a:ext cx="25152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487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916302"/>
            <a:ext cx="7886700" cy="1325563"/>
          </a:xfrm>
        </p:spPr>
        <p:txBody>
          <a:bodyPr/>
          <a:lstStyle/>
          <a:p>
            <a:pPr algn="r"/>
            <a:r>
              <a:rPr lang="en-US" b="1" dirty="0" err="1" smtClean="0">
                <a:latin typeface="Avenir Next Cyr W04 Demi Italic" panose="020B0703020202090204" pitchFamily="34" charset="0"/>
              </a:rPr>
              <a:t>Bagian</a:t>
            </a:r>
            <a:r>
              <a:rPr lang="en-US" b="1" dirty="0" smtClean="0">
                <a:latin typeface="Avenir Next Cyr W04 Demi Italic" panose="020B0703020202090204" pitchFamily="34" charset="0"/>
              </a:rPr>
              <a:t> 2</a:t>
            </a:r>
            <a:endParaRPr lang="en-US" b="1" dirty="0">
              <a:latin typeface="Avenir Next Cyr W04 Demi Italic" panose="020B0703020202090204" pitchFamily="34" charset="0"/>
            </a:endParaRPr>
          </a:p>
        </p:txBody>
      </p:sp>
      <p:sp>
        <p:nvSpPr>
          <p:cNvPr id="3" name="Content Placeholder 2"/>
          <p:cNvSpPr>
            <a:spLocks noGrp="1"/>
          </p:cNvSpPr>
          <p:nvPr>
            <p:ph idx="1"/>
          </p:nvPr>
        </p:nvSpPr>
        <p:spPr>
          <a:xfrm>
            <a:off x="628650" y="3886199"/>
            <a:ext cx="7886700" cy="2290763"/>
          </a:xfrm>
        </p:spPr>
        <p:txBody>
          <a:bodyPr/>
          <a:lstStyle/>
          <a:p>
            <a:pPr marL="0" indent="0" algn="r">
              <a:buNone/>
            </a:pPr>
            <a:r>
              <a:rPr lang="en-US" dirty="0" err="1">
                <a:latin typeface="Avenir Next Cyr W04 Demi Italic" panose="020B0703020202090204" pitchFamily="34" charset="0"/>
              </a:rPr>
              <a:t>Identifikasi</a:t>
            </a:r>
            <a:r>
              <a:rPr lang="en-US" dirty="0">
                <a:latin typeface="Avenir Next Cyr W04 Demi Italic" panose="020B0703020202090204" pitchFamily="34" charset="0"/>
              </a:rPr>
              <a:t> </a:t>
            </a:r>
            <a:r>
              <a:rPr lang="en-US" dirty="0" err="1">
                <a:latin typeface="Avenir Next Cyr W04 Demi Italic" panose="020B0703020202090204" pitchFamily="34" charset="0"/>
              </a:rPr>
              <a:t>Pengelompokan</a:t>
            </a:r>
            <a:r>
              <a:rPr lang="en-US" dirty="0">
                <a:latin typeface="Avenir Next Cyr W04 Demi Italic" panose="020B0703020202090204" pitchFamily="34" charset="0"/>
              </a:rPr>
              <a:t> </a:t>
            </a:r>
            <a:r>
              <a:rPr lang="en-US" dirty="0" err="1">
                <a:latin typeface="Avenir Next Cyr W04 Demi Italic" panose="020B0703020202090204" pitchFamily="34" charset="0"/>
              </a:rPr>
              <a:t>Pelanggan</a:t>
            </a:r>
            <a:r>
              <a:rPr lang="en-US" dirty="0">
                <a:latin typeface="Avenir Next Cyr W04 Demi Italic" panose="020B0703020202090204" pitchFamily="34" charset="0"/>
              </a:rPr>
              <a:t> </a:t>
            </a:r>
            <a:r>
              <a:rPr lang="en-US" dirty="0" err="1">
                <a:latin typeface="Avenir Next Cyr W04 Demi Italic" panose="020B0703020202090204" pitchFamily="34" charset="0"/>
              </a:rPr>
              <a:t>dengan</a:t>
            </a:r>
            <a:r>
              <a:rPr lang="en-US" dirty="0">
                <a:latin typeface="Avenir Next Cyr W04 Demi Italic" panose="020B0703020202090204" pitchFamily="34" charset="0"/>
              </a:rPr>
              <a:t> </a:t>
            </a:r>
            <a:r>
              <a:rPr lang="en-US" dirty="0" err="1">
                <a:latin typeface="Avenir Next Cyr W04 Demi Italic" panose="020B0703020202090204" pitchFamily="34" charset="0"/>
              </a:rPr>
              <a:t>Analisis</a:t>
            </a:r>
            <a:r>
              <a:rPr lang="en-US" dirty="0">
                <a:latin typeface="Avenir Next Cyr W04 Demi Italic" panose="020B0703020202090204" pitchFamily="34" charset="0"/>
              </a:rPr>
              <a:t> Cluster</a:t>
            </a:r>
            <a:endParaRPr lang="en-US" dirty="0" smtClean="0">
              <a:latin typeface="Avenir Next Cyr W04 Demi Italic" panose="020B0703020202090204" pitchFamily="34" charset="0"/>
            </a:endParaRPr>
          </a:p>
        </p:txBody>
      </p:sp>
    </p:spTree>
    <p:extLst>
      <p:ext uri="{BB962C8B-B14F-4D97-AF65-F5344CB8AC3E}">
        <p14:creationId xmlns:p14="http://schemas.microsoft.com/office/powerpoint/2010/main" val="16502957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0" y="6400800"/>
            <a:ext cx="9144000" cy="457200"/>
            <a:chOff x="0" y="6400800"/>
            <a:chExt cx="9144000" cy="457200"/>
          </a:xfrm>
        </p:grpSpPr>
        <p:sp>
          <p:nvSpPr>
            <p:cNvPr id="20" name="Rectangle 19"/>
            <p:cNvSpPr/>
            <p:nvPr/>
          </p:nvSpPr>
          <p:spPr>
            <a:xfrm>
              <a:off x="0" y="6400800"/>
              <a:ext cx="9144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sz="2500"/>
            </a:p>
          </p:txBody>
        </p:sp>
        <p:cxnSp>
          <p:nvCxnSpPr>
            <p:cNvPr id="22" name="Straight Connector 21"/>
            <p:cNvCxnSpPr/>
            <p:nvPr/>
          </p:nvCxnSpPr>
          <p:spPr>
            <a:xfrm rot="5400000">
              <a:off x="5961156" y="6634069"/>
              <a:ext cx="423069" cy="980"/>
            </a:xfrm>
            <a:prstGeom prst="line">
              <a:avLst/>
            </a:prstGeom>
            <a:ln/>
          </p:spPr>
          <p:style>
            <a:lnRef idx="2">
              <a:schemeClr val="accent4"/>
            </a:lnRef>
            <a:fillRef idx="0">
              <a:schemeClr val="accent4"/>
            </a:fillRef>
            <a:effectRef idx="1">
              <a:schemeClr val="accent4"/>
            </a:effectRef>
            <a:fontRef idx="minor">
              <a:schemeClr val="tx1"/>
            </a:fontRef>
          </p:style>
        </p:cxnSp>
      </p:grpSp>
      <p:grpSp>
        <p:nvGrpSpPr>
          <p:cNvPr id="3" name="Group 12"/>
          <p:cNvGrpSpPr/>
          <p:nvPr/>
        </p:nvGrpSpPr>
        <p:grpSpPr>
          <a:xfrm>
            <a:off x="-1684530" y="-742539"/>
            <a:ext cx="10828530" cy="2280381"/>
            <a:chOff x="-1684530" y="-742539"/>
            <a:chExt cx="10828530" cy="2280381"/>
          </a:xfrm>
        </p:grpSpPr>
        <p:sp>
          <p:nvSpPr>
            <p:cNvPr id="14" name="Diagonal Stripe 13"/>
            <p:cNvSpPr/>
            <p:nvPr/>
          </p:nvSpPr>
          <p:spPr>
            <a:xfrm rot="12600000">
              <a:off x="-1684530" y="-742539"/>
              <a:ext cx="4213259" cy="2280381"/>
            </a:xfrm>
            <a:prstGeom prst="diagStripe">
              <a:avLst>
                <a:gd name="adj" fmla="val 71768"/>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a:solidFill>
                  <a:schemeClr val="tx1"/>
                </a:solidFill>
              </a:endParaRPr>
            </a:p>
          </p:txBody>
        </p:sp>
        <p:sp>
          <p:nvSpPr>
            <p:cNvPr id="15" name="Rectangle 14"/>
            <p:cNvSpPr/>
            <p:nvPr/>
          </p:nvSpPr>
          <p:spPr>
            <a:xfrm>
              <a:off x="-500098" y="214290"/>
              <a:ext cx="9644098" cy="57150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grpSp>
      <p:sp>
        <p:nvSpPr>
          <p:cNvPr id="16"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en-US" sz="3000" b="1" smtClean="0">
                <a:latin typeface="+mj-lt"/>
                <a:ea typeface="+mj-ea"/>
                <a:cs typeface="+mj-cs"/>
              </a:rPr>
              <a:t>Kriteria Penghentian Proses Pemisahan</a:t>
            </a:r>
            <a:endParaRPr kumimoji="0" lang="en-US" sz="3000" b="1" i="0" u="none" strike="noStrike" kern="1200" cap="none" spc="0" normalizeH="0" baseline="0" noProof="0" dirty="0">
              <a:ln>
                <a:noFill/>
              </a:ln>
              <a:solidFill>
                <a:schemeClr val="tx1"/>
              </a:solidFill>
              <a:effectLst/>
              <a:uLnTx/>
              <a:uFillTx/>
              <a:latin typeface="+mj-lt"/>
              <a:ea typeface="+mj-ea"/>
              <a:cs typeface="+mj-cs"/>
            </a:endParaRPr>
          </a:p>
        </p:txBody>
      </p:sp>
      <p:sp>
        <p:nvSpPr>
          <p:cNvPr id="18" name="Rectangle 17"/>
          <p:cNvSpPr/>
          <p:nvPr/>
        </p:nvSpPr>
        <p:spPr>
          <a:xfrm>
            <a:off x="571472" y="1268760"/>
            <a:ext cx="8072494" cy="3416320"/>
          </a:xfrm>
          <a:prstGeom prst="rect">
            <a:avLst/>
          </a:prstGeom>
        </p:spPr>
        <p:txBody>
          <a:bodyPr wrap="square">
            <a:spAutoFit/>
          </a:bodyPr>
          <a:lstStyle/>
          <a:p>
            <a:pPr marL="463550" lvl="1" indent="-409575">
              <a:buFont typeface="Arial" pitchFamily="34" charset="0"/>
              <a:buChar char="•"/>
            </a:pPr>
            <a:r>
              <a:rPr lang="en-US" sz="2400" smtClean="0"/>
              <a:t>Simpul berisi amatan yang berasal dari satu kelas variabel respon</a:t>
            </a:r>
          </a:p>
          <a:p>
            <a:pPr marL="463550" lvl="1" indent="-409575">
              <a:buFont typeface="Arial" pitchFamily="34" charset="0"/>
              <a:buChar char="•"/>
            </a:pPr>
            <a:r>
              <a:rPr lang="en-US" sz="2400" smtClean="0"/>
              <a:t>Simpul berisi amatan yang seluruh variabel prediktornya identik</a:t>
            </a:r>
          </a:p>
          <a:p>
            <a:pPr marL="463550" lvl="1" indent="-409575">
              <a:buFont typeface="Arial" pitchFamily="34" charset="0"/>
              <a:buChar char="•"/>
            </a:pPr>
            <a:r>
              <a:rPr lang="en-US" sz="2400" smtClean="0"/>
              <a:t>Simpul berisi amatan yang kurang dari ukuran simpul minimal yang ditentukan di awal</a:t>
            </a:r>
          </a:p>
          <a:p>
            <a:pPr marL="463550" lvl="1" indent="-409575">
              <a:buFont typeface="Arial" pitchFamily="34" charset="0"/>
              <a:buChar char="•"/>
            </a:pPr>
            <a:r>
              <a:rPr lang="en-US" sz="2400" smtClean="0"/>
              <a:t>Kedalaman pohon sudah mencapai kedalaman maksimal</a:t>
            </a:r>
          </a:p>
          <a:p>
            <a:pPr marL="463550" lvl="1" indent="-409575">
              <a:buFont typeface="Arial" pitchFamily="34" charset="0"/>
              <a:buChar char="•"/>
            </a:pPr>
            <a:endParaRPr lang="en-US" sz="2400" smtClean="0"/>
          </a:p>
          <a:p>
            <a:pPr marL="463550" lvl="1" indent="-409575">
              <a:buFont typeface="Arial" pitchFamily="34" charset="0"/>
              <a:buChar char="•"/>
            </a:pPr>
            <a:endParaRPr lang="en-US" sz="2400" dirty="0"/>
          </a:p>
        </p:txBody>
      </p:sp>
    </p:spTree>
    <p:extLst>
      <p:ext uri="{BB962C8B-B14F-4D97-AF65-F5344CB8AC3E}">
        <p14:creationId xmlns:p14="http://schemas.microsoft.com/office/powerpoint/2010/main" val="82858235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7813866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124200"/>
            <a:ext cx="9144000" cy="1295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sp>
        <p:nvSpPr>
          <p:cNvPr id="14" name="TextBox 13"/>
          <p:cNvSpPr txBox="1"/>
          <p:nvPr/>
        </p:nvSpPr>
        <p:spPr>
          <a:xfrm>
            <a:off x="8358214" y="2428868"/>
            <a:ext cx="535724" cy="923330"/>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5400" b="1" dirty="0"/>
              <a:t>3</a:t>
            </a:r>
            <a:endParaRPr lang="id-ID" sz="5400" b="1" dirty="0"/>
          </a:p>
        </p:txBody>
      </p:sp>
      <p:grpSp>
        <p:nvGrpSpPr>
          <p:cNvPr id="2" name="Group 5"/>
          <p:cNvGrpSpPr/>
          <p:nvPr/>
        </p:nvGrpSpPr>
        <p:grpSpPr>
          <a:xfrm>
            <a:off x="0" y="6400800"/>
            <a:ext cx="9144000" cy="457200"/>
            <a:chOff x="0" y="6400800"/>
            <a:chExt cx="9144000" cy="457200"/>
          </a:xfrm>
        </p:grpSpPr>
        <p:sp>
          <p:nvSpPr>
            <p:cNvPr id="16" name="Rectangle 15"/>
            <p:cNvSpPr/>
            <p:nvPr/>
          </p:nvSpPr>
          <p:spPr>
            <a:xfrm>
              <a:off x="0" y="6400800"/>
              <a:ext cx="91440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cxnSp>
          <p:nvCxnSpPr>
            <p:cNvPr id="18" name="Straight Connector 17"/>
            <p:cNvCxnSpPr/>
            <p:nvPr/>
          </p:nvCxnSpPr>
          <p:spPr>
            <a:xfrm rot="5400000">
              <a:off x="5961156" y="6634069"/>
              <a:ext cx="423069" cy="980"/>
            </a:xfrm>
            <a:prstGeom prst="line">
              <a:avLst/>
            </a:prstGeom>
            <a:ln/>
          </p:spPr>
          <p:style>
            <a:lnRef idx="2">
              <a:schemeClr val="accent4"/>
            </a:lnRef>
            <a:fillRef idx="0">
              <a:schemeClr val="accent4"/>
            </a:fillRef>
            <a:effectRef idx="1">
              <a:schemeClr val="accent4"/>
            </a:effectRef>
            <a:fontRef idx="minor">
              <a:schemeClr val="tx1"/>
            </a:fontRef>
          </p:style>
        </p:cxnSp>
      </p:grpSp>
      <p:sp>
        <p:nvSpPr>
          <p:cNvPr id="12" name="TextBox 11"/>
          <p:cNvSpPr txBox="1"/>
          <p:nvPr/>
        </p:nvSpPr>
        <p:spPr>
          <a:xfrm>
            <a:off x="140264" y="3497049"/>
            <a:ext cx="8987970" cy="646331"/>
          </a:xfrm>
          <a:prstGeom prst="rect">
            <a:avLst/>
          </a:prstGeom>
          <a:noFill/>
        </p:spPr>
        <p:txBody>
          <a:bodyPr wrap="square" rtlCol="0">
            <a:spAutoFit/>
          </a:bodyPr>
          <a:lstStyle/>
          <a:p>
            <a:r>
              <a:rPr lang="en-US" sz="3600" b="1" dirty="0" smtClean="0"/>
              <a:t>Ensemble Tree</a:t>
            </a:r>
            <a:endParaRPr lang="en-US" sz="3600" b="1" dirty="0" smtClean="0"/>
          </a:p>
        </p:txBody>
      </p:sp>
    </p:spTree>
    <p:extLst>
      <p:ext uri="{BB962C8B-B14F-4D97-AF65-F5344CB8AC3E}">
        <p14:creationId xmlns:p14="http://schemas.microsoft.com/office/powerpoint/2010/main" val="7004772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tr-TR" smtClean="0"/>
              <a:t>Rationale</a:t>
            </a:r>
          </a:p>
        </p:txBody>
      </p:sp>
      <p:sp>
        <p:nvSpPr>
          <p:cNvPr id="5" name="Slide Number Placeholder 4"/>
          <p:cNvSpPr>
            <a:spLocks noGrp="1"/>
          </p:cNvSpPr>
          <p:nvPr>
            <p:ph type="sldNum" sz="quarter" idx="12"/>
          </p:nvPr>
        </p:nvSpPr>
        <p:spPr/>
        <p:txBody>
          <a:bodyPr/>
          <a:lstStyle/>
          <a:p>
            <a:fld id="{334627E7-679B-4EFE-AE5B-E9EBD248A4E2}" type="slidenum">
              <a:rPr lang="id-ID" smtClean="0"/>
              <a:pPr/>
              <a:t>73</a:t>
            </a:fld>
            <a:endParaRPr lang="id-ID"/>
          </a:p>
        </p:txBody>
      </p:sp>
      <p:sp>
        <p:nvSpPr>
          <p:cNvPr id="14341" name="Rectangle 3"/>
          <p:cNvSpPr>
            <a:spLocks noGrp="1" noChangeArrowheads="1"/>
          </p:cNvSpPr>
          <p:nvPr>
            <p:ph idx="4294967295"/>
          </p:nvPr>
        </p:nvSpPr>
        <p:spPr>
          <a:xfrm>
            <a:off x="1138334" y="1928262"/>
            <a:ext cx="7886700" cy="4351338"/>
          </a:xfrm>
        </p:spPr>
        <p:txBody>
          <a:bodyPr>
            <a:normAutofit fontScale="92500" lnSpcReduction="10000"/>
          </a:bodyPr>
          <a:lstStyle/>
          <a:p>
            <a:pPr eaLnBrk="1" hangingPunct="1"/>
            <a:r>
              <a:rPr lang="tr-TR" dirty="0" smtClean="0"/>
              <a:t>There is no algorithm that is always the most accurate</a:t>
            </a:r>
            <a:endParaRPr lang="en-US" dirty="0" smtClean="0"/>
          </a:p>
          <a:p>
            <a:pPr eaLnBrk="1" hangingPunct="1"/>
            <a:r>
              <a:rPr lang="tr-TR" dirty="0" smtClean="0"/>
              <a:t>Generate a group of </a:t>
            </a:r>
            <a:r>
              <a:rPr lang="tr-TR" dirty="0" smtClean="0">
                <a:solidFill>
                  <a:srgbClr val="FF0000"/>
                </a:solidFill>
              </a:rPr>
              <a:t>base-learners </a:t>
            </a:r>
            <a:r>
              <a:rPr lang="tr-TR" dirty="0" smtClean="0"/>
              <a:t>which when combined has higher accuracy</a:t>
            </a:r>
            <a:endParaRPr lang="en-US" dirty="0" smtClean="0"/>
          </a:p>
          <a:p>
            <a:pPr eaLnBrk="1" hangingPunct="1"/>
            <a:r>
              <a:rPr lang="en-US" dirty="0" smtClean="0"/>
              <a:t>Each algorithm makes assumptions which might be or not be valid for the problem at hand.</a:t>
            </a:r>
            <a:endParaRPr lang="tr-TR" dirty="0" smtClean="0"/>
          </a:p>
          <a:p>
            <a:pPr eaLnBrk="1" hangingPunct="1"/>
            <a:r>
              <a:rPr lang="tr-TR" dirty="0" smtClean="0"/>
              <a:t>Different learners use different</a:t>
            </a:r>
          </a:p>
          <a:p>
            <a:pPr lvl="1" eaLnBrk="1" hangingPunct="1"/>
            <a:r>
              <a:rPr lang="tr-TR" sz="2400" dirty="0"/>
              <a:t>Algorithms</a:t>
            </a:r>
          </a:p>
          <a:p>
            <a:pPr lvl="1" eaLnBrk="1" hangingPunct="1"/>
            <a:r>
              <a:rPr lang="tr-TR" sz="2400" dirty="0"/>
              <a:t>Hyperparameters</a:t>
            </a:r>
          </a:p>
          <a:p>
            <a:pPr lvl="1" eaLnBrk="1" hangingPunct="1"/>
            <a:r>
              <a:rPr lang="tr-TR" sz="2400" dirty="0"/>
              <a:t>Representations (Modalities)</a:t>
            </a:r>
          </a:p>
          <a:p>
            <a:pPr lvl="1" eaLnBrk="1" hangingPunct="1"/>
            <a:r>
              <a:rPr lang="tr-TR" sz="2400" dirty="0"/>
              <a:t>Training sets</a:t>
            </a:r>
          </a:p>
          <a:p>
            <a:pPr lvl="1" eaLnBrk="1" hangingPunct="1"/>
            <a:r>
              <a:rPr lang="tr-TR" sz="2400" dirty="0"/>
              <a:t>Subproblems</a:t>
            </a:r>
          </a:p>
          <a:p>
            <a:pPr eaLnBrk="1" hangingPunct="1">
              <a:buFont typeface="Wingdings" pitchFamily="2" charset="2"/>
              <a:buNone/>
            </a:pPr>
            <a:endParaRPr lang="tr-TR" dirty="0" smtClean="0"/>
          </a:p>
        </p:txBody>
      </p:sp>
    </p:spTree>
    <p:extLst>
      <p:ext uri="{BB962C8B-B14F-4D97-AF65-F5344CB8AC3E}">
        <p14:creationId xmlns:p14="http://schemas.microsoft.com/office/powerpoint/2010/main" val="38168115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normAutofit/>
          </a:bodyPr>
          <a:lstStyle/>
          <a:p>
            <a:r>
              <a:rPr lang="en-US" altLang="zh-CN" sz="4000" dirty="0">
                <a:solidFill>
                  <a:srgbClr val="0000FF"/>
                </a:solidFill>
                <a:latin typeface="Times New Roman" pitchFamily="18" charset="0"/>
              </a:rPr>
              <a:t>Why Ensemble Works?</a:t>
            </a:r>
          </a:p>
        </p:txBody>
      </p:sp>
      <p:sp>
        <p:nvSpPr>
          <p:cNvPr id="15" name="Slide Number Placeholder 14"/>
          <p:cNvSpPr>
            <a:spLocks noGrp="1"/>
          </p:cNvSpPr>
          <p:nvPr>
            <p:ph type="sldNum" sz="quarter" idx="12"/>
          </p:nvPr>
        </p:nvSpPr>
        <p:spPr/>
        <p:txBody>
          <a:bodyPr/>
          <a:lstStyle/>
          <a:p>
            <a:fld id="{334627E7-679B-4EFE-AE5B-E9EBD248A4E2}" type="slidenum">
              <a:rPr lang="id-ID" smtClean="0"/>
              <a:pPr/>
              <a:t>74</a:t>
            </a:fld>
            <a:endParaRPr lang="id-ID"/>
          </a:p>
        </p:txBody>
      </p:sp>
      <p:grpSp>
        <p:nvGrpSpPr>
          <p:cNvPr id="2" name="Group 5"/>
          <p:cNvGrpSpPr>
            <a:grpSpLocks/>
          </p:cNvGrpSpPr>
          <p:nvPr/>
        </p:nvGrpSpPr>
        <p:grpSpPr bwMode="auto">
          <a:xfrm>
            <a:off x="762000" y="1460500"/>
            <a:ext cx="7380288" cy="3817938"/>
            <a:chOff x="2971" y="2160"/>
            <a:chExt cx="4649" cy="2886"/>
          </a:xfrm>
        </p:grpSpPr>
        <p:grpSp>
          <p:nvGrpSpPr>
            <p:cNvPr id="3" name="Group 6"/>
            <p:cNvGrpSpPr>
              <a:grpSpLocks/>
            </p:cNvGrpSpPr>
            <p:nvPr/>
          </p:nvGrpSpPr>
          <p:grpSpPr bwMode="auto">
            <a:xfrm>
              <a:off x="2971" y="2160"/>
              <a:ext cx="4649" cy="2886"/>
              <a:chOff x="521" y="890"/>
              <a:chExt cx="4649" cy="2886"/>
            </a:xfrm>
          </p:grpSpPr>
          <p:pic>
            <p:nvPicPr>
              <p:cNvPr id="388103" name="Picture 7" descr="story25i1"/>
              <p:cNvPicPr>
                <a:picLocks noChangeAspect="1" noChangeArrowheads="1"/>
              </p:cNvPicPr>
              <p:nvPr/>
            </p:nvPicPr>
            <p:blipFill>
              <a:blip r:embed="rId4"/>
              <a:srcRect/>
              <a:stretch>
                <a:fillRect/>
              </a:stretch>
            </p:blipFill>
            <p:spPr bwMode="auto">
              <a:xfrm>
                <a:off x="521" y="890"/>
                <a:ext cx="4649" cy="2886"/>
              </a:xfrm>
              <a:prstGeom prst="rect">
                <a:avLst/>
              </a:prstGeom>
              <a:noFill/>
              <a:ln w="9525">
                <a:solidFill>
                  <a:srgbClr val="0000FF"/>
                </a:solidFill>
                <a:miter lim="800000"/>
                <a:headEnd/>
                <a:tailEnd/>
              </a:ln>
            </p:spPr>
          </p:pic>
          <p:sp>
            <p:nvSpPr>
              <p:cNvPr id="388104" name="Text Box 8"/>
              <p:cNvSpPr txBox="1">
                <a:spLocks noChangeArrowheads="1"/>
              </p:cNvSpPr>
              <p:nvPr/>
            </p:nvSpPr>
            <p:spPr bwMode="auto">
              <a:xfrm>
                <a:off x="612" y="1888"/>
                <a:ext cx="607" cy="279"/>
              </a:xfrm>
              <a:prstGeom prst="rect">
                <a:avLst/>
              </a:prstGeom>
              <a:solidFill>
                <a:schemeClr val="bg1"/>
              </a:solidFill>
              <a:ln w="9525">
                <a:solidFill>
                  <a:srgbClr val="FFCC00"/>
                </a:solidFill>
                <a:miter lim="800000"/>
                <a:headEnd/>
                <a:tailEnd/>
              </a:ln>
              <a:effectLst/>
            </p:spPr>
            <p:txBody>
              <a:bodyPr wrap="none">
                <a:spAutoFit/>
              </a:bodyPr>
              <a:lstStyle/>
              <a:p>
                <a:r>
                  <a:rPr lang="en-US">
                    <a:cs typeface="Times New Roman" pitchFamily="18" charset="0"/>
                  </a:rPr>
                  <a:t>Model 1</a:t>
                </a:r>
              </a:p>
            </p:txBody>
          </p:sp>
          <p:sp>
            <p:nvSpPr>
              <p:cNvPr id="388105" name="Text Box 9"/>
              <p:cNvSpPr txBox="1">
                <a:spLocks noChangeArrowheads="1"/>
              </p:cNvSpPr>
              <p:nvPr/>
            </p:nvSpPr>
            <p:spPr bwMode="auto">
              <a:xfrm>
                <a:off x="1292" y="2115"/>
                <a:ext cx="607" cy="279"/>
              </a:xfrm>
              <a:prstGeom prst="rect">
                <a:avLst/>
              </a:prstGeom>
              <a:solidFill>
                <a:schemeClr val="bg1"/>
              </a:solidFill>
              <a:ln w="9525">
                <a:solidFill>
                  <a:srgbClr val="CCFFCC"/>
                </a:solidFill>
                <a:miter lim="800000"/>
                <a:headEnd/>
                <a:tailEnd/>
              </a:ln>
              <a:effectLst/>
            </p:spPr>
            <p:txBody>
              <a:bodyPr wrap="none">
                <a:spAutoFit/>
              </a:bodyPr>
              <a:lstStyle/>
              <a:p>
                <a:r>
                  <a:rPr lang="en-US">
                    <a:cs typeface="Times New Roman" pitchFamily="18" charset="0"/>
                  </a:rPr>
                  <a:t>Model 2</a:t>
                </a:r>
              </a:p>
            </p:txBody>
          </p:sp>
          <p:sp>
            <p:nvSpPr>
              <p:cNvPr id="388106" name="Text Box 10"/>
              <p:cNvSpPr txBox="1">
                <a:spLocks noChangeArrowheads="1"/>
              </p:cNvSpPr>
              <p:nvPr/>
            </p:nvSpPr>
            <p:spPr bwMode="auto">
              <a:xfrm>
                <a:off x="1837" y="1933"/>
                <a:ext cx="607" cy="279"/>
              </a:xfrm>
              <a:prstGeom prst="rect">
                <a:avLst/>
              </a:prstGeom>
              <a:solidFill>
                <a:schemeClr val="bg1"/>
              </a:solidFill>
              <a:ln w="9525">
                <a:solidFill>
                  <a:srgbClr val="FF00FF"/>
                </a:solidFill>
                <a:miter lim="800000"/>
                <a:headEnd/>
                <a:tailEnd/>
              </a:ln>
              <a:effectLst/>
            </p:spPr>
            <p:txBody>
              <a:bodyPr wrap="none">
                <a:spAutoFit/>
              </a:bodyPr>
              <a:lstStyle/>
              <a:p>
                <a:r>
                  <a:rPr lang="en-US">
                    <a:cs typeface="Times New Roman" pitchFamily="18" charset="0"/>
                  </a:rPr>
                  <a:t>Model 3</a:t>
                </a:r>
              </a:p>
            </p:txBody>
          </p:sp>
          <p:sp>
            <p:nvSpPr>
              <p:cNvPr id="388107" name="Text Box 11"/>
              <p:cNvSpPr txBox="1">
                <a:spLocks noChangeArrowheads="1"/>
              </p:cNvSpPr>
              <p:nvPr/>
            </p:nvSpPr>
            <p:spPr bwMode="auto">
              <a:xfrm>
                <a:off x="2653" y="2160"/>
                <a:ext cx="607" cy="279"/>
              </a:xfrm>
              <a:prstGeom prst="rect">
                <a:avLst/>
              </a:prstGeom>
              <a:solidFill>
                <a:schemeClr val="bg1"/>
              </a:solidFill>
              <a:ln w="9525">
                <a:solidFill>
                  <a:srgbClr val="800080"/>
                </a:solidFill>
                <a:miter lim="800000"/>
                <a:headEnd/>
                <a:tailEnd/>
              </a:ln>
              <a:effectLst/>
            </p:spPr>
            <p:txBody>
              <a:bodyPr wrap="none">
                <a:spAutoFit/>
              </a:bodyPr>
              <a:lstStyle/>
              <a:p>
                <a:r>
                  <a:rPr lang="en-US">
                    <a:cs typeface="Times New Roman" pitchFamily="18" charset="0"/>
                  </a:rPr>
                  <a:t>Model 4</a:t>
                </a:r>
              </a:p>
            </p:txBody>
          </p:sp>
          <p:sp>
            <p:nvSpPr>
              <p:cNvPr id="388108" name="Text Box 12"/>
              <p:cNvSpPr txBox="1">
                <a:spLocks noChangeArrowheads="1"/>
              </p:cNvSpPr>
              <p:nvPr/>
            </p:nvSpPr>
            <p:spPr bwMode="auto">
              <a:xfrm>
                <a:off x="3334" y="1979"/>
                <a:ext cx="607" cy="279"/>
              </a:xfrm>
              <a:prstGeom prst="rect">
                <a:avLst/>
              </a:prstGeom>
              <a:solidFill>
                <a:schemeClr val="bg1"/>
              </a:solidFill>
              <a:ln w="9525">
                <a:solidFill>
                  <a:schemeClr val="tx1"/>
                </a:solidFill>
                <a:miter lim="800000"/>
                <a:headEnd/>
                <a:tailEnd/>
              </a:ln>
              <a:effectLst/>
            </p:spPr>
            <p:txBody>
              <a:bodyPr wrap="none">
                <a:spAutoFit/>
              </a:bodyPr>
              <a:lstStyle/>
              <a:p>
                <a:r>
                  <a:rPr lang="en-US">
                    <a:cs typeface="Times New Roman" pitchFamily="18" charset="0"/>
                  </a:rPr>
                  <a:t>Model 5</a:t>
                </a:r>
              </a:p>
            </p:txBody>
          </p:sp>
          <p:sp>
            <p:nvSpPr>
              <p:cNvPr id="388109" name="Text Box 13"/>
              <p:cNvSpPr txBox="1">
                <a:spLocks noChangeArrowheads="1"/>
              </p:cNvSpPr>
              <p:nvPr/>
            </p:nvSpPr>
            <p:spPr bwMode="auto">
              <a:xfrm>
                <a:off x="4468" y="1842"/>
                <a:ext cx="607" cy="279"/>
              </a:xfrm>
              <a:prstGeom prst="rect">
                <a:avLst/>
              </a:prstGeom>
              <a:solidFill>
                <a:schemeClr val="bg1"/>
              </a:solidFill>
              <a:ln w="9525">
                <a:solidFill>
                  <a:srgbClr val="008080"/>
                </a:solidFill>
                <a:miter lim="800000"/>
                <a:headEnd/>
                <a:tailEnd/>
              </a:ln>
              <a:effectLst/>
            </p:spPr>
            <p:txBody>
              <a:bodyPr wrap="none">
                <a:spAutoFit/>
              </a:bodyPr>
              <a:lstStyle/>
              <a:p>
                <a:r>
                  <a:rPr lang="en-US">
                    <a:cs typeface="Times New Roman" pitchFamily="18" charset="0"/>
                  </a:rPr>
                  <a:t>Model 6</a:t>
                </a:r>
              </a:p>
            </p:txBody>
          </p:sp>
        </p:grpSp>
        <p:sp>
          <p:nvSpPr>
            <p:cNvPr id="388110" name="Text Box 14"/>
            <p:cNvSpPr txBox="1">
              <a:spLocks noChangeArrowheads="1"/>
            </p:cNvSpPr>
            <p:nvPr/>
          </p:nvSpPr>
          <p:spPr bwMode="auto">
            <a:xfrm>
              <a:off x="4649" y="2659"/>
              <a:ext cx="1754" cy="279"/>
            </a:xfrm>
            <a:prstGeom prst="rect">
              <a:avLst/>
            </a:prstGeom>
            <a:solidFill>
              <a:schemeClr val="bg1"/>
            </a:solidFill>
            <a:ln w="15875">
              <a:solidFill>
                <a:srgbClr val="0000FF"/>
              </a:solidFill>
              <a:miter lim="800000"/>
              <a:headEnd/>
              <a:tailEnd/>
            </a:ln>
            <a:effectLst/>
          </p:spPr>
          <p:txBody>
            <a:bodyPr wrap="none">
              <a:spAutoFit/>
            </a:bodyPr>
            <a:lstStyle/>
            <a:p>
              <a:r>
                <a:rPr lang="en-US">
                  <a:cs typeface="Times New Roman" pitchFamily="18" charset="0"/>
                </a:rPr>
                <a:t>Some unknown distribution</a:t>
              </a:r>
            </a:p>
          </p:txBody>
        </p:sp>
      </p:grpSp>
      <p:sp>
        <p:nvSpPr>
          <p:cNvPr id="388111" name="Text Box 15"/>
          <p:cNvSpPr txBox="1">
            <a:spLocks noChangeArrowheads="1"/>
          </p:cNvSpPr>
          <p:nvPr/>
        </p:nvSpPr>
        <p:spPr bwMode="auto">
          <a:xfrm>
            <a:off x="1752600" y="5472907"/>
            <a:ext cx="6629400" cy="523220"/>
          </a:xfrm>
          <a:prstGeom prst="rect">
            <a:avLst/>
          </a:prstGeom>
          <a:noFill/>
          <a:ln w="9525">
            <a:noFill/>
            <a:miter lim="800000"/>
            <a:headEnd/>
            <a:tailEnd/>
          </a:ln>
          <a:effectLst/>
        </p:spPr>
        <p:txBody>
          <a:bodyPr>
            <a:spAutoFit/>
          </a:bodyPr>
          <a:lstStyle/>
          <a:p>
            <a:pPr algn="ctr">
              <a:spcBef>
                <a:spcPct val="50000"/>
              </a:spcBef>
            </a:pPr>
            <a:r>
              <a:rPr lang="en-US" sz="2800" b="1">
                <a:solidFill>
                  <a:srgbClr val="FF0000"/>
                </a:solidFill>
                <a:latin typeface="Comic Sans MS" pitchFamily="66" charset="0"/>
              </a:rPr>
              <a:t>Ensemble gives the global picture!</a:t>
            </a:r>
          </a:p>
        </p:txBody>
      </p:sp>
    </p:spTree>
    <p:custDataLst>
      <p:tags r:id="rId1"/>
    </p:custDataLst>
    <p:extLst>
      <p:ext uri="{BB962C8B-B14F-4D97-AF65-F5344CB8AC3E}">
        <p14:creationId xmlns:p14="http://schemas.microsoft.com/office/powerpoint/2010/main" val="42726021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8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1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normAutofit/>
          </a:bodyPr>
          <a:lstStyle/>
          <a:p>
            <a:pPr eaLnBrk="1" hangingPunct="1"/>
            <a:r>
              <a:rPr lang="en-US" smtClean="0"/>
              <a:t>Why does it work?</a:t>
            </a:r>
          </a:p>
        </p:txBody>
      </p:sp>
      <p:sp>
        <p:nvSpPr>
          <p:cNvPr id="5" name="Slide Number Placeholder 4"/>
          <p:cNvSpPr>
            <a:spLocks noGrp="1"/>
          </p:cNvSpPr>
          <p:nvPr>
            <p:ph type="sldNum" sz="quarter" idx="12"/>
          </p:nvPr>
        </p:nvSpPr>
        <p:spPr/>
        <p:txBody>
          <a:bodyPr/>
          <a:lstStyle/>
          <a:p>
            <a:fld id="{334627E7-679B-4EFE-AE5B-E9EBD248A4E2}" type="slidenum">
              <a:rPr lang="id-ID" smtClean="0"/>
              <a:pPr/>
              <a:t>75</a:t>
            </a:fld>
            <a:endParaRPr lang="id-ID"/>
          </a:p>
        </p:txBody>
      </p:sp>
      <p:graphicFrame>
        <p:nvGraphicFramePr>
          <p:cNvPr id="2050" name="Object 4"/>
          <p:cNvGraphicFramePr>
            <a:graphicFrameLocks noGrp="1" noChangeAspect="1"/>
          </p:cNvGraphicFramePr>
          <p:nvPr>
            <p:ph idx="4294967295"/>
            <p:extLst>
              <p:ext uri="{D42A27DB-BD31-4B8C-83A1-F6EECF244321}">
                <p14:modId xmlns:p14="http://schemas.microsoft.com/office/powerpoint/2010/main" val="3315043176"/>
              </p:ext>
            </p:extLst>
          </p:nvPr>
        </p:nvGraphicFramePr>
        <p:xfrm>
          <a:off x="2891631" y="4265645"/>
          <a:ext cx="3360737" cy="946150"/>
        </p:xfrm>
        <a:graphic>
          <a:graphicData uri="http://schemas.openxmlformats.org/presentationml/2006/ole">
            <mc:AlternateContent xmlns:mc="http://schemas.openxmlformats.org/markup-compatibility/2006">
              <mc:Choice xmlns:v="urn:schemas-microsoft-com:vml" Requires="v">
                <p:oleObj spid="_x0000_s5123" name="Equation" r:id="rId3" imgW="1625400" imgH="457200" progId="Equation.3">
                  <p:embed/>
                </p:oleObj>
              </mc:Choice>
              <mc:Fallback>
                <p:oleObj name="Equation" r:id="rId3" imgW="1625400" imgH="457200" progId="Equation.3">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1631" y="4265645"/>
                        <a:ext cx="3360737" cy="946150"/>
                      </a:xfrm>
                      <a:prstGeom prst="rect">
                        <a:avLst/>
                      </a:prstGeom>
                      <a:noFill/>
                      <a:extLst/>
                    </p:spPr>
                  </p:pic>
                </p:oleObj>
              </mc:Fallback>
            </mc:AlternateContent>
          </a:graphicData>
        </a:graphic>
      </p:graphicFrame>
      <p:sp>
        <p:nvSpPr>
          <p:cNvPr id="2052" name="Rectangle 3"/>
          <p:cNvSpPr>
            <a:spLocks noGrp="1" noChangeArrowheads="1"/>
          </p:cNvSpPr>
          <p:nvPr>
            <p:ph type="body" idx="4294967295"/>
          </p:nvPr>
        </p:nvSpPr>
        <p:spPr>
          <a:xfrm>
            <a:off x="914400" y="2081213"/>
            <a:ext cx="8229600" cy="3595687"/>
          </a:xfrm>
        </p:spPr>
        <p:txBody>
          <a:bodyPr>
            <a:normAutofit/>
          </a:bodyPr>
          <a:lstStyle/>
          <a:p>
            <a:pPr eaLnBrk="1" hangingPunct="1"/>
            <a:r>
              <a:rPr lang="en-US" sz="2800" dirty="0" smtClean="0"/>
              <a:t>Suppose there are 25 base classifiers</a:t>
            </a:r>
          </a:p>
          <a:p>
            <a:pPr lvl="1" eaLnBrk="1" hangingPunct="1"/>
            <a:r>
              <a:rPr lang="en-US" sz="2000" dirty="0" smtClean="0"/>
              <a:t>Each classifier has error rate, </a:t>
            </a:r>
            <a:r>
              <a:rPr lang="en-US" sz="2000" dirty="0" smtClean="0">
                <a:sym typeface="Symbol" pitchFamily="18" charset="2"/>
              </a:rPr>
              <a:t></a:t>
            </a:r>
            <a:r>
              <a:rPr lang="en-US" sz="2000" dirty="0" smtClean="0"/>
              <a:t> = 0.35</a:t>
            </a:r>
          </a:p>
          <a:p>
            <a:pPr lvl="1" eaLnBrk="1" hangingPunct="1"/>
            <a:r>
              <a:rPr lang="en-US" sz="2000" dirty="0" smtClean="0"/>
              <a:t>Assume classifiers are independent</a:t>
            </a:r>
          </a:p>
          <a:p>
            <a:pPr lvl="1" eaLnBrk="1" hangingPunct="1"/>
            <a:r>
              <a:rPr lang="en-US" sz="2000" dirty="0" smtClean="0"/>
              <a:t>Probability that the ensemble classifier makes a wrong prediction:</a:t>
            </a:r>
          </a:p>
        </p:txBody>
      </p:sp>
    </p:spTree>
    <p:extLst>
      <p:ext uri="{BB962C8B-B14F-4D97-AF65-F5344CB8AC3E}">
        <p14:creationId xmlns:p14="http://schemas.microsoft.com/office/powerpoint/2010/main" val="30587174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algn="ctr" eaLnBrk="1" hangingPunct="1"/>
            <a:r>
              <a:rPr lang="en-US" smtClean="0"/>
              <a:t>What is the Main Challenge for </a:t>
            </a:r>
            <a:br>
              <a:rPr lang="en-US" smtClean="0"/>
            </a:br>
            <a:r>
              <a:rPr lang="en-US" smtClean="0"/>
              <a:t>Developing Ensemble Models?</a:t>
            </a:r>
          </a:p>
        </p:txBody>
      </p:sp>
      <p:sp>
        <p:nvSpPr>
          <p:cNvPr id="4" name="Slide Number Placeholder 3"/>
          <p:cNvSpPr>
            <a:spLocks noGrp="1"/>
          </p:cNvSpPr>
          <p:nvPr>
            <p:ph type="sldNum" sz="quarter" idx="12"/>
          </p:nvPr>
        </p:nvSpPr>
        <p:spPr/>
        <p:txBody>
          <a:bodyPr/>
          <a:lstStyle/>
          <a:p>
            <a:fld id="{334627E7-679B-4EFE-AE5B-E9EBD248A4E2}" type="slidenum">
              <a:rPr lang="id-ID" smtClean="0"/>
              <a:pPr/>
              <a:t>76</a:t>
            </a:fld>
            <a:endParaRPr lang="id-ID"/>
          </a:p>
        </p:txBody>
      </p:sp>
      <p:sp>
        <p:nvSpPr>
          <p:cNvPr id="16387" name="Rectangle 3"/>
          <p:cNvSpPr>
            <a:spLocks noGrp="1" noChangeArrowheads="1"/>
          </p:cNvSpPr>
          <p:nvPr>
            <p:ph idx="4294967295"/>
          </p:nvPr>
        </p:nvSpPr>
        <p:spPr>
          <a:xfrm>
            <a:off x="1091682" y="1847851"/>
            <a:ext cx="7886700" cy="4351338"/>
          </a:xfrm>
        </p:spPr>
        <p:txBody>
          <a:bodyPr>
            <a:normAutofit/>
          </a:bodyPr>
          <a:lstStyle/>
          <a:p>
            <a:pPr eaLnBrk="1" hangingPunct="1"/>
            <a:r>
              <a:rPr lang="en-US" dirty="0" smtClean="0"/>
              <a:t>The main challenge is </a:t>
            </a:r>
            <a:r>
              <a:rPr lang="en-US" dirty="0" smtClean="0">
                <a:solidFill>
                  <a:srgbClr val="00B050"/>
                </a:solidFill>
              </a:rPr>
              <a:t>not </a:t>
            </a:r>
            <a:r>
              <a:rPr lang="en-US" dirty="0" smtClean="0"/>
              <a:t>to obtain </a:t>
            </a:r>
            <a:r>
              <a:rPr lang="en-US" dirty="0" smtClean="0">
                <a:solidFill>
                  <a:srgbClr val="00B050"/>
                </a:solidFill>
              </a:rPr>
              <a:t>highly accurate base models</a:t>
            </a:r>
            <a:r>
              <a:rPr lang="en-US" dirty="0" smtClean="0"/>
              <a:t>, but rather to </a:t>
            </a:r>
            <a:r>
              <a:rPr lang="en-US" dirty="0" smtClean="0">
                <a:solidFill>
                  <a:srgbClr val="FF0000"/>
                </a:solidFill>
              </a:rPr>
              <a:t>obtain base models which make different kinds of errors</a:t>
            </a:r>
            <a:r>
              <a:rPr lang="en-US" dirty="0" smtClean="0"/>
              <a:t>. </a:t>
            </a:r>
          </a:p>
          <a:p>
            <a:pPr eaLnBrk="1" hangingPunct="1"/>
            <a:r>
              <a:rPr lang="id-ID" dirty="0" smtClean="0"/>
              <a:t>H</a:t>
            </a:r>
            <a:r>
              <a:rPr lang="en-US" dirty="0" err="1" smtClean="0"/>
              <a:t>igh</a:t>
            </a:r>
            <a:r>
              <a:rPr lang="en-US" dirty="0" smtClean="0"/>
              <a:t> accuracies can be accomplished if </a:t>
            </a:r>
            <a:r>
              <a:rPr lang="en-US" dirty="0" smtClean="0">
                <a:solidFill>
                  <a:srgbClr val="FF0000"/>
                </a:solidFill>
              </a:rPr>
              <a:t>different base models misclassify different training examples</a:t>
            </a:r>
            <a:r>
              <a:rPr lang="en-US" dirty="0" smtClean="0"/>
              <a:t>, even if the base classifier accuracy is low. </a:t>
            </a:r>
          </a:p>
        </p:txBody>
      </p:sp>
    </p:spTree>
    <p:extLst>
      <p:ext uri="{BB962C8B-B14F-4D97-AF65-F5344CB8AC3E}">
        <p14:creationId xmlns:p14="http://schemas.microsoft.com/office/powerpoint/2010/main" val="122665886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a:bodyPr>
          <a:lstStyle/>
          <a:p>
            <a:pPr eaLnBrk="1" hangingPunct="1"/>
            <a:r>
              <a:rPr lang="en-US" smtClean="0"/>
              <a:t>General Idea</a:t>
            </a:r>
          </a:p>
        </p:txBody>
      </p:sp>
      <p:sp>
        <p:nvSpPr>
          <p:cNvPr id="4" name="Slide Number Placeholder 3"/>
          <p:cNvSpPr>
            <a:spLocks noGrp="1"/>
          </p:cNvSpPr>
          <p:nvPr>
            <p:ph type="sldNum" sz="quarter" idx="12"/>
          </p:nvPr>
        </p:nvSpPr>
        <p:spPr/>
        <p:txBody>
          <a:bodyPr/>
          <a:lstStyle/>
          <a:p>
            <a:fld id="{334627E7-679B-4EFE-AE5B-E9EBD248A4E2}" type="slidenum">
              <a:rPr lang="id-ID" smtClean="0"/>
              <a:pPr/>
              <a:t>77</a:t>
            </a:fld>
            <a:endParaRPr lang="id-ID"/>
          </a:p>
        </p:txBody>
      </p:sp>
      <p:graphicFrame>
        <p:nvGraphicFramePr>
          <p:cNvPr id="1026" name="Object 3"/>
          <p:cNvGraphicFramePr>
            <a:graphicFrameLocks noGrp="1" noChangeAspect="1"/>
          </p:cNvGraphicFramePr>
          <p:nvPr>
            <p:ph idx="4294967295"/>
            <p:extLst>
              <p:ext uri="{D42A27DB-BD31-4B8C-83A1-F6EECF244321}">
                <p14:modId xmlns:p14="http://schemas.microsoft.com/office/powerpoint/2010/main" val="3179311212"/>
              </p:ext>
            </p:extLst>
          </p:nvPr>
        </p:nvGraphicFramePr>
        <p:xfrm>
          <a:off x="1123950" y="1761899"/>
          <a:ext cx="6896100" cy="4318000"/>
        </p:xfrm>
        <a:graphic>
          <a:graphicData uri="http://schemas.openxmlformats.org/presentationml/2006/ole">
            <mc:AlternateContent xmlns:mc="http://schemas.openxmlformats.org/markup-compatibility/2006">
              <mc:Choice xmlns:v="urn:schemas-microsoft-com:vml" Requires="v">
                <p:oleObj spid="_x0000_s6147" name="Visio" r:id="rId3" imgW="9740951" imgH="7320219" progId="Visio.Drawing.11">
                  <p:embed/>
                </p:oleObj>
              </mc:Choice>
              <mc:Fallback>
                <p:oleObj name="Visio" r:id="rId3" imgW="9740951" imgH="7320219" progId="Visio.Drawing.11">
                  <p:embed/>
                  <p:pic>
                    <p:nvPicPr>
                      <p:cNvPr id="102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950" y="1761899"/>
                        <a:ext cx="6896100"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586069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Bagging</a:t>
            </a:r>
            <a:endParaRPr lang="id-ID" dirty="0"/>
          </a:p>
        </p:txBody>
      </p:sp>
      <p:sp>
        <p:nvSpPr>
          <p:cNvPr id="4" name="Slide Number Placeholder 3"/>
          <p:cNvSpPr>
            <a:spLocks noGrp="1"/>
          </p:cNvSpPr>
          <p:nvPr>
            <p:ph type="sldNum" sz="quarter" idx="12"/>
          </p:nvPr>
        </p:nvSpPr>
        <p:spPr/>
        <p:txBody>
          <a:bodyPr/>
          <a:lstStyle/>
          <a:p>
            <a:fld id="{334627E7-679B-4EFE-AE5B-E9EBD248A4E2}" type="slidenum">
              <a:rPr lang="id-ID" smtClean="0"/>
              <a:pPr/>
              <a:t>78</a:t>
            </a:fld>
            <a:endParaRPr lang="id-ID"/>
          </a:p>
        </p:txBody>
      </p:sp>
      <p:sp>
        <p:nvSpPr>
          <p:cNvPr id="3" name="Content Placeholder 2"/>
          <p:cNvSpPr>
            <a:spLocks noGrp="1"/>
          </p:cNvSpPr>
          <p:nvPr>
            <p:ph idx="4294967295"/>
          </p:nvPr>
        </p:nvSpPr>
        <p:spPr>
          <a:xfrm>
            <a:off x="1257300" y="2005013"/>
            <a:ext cx="7886700" cy="4351338"/>
          </a:xfrm>
        </p:spPr>
        <p:txBody>
          <a:bodyPr>
            <a:normAutofit/>
          </a:bodyPr>
          <a:lstStyle/>
          <a:p>
            <a:r>
              <a:rPr lang="id-ID" dirty="0"/>
              <a:t>Bagging stands for Bootstrap </a:t>
            </a:r>
            <a:r>
              <a:rPr lang="id-ID" dirty="0" smtClean="0"/>
              <a:t>Aggregation</a:t>
            </a:r>
          </a:p>
          <a:p>
            <a:r>
              <a:rPr lang="tr-TR" dirty="0" smtClean="0"/>
              <a:t>Use bootstrapping to generate </a:t>
            </a:r>
            <a:r>
              <a:rPr lang="tr-TR" i="1" dirty="0" smtClean="0"/>
              <a:t>L</a:t>
            </a:r>
            <a:r>
              <a:rPr lang="tr-TR" dirty="0" smtClean="0"/>
              <a:t> training sets and train one base-learner with each</a:t>
            </a:r>
          </a:p>
          <a:p>
            <a:r>
              <a:rPr lang="tr-TR" dirty="0" smtClean="0"/>
              <a:t>Use voting (Average or median with regression)</a:t>
            </a:r>
          </a:p>
          <a:p>
            <a:r>
              <a:rPr lang="tr-TR" dirty="0" smtClean="0"/>
              <a:t>Unstable algorithms profit from bagging</a:t>
            </a:r>
          </a:p>
          <a:p>
            <a:endParaRPr lang="id-ID" dirty="0"/>
          </a:p>
        </p:txBody>
      </p:sp>
    </p:spTree>
    <p:extLst>
      <p:ext uri="{BB962C8B-B14F-4D97-AF65-F5344CB8AC3E}">
        <p14:creationId xmlns:p14="http://schemas.microsoft.com/office/powerpoint/2010/main" val="275163184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p:nvPr>
        </p:nvSpPr>
        <p:spPr/>
        <p:txBody>
          <a:bodyPr/>
          <a:lstStyle/>
          <a:p>
            <a:r>
              <a:rPr lang="en-US" altLang="en-US" sz="4000" dirty="0" smtClean="0"/>
              <a:t>Bagging </a:t>
            </a:r>
          </a:p>
        </p:txBody>
      </p:sp>
      <p:sp>
        <p:nvSpPr>
          <p:cNvPr id="102403" name="Text Box 3"/>
          <p:cNvSpPr txBox="1">
            <a:spLocks noChangeArrowheads="1"/>
          </p:cNvSpPr>
          <p:nvPr/>
        </p:nvSpPr>
        <p:spPr bwMode="auto">
          <a:xfrm rot="16200000">
            <a:off x="-659606" y="3226594"/>
            <a:ext cx="162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02404" name="Text Box 4"/>
          <p:cNvSpPr txBox="1">
            <a:spLocks noChangeArrowheads="1"/>
          </p:cNvSpPr>
          <p:nvPr/>
        </p:nvSpPr>
        <p:spPr bwMode="auto">
          <a:xfrm>
            <a:off x="7938" y="1398588"/>
            <a:ext cx="216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latin typeface="Calibri" panose="020F0502020204030204" pitchFamily="34" charset="0"/>
              </a:rPr>
              <a:t>Training Data</a:t>
            </a:r>
          </a:p>
        </p:txBody>
      </p:sp>
      <p:sp>
        <p:nvSpPr>
          <p:cNvPr id="102405" name="Rectangle 5"/>
          <p:cNvSpPr>
            <a:spLocks noChangeArrowheads="1"/>
          </p:cNvSpPr>
          <p:nvPr/>
        </p:nvSpPr>
        <p:spPr bwMode="auto">
          <a:xfrm>
            <a:off x="442913"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6" name="Text Box 6"/>
          <p:cNvSpPr txBox="1">
            <a:spLocks noChangeArrowheads="1"/>
          </p:cNvSpPr>
          <p:nvPr/>
        </p:nvSpPr>
        <p:spPr bwMode="auto">
          <a:xfrm>
            <a:off x="239713" y="2286000"/>
            <a:ext cx="1544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spTree>
    <p:extLst>
      <p:ext uri="{BB962C8B-B14F-4D97-AF65-F5344CB8AC3E}">
        <p14:creationId xmlns:p14="http://schemas.microsoft.com/office/powerpoint/2010/main" val="2520198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nl-BE" sz="3600" b="1" dirty="0"/>
              <a:t>Approach</a:t>
            </a:r>
            <a:endParaRPr lang="nl-BE" sz="3600" b="1" dirty="0"/>
          </a:p>
        </p:txBody>
      </p:sp>
      <p:sp>
        <p:nvSpPr>
          <p:cNvPr id="6" name="Slide Number Placeholder 5"/>
          <p:cNvSpPr>
            <a:spLocks noGrp="1"/>
          </p:cNvSpPr>
          <p:nvPr>
            <p:ph type="sldNum" sz="quarter" idx="12"/>
          </p:nvPr>
        </p:nvSpPr>
        <p:spPr/>
        <p:txBody>
          <a:bodyPr/>
          <a:lstStyle/>
          <a:p>
            <a:fld id="{4407D08F-66DA-4D21-989E-C8CC3C63FE28}" type="slidenum">
              <a:rPr lang="nl-BE" smtClean="0"/>
              <a:pPr/>
              <a:t>8</a:t>
            </a:fld>
            <a:endParaRPr lang="nl-BE"/>
          </a:p>
        </p:txBody>
      </p:sp>
      <p:graphicFrame>
        <p:nvGraphicFramePr>
          <p:cNvPr id="7" name="Diagram 6"/>
          <p:cNvGraphicFramePr/>
          <p:nvPr>
            <p:extLst/>
          </p:nvPr>
        </p:nvGraphicFramePr>
        <p:xfrm>
          <a:off x="533556" y="1397078"/>
          <a:ext cx="8305479" cy="1269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964382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p:nvPr>
        </p:nvSpPr>
        <p:spPr/>
        <p:txBody>
          <a:bodyPr/>
          <a:lstStyle/>
          <a:p>
            <a:r>
              <a:rPr lang="en-US" altLang="en-US" sz="4000" dirty="0" smtClean="0"/>
              <a:t>Bagging</a:t>
            </a:r>
          </a:p>
        </p:txBody>
      </p:sp>
      <p:sp>
        <p:nvSpPr>
          <p:cNvPr id="104451" name="Text Box 3"/>
          <p:cNvSpPr txBox="1">
            <a:spLocks noChangeArrowheads="1"/>
          </p:cNvSpPr>
          <p:nvPr/>
        </p:nvSpPr>
        <p:spPr bwMode="auto">
          <a:xfrm rot="16200000">
            <a:off x="-659606" y="3226594"/>
            <a:ext cx="162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04452" name="Text Box 4"/>
          <p:cNvSpPr txBox="1">
            <a:spLocks noChangeArrowheads="1"/>
          </p:cNvSpPr>
          <p:nvPr/>
        </p:nvSpPr>
        <p:spPr bwMode="auto">
          <a:xfrm>
            <a:off x="395288" y="1268413"/>
            <a:ext cx="56388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pPr>
            <a:r>
              <a:rPr lang="en-US" altLang="en-US" sz="2200">
                <a:latin typeface="Calibri" panose="020F0502020204030204" pitchFamily="34" charset="0"/>
              </a:rPr>
              <a:t>Create bootstrap samples</a:t>
            </a:r>
          </a:p>
          <a:p>
            <a:pPr algn="ctr">
              <a:lnSpc>
                <a:spcPct val="80000"/>
              </a:lnSpc>
            </a:pPr>
            <a:r>
              <a:rPr lang="en-US" altLang="en-US" sz="2200">
                <a:latin typeface="Calibri" panose="020F0502020204030204" pitchFamily="34" charset="0"/>
              </a:rPr>
              <a:t>from the training data </a:t>
            </a:r>
          </a:p>
        </p:txBody>
      </p:sp>
      <p:sp>
        <p:nvSpPr>
          <p:cNvPr id="104453" name="Rectangle 5"/>
          <p:cNvSpPr>
            <a:spLocks noChangeArrowheads="1"/>
          </p:cNvSpPr>
          <p:nvPr/>
        </p:nvSpPr>
        <p:spPr bwMode="auto">
          <a:xfrm>
            <a:off x="2271713" y="19050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54" name="Rectangle 6"/>
          <p:cNvSpPr>
            <a:spLocks noChangeArrowheads="1"/>
          </p:cNvSpPr>
          <p:nvPr/>
        </p:nvSpPr>
        <p:spPr bwMode="auto">
          <a:xfrm>
            <a:off x="2271713" y="32004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4455" name="AutoShape 7"/>
          <p:cNvCxnSpPr>
            <a:cxnSpLocks noChangeShapeType="1"/>
          </p:cNvCxnSpPr>
          <p:nvPr/>
        </p:nvCxnSpPr>
        <p:spPr bwMode="auto">
          <a:xfrm>
            <a:off x="1585913" y="3429000"/>
            <a:ext cx="657225" cy="3810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456" name="Rectangle 8"/>
          <p:cNvSpPr>
            <a:spLocks noChangeArrowheads="1"/>
          </p:cNvSpPr>
          <p:nvPr/>
        </p:nvSpPr>
        <p:spPr bwMode="auto">
          <a:xfrm>
            <a:off x="2271713"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57" name="Text Box 9"/>
          <p:cNvSpPr txBox="1">
            <a:spLocks noChangeArrowheads="1"/>
          </p:cNvSpPr>
          <p:nvPr/>
        </p:nvSpPr>
        <p:spPr bwMode="auto">
          <a:xfrm rot="16200000">
            <a:off x="2357438" y="43338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04458" name="AutoShape 10"/>
          <p:cNvCxnSpPr>
            <a:cxnSpLocks noChangeShapeType="1"/>
          </p:cNvCxnSpPr>
          <p:nvPr/>
        </p:nvCxnSpPr>
        <p:spPr bwMode="auto">
          <a:xfrm>
            <a:off x="1585913" y="3276600"/>
            <a:ext cx="657225" cy="23622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459" name="Rectangle 11"/>
          <p:cNvSpPr>
            <a:spLocks noChangeArrowheads="1"/>
          </p:cNvSpPr>
          <p:nvPr/>
        </p:nvSpPr>
        <p:spPr bwMode="auto">
          <a:xfrm>
            <a:off x="442913"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4460" name="AutoShape 12"/>
          <p:cNvCxnSpPr>
            <a:cxnSpLocks noChangeShapeType="1"/>
          </p:cNvCxnSpPr>
          <p:nvPr/>
        </p:nvCxnSpPr>
        <p:spPr bwMode="auto">
          <a:xfrm flipV="1">
            <a:off x="1585913" y="2514600"/>
            <a:ext cx="657225" cy="6096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461" name="Text Box 13"/>
          <p:cNvSpPr txBox="1">
            <a:spLocks noChangeArrowheads="1"/>
          </p:cNvSpPr>
          <p:nvPr/>
        </p:nvSpPr>
        <p:spPr bwMode="auto">
          <a:xfrm>
            <a:off x="239713" y="2286000"/>
            <a:ext cx="1544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spTree>
    <p:extLst>
      <p:ext uri="{BB962C8B-B14F-4D97-AF65-F5344CB8AC3E}">
        <p14:creationId xmlns:p14="http://schemas.microsoft.com/office/powerpoint/2010/main" val="30399794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descr="Decision"/>
          <p:cNvPicPr>
            <a:picLocks noChangeAspect="1" noChangeArrowheads="1"/>
          </p:cNvPicPr>
          <p:nvPr/>
        </p:nvPicPr>
        <p:blipFill>
          <a:blip r:embed="rId3" cstate="print">
            <a:extLst>
              <a:ext uri="{28A0092B-C50C-407E-A947-70E740481C1C}">
                <a14:useLocalDpi xmlns:a14="http://schemas.microsoft.com/office/drawing/2010/main" val="0"/>
              </a:ext>
            </a:extLst>
          </a:blip>
          <a:srcRect b="54442"/>
          <a:stretch>
            <a:fillRect/>
          </a:stretch>
        </p:blipFill>
        <p:spPr bwMode="auto">
          <a:xfrm>
            <a:off x="3581400" y="1981200"/>
            <a:ext cx="5562600" cy="3249613"/>
          </a:xfrm>
          <a:prstGeom prst="rect">
            <a:avLst/>
          </a:prstGeom>
          <a:noFill/>
          <a:extLst>
            <a:ext uri="{909E8E84-426E-40DD-AFC4-6F175D3DCCD1}">
              <a14:hiddenFill xmlns:a14="http://schemas.microsoft.com/office/drawing/2010/main">
                <a:solidFill>
                  <a:srgbClr val="FFFFFF"/>
                </a:solidFill>
              </a14:hiddenFill>
            </a:ext>
          </a:extLst>
        </p:spPr>
      </p:pic>
      <p:sp>
        <p:nvSpPr>
          <p:cNvPr id="105475" name="Rectangle 3"/>
          <p:cNvSpPr>
            <a:spLocks noGrp="1"/>
          </p:cNvSpPr>
          <p:nvPr>
            <p:ph type="title"/>
          </p:nvPr>
        </p:nvSpPr>
        <p:spPr/>
        <p:txBody>
          <a:bodyPr/>
          <a:lstStyle/>
          <a:p>
            <a:r>
              <a:rPr lang="en-US" altLang="en-US" sz="4000" dirty="0" smtClean="0"/>
              <a:t>Bagging</a:t>
            </a:r>
          </a:p>
        </p:txBody>
      </p:sp>
      <p:sp>
        <p:nvSpPr>
          <p:cNvPr id="105476" name="Text Box 4"/>
          <p:cNvSpPr txBox="1">
            <a:spLocks noChangeArrowheads="1"/>
          </p:cNvSpPr>
          <p:nvPr/>
        </p:nvSpPr>
        <p:spPr bwMode="auto">
          <a:xfrm rot="16200000">
            <a:off x="-645318" y="3226593"/>
            <a:ext cx="1624012"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05477" name="Text Box 5"/>
          <p:cNvSpPr txBox="1">
            <a:spLocks noChangeArrowheads="1"/>
          </p:cNvSpPr>
          <p:nvPr/>
        </p:nvSpPr>
        <p:spPr bwMode="auto">
          <a:xfrm>
            <a:off x="4756150" y="1287463"/>
            <a:ext cx="301148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en-US" sz="2200">
                <a:latin typeface="Calibri" panose="020F0502020204030204" pitchFamily="34" charset="0"/>
              </a:rPr>
              <a:t>Construct a decision tree</a:t>
            </a:r>
          </a:p>
          <a:p>
            <a:pPr algn="ctr">
              <a:lnSpc>
                <a:spcPct val="80000"/>
              </a:lnSpc>
            </a:pPr>
            <a:endParaRPr lang="en-US" altLang="en-US" sz="2200">
              <a:latin typeface="Calibri" panose="020F0502020204030204" pitchFamily="34" charset="0"/>
            </a:endParaRPr>
          </a:p>
        </p:txBody>
      </p:sp>
      <p:sp>
        <p:nvSpPr>
          <p:cNvPr id="105478" name="Rectangle 6"/>
          <p:cNvSpPr>
            <a:spLocks noChangeArrowheads="1"/>
          </p:cNvSpPr>
          <p:nvPr/>
        </p:nvSpPr>
        <p:spPr bwMode="auto">
          <a:xfrm>
            <a:off x="2286000" y="19050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79" name="Rectangle 7"/>
          <p:cNvSpPr>
            <a:spLocks noChangeArrowheads="1"/>
          </p:cNvSpPr>
          <p:nvPr/>
        </p:nvSpPr>
        <p:spPr bwMode="auto">
          <a:xfrm>
            <a:off x="2286000" y="32004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480" name="AutoShape 8"/>
          <p:cNvCxnSpPr>
            <a:cxnSpLocks noChangeShapeType="1"/>
          </p:cNvCxnSpPr>
          <p:nvPr/>
        </p:nvCxnSpPr>
        <p:spPr bwMode="auto">
          <a:xfrm>
            <a:off x="1600200" y="3429000"/>
            <a:ext cx="657225" cy="3810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81" name="Rectangle 9"/>
          <p:cNvSpPr>
            <a:spLocks noChangeArrowheads="1"/>
          </p:cNvSpPr>
          <p:nvPr/>
        </p:nvSpPr>
        <p:spPr bwMode="auto">
          <a:xfrm>
            <a:off x="2286000"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82" name="Text Box 10"/>
          <p:cNvSpPr txBox="1">
            <a:spLocks noChangeArrowheads="1"/>
          </p:cNvSpPr>
          <p:nvPr/>
        </p:nvSpPr>
        <p:spPr bwMode="auto">
          <a:xfrm rot="16200000">
            <a:off x="2371725" y="43338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05483" name="AutoShape 11"/>
          <p:cNvCxnSpPr>
            <a:cxnSpLocks noChangeShapeType="1"/>
          </p:cNvCxnSpPr>
          <p:nvPr/>
        </p:nvCxnSpPr>
        <p:spPr bwMode="auto">
          <a:xfrm>
            <a:off x="1600200" y="3276600"/>
            <a:ext cx="657225" cy="23622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84" name="Line 12"/>
          <p:cNvSpPr>
            <a:spLocks noChangeShapeType="1"/>
          </p:cNvSpPr>
          <p:nvPr/>
        </p:nvSpPr>
        <p:spPr bwMode="auto">
          <a:xfrm>
            <a:off x="3505200" y="2286000"/>
            <a:ext cx="990600"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85" name="Rectangle 13"/>
          <p:cNvSpPr>
            <a:spLocks noChangeArrowheads="1"/>
          </p:cNvSpPr>
          <p:nvPr/>
        </p:nvSpPr>
        <p:spPr bwMode="auto">
          <a:xfrm>
            <a:off x="457200"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486" name="AutoShape 14"/>
          <p:cNvCxnSpPr>
            <a:cxnSpLocks noChangeShapeType="1"/>
          </p:cNvCxnSpPr>
          <p:nvPr/>
        </p:nvCxnSpPr>
        <p:spPr bwMode="auto">
          <a:xfrm flipV="1">
            <a:off x="1600200" y="2514600"/>
            <a:ext cx="657225" cy="6096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87" name="Text Box 15"/>
          <p:cNvSpPr txBox="1">
            <a:spLocks noChangeArrowheads="1"/>
          </p:cNvSpPr>
          <p:nvPr/>
        </p:nvSpPr>
        <p:spPr bwMode="auto">
          <a:xfrm>
            <a:off x="254000" y="2286000"/>
            <a:ext cx="1544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spTree>
    <p:extLst>
      <p:ext uri="{BB962C8B-B14F-4D97-AF65-F5344CB8AC3E}">
        <p14:creationId xmlns:p14="http://schemas.microsoft.com/office/powerpoint/2010/main" val="268109593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p:txBody>
          <a:bodyPr/>
          <a:lstStyle/>
          <a:p>
            <a:r>
              <a:rPr lang="en-US" altLang="en-US" b="1" dirty="0" smtClean="0"/>
              <a:t>Bagging</a:t>
            </a:r>
          </a:p>
        </p:txBody>
      </p:sp>
      <p:sp>
        <p:nvSpPr>
          <p:cNvPr id="109571" name="Text Box 3"/>
          <p:cNvSpPr txBox="1">
            <a:spLocks noChangeArrowheads="1"/>
          </p:cNvSpPr>
          <p:nvPr/>
        </p:nvSpPr>
        <p:spPr bwMode="auto">
          <a:xfrm>
            <a:off x="3779838" y="1125538"/>
            <a:ext cx="3165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en-US" sz="2000" b="1">
                <a:latin typeface="Calibri" panose="020F0502020204030204" pitchFamily="34" charset="0"/>
              </a:rPr>
              <a:t>Create decision tree</a:t>
            </a:r>
          </a:p>
          <a:p>
            <a:pPr algn="ctr">
              <a:lnSpc>
                <a:spcPct val="80000"/>
              </a:lnSpc>
            </a:pPr>
            <a:r>
              <a:rPr lang="en-US" altLang="en-US" sz="2000" b="1">
                <a:latin typeface="Calibri" panose="020F0502020204030204" pitchFamily="34" charset="0"/>
              </a:rPr>
              <a:t>from each bootstrap sample</a:t>
            </a:r>
          </a:p>
        </p:txBody>
      </p:sp>
      <p:sp>
        <p:nvSpPr>
          <p:cNvPr id="109572" name="Rectangle 4"/>
          <p:cNvSpPr>
            <a:spLocks noChangeArrowheads="1"/>
          </p:cNvSpPr>
          <p:nvPr/>
        </p:nvSpPr>
        <p:spPr bwMode="auto">
          <a:xfrm>
            <a:off x="2209800"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9573" name="Picture 5" descr="Decision2"/>
          <p:cNvPicPr>
            <a:picLocks noChangeAspect="1" noChangeArrowheads="1"/>
          </p:cNvPicPr>
          <p:nvPr/>
        </p:nvPicPr>
        <p:blipFill>
          <a:blip r:embed="rId2" cstate="print">
            <a:extLst>
              <a:ext uri="{28A0092B-C50C-407E-A947-70E740481C1C}">
                <a14:useLocalDpi xmlns:a14="http://schemas.microsoft.com/office/drawing/2010/main" val="0"/>
              </a:ext>
            </a:extLst>
          </a:blip>
          <a:srcRect t="54411"/>
          <a:stretch>
            <a:fillRect/>
          </a:stretch>
        </p:blipFill>
        <p:spPr bwMode="auto">
          <a:xfrm>
            <a:off x="4419600" y="4879975"/>
            <a:ext cx="2209800" cy="1292225"/>
          </a:xfrm>
          <a:prstGeom prst="rect">
            <a:avLst/>
          </a:prstGeom>
          <a:noFill/>
          <a:extLst>
            <a:ext uri="{909E8E84-426E-40DD-AFC4-6F175D3DCCD1}">
              <a14:hiddenFill xmlns:a14="http://schemas.microsoft.com/office/drawing/2010/main">
                <a:solidFill>
                  <a:srgbClr val="FFFFFF"/>
                </a:solidFill>
              </a14:hiddenFill>
            </a:ext>
          </a:extLst>
        </p:spPr>
      </p:pic>
      <p:grpSp>
        <p:nvGrpSpPr>
          <p:cNvPr id="109574" name="Group 6"/>
          <p:cNvGrpSpPr>
            <a:grpSpLocks/>
          </p:cNvGrpSpPr>
          <p:nvPr/>
        </p:nvGrpSpPr>
        <p:grpSpPr bwMode="auto">
          <a:xfrm>
            <a:off x="-76200" y="1676400"/>
            <a:ext cx="6615113" cy="3962400"/>
            <a:chOff x="249" y="1056"/>
            <a:chExt cx="4167" cy="2496"/>
          </a:xfrm>
        </p:grpSpPr>
        <p:sp>
          <p:nvSpPr>
            <p:cNvPr id="109575" name="Text Box 7"/>
            <p:cNvSpPr txBox="1">
              <a:spLocks noChangeArrowheads="1"/>
            </p:cNvSpPr>
            <p:nvPr/>
          </p:nvSpPr>
          <p:spPr bwMode="auto">
            <a:xfrm rot="16200000">
              <a:off x="-119" y="2033"/>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09576" name="Rectangle 8"/>
            <p:cNvSpPr>
              <a:spLocks noChangeArrowheads="1"/>
            </p:cNvSpPr>
            <p:nvPr/>
          </p:nvSpPr>
          <p:spPr bwMode="auto">
            <a:xfrm>
              <a:off x="1728" y="1200"/>
              <a:ext cx="720" cy="576"/>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77" name="Rectangle 9"/>
            <p:cNvSpPr>
              <a:spLocks noChangeArrowheads="1"/>
            </p:cNvSpPr>
            <p:nvPr/>
          </p:nvSpPr>
          <p:spPr bwMode="auto">
            <a:xfrm>
              <a:off x="1728" y="2016"/>
              <a:ext cx="720" cy="576"/>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9578" name="AutoShape 10"/>
            <p:cNvCxnSpPr>
              <a:cxnSpLocks noChangeShapeType="1"/>
            </p:cNvCxnSpPr>
            <p:nvPr/>
          </p:nvCxnSpPr>
          <p:spPr bwMode="auto">
            <a:xfrm>
              <a:off x="1296" y="2160"/>
              <a:ext cx="414" cy="24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9579" name="Text Box 11"/>
            <p:cNvSpPr txBox="1">
              <a:spLocks noChangeArrowheads="1"/>
            </p:cNvSpPr>
            <p:nvPr/>
          </p:nvSpPr>
          <p:spPr bwMode="auto">
            <a:xfrm rot="16200000">
              <a:off x="1782" y="2730"/>
              <a:ext cx="4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09580" name="AutoShape 12"/>
            <p:cNvCxnSpPr>
              <a:cxnSpLocks noChangeShapeType="1"/>
            </p:cNvCxnSpPr>
            <p:nvPr/>
          </p:nvCxnSpPr>
          <p:spPr bwMode="auto">
            <a:xfrm>
              <a:off x="1296" y="2064"/>
              <a:ext cx="414" cy="1488"/>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9581" name="Picture 13" descr="Decision"/>
            <p:cNvPicPr>
              <a:picLocks noChangeAspect="1" noChangeArrowheads="1"/>
            </p:cNvPicPr>
            <p:nvPr/>
          </p:nvPicPr>
          <p:blipFill>
            <a:blip r:embed="rId3" cstate="print">
              <a:extLst>
                <a:ext uri="{28A0092B-C50C-407E-A947-70E740481C1C}">
                  <a14:useLocalDpi xmlns:a14="http://schemas.microsoft.com/office/drawing/2010/main" val="0"/>
                </a:ext>
              </a:extLst>
            </a:blip>
            <a:srcRect b="54442"/>
            <a:stretch>
              <a:fillRect/>
            </a:stretch>
          </p:blipFill>
          <p:spPr bwMode="auto">
            <a:xfrm>
              <a:off x="3047" y="1056"/>
              <a:ext cx="1273" cy="744"/>
            </a:xfrm>
            <a:prstGeom prst="rect">
              <a:avLst/>
            </a:prstGeom>
            <a:noFill/>
            <a:extLst>
              <a:ext uri="{909E8E84-426E-40DD-AFC4-6F175D3DCCD1}">
                <a14:hiddenFill xmlns:a14="http://schemas.microsoft.com/office/drawing/2010/main">
                  <a:solidFill>
                    <a:srgbClr val="FFFFFF"/>
                  </a:solidFill>
                </a14:hiddenFill>
              </a:ext>
            </a:extLst>
          </p:spPr>
        </p:pic>
        <p:pic>
          <p:nvPicPr>
            <p:cNvPr id="109582" name="Picture 14" descr="Decision2"/>
            <p:cNvPicPr>
              <a:picLocks noChangeAspect="1" noChangeArrowheads="1"/>
            </p:cNvPicPr>
            <p:nvPr/>
          </p:nvPicPr>
          <p:blipFill>
            <a:blip r:embed="rId2" cstate="print">
              <a:extLst>
                <a:ext uri="{28A0092B-C50C-407E-A947-70E740481C1C}">
                  <a14:useLocalDpi xmlns:a14="http://schemas.microsoft.com/office/drawing/2010/main" val="0"/>
                </a:ext>
              </a:extLst>
            </a:blip>
            <a:srcRect t="54411"/>
            <a:stretch>
              <a:fillRect/>
            </a:stretch>
          </p:blipFill>
          <p:spPr bwMode="auto">
            <a:xfrm>
              <a:off x="3024" y="1824"/>
              <a:ext cx="1392" cy="814"/>
            </a:xfrm>
            <a:prstGeom prst="rect">
              <a:avLst/>
            </a:prstGeom>
            <a:noFill/>
            <a:extLst>
              <a:ext uri="{909E8E84-426E-40DD-AFC4-6F175D3DCCD1}">
                <a14:hiddenFill xmlns:a14="http://schemas.microsoft.com/office/drawing/2010/main">
                  <a:solidFill>
                    <a:srgbClr val="FFFFFF"/>
                  </a:solidFill>
                </a14:hiddenFill>
              </a:ext>
            </a:extLst>
          </p:spPr>
        </p:pic>
        <p:sp>
          <p:nvSpPr>
            <p:cNvPr id="109583" name="Line 15"/>
            <p:cNvSpPr>
              <a:spLocks noChangeShapeType="1"/>
            </p:cNvSpPr>
            <p:nvPr/>
          </p:nvSpPr>
          <p:spPr bwMode="auto">
            <a:xfrm>
              <a:off x="2496" y="1440"/>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4" name="Line 16"/>
            <p:cNvSpPr>
              <a:spLocks noChangeShapeType="1"/>
            </p:cNvSpPr>
            <p:nvPr/>
          </p:nvSpPr>
          <p:spPr bwMode="auto">
            <a:xfrm>
              <a:off x="2448" y="2256"/>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5" name="Line 17"/>
            <p:cNvSpPr>
              <a:spLocks noChangeShapeType="1"/>
            </p:cNvSpPr>
            <p:nvPr/>
          </p:nvSpPr>
          <p:spPr bwMode="auto">
            <a:xfrm>
              <a:off x="2496" y="3504"/>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6" name="Text Box 18"/>
            <p:cNvSpPr txBox="1">
              <a:spLocks noChangeArrowheads="1"/>
            </p:cNvSpPr>
            <p:nvPr/>
          </p:nvSpPr>
          <p:spPr bwMode="auto">
            <a:xfrm rot="16200000">
              <a:off x="3318" y="2722"/>
              <a:ext cx="4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sp>
          <p:nvSpPr>
            <p:cNvPr id="109587" name="Rectangle 19"/>
            <p:cNvSpPr>
              <a:spLocks noChangeArrowheads="1"/>
            </p:cNvSpPr>
            <p:nvPr/>
          </p:nvSpPr>
          <p:spPr bwMode="auto">
            <a:xfrm>
              <a:off x="576" y="1824"/>
              <a:ext cx="720" cy="576"/>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9588" name="AutoShape 20"/>
            <p:cNvCxnSpPr>
              <a:cxnSpLocks noChangeShapeType="1"/>
            </p:cNvCxnSpPr>
            <p:nvPr/>
          </p:nvCxnSpPr>
          <p:spPr bwMode="auto">
            <a:xfrm flipV="1">
              <a:off x="1296" y="1584"/>
              <a:ext cx="414" cy="384"/>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9589" name="Text Box 21"/>
            <p:cNvSpPr txBox="1">
              <a:spLocks noChangeArrowheads="1"/>
            </p:cNvSpPr>
            <p:nvPr/>
          </p:nvSpPr>
          <p:spPr bwMode="auto">
            <a:xfrm>
              <a:off x="448" y="1440"/>
              <a:ext cx="9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grpSp>
    </p:spTree>
    <p:extLst>
      <p:ext uri="{BB962C8B-B14F-4D97-AF65-F5344CB8AC3E}">
        <p14:creationId xmlns:p14="http://schemas.microsoft.com/office/powerpoint/2010/main" val="28446839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p:txBody>
          <a:bodyPr/>
          <a:lstStyle/>
          <a:p>
            <a:r>
              <a:rPr lang="en-US" altLang="en-US" b="1" dirty="0" smtClean="0"/>
              <a:t>Bagging</a:t>
            </a:r>
          </a:p>
        </p:txBody>
      </p:sp>
      <p:sp>
        <p:nvSpPr>
          <p:cNvPr id="109571" name="Text Box 3"/>
          <p:cNvSpPr txBox="1">
            <a:spLocks noChangeArrowheads="1"/>
          </p:cNvSpPr>
          <p:nvPr/>
        </p:nvSpPr>
        <p:spPr bwMode="auto">
          <a:xfrm>
            <a:off x="3779838" y="1125538"/>
            <a:ext cx="3165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en-US" sz="2000" b="1">
                <a:latin typeface="Calibri" panose="020F0502020204030204" pitchFamily="34" charset="0"/>
              </a:rPr>
              <a:t>Create decision tree</a:t>
            </a:r>
          </a:p>
          <a:p>
            <a:pPr algn="ctr">
              <a:lnSpc>
                <a:spcPct val="80000"/>
              </a:lnSpc>
            </a:pPr>
            <a:r>
              <a:rPr lang="en-US" altLang="en-US" sz="2000" b="1">
                <a:latin typeface="Calibri" panose="020F0502020204030204" pitchFamily="34" charset="0"/>
              </a:rPr>
              <a:t>from each bootstrap sample</a:t>
            </a:r>
          </a:p>
        </p:txBody>
      </p:sp>
      <p:sp>
        <p:nvSpPr>
          <p:cNvPr id="109572" name="Rectangle 4"/>
          <p:cNvSpPr>
            <a:spLocks noChangeArrowheads="1"/>
          </p:cNvSpPr>
          <p:nvPr/>
        </p:nvSpPr>
        <p:spPr bwMode="auto">
          <a:xfrm>
            <a:off x="2209800"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9573" name="Picture 5" descr="Decision2"/>
          <p:cNvPicPr>
            <a:picLocks noChangeAspect="1" noChangeArrowheads="1"/>
          </p:cNvPicPr>
          <p:nvPr/>
        </p:nvPicPr>
        <p:blipFill>
          <a:blip r:embed="rId2" cstate="print">
            <a:extLst>
              <a:ext uri="{28A0092B-C50C-407E-A947-70E740481C1C}">
                <a14:useLocalDpi xmlns:a14="http://schemas.microsoft.com/office/drawing/2010/main" val="0"/>
              </a:ext>
            </a:extLst>
          </a:blip>
          <a:srcRect t="54411"/>
          <a:stretch>
            <a:fillRect/>
          </a:stretch>
        </p:blipFill>
        <p:spPr bwMode="auto">
          <a:xfrm>
            <a:off x="4419600" y="4879975"/>
            <a:ext cx="2209800" cy="1292225"/>
          </a:xfrm>
          <a:prstGeom prst="rect">
            <a:avLst/>
          </a:prstGeom>
          <a:noFill/>
          <a:extLst>
            <a:ext uri="{909E8E84-426E-40DD-AFC4-6F175D3DCCD1}">
              <a14:hiddenFill xmlns:a14="http://schemas.microsoft.com/office/drawing/2010/main">
                <a:solidFill>
                  <a:srgbClr val="FFFFFF"/>
                </a:solidFill>
              </a14:hiddenFill>
            </a:ext>
          </a:extLst>
        </p:spPr>
      </p:pic>
      <p:grpSp>
        <p:nvGrpSpPr>
          <p:cNvPr id="109574" name="Group 6"/>
          <p:cNvGrpSpPr>
            <a:grpSpLocks/>
          </p:cNvGrpSpPr>
          <p:nvPr/>
        </p:nvGrpSpPr>
        <p:grpSpPr bwMode="auto">
          <a:xfrm>
            <a:off x="-76200" y="1676400"/>
            <a:ext cx="6615113" cy="3962400"/>
            <a:chOff x="249" y="1056"/>
            <a:chExt cx="4167" cy="2496"/>
          </a:xfrm>
        </p:grpSpPr>
        <p:sp>
          <p:nvSpPr>
            <p:cNvPr id="109575" name="Text Box 7"/>
            <p:cNvSpPr txBox="1">
              <a:spLocks noChangeArrowheads="1"/>
            </p:cNvSpPr>
            <p:nvPr/>
          </p:nvSpPr>
          <p:spPr bwMode="auto">
            <a:xfrm rot="16200000">
              <a:off x="-119" y="2033"/>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09576" name="Rectangle 8"/>
            <p:cNvSpPr>
              <a:spLocks noChangeArrowheads="1"/>
            </p:cNvSpPr>
            <p:nvPr/>
          </p:nvSpPr>
          <p:spPr bwMode="auto">
            <a:xfrm>
              <a:off x="1728" y="1200"/>
              <a:ext cx="720" cy="576"/>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77" name="Rectangle 9"/>
            <p:cNvSpPr>
              <a:spLocks noChangeArrowheads="1"/>
            </p:cNvSpPr>
            <p:nvPr/>
          </p:nvSpPr>
          <p:spPr bwMode="auto">
            <a:xfrm>
              <a:off x="1728" y="2016"/>
              <a:ext cx="720" cy="576"/>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9578" name="AutoShape 10"/>
            <p:cNvCxnSpPr>
              <a:cxnSpLocks noChangeShapeType="1"/>
            </p:cNvCxnSpPr>
            <p:nvPr/>
          </p:nvCxnSpPr>
          <p:spPr bwMode="auto">
            <a:xfrm>
              <a:off x="1296" y="2160"/>
              <a:ext cx="414" cy="24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9579" name="Text Box 11"/>
            <p:cNvSpPr txBox="1">
              <a:spLocks noChangeArrowheads="1"/>
            </p:cNvSpPr>
            <p:nvPr/>
          </p:nvSpPr>
          <p:spPr bwMode="auto">
            <a:xfrm rot="16200000">
              <a:off x="1782" y="2730"/>
              <a:ext cx="4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09580" name="AutoShape 12"/>
            <p:cNvCxnSpPr>
              <a:cxnSpLocks noChangeShapeType="1"/>
            </p:cNvCxnSpPr>
            <p:nvPr/>
          </p:nvCxnSpPr>
          <p:spPr bwMode="auto">
            <a:xfrm>
              <a:off x="1296" y="2064"/>
              <a:ext cx="414" cy="1488"/>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9581" name="Picture 13" descr="Decision"/>
            <p:cNvPicPr>
              <a:picLocks noChangeAspect="1" noChangeArrowheads="1"/>
            </p:cNvPicPr>
            <p:nvPr/>
          </p:nvPicPr>
          <p:blipFill>
            <a:blip r:embed="rId3" cstate="print">
              <a:extLst>
                <a:ext uri="{28A0092B-C50C-407E-A947-70E740481C1C}">
                  <a14:useLocalDpi xmlns:a14="http://schemas.microsoft.com/office/drawing/2010/main" val="0"/>
                </a:ext>
              </a:extLst>
            </a:blip>
            <a:srcRect b="54442"/>
            <a:stretch>
              <a:fillRect/>
            </a:stretch>
          </p:blipFill>
          <p:spPr bwMode="auto">
            <a:xfrm>
              <a:off x="3047" y="1056"/>
              <a:ext cx="1273" cy="744"/>
            </a:xfrm>
            <a:prstGeom prst="rect">
              <a:avLst/>
            </a:prstGeom>
            <a:noFill/>
            <a:extLst>
              <a:ext uri="{909E8E84-426E-40DD-AFC4-6F175D3DCCD1}">
                <a14:hiddenFill xmlns:a14="http://schemas.microsoft.com/office/drawing/2010/main">
                  <a:solidFill>
                    <a:srgbClr val="FFFFFF"/>
                  </a:solidFill>
                </a14:hiddenFill>
              </a:ext>
            </a:extLst>
          </p:spPr>
        </p:pic>
        <p:pic>
          <p:nvPicPr>
            <p:cNvPr id="109582" name="Picture 14" descr="Decision2"/>
            <p:cNvPicPr>
              <a:picLocks noChangeAspect="1" noChangeArrowheads="1"/>
            </p:cNvPicPr>
            <p:nvPr/>
          </p:nvPicPr>
          <p:blipFill>
            <a:blip r:embed="rId2" cstate="print">
              <a:extLst>
                <a:ext uri="{28A0092B-C50C-407E-A947-70E740481C1C}">
                  <a14:useLocalDpi xmlns:a14="http://schemas.microsoft.com/office/drawing/2010/main" val="0"/>
                </a:ext>
              </a:extLst>
            </a:blip>
            <a:srcRect t="54411"/>
            <a:stretch>
              <a:fillRect/>
            </a:stretch>
          </p:blipFill>
          <p:spPr bwMode="auto">
            <a:xfrm>
              <a:off x="3024" y="1824"/>
              <a:ext cx="1392" cy="814"/>
            </a:xfrm>
            <a:prstGeom prst="rect">
              <a:avLst/>
            </a:prstGeom>
            <a:noFill/>
            <a:extLst>
              <a:ext uri="{909E8E84-426E-40DD-AFC4-6F175D3DCCD1}">
                <a14:hiddenFill xmlns:a14="http://schemas.microsoft.com/office/drawing/2010/main">
                  <a:solidFill>
                    <a:srgbClr val="FFFFFF"/>
                  </a:solidFill>
                </a14:hiddenFill>
              </a:ext>
            </a:extLst>
          </p:spPr>
        </p:pic>
        <p:sp>
          <p:nvSpPr>
            <p:cNvPr id="109583" name="Line 15"/>
            <p:cNvSpPr>
              <a:spLocks noChangeShapeType="1"/>
            </p:cNvSpPr>
            <p:nvPr/>
          </p:nvSpPr>
          <p:spPr bwMode="auto">
            <a:xfrm>
              <a:off x="2496" y="1440"/>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4" name="Line 16"/>
            <p:cNvSpPr>
              <a:spLocks noChangeShapeType="1"/>
            </p:cNvSpPr>
            <p:nvPr/>
          </p:nvSpPr>
          <p:spPr bwMode="auto">
            <a:xfrm>
              <a:off x="2448" y="2256"/>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5" name="Line 17"/>
            <p:cNvSpPr>
              <a:spLocks noChangeShapeType="1"/>
            </p:cNvSpPr>
            <p:nvPr/>
          </p:nvSpPr>
          <p:spPr bwMode="auto">
            <a:xfrm>
              <a:off x="2496" y="3504"/>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6" name="Text Box 18"/>
            <p:cNvSpPr txBox="1">
              <a:spLocks noChangeArrowheads="1"/>
            </p:cNvSpPr>
            <p:nvPr/>
          </p:nvSpPr>
          <p:spPr bwMode="auto">
            <a:xfrm rot="16200000">
              <a:off x="3318" y="2722"/>
              <a:ext cx="4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sp>
          <p:nvSpPr>
            <p:cNvPr id="109587" name="Rectangle 19"/>
            <p:cNvSpPr>
              <a:spLocks noChangeArrowheads="1"/>
            </p:cNvSpPr>
            <p:nvPr/>
          </p:nvSpPr>
          <p:spPr bwMode="auto">
            <a:xfrm>
              <a:off x="576" y="1824"/>
              <a:ext cx="720" cy="576"/>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9588" name="AutoShape 20"/>
            <p:cNvCxnSpPr>
              <a:cxnSpLocks noChangeShapeType="1"/>
            </p:cNvCxnSpPr>
            <p:nvPr/>
          </p:nvCxnSpPr>
          <p:spPr bwMode="auto">
            <a:xfrm flipV="1">
              <a:off x="1296" y="1584"/>
              <a:ext cx="414" cy="384"/>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9589" name="Text Box 21"/>
            <p:cNvSpPr txBox="1">
              <a:spLocks noChangeArrowheads="1"/>
            </p:cNvSpPr>
            <p:nvPr/>
          </p:nvSpPr>
          <p:spPr bwMode="auto">
            <a:xfrm>
              <a:off x="448" y="1440"/>
              <a:ext cx="9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grpSp>
      <p:sp>
        <p:nvSpPr>
          <p:cNvPr id="22" name="Text Box 18"/>
          <p:cNvSpPr txBox="1">
            <a:spLocks noChangeArrowheads="1"/>
          </p:cNvSpPr>
          <p:nvPr/>
        </p:nvSpPr>
        <p:spPr bwMode="auto">
          <a:xfrm>
            <a:off x="7072313" y="3124200"/>
            <a:ext cx="1600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a:latin typeface="Calibri" panose="020F0502020204030204" pitchFamily="34" charset="0"/>
              </a:rPr>
              <a:t>Take he majority vote</a:t>
            </a:r>
          </a:p>
        </p:txBody>
      </p:sp>
      <p:sp>
        <p:nvSpPr>
          <p:cNvPr id="23" name="AutoShape 19"/>
          <p:cNvSpPr>
            <a:spLocks/>
          </p:cNvSpPr>
          <p:nvPr/>
        </p:nvSpPr>
        <p:spPr bwMode="auto">
          <a:xfrm>
            <a:off x="6400800" y="1600200"/>
            <a:ext cx="533400" cy="4572000"/>
          </a:xfrm>
          <a:prstGeom prst="rightBrace">
            <a:avLst>
              <a:gd name="adj1" fmla="val 71429"/>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8782000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Random Forest</a:t>
            </a:r>
            <a:endParaRPr lang="en-US" sz="6000" dirty="0"/>
          </a:p>
        </p:txBody>
      </p:sp>
    </p:spTree>
    <p:extLst>
      <p:ext uri="{BB962C8B-B14F-4D97-AF65-F5344CB8AC3E}">
        <p14:creationId xmlns:p14="http://schemas.microsoft.com/office/powerpoint/2010/main" val="4608836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4294967295"/>
          </p:nvPr>
        </p:nvSpPr>
        <p:spPr>
          <a:xfrm>
            <a:off x="1257300" y="1816295"/>
            <a:ext cx="7886700" cy="4351338"/>
          </a:xfrm>
        </p:spPr>
        <p:txBody>
          <a:bodyPr>
            <a:normAutofit/>
          </a:bodyPr>
          <a:lstStyle/>
          <a:p>
            <a:r>
              <a:rPr lang="en-US" sz="2800" b="1" dirty="0" smtClean="0"/>
              <a:t>Random forest</a:t>
            </a:r>
            <a:r>
              <a:rPr lang="en-US" sz="2800" dirty="0" smtClean="0"/>
              <a:t> </a:t>
            </a:r>
            <a:r>
              <a:rPr lang="en-US" sz="2800" dirty="0" err="1" smtClean="0"/>
              <a:t>merupakan</a:t>
            </a:r>
            <a:r>
              <a:rPr lang="en-US" sz="2800" dirty="0" smtClean="0"/>
              <a:t> </a:t>
            </a:r>
            <a:r>
              <a:rPr lang="en-US" sz="2800" dirty="0" err="1" smtClean="0"/>
              <a:t>salah</a:t>
            </a:r>
            <a:r>
              <a:rPr lang="en-US" sz="2800" dirty="0" smtClean="0"/>
              <a:t> </a:t>
            </a:r>
            <a:r>
              <a:rPr lang="en-US" sz="2800" dirty="0" err="1" smtClean="0"/>
              <a:t>satu</a:t>
            </a:r>
            <a:r>
              <a:rPr lang="en-US" sz="2800" dirty="0" smtClean="0"/>
              <a:t> </a:t>
            </a:r>
            <a:r>
              <a:rPr lang="en-US" sz="2800" dirty="0" err="1" smtClean="0"/>
              <a:t>bentuk</a:t>
            </a:r>
            <a:r>
              <a:rPr lang="en-US" sz="2800" dirty="0" smtClean="0"/>
              <a:t> </a:t>
            </a:r>
            <a:r>
              <a:rPr lang="en-US" sz="2800" dirty="0" err="1" smtClean="0"/>
              <a:t>teknik</a:t>
            </a:r>
            <a:r>
              <a:rPr lang="en-US" sz="2800" dirty="0" smtClean="0"/>
              <a:t> </a:t>
            </a:r>
            <a:r>
              <a:rPr lang="en-US" sz="2800" dirty="0" err="1" smtClean="0"/>
              <a:t>klasifikasi</a:t>
            </a:r>
            <a:r>
              <a:rPr lang="en-US" sz="2800" dirty="0" smtClean="0"/>
              <a:t> ensemble yang </a:t>
            </a:r>
            <a:r>
              <a:rPr lang="en-US" sz="2800" dirty="0" err="1" smtClean="0"/>
              <a:t>tersusun</a:t>
            </a:r>
            <a:r>
              <a:rPr lang="en-US" sz="2800" dirty="0" smtClean="0"/>
              <a:t> </a:t>
            </a:r>
            <a:r>
              <a:rPr lang="en-US" sz="2800" dirty="0" err="1" smtClean="0"/>
              <a:t>atas</a:t>
            </a:r>
            <a:r>
              <a:rPr lang="en-US" sz="2800" dirty="0" smtClean="0"/>
              <a:t> </a:t>
            </a:r>
            <a:r>
              <a:rPr lang="en-US" sz="2800" dirty="0" err="1" smtClean="0"/>
              <a:t>banyak</a:t>
            </a:r>
            <a:r>
              <a:rPr lang="en-US" sz="2800" dirty="0" smtClean="0"/>
              <a:t> </a:t>
            </a:r>
            <a:r>
              <a:rPr lang="en-US" sz="2800" dirty="0" err="1" smtClean="0"/>
              <a:t>pohon</a:t>
            </a:r>
            <a:r>
              <a:rPr lang="en-US" sz="2800" dirty="0" smtClean="0"/>
              <a:t> </a:t>
            </a:r>
            <a:r>
              <a:rPr lang="en-US" sz="2800" dirty="0" err="1" smtClean="0"/>
              <a:t>klasifikasi</a:t>
            </a:r>
            <a:r>
              <a:rPr lang="en-US" sz="2800" dirty="0" smtClean="0"/>
              <a:t> </a:t>
            </a:r>
            <a:r>
              <a:rPr lang="en-US" sz="2800" dirty="0" err="1" smtClean="0"/>
              <a:t>dan</a:t>
            </a:r>
            <a:r>
              <a:rPr lang="en-US" sz="2800" dirty="0" smtClean="0"/>
              <a:t> </a:t>
            </a:r>
            <a:r>
              <a:rPr lang="en-US" sz="2800" dirty="0" err="1" smtClean="0"/>
              <a:t>kelas</a:t>
            </a:r>
            <a:r>
              <a:rPr lang="en-US" sz="2800" dirty="0" smtClean="0"/>
              <a:t> </a:t>
            </a:r>
            <a:r>
              <a:rPr lang="en-US" sz="2800" dirty="0" err="1" smtClean="0"/>
              <a:t>prediksi</a:t>
            </a:r>
            <a:r>
              <a:rPr lang="en-US" sz="2800" dirty="0" smtClean="0"/>
              <a:t> </a:t>
            </a:r>
            <a:r>
              <a:rPr lang="en-US" sz="2800" dirty="0" err="1" smtClean="0"/>
              <a:t>merupakan</a:t>
            </a:r>
            <a:r>
              <a:rPr lang="en-US" sz="2800" dirty="0" smtClean="0"/>
              <a:t> modus (</a:t>
            </a:r>
            <a:r>
              <a:rPr lang="en-US" sz="2800" dirty="0" err="1" smtClean="0"/>
              <a:t>suara</a:t>
            </a:r>
            <a:r>
              <a:rPr lang="en-US" sz="2800" dirty="0" smtClean="0"/>
              <a:t> </a:t>
            </a:r>
            <a:r>
              <a:rPr lang="en-US" sz="2800" dirty="0" err="1" smtClean="0"/>
              <a:t>terbanyak</a:t>
            </a:r>
            <a:r>
              <a:rPr lang="en-US" sz="2800" dirty="0" smtClean="0"/>
              <a:t>) </a:t>
            </a:r>
            <a:r>
              <a:rPr lang="en-US" sz="2800" dirty="0" err="1" smtClean="0"/>
              <a:t>dari</a:t>
            </a:r>
            <a:r>
              <a:rPr lang="en-US" sz="2800" dirty="0" smtClean="0"/>
              <a:t> </a:t>
            </a:r>
            <a:r>
              <a:rPr lang="en-US" sz="2800" dirty="0" err="1" smtClean="0"/>
              <a:t>kelas</a:t>
            </a:r>
            <a:r>
              <a:rPr lang="en-US" sz="2800" dirty="0" smtClean="0"/>
              <a:t> </a:t>
            </a:r>
            <a:r>
              <a:rPr lang="en-US" sz="2800" dirty="0" err="1" smtClean="0"/>
              <a:t>prediksi</a:t>
            </a:r>
            <a:r>
              <a:rPr lang="en-US" sz="2800" dirty="0" smtClean="0"/>
              <a:t> yang </a:t>
            </a:r>
            <a:r>
              <a:rPr lang="en-US" sz="2800" dirty="0" err="1" smtClean="0"/>
              <a:t>dihasilkan</a:t>
            </a:r>
            <a:r>
              <a:rPr lang="en-US" sz="2800" dirty="0" smtClean="0"/>
              <a:t> </a:t>
            </a:r>
            <a:r>
              <a:rPr lang="en-US" sz="2800" dirty="0" err="1" smtClean="0"/>
              <a:t>oleh</a:t>
            </a:r>
            <a:r>
              <a:rPr lang="en-US" sz="2800" dirty="0" smtClean="0"/>
              <a:t> </a:t>
            </a:r>
            <a:r>
              <a:rPr lang="en-US" sz="2800" dirty="0" err="1" smtClean="0"/>
              <a:t>masing-masing</a:t>
            </a:r>
            <a:r>
              <a:rPr lang="en-US" sz="2800" dirty="0" smtClean="0"/>
              <a:t> </a:t>
            </a:r>
            <a:r>
              <a:rPr lang="en-US" sz="2800" dirty="0" err="1" smtClean="0"/>
              <a:t>pohon</a:t>
            </a:r>
            <a:endParaRPr lang="en-US" sz="2800" dirty="0" smtClean="0"/>
          </a:p>
          <a:p>
            <a:r>
              <a:rPr lang="en-US" sz="2800" dirty="0" err="1" smtClean="0"/>
              <a:t>Istilah</a:t>
            </a:r>
            <a:r>
              <a:rPr lang="en-US" sz="2800" dirty="0" smtClean="0"/>
              <a:t> </a:t>
            </a:r>
            <a:r>
              <a:rPr lang="en-US" sz="2800" dirty="0" err="1" smtClean="0"/>
              <a:t>ini</a:t>
            </a:r>
            <a:r>
              <a:rPr lang="en-US" sz="2800" dirty="0" smtClean="0"/>
              <a:t> </a:t>
            </a:r>
            <a:r>
              <a:rPr lang="en-US" sz="2800" dirty="0" err="1" smtClean="0"/>
              <a:t>berasal</a:t>
            </a:r>
            <a:r>
              <a:rPr lang="en-US" sz="2800" dirty="0" smtClean="0"/>
              <a:t> </a:t>
            </a:r>
            <a:r>
              <a:rPr lang="en-US" sz="2800" dirty="0" err="1" smtClean="0"/>
              <a:t>dari</a:t>
            </a:r>
            <a:r>
              <a:rPr lang="en-US" sz="2800" dirty="0" smtClean="0"/>
              <a:t> </a:t>
            </a:r>
            <a:r>
              <a:rPr lang="en-US" sz="2800" b="1" dirty="0" smtClean="0"/>
              <a:t>random decision forests</a:t>
            </a:r>
            <a:r>
              <a:rPr lang="en-US" sz="2800" dirty="0" smtClean="0"/>
              <a:t> yang </a:t>
            </a:r>
            <a:r>
              <a:rPr lang="en-US" sz="2800" dirty="0" err="1" smtClean="0"/>
              <a:t>diusulkan</a:t>
            </a:r>
            <a:r>
              <a:rPr lang="en-US" sz="2800" dirty="0" smtClean="0"/>
              <a:t> </a:t>
            </a:r>
            <a:r>
              <a:rPr lang="en-US" sz="2800" dirty="0" err="1" smtClean="0"/>
              <a:t>pertama</a:t>
            </a:r>
            <a:r>
              <a:rPr lang="en-US" sz="2800" dirty="0" smtClean="0"/>
              <a:t> kali </a:t>
            </a:r>
            <a:r>
              <a:rPr lang="en-US" sz="2800" dirty="0" err="1" smtClean="0"/>
              <a:t>oleh</a:t>
            </a:r>
            <a:r>
              <a:rPr lang="en-US" sz="2800" dirty="0" smtClean="0"/>
              <a:t> Tin Kam Ho </a:t>
            </a:r>
            <a:r>
              <a:rPr lang="en-US" sz="2800" dirty="0" err="1" smtClean="0"/>
              <a:t>dari</a:t>
            </a:r>
            <a:r>
              <a:rPr lang="en-US" sz="2800" dirty="0" smtClean="0"/>
              <a:t> Bell Labs </a:t>
            </a:r>
            <a:r>
              <a:rPr lang="en-US" sz="2800" dirty="0" err="1" smtClean="0"/>
              <a:t>pada</a:t>
            </a:r>
            <a:r>
              <a:rPr lang="en-US" sz="2800" dirty="0" smtClean="0"/>
              <a:t> </a:t>
            </a:r>
            <a:r>
              <a:rPr lang="en-US" sz="2800" dirty="0" err="1" smtClean="0"/>
              <a:t>tahun</a:t>
            </a:r>
            <a:r>
              <a:rPr lang="en-US" sz="2800" dirty="0" smtClean="0"/>
              <a:t> 1995.</a:t>
            </a:r>
          </a:p>
          <a:p>
            <a:r>
              <a:rPr lang="en-US" sz="2800" dirty="0" err="1" smtClean="0"/>
              <a:t>Metode</a:t>
            </a:r>
            <a:r>
              <a:rPr lang="en-US" sz="2800" dirty="0" smtClean="0"/>
              <a:t> </a:t>
            </a:r>
            <a:r>
              <a:rPr lang="en-US" sz="2800" dirty="0" err="1" smtClean="0"/>
              <a:t>ini</a:t>
            </a:r>
            <a:r>
              <a:rPr lang="en-US" sz="2800" dirty="0" smtClean="0"/>
              <a:t> </a:t>
            </a:r>
            <a:r>
              <a:rPr lang="en-US" sz="2800" dirty="0" err="1" smtClean="0"/>
              <a:t>merupakan</a:t>
            </a:r>
            <a:r>
              <a:rPr lang="en-US" sz="2800" dirty="0" smtClean="0"/>
              <a:t> </a:t>
            </a:r>
            <a:r>
              <a:rPr lang="en-US" sz="2800" dirty="0" err="1" smtClean="0"/>
              <a:t>gabungan</a:t>
            </a:r>
            <a:r>
              <a:rPr lang="en-US" sz="2800" dirty="0" smtClean="0"/>
              <a:t> </a:t>
            </a:r>
            <a:r>
              <a:rPr lang="en-US" sz="2800" dirty="0" err="1" smtClean="0"/>
              <a:t>dari</a:t>
            </a:r>
            <a:r>
              <a:rPr lang="en-US" sz="2800" dirty="0" smtClean="0"/>
              <a:t> ide </a:t>
            </a:r>
            <a:r>
              <a:rPr lang="en-US" sz="2800" dirty="0" err="1" smtClean="0"/>
              <a:t>Breiman</a:t>
            </a:r>
            <a:r>
              <a:rPr lang="en-US" sz="2800" dirty="0" smtClean="0"/>
              <a:t> </a:t>
            </a:r>
            <a:r>
              <a:rPr lang="en-US" sz="2800" dirty="0" err="1" smtClean="0"/>
              <a:t>tentang</a:t>
            </a:r>
            <a:r>
              <a:rPr lang="en-US" sz="2800" dirty="0" smtClean="0"/>
              <a:t> bagging </a:t>
            </a:r>
            <a:r>
              <a:rPr lang="en-US" sz="2800" dirty="0" err="1" smtClean="0"/>
              <a:t>dan</a:t>
            </a:r>
            <a:r>
              <a:rPr lang="en-US" sz="2800" dirty="0" smtClean="0"/>
              <a:t> </a:t>
            </a:r>
            <a:r>
              <a:rPr lang="en-US" sz="2800" dirty="0" err="1" smtClean="0"/>
              <a:t>seleksi</a:t>
            </a:r>
            <a:r>
              <a:rPr lang="en-US" sz="2800" dirty="0" smtClean="0"/>
              <a:t> </a:t>
            </a:r>
            <a:r>
              <a:rPr lang="en-US" sz="2800" dirty="0" err="1" smtClean="0"/>
              <a:t>variabel</a:t>
            </a:r>
            <a:r>
              <a:rPr lang="en-US" sz="2800" dirty="0" smtClean="0"/>
              <a:t> </a:t>
            </a:r>
            <a:r>
              <a:rPr lang="en-US" sz="2800" dirty="0" err="1" smtClean="0"/>
              <a:t>secara</a:t>
            </a:r>
            <a:r>
              <a:rPr lang="en-US" sz="2800" dirty="0" smtClean="0"/>
              <a:t> </a:t>
            </a:r>
            <a:r>
              <a:rPr lang="en-US" sz="2800" dirty="0" err="1" smtClean="0"/>
              <a:t>acak</a:t>
            </a:r>
            <a:r>
              <a:rPr lang="en-US" sz="2800" dirty="0" smtClean="0"/>
              <a:t>.</a:t>
            </a:r>
          </a:p>
        </p:txBody>
      </p:sp>
    </p:spTree>
    <p:extLst>
      <p:ext uri="{BB962C8B-B14F-4D97-AF65-F5344CB8AC3E}">
        <p14:creationId xmlns:p14="http://schemas.microsoft.com/office/powerpoint/2010/main" val="165753895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a:t>
            </a:r>
            <a:r>
              <a:rPr lang="en-US" dirty="0" err="1" smtClean="0"/>
              <a:t>tentang</a:t>
            </a:r>
            <a:r>
              <a:rPr lang="en-US" dirty="0" smtClean="0"/>
              <a:t> Classification Tree </a:t>
            </a:r>
            <a:r>
              <a:rPr lang="en-US" dirty="0" err="1" smtClean="0"/>
              <a:t>atau</a:t>
            </a:r>
            <a:r>
              <a:rPr lang="en-US" dirty="0" smtClean="0"/>
              <a:t> Decision </a:t>
            </a:r>
            <a:r>
              <a:rPr lang="en-US" dirty="0"/>
              <a:t>T</a:t>
            </a:r>
            <a:r>
              <a:rPr lang="en-US" dirty="0" smtClean="0"/>
              <a:t>rees</a:t>
            </a:r>
            <a:endParaRPr lang="en-US" dirty="0"/>
          </a:p>
        </p:txBody>
      </p:sp>
      <p:sp>
        <p:nvSpPr>
          <p:cNvPr id="3" name="Content Placeholder 2"/>
          <p:cNvSpPr>
            <a:spLocks noGrp="1"/>
          </p:cNvSpPr>
          <p:nvPr>
            <p:ph idx="4294967295"/>
          </p:nvPr>
        </p:nvSpPr>
        <p:spPr>
          <a:xfrm>
            <a:off x="1147666" y="2068221"/>
            <a:ext cx="7886700" cy="4351338"/>
          </a:xfrm>
        </p:spPr>
        <p:txBody>
          <a:bodyPr>
            <a:normAutofit fontScale="92500"/>
          </a:bodyPr>
          <a:lstStyle/>
          <a:p>
            <a:r>
              <a:rPr lang="en-US" dirty="0" err="1" smtClean="0"/>
              <a:t>Pohon</a:t>
            </a:r>
            <a:r>
              <a:rPr lang="en-US" dirty="0" smtClean="0"/>
              <a:t> </a:t>
            </a:r>
            <a:r>
              <a:rPr lang="en-US" dirty="0" err="1" smtClean="0"/>
              <a:t>klasifikasi</a:t>
            </a:r>
            <a:r>
              <a:rPr lang="en-US" dirty="0" smtClean="0"/>
              <a:t> </a:t>
            </a:r>
            <a:r>
              <a:rPr lang="en-US" dirty="0" err="1" smtClean="0"/>
              <a:t>merupakan</a:t>
            </a:r>
            <a:r>
              <a:rPr lang="en-US" dirty="0" smtClean="0"/>
              <a:t> </a:t>
            </a:r>
            <a:r>
              <a:rPr lang="en-US" dirty="0" err="1" smtClean="0"/>
              <a:t>teknik</a:t>
            </a:r>
            <a:r>
              <a:rPr lang="en-US" dirty="0" smtClean="0"/>
              <a:t> </a:t>
            </a:r>
            <a:r>
              <a:rPr lang="en-US" dirty="0" err="1" smtClean="0"/>
              <a:t>klasifikasi</a:t>
            </a:r>
            <a:r>
              <a:rPr lang="en-US" dirty="0" smtClean="0"/>
              <a:t> </a:t>
            </a:r>
            <a:r>
              <a:rPr lang="en-US" dirty="0" err="1" smtClean="0"/>
              <a:t>tunggal</a:t>
            </a:r>
            <a:r>
              <a:rPr lang="en-US" dirty="0" smtClean="0"/>
              <a:t> yang </a:t>
            </a:r>
            <a:r>
              <a:rPr lang="en-US" dirty="0" err="1" smtClean="0"/>
              <a:t>digabungkan</a:t>
            </a:r>
            <a:r>
              <a:rPr lang="en-US" dirty="0" smtClean="0"/>
              <a:t> </a:t>
            </a:r>
            <a:r>
              <a:rPr lang="en-US" dirty="0" err="1" smtClean="0"/>
              <a:t>dalam</a:t>
            </a:r>
            <a:r>
              <a:rPr lang="en-US" dirty="0" smtClean="0"/>
              <a:t> </a:t>
            </a:r>
            <a:r>
              <a:rPr lang="en-US" dirty="0" err="1" smtClean="0"/>
              <a:t>metode</a:t>
            </a:r>
            <a:r>
              <a:rPr lang="en-US" dirty="0" smtClean="0"/>
              <a:t> random forest.</a:t>
            </a:r>
          </a:p>
          <a:p>
            <a:r>
              <a:rPr lang="en-US" dirty="0" smtClean="0"/>
              <a:t>Salah </a:t>
            </a:r>
            <a:r>
              <a:rPr lang="en-US" dirty="0" err="1" smtClean="0"/>
              <a:t>satu</a:t>
            </a:r>
            <a:r>
              <a:rPr lang="en-US" dirty="0" smtClean="0"/>
              <a:t> </a:t>
            </a:r>
            <a:r>
              <a:rPr lang="en-US" dirty="0" err="1" smtClean="0"/>
              <a:t>algoritma</a:t>
            </a:r>
            <a:r>
              <a:rPr lang="en-US" dirty="0" smtClean="0"/>
              <a:t> yang </a:t>
            </a:r>
            <a:r>
              <a:rPr lang="en-US" dirty="0" err="1" smtClean="0"/>
              <a:t>banyak</a:t>
            </a:r>
            <a:r>
              <a:rPr lang="en-US" dirty="0" smtClean="0"/>
              <a:t> </a:t>
            </a:r>
            <a:r>
              <a:rPr lang="en-US" dirty="0" err="1" smtClean="0"/>
              <a:t>digunakan</a:t>
            </a:r>
            <a:r>
              <a:rPr lang="en-US" dirty="0" smtClean="0"/>
              <a:t> </a:t>
            </a:r>
            <a:r>
              <a:rPr lang="en-US" dirty="0" err="1" smtClean="0"/>
              <a:t>adalah</a:t>
            </a:r>
            <a:r>
              <a:rPr lang="en-US" dirty="0" smtClean="0"/>
              <a:t> CART… classification and regression tree.</a:t>
            </a:r>
          </a:p>
          <a:p>
            <a:r>
              <a:rPr lang="en-US" dirty="0" smtClean="0"/>
              <a:t>CART … greedy, top-down binary, recursive partitioning, </a:t>
            </a:r>
            <a:r>
              <a:rPr lang="en-US" dirty="0" err="1" smtClean="0"/>
              <a:t>membagi-bagi</a:t>
            </a:r>
            <a:r>
              <a:rPr lang="en-US" dirty="0" smtClean="0"/>
              <a:t> </a:t>
            </a:r>
            <a:r>
              <a:rPr lang="en-US" dirty="0" err="1" smtClean="0"/>
              <a:t>ruang</a:t>
            </a:r>
            <a:r>
              <a:rPr lang="en-US" dirty="0" smtClean="0"/>
              <a:t> data </a:t>
            </a:r>
            <a:r>
              <a:rPr lang="en-US" dirty="0" err="1" smtClean="0"/>
              <a:t>menjadi</a:t>
            </a:r>
            <a:r>
              <a:rPr lang="en-US" dirty="0" smtClean="0"/>
              <a:t> </a:t>
            </a:r>
            <a:r>
              <a:rPr lang="en-US" dirty="0" err="1" smtClean="0"/>
              <a:t>gugus-gugus</a:t>
            </a:r>
            <a:r>
              <a:rPr lang="en-US" dirty="0" smtClean="0"/>
              <a:t> </a:t>
            </a:r>
            <a:r>
              <a:rPr lang="en-US" dirty="0" err="1" smtClean="0"/>
              <a:t>saling</a:t>
            </a:r>
            <a:r>
              <a:rPr lang="en-US" dirty="0" smtClean="0"/>
              <a:t> </a:t>
            </a:r>
            <a:r>
              <a:rPr lang="en-US" dirty="0" err="1" smtClean="0"/>
              <a:t>lepas</a:t>
            </a:r>
            <a:r>
              <a:rPr lang="en-US" dirty="0" smtClean="0"/>
              <a:t> </a:t>
            </a:r>
            <a:r>
              <a:rPr lang="en-US" dirty="0" err="1" smtClean="0"/>
              <a:t>berbentuk</a:t>
            </a:r>
            <a:r>
              <a:rPr lang="en-US" dirty="0" smtClean="0"/>
              <a:t> rectangular</a:t>
            </a:r>
          </a:p>
          <a:p>
            <a:pPr lvl="1"/>
            <a:r>
              <a:rPr lang="en-US" dirty="0" err="1" smtClean="0"/>
              <a:t>Gugus-gugus</a:t>
            </a:r>
            <a:r>
              <a:rPr lang="en-US" dirty="0" smtClean="0"/>
              <a:t> </a:t>
            </a:r>
            <a:r>
              <a:rPr lang="en-US" dirty="0" err="1" smtClean="0"/>
              <a:t>tersebut</a:t>
            </a:r>
            <a:r>
              <a:rPr lang="en-US" dirty="0" smtClean="0"/>
              <a:t> </a:t>
            </a:r>
            <a:r>
              <a:rPr lang="en-US" dirty="0" err="1" smtClean="0"/>
              <a:t>dibentuk</a:t>
            </a:r>
            <a:r>
              <a:rPr lang="en-US" dirty="0" smtClean="0"/>
              <a:t> </a:t>
            </a:r>
            <a:r>
              <a:rPr lang="en-US" dirty="0" err="1" smtClean="0"/>
              <a:t>sedemikian</a:t>
            </a:r>
            <a:r>
              <a:rPr lang="en-US" dirty="0" smtClean="0"/>
              <a:t> </a:t>
            </a:r>
            <a:r>
              <a:rPr lang="en-US" dirty="0" err="1" smtClean="0"/>
              <a:t>rupa</a:t>
            </a:r>
            <a:r>
              <a:rPr lang="en-US" dirty="0" smtClean="0"/>
              <a:t> </a:t>
            </a:r>
            <a:r>
              <a:rPr lang="en-US" dirty="0" err="1" smtClean="0"/>
              <a:t>sehingga</a:t>
            </a:r>
            <a:r>
              <a:rPr lang="en-US" dirty="0" smtClean="0"/>
              <a:t> </a:t>
            </a:r>
            <a:r>
              <a:rPr lang="en-US" dirty="0" err="1" smtClean="0"/>
              <a:t>bersifat</a:t>
            </a:r>
            <a:r>
              <a:rPr lang="en-US" dirty="0" smtClean="0"/>
              <a:t> </a:t>
            </a:r>
            <a:r>
              <a:rPr lang="en-US" dirty="0" err="1" smtClean="0"/>
              <a:t>homogen</a:t>
            </a:r>
            <a:r>
              <a:rPr lang="en-US" dirty="0" smtClean="0"/>
              <a:t> </a:t>
            </a:r>
            <a:r>
              <a:rPr lang="en-US" dirty="0" err="1" smtClean="0"/>
              <a:t>kelas</a:t>
            </a:r>
            <a:r>
              <a:rPr lang="en-US" dirty="0" smtClean="0"/>
              <a:t> </a:t>
            </a:r>
            <a:r>
              <a:rPr lang="en-US" dirty="0" err="1" smtClean="0"/>
              <a:t>variabel</a:t>
            </a:r>
            <a:r>
              <a:rPr lang="en-US" dirty="0" smtClean="0"/>
              <a:t> </a:t>
            </a:r>
            <a:r>
              <a:rPr lang="en-US" dirty="0" err="1" smtClean="0"/>
              <a:t>responnya</a:t>
            </a:r>
            <a:endParaRPr lang="en-US" dirty="0" smtClean="0"/>
          </a:p>
          <a:p>
            <a:pPr lvl="1"/>
            <a:r>
              <a:rPr lang="en-US" dirty="0" err="1" smtClean="0"/>
              <a:t>Prediksi</a:t>
            </a:r>
            <a:r>
              <a:rPr lang="en-US" dirty="0" smtClean="0"/>
              <a:t> </a:t>
            </a:r>
            <a:r>
              <a:rPr lang="en-US" dirty="0" err="1" smtClean="0"/>
              <a:t>didasarkan</a:t>
            </a:r>
            <a:r>
              <a:rPr lang="en-US" dirty="0" smtClean="0"/>
              <a:t> </a:t>
            </a:r>
            <a:r>
              <a:rPr lang="en-US" dirty="0" err="1" smtClean="0"/>
              <a:t>pada</a:t>
            </a:r>
            <a:r>
              <a:rPr lang="en-US" dirty="0" smtClean="0"/>
              <a:t> </a:t>
            </a:r>
            <a:r>
              <a:rPr lang="en-US" dirty="0" err="1" smtClean="0"/>
              <a:t>kelas</a:t>
            </a:r>
            <a:r>
              <a:rPr lang="en-US" dirty="0" smtClean="0"/>
              <a:t> </a:t>
            </a:r>
            <a:r>
              <a:rPr lang="en-US" dirty="0" err="1" smtClean="0"/>
              <a:t>terbanyak</a:t>
            </a:r>
            <a:r>
              <a:rPr lang="en-US" dirty="0" smtClean="0"/>
              <a:t> </a:t>
            </a:r>
            <a:r>
              <a:rPr lang="en-US" dirty="0" err="1" smtClean="0"/>
              <a:t>pada</a:t>
            </a:r>
            <a:r>
              <a:rPr lang="en-US" dirty="0" smtClean="0"/>
              <a:t> </a:t>
            </a:r>
            <a:r>
              <a:rPr lang="en-US" dirty="0" err="1" smtClean="0"/>
              <a:t>simpul</a:t>
            </a:r>
            <a:r>
              <a:rPr lang="en-US" dirty="0" smtClean="0"/>
              <a:t> </a:t>
            </a:r>
            <a:r>
              <a:rPr lang="en-US" dirty="0" err="1" smtClean="0"/>
              <a:t>akhir</a:t>
            </a:r>
            <a:endParaRPr lang="en-US" dirty="0" smtClean="0"/>
          </a:p>
        </p:txBody>
      </p:sp>
    </p:spTree>
    <p:extLst>
      <p:ext uri="{BB962C8B-B14F-4D97-AF65-F5344CB8AC3E}">
        <p14:creationId xmlns:p14="http://schemas.microsoft.com/office/powerpoint/2010/main" val="275131098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Algoritma</a:t>
            </a:r>
            <a:r>
              <a:rPr lang="en-US" dirty="0" smtClean="0"/>
              <a:t> </a:t>
            </a:r>
            <a:r>
              <a:rPr lang="en-US" dirty="0" err="1" smtClean="0"/>
              <a:t>umum</a:t>
            </a:r>
            <a:r>
              <a:rPr lang="en-US" dirty="0" smtClean="0"/>
              <a:t> Random Forest</a:t>
            </a:r>
            <a:endParaRPr lang="en-US" dirty="0"/>
          </a:p>
        </p:txBody>
      </p:sp>
      <p:sp>
        <p:nvSpPr>
          <p:cNvPr id="3" name="Content Placeholder 2"/>
          <p:cNvSpPr>
            <a:spLocks noGrp="1"/>
          </p:cNvSpPr>
          <p:nvPr>
            <p:ph idx="4294967295"/>
          </p:nvPr>
        </p:nvSpPr>
        <p:spPr>
          <a:xfrm>
            <a:off x="1257300" y="1853617"/>
            <a:ext cx="7886700" cy="4351338"/>
          </a:xfrm>
        </p:spPr>
        <p:txBody>
          <a:bodyPr>
            <a:normAutofit fontScale="77500" lnSpcReduction="20000"/>
          </a:bodyPr>
          <a:lstStyle/>
          <a:p>
            <a:pPr>
              <a:buNone/>
            </a:pPr>
            <a:r>
              <a:rPr lang="en-US" dirty="0" err="1" smtClean="0"/>
              <a:t>Setiap</a:t>
            </a:r>
            <a:r>
              <a:rPr lang="en-US" dirty="0" smtClean="0"/>
              <a:t> </a:t>
            </a:r>
            <a:r>
              <a:rPr lang="en-US" dirty="0" err="1" smtClean="0"/>
              <a:t>pohon</a:t>
            </a:r>
            <a:r>
              <a:rPr lang="en-US" dirty="0" smtClean="0"/>
              <a:t> </a:t>
            </a:r>
            <a:r>
              <a:rPr lang="en-US" dirty="0" err="1" smtClean="0"/>
              <a:t>dibentuk</a:t>
            </a:r>
            <a:r>
              <a:rPr lang="en-US" dirty="0" smtClean="0"/>
              <a:t> </a:t>
            </a:r>
            <a:r>
              <a:rPr lang="en-US" dirty="0" err="1" smtClean="0"/>
              <a:t>dengan</a:t>
            </a:r>
            <a:r>
              <a:rPr lang="en-US" dirty="0" smtClean="0"/>
              <a:t> </a:t>
            </a:r>
            <a:r>
              <a:rPr lang="en-US" dirty="0" err="1" smtClean="0"/>
              <a:t>menggunakan</a:t>
            </a:r>
            <a:r>
              <a:rPr lang="en-US" dirty="0" smtClean="0"/>
              <a:t> </a:t>
            </a:r>
            <a:r>
              <a:rPr lang="en-US" dirty="0" err="1" smtClean="0"/>
              <a:t>prosedur</a:t>
            </a:r>
            <a:r>
              <a:rPr lang="en-US" dirty="0" smtClean="0"/>
              <a:t> </a:t>
            </a:r>
            <a:r>
              <a:rPr lang="en-US" dirty="0" err="1" smtClean="0"/>
              <a:t>berikut</a:t>
            </a:r>
            <a:r>
              <a:rPr lang="en-US" dirty="0" smtClean="0"/>
              <a:t>:</a:t>
            </a:r>
          </a:p>
          <a:p>
            <a:pPr marL="788670" lvl="1" indent="-514350">
              <a:buFont typeface="+mj-lt"/>
              <a:buAutoNum type="arabicPeriod"/>
            </a:pPr>
            <a:r>
              <a:rPr lang="en-US" dirty="0" err="1" smtClean="0"/>
              <a:t>Andaikan</a:t>
            </a:r>
            <a:r>
              <a:rPr lang="en-US" dirty="0" smtClean="0"/>
              <a:t> </a:t>
            </a:r>
            <a:r>
              <a:rPr lang="en-US" dirty="0" err="1" smtClean="0"/>
              <a:t>banyaknya</a:t>
            </a:r>
            <a:r>
              <a:rPr lang="en-US" dirty="0" smtClean="0"/>
              <a:t> </a:t>
            </a:r>
            <a:r>
              <a:rPr lang="en-US" dirty="0" err="1" smtClean="0"/>
              <a:t>observasi</a:t>
            </a:r>
            <a:r>
              <a:rPr lang="en-US" dirty="0" smtClean="0"/>
              <a:t> </a:t>
            </a:r>
            <a:r>
              <a:rPr lang="en-US" dirty="0" err="1" smtClean="0"/>
              <a:t>pada</a:t>
            </a:r>
            <a:r>
              <a:rPr lang="en-US" dirty="0" smtClean="0"/>
              <a:t> data training </a:t>
            </a:r>
            <a:r>
              <a:rPr lang="en-US" dirty="0" err="1" smtClean="0"/>
              <a:t>adalah</a:t>
            </a:r>
            <a:r>
              <a:rPr lang="en-US" dirty="0" smtClean="0"/>
              <a:t> N </a:t>
            </a:r>
            <a:r>
              <a:rPr lang="en-US" dirty="0" err="1" smtClean="0"/>
              <a:t>dan</a:t>
            </a:r>
            <a:r>
              <a:rPr lang="en-US" dirty="0" smtClean="0"/>
              <a:t> </a:t>
            </a:r>
            <a:r>
              <a:rPr lang="en-US" dirty="0" err="1" smtClean="0"/>
              <a:t>banyaknya</a:t>
            </a:r>
            <a:r>
              <a:rPr lang="en-US" dirty="0" smtClean="0"/>
              <a:t> </a:t>
            </a:r>
            <a:r>
              <a:rPr lang="en-US" dirty="0" err="1" smtClean="0"/>
              <a:t>variabel</a:t>
            </a:r>
            <a:r>
              <a:rPr lang="en-US" dirty="0" smtClean="0"/>
              <a:t> </a:t>
            </a:r>
            <a:r>
              <a:rPr lang="en-US" dirty="0" err="1" smtClean="0"/>
              <a:t>prediktor</a:t>
            </a:r>
            <a:r>
              <a:rPr lang="en-US" dirty="0" smtClean="0"/>
              <a:t> </a:t>
            </a:r>
            <a:r>
              <a:rPr lang="en-US" dirty="0" err="1" smtClean="0"/>
              <a:t>adalah</a:t>
            </a:r>
            <a:r>
              <a:rPr lang="en-US" dirty="0" smtClean="0"/>
              <a:t> M.</a:t>
            </a:r>
          </a:p>
          <a:p>
            <a:pPr marL="788670" lvl="1" indent="-514350">
              <a:buFont typeface="+mj-lt"/>
              <a:buAutoNum type="arabicPeriod"/>
            </a:pPr>
            <a:r>
              <a:rPr lang="en-US" dirty="0" err="1" smtClean="0"/>
              <a:t>Tentukan</a:t>
            </a:r>
            <a:r>
              <a:rPr lang="en-US" dirty="0" smtClean="0"/>
              <a:t> </a:t>
            </a:r>
            <a:r>
              <a:rPr lang="en-US" dirty="0" err="1" smtClean="0"/>
              <a:t>besaran</a:t>
            </a:r>
            <a:r>
              <a:rPr lang="en-US" dirty="0" smtClean="0"/>
              <a:t> m &lt; M, </a:t>
            </a:r>
            <a:r>
              <a:rPr lang="en-US" dirty="0" err="1" smtClean="0"/>
              <a:t>yaitu</a:t>
            </a:r>
            <a:r>
              <a:rPr lang="en-US" dirty="0" smtClean="0"/>
              <a:t> </a:t>
            </a:r>
            <a:r>
              <a:rPr lang="en-US" dirty="0" err="1" smtClean="0"/>
              <a:t>banyaknya</a:t>
            </a:r>
            <a:r>
              <a:rPr lang="en-US" dirty="0" smtClean="0"/>
              <a:t> </a:t>
            </a:r>
            <a:r>
              <a:rPr lang="en-US" dirty="0" err="1" smtClean="0"/>
              <a:t>variabel</a:t>
            </a:r>
            <a:r>
              <a:rPr lang="en-US" dirty="0" smtClean="0"/>
              <a:t> yang </a:t>
            </a:r>
            <a:r>
              <a:rPr lang="en-US" dirty="0" err="1" smtClean="0"/>
              <a:t>dievaluasi</a:t>
            </a:r>
            <a:r>
              <a:rPr lang="en-US" dirty="0" smtClean="0"/>
              <a:t> </a:t>
            </a:r>
            <a:r>
              <a:rPr lang="en-US" dirty="0" err="1" smtClean="0"/>
              <a:t>dalam</a:t>
            </a:r>
            <a:r>
              <a:rPr lang="en-US" dirty="0" smtClean="0"/>
              <a:t> </a:t>
            </a:r>
            <a:r>
              <a:rPr lang="en-US" dirty="0" err="1" smtClean="0"/>
              <a:t>setiap</a:t>
            </a:r>
            <a:r>
              <a:rPr lang="en-US" dirty="0" smtClean="0"/>
              <a:t> </a:t>
            </a:r>
            <a:r>
              <a:rPr lang="en-US" dirty="0" err="1" smtClean="0"/>
              <a:t>pembentukan</a:t>
            </a:r>
            <a:r>
              <a:rPr lang="en-US" dirty="0" smtClean="0"/>
              <a:t> </a:t>
            </a:r>
            <a:r>
              <a:rPr lang="en-US" dirty="0" err="1" smtClean="0"/>
              <a:t>sekatan</a:t>
            </a:r>
            <a:r>
              <a:rPr lang="en-US" dirty="0" smtClean="0"/>
              <a:t> (split) </a:t>
            </a:r>
            <a:r>
              <a:rPr lang="en-US" dirty="0" err="1" smtClean="0"/>
              <a:t>pada</a:t>
            </a:r>
            <a:r>
              <a:rPr lang="en-US" dirty="0" smtClean="0"/>
              <a:t> </a:t>
            </a:r>
            <a:r>
              <a:rPr lang="en-US" dirty="0" err="1" smtClean="0"/>
              <a:t>pembuatan</a:t>
            </a:r>
            <a:r>
              <a:rPr lang="en-US" dirty="0" smtClean="0"/>
              <a:t> </a:t>
            </a:r>
            <a:r>
              <a:rPr lang="en-US" dirty="0" err="1" smtClean="0"/>
              <a:t>pohon</a:t>
            </a:r>
            <a:endParaRPr lang="en-US" dirty="0" smtClean="0"/>
          </a:p>
          <a:p>
            <a:pPr marL="788670" lvl="1" indent="-514350">
              <a:buFont typeface="+mj-lt"/>
              <a:buAutoNum type="arabicPeriod"/>
            </a:pPr>
            <a:r>
              <a:rPr lang="en-US" dirty="0" err="1" smtClean="0"/>
              <a:t>Lakukan</a:t>
            </a:r>
            <a:r>
              <a:rPr lang="en-US" dirty="0" smtClean="0"/>
              <a:t> </a:t>
            </a:r>
            <a:r>
              <a:rPr lang="en-US" dirty="0" err="1" smtClean="0"/>
              <a:t>pengambilan</a:t>
            </a:r>
            <a:r>
              <a:rPr lang="en-US" dirty="0" smtClean="0"/>
              <a:t> </a:t>
            </a:r>
            <a:r>
              <a:rPr lang="en-US" dirty="0" err="1" smtClean="0"/>
              <a:t>sampel</a:t>
            </a:r>
            <a:r>
              <a:rPr lang="en-US" dirty="0" smtClean="0"/>
              <a:t> </a:t>
            </a:r>
            <a:r>
              <a:rPr lang="en-US" dirty="0" err="1" smtClean="0"/>
              <a:t>secara</a:t>
            </a:r>
            <a:r>
              <a:rPr lang="en-US" dirty="0" smtClean="0"/>
              <a:t> bootstrap (sampling with replacement) </a:t>
            </a:r>
            <a:r>
              <a:rPr lang="en-US" dirty="0" err="1" smtClean="0"/>
              <a:t>sebanyak</a:t>
            </a:r>
            <a:r>
              <a:rPr lang="en-US" dirty="0" smtClean="0"/>
              <a:t> n </a:t>
            </a:r>
            <a:r>
              <a:rPr lang="en-US" dirty="0" err="1" smtClean="0"/>
              <a:t>dari</a:t>
            </a:r>
            <a:r>
              <a:rPr lang="en-US" dirty="0" smtClean="0"/>
              <a:t> N </a:t>
            </a:r>
            <a:r>
              <a:rPr lang="en-US" dirty="0" err="1" smtClean="0"/>
              <a:t>buah</a:t>
            </a:r>
            <a:r>
              <a:rPr lang="en-US" dirty="0" smtClean="0"/>
              <a:t> </a:t>
            </a:r>
            <a:r>
              <a:rPr lang="en-US" dirty="0" err="1" smtClean="0"/>
              <a:t>observasi</a:t>
            </a:r>
            <a:r>
              <a:rPr lang="en-US" dirty="0" smtClean="0"/>
              <a:t>.  </a:t>
            </a:r>
            <a:r>
              <a:rPr lang="en-US" dirty="0" err="1" smtClean="0"/>
              <a:t>Observasi</a:t>
            </a:r>
            <a:r>
              <a:rPr lang="en-US" dirty="0" smtClean="0"/>
              <a:t> </a:t>
            </a:r>
            <a:r>
              <a:rPr lang="en-US" dirty="0" err="1" smtClean="0"/>
              <a:t>sisanya</a:t>
            </a:r>
            <a:r>
              <a:rPr lang="en-US" dirty="0" smtClean="0"/>
              <a:t> yang </a:t>
            </a:r>
            <a:r>
              <a:rPr lang="en-US" dirty="0" err="1" smtClean="0"/>
              <a:t>tidak</a:t>
            </a:r>
            <a:r>
              <a:rPr lang="en-US" dirty="0" smtClean="0"/>
              <a:t> </a:t>
            </a:r>
            <a:r>
              <a:rPr lang="en-US" dirty="0" err="1" smtClean="0"/>
              <a:t>terpilih</a:t>
            </a:r>
            <a:r>
              <a:rPr lang="en-US" dirty="0" smtClean="0"/>
              <a:t> </a:t>
            </a:r>
            <a:r>
              <a:rPr lang="en-US" dirty="0" err="1" smtClean="0"/>
              <a:t>akan</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menduga</a:t>
            </a:r>
            <a:r>
              <a:rPr lang="en-US" dirty="0" smtClean="0"/>
              <a:t> </a:t>
            </a:r>
            <a:r>
              <a:rPr lang="en-US" dirty="0" err="1" smtClean="0"/>
              <a:t>tingkat</a:t>
            </a:r>
            <a:r>
              <a:rPr lang="en-US" dirty="0" smtClean="0"/>
              <a:t> </a:t>
            </a:r>
            <a:r>
              <a:rPr lang="en-US" dirty="0" err="1" smtClean="0"/>
              <a:t>kesalahan</a:t>
            </a:r>
            <a:r>
              <a:rPr lang="en-US" dirty="0"/>
              <a:t>.</a:t>
            </a:r>
            <a:endParaRPr lang="en-US" dirty="0" smtClean="0"/>
          </a:p>
          <a:p>
            <a:pPr marL="788670" lvl="1" indent="-514350">
              <a:buFont typeface="+mj-lt"/>
              <a:buAutoNum type="arabicPeriod"/>
            </a:pPr>
            <a:r>
              <a:rPr lang="en-US" dirty="0" err="1" smtClean="0"/>
              <a:t>Untuk</a:t>
            </a:r>
            <a:r>
              <a:rPr lang="en-US" dirty="0" smtClean="0"/>
              <a:t> </a:t>
            </a:r>
            <a:r>
              <a:rPr lang="en-US" dirty="0" err="1" smtClean="0"/>
              <a:t>setiap</a:t>
            </a:r>
            <a:r>
              <a:rPr lang="en-US" dirty="0" smtClean="0"/>
              <a:t> </a:t>
            </a:r>
            <a:r>
              <a:rPr lang="en-US" dirty="0" err="1" smtClean="0"/>
              <a:t>simpul</a:t>
            </a:r>
            <a:r>
              <a:rPr lang="en-US" dirty="0" smtClean="0"/>
              <a:t>, </a:t>
            </a:r>
            <a:r>
              <a:rPr lang="en-US" dirty="0" err="1" smtClean="0"/>
              <a:t>pilih</a:t>
            </a:r>
            <a:r>
              <a:rPr lang="en-US" dirty="0" smtClean="0"/>
              <a:t> </a:t>
            </a:r>
            <a:r>
              <a:rPr lang="en-US" dirty="0" err="1" smtClean="0"/>
              <a:t>secara</a:t>
            </a:r>
            <a:r>
              <a:rPr lang="en-US" dirty="0" smtClean="0"/>
              <a:t> </a:t>
            </a:r>
            <a:r>
              <a:rPr lang="en-US" dirty="0" err="1" smtClean="0"/>
              <a:t>acak</a:t>
            </a:r>
            <a:r>
              <a:rPr lang="en-US" dirty="0" smtClean="0"/>
              <a:t> m </a:t>
            </a:r>
            <a:r>
              <a:rPr lang="en-US" dirty="0" err="1" smtClean="0"/>
              <a:t>variabel</a:t>
            </a:r>
            <a:r>
              <a:rPr lang="en-US" dirty="0" smtClean="0"/>
              <a:t> </a:t>
            </a:r>
            <a:r>
              <a:rPr lang="en-US" dirty="0" err="1" smtClean="0"/>
              <a:t>untuk</a:t>
            </a:r>
            <a:r>
              <a:rPr lang="en-US" dirty="0" smtClean="0"/>
              <a:t> </a:t>
            </a:r>
            <a:r>
              <a:rPr lang="en-US" dirty="0" err="1" smtClean="0"/>
              <a:t>digunakan</a:t>
            </a:r>
            <a:r>
              <a:rPr lang="en-US" dirty="0" smtClean="0"/>
              <a:t> </a:t>
            </a:r>
            <a:r>
              <a:rPr lang="en-US" dirty="0" err="1" smtClean="0"/>
              <a:t>menentukan</a:t>
            </a:r>
            <a:r>
              <a:rPr lang="en-US" dirty="0" smtClean="0"/>
              <a:t> </a:t>
            </a:r>
            <a:r>
              <a:rPr lang="en-US" dirty="0" err="1" smtClean="0"/>
              <a:t>sekatan</a:t>
            </a:r>
            <a:r>
              <a:rPr lang="en-US" dirty="0" smtClean="0"/>
              <a:t> </a:t>
            </a:r>
            <a:r>
              <a:rPr lang="en-US" dirty="0" err="1" smtClean="0"/>
              <a:t>terbaik</a:t>
            </a:r>
            <a:r>
              <a:rPr lang="en-US" dirty="0" smtClean="0"/>
              <a:t>.</a:t>
            </a:r>
          </a:p>
          <a:p>
            <a:pPr marL="788670" lvl="1" indent="-514350">
              <a:buFont typeface="+mj-lt"/>
              <a:buAutoNum type="arabicPeriod"/>
            </a:pPr>
            <a:r>
              <a:rPr lang="en-US" dirty="0" err="1" smtClean="0"/>
              <a:t>Setiap</a:t>
            </a:r>
            <a:r>
              <a:rPr lang="en-US" dirty="0" smtClean="0"/>
              <a:t> </a:t>
            </a:r>
            <a:r>
              <a:rPr lang="en-US" dirty="0" err="1" smtClean="0"/>
              <a:t>pohon</a:t>
            </a:r>
            <a:r>
              <a:rPr lang="en-US" dirty="0" smtClean="0"/>
              <a:t> </a:t>
            </a:r>
            <a:r>
              <a:rPr lang="en-US" dirty="0" err="1" smtClean="0"/>
              <a:t>dibentuk</a:t>
            </a:r>
            <a:r>
              <a:rPr lang="en-US" dirty="0" smtClean="0"/>
              <a:t> </a:t>
            </a:r>
            <a:r>
              <a:rPr lang="en-US" dirty="0" err="1" smtClean="0"/>
              <a:t>tanpa</a:t>
            </a:r>
            <a:r>
              <a:rPr lang="en-US" dirty="0" smtClean="0"/>
              <a:t> </a:t>
            </a:r>
            <a:r>
              <a:rPr lang="en-US" dirty="0" err="1" smtClean="0"/>
              <a:t>ada</a:t>
            </a:r>
            <a:r>
              <a:rPr lang="en-US" dirty="0" smtClean="0"/>
              <a:t> proses </a:t>
            </a:r>
            <a:r>
              <a:rPr lang="en-US" dirty="0" err="1" smtClean="0"/>
              <a:t>pemangkasan</a:t>
            </a:r>
            <a:r>
              <a:rPr lang="en-US" dirty="0" smtClean="0"/>
              <a:t>.</a:t>
            </a:r>
          </a:p>
          <a:p>
            <a:pPr>
              <a:buNone/>
            </a:pPr>
            <a:endParaRPr lang="en-US" dirty="0" smtClean="0"/>
          </a:p>
          <a:p>
            <a:pPr>
              <a:buNone/>
            </a:pPr>
            <a:r>
              <a:rPr lang="en-US" dirty="0" err="1" smtClean="0"/>
              <a:t>Prediksi</a:t>
            </a:r>
            <a:r>
              <a:rPr lang="en-US" dirty="0" smtClean="0"/>
              <a:t> </a:t>
            </a:r>
            <a:r>
              <a:rPr lang="en-US" dirty="0" err="1" smtClean="0"/>
              <a:t>terhadap</a:t>
            </a:r>
            <a:r>
              <a:rPr lang="en-US" dirty="0" smtClean="0"/>
              <a:t> </a:t>
            </a:r>
            <a:r>
              <a:rPr lang="en-US" dirty="0" err="1" smtClean="0"/>
              <a:t>amatan</a:t>
            </a:r>
            <a:r>
              <a:rPr lang="en-US" dirty="0" smtClean="0"/>
              <a:t> </a:t>
            </a:r>
            <a:r>
              <a:rPr lang="en-US" dirty="0" err="1" smtClean="0"/>
              <a:t>baru</a:t>
            </a:r>
            <a:r>
              <a:rPr lang="en-US" dirty="0" smtClean="0"/>
              <a:t> </a:t>
            </a:r>
            <a:r>
              <a:rPr lang="en-US" dirty="0" err="1" smtClean="0"/>
              <a:t>dilakukan</a:t>
            </a:r>
            <a:r>
              <a:rPr lang="en-US" dirty="0" smtClean="0"/>
              <a:t> </a:t>
            </a:r>
            <a:r>
              <a:rPr lang="en-US" dirty="0" err="1" smtClean="0"/>
              <a:t>pada</a:t>
            </a:r>
            <a:r>
              <a:rPr lang="en-US" dirty="0" smtClean="0"/>
              <a:t> </a:t>
            </a:r>
            <a:r>
              <a:rPr lang="en-US" dirty="0" err="1" smtClean="0"/>
              <a:t>setiap</a:t>
            </a:r>
            <a:r>
              <a:rPr lang="en-US" dirty="0" smtClean="0"/>
              <a:t> </a:t>
            </a:r>
            <a:r>
              <a:rPr lang="en-US" dirty="0" err="1" smtClean="0"/>
              <a:t>pohon</a:t>
            </a:r>
            <a:r>
              <a:rPr lang="en-US" dirty="0" smtClean="0"/>
              <a:t>.  </a:t>
            </a:r>
            <a:r>
              <a:rPr lang="en-US" dirty="0" err="1" smtClean="0"/>
              <a:t>Selanjutnya</a:t>
            </a:r>
            <a:r>
              <a:rPr lang="en-US" dirty="0" smtClean="0"/>
              <a:t> proses majority vote </a:t>
            </a:r>
            <a:r>
              <a:rPr lang="en-US" dirty="0" err="1" smtClean="0"/>
              <a:t>dilakukan</a:t>
            </a:r>
            <a:r>
              <a:rPr lang="en-US" dirty="0" smtClean="0"/>
              <a:t> </a:t>
            </a:r>
            <a:r>
              <a:rPr lang="en-US" dirty="0" err="1" smtClean="0"/>
              <a:t>untuk</a:t>
            </a:r>
            <a:r>
              <a:rPr lang="en-US" dirty="0" smtClean="0"/>
              <a:t> </a:t>
            </a:r>
            <a:r>
              <a:rPr lang="en-US" dirty="0" err="1" smtClean="0"/>
              <a:t>menghasilkan</a:t>
            </a:r>
            <a:r>
              <a:rPr lang="en-US" dirty="0" smtClean="0"/>
              <a:t> </a:t>
            </a:r>
            <a:r>
              <a:rPr lang="en-US" dirty="0" err="1" smtClean="0"/>
              <a:t>prediksi</a:t>
            </a:r>
            <a:r>
              <a:rPr lang="en-US" dirty="0" smtClean="0"/>
              <a:t> </a:t>
            </a:r>
            <a:r>
              <a:rPr lang="en-US" dirty="0" err="1" smtClean="0"/>
              <a:t>dari</a:t>
            </a:r>
            <a:r>
              <a:rPr lang="en-US" dirty="0" smtClean="0"/>
              <a:t> random forest.</a:t>
            </a:r>
          </a:p>
        </p:txBody>
      </p:sp>
    </p:spTree>
    <p:extLst>
      <p:ext uri="{BB962C8B-B14F-4D97-AF65-F5344CB8AC3E}">
        <p14:creationId xmlns:p14="http://schemas.microsoft.com/office/powerpoint/2010/main" val="39469356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t>Random Forest – practical consideration</a:t>
            </a:r>
            <a:endParaRPr lang="en-US" sz="3300" dirty="0"/>
          </a:p>
        </p:txBody>
      </p:sp>
      <p:sp>
        <p:nvSpPr>
          <p:cNvPr id="3" name="Content Placeholder 2"/>
          <p:cNvSpPr>
            <a:spLocks noGrp="1"/>
          </p:cNvSpPr>
          <p:nvPr>
            <p:ph idx="4294967295"/>
          </p:nvPr>
        </p:nvSpPr>
        <p:spPr>
          <a:xfrm>
            <a:off x="1362270" y="1881608"/>
            <a:ext cx="7886700" cy="4351338"/>
          </a:xfrm>
        </p:spPr>
        <p:txBody>
          <a:bodyPr>
            <a:normAutofit/>
          </a:bodyPr>
          <a:lstStyle/>
          <a:p>
            <a:r>
              <a:rPr lang="en-US" dirty="0" err="1" smtClean="0"/>
              <a:t>Berapa</a:t>
            </a:r>
            <a:r>
              <a:rPr lang="en-US" dirty="0" smtClean="0"/>
              <a:t> </a:t>
            </a:r>
            <a:r>
              <a:rPr lang="en-US" dirty="0" err="1" smtClean="0"/>
              <a:t>banyak</a:t>
            </a:r>
            <a:r>
              <a:rPr lang="en-US" dirty="0" smtClean="0"/>
              <a:t> </a:t>
            </a:r>
            <a:r>
              <a:rPr lang="en-US" dirty="0" err="1" smtClean="0"/>
              <a:t>pohon</a:t>
            </a:r>
            <a:r>
              <a:rPr lang="en-US" dirty="0" smtClean="0"/>
              <a:t>?</a:t>
            </a:r>
          </a:p>
          <a:p>
            <a:r>
              <a:rPr lang="en-US" dirty="0" err="1" smtClean="0"/>
              <a:t>Berapa</a:t>
            </a:r>
            <a:r>
              <a:rPr lang="en-US" dirty="0" smtClean="0"/>
              <a:t> </a:t>
            </a:r>
            <a:r>
              <a:rPr lang="en-US" dirty="0" err="1" smtClean="0"/>
              <a:t>banyak</a:t>
            </a:r>
            <a:r>
              <a:rPr lang="en-US" dirty="0" smtClean="0"/>
              <a:t> </a:t>
            </a:r>
            <a:r>
              <a:rPr lang="en-US" dirty="0" err="1" smtClean="0"/>
              <a:t>variabel</a:t>
            </a:r>
            <a:r>
              <a:rPr lang="en-US" dirty="0" smtClean="0"/>
              <a:t> yang </a:t>
            </a:r>
            <a:r>
              <a:rPr lang="en-US" dirty="0" err="1" smtClean="0"/>
              <a:t>dipilih</a:t>
            </a:r>
            <a:r>
              <a:rPr lang="en-US" dirty="0" smtClean="0"/>
              <a:t> </a:t>
            </a:r>
            <a:r>
              <a:rPr lang="en-US" dirty="0" err="1" smtClean="0"/>
              <a:t>secara</a:t>
            </a:r>
            <a:r>
              <a:rPr lang="en-US" dirty="0" smtClean="0"/>
              <a:t> </a:t>
            </a:r>
            <a:r>
              <a:rPr lang="en-US" dirty="0" err="1" smtClean="0"/>
              <a:t>acak</a:t>
            </a:r>
            <a:r>
              <a:rPr lang="en-US" dirty="0" smtClean="0"/>
              <a:t>?</a:t>
            </a:r>
          </a:p>
          <a:p>
            <a:endParaRPr lang="en-US" dirty="0" smtClean="0"/>
          </a:p>
        </p:txBody>
      </p:sp>
    </p:spTree>
    <p:extLst>
      <p:ext uri="{BB962C8B-B14F-4D97-AF65-F5344CB8AC3E}">
        <p14:creationId xmlns:p14="http://schemas.microsoft.com/office/powerpoint/2010/main" val="14965970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p:nvPr>
        </p:nvSpPr>
        <p:spPr/>
        <p:txBody>
          <a:bodyPr/>
          <a:lstStyle/>
          <a:p>
            <a:r>
              <a:rPr lang="en-US" altLang="en-US" sz="4000" smtClean="0"/>
              <a:t>Random Forest Classifier</a:t>
            </a:r>
          </a:p>
        </p:txBody>
      </p:sp>
      <p:sp>
        <p:nvSpPr>
          <p:cNvPr id="102403" name="Text Box 3"/>
          <p:cNvSpPr txBox="1">
            <a:spLocks noChangeArrowheads="1"/>
          </p:cNvSpPr>
          <p:nvPr/>
        </p:nvSpPr>
        <p:spPr bwMode="auto">
          <a:xfrm rot="16200000">
            <a:off x="-659606" y="3226594"/>
            <a:ext cx="162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02404" name="Text Box 4"/>
          <p:cNvSpPr txBox="1">
            <a:spLocks noChangeArrowheads="1"/>
          </p:cNvSpPr>
          <p:nvPr/>
        </p:nvSpPr>
        <p:spPr bwMode="auto">
          <a:xfrm>
            <a:off x="7938" y="1398588"/>
            <a:ext cx="216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latin typeface="Calibri" panose="020F0502020204030204" pitchFamily="34" charset="0"/>
              </a:rPr>
              <a:t>Training Data</a:t>
            </a:r>
          </a:p>
        </p:txBody>
      </p:sp>
      <p:sp>
        <p:nvSpPr>
          <p:cNvPr id="102405" name="Rectangle 5"/>
          <p:cNvSpPr>
            <a:spLocks noChangeArrowheads="1"/>
          </p:cNvSpPr>
          <p:nvPr/>
        </p:nvSpPr>
        <p:spPr bwMode="auto">
          <a:xfrm>
            <a:off x="442913"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6" name="Text Box 6"/>
          <p:cNvSpPr txBox="1">
            <a:spLocks noChangeArrowheads="1"/>
          </p:cNvSpPr>
          <p:nvPr/>
        </p:nvSpPr>
        <p:spPr bwMode="auto">
          <a:xfrm>
            <a:off x="239713" y="2286000"/>
            <a:ext cx="1544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spTree>
    <p:extLst>
      <p:ext uri="{BB962C8B-B14F-4D97-AF65-F5344CB8AC3E}">
        <p14:creationId xmlns:p14="http://schemas.microsoft.com/office/powerpoint/2010/main" val="3639484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nl-BE" sz="3600" b="1" dirty="0"/>
              <a:t>Approach</a:t>
            </a:r>
            <a:endParaRPr lang="nl-BE" sz="3600" b="1" dirty="0"/>
          </a:p>
        </p:txBody>
      </p:sp>
      <p:sp>
        <p:nvSpPr>
          <p:cNvPr id="6" name="Slide Number Placeholder 5"/>
          <p:cNvSpPr>
            <a:spLocks noGrp="1"/>
          </p:cNvSpPr>
          <p:nvPr>
            <p:ph type="sldNum" sz="quarter" idx="12"/>
          </p:nvPr>
        </p:nvSpPr>
        <p:spPr/>
        <p:txBody>
          <a:bodyPr/>
          <a:lstStyle/>
          <a:p>
            <a:fld id="{4407D08F-66DA-4D21-989E-C8CC3C63FE28}" type="slidenum">
              <a:rPr lang="nl-BE" smtClean="0"/>
              <a:pPr/>
              <a:t>9</a:t>
            </a:fld>
            <a:endParaRPr lang="nl-BE"/>
          </a:p>
        </p:txBody>
      </p:sp>
      <p:graphicFrame>
        <p:nvGraphicFramePr>
          <p:cNvPr id="7" name="Diagram 6"/>
          <p:cNvGraphicFramePr/>
          <p:nvPr>
            <p:extLst/>
          </p:nvPr>
        </p:nvGraphicFramePr>
        <p:xfrm>
          <a:off x="533556" y="1397078"/>
          <a:ext cx="8305479" cy="1269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828906" y="2971818"/>
            <a:ext cx="5714779" cy="3540200"/>
          </a:xfrm>
          <a:prstGeom prst="rect">
            <a:avLst/>
          </a:prstGeom>
          <a:solidFill>
            <a:schemeClr val="accent1">
              <a:lumMod val="40000"/>
              <a:lumOff val="60000"/>
            </a:schemeClr>
          </a:solidFill>
        </p:spPr>
        <p:txBody>
          <a:bodyPr wrap="square">
            <a:spAutoFit/>
          </a:bodyPr>
          <a:lstStyle/>
          <a:p>
            <a:r>
              <a:rPr lang="en-US" sz="1867" dirty="0"/>
              <a:t>Customer data is captured and collected</a:t>
            </a:r>
          </a:p>
          <a:p>
            <a:endParaRPr lang="en-US" sz="1867" dirty="0"/>
          </a:p>
          <a:p>
            <a:r>
              <a:rPr lang="en-US" sz="1867" dirty="0"/>
              <a:t>It contains several </a:t>
            </a:r>
            <a:r>
              <a:rPr lang="en-US" sz="1867" dirty="0"/>
              <a:t>specific </a:t>
            </a:r>
            <a:r>
              <a:rPr lang="en-US" sz="1867" dirty="0"/>
              <a:t>required dimensions.</a:t>
            </a:r>
          </a:p>
          <a:p>
            <a:endParaRPr lang="en-US" sz="1867" dirty="0"/>
          </a:p>
          <a:p>
            <a:r>
              <a:rPr lang="en-US" sz="1867" dirty="0"/>
              <a:t>Contents:</a:t>
            </a:r>
          </a:p>
          <a:p>
            <a:pPr marL="393667" indent="-220644">
              <a:buFontTx/>
              <a:buChar char="-"/>
            </a:pPr>
            <a:r>
              <a:rPr lang="en-US" sz="1867" dirty="0"/>
              <a:t>Demographics</a:t>
            </a:r>
          </a:p>
          <a:p>
            <a:pPr marL="393667" indent="-220644">
              <a:buFontTx/>
              <a:buChar char="-"/>
            </a:pPr>
            <a:r>
              <a:rPr lang="en-US" sz="1867" dirty="0"/>
              <a:t>Transaction </a:t>
            </a:r>
            <a:r>
              <a:rPr lang="en-US" sz="1867" dirty="0" err="1"/>
              <a:t>behaviour</a:t>
            </a:r>
            <a:endParaRPr lang="en-US" sz="1867" dirty="0"/>
          </a:p>
          <a:p>
            <a:pPr marL="393667" indent="-220644">
              <a:buFontTx/>
              <a:buChar char="-"/>
            </a:pPr>
            <a:r>
              <a:rPr lang="en-US" sz="1867" dirty="0"/>
              <a:t>Products utilization</a:t>
            </a:r>
          </a:p>
          <a:p>
            <a:pPr marL="393667" indent="-220644">
              <a:buFontTx/>
              <a:buChar char="-"/>
            </a:pPr>
            <a:r>
              <a:rPr lang="en-US" sz="1867" dirty="0"/>
              <a:t>Values</a:t>
            </a:r>
          </a:p>
          <a:p>
            <a:pPr marL="393667" indent="-220644">
              <a:buFontTx/>
              <a:buChar char="-"/>
            </a:pPr>
            <a:r>
              <a:rPr lang="en-US" sz="1867" dirty="0" err="1"/>
              <a:t>etc</a:t>
            </a:r>
            <a:endParaRPr lang="en-US" sz="1867" dirty="0"/>
          </a:p>
          <a:p>
            <a:endParaRPr lang="en-US" sz="1867" dirty="0"/>
          </a:p>
          <a:p>
            <a:r>
              <a:rPr lang="en-US" sz="1867" dirty="0"/>
              <a:t>Needs to be prepared carefully and comprehensively</a:t>
            </a:r>
          </a:p>
        </p:txBody>
      </p:sp>
    </p:spTree>
    <p:extLst>
      <p:ext uri="{BB962C8B-B14F-4D97-AF65-F5344CB8AC3E}">
        <p14:creationId xmlns:p14="http://schemas.microsoft.com/office/powerpoint/2010/main" val="52765073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p:nvPr>
        </p:nvSpPr>
        <p:spPr/>
        <p:txBody>
          <a:bodyPr/>
          <a:lstStyle/>
          <a:p>
            <a:r>
              <a:rPr lang="en-US" altLang="en-US" sz="4000" smtClean="0"/>
              <a:t>Random Forest Classifier</a:t>
            </a:r>
          </a:p>
        </p:txBody>
      </p:sp>
      <p:sp>
        <p:nvSpPr>
          <p:cNvPr id="104451" name="Text Box 3"/>
          <p:cNvSpPr txBox="1">
            <a:spLocks noChangeArrowheads="1"/>
          </p:cNvSpPr>
          <p:nvPr/>
        </p:nvSpPr>
        <p:spPr bwMode="auto">
          <a:xfrm rot="16200000">
            <a:off x="-659606" y="3226594"/>
            <a:ext cx="162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04452" name="Text Box 4"/>
          <p:cNvSpPr txBox="1">
            <a:spLocks noChangeArrowheads="1"/>
          </p:cNvSpPr>
          <p:nvPr/>
        </p:nvSpPr>
        <p:spPr bwMode="auto">
          <a:xfrm>
            <a:off x="395288" y="1268413"/>
            <a:ext cx="56388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pPr>
            <a:r>
              <a:rPr lang="en-US" altLang="en-US" sz="2200">
                <a:latin typeface="Calibri" panose="020F0502020204030204" pitchFamily="34" charset="0"/>
              </a:rPr>
              <a:t>Create bootstrap samples</a:t>
            </a:r>
          </a:p>
          <a:p>
            <a:pPr algn="ctr">
              <a:lnSpc>
                <a:spcPct val="80000"/>
              </a:lnSpc>
            </a:pPr>
            <a:r>
              <a:rPr lang="en-US" altLang="en-US" sz="2200">
                <a:latin typeface="Calibri" panose="020F0502020204030204" pitchFamily="34" charset="0"/>
              </a:rPr>
              <a:t>from the training data </a:t>
            </a:r>
          </a:p>
        </p:txBody>
      </p:sp>
      <p:sp>
        <p:nvSpPr>
          <p:cNvPr id="104453" name="Rectangle 5"/>
          <p:cNvSpPr>
            <a:spLocks noChangeArrowheads="1"/>
          </p:cNvSpPr>
          <p:nvPr/>
        </p:nvSpPr>
        <p:spPr bwMode="auto">
          <a:xfrm>
            <a:off x="2271713" y="19050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54" name="Rectangle 6"/>
          <p:cNvSpPr>
            <a:spLocks noChangeArrowheads="1"/>
          </p:cNvSpPr>
          <p:nvPr/>
        </p:nvSpPr>
        <p:spPr bwMode="auto">
          <a:xfrm>
            <a:off x="2271713" y="32004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4455" name="AutoShape 7"/>
          <p:cNvCxnSpPr>
            <a:cxnSpLocks noChangeShapeType="1"/>
          </p:cNvCxnSpPr>
          <p:nvPr/>
        </p:nvCxnSpPr>
        <p:spPr bwMode="auto">
          <a:xfrm>
            <a:off x="1585913" y="3429000"/>
            <a:ext cx="657225" cy="3810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456" name="Rectangle 8"/>
          <p:cNvSpPr>
            <a:spLocks noChangeArrowheads="1"/>
          </p:cNvSpPr>
          <p:nvPr/>
        </p:nvSpPr>
        <p:spPr bwMode="auto">
          <a:xfrm>
            <a:off x="2271713"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57" name="Text Box 9"/>
          <p:cNvSpPr txBox="1">
            <a:spLocks noChangeArrowheads="1"/>
          </p:cNvSpPr>
          <p:nvPr/>
        </p:nvSpPr>
        <p:spPr bwMode="auto">
          <a:xfrm rot="16200000">
            <a:off x="2357438" y="43338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04458" name="AutoShape 10"/>
          <p:cNvCxnSpPr>
            <a:cxnSpLocks noChangeShapeType="1"/>
          </p:cNvCxnSpPr>
          <p:nvPr/>
        </p:nvCxnSpPr>
        <p:spPr bwMode="auto">
          <a:xfrm>
            <a:off x="1585913" y="3276600"/>
            <a:ext cx="657225" cy="23622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459" name="Rectangle 11"/>
          <p:cNvSpPr>
            <a:spLocks noChangeArrowheads="1"/>
          </p:cNvSpPr>
          <p:nvPr/>
        </p:nvSpPr>
        <p:spPr bwMode="auto">
          <a:xfrm>
            <a:off x="442913"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4460" name="AutoShape 12"/>
          <p:cNvCxnSpPr>
            <a:cxnSpLocks noChangeShapeType="1"/>
          </p:cNvCxnSpPr>
          <p:nvPr/>
        </p:nvCxnSpPr>
        <p:spPr bwMode="auto">
          <a:xfrm flipV="1">
            <a:off x="1585913" y="2514600"/>
            <a:ext cx="657225" cy="6096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461" name="Text Box 13"/>
          <p:cNvSpPr txBox="1">
            <a:spLocks noChangeArrowheads="1"/>
          </p:cNvSpPr>
          <p:nvPr/>
        </p:nvSpPr>
        <p:spPr bwMode="auto">
          <a:xfrm>
            <a:off x="239713" y="2286000"/>
            <a:ext cx="1544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spTree>
    <p:extLst>
      <p:ext uri="{BB962C8B-B14F-4D97-AF65-F5344CB8AC3E}">
        <p14:creationId xmlns:p14="http://schemas.microsoft.com/office/powerpoint/2010/main" val="300069632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descr="Decision"/>
          <p:cNvPicPr>
            <a:picLocks noChangeAspect="1" noChangeArrowheads="1"/>
          </p:cNvPicPr>
          <p:nvPr/>
        </p:nvPicPr>
        <p:blipFill>
          <a:blip r:embed="rId3" cstate="print">
            <a:extLst>
              <a:ext uri="{28A0092B-C50C-407E-A947-70E740481C1C}">
                <a14:useLocalDpi xmlns:a14="http://schemas.microsoft.com/office/drawing/2010/main" val="0"/>
              </a:ext>
            </a:extLst>
          </a:blip>
          <a:srcRect b="54442"/>
          <a:stretch>
            <a:fillRect/>
          </a:stretch>
        </p:blipFill>
        <p:spPr bwMode="auto">
          <a:xfrm>
            <a:off x="3581400" y="1981200"/>
            <a:ext cx="5562600" cy="3249613"/>
          </a:xfrm>
          <a:prstGeom prst="rect">
            <a:avLst/>
          </a:prstGeom>
          <a:noFill/>
          <a:extLst>
            <a:ext uri="{909E8E84-426E-40DD-AFC4-6F175D3DCCD1}">
              <a14:hiddenFill xmlns:a14="http://schemas.microsoft.com/office/drawing/2010/main">
                <a:solidFill>
                  <a:srgbClr val="FFFFFF"/>
                </a:solidFill>
              </a14:hiddenFill>
            </a:ext>
          </a:extLst>
        </p:spPr>
      </p:pic>
      <p:sp>
        <p:nvSpPr>
          <p:cNvPr id="105475" name="Rectangle 3"/>
          <p:cNvSpPr>
            <a:spLocks noGrp="1"/>
          </p:cNvSpPr>
          <p:nvPr>
            <p:ph type="title"/>
          </p:nvPr>
        </p:nvSpPr>
        <p:spPr/>
        <p:txBody>
          <a:bodyPr/>
          <a:lstStyle/>
          <a:p>
            <a:r>
              <a:rPr lang="en-US" altLang="en-US" sz="4000" smtClean="0"/>
              <a:t>Random Forest Classifier</a:t>
            </a:r>
          </a:p>
        </p:txBody>
      </p:sp>
      <p:sp>
        <p:nvSpPr>
          <p:cNvPr id="105476" name="Text Box 4"/>
          <p:cNvSpPr txBox="1">
            <a:spLocks noChangeArrowheads="1"/>
          </p:cNvSpPr>
          <p:nvPr/>
        </p:nvSpPr>
        <p:spPr bwMode="auto">
          <a:xfrm rot="16200000">
            <a:off x="-645318" y="3226593"/>
            <a:ext cx="1624012"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05477" name="Text Box 5"/>
          <p:cNvSpPr txBox="1">
            <a:spLocks noChangeArrowheads="1"/>
          </p:cNvSpPr>
          <p:nvPr/>
        </p:nvSpPr>
        <p:spPr bwMode="auto">
          <a:xfrm>
            <a:off x="4756150" y="1287463"/>
            <a:ext cx="301148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en-US" sz="2200">
                <a:latin typeface="Calibri" panose="020F0502020204030204" pitchFamily="34" charset="0"/>
              </a:rPr>
              <a:t>Construct a decision tree</a:t>
            </a:r>
          </a:p>
          <a:p>
            <a:pPr algn="ctr">
              <a:lnSpc>
                <a:spcPct val="80000"/>
              </a:lnSpc>
            </a:pPr>
            <a:endParaRPr lang="en-US" altLang="en-US" sz="2200">
              <a:latin typeface="Calibri" panose="020F0502020204030204" pitchFamily="34" charset="0"/>
            </a:endParaRPr>
          </a:p>
        </p:txBody>
      </p:sp>
      <p:sp>
        <p:nvSpPr>
          <p:cNvPr id="105478" name="Rectangle 6"/>
          <p:cNvSpPr>
            <a:spLocks noChangeArrowheads="1"/>
          </p:cNvSpPr>
          <p:nvPr/>
        </p:nvSpPr>
        <p:spPr bwMode="auto">
          <a:xfrm>
            <a:off x="2286000" y="19050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79" name="Rectangle 7"/>
          <p:cNvSpPr>
            <a:spLocks noChangeArrowheads="1"/>
          </p:cNvSpPr>
          <p:nvPr/>
        </p:nvSpPr>
        <p:spPr bwMode="auto">
          <a:xfrm>
            <a:off x="2286000" y="32004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480" name="AutoShape 8"/>
          <p:cNvCxnSpPr>
            <a:cxnSpLocks noChangeShapeType="1"/>
          </p:cNvCxnSpPr>
          <p:nvPr/>
        </p:nvCxnSpPr>
        <p:spPr bwMode="auto">
          <a:xfrm>
            <a:off x="1600200" y="3429000"/>
            <a:ext cx="657225" cy="3810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81" name="Rectangle 9"/>
          <p:cNvSpPr>
            <a:spLocks noChangeArrowheads="1"/>
          </p:cNvSpPr>
          <p:nvPr/>
        </p:nvSpPr>
        <p:spPr bwMode="auto">
          <a:xfrm>
            <a:off x="2286000"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82" name="Text Box 10"/>
          <p:cNvSpPr txBox="1">
            <a:spLocks noChangeArrowheads="1"/>
          </p:cNvSpPr>
          <p:nvPr/>
        </p:nvSpPr>
        <p:spPr bwMode="auto">
          <a:xfrm rot="16200000">
            <a:off x="2371725" y="43338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05483" name="AutoShape 11"/>
          <p:cNvCxnSpPr>
            <a:cxnSpLocks noChangeShapeType="1"/>
          </p:cNvCxnSpPr>
          <p:nvPr/>
        </p:nvCxnSpPr>
        <p:spPr bwMode="auto">
          <a:xfrm>
            <a:off x="1600200" y="3276600"/>
            <a:ext cx="657225" cy="23622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84" name="Line 12"/>
          <p:cNvSpPr>
            <a:spLocks noChangeShapeType="1"/>
          </p:cNvSpPr>
          <p:nvPr/>
        </p:nvSpPr>
        <p:spPr bwMode="auto">
          <a:xfrm>
            <a:off x="3505200" y="2286000"/>
            <a:ext cx="990600"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85" name="Rectangle 13"/>
          <p:cNvSpPr>
            <a:spLocks noChangeArrowheads="1"/>
          </p:cNvSpPr>
          <p:nvPr/>
        </p:nvSpPr>
        <p:spPr bwMode="auto">
          <a:xfrm>
            <a:off x="457200"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486" name="AutoShape 14"/>
          <p:cNvCxnSpPr>
            <a:cxnSpLocks noChangeShapeType="1"/>
          </p:cNvCxnSpPr>
          <p:nvPr/>
        </p:nvCxnSpPr>
        <p:spPr bwMode="auto">
          <a:xfrm flipV="1">
            <a:off x="1600200" y="2514600"/>
            <a:ext cx="657225" cy="6096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87" name="Text Box 15"/>
          <p:cNvSpPr txBox="1">
            <a:spLocks noChangeArrowheads="1"/>
          </p:cNvSpPr>
          <p:nvPr/>
        </p:nvSpPr>
        <p:spPr bwMode="auto">
          <a:xfrm>
            <a:off x="254000" y="2286000"/>
            <a:ext cx="1544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spTree>
    <p:extLst>
      <p:ext uri="{BB962C8B-B14F-4D97-AF65-F5344CB8AC3E}">
        <p14:creationId xmlns:p14="http://schemas.microsoft.com/office/powerpoint/2010/main" val="269384526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p:nvPr>
        </p:nvSpPr>
        <p:spPr/>
        <p:txBody>
          <a:bodyPr/>
          <a:lstStyle/>
          <a:p>
            <a:r>
              <a:rPr lang="en-US" altLang="en-US" sz="4000" smtClean="0"/>
              <a:t>Random Forest Classifier</a:t>
            </a:r>
          </a:p>
        </p:txBody>
      </p:sp>
      <p:sp>
        <p:nvSpPr>
          <p:cNvPr id="107523" name="Text Box 3"/>
          <p:cNvSpPr txBox="1">
            <a:spLocks noChangeArrowheads="1"/>
          </p:cNvSpPr>
          <p:nvPr/>
        </p:nvSpPr>
        <p:spPr bwMode="auto">
          <a:xfrm rot="16200000">
            <a:off x="-645318" y="3226593"/>
            <a:ext cx="1624012"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07524" name="Rectangle 4"/>
          <p:cNvSpPr>
            <a:spLocks noChangeArrowheads="1"/>
          </p:cNvSpPr>
          <p:nvPr/>
        </p:nvSpPr>
        <p:spPr bwMode="auto">
          <a:xfrm>
            <a:off x="2286000" y="19050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25" name="Rectangle 5"/>
          <p:cNvSpPr>
            <a:spLocks noChangeArrowheads="1"/>
          </p:cNvSpPr>
          <p:nvPr/>
        </p:nvSpPr>
        <p:spPr bwMode="auto">
          <a:xfrm>
            <a:off x="2286000" y="32004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7526" name="AutoShape 6"/>
          <p:cNvCxnSpPr>
            <a:cxnSpLocks noChangeShapeType="1"/>
          </p:cNvCxnSpPr>
          <p:nvPr/>
        </p:nvCxnSpPr>
        <p:spPr bwMode="auto">
          <a:xfrm>
            <a:off x="1600200" y="3429000"/>
            <a:ext cx="657225" cy="3810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527" name="Rectangle 7"/>
          <p:cNvSpPr>
            <a:spLocks noChangeArrowheads="1"/>
          </p:cNvSpPr>
          <p:nvPr/>
        </p:nvSpPr>
        <p:spPr bwMode="auto">
          <a:xfrm>
            <a:off x="2286000"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28" name="Text Box 8"/>
          <p:cNvSpPr txBox="1">
            <a:spLocks noChangeArrowheads="1"/>
          </p:cNvSpPr>
          <p:nvPr/>
        </p:nvSpPr>
        <p:spPr bwMode="auto">
          <a:xfrm rot="16200000">
            <a:off x="2371725" y="43338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07529" name="AutoShape 9"/>
          <p:cNvCxnSpPr>
            <a:cxnSpLocks noChangeShapeType="1"/>
          </p:cNvCxnSpPr>
          <p:nvPr/>
        </p:nvCxnSpPr>
        <p:spPr bwMode="auto">
          <a:xfrm>
            <a:off x="1600200" y="3276600"/>
            <a:ext cx="657225" cy="23622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7530" name="Picture 10" descr="Decision"/>
          <p:cNvPicPr>
            <a:picLocks noChangeAspect="1" noChangeArrowheads="1"/>
          </p:cNvPicPr>
          <p:nvPr/>
        </p:nvPicPr>
        <p:blipFill>
          <a:blip r:embed="rId3" cstate="print">
            <a:extLst>
              <a:ext uri="{28A0092B-C50C-407E-A947-70E740481C1C}">
                <a14:useLocalDpi xmlns:a14="http://schemas.microsoft.com/office/drawing/2010/main" val="0"/>
              </a:ext>
            </a:extLst>
          </a:blip>
          <a:srcRect b="54442"/>
          <a:stretch>
            <a:fillRect/>
          </a:stretch>
        </p:blipFill>
        <p:spPr bwMode="auto">
          <a:xfrm>
            <a:off x="3581400" y="1981200"/>
            <a:ext cx="5562600" cy="3249613"/>
          </a:xfrm>
          <a:prstGeom prst="rect">
            <a:avLst/>
          </a:prstGeom>
          <a:noFill/>
          <a:extLst>
            <a:ext uri="{909E8E84-426E-40DD-AFC4-6F175D3DCCD1}">
              <a14:hiddenFill xmlns:a14="http://schemas.microsoft.com/office/drawing/2010/main">
                <a:solidFill>
                  <a:srgbClr val="FFFFFF"/>
                </a:solidFill>
              </a14:hiddenFill>
            </a:ext>
          </a:extLst>
        </p:spPr>
      </p:pic>
      <p:sp>
        <p:nvSpPr>
          <p:cNvPr id="107531" name="Line 11"/>
          <p:cNvSpPr>
            <a:spLocks noChangeShapeType="1"/>
          </p:cNvSpPr>
          <p:nvPr/>
        </p:nvSpPr>
        <p:spPr bwMode="auto">
          <a:xfrm>
            <a:off x="3505200" y="2286000"/>
            <a:ext cx="990600"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32" name="Rectangle 12"/>
          <p:cNvSpPr>
            <a:spLocks noChangeArrowheads="1"/>
          </p:cNvSpPr>
          <p:nvPr/>
        </p:nvSpPr>
        <p:spPr bwMode="auto">
          <a:xfrm>
            <a:off x="457200"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7533" name="AutoShape 13"/>
          <p:cNvCxnSpPr>
            <a:cxnSpLocks noChangeShapeType="1"/>
          </p:cNvCxnSpPr>
          <p:nvPr/>
        </p:nvCxnSpPr>
        <p:spPr bwMode="auto">
          <a:xfrm flipV="1">
            <a:off x="1600200" y="2514600"/>
            <a:ext cx="657225" cy="6096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534" name="Text Box 14"/>
          <p:cNvSpPr txBox="1">
            <a:spLocks noChangeArrowheads="1"/>
          </p:cNvSpPr>
          <p:nvPr/>
        </p:nvSpPr>
        <p:spPr bwMode="auto">
          <a:xfrm>
            <a:off x="254000" y="2286000"/>
            <a:ext cx="1544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sp>
        <p:nvSpPr>
          <p:cNvPr id="107535" name="Text Box 15"/>
          <p:cNvSpPr txBox="1">
            <a:spLocks noChangeArrowheads="1"/>
          </p:cNvSpPr>
          <p:nvPr/>
        </p:nvSpPr>
        <p:spPr bwMode="auto">
          <a:xfrm>
            <a:off x="3548063" y="1273175"/>
            <a:ext cx="44910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en-US" sz="2000">
                <a:latin typeface="Calibri" panose="020F0502020204030204" pitchFamily="34" charset="0"/>
              </a:rPr>
              <a:t>At each node in choosing the split feature</a:t>
            </a:r>
          </a:p>
          <a:p>
            <a:pPr algn="ctr">
              <a:lnSpc>
                <a:spcPct val="80000"/>
              </a:lnSpc>
            </a:pPr>
            <a:r>
              <a:rPr lang="en-US" altLang="en-US" sz="2000">
                <a:latin typeface="Calibri" panose="020F0502020204030204" pitchFamily="34" charset="0"/>
              </a:rPr>
              <a:t>choose only among </a:t>
            </a:r>
            <a:r>
              <a:rPr lang="en-US" altLang="en-US" sz="2000" i="1">
                <a:latin typeface="Calibri" panose="020F0502020204030204" pitchFamily="34" charset="0"/>
              </a:rPr>
              <a:t>m</a:t>
            </a:r>
            <a:r>
              <a:rPr lang="en-US" altLang="en-US" sz="2000">
                <a:latin typeface="Calibri" panose="020F0502020204030204" pitchFamily="34" charset="0"/>
              </a:rPr>
              <a:t>&lt;</a:t>
            </a:r>
            <a:r>
              <a:rPr lang="en-US" altLang="en-US" sz="2000" i="1">
                <a:latin typeface="Calibri" panose="020F0502020204030204" pitchFamily="34" charset="0"/>
              </a:rPr>
              <a:t>M</a:t>
            </a:r>
            <a:r>
              <a:rPr lang="en-US" altLang="en-US" sz="2000">
                <a:latin typeface="Calibri" panose="020F0502020204030204" pitchFamily="34" charset="0"/>
              </a:rPr>
              <a:t> features</a:t>
            </a:r>
          </a:p>
        </p:txBody>
      </p:sp>
    </p:spTree>
    <p:extLst>
      <p:ext uri="{BB962C8B-B14F-4D97-AF65-F5344CB8AC3E}">
        <p14:creationId xmlns:p14="http://schemas.microsoft.com/office/powerpoint/2010/main" val="9404800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p:txBody>
          <a:bodyPr>
            <a:normAutofit/>
          </a:bodyPr>
          <a:lstStyle/>
          <a:p>
            <a:r>
              <a:rPr lang="en-US" altLang="en-US" sz="4000" b="1" dirty="0" smtClean="0"/>
              <a:t>Random Forest Classifier</a:t>
            </a:r>
          </a:p>
        </p:txBody>
      </p:sp>
      <p:sp>
        <p:nvSpPr>
          <p:cNvPr id="109571" name="Text Box 3"/>
          <p:cNvSpPr txBox="1">
            <a:spLocks noChangeArrowheads="1"/>
          </p:cNvSpPr>
          <p:nvPr/>
        </p:nvSpPr>
        <p:spPr bwMode="auto">
          <a:xfrm>
            <a:off x="3779838" y="1125538"/>
            <a:ext cx="3165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en-US" sz="2000" b="1">
                <a:latin typeface="Calibri" panose="020F0502020204030204" pitchFamily="34" charset="0"/>
              </a:rPr>
              <a:t>Create decision tree</a:t>
            </a:r>
          </a:p>
          <a:p>
            <a:pPr algn="ctr">
              <a:lnSpc>
                <a:spcPct val="80000"/>
              </a:lnSpc>
            </a:pPr>
            <a:r>
              <a:rPr lang="en-US" altLang="en-US" sz="2000" b="1">
                <a:latin typeface="Calibri" panose="020F0502020204030204" pitchFamily="34" charset="0"/>
              </a:rPr>
              <a:t>from each bootstrap sample</a:t>
            </a:r>
          </a:p>
        </p:txBody>
      </p:sp>
      <p:sp>
        <p:nvSpPr>
          <p:cNvPr id="109572" name="Rectangle 4"/>
          <p:cNvSpPr>
            <a:spLocks noChangeArrowheads="1"/>
          </p:cNvSpPr>
          <p:nvPr/>
        </p:nvSpPr>
        <p:spPr bwMode="auto">
          <a:xfrm>
            <a:off x="2209800"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9573" name="Picture 5" descr="Decision2"/>
          <p:cNvPicPr>
            <a:picLocks noChangeAspect="1" noChangeArrowheads="1"/>
          </p:cNvPicPr>
          <p:nvPr/>
        </p:nvPicPr>
        <p:blipFill>
          <a:blip r:embed="rId2" cstate="print">
            <a:extLst>
              <a:ext uri="{28A0092B-C50C-407E-A947-70E740481C1C}">
                <a14:useLocalDpi xmlns:a14="http://schemas.microsoft.com/office/drawing/2010/main" val="0"/>
              </a:ext>
            </a:extLst>
          </a:blip>
          <a:srcRect t="54411"/>
          <a:stretch>
            <a:fillRect/>
          </a:stretch>
        </p:blipFill>
        <p:spPr bwMode="auto">
          <a:xfrm>
            <a:off x="4419600" y="4879975"/>
            <a:ext cx="2209800" cy="1292225"/>
          </a:xfrm>
          <a:prstGeom prst="rect">
            <a:avLst/>
          </a:prstGeom>
          <a:noFill/>
          <a:extLst>
            <a:ext uri="{909E8E84-426E-40DD-AFC4-6F175D3DCCD1}">
              <a14:hiddenFill xmlns:a14="http://schemas.microsoft.com/office/drawing/2010/main">
                <a:solidFill>
                  <a:srgbClr val="FFFFFF"/>
                </a:solidFill>
              </a14:hiddenFill>
            </a:ext>
          </a:extLst>
        </p:spPr>
      </p:pic>
      <p:grpSp>
        <p:nvGrpSpPr>
          <p:cNvPr id="109574" name="Group 6"/>
          <p:cNvGrpSpPr>
            <a:grpSpLocks/>
          </p:cNvGrpSpPr>
          <p:nvPr/>
        </p:nvGrpSpPr>
        <p:grpSpPr bwMode="auto">
          <a:xfrm>
            <a:off x="-76200" y="1676400"/>
            <a:ext cx="6615113" cy="3962400"/>
            <a:chOff x="249" y="1056"/>
            <a:chExt cx="4167" cy="2496"/>
          </a:xfrm>
        </p:grpSpPr>
        <p:sp>
          <p:nvSpPr>
            <p:cNvPr id="109575" name="Text Box 7"/>
            <p:cNvSpPr txBox="1">
              <a:spLocks noChangeArrowheads="1"/>
            </p:cNvSpPr>
            <p:nvPr/>
          </p:nvSpPr>
          <p:spPr bwMode="auto">
            <a:xfrm rot="16200000">
              <a:off x="-119" y="2033"/>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09576" name="Rectangle 8"/>
            <p:cNvSpPr>
              <a:spLocks noChangeArrowheads="1"/>
            </p:cNvSpPr>
            <p:nvPr/>
          </p:nvSpPr>
          <p:spPr bwMode="auto">
            <a:xfrm>
              <a:off x="1728" y="1200"/>
              <a:ext cx="720" cy="576"/>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77" name="Rectangle 9"/>
            <p:cNvSpPr>
              <a:spLocks noChangeArrowheads="1"/>
            </p:cNvSpPr>
            <p:nvPr/>
          </p:nvSpPr>
          <p:spPr bwMode="auto">
            <a:xfrm>
              <a:off x="1728" y="2016"/>
              <a:ext cx="720" cy="576"/>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9578" name="AutoShape 10"/>
            <p:cNvCxnSpPr>
              <a:cxnSpLocks noChangeShapeType="1"/>
            </p:cNvCxnSpPr>
            <p:nvPr/>
          </p:nvCxnSpPr>
          <p:spPr bwMode="auto">
            <a:xfrm>
              <a:off x="1296" y="2160"/>
              <a:ext cx="414" cy="24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9579" name="Text Box 11"/>
            <p:cNvSpPr txBox="1">
              <a:spLocks noChangeArrowheads="1"/>
            </p:cNvSpPr>
            <p:nvPr/>
          </p:nvSpPr>
          <p:spPr bwMode="auto">
            <a:xfrm rot="16200000">
              <a:off x="1782" y="2730"/>
              <a:ext cx="4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09580" name="AutoShape 12"/>
            <p:cNvCxnSpPr>
              <a:cxnSpLocks noChangeShapeType="1"/>
            </p:cNvCxnSpPr>
            <p:nvPr/>
          </p:nvCxnSpPr>
          <p:spPr bwMode="auto">
            <a:xfrm>
              <a:off x="1296" y="2064"/>
              <a:ext cx="414" cy="1488"/>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9581" name="Picture 13" descr="Decision"/>
            <p:cNvPicPr>
              <a:picLocks noChangeAspect="1" noChangeArrowheads="1"/>
            </p:cNvPicPr>
            <p:nvPr/>
          </p:nvPicPr>
          <p:blipFill>
            <a:blip r:embed="rId3" cstate="print">
              <a:extLst>
                <a:ext uri="{28A0092B-C50C-407E-A947-70E740481C1C}">
                  <a14:useLocalDpi xmlns:a14="http://schemas.microsoft.com/office/drawing/2010/main" val="0"/>
                </a:ext>
              </a:extLst>
            </a:blip>
            <a:srcRect b="54442"/>
            <a:stretch>
              <a:fillRect/>
            </a:stretch>
          </p:blipFill>
          <p:spPr bwMode="auto">
            <a:xfrm>
              <a:off x="3047" y="1056"/>
              <a:ext cx="1273" cy="744"/>
            </a:xfrm>
            <a:prstGeom prst="rect">
              <a:avLst/>
            </a:prstGeom>
            <a:noFill/>
            <a:extLst>
              <a:ext uri="{909E8E84-426E-40DD-AFC4-6F175D3DCCD1}">
                <a14:hiddenFill xmlns:a14="http://schemas.microsoft.com/office/drawing/2010/main">
                  <a:solidFill>
                    <a:srgbClr val="FFFFFF"/>
                  </a:solidFill>
                </a14:hiddenFill>
              </a:ext>
            </a:extLst>
          </p:spPr>
        </p:pic>
        <p:pic>
          <p:nvPicPr>
            <p:cNvPr id="109582" name="Picture 14" descr="Decision2"/>
            <p:cNvPicPr>
              <a:picLocks noChangeAspect="1" noChangeArrowheads="1"/>
            </p:cNvPicPr>
            <p:nvPr/>
          </p:nvPicPr>
          <p:blipFill>
            <a:blip r:embed="rId2" cstate="print">
              <a:extLst>
                <a:ext uri="{28A0092B-C50C-407E-A947-70E740481C1C}">
                  <a14:useLocalDpi xmlns:a14="http://schemas.microsoft.com/office/drawing/2010/main" val="0"/>
                </a:ext>
              </a:extLst>
            </a:blip>
            <a:srcRect t="54411"/>
            <a:stretch>
              <a:fillRect/>
            </a:stretch>
          </p:blipFill>
          <p:spPr bwMode="auto">
            <a:xfrm>
              <a:off x="3024" y="1824"/>
              <a:ext cx="1392" cy="814"/>
            </a:xfrm>
            <a:prstGeom prst="rect">
              <a:avLst/>
            </a:prstGeom>
            <a:noFill/>
            <a:extLst>
              <a:ext uri="{909E8E84-426E-40DD-AFC4-6F175D3DCCD1}">
                <a14:hiddenFill xmlns:a14="http://schemas.microsoft.com/office/drawing/2010/main">
                  <a:solidFill>
                    <a:srgbClr val="FFFFFF"/>
                  </a:solidFill>
                </a14:hiddenFill>
              </a:ext>
            </a:extLst>
          </p:spPr>
        </p:pic>
        <p:sp>
          <p:nvSpPr>
            <p:cNvPr id="109583" name="Line 15"/>
            <p:cNvSpPr>
              <a:spLocks noChangeShapeType="1"/>
            </p:cNvSpPr>
            <p:nvPr/>
          </p:nvSpPr>
          <p:spPr bwMode="auto">
            <a:xfrm>
              <a:off x="2496" y="1440"/>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4" name="Line 16"/>
            <p:cNvSpPr>
              <a:spLocks noChangeShapeType="1"/>
            </p:cNvSpPr>
            <p:nvPr/>
          </p:nvSpPr>
          <p:spPr bwMode="auto">
            <a:xfrm>
              <a:off x="2448" y="2256"/>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5" name="Line 17"/>
            <p:cNvSpPr>
              <a:spLocks noChangeShapeType="1"/>
            </p:cNvSpPr>
            <p:nvPr/>
          </p:nvSpPr>
          <p:spPr bwMode="auto">
            <a:xfrm>
              <a:off x="2496" y="3504"/>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6" name="Text Box 18"/>
            <p:cNvSpPr txBox="1">
              <a:spLocks noChangeArrowheads="1"/>
            </p:cNvSpPr>
            <p:nvPr/>
          </p:nvSpPr>
          <p:spPr bwMode="auto">
            <a:xfrm rot="16200000">
              <a:off x="3318" y="2722"/>
              <a:ext cx="4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sp>
          <p:nvSpPr>
            <p:cNvPr id="109587" name="Rectangle 19"/>
            <p:cNvSpPr>
              <a:spLocks noChangeArrowheads="1"/>
            </p:cNvSpPr>
            <p:nvPr/>
          </p:nvSpPr>
          <p:spPr bwMode="auto">
            <a:xfrm>
              <a:off x="576" y="1824"/>
              <a:ext cx="720" cy="576"/>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9588" name="AutoShape 20"/>
            <p:cNvCxnSpPr>
              <a:cxnSpLocks noChangeShapeType="1"/>
            </p:cNvCxnSpPr>
            <p:nvPr/>
          </p:nvCxnSpPr>
          <p:spPr bwMode="auto">
            <a:xfrm flipV="1">
              <a:off x="1296" y="1584"/>
              <a:ext cx="414" cy="384"/>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9589" name="Text Box 21"/>
            <p:cNvSpPr txBox="1">
              <a:spLocks noChangeArrowheads="1"/>
            </p:cNvSpPr>
            <p:nvPr/>
          </p:nvSpPr>
          <p:spPr bwMode="auto">
            <a:xfrm>
              <a:off x="448" y="1440"/>
              <a:ext cx="9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grpSp>
    </p:spTree>
    <p:extLst>
      <p:ext uri="{BB962C8B-B14F-4D97-AF65-F5344CB8AC3E}">
        <p14:creationId xmlns:p14="http://schemas.microsoft.com/office/powerpoint/2010/main" val="351837305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p:txBody>
          <a:bodyPr/>
          <a:lstStyle/>
          <a:p>
            <a:r>
              <a:rPr lang="en-US" altLang="en-US" b="1" smtClean="0"/>
              <a:t>Random Forest Classifier</a:t>
            </a:r>
          </a:p>
        </p:txBody>
      </p:sp>
      <p:sp>
        <p:nvSpPr>
          <p:cNvPr id="109571" name="Text Box 3"/>
          <p:cNvSpPr txBox="1">
            <a:spLocks noChangeArrowheads="1"/>
          </p:cNvSpPr>
          <p:nvPr/>
        </p:nvSpPr>
        <p:spPr bwMode="auto">
          <a:xfrm>
            <a:off x="3779838" y="1125538"/>
            <a:ext cx="3165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en-US" sz="2000" b="1">
                <a:latin typeface="Calibri" panose="020F0502020204030204" pitchFamily="34" charset="0"/>
              </a:rPr>
              <a:t>Create decision tree</a:t>
            </a:r>
          </a:p>
          <a:p>
            <a:pPr algn="ctr">
              <a:lnSpc>
                <a:spcPct val="80000"/>
              </a:lnSpc>
            </a:pPr>
            <a:r>
              <a:rPr lang="en-US" altLang="en-US" sz="2000" b="1">
                <a:latin typeface="Calibri" panose="020F0502020204030204" pitchFamily="34" charset="0"/>
              </a:rPr>
              <a:t>from each bootstrap sample</a:t>
            </a:r>
          </a:p>
        </p:txBody>
      </p:sp>
      <p:sp>
        <p:nvSpPr>
          <p:cNvPr id="109572" name="Rectangle 4"/>
          <p:cNvSpPr>
            <a:spLocks noChangeArrowheads="1"/>
          </p:cNvSpPr>
          <p:nvPr/>
        </p:nvSpPr>
        <p:spPr bwMode="auto">
          <a:xfrm>
            <a:off x="2209800"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9573" name="Picture 5" descr="Decision2"/>
          <p:cNvPicPr>
            <a:picLocks noChangeAspect="1" noChangeArrowheads="1"/>
          </p:cNvPicPr>
          <p:nvPr/>
        </p:nvPicPr>
        <p:blipFill>
          <a:blip r:embed="rId2" cstate="print">
            <a:extLst>
              <a:ext uri="{28A0092B-C50C-407E-A947-70E740481C1C}">
                <a14:useLocalDpi xmlns:a14="http://schemas.microsoft.com/office/drawing/2010/main" val="0"/>
              </a:ext>
            </a:extLst>
          </a:blip>
          <a:srcRect t="54411"/>
          <a:stretch>
            <a:fillRect/>
          </a:stretch>
        </p:blipFill>
        <p:spPr bwMode="auto">
          <a:xfrm>
            <a:off x="4419600" y="4879975"/>
            <a:ext cx="2209800" cy="1292225"/>
          </a:xfrm>
          <a:prstGeom prst="rect">
            <a:avLst/>
          </a:prstGeom>
          <a:noFill/>
          <a:extLst>
            <a:ext uri="{909E8E84-426E-40DD-AFC4-6F175D3DCCD1}">
              <a14:hiddenFill xmlns:a14="http://schemas.microsoft.com/office/drawing/2010/main">
                <a:solidFill>
                  <a:srgbClr val="FFFFFF"/>
                </a:solidFill>
              </a14:hiddenFill>
            </a:ext>
          </a:extLst>
        </p:spPr>
      </p:pic>
      <p:grpSp>
        <p:nvGrpSpPr>
          <p:cNvPr id="109574" name="Group 6"/>
          <p:cNvGrpSpPr>
            <a:grpSpLocks/>
          </p:cNvGrpSpPr>
          <p:nvPr/>
        </p:nvGrpSpPr>
        <p:grpSpPr bwMode="auto">
          <a:xfrm>
            <a:off x="-76200" y="1676400"/>
            <a:ext cx="6615113" cy="3962400"/>
            <a:chOff x="249" y="1056"/>
            <a:chExt cx="4167" cy="2496"/>
          </a:xfrm>
        </p:grpSpPr>
        <p:sp>
          <p:nvSpPr>
            <p:cNvPr id="109575" name="Text Box 7"/>
            <p:cNvSpPr txBox="1">
              <a:spLocks noChangeArrowheads="1"/>
            </p:cNvSpPr>
            <p:nvPr/>
          </p:nvSpPr>
          <p:spPr bwMode="auto">
            <a:xfrm rot="16200000">
              <a:off x="-119" y="2033"/>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09576" name="Rectangle 8"/>
            <p:cNvSpPr>
              <a:spLocks noChangeArrowheads="1"/>
            </p:cNvSpPr>
            <p:nvPr/>
          </p:nvSpPr>
          <p:spPr bwMode="auto">
            <a:xfrm>
              <a:off x="1728" y="1200"/>
              <a:ext cx="720" cy="576"/>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77" name="Rectangle 9"/>
            <p:cNvSpPr>
              <a:spLocks noChangeArrowheads="1"/>
            </p:cNvSpPr>
            <p:nvPr/>
          </p:nvSpPr>
          <p:spPr bwMode="auto">
            <a:xfrm>
              <a:off x="1728" y="2016"/>
              <a:ext cx="720" cy="576"/>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9578" name="AutoShape 10"/>
            <p:cNvCxnSpPr>
              <a:cxnSpLocks noChangeShapeType="1"/>
            </p:cNvCxnSpPr>
            <p:nvPr/>
          </p:nvCxnSpPr>
          <p:spPr bwMode="auto">
            <a:xfrm>
              <a:off x="1296" y="2160"/>
              <a:ext cx="414" cy="24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9579" name="Text Box 11"/>
            <p:cNvSpPr txBox="1">
              <a:spLocks noChangeArrowheads="1"/>
            </p:cNvSpPr>
            <p:nvPr/>
          </p:nvSpPr>
          <p:spPr bwMode="auto">
            <a:xfrm rot="16200000">
              <a:off x="1782" y="2730"/>
              <a:ext cx="4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09580" name="AutoShape 12"/>
            <p:cNvCxnSpPr>
              <a:cxnSpLocks noChangeShapeType="1"/>
            </p:cNvCxnSpPr>
            <p:nvPr/>
          </p:nvCxnSpPr>
          <p:spPr bwMode="auto">
            <a:xfrm>
              <a:off x="1296" y="2064"/>
              <a:ext cx="414" cy="1488"/>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9581" name="Picture 13" descr="Decision"/>
            <p:cNvPicPr>
              <a:picLocks noChangeAspect="1" noChangeArrowheads="1"/>
            </p:cNvPicPr>
            <p:nvPr/>
          </p:nvPicPr>
          <p:blipFill>
            <a:blip r:embed="rId3" cstate="print">
              <a:extLst>
                <a:ext uri="{28A0092B-C50C-407E-A947-70E740481C1C}">
                  <a14:useLocalDpi xmlns:a14="http://schemas.microsoft.com/office/drawing/2010/main" val="0"/>
                </a:ext>
              </a:extLst>
            </a:blip>
            <a:srcRect b="54442"/>
            <a:stretch>
              <a:fillRect/>
            </a:stretch>
          </p:blipFill>
          <p:spPr bwMode="auto">
            <a:xfrm>
              <a:off x="3047" y="1056"/>
              <a:ext cx="1273" cy="744"/>
            </a:xfrm>
            <a:prstGeom prst="rect">
              <a:avLst/>
            </a:prstGeom>
            <a:noFill/>
            <a:extLst>
              <a:ext uri="{909E8E84-426E-40DD-AFC4-6F175D3DCCD1}">
                <a14:hiddenFill xmlns:a14="http://schemas.microsoft.com/office/drawing/2010/main">
                  <a:solidFill>
                    <a:srgbClr val="FFFFFF"/>
                  </a:solidFill>
                </a14:hiddenFill>
              </a:ext>
            </a:extLst>
          </p:spPr>
        </p:pic>
        <p:pic>
          <p:nvPicPr>
            <p:cNvPr id="109582" name="Picture 14" descr="Decision2"/>
            <p:cNvPicPr>
              <a:picLocks noChangeAspect="1" noChangeArrowheads="1"/>
            </p:cNvPicPr>
            <p:nvPr/>
          </p:nvPicPr>
          <p:blipFill>
            <a:blip r:embed="rId2" cstate="print">
              <a:extLst>
                <a:ext uri="{28A0092B-C50C-407E-A947-70E740481C1C}">
                  <a14:useLocalDpi xmlns:a14="http://schemas.microsoft.com/office/drawing/2010/main" val="0"/>
                </a:ext>
              </a:extLst>
            </a:blip>
            <a:srcRect t="54411"/>
            <a:stretch>
              <a:fillRect/>
            </a:stretch>
          </p:blipFill>
          <p:spPr bwMode="auto">
            <a:xfrm>
              <a:off x="3024" y="1824"/>
              <a:ext cx="1392" cy="814"/>
            </a:xfrm>
            <a:prstGeom prst="rect">
              <a:avLst/>
            </a:prstGeom>
            <a:noFill/>
            <a:extLst>
              <a:ext uri="{909E8E84-426E-40DD-AFC4-6F175D3DCCD1}">
                <a14:hiddenFill xmlns:a14="http://schemas.microsoft.com/office/drawing/2010/main">
                  <a:solidFill>
                    <a:srgbClr val="FFFFFF"/>
                  </a:solidFill>
                </a14:hiddenFill>
              </a:ext>
            </a:extLst>
          </p:spPr>
        </p:pic>
        <p:sp>
          <p:nvSpPr>
            <p:cNvPr id="109583" name="Line 15"/>
            <p:cNvSpPr>
              <a:spLocks noChangeShapeType="1"/>
            </p:cNvSpPr>
            <p:nvPr/>
          </p:nvSpPr>
          <p:spPr bwMode="auto">
            <a:xfrm>
              <a:off x="2496" y="1440"/>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4" name="Line 16"/>
            <p:cNvSpPr>
              <a:spLocks noChangeShapeType="1"/>
            </p:cNvSpPr>
            <p:nvPr/>
          </p:nvSpPr>
          <p:spPr bwMode="auto">
            <a:xfrm>
              <a:off x="2448" y="2256"/>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5" name="Line 17"/>
            <p:cNvSpPr>
              <a:spLocks noChangeShapeType="1"/>
            </p:cNvSpPr>
            <p:nvPr/>
          </p:nvSpPr>
          <p:spPr bwMode="auto">
            <a:xfrm>
              <a:off x="2496" y="3504"/>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6" name="Text Box 18"/>
            <p:cNvSpPr txBox="1">
              <a:spLocks noChangeArrowheads="1"/>
            </p:cNvSpPr>
            <p:nvPr/>
          </p:nvSpPr>
          <p:spPr bwMode="auto">
            <a:xfrm rot="16200000">
              <a:off x="3318" y="2722"/>
              <a:ext cx="4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sp>
          <p:nvSpPr>
            <p:cNvPr id="109587" name="Rectangle 19"/>
            <p:cNvSpPr>
              <a:spLocks noChangeArrowheads="1"/>
            </p:cNvSpPr>
            <p:nvPr/>
          </p:nvSpPr>
          <p:spPr bwMode="auto">
            <a:xfrm>
              <a:off x="576" y="1824"/>
              <a:ext cx="720" cy="576"/>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9588" name="AutoShape 20"/>
            <p:cNvCxnSpPr>
              <a:cxnSpLocks noChangeShapeType="1"/>
            </p:cNvCxnSpPr>
            <p:nvPr/>
          </p:nvCxnSpPr>
          <p:spPr bwMode="auto">
            <a:xfrm flipV="1">
              <a:off x="1296" y="1584"/>
              <a:ext cx="414" cy="384"/>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9589" name="Text Box 21"/>
            <p:cNvSpPr txBox="1">
              <a:spLocks noChangeArrowheads="1"/>
            </p:cNvSpPr>
            <p:nvPr/>
          </p:nvSpPr>
          <p:spPr bwMode="auto">
            <a:xfrm>
              <a:off x="448" y="1440"/>
              <a:ext cx="9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grpSp>
      <p:sp>
        <p:nvSpPr>
          <p:cNvPr id="22" name="Text Box 18"/>
          <p:cNvSpPr txBox="1">
            <a:spLocks noChangeArrowheads="1"/>
          </p:cNvSpPr>
          <p:nvPr/>
        </p:nvSpPr>
        <p:spPr bwMode="auto">
          <a:xfrm>
            <a:off x="7072313" y="3124200"/>
            <a:ext cx="1600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a:latin typeface="Calibri" panose="020F0502020204030204" pitchFamily="34" charset="0"/>
              </a:rPr>
              <a:t>Take he majority vote</a:t>
            </a:r>
          </a:p>
        </p:txBody>
      </p:sp>
      <p:sp>
        <p:nvSpPr>
          <p:cNvPr id="23" name="AutoShape 19"/>
          <p:cNvSpPr>
            <a:spLocks/>
          </p:cNvSpPr>
          <p:nvPr/>
        </p:nvSpPr>
        <p:spPr bwMode="auto">
          <a:xfrm>
            <a:off x="6400800" y="1600200"/>
            <a:ext cx="533400" cy="4572000"/>
          </a:xfrm>
          <a:prstGeom prst="rightBrace">
            <a:avLst>
              <a:gd name="adj1" fmla="val 71429"/>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0886318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4.6|16.7|14.7|15.7"/>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4696</TotalTime>
  <Words>4727</Words>
  <Application>Microsoft Office PowerPoint</Application>
  <PresentationFormat>On-screen Show (4:3)</PresentationFormat>
  <Paragraphs>1125</Paragraphs>
  <Slides>94</Slides>
  <Notes>24</Notes>
  <HiddenSlides>0</HiddenSlides>
  <MMClips>0</MMClips>
  <ScaleCrop>false</ScaleCrop>
  <HeadingPairs>
    <vt:vector size="8" baseType="variant">
      <vt:variant>
        <vt:lpstr>Fonts Used</vt:lpstr>
      </vt:variant>
      <vt:variant>
        <vt:i4>23</vt:i4>
      </vt:variant>
      <vt:variant>
        <vt:lpstr>Theme</vt:lpstr>
      </vt:variant>
      <vt:variant>
        <vt:i4>1</vt:i4>
      </vt:variant>
      <vt:variant>
        <vt:lpstr>Embedded OLE Servers</vt:lpstr>
      </vt:variant>
      <vt:variant>
        <vt:i4>4</vt:i4>
      </vt:variant>
      <vt:variant>
        <vt:lpstr>Slide Titles</vt:lpstr>
      </vt:variant>
      <vt:variant>
        <vt:i4>94</vt:i4>
      </vt:variant>
    </vt:vector>
  </HeadingPairs>
  <TitlesOfParts>
    <vt:vector size="122" baseType="lpstr">
      <vt:lpstr>新細明體</vt:lpstr>
      <vt:lpstr>游ゴシック</vt:lpstr>
      <vt:lpstr>游ゴシック Light</vt:lpstr>
      <vt:lpstr>Arial</vt:lpstr>
      <vt:lpstr>Avenir Next Cyr W04 Demi</vt:lpstr>
      <vt:lpstr>Avenir Next Cyr W04 Demi Italic</vt:lpstr>
      <vt:lpstr>Avenir Next Cyr W04 Italic</vt:lpstr>
      <vt:lpstr>Calibri</vt:lpstr>
      <vt:lpstr>Calibri Light</vt:lpstr>
      <vt:lpstr>Comic Sans MS</vt:lpstr>
      <vt:lpstr>Courier New</vt:lpstr>
      <vt:lpstr>等线</vt:lpstr>
      <vt:lpstr>等线 Light</vt:lpstr>
      <vt:lpstr>Georgia</vt:lpstr>
      <vt:lpstr>Lucida Sans Unicode</vt:lpstr>
      <vt:lpstr>Symbol</vt:lpstr>
      <vt:lpstr>Tahoma</vt:lpstr>
      <vt:lpstr>Times New Roman</vt:lpstr>
      <vt:lpstr>Trebuchet MS</vt:lpstr>
      <vt:lpstr>Ubuntu Medium</vt:lpstr>
      <vt:lpstr>Verdana</vt:lpstr>
      <vt:lpstr>Wingdings</vt:lpstr>
      <vt:lpstr>Wingdings 2</vt:lpstr>
      <vt:lpstr>Office Theme</vt:lpstr>
      <vt:lpstr>Equation</vt:lpstr>
      <vt:lpstr>Chart</vt:lpstr>
      <vt:lpstr>Document</vt:lpstr>
      <vt:lpstr>Visio</vt:lpstr>
      <vt:lpstr>Analitika menggunakan Python</vt:lpstr>
      <vt:lpstr>Outline</vt:lpstr>
      <vt:lpstr>Bagian 1</vt:lpstr>
      <vt:lpstr>Definisi Analitika</vt:lpstr>
      <vt:lpstr>Types of Analytics</vt:lpstr>
      <vt:lpstr>Kegunaan Analitika</vt:lpstr>
      <vt:lpstr>Bagian 2</vt:lpstr>
      <vt:lpstr>Approach</vt:lpstr>
      <vt:lpstr>Approach</vt:lpstr>
      <vt:lpstr>Approach</vt:lpstr>
      <vt:lpstr>Approach</vt:lpstr>
      <vt:lpstr>Approach</vt:lpstr>
      <vt:lpstr>Gambaran keberadaan data di industri telco</vt:lpstr>
      <vt:lpstr>Kegunaan data</vt:lpstr>
      <vt:lpstr>Metodologi Umum</vt:lpstr>
      <vt:lpstr>Apa itu Cluster Analysis?</vt:lpstr>
      <vt:lpstr>Objectives of cluster analysis</vt:lpstr>
      <vt:lpstr>Non-hierarchical clustering:  K-means method</vt:lpstr>
      <vt:lpstr>K-Means</vt:lpstr>
      <vt:lpstr>Bagian 3</vt:lpstr>
      <vt:lpstr>Types of Logistic Regression</vt:lpstr>
      <vt:lpstr>What Does Logistic Regression Do?</vt:lpstr>
      <vt:lpstr>Logistic Regression Curves</vt:lpstr>
      <vt:lpstr>Assumption</vt:lpstr>
      <vt:lpstr>Logit Transformation </vt:lpstr>
      <vt:lpstr>Logistic Regression Model</vt:lpstr>
      <vt:lpstr>Logistic Regression Model</vt:lpstr>
      <vt:lpstr>Logistic Regression Model</vt:lpstr>
      <vt:lpstr>Multiple Logistic Regression</vt:lpstr>
      <vt:lpstr>Tahapan Pemodelan Secara Umum</vt:lpstr>
      <vt:lpstr>Penyiapan Data</vt:lpstr>
      <vt:lpstr>Feature Engineering menyiapkan data variabel prediktor</vt:lpstr>
      <vt:lpstr>Evaluasi Model</vt:lpstr>
      <vt:lpstr>Evaluasi Model</vt:lpstr>
      <vt:lpstr>Classification Table</vt:lpstr>
      <vt:lpstr>Classification Table</vt:lpstr>
      <vt:lpstr>Classification Table</vt:lpstr>
      <vt:lpstr>Classification Table</vt:lpstr>
      <vt:lpstr>ROC (receiver operating characteristic) Curve</vt:lpstr>
      <vt:lpstr>ROC Curve</vt:lpstr>
      <vt:lpstr>Ilustrasi Kasus</vt:lpstr>
      <vt:lpstr>Dataset yang tersedia</vt:lpstr>
      <vt:lpstr>Bagian 3</vt:lpstr>
      <vt:lpstr>Nama Lain</vt:lpstr>
      <vt:lpstr>Kegunaan</vt:lpstr>
      <vt:lpstr>Metode Lain yang Setara Kegunaannya</vt:lpstr>
      <vt:lpstr>Outline</vt:lpstr>
      <vt:lpstr>Ilustrasi penggunaan pohon klasifikasi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Rationale</vt:lpstr>
      <vt:lpstr>Why Ensemble Works?</vt:lpstr>
      <vt:lpstr>Why does it work?</vt:lpstr>
      <vt:lpstr>What is the Main Challenge for  Developing Ensemble Models?</vt:lpstr>
      <vt:lpstr>General Idea</vt:lpstr>
      <vt:lpstr>Bagging</vt:lpstr>
      <vt:lpstr>Bagging </vt:lpstr>
      <vt:lpstr>Bagging</vt:lpstr>
      <vt:lpstr>Bagging</vt:lpstr>
      <vt:lpstr>Bagging</vt:lpstr>
      <vt:lpstr>Bagging</vt:lpstr>
      <vt:lpstr>Random Forest</vt:lpstr>
      <vt:lpstr>Definition</vt:lpstr>
      <vt:lpstr>Review tentang Classification Tree atau Decision Trees</vt:lpstr>
      <vt:lpstr>Algoritma umum Random Forest</vt:lpstr>
      <vt:lpstr>Random Forest – practical consideration</vt:lpstr>
      <vt:lpstr>Random Forest Classifier</vt:lpstr>
      <vt:lpstr>Random Forest Classifier</vt:lpstr>
      <vt:lpstr>Random Forest Classifier</vt:lpstr>
      <vt:lpstr>Random Forest Classifier</vt:lpstr>
      <vt:lpstr>Random Forest Classifier</vt:lpstr>
      <vt:lpstr>Random Forest Classifier</vt:lpstr>
    </vt:vector>
  </TitlesOfParts>
  <Company>STAT-IPB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Bagus Sartono</dc:creator>
  <cp:lastModifiedBy>Bagus Sartono</cp:lastModifiedBy>
  <cp:revision>20</cp:revision>
  <dcterms:created xsi:type="dcterms:W3CDTF">2019-06-19T02:33:13Z</dcterms:created>
  <dcterms:modified xsi:type="dcterms:W3CDTF">2019-06-24T05:57:27Z</dcterms:modified>
</cp:coreProperties>
</file>