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3" r:id="rId8"/>
    <p:sldId id="265" r:id="rId9"/>
    <p:sldId id="266" r:id="rId10"/>
    <p:sldId id="267" r:id="rId11"/>
    <p:sldId id="264" r:id="rId12"/>
    <p:sldId id="268" r:id="rId13"/>
    <p:sldId id="269" r:id="rId14"/>
    <p:sldId id="270" r:id="rId15"/>
    <p:sldId id="291" r:id="rId16"/>
    <p:sldId id="292" r:id="rId17"/>
    <p:sldId id="293" r:id="rId18"/>
    <p:sldId id="271" r:id="rId19"/>
    <p:sldId id="294" r:id="rId20"/>
    <p:sldId id="272" r:id="rId21"/>
    <p:sldId id="273" r:id="rId22"/>
    <p:sldId id="282" r:id="rId23"/>
    <p:sldId id="274" r:id="rId24"/>
    <p:sldId id="275" r:id="rId25"/>
    <p:sldId id="276" r:id="rId26"/>
    <p:sldId id="283" r:id="rId27"/>
    <p:sldId id="284" r:id="rId28"/>
    <p:sldId id="285" r:id="rId29"/>
    <p:sldId id="286" r:id="rId30"/>
    <p:sldId id="287" r:id="rId31"/>
    <p:sldId id="288" r:id="rId32"/>
    <p:sldId id="289" r:id="rId33"/>
    <p:sldId id="290" r:id="rId34"/>
    <p:sldId id="296" r:id="rId35"/>
    <p:sldId id="303" r:id="rId36"/>
    <p:sldId id="297" r:id="rId37"/>
    <p:sldId id="298" r:id="rId38"/>
    <p:sldId id="299" r:id="rId39"/>
    <p:sldId id="300" r:id="rId40"/>
    <p:sldId id="301" r:id="rId41"/>
    <p:sldId id="302"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31" r:id="rId64"/>
    <p:sldId id="332" r:id="rId65"/>
    <p:sldId id="333" r:id="rId66"/>
    <p:sldId id="334" r:id="rId67"/>
    <p:sldId id="33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3529411764705899E-2"/>
          <c:y val="9.7087378640776711E-2"/>
          <c:w val="0.85294117647058887"/>
          <c:h val="0.80582524271844691"/>
        </c:manualLayout>
      </c:layout>
      <c:scatterChart>
        <c:scatterStyle val="lineMarker"/>
        <c:varyColors val="0"/>
        <c:ser>
          <c:idx val="0"/>
          <c:order val="0"/>
          <c:spPr>
            <a:ln w="25018">
              <a:noFill/>
            </a:ln>
          </c:spPr>
          <c:marker>
            <c:symbol val="circle"/>
            <c:size val="11"/>
            <c:spPr>
              <a:solidFill>
                <a:schemeClr val="accent4">
                  <a:lumMod val="20000"/>
                  <a:lumOff val="80000"/>
                </a:schemeClr>
              </a:solidFill>
              <a:ln>
                <a:solidFill>
                  <a:schemeClr val="accent4"/>
                </a:solidFill>
                <a:prstDash val="solid"/>
              </a:ln>
            </c:spPr>
          </c:marker>
          <c:xVal>
            <c:numRef>
              <c:f>Sheet1!$D$6:$D$29</c:f>
              <c:numCache>
                <c:formatCode>General</c:formatCode>
                <c:ptCount val="24"/>
                <c:pt idx="0">
                  <c:v>54</c:v>
                </c:pt>
                <c:pt idx="1">
                  <c:v>34</c:v>
                </c:pt>
                <c:pt idx="2">
                  <c:v>57</c:v>
                </c:pt>
                <c:pt idx="3">
                  <c:v>23</c:v>
                </c:pt>
                <c:pt idx="4">
                  <c:v>89</c:v>
                </c:pt>
                <c:pt idx="5">
                  <c:v>76</c:v>
                </c:pt>
                <c:pt idx="6">
                  <c:v>54</c:v>
                </c:pt>
                <c:pt idx="7">
                  <c:v>67</c:v>
                </c:pt>
                <c:pt idx="8">
                  <c:v>34</c:v>
                </c:pt>
                <c:pt idx="9">
                  <c:v>56</c:v>
                </c:pt>
                <c:pt idx="10">
                  <c:v>78</c:v>
                </c:pt>
                <c:pt idx="11">
                  <c:v>34</c:v>
                </c:pt>
                <c:pt idx="12">
                  <c:v>67</c:v>
                </c:pt>
                <c:pt idx="13">
                  <c:v>45</c:v>
                </c:pt>
                <c:pt idx="14">
                  <c:v>47</c:v>
                </c:pt>
                <c:pt idx="15">
                  <c:v>98</c:v>
                </c:pt>
                <c:pt idx="16">
                  <c:v>12</c:v>
                </c:pt>
                <c:pt idx="17">
                  <c:v>18</c:v>
                </c:pt>
                <c:pt idx="18">
                  <c:v>43</c:v>
                </c:pt>
                <c:pt idx="19">
                  <c:v>67</c:v>
                </c:pt>
                <c:pt idx="20">
                  <c:v>45</c:v>
                </c:pt>
                <c:pt idx="21">
                  <c:v>34</c:v>
                </c:pt>
                <c:pt idx="22">
                  <c:v>29</c:v>
                </c:pt>
                <c:pt idx="23">
                  <c:v>79</c:v>
                </c:pt>
              </c:numCache>
            </c:numRef>
          </c:xVal>
          <c:yVal>
            <c:numRef>
              <c:f>Sheet1!$G$6:$G$29</c:f>
              <c:numCache>
                <c:formatCode>General</c:formatCode>
                <c:ptCount val="24"/>
                <c:pt idx="0">
                  <c:v>163.16896982415122</c:v>
                </c:pt>
                <c:pt idx="1">
                  <c:v>315.10595361566317</c:v>
                </c:pt>
                <c:pt idx="2">
                  <c:v>255.40275877530553</c:v>
                </c:pt>
                <c:pt idx="3">
                  <c:v>247.3296097471567</c:v>
                </c:pt>
                <c:pt idx="4">
                  <c:v>356.26748713565246</c:v>
                </c:pt>
                <c:pt idx="5">
                  <c:v>397.0956398380842</c:v>
                </c:pt>
                <c:pt idx="6">
                  <c:v>240.00488203774302</c:v>
                </c:pt>
                <c:pt idx="7">
                  <c:v>285.42528456410889</c:v>
                </c:pt>
                <c:pt idx="8">
                  <c:v>205.13482622717575</c:v>
                </c:pt>
                <c:pt idx="9">
                  <c:v>213.21215999204853</c:v>
                </c:pt>
                <c:pt idx="10">
                  <c:v>350.67236221878983</c:v>
                </c:pt>
                <c:pt idx="11">
                  <c:v>369.7142989754351</c:v>
                </c:pt>
                <c:pt idx="12">
                  <c:v>420.98565660357303</c:v>
                </c:pt>
                <c:pt idx="13">
                  <c:v>411.5604767720672</c:v>
                </c:pt>
                <c:pt idx="14">
                  <c:v>178.01970692596936</c:v>
                </c:pt>
                <c:pt idx="15">
                  <c:v>620.1523105121089</c:v>
                </c:pt>
                <c:pt idx="16">
                  <c:v>147.1793845191693</c:v>
                </c:pt>
                <c:pt idx="17">
                  <c:v>21.418420339232647</c:v>
                </c:pt>
                <c:pt idx="18">
                  <c:v>308.63563114403888</c:v>
                </c:pt>
                <c:pt idx="19">
                  <c:v>516.58644688635593</c:v>
                </c:pt>
                <c:pt idx="20">
                  <c:v>345.54785370837021</c:v>
                </c:pt>
                <c:pt idx="21">
                  <c:v>143.26245439902414</c:v>
                </c:pt>
                <c:pt idx="22">
                  <c:v>217.37603509692798</c:v>
                </c:pt>
                <c:pt idx="23">
                  <c:v>394.007068769527</c:v>
                </c:pt>
              </c:numCache>
            </c:numRef>
          </c:yVal>
          <c:smooth val="0"/>
          <c:extLst>
            <c:ext xmlns:c16="http://schemas.microsoft.com/office/drawing/2014/chart" uri="{C3380CC4-5D6E-409C-BE32-E72D297353CC}">
              <c16:uniqueId val="{00000000-01CD-4AE9-AEA6-32D5AF2443B1}"/>
            </c:ext>
          </c:extLst>
        </c:ser>
        <c:dLbls>
          <c:showLegendKey val="0"/>
          <c:showVal val="0"/>
          <c:showCatName val="0"/>
          <c:showSerName val="0"/>
          <c:showPercent val="0"/>
          <c:showBubbleSize val="0"/>
        </c:dLbls>
        <c:axId val="55590912"/>
        <c:axId val="55592064"/>
      </c:scatterChart>
      <c:valAx>
        <c:axId val="55590912"/>
        <c:scaling>
          <c:orientation val="minMax"/>
        </c:scaling>
        <c:delete val="1"/>
        <c:axPos val="b"/>
        <c:numFmt formatCode="General" sourceLinked="1"/>
        <c:majorTickMark val="out"/>
        <c:minorTickMark val="none"/>
        <c:tickLblPos val="nextTo"/>
        <c:crossAx val="55592064"/>
        <c:crosses val="autoZero"/>
        <c:crossBetween val="midCat"/>
      </c:valAx>
      <c:valAx>
        <c:axId val="55592064"/>
        <c:scaling>
          <c:orientation val="minMax"/>
        </c:scaling>
        <c:delete val="1"/>
        <c:axPos val="l"/>
        <c:majorGridlines>
          <c:spPr>
            <a:ln w="2780">
              <a:solidFill>
                <a:srgbClr val="000000"/>
              </a:solidFill>
              <a:prstDash val="solid"/>
            </a:ln>
          </c:spPr>
        </c:majorGridlines>
        <c:numFmt formatCode="General" sourceLinked="1"/>
        <c:majorTickMark val="out"/>
        <c:minorTickMark val="none"/>
        <c:tickLblPos val="nextTo"/>
        <c:crossAx val="55590912"/>
        <c:crosses val="autoZero"/>
        <c:crossBetween val="midCat"/>
      </c:valAx>
      <c:spPr>
        <a:solidFill>
          <a:srgbClr val="C0C0C0"/>
        </a:solidFill>
        <a:ln w="11119">
          <a:solidFill>
            <a:srgbClr val="808080"/>
          </a:solidFill>
          <a:prstDash val="solid"/>
        </a:ln>
      </c:spPr>
    </c:plotArea>
    <c:plotVisOnly val="1"/>
    <c:dispBlanksAs val="gap"/>
    <c:showDLblsOverMax val="0"/>
  </c:chart>
  <c:spPr>
    <a:solidFill>
      <a:srgbClr val="FFFFFF"/>
    </a:solidFill>
    <a:ln w="2780">
      <a:solidFill>
        <a:srgbClr val="000000"/>
      </a:solidFill>
      <a:prstDash val="solid"/>
    </a:ln>
  </c:spPr>
  <c:txPr>
    <a:bodyPr/>
    <a:lstStyle/>
    <a:p>
      <a:pPr>
        <a:defRPr sz="241"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28205128205128E-2"/>
          <c:y val="7.8125E-2"/>
          <c:w val="0.8974358974358978"/>
          <c:h val="0.84375000000000022"/>
        </c:manualLayout>
      </c:layout>
      <c:scatterChart>
        <c:scatterStyle val="lineMarker"/>
        <c:varyColors val="0"/>
        <c:ser>
          <c:idx val="0"/>
          <c:order val="0"/>
          <c:spPr>
            <a:ln w="24895">
              <a:noFill/>
            </a:ln>
          </c:spPr>
          <c:marker>
            <c:symbol val="circle"/>
            <c:size val="9"/>
            <c:spPr>
              <a:solidFill>
                <a:schemeClr val="accent6">
                  <a:lumMod val="20000"/>
                  <a:lumOff val="80000"/>
                </a:schemeClr>
              </a:solidFill>
              <a:ln>
                <a:solidFill>
                  <a:srgbClr val="000080"/>
                </a:solidFill>
                <a:prstDash val="solid"/>
              </a:ln>
            </c:spPr>
          </c:marker>
          <c:xVal>
            <c:numRef>
              <c:f>Sheet1!$D$6:$D$29</c:f>
              <c:numCache>
                <c:formatCode>General</c:formatCode>
                <c:ptCount val="24"/>
                <c:pt idx="0">
                  <c:v>54</c:v>
                </c:pt>
                <c:pt idx="1">
                  <c:v>34</c:v>
                </c:pt>
                <c:pt idx="2">
                  <c:v>57</c:v>
                </c:pt>
                <c:pt idx="3">
                  <c:v>23</c:v>
                </c:pt>
                <c:pt idx="4">
                  <c:v>89</c:v>
                </c:pt>
                <c:pt idx="5">
                  <c:v>76</c:v>
                </c:pt>
                <c:pt idx="6">
                  <c:v>54</c:v>
                </c:pt>
                <c:pt idx="7">
                  <c:v>67</c:v>
                </c:pt>
                <c:pt idx="8">
                  <c:v>34</c:v>
                </c:pt>
                <c:pt idx="9">
                  <c:v>56</c:v>
                </c:pt>
                <c:pt idx="10">
                  <c:v>78</c:v>
                </c:pt>
                <c:pt idx="11">
                  <c:v>34</c:v>
                </c:pt>
                <c:pt idx="12">
                  <c:v>67</c:v>
                </c:pt>
                <c:pt idx="13">
                  <c:v>45</c:v>
                </c:pt>
                <c:pt idx="14">
                  <c:v>47</c:v>
                </c:pt>
                <c:pt idx="15">
                  <c:v>98</c:v>
                </c:pt>
                <c:pt idx="16">
                  <c:v>12</c:v>
                </c:pt>
                <c:pt idx="17">
                  <c:v>18</c:v>
                </c:pt>
                <c:pt idx="18">
                  <c:v>43</c:v>
                </c:pt>
                <c:pt idx="19">
                  <c:v>67</c:v>
                </c:pt>
                <c:pt idx="20">
                  <c:v>45</c:v>
                </c:pt>
                <c:pt idx="21">
                  <c:v>34</c:v>
                </c:pt>
                <c:pt idx="22">
                  <c:v>29</c:v>
                </c:pt>
                <c:pt idx="23">
                  <c:v>79</c:v>
                </c:pt>
              </c:numCache>
            </c:numRef>
          </c:xVal>
          <c:yVal>
            <c:numRef>
              <c:f>Sheet1!$G$6:$G$29</c:f>
              <c:numCache>
                <c:formatCode>General</c:formatCode>
                <c:ptCount val="24"/>
                <c:pt idx="0">
                  <c:v>-367.44137356779817</c:v>
                </c:pt>
                <c:pt idx="1">
                  <c:v>45.141271487550725</c:v>
                </c:pt>
                <c:pt idx="2">
                  <c:v>-275.96298829959261</c:v>
                </c:pt>
                <c:pt idx="3">
                  <c:v>70.272812996208884</c:v>
                </c:pt>
                <c:pt idx="4">
                  <c:v>-477.4766838191303</c:v>
                </c:pt>
                <c:pt idx="5">
                  <c:v>-286.53914688255401</c:v>
                </c:pt>
                <c:pt idx="6">
                  <c:v>-264.99349061634268</c:v>
                </c:pt>
                <c:pt idx="7">
                  <c:v>-340.93295391452136</c:v>
                </c:pt>
                <c:pt idx="8">
                  <c:v>-101.48689836376568</c:v>
                </c:pt>
                <c:pt idx="9">
                  <c:v>-321.71712001060189</c:v>
                </c:pt>
                <c:pt idx="10">
                  <c:v>-369.43685037494686</c:v>
                </c:pt>
                <c:pt idx="11">
                  <c:v>117.95239863391348</c:v>
                </c:pt>
                <c:pt idx="12">
                  <c:v>-160.18579119523594</c:v>
                </c:pt>
                <c:pt idx="13">
                  <c:v>58.247302362756329</c:v>
                </c:pt>
                <c:pt idx="14">
                  <c:v>-274.14039076537415</c:v>
                </c:pt>
                <c:pt idx="15">
                  <c:v>-220.13025265052153</c:v>
                </c:pt>
                <c:pt idx="16">
                  <c:v>52.239179358892486</c:v>
                </c:pt>
                <c:pt idx="17">
                  <c:v>-178.44210621435641</c:v>
                </c:pt>
                <c:pt idx="18">
                  <c:v>-57.985825141281452</c:v>
                </c:pt>
                <c:pt idx="19">
                  <c:v>-32.718070818192132</c:v>
                </c:pt>
                <c:pt idx="20">
                  <c:v>-29.76952838883971</c:v>
                </c:pt>
                <c:pt idx="21">
                  <c:v>-183.98339413463458</c:v>
                </c:pt>
                <c:pt idx="22">
                  <c:v>-32.665286537429331</c:v>
                </c:pt>
                <c:pt idx="23">
                  <c:v>-322.15724164063073</c:v>
                </c:pt>
              </c:numCache>
            </c:numRef>
          </c:yVal>
          <c:smooth val="0"/>
          <c:extLst>
            <c:ext xmlns:c16="http://schemas.microsoft.com/office/drawing/2014/chart" uri="{C3380CC4-5D6E-409C-BE32-E72D297353CC}">
              <c16:uniqueId val="{00000000-D269-483F-A642-D6C9DBB18643}"/>
            </c:ext>
          </c:extLst>
        </c:ser>
        <c:dLbls>
          <c:showLegendKey val="0"/>
          <c:showVal val="0"/>
          <c:showCatName val="0"/>
          <c:showSerName val="0"/>
          <c:showPercent val="0"/>
          <c:showBubbleSize val="0"/>
        </c:dLbls>
        <c:axId val="49619328"/>
        <c:axId val="55598464"/>
      </c:scatterChart>
      <c:valAx>
        <c:axId val="49619328"/>
        <c:scaling>
          <c:orientation val="minMax"/>
        </c:scaling>
        <c:delete val="1"/>
        <c:axPos val="b"/>
        <c:numFmt formatCode="General" sourceLinked="1"/>
        <c:majorTickMark val="out"/>
        <c:minorTickMark val="none"/>
        <c:tickLblPos val="nextTo"/>
        <c:crossAx val="55598464"/>
        <c:crosses val="autoZero"/>
        <c:crossBetween val="midCat"/>
      </c:valAx>
      <c:valAx>
        <c:axId val="55598464"/>
        <c:scaling>
          <c:orientation val="minMax"/>
        </c:scaling>
        <c:delete val="1"/>
        <c:axPos val="l"/>
        <c:majorGridlines>
          <c:spPr>
            <a:ln w="2766">
              <a:solidFill>
                <a:srgbClr val="000000"/>
              </a:solidFill>
              <a:prstDash val="solid"/>
            </a:ln>
          </c:spPr>
        </c:majorGridlines>
        <c:numFmt formatCode="General" sourceLinked="1"/>
        <c:majorTickMark val="out"/>
        <c:minorTickMark val="none"/>
        <c:tickLblPos val="nextTo"/>
        <c:crossAx val="49619328"/>
        <c:crosses val="autoZero"/>
        <c:crossBetween val="midCat"/>
      </c:valAx>
      <c:spPr>
        <a:solidFill>
          <a:srgbClr val="C0C0C0"/>
        </a:solidFill>
        <a:ln w="11065">
          <a:solidFill>
            <a:srgbClr val="808080"/>
          </a:solidFill>
          <a:prstDash val="solid"/>
        </a:ln>
      </c:spPr>
    </c:plotArea>
    <c:plotVisOnly val="1"/>
    <c:dispBlanksAs val="gap"/>
    <c:showDLblsOverMax val="0"/>
  </c:chart>
  <c:spPr>
    <a:solidFill>
      <a:srgbClr val="FFFFFF"/>
    </a:solidFill>
    <a:ln w="2766">
      <a:solidFill>
        <a:srgbClr val="000000"/>
      </a:solidFill>
      <a:prstDash val="solid"/>
    </a:ln>
  </c:spPr>
  <c:txPr>
    <a:bodyPr/>
    <a:lstStyle/>
    <a:p>
      <a:pPr>
        <a:defRPr sz="348"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1.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E65E5-08AC-44E8-9ED9-AD5C25EC943B}" type="datetimeFigureOut">
              <a:rPr lang="en-US" smtClean="0"/>
              <a:t>4/15/2019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40B8E-3FAB-4FB5-8779-241B6F3E60C6}" type="slidenum">
              <a:rPr lang="en-US" smtClean="0"/>
              <a:t>‹#›</a:t>
            </a:fld>
            <a:endParaRPr lang="en-US"/>
          </a:p>
        </p:txBody>
      </p:sp>
    </p:spTree>
    <p:extLst>
      <p:ext uri="{BB962C8B-B14F-4D97-AF65-F5344CB8AC3E}">
        <p14:creationId xmlns:p14="http://schemas.microsoft.com/office/powerpoint/2010/main" val="3706261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1234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30493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14998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20042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08061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76496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10006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01622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26143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95899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0727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1185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57060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96989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52668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6255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00419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56689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73938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40224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31745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1694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12958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41371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44317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2510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0282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39655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98448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88574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07596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99139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77295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7663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46855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2503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8107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E86038-508E-43C5-BF74-CFC5C208C0D7}"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426933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86038-508E-43C5-BF74-CFC5C208C0D7}"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355134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86038-508E-43C5-BF74-CFC5C208C0D7}"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64038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86038-508E-43C5-BF74-CFC5C208C0D7}"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63439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E86038-508E-43C5-BF74-CFC5C208C0D7}"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388657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E86038-508E-43C5-BF74-CFC5C208C0D7}"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49163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E86038-508E-43C5-BF74-CFC5C208C0D7}"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297457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E86038-508E-43C5-BF74-CFC5C208C0D7}"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135413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86038-508E-43C5-BF74-CFC5C208C0D7}"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235554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E86038-508E-43C5-BF74-CFC5C208C0D7}"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166623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E86038-508E-43C5-BF74-CFC5C208C0D7}"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CB0E-C4D6-4E38-98A3-160020E164FF}" type="slidenum">
              <a:rPr lang="en-US" smtClean="0"/>
              <a:t>‹#›</a:t>
            </a:fld>
            <a:endParaRPr lang="en-US"/>
          </a:p>
        </p:txBody>
      </p:sp>
    </p:spTree>
    <p:extLst>
      <p:ext uri="{BB962C8B-B14F-4D97-AF65-F5344CB8AC3E}">
        <p14:creationId xmlns:p14="http://schemas.microsoft.com/office/powerpoint/2010/main" val="75657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86038-508E-43C5-BF74-CFC5C208C0D7}" type="datetimeFigureOut">
              <a:rPr lang="en-US" smtClean="0"/>
              <a:t>4/15/2019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3CB0E-C4D6-4E38-98A3-160020E164FF}" type="slidenum">
              <a:rPr lang="en-US" smtClean="0"/>
              <a:t>‹#›</a:t>
            </a:fld>
            <a:endParaRPr lang="en-US"/>
          </a:p>
        </p:txBody>
      </p:sp>
    </p:spTree>
    <p:extLst>
      <p:ext uri="{BB962C8B-B14F-4D97-AF65-F5344CB8AC3E}">
        <p14:creationId xmlns:p14="http://schemas.microsoft.com/office/powerpoint/2010/main" val="355517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gaa.org.au/pdf/gaa_pyrcz_deutsch.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www.seas.upenn.edu/~ese502/NOTEBOOK/Part_II/4_Variograms.pdf" TargetMode="Externa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4.bin"/><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5.bin"/><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6.png"/><Relationship Id="rId4" Type="http://schemas.openxmlformats.org/officeDocument/2006/relationships/image" Target="../media/image23.wmf"/><Relationship Id="rId9" Type="http://schemas.openxmlformats.org/officeDocument/2006/relationships/image" Target="../media/image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9.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oleObject" Target="../embeddings/oleObject1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17.bin"/><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hyperlink" Target="http://webhelp.esri.com/arcgisdesktop/9.2/index.cfm?TopicName=Understanding_density_analysi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File:Waldotobler1.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ebhelp.esri.com/arcgisdesktop/9.2/index.cfm?TopicName=How_Inverse_Distance_Weighted_(IDW)_interpolation_work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Daniel_Gerhardus_Krig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5.wmf"/><Relationship Id="rId4" Type="http://schemas.openxmlformats.org/officeDocument/2006/relationships/oleObject" Target="../embeddings/oleObject20.bin"/></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seas.upenn.edu/~ese502/NOTEBOOK/Part_II/4_Variograms.pdf"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www.geog.ubc.ca/courses/geog570/talks_2001/Variogr1neu.gi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58.wmf"/><Relationship Id="rId4" Type="http://schemas.openxmlformats.org/officeDocument/2006/relationships/oleObject" Target="../embeddings/oleObject21.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eb.as.uky.edu/statistics/users/yzhen8/STA695/lec05.pdf"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Autokorelasi</a:t>
            </a:r>
            <a:r>
              <a:rPr lang="en-US" dirty="0" smtClean="0"/>
              <a:t> </a:t>
            </a:r>
            <a:r>
              <a:rPr lang="en-US" dirty="0" err="1" smtClean="0"/>
              <a:t>Spasial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14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Ilustrasi</a:t>
            </a:r>
            <a:endParaRPr lang="en-US" dirty="0"/>
          </a:p>
        </p:txBody>
      </p:sp>
      <p:sp>
        <p:nvSpPr>
          <p:cNvPr id="3" name="Content Placeholder 2"/>
          <p:cNvSpPr>
            <a:spLocks noGrp="1"/>
          </p:cNvSpPr>
          <p:nvPr>
            <p:ph idx="1"/>
          </p:nvPr>
        </p:nvSpPr>
        <p:spPr>
          <a:xfrm>
            <a:off x="759541" y="1815793"/>
            <a:ext cx="10744201" cy="4351338"/>
          </a:xfrm>
        </p:spPr>
        <p:txBody>
          <a:bodyPr>
            <a:normAutofit/>
          </a:bodyPr>
          <a:lstStyle/>
          <a:p>
            <a:pPr marL="0" indent="0">
              <a:buNone/>
            </a:pPr>
            <a:r>
              <a:rPr lang="en-US" sz="2400" dirty="0" err="1" smtClean="0">
                <a:latin typeface="SAS Monospace" panose="020B0609020202020204" pitchFamily="49" charset="0"/>
              </a:rPr>
              <a:t>korelasi</a:t>
            </a:r>
            <a:r>
              <a:rPr lang="en-US" sz="2400" dirty="0" smtClean="0">
                <a:latin typeface="SAS Monospace" panose="020B0609020202020204" pitchFamily="49" charset="0"/>
              </a:rPr>
              <a:t> &lt;- NULL</a:t>
            </a:r>
          </a:p>
          <a:p>
            <a:pPr marL="0" indent="0">
              <a:buNone/>
            </a:pPr>
            <a:r>
              <a:rPr lang="en-US" sz="2400" dirty="0" smtClean="0">
                <a:latin typeface="SAS Monospace" panose="020B0609020202020204" pitchFamily="49" charset="0"/>
              </a:rPr>
              <a:t>for (</a:t>
            </a:r>
            <a:r>
              <a:rPr lang="en-US" sz="2400" dirty="0" err="1" smtClean="0">
                <a:latin typeface="SAS Monospace" panose="020B0609020202020204" pitchFamily="49" charset="0"/>
              </a:rPr>
              <a:t>i</a:t>
            </a:r>
            <a:r>
              <a:rPr lang="en-US" sz="2400" dirty="0" smtClean="0">
                <a:latin typeface="SAS Monospace" panose="020B0609020202020204" pitchFamily="49" charset="0"/>
              </a:rPr>
              <a:t> in 1:20/2){</a:t>
            </a:r>
          </a:p>
          <a:p>
            <a:pPr marL="0" indent="0">
              <a:buNone/>
            </a:pPr>
            <a:r>
              <a:rPr lang="en-US" sz="2400" dirty="0" err="1" smtClean="0">
                <a:latin typeface="SAS Monospace" panose="020B0609020202020204" pitchFamily="49" charset="0"/>
              </a:rPr>
              <a:t>pasangan.h</a:t>
            </a:r>
            <a:r>
              <a:rPr lang="en-US" sz="2400" dirty="0" smtClean="0">
                <a:latin typeface="SAS Monospace" panose="020B0609020202020204" pitchFamily="49" charset="0"/>
              </a:rPr>
              <a:t> &lt;- </a:t>
            </a:r>
            <a:r>
              <a:rPr lang="en-US" sz="2400" dirty="0" err="1" smtClean="0">
                <a:latin typeface="SAS Monospace" panose="020B0609020202020204" pitchFamily="49" charset="0"/>
              </a:rPr>
              <a:t>pasangan</a:t>
            </a:r>
            <a:r>
              <a:rPr lang="en-US" sz="2400" dirty="0" smtClean="0">
                <a:latin typeface="SAS Monospace" panose="020B0609020202020204" pitchFamily="49" charset="0"/>
              </a:rPr>
              <a:t>[which(</a:t>
            </a:r>
            <a:r>
              <a:rPr lang="en-US" sz="2400" dirty="0" err="1" smtClean="0">
                <a:latin typeface="SAS Monospace" panose="020B0609020202020204" pitchFamily="49" charset="0"/>
              </a:rPr>
              <a:t>pasangan</a:t>
            </a:r>
            <a:r>
              <a:rPr lang="en-US" sz="2400" dirty="0" smtClean="0">
                <a:latin typeface="SAS Monospace" panose="020B0609020202020204" pitchFamily="49" charset="0"/>
              </a:rPr>
              <a:t>[,3]&gt;=(i-0.5) &amp; </a:t>
            </a:r>
            <a:r>
              <a:rPr lang="en-US" sz="2400" dirty="0" err="1" smtClean="0">
                <a:latin typeface="SAS Monospace" panose="020B0609020202020204" pitchFamily="49" charset="0"/>
              </a:rPr>
              <a:t>pasangan</a:t>
            </a:r>
            <a:r>
              <a:rPr lang="en-US" sz="2400" dirty="0" smtClean="0">
                <a:latin typeface="SAS Monospace" panose="020B0609020202020204" pitchFamily="49" charset="0"/>
              </a:rPr>
              <a:t>[,3]&lt;</a:t>
            </a:r>
            <a:r>
              <a:rPr lang="en-US" sz="2400" dirty="0" err="1" smtClean="0">
                <a:latin typeface="SAS Monospace" panose="020B0609020202020204" pitchFamily="49" charset="0"/>
              </a:rPr>
              <a:t>i</a:t>
            </a:r>
            <a:r>
              <a:rPr lang="en-US" sz="2400" dirty="0" smtClean="0">
                <a:latin typeface="SAS Monospace" panose="020B0609020202020204" pitchFamily="49" charset="0"/>
              </a:rPr>
              <a:t>),]</a:t>
            </a:r>
          </a:p>
          <a:p>
            <a:pPr marL="0" indent="0">
              <a:buNone/>
            </a:pPr>
            <a:r>
              <a:rPr lang="en-US" sz="2400" dirty="0" err="1" smtClean="0">
                <a:latin typeface="SAS Monospace" panose="020B0609020202020204" pitchFamily="49" charset="0"/>
              </a:rPr>
              <a:t>korelasi</a:t>
            </a:r>
            <a:r>
              <a:rPr lang="en-US" sz="2400" dirty="0" smtClean="0">
                <a:latin typeface="SAS Monospace" panose="020B0609020202020204" pitchFamily="49" charset="0"/>
              </a:rPr>
              <a:t> &lt;- </a:t>
            </a:r>
            <a:r>
              <a:rPr lang="en-US" sz="2400" dirty="0" err="1" smtClean="0">
                <a:latin typeface="SAS Monospace" panose="020B0609020202020204" pitchFamily="49" charset="0"/>
              </a:rPr>
              <a:t>rbind</a:t>
            </a:r>
            <a:r>
              <a:rPr lang="en-US" sz="2400" dirty="0" smtClean="0">
                <a:latin typeface="SAS Monospace" panose="020B0609020202020204" pitchFamily="49" charset="0"/>
              </a:rPr>
              <a:t>(</a:t>
            </a:r>
            <a:r>
              <a:rPr lang="en-US" sz="2400" dirty="0" err="1" smtClean="0">
                <a:latin typeface="SAS Monospace" panose="020B0609020202020204" pitchFamily="49" charset="0"/>
              </a:rPr>
              <a:t>korelasi</a:t>
            </a:r>
            <a:r>
              <a:rPr lang="en-US" sz="2400" dirty="0" smtClean="0">
                <a:latin typeface="SAS Monospace" panose="020B0609020202020204" pitchFamily="49" charset="0"/>
              </a:rPr>
              <a:t>, </a:t>
            </a:r>
            <a:r>
              <a:rPr lang="en-US" sz="2400" dirty="0" err="1" smtClean="0">
                <a:latin typeface="SAS Monospace" panose="020B0609020202020204" pitchFamily="49" charset="0"/>
              </a:rPr>
              <a:t>cor</a:t>
            </a:r>
            <a:r>
              <a:rPr lang="en-US" sz="2400" dirty="0" smtClean="0">
                <a:latin typeface="SAS Monospace" panose="020B0609020202020204" pitchFamily="49" charset="0"/>
              </a:rPr>
              <a:t>(</a:t>
            </a:r>
            <a:r>
              <a:rPr lang="en-US" sz="2400" dirty="0" err="1" smtClean="0">
                <a:latin typeface="SAS Monospace" panose="020B0609020202020204" pitchFamily="49" charset="0"/>
              </a:rPr>
              <a:t>pasangan.h</a:t>
            </a:r>
            <a:r>
              <a:rPr lang="en-US" sz="2400" dirty="0" smtClean="0">
                <a:latin typeface="SAS Monospace" panose="020B0609020202020204" pitchFamily="49" charset="0"/>
              </a:rPr>
              <a:t>[,4:5])[2])</a:t>
            </a:r>
          </a:p>
          <a:p>
            <a:pPr marL="0" indent="0">
              <a:buNone/>
            </a:pPr>
            <a:r>
              <a:rPr lang="en-US" sz="2400" dirty="0" smtClean="0">
                <a:latin typeface="SAS Monospace" panose="020B0609020202020204" pitchFamily="49" charset="0"/>
              </a:rPr>
              <a:t>}</a:t>
            </a:r>
          </a:p>
          <a:p>
            <a:pPr marL="0" indent="0">
              <a:buNone/>
            </a:pPr>
            <a:r>
              <a:rPr lang="en-US" sz="2400" dirty="0" smtClean="0">
                <a:latin typeface="SAS Monospace" panose="020B0609020202020204" pitchFamily="49" charset="0"/>
              </a:rPr>
              <a:t>plot(1:20/2, </a:t>
            </a:r>
            <a:r>
              <a:rPr lang="en-US" sz="2400" dirty="0" err="1" smtClean="0">
                <a:latin typeface="SAS Monospace" panose="020B0609020202020204" pitchFamily="49" charset="0"/>
              </a:rPr>
              <a:t>korelasi</a:t>
            </a:r>
            <a:r>
              <a:rPr lang="en-US" sz="2400" dirty="0" smtClean="0">
                <a:latin typeface="SAS Monospace" panose="020B0609020202020204" pitchFamily="49" charset="0"/>
              </a:rPr>
              <a:t>, type='b', </a:t>
            </a:r>
            <a:r>
              <a:rPr lang="en-US" sz="2400" dirty="0" err="1" smtClean="0">
                <a:latin typeface="SAS Monospace" panose="020B0609020202020204" pitchFamily="49" charset="0"/>
              </a:rPr>
              <a:t>xlab</a:t>
            </a:r>
            <a:r>
              <a:rPr lang="en-US" sz="2400" dirty="0" smtClean="0">
                <a:latin typeface="SAS Monospace" panose="020B0609020202020204" pitchFamily="49" charset="0"/>
              </a:rPr>
              <a:t>="</a:t>
            </a:r>
            <a:r>
              <a:rPr lang="en-US" sz="2400" dirty="0" err="1" smtClean="0">
                <a:latin typeface="SAS Monospace" panose="020B0609020202020204" pitchFamily="49" charset="0"/>
              </a:rPr>
              <a:t>jarak</a:t>
            </a:r>
            <a:r>
              <a:rPr lang="en-US" sz="2400" dirty="0" smtClean="0">
                <a:latin typeface="SAS Monospace" panose="020B0609020202020204" pitchFamily="49" charset="0"/>
              </a:rPr>
              <a:t>")</a:t>
            </a:r>
          </a:p>
          <a:p>
            <a:pPr marL="0" indent="0">
              <a:buNone/>
            </a:pPr>
            <a:endParaRPr lang="en-US" sz="2400" dirty="0">
              <a:latin typeface="SAS Monospace" panose="020B0609020202020204" pitchFamily="49" charset="0"/>
            </a:endParaRPr>
          </a:p>
        </p:txBody>
      </p:sp>
    </p:spTree>
    <p:extLst>
      <p:ext uri="{BB962C8B-B14F-4D97-AF65-F5344CB8AC3E}">
        <p14:creationId xmlns:p14="http://schemas.microsoft.com/office/powerpoint/2010/main" val="3780339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06760" y="-353610"/>
            <a:ext cx="5290613" cy="7211610"/>
          </a:xfrm>
          <a:prstGeom prst="rect">
            <a:avLst/>
          </a:prstGeom>
        </p:spPr>
      </p:pic>
    </p:spTree>
    <p:extLst>
      <p:ext uri="{BB962C8B-B14F-4D97-AF65-F5344CB8AC3E}">
        <p14:creationId xmlns:p14="http://schemas.microsoft.com/office/powerpoint/2010/main" val="3118059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1087" y="252412"/>
            <a:ext cx="10029825" cy="6353175"/>
          </a:xfrm>
          <a:prstGeom prst="rect">
            <a:avLst/>
          </a:prstGeom>
        </p:spPr>
      </p:pic>
    </p:spTree>
    <p:extLst>
      <p:ext uri="{BB962C8B-B14F-4D97-AF65-F5344CB8AC3E}">
        <p14:creationId xmlns:p14="http://schemas.microsoft.com/office/powerpoint/2010/main" val="221676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57030" y="286440"/>
            <a:ext cx="9077940" cy="6476238"/>
          </a:xfrm>
          <a:prstGeom prst="rect">
            <a:avLst/>
          </a:prstGeom>
        </p:spPr>
      </p:pic>
    </p:spTree>
    <p:extLst>
      <p:ext uri="{BB962C8B-B14F-4D97-AF65-F5344CB8AC3E}">
        <p14:creationId xmlns:p14="http://schemas.microsoft.com/office/powerpoint/2010/main" val="579312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5024" y="192053"/>
            <a:ext cx="9362884" cy="6515451"/>
          </a:xfrm>
          <a:prstGeom prst="rect">
            <a:avLst/>
          </a:prstGeom>
        </p:spPr>
      </p:pic>
    </p:spTree>
    <p:extLst>
      <p:ext uri="{BB962C8B-B14F-4D97-AF65-F5344CB8AC3E}">
        <p14:creationId xmlns:p14="http://schemas.microsoft.com/office/powerpoint/2010/main" val="24276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Semivariance</a:t>
            </a:r>
            <a:endParaRPr lang="en-US"/>
          </a:p>
        </p:txBody>
      </p:sp>
      <p:sp>
        <p:nvSpPr>
          <p:cNvPr id="3" name="Content Placeholder 2"/>
          <p:cNvSpPr>
            <a:spLocks noGrp="1"/>
          </p:cNvSpPr>
          <p:nvPr>
            <p:ph idx="1"/>
          </p:nvPr>
        </p:nvSpPr>
        <p:spPr/>
        <p:txBody>
          <a:bodyPr>
            <a:normAutofit/>
          </a:bodyPr>
          <a:lstStyle/>
          <a:p>
            <a:r>
              <a:rPr lang="en-US" smtClean="0"/>
              <a:t>Merupakan salah satu besaran yang dapat digunakan untuk melihat keterkaitan spasial dari sebuah variabel</a:t>
            </a:r>
          </a:p>
          <a:p>
            <a:r>
              <a:rPr lang="en-US" smtClean="0"/>
              <a:t>Jika korelasi spasial digunakan untuk mengukur kemiripan nilai variabel, semivariance digunakan untuk melihat ketidakmiripan.</a:t>
            </a:r>
          </a:p>
          <a:p>
            <a:r>
              <a:rPr lang="en-US" smtClean="0"/>
              <a:t>Secara hipotetik, nilai semivariance diasumsikan semakin besar untuk jarak yang semakin jauh.</a:t>
            </a:r>
            <a:endParaRPr lang="en-US"/>
          </a:p>
        </p:txBody>
      </p:sp>
    </p:spTree>
    <p:extLst>
      <p:ext uri="{BB962C8B-B14F-4D97-AF65-F5344CB8AC3E}">
        <p14:creationId xmlns:p14="http://schemas.microsoft.com/office/powerpoint/2010/main" val="767672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Semivariance</a:t>
            </a:r>
            <a:endParaRPr lang="en-US"/>
          </a:p>
        </p:txBody>
      </p:sp>
      <p:sp>
        <p:nvSpPr>
          <p:cNvPr id="3" name="Content Placeholder 2"/>
          <p:cNvSpPr>
            <a:spLocks noGrp="1"/>
          </p:cNvSpPr>
          <p:nvPr>
            <p:ph idx="1"/>
          </p:nvPr>
        </p:nvSpPr>
        <p:spPr/>
        <p:txBody>
          <a:bodyPr>
            <a:normAutofit/>
          </a:bodyPr>
          <a:lstStyle/>
          <a:p>
            <a:r>
              <a:rPr lang="en-US" sz="2400" b="1"/>
              <a:t>u</a:t>
            </a:r>
            <a:r>
              <a:rPr lang="en-US" sz="2400"/>
              <a:t>	: vektor koordinat spasial yang menyatakan lokasi</a:t>
            </a:r>
          </a:p>
          <a:p>
            <a:r>
              <a:rPr lang="en-US" sz="2400"/>
              <a:t>z(</a:t>
            </a:r>
            <a:r>
              <a:rPr lang="en-US" sz="2400" b="1"/>
              <a:t>u</a:t>
            </a:r>
            <a:r>
              <a:rPr lang="en-US" sz="2400"/>
              <a:t>)	: nilai variabel kajian pada lokasi</a:t>
            </a:r>
          </a:p>
          <a:p>
            <a:r>
              <a:rPr lang="en-US" sz="2400" b="1"/>
              <a:t>h</a:t>
            </a:r>
            <a:r>
              <a:rPr lang="en-US" sz="2400"/>
              <a:t>	: vektor lag jarak, yaitu jarak tertentu dari suatu lokasi</a:t>
            </a:r>
          </a:p>
          <a:p>
            <a:r>
              <a:rPr lang="en-US" sz="2400"/>
              <a:t>z(</a:t>
            </a:r>
            <a:r>
              <a:rPr lang="en-US" sz="2400" b="1"/>
              <a:t>u+h</a:t>
            </a:r>
            <a:r>
              <a:rPr lang="en-US" sz="2400"/>
              <a:t>): </a:t>
            </a:r>
            <a:r>
              <a:rPr lang="en-US" sz="2400"/>
              <a:t>nilai variabel kajian pada lokasi dengan jarak tertentu dari u</a:t>
            </a:r>
          </a:p>
          <a:p>
            <a:endParaRPr lang="en-US" sz="2400"/>
          </a:p>
        </p:txBody>
      </p:sp>
      <p:pic>
        <p:nvPicPr>
          <p:cNvPr id="1026" name="Picture 2"/>
          <p:cNvPicPr>
            <a:picLocks noChangeAspect="1" noChangeArrowheads="1"/>
          </p:cNvPicPr>
          <p:nvPr/>
        </p:nvPicPr>
        <p:blipFill>
          <a:blip r:embed="rId2" cstate="print"/>
          <a:srcRect/>
          <a:stretch>
            <a:fillRect/>
          </a:stretch>
        </p:blipFill>
        <p:spPr bwMode="auto">
          <a:xfrm>
            <a:off x="2514601" y="4114801"/>
            <a:ext cx="6962775" cy="904875"/>
          </a:xfrm>
          <a:prstGeom prst="rect">
            <a:avLst/>
          </a:prstGeom>
          <a:noFill/>
          <a:ln w="9525">
            <a:noFill/>
            <a:miter lim="800000"/>
            <a:headEnd/>
            <a:tailEnd/>
          </a:ln>
        </p:spPr>
      </p:pic>
    </p:spTree>
    <p:extLst>
      <p:ext uri="{BB962C8B-B14F-4D97-AF65-F5344CB8AC3E}">
        <p14:creationId xmlns:p14="http://schemas.microsoft.com/office/powerpoint/2010/main" val="1283401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Variogram</a:t>
            </a:r>
            <a:br>
              <a:rPr lang="en-US" smtClean="0"/>
            </a:br>
            <a:r>
              <a:rPr lang="en-US" sz="3100"/>
              <a:t>plot nilai semivariance pada berbagai jarak</a:t>
            </a:r>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124201" y="1752600"/>
            <a:ext cx="5934075" cy="4495800"/>
          </a:xfrm>
          <a:prstGeom prst="rect">
            <a:avLst/>
          </a:prstGeom>
          <a:noFill/>
          <a:ln w="9525">
            <a:noFill/>
            <a:miter lim="800000"/>
            <a:headEnd/>
            <a:tailEnd/>
          </a:ln>
        </p:spPr>
      </p:pic>
    </p:spTree>
    <p:extLst>
      <p:ext uri="{BB962C8B-B14F-4D97-AF65-F5344CB8AC3E}">
        <p14:creationId xmlns:p14="http://schemas.microsoft.com/office/powerpoint/2010/main" val="542720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9926" y="1690688"/>
            <a:ext cx="6129144" cy="4264723"/>
          </a:xfrm>
          <a:prstGeom prst="rect">
            <a:avLst/>
          </a:prstGeom>
        </p:spPr>
      </p:pic>
      <p:pic>
        <p:nvPicPr>
          <p:cNvPr id="5" name="Picture 4"/>
          <p:cNvPicPr>
            <a:picLocks noChangeAspect="1"/>
          </p:cNvPicPr>
          <p:nvPr/>
        </p:nvPicPr>
        <p:blipFill>
          <a:blip r:embed="rId3"/>
          <a:stretch>
            <a:fillRect/>
          </a:stretch>
        </p:blipFill>
        <p:spPr>
          <a:xfrm>
            <a:off x="5748461" y="1893936"/>
            <a:ext cx="6089498" cy="3079280"/>
          </a:xfrm>
          <a:prstGeom prst="rect">
            <a:avLst/>
          </a:prstGeom>
        </p:spPr>
      </p:pic>
    </p:spTree>
    <p:extLst>
      <p:ext uri="{BB962C8B-B14F-4D97-AF65-F5344CB8AC3E}">
        <p14:creationId xmlns:p14="http://schemas.microsoft.com/office/powerpoint/2010/main" val="2220994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Variogram</a:t>
            </a:r>
            <a:endParaRPr lang="en-US"/>
          </a:p>
        </p:txBody>
      </p:sp>
      <p:sp>
        <p:nvSpPr>
          <p:cNvPr id="3" name="Content Placeholder 2"/>
          <p:cNvSpPr>
            <a:spLocks noGrp="1"/>
          </p:cNvSpPr>
          <p:nvPr>
            <p:ph idx="1"/>
          </p:nvPr>
        </p:nvSpPr>
        <p:spPr/>
        <p:txBody>
          <a:bodyPr>
            <a:normAutofit fontScale="92500" lnSpcReduction="20000"/>
          </a:bodyPr>
          <a:lstStyle/>
          <a:p>
            <a:r>
              <a:rPr lang="en-US" b="1"/>
              <a:t>Sill</a:t>
            </a:r>
            <a:r>
              <a:rPr lang="en-US"/>
              <a:t>: The semivariance value at which the variogram levels </a:t>
            </a:r>
            <a:r>
              <a:rPr lang="en-US" smtClean="0"/>
              <a:t>off.  Also </a:t>
            </a:r>
            <a:r>
              <a:rPr lang="en-US"/>
              <a:t>used to refer to the “amplitude” of a certain component of </a:t>
            </a:r>
            <a:r>
              <a:rPr lang="en-US" smtClean="0"/>
              <a:t>the semivariogram</a:t>
            </a:r>
            <a:r>
              <a:rPr lang="en-US"/>
              <a:t>. </a:t>
            </a:r>
            <a:endParaRPr lang="en-US" smtClean="0"/>
          </a:p>
          <a:p>
            <a:endParaRPr lang="en-US"/>
          </a:p>
          <a:p>
            <a:r>
              <a:rPr lang="en-US" b="1" smtClean="0"/>
              <a:t>Range</a:t>
            </a:r>
            <a:r>
              <a:rPr lang="en-US"/>
              <a:t>: The lag distance at which the semivariogram (</a:t>
            </a:r>
            <a:r>
              <a:rPr lang="en-US" smtClean="0"/>
              <a:t>or semivariogram </a:t>
            </a:r>
            <a:r>
              <a:rPr lang="en-US"/>
              <a:t>component) reaches the sill value. </a:t>
            </a:r>
            <a:r>
              <a:rPr lang="en-US" smtClean="0"/>
              <a:t>Presumably, autocorrelation </a:t>
            </a:r>
            <a:r>
              <a:rPr lang="en-US"/>
              <a:t>is essentially zero beyond the range.</a:t>
            </a:r>
          </a:p>
          <a:p>
            <a:endParaRPr lang="en-US" smtClean="0"/>
          </a:p>
          <a:p>
            <a:r>
              <a:rPr lang="en-US" b="1" smtClean="0"/>
              <a:t>Nugget</a:t>
            </a:r>
            <a:r>
              <a:rPr lang="en-US"/>
              <a:t>: In theory the semivariogram value at the origin (0 </a:t>
            </a:r>
            <a:r>
              <a:rPr lang="en-US" smtClean="0"/>
              <a:t>lag) should </a:t>
            </a:r>
            <a:r>
              <a:rPr lang="en-US"/>
              <a:t>be zero. If it is significantly different from zero for </a:t>
            </a:r>
            <a:r>
              <a:rPr lang="en-US" smtClean="0"/>
              <a:t>lags very </a:t>
            </a:r>
            <a:r>
              <a:rPr lang="en-US"/>
              <a:t>close to zero, then this semivariogram value is referred to </a:t>
            </a:r>
            <a:r>
              <a:rPr lang="en-US" smtClean="0"/>
              <a:t>as the </a:t>
            </a:r>
            <a:r>
              <a:rPr lang="en-US"/>
              <a:t>nugget. The nugget represents variability at distances </a:t>
            </a:r>
            <a:r>
              <a:rPr lang="en-US" smtClean="0"/>
              <a:t>smaller than </a:t>
            </a:r>
            <a:r>
              <a:rPr lang="en-US"/>
              <a:t>the typical sample spacing, including measurement error.</a:t>
            </a:r>
          </a:p>
        </p:txBody>
      </p:sp>
    </p:spTree>
    <p:extLst>
      <p:ext uri="{BB962C8B-B14F-4D97-AF65-F5344CB8AC3E}">
        <p14:creationId xmlns:p14="http://schemas.microsoft.com/office/powerpoint/2010/main" val="44347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Korelasi</a:t>
            </a:r>
            <a:endParaRPr lang="en-US" dirty="0"/>
          </a:p>
        </p:txBody>
      </p:sp>
      <p:sp>
        <p:nvSpPr>
          <p:cNvPr id="3" name="Content Placeholder 2"/>
          <p:cNvSpPr>
            <a:spLocks noGrp="1"/>
          </p:cNvSpPr>
          <p:nvPr>
            <p:ph idx="1"/>
          </p:nvPr>
        </p:nvSpPr>
        <p:spPr>
          <a:xfrm>
            <a:off x="838200" y="1825625"/>
            <a:ext cx="5507736" cy="4351338"/>
          </a:xfrm>
        </p:spPr>
        <p:txBody>
          <a:bodyPr>
            <a:normAutofit lnSpcReduction="10000"/>
          </a:bodyPr>
          <a:lstStyle/>
          <a:p>
            <a:r>
              <a:rPr lang="en-US" dirty="0" err="1" smtClean="0"/>
              <a:t>analisis</a:t>
            </a:r>
            <a:r>
              <a:rPr lang="en-US" dirty="0" smtClean="0"/>
              <a:t> </a:t>
            </a:r>
            <a:r>
              <a:rPr lang="en-US" dirty="0" err="1" smtClean="0"/>
              <a:t>hubungan</a:t>
            </a:r>
            <a:r>
              <a:rPr lang="en-US" dirty="0" smtClean="0"/>
              <a:t> </a:t>
            </a:r>
            <a:r>
              <a:rPr lang="en-US" dirty="0" err="1" smtClean="0"/>
              <a:t>antara</a:t>
            </a:r>
            <a:r>
              <a:rPr lang="en-US" dirty="0" smtClean="0"/>
              <a:t> </a:t>
            </a:r>
            <a:r>
              <a:rPr lang="en-US" dirty="0" err="1" smtClean="0"/>
              <a:t>dua</a:t>
            </a:r>
            <a:r>
              <a:rPr lang="en-US" dirty="0" smtClean="0"/>
              <a:t> </a:t>
            </a:r>
            <a:r>
              <a:rPr lang="en-US" dirty="0" err="1" smtClean="0"/>
              <a:t>variabel</a:t>
            </a:r>
            <a:endParaRPr lang="en-US" dirty="0" smtClean="0"/>
          </a:p>
          <a:p>
            <a:r>
              <a:rPr lang="en-US" dirty="0" err="1" smtClean="0"/>
              <a:t>Koefisien</a:t>
            </a:r>
            <a:r>
              <a:rPr lang="en-US" dirty="0" smtClean="0"/>
              <a:t> </a:t>
            </a:r>
            <a:r>
              <a:rPr lang="en-US" dirty="0" err="1" smtClean="0"/>
              <a:t>korelasi</a:t>
            </a:r>
            <a:r>
              <a:rPr lang="en-US" dirty="0" smtClean="0"/>
              <a:t>: </a:t>
            </a:r>
            <a:r>
              <a:rPr lang="en-US" dirty="0" err="1" smtClean="0"/>
              <a:t>besaran</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menyatakan</a:t>
            </a:r>
            <a:r>
              <a:rPr lang="en-US" dirty="0" smtClean="0"/>
              <a:t> </a:t>
            </a:r>
            <a:r>
              <a:rPr lang="en-US" dirty="0" err="1" smtClean="0"/>
              <a:t>arah</a:t>
            </a:r>
            <a:r>
              <a:rPr lang="en-US" dirty="0" smtClean="0"/>
              <a:t> </a:t>
            </a:r>
            <a:r>
              <a:rPr lang="en-US" dirty="0" err="1" smtClean="0"/>
              <a:t>dan</a:t>
            </a:r>
            <a:r>
              <a:rPr lang="en-US" dirty="0" smtClean="0"/>
              <a:t> </a:t>
            </a:r>
            <a:r>
              <a:rPr lang="en-US" dirty="0" err="1" smtClean="0"/>
              <a:t>keeratan</a:t>
            </a:r>
            <a:r>
              <a:rPr lang="en-US" dirty="0" smtClean="0"/>
              <a:t> </a:t>
            </a:r>
            <a:r>
              <a:rPr lang="en-US" dirty="0" err="1" smtClean="0"/>
              <a:t>hubungan</a:t>
            </a:r>
            <a:r>
              <a:rPr lang="en-US" dirty="0" smtClean="0"/>
              <a:t> </a:t>
            </a:r>
            <a:r>
              <a:rPr lang="en-US" dirty="0" err="1" smtClean="0"/>
              <a:t>dua</a:t>
            </a:r>
            <a:r>
              <a:rPr lang="en-US" dirty="0" smtClean="0"/>
              <a:t> </a:t>
            </a:r>
            <a:r>
              <a:rPr lang="en-US" dirty="0" err="1" smtClean="0"/>
              <a:t>variabel</a:t>
            </a:r>
            <a:endParaRPr lang="en-US" dirty="0" smtClean="0"/>
          </a:p>
          <a:p>
            <a:r>
              <a:rPr lang="en-US" dirty="0" err="1" smtClean="0"/>
              <a:t>Kategori</a:t>
            </a:r>
            <a:r>
              <a:rPr lang="en-US" dirty="0" smtClean="0"/>
              <a:t> </a:t>
            </a:r>
            <a:r>
              <a:rPr lang="en-US" dirty="0" err="1" smtClean="0"/>
              <a:t>besaran</a:t>
            </a:r>
            <a:r>
              <a:rPr lang="en-US" dirty="0" smtClean="0"/>
              <a:t> </a:t>
            </a:r>
            <a:r>
              <a:rPr lang="en-US" dirty="0" err="1" smtClean="0"/>
              <a:t>nilai</a:t>
            </a:r>
            <a:r>
              <a:rPr lang="en-US" dirty="0" smtClean="0"/>
              <a:t> </a:t>
            </a:r>
            <a:r>
              <a:rPr lang="en-US" dirty="0" err="1" smtClean="0"/>
              <a:t>korelasi</a:t>
            </a:r>
            <a:r>
              <a:rPr lang="en-US" dirty="0" smtClean="0"/>
              <a:t>:</a:t>
            </a:r>
          </a:p>
          <a:p>
            <a:pPr lvl="1"/>
            <a:r>
              <a:rPr lang="en-US" dirty="0" smtClean="0"/>
              <a:t>0.0 – 0.2 : </a:t>
            </a:r>
            <a:r>
              <a:rPr lang="en-US" dirty="0" err="1" smtClean="0"/>
              <a:t>lemah</a:t>
            </a:r>
            <a:endParaRPr lang="en-US" dirty="0" smtClean="0"/>
          </a:p>
          <a:p>
            <a:pPr lvl="1"/>
            <a:r>
              <a:rPr lang="en-US" dirty="0" smtClean="0"/>
              <a:t>0.2 – 0.5	: </a:t>
            </a:r>
            <a:r>
              <a:rPr lang="en-US" dirty="0" err="1" smtClean="0"/>
              <a:t>sedang</a:t>
            </a:r>
            <a:endParaRPr lang="en-US" dirty="0" smtClean="0"/>
          </a:p>
          <a:p>
            <a:pPr lvl="1"/>
            <a:r>
              <a:rPr lang="en-US" dirty="0" smtClean="0"/>
              <a:t>0.5 – 0.8	: </a:t>
            </a:r>
            <a:r>
              <a:rPr lang="en-US" dirty="0" err="1" smtClean="0"/>
              <a:t>kuat</a:t>
            </a:r>
            <a:endParaRPr lang="en-US" dirty="0" smtClean="0"/>
          </a:p>
          <a:p>
            <a:pPr lvl="1"/>
            <a:r>
              <a:rPr lang="en-US" dirty="0" smtClean="0"/>
              <a:t>0.8 – 1.0	: </a:t>
            </a:r>
            <a:r>
              <a:rPr lang="en-US" dirty="0" err="1" smtClean="0"/>
              <a:t>sangat</a:t>
            </a:r>
            <a:r>
              <a:rPr lang="en-US" dirty="0" smtClean="0"/>
              <a:t> </a:t>
            </a:r>
            <a:r>
              <a:rPr lang="en-US" dirty="0" err="1" smtClean="0"/>
              <a:t>kuat</a:t>
            </a:r>
            <a:endParaRPr 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3947440213"/>
              </p:ext>
            </p:extLst>
          </p:nvPr>
        </p:nvGraphicFramePr>
        <p:xfrm>
          <a:off x="7568184" y="547687"/>
          <a:ext cx="3200400" cy="2555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8025384" y="3062287"/>
            <a:ext cx="2286000" cy="369332"/>
          </a:xfrm>
          <a:prstGeom prst="rect">
            <a:avLst/>
          </a:prstGeom>
          <a:noFill/>
        </p:spPr>
        <p:txBody>
          <a:bodyPr wrap="square" rtlCol="0">
            <a:spAutoFit/>
          </a:bodyPr>
          <a:lstStyle/>
          <a:p>
            <a:pPr algn="ctr"/>
            <a:r>
              <a:rPr lang="en-US" dirty="0" err="1" smtClean="0"/>
              <a:t>tinggi</a:t>
            </a:r>
            <a:r>
              <a:rPr lang="en-US" dirty="0" smtClean="0"/>
              <a:t> </a:t>
            </a:r>
            <a:r>
              <a:rPr lang="en-US" dirty="0" err="1" smtClean="0"/>
              <a:t>badan</a:t>
            </a:r>
            <a:endParaRPr lang="en-US" dirty="0"/>
          </a:p>
        </p:txBody>
      </p:sp>
      <p:sp>
        <p:nvSpPr>
          <p:cNvPr id="6" name="TextBox 5"/>
          <p:cNvSpPr txBox="1"/>
          <p:nvPr/>
        </p:nvSpPr>
        <p:spPr>
          <a:xfrm>
            <a:off x="6729984" y="547687"/>
            <a:ext cx="838200" cy="646331"/>
          </a:xfrm>
          <a:prstGeom prst="rect">
            <a:avLst/>
          </a:prstGeom>
          <a:noFill/>
        </p:spPr>
        <p:txBody>
          <a:bodyPr wrap="square" rtlCol="0">
            <a:spAutoFit/>
          </a:bodyPr>
          <a:lstStyle/>
          <a:p>
            <a:pPr algn="r"/>
            <a:r>
              <a:rPr lang="en-US" dirty="0" err="1" smtClean="0"/>
              <a:t>berat</a:t>
            </a:r>
            <a:endParaRPr lang="en-US" dirty="0" smtClean="0"/>
          </a:p>
          <a:p>
            <a:pPr algn="r"/>
            <a:r>
              <a:rPr lang="en-US" dirty="0" err="1" smtClean="0"/>
              <a:t>badan</a:t>
            </a:r>
            <a:endParaRPr lang="en-US" dirty="0"/>
          </a:p>
        </p:txBody>
      </p:sp>
      <p:graphicFrame>
        <p:nvGraphicFramePr>
          <p:cNvPr id="10" name="Object 3"/>
          <p:cNvGraphicFramePr>
            <a:graphicFrameLocks noChangeAspect="1"/>
          </p:cNvGraphicFramePr>
          <p:nvPr>
            <p:extLst>
              <p:ext uri="{D42A27DB-BD31-4B8C-83A1-F6EECF244321}">
                <p14:modId xmlns:p14="http://schemas.microsoft.com/office/powerpoint/2010/main" val="2092595235"/>
              </p:ext>
            </p:extLst>
          </p:nvPr>
        </p:nvGraphicFramePr>
        <p:xfrm>
          <a:off x="7568184" y="3861619"/>
          <a:ext cx="3200400" cy="2555875"/>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8177784" y="6376219"/>
            <a:ext cx="2286000" cy="369332"/>
          </a:xfrm>
          <a:prstGeom prst="rect">
            <a:avLst/>
          </a:prstGeom>
          <a:noFill/>
        </p:spPr>
        <p:txBody>
          <a:bodyPr wrap="square" rtlCol="0">
            <a:spAutoFit/>
          </a:bodyPr>
          <a:lstStyle/>
          <a:p>
            <a:pPr algn="ctr"/>
            <a:r>
              <a:rPr lang="en-US" dirty="0" err="1" smtClean="0"/>
              <a:t>ketinggian</a:t>
            </a:r>
            <a:r>
              <a:rPr lang="en-US" dirty="0" smtClean="0"/>
              <a:t> </a:t>
            </a:r>
            <a:r>
              <a:rPr lang="en-US" dirty="0" err="1" smtClean="0"/>
              <a:t>tempat</a:t>
            </a:r>
            <a:endParaRPr lang="en-US" dirty="0"/>
          </a:p>
        </p:txBody>
      </p:sp>
      <p:sp>
        <p:nvSpPr>
          <p:cNvPr id="12" name="TextBox 11"/>
          <p:cNvSpPr txBox="1"/>
          <p:nvPr/>
        </p:nvSpPr>
        <p:spPr>
          <a:xfrm>
            <a:off x="6577584" y="3861619"/>
            <a:ext cx="1066800" cy="646331"/>
          </a:xfrm>
          <a:prstGeom prst="rect">
            <a:avLst/>
          </a:prstGeom>
          <a:noFill/>
        </p:spPr>
        <p:txBody>
          <a:bodyPr wrap="square" rtlCol="0">
            <a:spAutoFit/>
          </a:bodyPr>
          <a:lstStyle/>
          <a:p>
            <a:pPr algn="r"/>
            <a:r>
              <a:rPr lang="en-US" dirty="0" err="1" smtClean="0"/>
              <a:t>suhu</a:t>
            </a:r>
            <a:r>
              <a:rPr lang="en-US" dirty="0" smtClean="0"/>
              <a:t> rata-rata</a:t>
            </a:r>
            <a:endParaRPr lang="en-US" dirty="0"/>
          </a:p>
        </p:txBody>
      </p:sp>
    </p:spTree>
    <p:extLst>
      <p:ext uri="{BB962C8B-B14F-4D97-AF65-F5344CB8AC3E}">
        <p14:creationId xmlns:p14="http://schemas.microsoft.com/office/powerpoint/2010/main" val="2835197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0735AB2D-8C37-4DC2-8455-CE26CE308147}" type="slidenum">
              <a:rPr lang="en-US" altLang="en-US" sz="1200">
                <a:solidFill>
                  <a:srgbClr val="898989"/>
                </a:solidFill>
              </a:rPr>
              <a:pPr>
                <a:spcBef>
                  <a:spcPct val="0"/>
                </a:spcBef>
                <a:buFontTx/>
                <a:buNone/>
              </a:pPr>
              <a:t>20</a:t>
            </a:fld>
            <a:endParaRPr lang="en-US" altLang="en-US" sz="1200">
              <a:solidFill>
                <a:srgbClr val="898989"/>
              </a:solidFill>
            </a:endParaRPr>
          </a:p>
        </p:txBody>
      </p:sp>
      <p:sp>
        <p:nvSpPr>
          <p:cNvPr id="98307" name="Rectangle 2"/>
          <p:cNvSpPr>
            <a:spLocks noGrp="1"/>
          </p:cNvSpPr>
          <p:nvPr>
            <p:ph type="title"/>
          </p:nvPr>
        </p:nvSpPr>
        <p:spPr>
          <a:xfrm>
            <a:off x="1752600" y="274638"/>
            <a:ext cx="8610600" cy="1143000"/>
          </a:xfrm>
        </p:spPr>
        <p:txBody>
          <a:bodyPr/>
          <a:lstStyle/>
          <a:p>
            <a:r>
              <a:rPr lang="en-US" altLang="en-US" sz="4000"/>
              <a:t>Spatial Independence at Small Distances</a:t>
            </a:r>
          </a:p>
        </p:txBody>
      </p:sp>
      <p:sp>
        <p:nvSpPr>
          <p:cNvPr id="98308" name="Rectangle 3"/>
          <p:cNvSpPr txBox="1">
            <a:spLocks/>
          </p:cNvSpPr>
          <p:nvPr/>
        </p:nvSpPr>
        <p:spPr bwMode="auto">
          <a:xfrm>
            <a:off x="1981200" y="16002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nSpc>
                <a:spcPct val="80000"/>
              </a:lnSpc>
            </a:pPr>
            <a:r>
              <a:rPr lang="en-US" altLang="en-US" sz="2400"/>
              <a:t>Even though we assume that values at points that are very near each other are correlated, points that are separated by very, very small values might be considerably less correlated</a:t>
            </a:r>
          </a:p>
          <a:p>
            <a:pPr lvl="1">
              <a:lnSpc>
                <a:spcPct val="80000"/>
              </a:lnSpc>
            </a:pPr>
            <a:r>
              <a:rPr lang="en-US" altLang="en-US" sz="2000"/>
              <a:t>E.g.: you might find a gold nugget and no more gold in the vicinity</a:t>
            </a:r>
          </a:p>
          <a:p>
            <a:pPr>
              <a:lnSpc>
                <a:spcPct val="80000"/>
              </a:lnSpc>
            </a:pPr>
            <a:r>
              <a:rPr lang="en-US" altLang="en-US" sz="2400"/>
              <a:t>In other words, even though </a:t>
            </a:r>
            <a:r>
              <a:rPr lang="en-US" altLang="en-US" sz="2400" i="1"/>
              <a:t>γ(0) </a:t>
            </a:r>
            <a:r>
              <a:rPr lang="en-US" altLang="en-US" sz="2400"/>
              <a:t>is always 0, however </a:t>
            </a:r>
            <a:r>
              <a:rPr lang="en-US" altLang="en-US" sz="2400" i="1"/>
              <a:t>γ</a:t>
            </a:r>
            <a:r>
              <a:rPr lang="en-US" altLang="en-US" sz="2400"/>
              <a:t> at very, very small distances will be equal to a value </a:t>
            </a:r>
            <a:r>
              <a:rPr lang="en-US" altLang="en-US" sz="2400" i="1"/>
              <a:t>a</a:t>
            </a:r>
            <a:r>
              <a:rPr lang="en-US" altLang="en-US" sz="2400"/>
              <a:t> that is considerably greater than 0. </a:t>
            </a:r>
          </a:p>
          <a:p>
            <a:pPr>
              <a:lnSpc>
                <a:spcPct val="80000"/>
              </a:lnSpc>
            </a:pPr>
            <a:r>
              <a:rPr lang="en-US" altLang="en-US" sz="2400"/>
              <a:t>This value denoted by </a:t>
            </a:r>
            <a:r>
              <a:rPr lang="en-US" altLang="en-US" sz="2400" i="1"/>
              <a:t>a</a:t>
            </a:r>
            <a:r>
              <a:rPr lang="en-US" altLang="en-US" sz="2400"/>
              <a:t> is called the </a:t>
            </a:r>
            <a:r>
              <a:rPr lang="en-US" altLang="en-US" sz="2400" i="1"/>
              <a:t>nugget</a:t>
            </a:r>
            <a:endParaRPr lang="en-US" altLang="en-US" sz="2400"/>
          </a:p>
          <a:p>
            <a:pPr>
              <a:lnSpc>
                <a:spcPct val="80000"/>
              </a:lnSpc>
            </a:pPr>
            <a:r>
              <a:rPr lang="en-US" altLang="en-US" sz="2400"/>
              <a:t>The ratio of the nugget to the sill is known as the </a:t>
            </a:r>
            <a:r>
              <a:rPr lang="en-US" altLang="en-US" sz="2400" i="1"/>
              <a:t>nugget effect, </a:t>
            </a:r>
            <a:r>
              <a:rPr lang="en-US" altLang="en-US" sz="2400"/>
              <a:t>and may be interpreted as the percentage of variation in the data that is not spatial</a:t>
            </a:r>
          </a:p>
          <a:p>
            <a:pPr>
              <a:lnSpc>
                <a:spcPct val="80000"/>
              </a:lnSpc>
            </a:pPr>
            <a:r>
              <a:rPr lang="en-US" altLang="en-US" sz="2400"/>
              <a:t>The difference between the sill and the nugget is known as the </a:t>
            </a:r>
            <a:r>
              <a:rPr lang="en-US" altLang="en-US" sz="2400" i="1"/>
              <a:t>partial sill </a:t>
            </a:r>
          </a:p>
          <a:p>
            <a:pPr lvl="1">
              <a:lnSpc>
                <a:spcPct val="80000"/>
              </a:lnSpc>
            </a:pPr>
            <a:r>
              <a:rPr lang="en-US" altLang="en-US" sz="2000"/>
              <a:t>The partial sill, and not the sill itself, is reported in GeoStatistical Analyst</a:t>
            </a:r>
            <a:endParaRPr lang="en-US" altLang="en-US" sz="2000" i="1"/>
          </a:p>
        </p:txBody>
      </p:sp>
    </p:spTree>
    <p:extLst>
      <p:ext uri="{BB962C8B-B14F-4D97-AF65-F5344CB8AC3E}">
        <p14:creationId xmlns:p14="http://schemas.microsoft.com/office/powerpoint/2010/main" val="3242963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9CA7DF43-1EDA-4C23-8E33-57111CC7FB6B}" type="slidenum">
              <a:rPr lang="en-US" altLang="en-US" sz="1200">
                <a:solidFill>
                  <a:srgbClr val="898989"/>
                </a:solidFill>
              </a:rPr>
              <a:pPr>
                <a:spcBef>
                  <a:spcPct val="0"/>
                </a:spcBef>
                <a:buFontTx/>
                <a:buNone/>
              </a:pPr>
              <a:t>21</a:t>
            </a:fld>
            <a:endParaRPr lang="en-US" altLang="en-US" sz="1200">
              <a:solidFill>
                <a:srgbClr val="898989"/>
              </a:solidFill>
            </a:endParaRPr>
          </a:p>
        </p:txBody>
      </p:sp>
      <p:sp>
        <p:nvSpPr>
          <p:cNvPr id="100355" name="Rectangle 2"/>
          <p:cNvSpPr>
            <a:spLocks noGrp="1"/>
          </p:cNvSpPr>
          <p:nvPr>
            <p:ph type="title"/>
          </p:nvPr>
        </p:nvSpPr>
        <p:spPr>
          <a:xfrm>
            <a:off x="1981200" y="496888"/>
            <a:ext cx="8229600" cy="715962"/>
          </a:xfrm>
        </p:spPr>
        <p:txBody>
          <a:bodyPr/>
          <a:lstStyle/>
          <a:p>
            <a:r>
              <a:rPr lang="en-US" altLang="en-US" sz="4000"/>
              <a:t>Pure Nugget Effect Variograms</a:t>
            </a:r>
          </a:p>
        </p:txBody>
      </p:sp>
      <p:sp>
        <p:nvSpPr>
          <p:cNvPr id="4" name="Rectangle 3"/>
          <p:cNvSpPr txBox="1">
            <a:spLocks/>
          </p:cNvSpPr>
          <p:nvPr/>
        </p:nvSpPr>
        <p:spPr bwMode="auto">
          <a:xfrm>
            <a:off x="1981200" y="1365250"/>
            <a:ext cx="8229600" cy="23622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sz="2000" dirty="0">
                <a:ea typeface="ＭＳ Ｐゴシック" pitchFamily="26" charset="-128"/>
                <a:cs typeface="ＭＳ Ｐゴシック" pitchFamily="26" charset="-128"/>
              </a:rPr>
              <a:t>Pure nugget effect is when the covariance between point values is zero at </a:t>
            </a:r>
            <a:r>
              <a:rPr lang="en-US" sz="2000" i="1" dirty="0">
                <a:ea typeface="ＭＳ Ｐゴシック" pitchFamily="26" charset="-128"/>
                <a:cs typeface="ＭＳ Ｐゴシック" pitchFamily="26" charset="-128"/>
              </a:rPr>
              <a:t>all </a:t>
            </a:r>
            <a:r>
              <a:rPr lang="en-US" sz="2000" dirty="0">
                <a:ea typeface="ＭＳ Ｐゴシック" pitchFamily="26" charset="-128"/>
                <a:cs typeface="ＭＳ Ｐゴシック" pitchFamily="26" charset="-128"/>
              </a:rPr>
              <a:t>distances </a:t>
            </a:r>
            <a:r>
              <a:rPr lang="en-US" sz="2000" i="1" dirty="0">
                <a:ea typeface="ＭＳ Ｐゴシック" pitchFamily="26" charset="-128"/>
                <a:cs typeface="ＭＳ Ｐゴシック" pitchFamily="26" charset="-128"/>
              </a:rPr>
              <a:t>h</a:t>
            </a:r>
            <a:endParaRPr lang="en-US" sz="2000" dirty="0">
              <a:ea typeface="ＭＳ Ｐゴシック" pitchFamily="26" charset="-128"/>
              <a:cs typeface="ＭＳ Ｐゴシック" pitchFamily="26" charset="-128"/>
            </a:endParaRPr>
          </a:p>
          <a:p>
            <a:pPr marL="342900" indent="-342900">
              <a:lnSpc>
                <a:spcPct val="80000"/>
              </a:lnSpc>
              <a:spcBef>
                <a:spcPct val="20000"/>
              </a:spcBef>
              <a:buFont typeface="Arial" charset="0"/>
              <a:buChar char="•"/>
              <a:defRPr/>
            </a:pPr>
            <a:r>
              <a:rPr lang="en-US" sz="2000" dirty="0">
                <a:ea typeface="ＭＳ Ｐゴシック" pitchFamily="26" charset="-128"/>
                <a:cs typeface="ＭＳ Ｐゴシック" pitchFamily="26" charset="-128"/>
              </a:rPr>
              <a:t>That is, there is absolutely no spatial autocorrelation in the data (even at small distances) </a:t>
            </a:r>
          </a:p>
          <a:p>
            <a:pPr marL="342900" indent="-342900">
              <a:lnSpc>
                <a:spcPct val="80000"/>
              </a:lnSpc>
              <a:spcBef>
                <a:spcPct val="20000"/>
              </a:spcBef>
              <a:buFont typeface="Arial" charset="0"/>
              <a:buChar char="•"/>
              <a:defRPr/>
            </a:pPr>
            <a:r>
              <a:rPr lang="en-US" sz="2000" dirty="0">
                <a:ea typeface="ＭＳ Ｐゴシック" pitchFamily="26" charset="-128"/>
                <a:cs typeface="ＭＳ Ｐゴシック" pitchFamily="26" charset="-128"/>
              </a:rPr>
              <a:t>Pure nugget effect </a:t>
            </a:r>
            <a:r>
              <a:rPr lang="en-US" sz="2000" dirty="0" err="1">
                <a:ea typeface="ＭＳ Ｐゴシック" pitchFamily="26" charset="-128"/>
                <a:cs typeface="ＭＳ Ｐゴシック" pitchFamily="26" charset="-128"/>
              </a:rPr>
              <a:t>covariogram</a:t>
            </a:r>
            <a:r>
              <a:rPr lang="en-US" sz="2000" dirty="0">
                <a:ea typeface="ＭＳ Ｐゴシック" pitchFamily="26" charset="-128"/>
                <a:cs typeface="ＭＳ Ｐゴシック" pitchFamily="26" charset="-128"/>
              </a:rPr>
              <a:t> and </a:t>
            </a:r>
            <a:r>
              <a:rPr lang="en-US" sz="2000" dirty="0" err="1">
                <a:ea typeface="ＭＳ Ｐゴシック" pitchFamily="26" charset="-128"/>
                <a:cs typeface="ＭＳ Ｐゴシック" pitchFamily="26" charset="-128"/>
              </a:rPr>
              <a:t>variogram</a:t>
            </a:r>
            <a:r>
              <a:rPr lang="en-US" sz="2000" dirty="0">
                <a:ea typeface="ＭＳ Ｐゴシック" pitchFamily="26" charset="-128"/>
                <a:cs typeface="ＭＳ Ｐゴシック" pitchFamily="26" charset="-128"/>
              </a:rPr>
              <a:t> are presented below</a:t>
            </a:r>
          </a:p>
          <a:p>
            <a:pPr marL="342900" indent="-342900">
              <a:lnSpc>
                <a:spcPct val="80000"/>
              </a:lnSpc>
              <a:spcBef>
                <a:spcPct val="20000"/>
              </a:spcBef>
              <a:buFont typeface="Arial" charset="0"/>
              <a:buChar char="•"/>
              <a:defRPr/>
            </a:pPr>
            <a:r>
              <a:rPr lang="en-US" sz="2000" dirty="0">
                <a:ea typeface="ＭＳ Ｐゴシック" pitchFamily="26" charset="-128"/>
                <a:cs typeface="ＭＳ Ｐゴシック" pitchFamily="26" charset="-128"/>
              </a:rPr>
              <a:t>Interpolation won’t give a reasonable predictions</a:t>
            </a:r>
          </a:p>
          <a:p>
            <a:pPr marL="342900" indent="-342900">
              <a:lnSpc>
                <a:spcPct val="80000"/>
              </a:lnSpc>
              <a:spcBef>
                <a:spcPct val="20000"/>
              </a:spcBef>
              <a:buFont typeface="Arial" charset="0"/>
              <a:buChar char="•"/>
              <a:defRPr/>
            </a:pPr>
            <a:r>
              <a:rPr lang="en-US" sz="2000" dirty="0">
                <a:ea typeface="ＭＳ Ｐゴシック" pitchFamily="26" charset="-128"/>
                <a:cs typeface="ＭＳ Ｐゴシック" pitchFamily="26" charset="-128"/>
              </a:rPr>
              <a:t>Most cases are not as extreme and have both a spatially dependent and a spatially independent component, regardless of </a:t>
            </a:r>
            <a:r>
              <a:rPr lang="en-US" sz="2000" dirty="0" err="1">
                <a:ea typeface="ＭＳ Ｐゴシック" pitchFamily="26" charset="-128"/>
                <a:cs typeface="ＭＳ Ｐゴシック" pitchFamily="26" charset="-128"/>
              </a:rPr>
              <a:t>variogram</a:t>
            </a:r>
            <a:r>
              <a:rPr lang="en-US" sz="2000" dirty="0">
                <a:ea typeface="ＭＳ Ｐゴシック" pitchFamily="26" charset="-128"/>
                <a:cs typeface="ＭＳ Ｐゴシック" pitchFamily="26" charset="-128"/>
              </a:rPr>
              <a:t> model chosen (discussed on following slides)</a:t>
            </a:r>
          </a:p>
        </p:txBody>
      </p:sp>
      <p:pic>
        <p:nvPicPr>
          <p:cNvPr id="10035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49701"/>
            <a:ext cx="91440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9126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Variogram</a:t>
            </a:r>
            <a:endParaRPr lang="en-US"/>
          </a:p>
        </p:txBody>
      </p:sp>
      <p:sp>
        <p:nvSpPr>
          <p:cNvPr id="3" name="Content Placeholder 2"/>
          <p:cNvSpPr>
            <a:spLocks noGrp="1"/>
          </p:cNvSpPr>
          <p:nvPr>
            <p:ph idx="1"/>
          </p:nvPr>
        </p:nvSpPr>
        <p:spPr/>
        <p:txBody>
          <a:bodyPr>
            <a:normAutofit fontScale="92500" lnSpcReduction="10000"/>
          </a:bodyPr>
          <a:lstStyle/>
          <a:p>
            <a:r>
              <a:rPr lang="en-US"/>
              <a:t>For the sake of kriging (or stochastic simulation), we need </a:t>
            </a:r>
            <a:r>
              <a:rPr lang="en-US" smtClean="0"/>
              <a:t>to replace </a:t>
            </a:r>
            <a:r>
              <a:rPr lang="en-US"/>
              <a:t>the empirical semivariogram with an </a:t>
            </a:r>
            <a:r>
              <a:rPr lang="en-US" smtClean="0"/>
              <a:t>acceptable semivariogram </a:t>
            </a:r>
            <a:r>
              <a:rPr lang="en-US"/>
              <a:t>model. </a:t>
            </a:r>
            <a:endParaRPr lang="en-US" smtClean="0"/>
          </a:p>
          <a:p>
            <a:r>
              <a:rPr lang="en-US" smtClean="0"/>
              <a:t>Part </a:t>
            </a:r>
            <a:r>
              <a:rPr lang="en-US"/>
              <a:t>of the reason for this is that the </a:t>
            </a:r>
            <a:r>
              <a:rPr lang="en-US" smtClean="0"/>
              <a:t>kriging algorithm </a:t>
            </a:r>
            <a:r>
              <a:rPr lang="en-US"/>
              <a:t>will need access to semivariogram values for </a:t>
            </a:r>
            <a:r>
              <a:rPr lang="en-US" smtClean="0"/>
              <a:t>lag distances </a:t>
            </a:r>
            <a:r>
              <a:rPr lang="en-US"/>
              <a:t>other than those used in the empirical semivariogram.</a:t>
            </a:r>
          </a:p>
          <a:p>
            <a:r>
              <a:rPr lang="en-US"/>
              <a:t>More importantly, the semivariogram models used in the </a:t>
            </a:r>
            <a:r>
              <a:rPr lang="en-US" smtClean="0"/>
              <a:t>kriging process </a:t>
            </a:r>
            <a:r>
              <a:rPr lang="en-US"/>
              <a:t>need to obey certain numerical properties in order for </a:t>
            </a:r>
            <a:r>
              <a:rPr lang="en-US" smtClean="0"/>
              <a:t>the kriging </a:t>
            </a:r>
            <a:r>
              <a:rPr lang="en-US"/>
              <a:t>equations to be solvable. (Technically, the </a:t>
            </a:r>
            <a:r>
              <a:rPr lang="en-US" smtClean="0"/>
              <a:t>semivariogram model </a:t>
            </a:r>
            <a:r>
              <a:rPr lang="en-US"/>
              <a:t>needs to be </a:t>
            </a:r>
            <a:r>
              <a:rPr lang="en-US" i="1"/>
              <a:t>non-negative definite, in order the system </a:t>
            </a:r>
            <a:r>
              <a:rPr lang="en-US" i="1" smtClean="0"/>
              <a:t>of </a:t>
            </a:r>
            <a:r>
              <a:rPr lang="en-US" smtClean="0"/>
              <a:t>kriging </a:t>
            </a:r>
            <a:r>
              <a:rPr lang="en-US"/>
              <a:t>equations to be </a:t>
            </a:r>
            <a:r>
              <a:rPr lang="en-US" i="1" smtClean="0"/>
              <a:t>non-singular). </a:t>
            </a:r>
          </a:p>
          <a:p>
            <a:r>
              <a:rPr lang="en-US" i="1" smtClean="0"/>
              <a:t>Therefore</a:t>
            </a:r>
            <a:r>
              <a:rPr lang="en-US" i="1"/>
              <a:t>, </a:t>
            </a:r>
            <a:r>
              <a:rPr lang="en-US" i="1" smtClean="0"/>
              <a:t>geostatisticians </a:t>
            </a:r>
            <a:r>
              <a:rPr lang="en-US" smtClean="0"/>
              <a:t>choose </a:t>
            </a:r>
            <a:r>
              <a:rPr lang="en-US"/>
              <a:t>from a palette of </a:t>
            </a:r>
            <a:r>
              <a:rPr lang="en-US" smtClean="0"/>
              <a:t>acceptable </a:t>
            </a:r>
            <a:r>
              <a:rPr lang="en-US" i="1" smtClean="0"/>
              <a:t>semivariogram </a:t>
            </a:r>
            <a:r>
              <a:rPr lang="en-US" i="1"/>
              <a:t>models.</a:t>
            </a:r>
            <a:endParaRPr lang="en-US"/>
          </a:p>
        </p:txBody>
      </p:sp>
    </p:spTree>
    <p:extLst>
      <p:ext uri="{BB962C8B-B14F-4D97-AF65-F5344CB8AC3E}">
        <p14:creationId xmlns:p14="http://schemas.microsoft.com/office/powerpoint/2010/main" val="2971665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49804B2D-E84C-48F1-941C-4E96A36F624D}" type="slidenum">
              <a:rPr lang="en-US" altLang="en-US" sz="1200">
                <a:solidFill>
                  <a:srgbClr val="898989"/>
                </a:solidFill>
              </a:rPr>
              <a:pPr>
                <a:spcBef>
                  <a:spcPct val="0"/>
                </a:spcBef>
                <a:buFontTx/>
                <a:buNone/>
              </a:pPr>
              <a:t>23</a:t>
            </a:fld>
            <a:endParaRPr lang="en-US" altLang="en-US" sz="1200">
              <a:solidFill>
                <a:srgbClr val="898989"/>
              </a:solidFill>
            </a:endParaRPr>
          </a:p>
        </p:txBody>
      </p:sp>
      <p:sp>
        <p:nvSpPr>
          <p:cNvPr id="102403" name="Rectangle 2"/>
          <p:cNvSpPr>
            <a:spLocks noGrp="1"/>
          </p:cNvSpPr>
          <p:nvPr>
            <p:ph type="title"/>
          </p:nvPr>
        </p:nvSpPr>
        <p:spPr>
          <a:xfrm>
            <a:off x="1981200" y="571501"/>
            <a:ext cx="8229600" cy="792163"/>
          </a:xfrm>
        </p:spPr>
        <p:txBody>
          <a:bodyPr/>
          <a:lstStyle/>
          <a:p>
            <a:r>
              <a:rPr lang="en-US" altLang="en-US" smtClean="0"/>
              <a:t>The Spherical Model</a:t>
            </a:r>
          </a:p>
        </p:txBody>
      </p:sp>
      <p:sp>
        <p:nvSpPr>
          <p:cNvPr id="102404" name="Rectangle 3"/>
          <p:cNvSpPr txBox="1">
            <a:spLocks/>
          </p:cNvSpPr>
          <p:nvPr/>
        </p:nvSpPr>
        <p:spPr bwMode="auto">
          <a:xfrm>
            <a:off x="1752600" y="1600200"/>
            <a:ext cx="8686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nSpc>
                <a:spcPct val="80000"/>
              </a:lnSpc>
            </a:pPr>
            <a:r>
              <a:rPr lang="en-US" altLang="en-US" sz="2000"/>
              <a:t>The spherical model is the most widely used variogram model</a:t>
            </a:r>
          </a:p>
          <a:p>
            <a:pPr>
              <a:lnSpc>
                <a:spcPct val="80000"/>
              </a:lnSpc>
            </a:pPr>
            <a:r>
              <a:rPr lang="en-US" altLang="en-US" sz="2000"/>
              <a:t>Monotonically non-decreasing</a:t>
            </a:r>
          </a:p>
          <a:p>
            <a:pPr lvl="1">
              <a:lnSpc>
                <a:spcPct val="80000"/>
              </a:lnSpc>
            </a:pPr>
            <a:r>
              <a:rPr lang="en-US" altLang="en-US" sz="1800"/>
              <a:t>I.e., as </a:t>
            </a:r>
            <a:r>
              <a:rPr lang="en-US" altLang="en-US" sz="1800" i="1"/>
              <a:t>h </a:t>
            </a:r>
            <a:r>
              <a:rPr lang="en-US" altLang="en-US" sz="1800"/>
              <a:t>increases,</a:t>
            </a:r>
            <a:r>
              <a:rPr lang="en-US" altLang="en-US" sz="1800" i="1"/>
              <a:t> </a:t>
            </a:r>
            <a:r>
              <a:rPr lang="en-US" altLang="en-US" sz="1800"/>
              <a:t>the value of </a:t>
            </a:r>
            <a:r>
              <a:rPr lang="en-US" altLang="en-US" sz="1800" i="1"/>
              <a:t>γ(h) </a:t>
            </a:r>
            <a:r>
              <a:rPr lang="en-US" altLang="en-US" sz="1800"/>
              <a:t>does not decrease - i.e., it goes up (until </a:t>
            </a:r>
            <a:r>
              <a:rPr lang="en-US" altLang="en-US" sz="1800" i="1"/>
              <a:t>h≤r</a:t>
            </a:r>
            <a:r>
              <a:rPr lang="en-US" altLang="en-US" sz="1800"/>
              <a:t>) or stays the same (</a:t>
            </a:r>
            <a:r>
              <a:rPr lang="en-US" altLang="en-US" sz="1800" i="1"/>
              <a:t>h&gt;r</a:t>
            </a:r>
            <a:r>
              <a:rPr lang="en-US" altLang="en-US" sz="1800"/>
              <a:t>)</a:t>
            </a:r>
          </a:p>
          <a:p>
            <a:pPr>
              <a:lnSpc>
                <a:spcPct val="80000"/>
              </a:lnSpc>
            </a:pPr>
            <a:r>
              <a:rPr lang="en-US" altLang="en-US" sz="2000" i="1"/>
              <a:t>γ(h≥r)=s </a:t>
            </a:r>
            <a:r>
              <a:rPr lang="en-US" altLang="en-US" sz="2000"/>
              <a:t>and </a:t>
            </a:r>
            <a:r>
              <a:rPr lang="en-US" altLang="en-US" sz="2000" i="1"/>
              <a:t>C(h≥r)=0</a:t>
            </a:r>
            <a:endParaRPr lang="en-US" altLang="en-US" sz="2000"/>
          </a:p>
          <a:p>
            <a:pPr lvl="1">
              <a:lnSpc>
                <a:spcPct val="80000"/>
              </a:lnSpc>
            </a:pPr>
            <a:r>
              <a:rPr lang="en-US" altLang="en-US" sz="1800"/>
              <a:t>That is, covariance is assumed to be exactly zero at distances </a:t>
            </a:r>
            <a:r>
              <a:rPr lang="en-US" altLang="en-US" sz="1800" i="1"/>
              <a:t>h≥r </a:t>
            </a:r>
          </a:p>
        </p:txBody>
      </p:sp>
      <p:pic>
        <p:nvPicPr>
          <p:cNvPr id="1024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541713"/>
            <a:ext cx="594360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788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F72E9E42-4992-430D-8FB3-AEB525284C3A}" type="slidenum">
              <a:rPr lang="en-US" altLang="en-US" sz="1200">
                <a:solidFill>
                  <a:srgbClr val="898989"/>
                </a:solidFill>
              </a:rPr>
              <a:pPr>
                <a:spcBef>
                  <a:spcPct val="0"/>
                </a:spcBef>
                <a:buFontTx/>
                <a:buNone/>
              </a:pPr>
              <a:t>24</a:t>
            </a:fld>
            <a:endParaRPr lang="en-US" altLang="en-US" sz="1200">
              <a:solidFill>
                <a:srgbClr val="898989"/>
              </a:solidFill>
            </a:endParaRPr>
          </a:p>
        </p:txBody>
      </p:sp>
      <p:sp>
        <p:nvSpPr>
          <p:cNvPr id="104451" name="Rectangle 2"/>
          <p:cNvSpPr>
            <a:spLocks noGrp="1"/>
          </p:cNvSpPr>
          <p:nvPr>
            <p:ph type="title"/>
          </p:nvPr>
        </p:nvSpPr>
        <p:spPr>
          <a:xfrm>
            <a:off x="1981200" y="500063"/>
            <a:ext cx="8229600" cy="785812"/>
          </a:xfrm>
        </p:spPr>
        <p:txBody>
          <a:bodyPr/>
          <a:lstStyle/>
          <a:p>
            <a:r>
              <a:rPr lang="en-US" altLang="en-US" smtClean="0"/>
              <a:t>The Exponential Model</a:t>
            </a:r>
          </a:p>
        </p:txBody>
      </p:sp>
      <p:sp>
        <p:nvSpPr>
          <p:cNvPr id="104452" name="Rectangle 3"/>
          <p:cNvSpPr txBox="1">
            <a:spLocks/>
          </p:cNvSpPr>
          <p:nvPr/>
        </p:nvSpPr>
        <p:spPr bwMode="auto">
          <a:xfrm>
            <a:off x="1981200" y="1168400"/>
            <a:ext cx="8229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nSpc>
                <a:spcPct val="80000"/>
              </a:lnSpc>
            </a:pPr>
            <a:r>
              <a:rPr lang="en-US" altLang="en-US" sz="1800"/>
              <a:t>The exponential variogram looks very similar to the spherical model, but assumes that the correlation never reaches exactly zero, regardless of how great the distances between points are</a:t>
            </a:r>
          </a:p>
          <a:p>
            <a:pPr>
              <a:lnSpc>
                <a:spcPct val="80000"/>
              </a:lnSpc>
            </a:pPr>
            <a:r>
              <a:rPr lang="en-US" altLang="en-US" sz="1800"/>
              <a:t>In other words, the variogram approaches the value of the sill asymptotically</a:t>
            </a:r>
          </a:p>
          <a:p>
            <a:pPr>
              <a:lnSpc>
                <a:spcPct val="80000"/>
              </a:lnSpc>
            </a:pPr>
            <a:r>
              <a:rPr lang="en-US" altLang="en-US" sz="1800"/>
              <a:t>Because the sill is never actually reached, the range is generally considered to be the smallest distance after which the covariance is 5% or less of the maximum covariance</a:t>
            </a:r>
          </a:p>
          <a:p>
            <a:pPr>
              <a:lnSpc>
                <a:spcPct val="80000"/>
              </a:lnSpc>
            </a:pPr>
            <a:r>
              <a:rPr lang="en-US" altLang="en-US" sz="1800"/>
              <a:t>The model is monotonically increasing</a:t>
            </a:r>
          </a:p>
          <a:p>
            <a:pPr lvl="1">
              <a:lnSpc>
                <a:spcPct val="80000"/>
              </a:lnSpc>
            </a:pPr>
            <a:r>
              <a:rPr lang="en-US" altLang="en-US" sz="1600"/>
              <a:t>I.e., as </a:t>
            </a:r>
            <a:r>
              <a:rPr lang="en-US" altLang="en-US" sz="1600" i="1"/>
              <a:t>h</a:t>
            </a:r>
            <a:r>
              <a:rPr lang="en-US" altLang="en-US" sz="1600"/>
              <a:t> goes up, so does </a:t>
            </a:r>
            <a:r>
              <a:rPr lang="en-US" altLang="en-US" sz="1600" i="1"/>
              <a:t>γ(h)</a:t>
            </a:r>
          </a:p>
        </p:txBody>
      </p:sp>
      <p:pic>
        <p:nvPicPr>
          <p:cNvPr id="1044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454400"/>
            <a:ext cx="60960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4406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DED13B18-735F-4D64-A21D-4F22B0A03E7C}" type="slidenum">
              <a:rPr lang="en-US" altLang="en-US" sz="1200">
                <a:solidFill>
                  <a:srgbClr val="898989"/>
                </a:solidFill>
              </a:rPr>
              <a:pPr>
                <a:spcBef>
                  <a:spcPct val="0"/>
                </a:spcBef>
                <a:buFontTx/>
                <a:buNone/>
              </a:pPr>
              <a:t>25</a:t>
            </a:fld>
            <a:endParaRPr lang="en-US" altLang="en-US" sz="1200">
              <a:solidFill>
                <a:srgbClr val="898989"/>
              </a:solidFill>
            </a:endParaRPr>
          </a:p>
        </p:txBody>
      </p:sp>
      <p:sp>
        <p:nvSpPr>
          <p:cNvPr id="106499" name="Rectangle 2"/>
          <p:cNvSpPr>
            <a:spLocks noGrp="1"/>
          </p:cNvSpPr>
          <p:nvPr>
            <p:ph type="title"/>
          </p:nvPr>
        </p:nvSpPr>
        <p:spPr>
          <a:xfrm>
            <a:off x="1981200" y="715963"/>
            <a:ext cx="8229600" cy="563562"/>
          </a:xfrm>
        </p:spPr>
        <p:txBody>
          <a:bodyPr>
            <a:normAutofit fontScale="90000"/>
          </a:bodyPr>
          <a:lstStyle/>
          <a:p>
            <a:r>
              <a:rPr lang="en-US" altLang="en-US" sz="4000"/>
              <a:t>The Wave (AKA Hole-Effect) Model</a:t>
            </a:r>
          </a:p>
        </p:txBody>
      </p:sp>
      <p:sp>
        <p:nvSpPr>
          <p:cNvPr id="106500" name="Text Box 6"/>
          <p:cNvSpPr txBox="1">
            <a:spLocks noChangeArrowheads="1"/>
          </p:cNvSpPr>
          <p:nvPr/>
        </p:nvSpPr>
        <p:spPr bwMode="auto">
          <a:xfrm>
            <a:off x="5486400" y="1449389"/>
            <a:ext cx="50292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800"/>
              <a:t>On the picture to the left, the waves exhibit a periodic pattern. A non-standard form of spatial autocorrelation applies. Peaks are similar in values to other peaks, and troughs are similar in values to other troughs. However, note the </a:t>
            </a:r>
            <a:r>
              <a:rPr lang="en-US" altLang="en-US" sz="1800" i="1"/>
              <a:t>dampening </a:t>
            </a:r>
            <a:r>
              <a:rPr lang="en-US" altLang="en-US" sz="1800"/>
              <a:t>in the covariogram and variogram below: That is, </a:t>
            </a:r>
            <a:r>
              <a:rPr lang="en-US" altLang="en-US" sz="1800" i="1"/>
              <a:t>peaks </a:t>
            </a:r>
            <a:r>
              <a:rPr lang="en-US" altLang="en-US" sz="1800"/>
              <a:t>that are closer together have values that are more correlated than peaks that are father apart (and same holds for troughs).</a:t>
            </a:r>
          </a:p>
        </p:txBody>
      </p:sp>
      <p:sp>
        <p:nvSpPr>
          <p:cNvPr id="106501" name="TextBox 5"/>
          <p:cNvSpPr txBox="1">
            <a:spLocks noChangeArrowheads="1"/>
          </p:cNvSpPr>
          <p:nvPr/>
        </p:nvSpPr>
        <p:spPr bwMode="auto">
          <a:xfrm>
            <a:off x="6286500" y="4206875"/>
            <a:ext cx="42291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400" i="1"/>
              <a:t>More is said about the applicability of these models in </a:t>
            </a:r>
            <a:r>
              <a:rPr lang="en-US" altLang="en-US" sz="1400" i="1">
                <a:hlinkClick r:id="rId3"/>
              </a:rPr>
              <a:t>ttp://www.gaa.org.au/pdf/gaa_pyrcz_deutsch.pdf</a:t>
            </a:r>
            <a:endParaRPr lang="en-US" altLang="en-US" sz="1400" i="1"/>
          </a:p>
          <a:p>
            <a:pPr eaLnBrk="1" hangingPunct="1">
              <a:spcBef>
                <a:spcPct val="0"/>
              </a:spcBef>
              <a:buFontTx/>
              <a:buNone/>
            </a:pPr>
            <a:endParaRPr lang="en-US" altLang="en-US" sz="1400" i="1"/>
          </a:p>
          <a:p>
            <a:pPr eaLnBrk="1" hangingPunct="1">
              <a:spcBef>
                <a:spcPct val="0"/>
              </a:spcBef>
              <a:buFontTx/>
              <a:buNone/>
            </a:pPr>
            <a:r>
              <a:rPr lang="en-US" altLang="en-US" sz="1400" i="1"/>
              <a:t>Variogram graph edited slightly from: </a:t>
            </a:r>
            <a:r>
              <a:rPr lang="en-US" altLang="en-US" sz="1400" i="1">
                <a:hlinkClick r:id="rId4"/>
              </a:rPr>
              <a:t>http://www.seas.upenn.edu/~ese502/NOTEBOOK/Part_II/4_Variograms.pdf</a:t>
            </a:r>
            <a:r>
              <a:rPr lang="en-US" altLang="en-US" sz="1400" i="1"/>
              <a:t> </a:t>
            </a:r>
          </a:p>
        </p:txBody>
      </p:sp>
      <p:pic>
        <p:nvPicPr>
          <p:cNvPr id="10650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449389"/>
            <a:ext cx="36576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044951"/>
            <a:ext cx="42100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176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2"/>
          </p:nvPr>
        </p:nvSpPr>
        <p:spPr/>
        <p:txBody>
          <a:bodyPr/>
          <a:lstStyle/>
          <a:p>
            <a:fld id="{AFE578ED-F66B-43CE-8B56-175E2FA14E72}" type="slidenum">
              <a:rPr lang="en-US"/>
              <a:pPr/>
              <a:t>26</a:t>
            </a:fld>
            <a:endParaRPr lang="en-US"/>
          </a:p>
        </p:txBody>
      </p:sp>
      <p:sp>
        <p:nvSpPr>
          <p:cNvPr id="13314" name="Rectangle 2"/>
          <p:cNvSpPr>
            <a:spLocks noChangeArrowheads="1"/>
          </p:cNvSpPr>
          <p:nvPr/>
        </p:nvSpPr>
        <p:spPr bwMode="auto">
          <a:xfrm>
            <a:off x="2044700" y="368300"/>
            <a:ext cx="8128000" cy="5772150"/>
          </a:xfrm>
          <a:prstGeom prst="rect">
            <a:avLst/>
          </a:prstGeom>
          <a:noFill/>
          <a:ln w="12700">
            <a:noFill/>
            <a:miter lim="800000"/>
            <a:headEnd type="none" w="sm" len="sm"/>
            <a:tailEnd type="none" w="sm" len="sm"/>
          </a:ln>
          <a:effectLst/>
        </p:spPr>
        <p:txBody>
          <a:bodyPr>
            <a:spAutoFit/>
          </a:bodyPr>
          <a:lstStyle/>
          <a:p>
            <a:pPr marL="457200" indent="-457200">
              <a:lnSpc>
                <a:spcPct val="120000"/>
              </a:lnSpc>
            </a:pPr>
            <a:r>
              <a:rPr lang="en-US" sz="2000" b="1"/>
              <a:t>Variogram models</a:t>
            </a:r>
          </a:p>
          <a:p>
            <a:pPr marL="457200" indent="-457200">
              <a:lnSpc>
                <a:spcPct val="120000"/>
              </a:lnSpc>
            </a:pPr>
            <a:endParaRPr lang="en-US" sz="1400"/>
          </a:p>
          <a:p>
            <a:pPr marL="457200" indent="-457200">
              <a:lnSpc>
                <a:spcPct val="120000"/>
              </a:lnSpc>
            </a:pPr>
            <a:r>
              <a:rPr lang="en-US"/>
              <a:t>There are two reasons we need to fit a model to the empirical variogram:</a:t>
            </a:r>
          </a:p>
          <a:p>
            <a:pPr marL="457200" indent="-457200">
              <a:lnSpc>
                <a:spcPct val="120000"/>
              </a:lnSpc>
              <a:buFontTx/>
              <a:buAutoNum type="arabicPeriod"/>
            </a:pPr>
            <a:r>
              <a:rPr lang="en-US"/>
              <a:t>Spatial prediction (kriging) requires estimates of the variogram </a:t>
            </a:r>
            <a:r>
              <a:rPr lang="en-US" i="1">
                <a:latin typeface="Symbol" pitchFamily="18" charset="2"/>
              </a:rPr>
              <a:t>g</a:t>
            </a:r>
            <a:r>
              <a:rPr lang="en-US"/>
              <a:t>(</a:t>
            </a:r>
            <a:r>
              <a:rPr lang="en-US" i="1"/>
              <a:t>h</a:t>
            </a:r>
            <a:r>
              <a:rPr lang="en-US"/>
              <a:t>) for those </a:t>
            </a:r>
            <a:r>
              <a:rPr lang="en-US" i="1"/>
              <a:t>h</a:t>
            </a:r>
            <a:r>
              <a:rPr lang="en-US"/>
              <a:t>’s which are not available in the data.</a:t>
            </a:r>
          </a:p>
          <a:p>
            <a:pPr marL="457200" indent="-457200">
              <a:lnSpc>
                <a:spcPct val="120000"/>
              </a:lnSpc>
              <a:buFontTx/>
              <a:buAutoNum type="arabicPeriod"/>
            </a:pPr>
            <a:r>
              <a:rPr lang="en-US">
                <a:cs typeface="Times New Roman" pitchFamily="18" charset="0"/>
                <a:sym typeface="Symbol" pitchFamily="18" charset="2"/>
              </a:rPr>
              <a:t>The empirical variogram cannot guarantee the variance of predicted values to be positive. A variogram model can ensure the variance positive.</a:t>
            </a:r>
          </a:p>
          <a:p>
            <a:pPr marL="457200" indent="-457200">
              <a:lnSpc>
                <a:spcPct val="120000"/>
              </a:lnSpc>
              <a:buFontTx/>
              <a:buAutoNum type="arabicPeriod"/>
            </a:pPr>
            <a:endParaRPr lang="en-US" sz="1400">
              <a:cs typeface="Times New Roman" pitchFamily="18" charset="0"/>
              <a:sym typeface="Symbol" pitchFamily="18" charset="2"/>
            </a:endParaRPr>
          </a:p>
          <a:p>
            <a:pPr marL="457200" indent="-457200">
              <a:lnSpc>
                <a:spcPct val="120000"/>
              </a:lnSpc>
            </a:pPr>
            <a:r>
              <a:rPr lang="en-US">
                <a:cs typeface="Times New Roman" pitchFamily="18" charset="0"/>
                <a:sym typeface="Symbol" pitchFamily="18" charset="2"/>
              </a:rPr>
              <a:t>Various parametric variogram models have been used in the literature. The follows are some of the most popular ones.</a:t>
            </a:r>
          </a:p>
          <a:p>
            <a:pPr marL="457200" indent="-457200">
              <a:lnSpc>
                <a:spcPct val="120000"/>
              </a:lnSpc>
            </a:pPr>
            <a:endParaRPr lang="en-US" sz="1400">
              <a:cs typeface="Times New Roman" pitchFamily="18" charset="0"/>
              <a:sym typeface="Symbol" pitchFamily="18" charset="2"/>
            </a:endParaRPr>
          </a:p>
          <a:p>
            <a:pPr marL="457200" indent="-457200">
              <a:lnSpc>
                <a:spcPct val="120000"/>
              </a:lnSpc>
            </a:pPr>
            <a:r>
              <a:rPr lang="en-US" b="1">
                <a:cs typeface="Times New Roman" pitchFamily="18" charset="0"/>
                <a:sym typeface="Symbol" pitchFamily="18" charset="2"/>
              </a:rPr>
              <a:t>Linear model – </a:t>
            </a:r>
            <a:endParaRPr lang="en-US">
              <a:cs typeface="Times New Roman" pitchFamily="18" charset="0"/>
              <a:sym typeface="Symbol" pitchFamily="18" charset="2"/>
            </a:endParaRPr>
          </a:p>
          <a:p>
            <a:pPr marL="457200" indent="-457200">
              <a:lnSpc>
                <a:spcPct val="120000"/>
              </a:lnSpc>
            </a:pPr>
            <a:endParaRPr lang="en-US" sz="1400">
              <a:cs typeface="Times New Roman" pitchFamily="18" charset="0"/>
              <a:sym typeface="Symbol" pitchFamily="18" charset="2"/>
            </a:endParaRPr>
          </a:p>
          <a:p>
            <a:pPr marL="457200" indent="-457200">
              <a:lnSpc>
                <a:spcPct val="120000"/>
              </a:lnSpc>
            </a:pPr>
            <a:r>
              <a:rPr lang="en-US">
                <a:cs typeface="Times New Roman" pitchFamily="18" charset="0"/>
                <a:sym typeface="Symbol" pitchFamily="18" charset="2"/>
              </a:rPr>
              <a:t>where </a:t>
            </a:r>
            <a:r>
              <a:rPr lang="en-US" i="1">
                <a:cs typeface="Times New Roman" pitchFamily="18" charset="0"/>
                <a:sym typeface="Symbol" pitchFamily="18" charset="2"/>
              </a:rPr>
              <a:t>c</a:t>
            </a:r>
            <a:r>
              <a:rPr lang="en-US" baseline="-25000">
                <a:cs typeface="Times New Roman" pitchFamily="18" charset="0"/>
                <a:sym typeface="Symbol" pitchFamily="18" charset="2"/>
              </a:rPr>
              <a:t>0</a:t>
            </a:r>
            <a:r>
              <a:rPr lang="en-US">
                <a:cs typeface="Times New Roman" pitchFamily="18" charset="0"/>
                <a:sym typeface="Symbol" pitchFamily="18" charset="2"/>
              </a:rPr>
              <a:t> is the nugget effect. The linear variogram</a:t>
            </a:r>
          </a:p>
          <a:p>
            <a:pPr marL="457200" indent="-457200">
              <a:lnSpc>
                <a:spcPct val="120000"/>
              </a:lnSpc>
            </a:pPr>
            <a:r>
              <a:rPr lang="en-US">
                <a:cs typeface="Times New Roman" pitchFamily="18" charset="0"/>
                <a:sym typeface="Symbol" pitchFamily="18" charset="2"/>
              </a:rPr>
              <a:t>has no sill, and so the variance of the process is infinite. </a:t>
            </a:r>
          </a:p>
          <a:p>
            <a:pPr marL="457200" indent="-457200">
              <a:lnSpc>
                <a:spcPct val="120000"/>
              </a:lnSpc>
            </a:pPr>
            <a:r>
              <a:rPr lang="en-US">
                <a:cs typeface="Times New Roman" pitchFamily="18" charset="0"/>
                <a:sym typeface="Symbol" pitchFamily="18" charset="2"/>
              </a:rPr>
              <a:t>The existence of a linear variogram suggests a trend in</a:t>
            </a:r>
          </a:p>
          <a:p>
            <a:pPr marL="457200" indent="-457200">
              <a:lnSpc>
                <a:spcPct val="120000"/>
              </a:lnSpc>
            </a:pPr>
            <a:r>
              <a:rPr lang="en-US">
                <a:cs typeface="Times New Roman" pitchFamily="18" charset="0"/>
                <a:sym typeface="Symbol" pitchFamily="18" charset="2"/>
              </a:rPr>
              <a:t>the data, so you should consider fitting a trend to the</a:t>
            </a:r>
          </a:p>
          <a:p>
            <a:pPr marL="457200" indent="-457200">
              <a:lnSpc>
                <a:spcPct val="120000"/>
              </a:lnSpc>
            </a:pPr>
            <a:r>
              <a:rPr lang="en-US">
                <a:cs typeface="Times New Roman" pitchFamily="18" charset="0"/>
                <a:sym typeface="Symbol" pitchFamily="18" charset="2"/>
              </a:rPr>
              <a:t>data, modeling the data as a function of the coordinates (trend surface analysis).</a:t>
            </a:r>
          </a:p>
        </p:txBody>
      </p:sp>
      <p:graphicFrame>
        <p:nvGraphicFramePr>
          <p:cNvPr id="13317" name="Object 5"/>
          <p:cNvGraphicFramePr>
            <a:graphicFrameLocks noChangeAspect="1"/>
          </p:cNvGraphicFramePr>
          <p:nvPr/>
        </p:nvGraphicFramePr>
        <p:xfrm>
          <a:off x="3863975" y="3810001"/>
          <a:ext cx="2526244" cy="500063"/>
        </p:xfrm>
        <a:graphic>
          <a:graphicData uri="http://schemas.openxmlformats.org/presentationml/2006/ole">
            <mc:AlternateContent xmlns:mc="http://schemas.openxmlformats.org/markup-compatibility/2006">
              <mc:Choice xmlns:v="urn:schemas-microsoft-com:vml" Requires="v">
                <p:oleObj spid="_x0000_s1031" name="Equation" r:id="rId3" imgW="1028520" imgH="241200" progId="Equation.3">
                  <p:embed/>
                </p:oleObj>
              </mc:Choice>
              <mc:Fallback>
                <p:oleObj name="Equation" r:id="rId3" imgW="1028520" imgH="241200" progId="Equation.3">
                  <p:embed/>
                  <p:pic>
                    <p:nvPicPr>
                      <p:cNvPr id="1331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5" y="3810001"/>
                        <a:ext cx="2526244" cy="50006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2" name="Group 30"/>
          <p:cNvGrpSpPr>
            <a:grpSpLocks/>
          </p:cNvGrpSpPr>
          <p:nvPr/>
        </p:nvGrpSpPr>
        <p:grpSpPr bwMode="auto">
          <a:xfrm>
            <a:off x="7140575" y="3606802"/>
            <a:ext cx="2846388" cy="2025651"/>
            <a:chOff x="3538" y="2312"/>
            <a:chExt cx="1793" cy="1276"/>
          </a:xfrm>
        </p:grpSpPr>
        <p:grpSp>
          <p:nvGrpSpPr>
            <p:cNvPr id="3" name="Group 27"/>
            <p:cNvGrpSpPr>
              <a:grpSpLocks/>
            </p:cNvGrpSpPr>
            <p:nvPr/>
          </p:nvGrpSpPr>
          <p:grpSpPr bwMode="auto">
            <a:xfrm>
              <a:off x="3829" y="2312"/>
              <a:ext cx="1502" cy="1074"/>
              <a:chOff x="3805" y="2688"/>
              <a:chExt cx="1502" cy="1074"/>
            </a:xfrm>
          </p:grpSpPr>
          <p:sp>
            <p:nvSpPr>
              <p:cNvPr id="13337" name="Rectangle 25"/>
              <p:cNvSpPr>
                <a:spLocks noChangeArrowheads="1"/>
              </p:cNvSpPr>
              <p:nvPr/>
            </p:nvSpPr>
            <p:spPr bwMode="auto">
              <a:xfrm>
                <a:off x="3805" y="2688"/>
                <a:ext cx="1502" cy="1074"/>
              </a:xfrm>
              <a:prstGeom prst="rect">
                <a:avLst/>
              </a:prstGeom>
              <a:noFill/>
              <a:ln w="3175">
                <a:solidFill>
                  <a:srgbClr val="000000"/>
                </a:solidFill>
                <a:miter lim="800000"/>
                <a:headEnd/>
                <a:tailEnd/>
              </a:ln>
            </p:spPr>
            <p:txBody>
              <a:bodyPr/>
              <a:lstStyle/>
              <a:p>
                <a:endParaRPr lang="en-US"/>
              </a:p>
            </p:txBody>
          </p:sp>
          <p:sp>
            <p:nvSpPr>
              <p:cNvPr id="13338" name="Freeform 26"/>
              <p:cNvSpPr>
                <a:spLocks/>
              </p:cNvSpPr>
              <p:nvPr/>
            </p:nvSpPr>
            <p:spPr bwMode="auto">
              <a:xfrm>
                <a:off x="3860" y="2814"/>
                <a:ext cx="1400" cy="909"/>
              </a:xfrm>
              <a:custGeom>
                <a:avLst/>
                <a:gdLst/>
                <a:ahLst/>
                <a:cxnLst>
                  <a:cxn ang="0">
                    <a:pos x="0" y="2989"/>
                  </a:cxn>
                  <a:cxn ang="0">
                    <a:pos x="220" y="2832"/>
                  </a:cxn>
                  <a:cxn ang="0">
                    <a:pos x="440" y="2674"/>
                  </a:cxn>
                  <a:cxn ang="0">
                    <a:pos x="660" y="2518"/>
                  </a:cxn>
                  <a:cxn ang="0">
                    <a:pos x="879" y="2360"/>
                  </a:cxn>
                  <a:cxn ang="0">
                    <a:pos x="1099" y="2203"/>
                  </a:cxn>
                  <a:cxn ang="0">
                    <a:pos x="1319" y="2045"/>
                  </a:cxn>
                  <a:cxn ang="0">
                    <a:pos x="1539" y="1888"/>
                  </a:cxn>
                  <a:cxn ang="0">
                    <a:pos x="1760" y="1730"/>
                  </a:cxn>
                  <a:cxn ang="0">
                    <a:pos x="1979" y="1574"/>
                  </a:cxn>
                  <a:cxn ang="0">
                    <a:pos x="2199" y="1416"/>
                  </a:cxn>
                  <a:cxn ang="0">
                    <a:pos x="2419" y="1259"/>
                  </a:cxn>
                  <a:cxn ang="0">
                    <a:pos x="2639" y="1101"/>
                  </a:cxn>
                  <a:cxn ang="0">
                    <a:pos x="2859" y="944"/>
                  </a:cxn>
                  <a:cxn ang="0">
                    <a:pos x="3078" y="786"/>
                  </a:cxn>
                  <a:cxn ang="0">
                    <a:pos x="3298" y="630"/>
                  </a:cxn>
                  <a:cxn ang="0">
                    <a:pos x="3518" y="472"/>
                  </a:cxn>
                  <a:cxn ang="0">
                    <a:pos x="3738" y="315"/>
                  </a:cxn>
                  <a:cxn ang="0">
                    <a:pos x="3957" y="157"/>
                  </a:cxn>
                  <a:cxn ang="0">
                    <a:pos x="4177" y="0"/>
                  </a:cxn>
                </a:cxnLst>
                <a:rect l="0" t="0" r="r" b="b"/>
                <a:pathLst>
                  <a:path w="4177" h="2989">
                    <a:moveTo>
                      <a:pt x="0" y="2989"/>
                    </a:moveTo>
                    <a:lnTo>
                      <a:pt x="220" y="2832"/>
                    </a:lnTo>
                    <a:lnTo>
                      <a:pt x="440" y="2674"/>
                    </a:lnTo>
                    <a:lnTo>
                      <a:pt x="660" y="2518"/>
                    </a:lnTo>
                    <a:lnTo>
                      <a:pt x="879" y="2360"/>
                    </a:lnTo>
                    <a:lnTo>
                      <a:pt x="1099" y="2203"/>
                    </a:lnTo>
                    <a:lnTo>
                      <a:pt x="1319" y="2045"/>
                    </a:lnTo>
                    <a:lnTo>
                      <a:pt x="1539" y="1888"/>
                    </a:lnTo>
                    <a:lnTo>
                      <a:pt x="1760" y="1730"/>
                    </a:lnTo>
                    <a:lnTo>
                      <a:pt x="1979" y="1574"/>
                    </a:lnTo>
                    <a:lnTo>
                      <a:pt x="2199" y="1416"/>
                    </a:lnTo>
                    <a:lnTo>
                      <a:pt x="2419" y="1259"/>
                    </a:lnTo>
                    <a:lnTo>
                      <a:pt x="2639" y="1101"/>
                    </a:lnTo>
                    <a:lnTo>
                      <a:pt x="2859" y="944"/>
                    </a:lnTo>
                    <a:lnTo>
                      <a:pt x="3078" y="786"/>
                    </a:lnTo>
                    <a:lnTo>
                      <a:pt x="3298" y="630"/>
                    </a:lnTo>
                    <a:lnTo>
                      <a:pt x="3518" y="472"/>
                    </a:lnTo>
                    <a:lnTo>
                      <a:pt x="3738" y="315"/>
                    </a:lnTo>
                    <a:lnTo>
                      <a:pt x="3957" y="157"/>
                    </a:lnTo>
                    <a:lnTo>
                      <a:pt x="4177" y="0"/>
                    </a:lnTo>
                  </a:path>
                </a:pathLst>
              </a:custGeom>
              <a:noFill/>
              <a:ln w="3175">
                <a:solidFill>
                  <a:srgbClr val="FF8000"/>
                </a:solidFill>
                <a:prstDash val="solid"/>
                <a:round/>
                <a:headEnd/>
                <a:tailEnd/>
              </a:ln>
            </p:spPr>
            <p:txBody>
              <a:bodyPr/>
              <a:lstStyle/>
              <a:p>
                <a:endParaRPr lang="en-US"/>
              </a:p>
            </p:txBody>
          </p:sp>
        </p:grpSp>
        <p:sp>
          <p:nvSpPr>
            <p:cNvPr id="13340" name="Text Box 28"/>
            <p:cNvSpPr txBox="1">
              <a:spLocks noChangeArrowheads="1"/>
            </p:cNvSpPr>
            <p:nvPr/>
          </p:nvSpPr>
          <p:spPr bwMode="auto">
            <a:xfrm>
              <a:off x="4550" y="3375"/>
              <a:ext cx="184" cy="213"/>
            </a:xfrm>
            <a:prstGeom prst="rect">
              <a:avLst/>
            </a:prstGeom>
            <a:noFill/>
            <a:ln w="12700">
              <a:noFill/>
              <a:miter lim="800000"/>
              <a:headEnd type="none" w="sm" len="sm"/>
              <a:tailEnd type="none" w="sm" len="sm"/>
            </a:ln>
            <a:effectLst/>
          </p:spPr>
          <p:txBody>
            <a:bodyPr wrap="none">
              <a:spAutoFit/>
            </a:bodyPr>
            <a:lstStyle/>
            <a:p>
              <a:r>
                <a:rPr lang="en-US" sz="1600"/>
                <a:t>h</a:t>
              </a:r>
            </a:p>
          </p:txBody>
        </p:sp>
        <p:sp>
          <p:nvSpPr>
            <p:cNvPr id="13341" name="Text Box 29"/>
            <p:cNvSpPr txBox="1">
              <a:spLocks noChangeArrowheads="1"/>
            </p:cNvSpPr>
            <p:nvPr/>
          </p:nvSpPr>
          <p:spPr bwMode="auto">
            <a:xfrm rot="-5400000">
              <a:off x="3484" y="2742"/>
              <a:ext cx="319" cy="212"/>
            </a:xfrm>
            <a:prstGeom prst="rect">
              <a:avLst/>
            </a:prstGeom>
            <a:noFill/>
            <a:ln w="12700">
              <a:noFill/>
              <a:miter lim="800000"/>
              <a:headEnd type="none" w="sm" len="sm"/>
              <a:tailEnd type="none" w="sm" len="sm"/>
            </a:ln>
            <a:effectLst/>
          </p:spPr>
          <p:txBody>
            <a:bodyPr wrap="none">
              <a:spAutoFit/>
            </a:bodyPr>
            <a:lstStyle/>
            <a:p>
              <a:r>
                <a:rPr lang="en-US" sz="1600">
                  <a:latin typeface="Symbol" pitchFamily="18" charset="2"/>
                </a:rPr>
                <a:t>g</a:t>
              </a:r>
              <a:r>
                <a:rPr lang="en-US" sz="1600"/>
                <a:t>(h)</a:t>
              </a:r>
            </a:p>
          </p:txBody>
        </p:sp>
      </p:grpSp>
    </p:spTree>
    <p:extLst>
      <p:ext uri="{BB962C8B-B14F-4D97-AF65-F5344CB8AC3E}">
        <p14:creationId xmlns:p14="http://schemas.microsoft.com/office/powerpoint/2010/main" val="40008817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2"/>
          </p:nvPr>
        </p:nvSpPr>
        <p:spPr/>
        <p:txBody>
          <a:bodyPr/>
          <a:lstStyle/>
          <a:p>
            <a:fld id="{BBDA1722-E967-4D49-97AC-CD3B6A2C0B92}" type="slidenum">
              <a:rPr lang="en-US"/>
              <a:pPr/>
              <a:t>27</a:t>
            </a:fld>
            <a:endParaRPr lang="en-US"/>
          </a:p>
        </p:txBody>
      </p:sp>
      <p:sp>
        <p:nvSpPr>
          <p:cNvPr id="20482" name="Rectangle 2"/>
          <p:cNvSpPr>
            <a:spLocks noChangeArrowheads="1"/>
          </p:cNvSpPr>
          <p:nvPr/>
        </p:nvSpPr>
        <p:spPr bwMode="auto">
          <a:xfrm>
            <a:off x="2044700" y="520701"/>
            <a:ext cx="8128000" cy="3063875"/>
          </a:xfrm>
          <a:prstGeom prst="rect">
            <a:avLst/>
          </a:prstGeom>
          <a:noFill/>
          <a:ln w="12700">
            <a:noFill/>
            <a:miter lim="800000"/>
            <a:headEnd type="none" w="sm" len="sm"/>
            <a:tailEnd type="none" w="sm" len="sm"/>
          </a:ln>
          <a:effectLst/>
        </p:spPr>
        <p:txBody>
          <a:bodyPr>
            <a:spAutoFit/>
          </a:bodyPr>
          <a:lstStyle/>
          <a:p>
            <a:pPr>
              <a:lnSpc>
                <a:spcPct val="120000"/>
              </a:lnSpc>
            </a:pPr>
            <a:r>
              <a:rPr lang="en-US" b="1"/>
              <a:t>Power model - </a:t>
            </a:r>
          </a:p>
          <a:p>
            <a:pPr>
              <a:lnSpc>
                <a:spcPct val="120000"/>
              </a:lnSpc>
            </a:pPr>
            <a:endParaRPr lang="en-US"/>
          </a:p>
          <a:p>
            <a:pPr>
              <a:lnSpc>
                <a:spcPct val="120000"/>
              </a:lnSpc>
            </a:pPr>
            <a:endParaRPr lang="en-US">
              <a:cs typeface="Times New Roman" pitchFamily="18" charset="0"/>
              <a:sym typeface="Symbol" pitchFamily="18" charset="2"/>
            </a:endParaRPr>
          </a:p>
          <a:p>
            <a:pPr>
              <a:lnSpc>
                <a:spcPct val="120000"/>
              </a:lnSpc>
            </a:pPr>
            <a:endParaRPr lang="en-US">
              <a:cs typeface="Times New Roman" pitchFamily="18" charset="0"/>
              <a:sym typeface="Symbol" pitchFamily="18" charset="2"/>
            </a:endParaRPr>
          </a:p>
          <a:p>
            <a:pPr>
              <a:lnSpc>
                <a:spcPct val="120000"/>
              </a:lnSpc>
            </a:pPr>
            <a:r>
              <a:rPr lang="en-US">
                <a:cs typeface="Times New Roman" pitchFamily="18" charset="0"/>
                <a:sym typeface="Symbol" pitchFamily="18" charset="2"/>
              </a:rPr>
              <a:t>where </a:t>
            </a:r>
            <a:r>
              <a:rPr lang="en-US" i="1">
                <a:cs typeface="Times New Roman" pitchFamily="18" charset="0"/>
                <a:sym typeface="Symbol" pitchFamily="18" charset="2"/>
              </a:rPr>
              <a:t>c</a:t>
            </a:r>
            <a:r>
              <a:rPr lang="en-US" baseline="-25000">
                <a:cs typeface="Times New Roman" pitchFamily="18" charset="0"/>
                <a:sym typeface="Symbol" pitchFamily="18" charset="2"/>
              </a:rPr>
              <a:t>0</a:t>
            </a:r>
            <a:r>
              <a:rPr lang="en-US">
                <a:cs typeface="Times New Roman" pitchFamily="18" charset="0"/>
                <a:sym typeface="Symbol" pitchFamily="18" charset="2"/>
              </a:rPr>
              <a:t> is the nugget effect. The power variogram has no sill, so the variance of the process is infinite. The linear variogram is a special case of the power model. Similarly, the existence of a linear variogram suggests a trend in the data, so you should consider fitting a trend to the data, modeling the data as a function of the coordinates (trend surface analysis).</a:t>
            </a:r>
          </a:p>
        </p:txBody>
      </p:sp>
      <p:graphicFrame>
        <p:nvGraphicFramePr>
          <p:cNvPr id="20483" name="Object 3"/>
          <p:cNvGraphicFramePr>
            <a:graphicFrameLocks noChangeAspect="1"/>
          </p:cNvGraphicFramePr>
          <p:nvPr/>
        </p:nvGraphicFramePr>
        <p:xfrm>
          <a:off x="4473575" y="1154113"/>
          <a:ext cx="2057400" cy="474662"/>
        </p:xfrm>
        <a:graphic>
          <a:graphicData uri="http://schemas.openxmlformats.org/presentationml/2006/ole">
            <mc:AlternateContent xmlns:mc="http://schemas.openxmlformats.org/markup-compatibility/2006">
              <mc:Choice xmlns:v="urn:schemas-microsoft-com:vml" Requires="v">
                <p:oleObj spid="_x0000_s2055" name="Equation" r:id="rId3" imgW="977760" imgH="266400" progId="Equation.3">
                  <p:embed/>
                </p:oleObj>
              </mc:Choice>
              <mc:Fallback>
                <p:oleObj name="Equation" r:id="rId3" imgW="977760" imgH="266400" progId="Equation.3">
                  <p:embed/>
                  <p:pic>
                    <p:nvPicPr>
                      <p:cNvPr id="204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575" y="1154113"/>
                        <a:ext cx="2057400" cy="47466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2" name="Group 36"/>
          <p:cNvGrpSpPr>
            <a:grpSpLocks/>
          </p:cNvGrpSpPr>
          <p:nvPr/>
        </p:nvGrpSpPr>
        <p:grpSpPr bwMode="auto">
          <a:xfrm>
            <a:off x="4676776" y="3941763"/>
            <a:ext cx="2828925" cy="1865312"/>
            <a:chOff x="3310" y="2254"/>
            <a:chExt cx="1782" cy="1175"/>
          </a:xfrm>
        </p:grpSpPr>
        <p:sp>
          <p:nvSpPr>
            <p:cNvPr id="20513" name="Rectangle 33"/>
            <p:cNvSpPr>
              <a:spLocks noChangeArrowheads="1"/>
            </p:cNvSpPr>
            <p:nvPr/>
          </p:nvSpPr>
          <p:spPr bwMode="auto">
            <a:xfrm>
              <a:off x="3310" y="2254"/>
              <a:ext cx="1782" cy="1175"/>
            </a:xfrm>
            <a:prstGeom prst="rect">
              <a:avLst/>
            </a:prstGeom>
            <a:noFill/>
            <a:ln w="3175">
              <a:solidFill>
                <a:srgbClr val="000000"/>
              </a:solidFill>
              <a:miter lim="800000"/>
              <a:headEnd/>
              <a:tailEnd/>
            </a:ln>
          </p:spPr>
          <p:txBody>
            <a:bodyPr/>
            <a:lstStyle/>
            <a:p>
              <a:endParaRPr lang="en-US"/>
            </a:p>
          </p:txBody>
        </p:sp>
        <p:sp>
          <p:nvSpPr>
            <p:cNvPr id="20514" name="Freeform 34"/>
            <p:cNvSpPr>
              <a:spLocks/>
            </p:cNvSpPr>
            <p:nvPr/>
          </p:nvSpPr>
          <p:spPr bwMode="auto">
            <a:xfrm>
              <a:off x="3375" y="2743"/>
              <a:ext cx="1652" cy="643"/>
            </a:xfrm>
            <a:custGeom>
              <a:avLst/>
              <a:gdLst/>
              <a:ahLst/>
              <a:cxnLst>
                <a:cxn ang="0">
                  <a:pos x="20" y="1444"/>
                </a:cxn>
                <a:cxn ang="0">
                  <a:pos x="100" y="1202"/>
                </a:cxn>
                <a:cxn ang="0">
                  <a:pos x="200" y="1064"/>
                </a:cxn>
                <a:cxn ang="0">
                  <a:pos x="300" y="972"/>
                </a:cxn>
                <a:cxn ang="0">
                  <a:pos x="401" y="901"/>
                </a:cxn>
                <a:cxn ang="0">
                  <a:pos x="501" y="841"/>
                </a:cxn>
                <a:cxn ang="0">
                  <a:pos x="601" y="791"/>
                </a:cxn>
                <a:cxn ang="0">
                  <a:pos x="701" y="747"/>
                </a:cxn>
                <a:cxn ang="0">
                  <a:pos x="801" y="706"/>
                </a:cxn>
                <a:cxn ang="0">
                  <a:pos x="901" y="669"/>
                </a:cxn>
                <a:cxn ang="0">
                  <a:pos x="1001" y="635"/>
                </a:cxn>
                <a:cxn ang="0">
                  <a:pos x="1101" y="605"/>
                </a:cxn>
                <a:cxn ang="0">
                  <a:pos x="1201" y="576"/>
                </a:cxn>
                <a:cxn ang="0">
                  <a:pos x="1301" y="548"/>
                </a:cxn>
                <a:cxn ang="0">
                  <a:pos x="1401" y="522"/>
                </a:cxn>
                <a:cxn ang="0">
                  <a:pos x="1501" y="497"/>
                </a:cxn>
                <a:cxn ang="0">
                  <a:pos x="1602" y="474"/>
                </a:cxn>
                <a:cxn ang="0">
                  <a:pos x="1702" y="452"/>
                </a:cxn>
                <a:cxn ang="0">
                  <a:pos x="1802" y="430"/>
                </a:cxn>
                <a:cxn ang="0">
                  <a:pos x="1902" y="410"/>
                </a:cxn>
                <a:cxn ang="0">
                  <a:pos x="2003" y="391"/>
                </a:cxn>
                <a:cxn ang="0">
                  <a:pos x="2103" y="372"/>
                </a:cxn>
                <a:cxn ang="0">
                  <a:pos x="2203" y="354"/>
                </a:cxn>
                <a:cxn ang="0">
                  <a:pos x="2303" y="336"/>
                </a:cxn>
                <a:cxn ang="0">
                  <a:pos x="2403" y="319"/>
                </a:cxn>
                <a:cxn ang="0">
                  <a:pos x="2503" y="302"/>
                </a:cxn>
                <a:cxn ang="0">
                  <a:pos x="2603" y="286"/>
                </a:cxn>
                <a:cxn ang="0">
                  <a:pos x="2704" y="270"/>
                </a:cxn>
                <a:cxn ang="0">
                  <a:pos x="2804" y="255"/>
                </a:cxn>
                <a:cxn ang="0">
                  <a:pos x="2904" y="240"/>
                </a:cxn>
                <a:cxn ang="0">
                  <a:pos x="3004" y="226"/>
                </a:cxn>
                <a:cxn ang="0">
                  <a:pos x="3104" y="212"/>
                </a:cxn>
                <a:cxn ang="0">
                  <a:pos x="3204" y="198"/>
                </a:cxn>
                <a:cxn ang="0">
                  <a:pos x="3304" y="186"/>
                </a:cxn>
                <a:cxn ang="0">
                  <a:pos x="3404" y="172"/>
                </a:cxn>
                <a:cxn ang="0">
                  <a:pos x="3504" y="159"/>
                </a:cxn>
                <a:cxn ang="0">
                  <a:pos x="3604" y="146"/>
                </a:cxn>
                <a:cxn ang="0">
                  <a:pos x="3704" y="135"/>
                </a:cxn>
                <a:cxn ang="0">
                  <a:pos x="3805" y="122"/>
                </a:cxn>
                <a:cxn ang="0">
                  <a:pos x="3905" y="111"/>
                </a:cxn>
                <a:cxn ang="0">
                  <a:pos x="4005" y="100"/>
                </a:cxn>
                <a:cxn ang="0">
                  <a:pos x="4105" y="88"/>
                </a:cxn>
                <a:cxn ang="0">
                  <a:pos x="4205" y="77"/>
                </a:cxn>
                <a:cxn ang="0">
                  <a:pos x="4305" y="65"/>
                </a:cxn>
                <a:cxn ang="0">
                  <a:pos x="4405" y="55"/>
                </a:cxn>
                <a:cxn ang="0">
                  <a:pos x="4505" y="45"/>
                </a:cxn>
                <a:cxn ang="0">
                  <a:pos x="4605" y="34"/>
                </a:cxn>
                <a:cxn ang="0">
                  <a:pos x="4705" y="24"/>
                </a:cxn>
                <a:cxn ang="0">
                  <a:pos x="4805" y="13"/>
                </a:cxn>
                <a:cxn ang="0">
                  <a:pos x="4907" y="3"/>
                </a:cxn>
              </a:cxnLst>
              <a:rect l="0" t="0" r="r" b="b"/>
              <a:pathLst>
                <a:path w="4956" h="1930">
                  <a:moveTo>
                    <a:pt x="0" y="1930"/>
                  </a:moveTo>
                  <a:lnTo>
                    <a:pt x="20" y="1444"/>
                  </a:lnTo>
                  <a:lnTo>
                    <a:pt x="50" y="1318"/>
                  </a:lnTo>
                  <a:lnTo>
                    <a:pt x="100" y="1202"/>
                  </a:lnTo>
                  <a:lnTo>
                    <a:pt x="150" y="1125"/>
                  </a:lnTo>
                  <a:lnTo>
                    <a:pt x="200" y="1064"/>
                  </a:lnTo>
                  <a:lnTo>
                    <a:pt x="250" y="1015"/>
                  </a:lnTo>
                  <a:lnTo>
                    <a:pt x="300" y="972"/>
                  </a:lnTo>
                  <a:lnTo>
                    <a:pt x="350" y="934"/>
                  </a:lnTo>
                  <a:lnTo>
                    <a:pt x="401" y="901"/>
                  </a:lnTo>
                  <a:lnTo>
                    <a:pt x="450" y="869"/>
                  </a:lnTo>
                  <a:lnTo>
                    <a:pt x="501" y="841"/>
                  </a:lnTo>
                  <a:lnTo>
                    <a:pt x="550" y="815"/>
                  </a:lnTo>
                  <a:lnTo>
                    <a:pt x="601" y="791"/>
                  </a:lnTo>
                  <a:lnTo>
                    <a:pt x="650" y="768"/>
                  </a:lnTo>
                  <a:lnTo>
                    <a:pt x="701" y="747"/>
                  </a:lnTo>
                  <a:lnTo>
                    <a:pt x="750" y="725"/>
                  </a:lnTo>
                  <a:lnTo>
                    <a:pt x="801" y="706"/>
                  </a:lnTo>
                  <a:lnTo>
                    <a:pt x="851" y="687"/>
                  </a:lnTo>
                  <a:lnTo>
                    <a:pt x="901" y="669"/>
                  </a:lnTo>
                  <a:lnTo>
                    <a:pt x="951" y="652"/>
                  </a:lnTo>
                  <a:lnTo>
                    <a:pt x="1001" y="635"/>
                  </a:lnTo>
                  <a:lnTo>
                    <a:pt x="1052" y="620"/>
                  </a:lnTo>
                  <a:lnTo>
                    <a:pt x="1101" y="605"/>
                  </a:lnTo>
                  <a:lnTo>
                    <a:pt x="1152" y="590"/>
                  </a:lnTo>
                  <a:lnTo>
                    <a:pt x="1201" y="576"/>
                  </a:lnTo>
                  <a:lnTo>
                    <a:pt x="1252" y="562"/>
                  </a:lnTo>
                  <a:lnTo>
                    <a:pt x="1301" y="548"/>
                  </a:lnTo>
                  <a:lnTo>
                    <a:pt x="1352" y="535"/>
                  </a:lnTo>
                  <a:lnTo>
                    <a:pt x="1401" y="522"/>
                  </a:lnTo>
                  <a:lnTo>
                    <a:pt x="1452" y="510"/>
                  </a:lnTo>
                  <a:lnTo>
                    <a:pt x="1501" y="497"/>
                  </a:lnTo>
                  <a:lnTo>
                    <a:pt x="1552" y="486"/>
                  </a:lnTo>
                  <a:lnTo>
                    <a:pt x="1602" y="474"/>
                  </a:lnTo>
                  <a:lnTo>
                    <a:pt x="1652" y="463"/>
                  </a:lnTo>
                  <a:lnTo>
                    <a:pt x="1702" y="452"/>
                  </a:lnTo>
                  <a:lnTo>
                    <a:pt x="1752" y="441"/>
                  </a:lnTo>
                  <a:lnTo>
                    <a:pt x="1802" y="430"/>
                  </a:lnTo>
                  <a:lnTo>
                    <a:pt x="1852" y="420"/>
                  </a:lnTo>
                  <a:lnTo>
                    <a:pt x="1902" y="410"/>
                  </a:lnTo>
                  <a:lnTo>
                    <a:pt x="1952" y="401"/>
                  </a:lnTo>
                  <a:lnTo>
                    <a:pt x="2003" y="391"/>
                  </a:lnTo>
                  <a:lnTo>
                    <a:pt x="2052" y="381"/>
                  </a:lnTo>
                  <a:lnTo>
                    <a:pt x="2103" y="372"/>
                  </a:lnTo>
                  <a:lnTo>
                    <a:pt x="2153" y="363"/>
                  </a:lnTo>
                  <a:lnTo>
                    <a:pt x="2203" y="354"/>
                  </a:lnTo>
                  <a:lnTo>
                    <a:pt x="2253" y="345"/>
                  </a:lnTo>
                  <a:lnTo>
                    <a:pt x="2303" y="336"/>
                  </a:lnTo>
                  <a:lnTo>
                    <a:pt x="2353" y="327"/>
                  </a:lnTo>
                  <a:lnTo>
                    <a:pt x="2403" y="319"/>
                  </a:lnTo>
                  <a:lnTo>
                    <a:pt x="2453" y="311"/>
                  </a:lnTo>
                  <a:lnTo>
                    <a:pt x="2503" y="302"/>
                  </a:lnTo>
                  <a:lnTo>
                    <a:pt x="2553" y="295"/>
                  </a:lnTo>
                  <a:lnTo>
                    <a:pt x="2603" y="286"/>
                  </a:lnTo>
                  <a:lnTo>
                    <a:pt x="2653" y="278"/>
                  </a:lnTo>
                  <a:lnTo>
                    <a:pt x="2704" y="270"/>
                  </a:lnTo>
                  <a:lnTo>
                    <a:pt x="2753" y="263"/>
                  </a:lnTo>
                  <a:lnTo>
                    <a:pt x="2804" y="255"/>
                  </a:lnTo>
                  <a:lnTo>
                    <a:pt x="2853" y="248"/>
                  </a:lnTo>
                  <a:lnTo>
                    <a:pt x="2904" y="240"/>
                  </a:lnTo>
                  <a:lnTo>
                    <a:pt x="2953" y="234"/>
                  </a:lnTo>
                  <a:lnTo>
                    <a:pt x="3004" y="226"/>
                  </a:lnTo>
                  <a:lnTo>
                    <a:pt x="3053" y="220"/>
                  </a:lnTo>
                  <a:lnTo>
                    <a:pt x="3104" y="212"/>
                  </a:lnTo>
                  <a:lnTo>
                    <a:pt x="3153" y="206"/>
                  </a:lnTo>
                  <a:lnTo>
                    <a:pt x="3204" y="198"/>
                  </a:lnTo>
                  <a:lnTo>
                    <a:pt x="3255" y="192"/>
                  </a:lnTo>
                  <a:lnTo>
                    <a:pt x="3304" y="186"/>
                  </a:lnTo>
                  <a:lnTo>
                    <a:pt x="3355" y="178"/>
                  </a:lnTo>
                  <a:lnTo>
                    <a:pt x="3404" y="172"/>
                  </a:lnTo>
                  <a:lnTo>
                    <a:pt x="3455" y="165"/>
                  </a:lnTo>
                  <a:lnTo>
                    <a:pt x="3504" y="159"/>
                  </a:lnTo>
                  <a:lnTo>
                    <a:pt x="3555" y="153"/>
                  </a:lnTo>
                  <a:lnTo>
                    <a:pt x="3604" y="146"/>
                  </a:lnTo>
                  <a:lnTo>
                    <a:pt x="3655" y="140"/>
                  </a:lnTo>
                  <a:lnTo>
                    <a:pt x="3704" y="135"/>
                  </a:lnTo>
                  <a:lnTo>
                    <a:pt x="3755" y="129"/>
                  </a:lnTo>
                  <a:lnTo>
                    <a:pt x="3805" y="122"/>
                  </a:lnTo>
                  <a:lnTo>
                    <a:pt x="3855" y="117"/>
                  </a:lnTo>
                  <a:lnTo>
                    <a:pt x="3905" y="111"/>
                  </a:lnTo>
                  <a:lnTo>
                    <a:pt x="3955" y="105"/>
                  </a:lnTo>
                  <a:lnTo>
                    <a:pt x="4005" y="100"/>
                  </a:lnTo>
                  <a:lnTo>
                    <a:pt x="4055" y="93"/>
                  </a:lnTo>
                  <a:lnTo>
                    <a:pt x="4105" y="88"/>
                  </a:lnTo>
                  <a:lnTo>
                    <a:pt x="4155" y="82"/>
                  </a:lnTo>
                  <a:lnTo>
                    <a:pt x="4205" y="77"/>
                  </a:lnTo>
                  <a:lnTo>
                    <a:pt x="4255" y="72"/>
                  </a:lnTo>
                  <a:lnTo>
                    <a:pt x="4305" y="65"/>
                  </a:lnTo>
                  <a:lnTo>
                    <a:pt x="4356" y="60"/>
                  </a:lnTo>
                  <a:lnTo>
                    <a:pt x="4405" y="55"/>
                  </a:lnTo>
                  <a:lnTo>
                    <a:pt x="4456" y="50"/>
                  </a:lnTo>
                  <a:lnTo>
                    <a:pt x="4505" y="45"/>
                  </a:lnTo>
                  <a:lnTo>
                    <a:pt x="4556" y="39"/>
                  </a:lnTo>
                  <a:lnTo>
                    <a:pt x="4605" y="34"/>
                  </a:lnTo>
                  <a:lnTo>
                    <a:pt x="4656" y="29"/>
                  </a:lnTo>
                  <a:lnTo>
                    <a:pt x="4705" y="24"/>
                  </a:lnTo>
                  <a:lnTo>
                    <a:pt x="4756" y="19"/>
                  </a:lnTo>
                  <a:lnTo>
                    <a:pt x="4805" y="13"/>
                  </a:lnTo>
                  <a:lnTo>
                    <a:pt x="4856" y="8"/>
                  </a:lnTo>
                  <a:lnTo>
                    <a:pt x="4907" y="3"/>
                  </a:lnTo>
                  <a:lnTo>
                    <a:pt x="4956" y="0"/>
                  </a:lnTo>
                </a:path>
              </a:pathLst>
            </a:custGeom>
            <a:noFill/>
            <a:ln w="3175">
              <a:solidFill>
                <a:srgbClr val="008000"/>
              </a:solidFill>
              <a:prstDash val="solid"/>
              <a:round/>
              <a:headEnd/>
              <a:tailEnd/>
            </a:ln>
          </p:spPr>
          <p:txBody>
            <a:bodyPr/>
            <a:lstStyle/>
            <a:p>
              <a:endParaRPr lang="en-US"/>
            </a:p>
          </p:txBody>
        </p:sp>
        <p:sp>
          <p:nvSpPr>
            <p:cNvPr id="20515" name="Freeform 35"/>
            <p:cNvSpPr>
              <a:spLocks/>
            </p:cNvSpPr>
            <p:nvPr/>
          </p:nvSpPr>
          <p:spPr bwMode="auto">
            <a:xfrm>
              <a:off x="3375" y="2297"/>
              <a:ext cx="1652" cy="1089"/>
            </a:xfrm>
            <a:custGeom>
              <a:avLst/>
              <a:gdLst/>
              <a:ahLst/>
              <a:cxnLst>
                <a:cxn ang="0">
                  <a:pos x="20" y="3266"/>
                </a:cxn>
                <a:cxn ang="0">
                  <a:pos x="100" y="3258"/>
                </a:cxn>
                <a:cxn ang="0">
                  <a:pos x="200" y="3241"/>
                </a:cxn>
                <a:cxn ang="0">
                  <a:pos x="300" y="3219"/>
                </a:cxn>
                <a:cxn ang="0">
                  <a:pos x="401" y="3193"/>
                </a:cxn>
                <a:cxn ang="0">
                  <a:pos x="501" y="3162"/>
                </a:cxn>
                <a:cxn ang="0">
                  <a:pos x="601" y="3129"/>
                </a:cxn>
                <a:cxn ang="0">
                  <a:pos x="701" y="3094"/>
                </a:cxn>
                <a:cxn ang="0">
                  <a:pos x="801" y="3055"/>
                </a:cxn>
                <a:cxn ang="0">
                  <a:pos x="901" y="3014"/>
                </a:cxn>
                <a:cxn ang="0">
                  <a:pos x="1001" y="2971"/>
                </a:cxn>
                <a:cxn ang="0">
                  <a:pos x="1101" y="2925"/>
                </a:cxn>
                <a:cxn ang="0">
                  <a:pos x="1201" y="2877"/>
                </a:cxn>
                <a:cxn ang="0">
                  <a:pos x="1301" y="2828"/>
                </a:cxn>
                <a:cxn ang="0">
                  <a:pos x="1401" y="2776"/>
                </a:cxn>
                <a:cxn ang="0">
                  <a:pos x="1501" y="2723"/>
                </a:cxn>
                <a:cxn ang="0">
                  <a:pos x="1602" y="2667"/>
                </a:cxn>
                <a:cxn ang="0">
                  <a:pos x="1702" y="2610"/>
                </a:cxn>
                <a:cxn ang="0">
                  <a:pos x="1802" y="2551"/>
                </a:cxn>
                <a:cxn ang="0">
                  <a:pos x="1902" y="2490"/>
                </a:cxn>
                <a:cxn ang="0">
                  <a:pos x="2003" y="2428"/>
                </a:cxn>
                <a:cxn ang="0">
                  <a:pos x="2103" y="2365"/>
                </a:cxn>
                <a:cxn ang="0">
                  <a:pos x="2203" y="2299"/>
                </a:cxn>
                <a:cxn ang="0">
                  <a:pos x="2303" y="2233"/>
                </a:cxn>
                <a:cxn ang="0">
                  <a:pos x="2403" y="2165"/>
                </a:cxn>
                <a:cxn ang="0">
                  <a:pos x="2503" y="2095"/>
                </a:cxn>
                <a:cxn ang="0">
                  <a:pos x="2603" y="2024"/>
                </a:cxn>
                <a:cxn ang="0">
                  <a:pos x="2704" y="1951"/>
                </a:cxn>
                <a:cxn ang="0">
                  <a:pos x="2804" y="1877"/>
                </a:cxn>
                <a:cxn ang="0">
                  <a:pos x="2904" y="1802"/>
                </a:cxn>
                <a:cxn ang="0">
                  <a:pos x="3004" y="1725"/>
                </a:cxn>
                <a:cxn ang="0">
                  <a:pos x="3104" y="1648"/>
                </a:cxn>
                <a:cxn ang="0">
                  <a:pos x="3204" y="1569"/>
                </a:cxn>
                <a:cxn ang="0">
                  <a:pos x="3304" y="1488"/>
                </a:cxn>
                <a:cxn ang="0">
                  <a:pos x="3404" y="1407"/>
                </a:cxn>
                <a:cxn ang="0">
                  <a:pos x="3504" y="1325"/>
                </a:cxn>
                <a:cxn ang="0">
                  <a:pos x="3604" y="1240"/>
                </a:cxn>
                <a:cxn ang="0">
                  <a:pos x="3704" y="1155"/>
                </a:cxn>
                <a:cxn ang="0">
                  <a:pos x="3805" y="1069"/>
                </a:cxn>
                <a:cxn ang="0">
                  <a:pos x="3905" y="982"/>
                </a:cxn>
                <a:cxn ang="0">
                  <a:pos x="4005" y="893"/>
                </a:cxn>
                <a:cxn ang="0">
                  <a:pos x="4105" y="805"/>
                </a:cxn>
                <a:cxn ang="0">
                  <a:pos x="4205" y="714"/>
                </a:cxn>
                <a:cxn ang="0">
                  <a:pos x="4305" y="622"/>
                </a:cxn>
                <a:cxn ang="0">
                  <a:pos x="4405" y="529"/>
                </a:cxn>
                <a:cxn ang="0">
                  <a:pos x="4505" y="435"/>
                </a:cxn>
                <a:cxn ang="0">
                  <a:pos x="4605" y="340"/>
                </a:cxn>
                <a:cxn ang="0">
                  <a:pos x="4705" y="244"/>
                </a:cxn>
                <a:cxn ang="0">
                  <a:pos x="4805" y="148"/>
                </a:cxn>
                <a:cxn ang="0">
                  <a:pos x="4907" y="49"/>
                </a:cxn>
              </a:cxnLst>
              <a:rect l="0" t="0" r="r" b="b"/>
              <a:pathLst>
                <a:path w="4956" h="3267">
                  <a:moveTo>
                    <a:pt x="0" y="3267"/>
                  </a:moveTo>
                  <a:lnTo>
                    <a:pt x="20" y="3266"/>
                  </a:lnTo>
                  <a:lnTo>
                    <a:pt x="50" y="3264"/>
                  </a:lnTo>
                  <a:lnTo>
                    <a:pt x="100" y="3258"/>
                  </a:lnTo>
                  <a:lnTo>
                    <a:pt x="150" y="3250"/>
                  </a:lnTo>
                  <a:lnTo>
                    <a:pt x="200" y="3241"/>
                  </a:lnTo>
                  <a:lnTo>
                    <a:pt x="250" y="3231"/>
                  </a:lnTo>
                  <a:lnTo>
                    <a:pt x="300" y="3219"/>
                  </a:lnTo>
                  <a:lnTo>
                    <a:pt x="350" y="3207"/>
                  </a:lnTo>
                  <a:lnTo>
                    <a:pt x="401" y="3193"/>
                  </a:lnTo>
                  <a:lnTo>
                    <a:pt x="450" y="3177"/>
                  </a:lnTo>
                  <a:lnTo>
                    <a:pt x="501" y="3162"/>
                  </a:lnTo>
                  <a:lnTo>
                    <a:pt x="550" y="3147"/>
                  </a:lnTo>
                  <a:lnTo>
                    <a:pt x="601" y="3129"/>
                  </a:lnTo>
                  <a:lnTo>
                    <a:pt x="650" y="3112"/>
                  </a:lnTo>
                  <a:lnTo>
                    <a:pt x="701" y="3094"/>
                  </a:lnTo>
                  <a:lnTo>
                    <a:pt x="750" y="3075"/>
                  </a:lnTo>
                  <a:lnTo>
                    <a:pt x="801" y="3055"/>
                  </a:lnTo>
                  <a:lnTo>
                    <a:pt x="851" y="3034"/>
                  </a:lnTo>
                  <a:lnTo>
                    <a:pt x="901" y="3014"/>
                  </a:lnTo>
                  <a:lnTo>
                    <a:pt x="951" y="2993"/>
                  </a:lnTo>
                  <a:lnTo>
                    <a:pt x="1001" y="2971"/>
                  </a:lnTo>
                  <a:lnTo>
                    <a:pt x="1052" y="2948"/>
                  </a:lnTo>
                  <a:lnTo>
                    <a:pt x="1101" y="2925"/>
                  </a:lnTo>
                  <a:lnTo>
                    <a:pt x="1152" y="2901"/>
                  </a:lnTo>
                  <a:lnTo>
                    <a:pt x="1201" y="2877"/>
                  </a:lnTo>
                  <a:lnTo>
                    <a:pt x="1252" y="2853"/>
                  </a:lnTo>
                  <a:lnTo>
                    <a:pt x="1301" y="2828"/>
                  </a:lnTo>
                  <a:lnTo>
                    <a:pt x="1352" y="2803"/>
                  </a:lnTo>
                  <a:lnTo>
                    <a:pt x="1401" y="2776"/>
                  </a:lnTo>
                  <a:lnTo>
                    <a:pt x="1452" y="2749"/>
                  </a:lnTo>
                  <a:lnTo>
                    <a:pt x="1501" y="2723"/>
                  </a:lnTo>
                  <a:lnTo>
                    <a:pt x="1552" y="2695"/>
                  </a:lnTo>
                  <a:lnTo>
                    <a:pt x="1602" y="2667"/>
                  </a:lnTo>
                  <a:lnTo>
                    <a:pt x="1652" y="2638"/>
                  </a:lnTo>
                  <a:lnTo>
                    <a:pt x="1702" y="2610"/>
                  </a:lnTo>
                  <a:lnTo>
                    <a:pt x="1752" y="2581"/>
                  </a:lnTo>
                  <a:lnTo>
                    <a:pt x="1802" y="2551"/>
                  </a:lnTo>
                  <a:lnTo>
                    <a:pt x="1852" y="2520"/>
                  </a:lnTo>
                  <a:lnTo>
                    <a:pt x="1902" y="2490"/>
                  </a:lnTo>
                  <a:lnTo>
                    <a:pt x="1952" y="2460"/>
                  </a:lnTo>
                  <a:lnTo>
                    <a:pt x="2003" y="2428"/>
                  </a:lnTo>
                  <a:lnTo>
                    <a:pt x="2052" y="2396"/>
                  </a:lnTo>
                  <a:lnTo>
                    <a:pt x="2103" y="2365"/>
                  </a:lnTo>
                  <a:lnTo>
                    <a:pt x="2153" y="2332"/>
                  </a:lnTo>
                  <a:lnTo>
                    <a:pt x="2203" y="2299"/>
                  </a:lnTo>
                  <a:lnTo>
                    <a:pt x="2253" y="2266"/>
                  </a:lnTo>
                  <a:lnTo>
                    <a:pt x="2303" y="2233"/>
                  </a:lnTo>
                  <a:lnTo>
                    <a:pt x="2353" y="2199"/>
                  </a:lnTo>
                  <a:lnTo>
                    <a:pt x="2403" y="2165"/>
                  </a:lnTo>
                  <a:lnTo>
                    <a:pt x="2453" y="2129"/>
                  </a:lnTo>
                  <a:lnTo>
                    <a:pt x="2503" y="2095"/>
                  </a:lnTo>
                  <a:lnTo>
                    <a:pt x="2553" y="2059"/>
                  </a:lnTo>
                  <a:lnTo>
                    <a:pt x="2603" y="2024"/>
                  </a:lnTo>
                  <a:lnTo>
                    <a:pt x="2653" y="1987"/>
                  </a:lnTo>
                  <a:lnTo>
                    <a:pt x="2704" y="1951"/>
                  </a:lnTo>
                  <a:lnTo>
                    <a:pt x="2753" y="1914"/>
                  </a:lnTo>
                  <a:lnTo>
                    <a:pt x="2804" y="1877"/>
                  </a:lnTo>
                  <a:lnTo>
                    <a:pt x="2853" y="1840"/>
                  </a:lnTo>
                  <a:lnTo>
                    <a:pt x="2904" y="1802"/>
                  </a:lnTo>
                  <a:lnTo>
                    <a:pt x="2953" y="1764"/>
                  </a:lnTo>
                  <a:lnTo>
                    <a:pt x="3004" y="1725"/>
                  </a:lnTo>
                  <a:lnTo>
                    <a:pt x="3053" y="1687"/>
                  </a:lnTo>
                  <a:lnTo>
                    <a:pt x="3104" y="1648"/>
                  </a:lnTo>
                  <a:lnTo>
                    <a:pt x="3153" y="1609"/>
                  </a:lnTo>
                  <a:lnTo>
                    <a:pt x="3204" y="1569"/>
                  </a:lnTo>
                  <a:lnTo>
                    <a:pt x="3255" y="1529"/>
                  </a:lnTo>
                  <a:lnTo>
                    <a:pt x="3304" y="1488"/>
                  </a:lnTo>
                  <a:lnTo>
                    <a:pt x="3355" y="1448"/>
                  </a:lnTo>
                  <a:lnTo>
                    <a:pt x="3404" y="1407"/>
                  </a:lnTo>
                  <a:lnTo>
                    <a:pt x="3455" y="1366"/>
                  </a:lnTo>
                  <a:lnTo>
                    <a:pt x="3504" y="1325"/>
                  </a:lnTo>
                  <a:lnTo>
                    <a:pt x="3555" y="1283"/>
                  </a:lnTo>
                  <a:lnTo>
                    <a:pt x="3604" y="1240"/>
                  </a:lnTo>
                  <a:lnTo>
                    <a:pt x="3655" y="1199"/>
                  </a:lnTo>
                  <a:lnTo>
                    <a:pt x="3704" y="1155"/>
                  </a:lnTo>
                  <a:lnTo>
                    <a:pt x="3755" y="1112"/>
                  </a:lnTo>
                  <a:lnTo>
                    <a:pt x="3805" y="1069"/>
                  </a:lnTo>
                  <a:lnTo>
                    <a:pt x="3855" y="1026"/>
                  </a:lnTo>
                  <a:lnTo>
                    <a:pt x="3905" y="982"/>
                  </a:lnTo>
                  <a:lnTo>
                    <a:pt x="3955" y="938"/>
                  </a:lnTo>
                  <a:lnTo>
                    <a:pt x="4005" y="893"/>
                  </a:lnTo>
                  <a:lnTo>
                    <a:pt x="4055" y="849"/>
                  </a:lnTo>
                  <a:lnTo>
                    <a:pt x="4105" y="805"/>
                  </a:lnTo>
                  <a:lnTo>
                    <a:pt x="4155" y="759"/>
                  </a:lnTo>
                  <a:lnTo>
                    <a:pt x="4205" y="714"/>
                  </a:lnTo>
                  <a:lnTo>
                    <a:pt x="4255" y="668"/>
                  </a:lnTo>
                  <a:lnTo>
                    <a:pt x="4305" y="622"/>
                  </a:lnTo>
                  <a:lnTo>
                    <a:pt x="4356" y="576"/>
                  </a:lnTo>
                  <a:lnTo>
                    <a:pt x="4405" y="529"/>
                  </a:lnTo>
                  <a:lnTo>
                    <a:pt x="4456" y="482"/>
                  </a:lnTo>
                  <a:lnTo>
                    <a:pt x="4505" y="435"/>
                  </a:lnTo>
                  <a:lnTo>
                    <a:pt x="4556" y="388"/>
                  </a:lnTo>
                  <a:lnTo>
                    <a:pt x="4605" y="340"/>
                  </a:lnTo>
                  <a:lnTo>
                    <a:pt x="4656" y="292"/>
                  </a:lnTo>
                  <a:lnTo>
                    <a:pt x="4705" y="244"/>
                  </a:lnTo>
                  <a:lnTo>
                    <a:pt x="4756" y="196"/>
                  </a:lnTo>
                  <a:lnTo>
                    <a:pt x="4805" y="148"/>
                  </a:lnTo>
                  <a:lnTo>
                    <a:pt x="4856" y="98"/>
                  </a:lnTo>
                  <a:lnTo>
                    <a:pt x="4907" y="49"/>
                  </a:lnTo>
                  <a:lnTo>
                    <a:pt x="4956" y="0"/>
                  </a:lnTo>
                </a:path>
              </a:pathLst>
            </a:custGeom>
            <a:noFill/>
            <a:ln w="3175">
              <a:solidFill>
                <a:srgbClr val="FF8000"/>
              </a:solidFill>
              <a:prstDash val="solid"/>
              <a:round/>
              <a:headEnd/>
              <a:tailEnd/>
            </a:ln>
          </p:spPr>
          <p:txBody>
            <a:bodyPr/>
            <a:lstStyle/>
            <a:p>
              <a:endParaRPr lang="en-US"/>
            </a:p>
          </p:txBody>
        </p:sp>
      </p:grpSp>
      <p:sp>
        <p:nvSpPr>
          <p:cNvPr id="20521" name="Text Box 41"/>
          <p:cNvSpPr txBox="1">
            <a:spLocks noChangeArrowheads="1"/>
          </p:cNvSpPr>
          <p:nvPr/>
        </p:nvSpPr>
        <p:spPr bwMode="auto">
          <a:xfrm>
            <a:off x="5970588" y="5845175"/>
            <a:ext cx="292068" cy="338554"/>
          </a:xfrm>
          <a:prstGeom prst="rect">
            <a:avLst/>
          </a:prstGeom>
          <a:noFill/>
          <a:ln w="12700">
            <a:noFill/>
            <a:miter lim="800000"/>
            <a:headEnd type="none" w="sm" len="sm"/>
            <a:tailEnd type="none" w="sm" len="sm"/>
          </a:ln>
          <a:effectLst/>
        </p:spPr>
        <p:txBody>
          <a:bodyPr wrap="none">
            <a:spAutoFit/>
          </a:bodyPr>
          <a:lstStyle/>
          <a:p>
            <a:r>
              <a:rPr lang="en-US" sz="1600"/>
              <a:t>h</a:t>
            </a:r>
          </a:p>
        </p:txBody>
      </p:sp>
      <p:sp>
        <p:nvSpPr>
          <p:cNvPr id="20522" name="Text Box 42"/>
          <p:cNvSpPr txBox="1">
            <a:spLocks noChangeArrowheads="1"/>
          </p:cNvSpPr>
          <p:nvPr/>
        </p:nvSpPr>
        <p:spPr bwMode="auto">
          <a:xfrm rot="16200000">
            <a:off x="4102894" y="4626769"/>
            <a:ext cx="506412" cy="336550"/>
          </a:xfrm>
          <a:prstGeom prst="rect">
            <a:avLst/>
          </a:prstGeom>
          <a:noFill/>
          <a:ln w="12700">
            <a:noFill/>
            <a:miter lim="800000"/>
            <a:headEnd type="none" w="sm" len="sm"/>
            <a:tailEnd type="none" w="sm" len="sm"/>
          </a:ln>
          <a:effectLst/>
        </p:spPr>
        <p:txBody>
          <a:bodyPr wrap="none">
            <a:spAutoFit/>
          </a:bodyPr>
          <a:lstStyle/>
          <a:p>
            <a:r>
              <a:rPr lang="en-US" sz="1600">
                <a:latin typeface="Symbol" pitchFamily="18" charset="2"/>
              </a:rPr>
              <a:t>g</a:t>
            </a:r>
            <a:r>
              <a:rPr lang="en-US" sz="1600"/>
              <a:t>(h)</a:t>
            </a:r>
          </a:p>
        </p:txBody>
      </p:sp>
      <p:sp>
        <p:nvSpPr>
          <p:cNvPr id="20523" name="Text Box 43"/>
          <p:cNvSpPr txBox="1">
            <a:spLocks noChangeArrowheads="1"/>
          </p:cNvSpPr>
          <p:nvPr/>
        </p:nvSpPr>
        <p:spPr bwMode="auto">
          <a:xfrm>
            <a:off x="5259389" y="4640263"/>
            <a:ext cx="630237" cy="336550"/>
          </a:xfrm>
          <a:prstGeom prst="rect">
            <a:avLst/>
          </a:prstGeom>
          <a:noFill/>
          <a:ln w="12700">
            <a:noFill/>
            <a:miter lim="800000"/>
            <a:headEnd type="none" w="sm" len="sm"/>
            <a:tailEnd type="none" w="sm" len="sm"/>
          </a:ln>
          <a:effectLst/>
        </p:spPr>
        <p:txBody>
          <a:bodyPr wrap="none">
            <a:spAutoFit/>
          </a:bodyPr>
          <a:lstStyle/>
          <a:p>
            <a:r>
              <a:rPr lang="en-US" sz="1600" i="1">
                <a:latin typeface="Symbol" pitchFamily="18" charset="2"/>
              </a:rPr>
              <a:t>a</a:t>
            </a:r>
            <a:r>
              <a:rPr lang="en-US" sz="1600"/>
              <a:t> &lt; 1</a:t>
            </a:r>
          </a:p>
        </p:txBody>
      </p:sp>
      <p:sp>
        <p:nvSpPr>
          <p:cNvPr id="20524" name="Text Box 44"/>
          <p:cNvSpPr txBox="1">
            <a:spLocks noChangeArrowheads="1"/>
          </p:cNvSpPr>
          <p:nvPr/>
        </p:nvSpPr>
        <p:spPr bwMode="auto">
          <a:xfrm>
            <a:off x="6477000" y="4116388"/>
            <a:ext cx="630238" cy="336550"/>
          </a:xfrm>
          <a:prstGeom prst="rect">
            <a:avLst/>
          </a:prstGeom>
          <a:noFill/>
          <a:ln w="12700">
            <a:noFill/>
            <a:miter lim="800000"/>
            <a:headEnd type="none" w="sm" len="sm"/>
            <a:tailEnd type="none" w="sm" len="sm"/>
          </a:ln>
          <a:effectLst/>
        </p:spPr>
        <p:txBody>
          <a:bodyPr wrap="none">
            <a:spAutoFit/>
          </a:bodyPr>
          <a:lstStyle/>
          <a:p>
            <a:r>
              <a:rPr lang="en-US" sz="1600" i="1">
                <a:latin typeface="Symbol" pitchFamily="18" charset="2"/>
              </a:rPr>
              <a:t>a</a:t>
            </a:r>
            <a:r>
              <a:rPr lang="en-US" sz="1600"/>
              <a:t> &gt; 1</a:t>
            </a:r>
          </a:p>
        </p:txBody>
      </p:sp>
    </p:spTree>
    <p:extLst>
      <p:ext uri="{BB962C8B-B14F-4D97-AF65-F5344CB8AC3E}">
        <p14:creationId xmlns:p14="http://schemas.microsoft.com/office/powerpoint/2010/main" val="2089319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p>
            <a:fld id="{501E8297-1D69-4E3E-BA88-357110E9F7F1}" type="slidenum">
              <a:rPr lang="en-US"/>
              <a:pPr/>
              <a:t>28</a:t>
            </a:fld>
            <a:endParaRPr lang="en-US"/>
          </a:p>
        </p:txBody>
      </p:sp>
      <p:sp>
        <p:nvSpPr>
          <p:cNvPr id="21506" name="Rectangle 2"/>
          <p:cNvSpPr>
            <a:spLocks noChangeArrowheads="1"/>
          </p:cNvSpPr>
          <p:nvPr/>
        </p:nvSpPr>
        <p:spPr bwMode="auto">
          <a:xfrm>
            <a:off x="2006601" y="342901"/>
            <a:ext cx="4545013" cy="5891213"/>
          </a:xfrm>
          <a:prstGeom prst="rect">
            <a:avLst/>
          </a:prstGeom>
          <a:noFill/>
          <a:ln w="12700">
            <a:noFill/>
            <a:miter lim="800000"/>
            <a:headEnd type="none" w="sm" len="sm"/>
            <a:tailEnd type="none" w="sm" len="sm"/>
          </a:ln>
          <a:effectLst/>
        </p:spPr>
        <p:txBody>
          <a:bodyPr>
            <a:spAutoFit/>
          </a:bodyPr>
          <a:lstStyle/>
          <a:p>
            <a:pPr>
              <a:lnSpc>
                <a:spcPct val="120000"/>
              </a:lnSpc>
            </a:pPr>
            <a:r>
              <a:rPr lang="en-US" b="1"/>
              <a:t>Exponential model - </a:t>
            </a:r>
          </a:p>
          <a:p>
            <a:pPr>
              <a:lnSpc>
                <a:spcPct val="120000"/>
              </a:lnSpc>
            </a:pPr>
            <a:endParaRPr lang="en-US"/>
          </a:p>
          <a:p>
            <a:pPr>
              <a:lnSpc>
                <a:spcPct val="120000"/>
              </a:lnSpc>
            </a:pPr>
            <a:endParaRPr lang="en-US">
              <a:cs typeface="Times New Roman" pitchFamily="18" charset="0"/>
              <a:sym typeface="Symbol" pitchFamily="18" charset="2"/>
            </a:endParaRPr>
          </a:p>
          <a:p>
            <a:pPr>
              <a:lnSpc>
                <a:spcPct val="120000"/>
              </a:lnSpc>
            </a:pPr>
            <a:endParaRPr lang="en-US">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where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 is the nugget effect. The sill is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1</a:t>
            </a:r>
            <a:r>
              <a:rPr lang="en-US" sz="1600">
                <a:cs typeface="Times New Roman" pitchFamily="18" charset="0"/>
                <a:sym typeface="Symbol" pitchFamily="18" charset="2"/>
              </a:rPr>
              <a:t>. The range for the exponential model is defined to be 3</a:t>
            </a:r>
            <a:r>
              <a:rPr lang="en-US" sz="1600" i="1">
                <a:latin typeface="Symbol" pitchFamily="18" charset="2"/>
                <a:cs typeface="Times New Roman" pitchFamily="18" charset="0"/>
                <a:sym typeface="Symbol" pitchFamily="18" charset="2"/>
              </a:rPr>
              <a:t>a </a:t>
            </a:r>
            <a:r>
              <a:rPr lang="en-US" sz="1600">
                <a:cs typeface="Times New Roman" pitchFamily="18" charset="0"/>
                <a:sym typeface="Symbol" pitchFamily="18" charset="2"/>
              </a:rPr>
              <a:t>at which the variogram is of 95% of the sill.</a:t>
            </a: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r>
              <a:rPr lang="en-US" b="1"/>
              <a:t>Gaussian model - </a:t>
            </a:r>
          </a:p>
          <a:p>
            <a:pPr>
              <a:lnSpc>
                <a:spcPct val="120000"/>
              </a:lnSpc>
            </a:pPr>
            <a:endParaRPr lang="en-US">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where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 is the nugget effect.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1</a:t>
            </a:r>
            <a:r>
              <a:rPr lang="en-US" sz="1600">
                <a:cs typeface="Times New Roman" pitchFamily="18" charset="0"/>
                <a:sym typeface="Symbol" pitchFamily="18" charset="2"/>
              </a:rPr>
              <a:t> is the sill. The range is 3</a:t>
            </a:r>
            <a:r>
              <a:rPr lang="en-US" sz="1600" i="1">
                <a:latin typeface="Symbol" pitchFamily="18" charset="2"/>
                <a:cs typeface="Times New Roman" pitchFamily="18" charset="0"/>
                <a:sym typeface="Symbol" pitchFamily="18" charset="2"/>
              </a:rPr>
              <a:t>a</a:t>
            </a:r>
            <a:r>
              <a:rPr lang="en-US" sz="1600">
                <a:cs typeface="Times New Roman" pitchFamily="18" charset="0"/>
                <a:sym typeface="Symbol" pitchFamily="18" charset="2"/>
              </a:rPr>
              <a:t>. This model describes a random field that is considered to be too smooth and possesses the peculiar property that </a:t>
            </a:r>
            <a:r>
              <a:rPr lang="en-US" sz="1600" i="1">
                <a:cs typeface="Times New Roman" pitchFamily="18" charset="0"/>
                <a:sym typeface="Symbol" pitchFamily="18" charset="2"/>
              </a:rPr>
              <a:t>Z</a:t>
            </a:r>
            <a:r>
              <a:rPr lang="en-US" sz="1600">
                <a:cs typeface="Times New Roman" pitchFamily="18" charset="0"/>
                <a:sym typeface="Symbol" pitchFamily="18" charset="2"/>
              </a:rPr>
              <a:t>(</a:t>
            </a:r>
            <a:r>
              <a:rPr lang="en-US" sz="1600" b="1" i="1">
                <a:cs typeface="Times New Roman" pitchFamily="18" charset="0"/>
                <a:sym typeface="Symbol" pitchFamily="18" charset="2"/>
              </a:rPr>
              <a:t>s</a:t>
            </a:r>
            <a:r>
              <a:rPr lang="en-US" sz="1600">
                <a:cs typeface="Times New Roman" pitchFamily="18" charset="0"/>
                <a:sym typeface="Symbol" pitchFamily="18" charset="2"/>
              </a:rPr>
              <a:t>) can be predicted without error for any </a:t>
            </a:r>
            <a:r>
              <a:rPr lang="en-US" sz="1600" b="1" i="1">
                <a:cs typeface="Times New Roman" pitchFamily="18" charset="0"/>
                <a:sym typeface="Symbol" pitchFamily="18" charset="2"/>
              </a:rPr>
              <a:t>s</a:t>
            </a:r>
            <a:r>
              <a:rPr lang="en-US" sz="1600">
                <a:cs typeface="Times New Roman" pitchFamily="18" charset="0"/>
                <a:sym typeface="Symbol" pitchFamily="18" charset="2"/>
              </a:rPr>
              <a:t> on the plane.</a:t>
            </a:r>
          </a:p>
        </p:txBody>
      </p:sp>
      <p:graphicFrame>
        <p:nvGraphicFramePr>
          <p:cNvPr id="21507" name="Object 3"/>
          <p:cNvGraphicFramePr>
            <a:graphicFrameLocks noChangeAspect="1"/>
          </p:cNvGraphicFramePr>
          <p:nvPr/>
        </p:nvGraphicFramePr>
        <p:xfrm>
          <a:off x="2416175" y="1033464"/>
          <a:ext cx="3454400" cy="530225"/>
        </p:xfrm>
        <a:graphic>
          <a:graphicData uri="http://schemas.openxmlformats.org/presentationml/2006/ole">
            <mc:AlternateContent xmlns:mc="http://schemas.openxmlformats.org/markup-compatibility/2006">
              <mc:Choice xmlns:v="urn:schemas-microsoft-com:vml" Requires="v">
                <p:oleObj spid="_x0000_s3084" name="Equation" r:id="rId3" imgW="1473120" imgH="266400" progId="Equation.3">
                  <p:embed/>
                </p:oleObj>
              </mc:Choice>
              <mc:Fallback>
                <p:oleObj name="Equation" r:id="rId3" imgW="1473120" imgH="266400" progId="Equation.3">
                  <p:embed/>
                  <p:pic>
                    <p:nvPicPr>
                      <p:cNvPr id="215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175" y="1033464"/>
                        <a:ext cx="3454400" cy="5302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2" name="Group 43"/>
          <p:cNvGrpSpPr>
            <a:grpSpLocks/>
          </p:cNvGrpSpPr>
          <p:nvPr/>
        </p:nvGrpSpPr>
        <p:grpSpPr bwMode="auto">
          <a:xfrm>
            <a:off x="6581775" y="1101726"/>
            <a:ext cx="3276600" cy="2201863"/>
            <a:chOff x="3162" y="1054"/>
            <a:chExt cx="2064" cy="1387"/>
          </a:xfrm>
        </p:grpSpPr>
        <p:sp>
          <p:nvSpPr>
            <p:cNvPr id="21512" name="Text Box 8"/>
            <p:cNvSpPr txBox="1">
              <a:spLocks noChangeArrowheads="1"/>
            </p:cNvSpPr>
            <p:nvPr/>
          </p:nvSpPr>
          <p:spPr bwMode="auto">
            <a:xfrm>
              <a:off x="4292" y="2228"/>
              <a:ext cx="184" cy="213"/>
            </a:xfrm>
            <a:prstGeom prst="rect">
              <a:avLst/>
            </a:prstGeom>
            <a:noFill/>
            <a:ln w="12700">
              <a:noFill/>
              <a:miter lim="800000"/>
              <a:headEnd type="none" w="sm" len="sm"/>
              <a:tailEnd type="none" w="sm" len="sm"/>
            </a:ln>
            <a:effectLst/>
          </p:spPr>
          <p:txBody>
            <a:bodyPr wrap="none">
              <a:spAutoFit/>
            </a:bodyPr>
            <a:lstStyle/>
            <a:p>
              <a:r>
                <a:rPr lang="en-US" sz="1600"/>
                <a:t>h</a:t>
              </a:r>
            </a:p>
          </p:txBody>
        </p:sp>
        <p:sp>
          <p:nvSpPr>
            <p:cNvPr id="21513" name="Text Box 9"/>
            <p:cNvSpPr txBox="1">
              <a:spLocks noChangeArrowheads="1"/>
            </p:cNvSpPr>
            <p:nvPr/>
          </p:nvSpPr>
          <p:spPr bwMode="auto">
            <a:xfrm rot="-5400000">
              <a:off x="3108" y="1470"/>
              <a:ext cx="319" cy="212"/>
            </a:xfrm>
            <a:prstGeom prst="rect">
              <a:avLst/>
            </a:prstGeom>
            <a:noFill/>
            <a:ln w="12700">
              <a:noFill/>
              <a:miter lim="800000"/>
              <a:headEnd type="none" w="sm" len="sm"/>
              <a:tailEnd type="none" w="sm" len="sm"/>
            </a:ln>
            <a:effectLst/>
          </p:spPr>
          <p:txBody>
            <a:bodyPr wrap="none">
              <a:spAutoFit/>
            </a:bodyPr>
            <a:lstStyle/>
            <a:p>
              <a:r>
                <a:rPr lang="en-US" sz="1600">
                  <a:latin typeface="Symbol" pitchFamily="18" charset="2"/>
                </a:rPr>
                <a:t>g</a:t>
              </a:r>
              <a:r>
                <a:rPr lang="en-US" sz="1600"/>
                <a:t>(h)</a:t>
              </a:r>
            </a:p>
          </p:txBody>
        </p:sp>
        <p:sp>
          <p:nvSpPr>
            <p:cNvPr id="21543" name="Rectangle 39"/>
            <p:cNvSpPr>
              <a:spLocks noChangeArrowheads="1"/>
            </p:cNvSpPr>
            <p:nvPr/>
          </p:nvSpPr>
          <p:spPr bwMode="auto">
            <a:xfrm>
              <a:off x="3444" y="1054"/>
              <a:ext cx="1782" cy="1175"/>
            </a:xfrm>
            <a:prstGeom prst="rect">
              <a:avLst/>
            </a:prstGeom>
            <a:noFill/>
            <a:ln w="3175">
              <a:solidFill>
                <a:srgbClr val="000000"/>
              </a:solidFill>
              <a:miter lim="800000"/>
              <a:headEnd/>
              <a:tailEnd/>
            </a:ln>
          </p:spPr>
          <p:txBody>
            <a:bodyPr/>
            <a:lstStyle/>
            <a:p>
              <a:endParaRPr lang="en-US"/>
            </a:p>
          </p:txBody>
        </p:sp>
        <p:sp>
          <p:nvSpPr>
            <p:cNvPr id="21544" name="Freeform 40"/>
            <p:cNvSpPr>
              <a:spLocks/>
            </p:cNvSpPr>
            <p:nvPr/>
          </p:nvSpPr>
          <p:spPr bwMode="auto">
            <a:xfrm>
              <a:off x="3509" y="1168"/>
              <a:ext cx="1637" cy="1018"/>
            </a:xfrm>
            <a:custGeom>
              <a:avLst/>
              <a:gdLst/>
              <a:ahLst/>
              <a:cxnLst>
                <a:cxn ang="0">
                  <a:pos x="20" y="3165"/>
                </a:cxn>
                <a:cxn ang="0">
                  <a:pos x="100" y="2780"/>
                </a:cxn>
                <a:cxn ang="0">
                  <a:pos x="200" y="2365"/>
                </a:cxn>
                <a:cxn ang="0">
                  <a:pos x="300" y="2011"/>
                </a:cxn>
                <a:cxn ang="0">
                  <a:pos x="401" y="1711"/>
                </a:cxn>
                <a:cxn ang="0">
                  <a:pos x="501" y="1456"/>
                </a:cxn>
                <a:cxn ang="0">
                  <a:pos x="601" y="1238"/>
                </a:cxn>
                <a:cxn ang="0">
                  <a:pos x="701" y="1053"/>
                </a:cxn>
                <a:cxn ang="0">
                  <a:pos x="801" y="896"/>
                </a:cxn>
                <a:cxn ang="0">
                  <a:pos x="901" y="762"/>
                </a:cxn>
                <a:cxn ang="0">
                  <a:pos x="1001" y="648"/>
                </a:cxn>
                <a:cxn ang="0">
                  <a:pos x="1101" y="552"/>
                </a:cxn>
                <a:cxn ang="0">
                  <a:pos x="1201" y="469"/>
                </a:cxn>
                <a:cxn ang="0">
                  <a:pos x="1301" y="398"/>
                </a:cxn>
                <a:cxn ang="0">
                  <a:pos x="1401" y="339"/>
                </a:cxn>
                <a:cxn ang="0">
                  <a:pos x="1501" y="288"/>
                </a:cxn>
                <a:cxn ang="0">
                  <a:pos x="1602" y="245"/>
                </a:cxn>
                <a:cxn ang="0">
                  <a:pos x="1702" y="208"/>
                </a:cxn>
                <a:cxn ang="0">
                  <a:pos x="1802" y="177"/>
                </a:cxn>
                <a:cxn ang="0">
                  <a:pos x="1902" y="150"/>
                </a:cxn>
                <a:cxn ang="0">
                  <a:pos x="2003" y="127"/>
                </a:cxn>
                <a:cxn ang="0">
                  <a:pos x="2103" y="108"/>
                </a:cxn>
                <a:cxn ang="0">
                  <a:pos x="2203" y="92"/>
                </a:cxn>
                <a:cxn ang="0">
                  <a:pos x="2303" y="78"/>
                </a:cxn>
                <a:cxn ang="0">
                  <a:pos x="2403" y="67"/>
                </a:cxn>
                <a:cxn ang="0">
                  <a:pos x="2503" y="57"/>
                </a:cxn>
                <a:cxn ang="0">
                  <a:pos x="2603" y="48"/>
                </a:cxn>
                <a:cxn ang="0">
                  <a:pos x="2704" y="40"/>
                </a:cxn>
                <a:cxn ang="0">
                  <a:pos x="2804" y="34"/>
                </a:cxn>
                <a:cxn ang="0">
                  <a:pos x="2904" y="29"/>
                </a:cxn>
                <a:cxn ang="0">
                  <a:pos x="3004" y="25"/>
                </a:cxn>
                <a:cxn ang="0">
                  <a:pos x="3104" y="21"/>
                </a:cxn>
                <a:cxn ang="0">
                  <a:pos x="3204" y="17"/>
                </a:cxn>
                <a:cxn ang="0">
                  <a:pos x="3304" y="15"/>
                </a:cxn>
                <a:cxn ang="0">
                  <a:pos x="3404" y="12"/>
                </a:cxn>
                <a:cxn ang="0">
                  <a:pos x="3504" y="10"/>
                </a:cxn>
                <a:cxn ang="0">
                  <a:pos x="3604" y="8"/>
                </a:cxn>
                <a:cxn ang="0">
                  <a:pos x="3704" y="7"/>
                </a:cxn>
                <a:cxn ang="0">
                  <a:pos x="3805" y="6"/>
                </a:cxn>
                <a:cxn ang="0">
                  <a:pos x="3905" y="5"/>
                </a:cxn>
                <a:cxn ang="0">
                  <a:pos x="4005" y="3"/>
                </a:cxn>
                <a:cxn ang="0">
                  <a:pos x="4105" y="3"/>
                </a:cxn>
                <a:cxn ang="0">
                  <a:pos x="4205" y="2"/>
                </a:cxn>
                <a:cxn ang="0">
                  <a:pos x="4305" y="2"/>
                </a:cxn>
                <a:cxn ang="0">
                  <a:pos x="4405" y="2"/>
                </a:cxn>
                <a:cxn ang="0">
                  <a:pos x="4505" y="1"/>
                </a:cxn>
                <a:cxn ang="0">
                  <a:pos x="4605" y="1"/>
                </a:cxn>
                <a:cxn ang="0">
                  <a:pos x="4705" y="1"/>
                </a:cxn>
                <a:cxn ang="0">
                  <a:pos x="4805" y="1"/>
                </a:cxn>
                <a:cxn ang="0">
                  <a:pos x="4907" y="0"/>
                </a:cxn>
              </a:cxnLst>
              <a:rect l="0" t="0" r="r" b="b"/>
              <a:pathLst>
                <a:path w="4956" h="3267">
                  <a:moveTo>
                    <a:pt x="0" y="3267"/>
                  </a:moveTo>
                  <a:lnTo>
                    <a:pt x="20" y="3165"/>
                  </a:lnTo>
                  <a:lnTo>
                    <a:pt x="50" y="3014"/>
                  </a:lnTo>
                  <a:lnTo>
                    <a:pt x="100" y="2780"/>
                  </a:lnTo>
                  <a:lnTo>
                    <a:pt x="150" y="2563"/>
                  </a:lnTo>
                  <a:lnTo>
                    <a:pt x="200" y="2365"/>
                  </a:lnTo>
                  <a:lnTo>
                    <a:pt x="250" y="2181"/>
                  </a:lnTo>
                  <a:lnTo>
                    <a:pt x="300" y="2011"/>
                  </a:lnTo>
                  <a:lnTo>
                    <a:pt x="350" y="1856"/>
                  </a:lnTo>
                  <a:lnTo>
                    <a:pt x="401" y="1711"/>
                  </a:lnTo>
                  <a:lnTo>
                    <a:pt x="450" y="1578"/>
                  </a:lnTo>
                  <a:lnTo>
                    <a:pt x="501" y="1456"/>
                  </a:lnTo>
                  <a:lnTo>
                    <a:pt x="550" y="1343"/>
                  </a:lnTo>
                  <a:lnTo>
                    <a:pt x="601" y="1238"/>
                  </a:lnTo>
                  <a:lnTo>
                    <a:pt x="650" y="1142"/>
                  </a:lnTo>
                  <a:lnTo>
                    <a:pt x="701" y="1053"/>
                  </a:lnTo>
                  <a:lnTo>
                    <a:pt x="750" y="972"/>
                  </a:lnTo>
                  <a:lnTo>
                    <a:pt x="801" y="896"/>
                  </a:lnTo>
                  <a:lnTo>
                    <a:pt x="851" y="826"/>
                  </a:lnTo>
                  <a:lnTo>
                    <a:pt x="901" y="762"/>
                  </a:lnTo>
                  <a:lnTo>
                    <a:pt x="951" y="702"/>
                  </a:lnTo>
                  <a:lnTo>
                    <a:pt x="1001" y="648"/>
                  </a:lnTo>
                  <a:lnTo>
                    <a:pt x="1052" y="597"/>
                  </a:lnTo>
                  <a:lnTo>
                    <a:pt x="1101" y="552"/>
                  </a:lnTo>
                  <a:lnTo>
                    <a:pt x="1152" y="509"/>
                  </a:lnTo>
                  <a:lnTo>
                    <a:pt x="1201" y="469"/>
                  </a:lnTo>
                  <a:lnTo>
                    <a:pt x="1252" y="433"/>
                  </a:lnTo>
                  <a:lnTo>
                    <a:pt x="1301" y="398"/>
                  </a:lnTo>
                  <a:lnTo>
                    <a:pt x="1352" y="368"/>
                  </a:lnTo>
                  <a:lnTo>
                    <a:pt x="1401" y="339"/>
                  </a:lnTo>
                  <a:lnTo>
                    <a:pt x="1452" y="312"/>
                  </a:lnTo>
                  <a:lnTo>
                    <a:pt x="1501" y="288"/>
                  </a:lnTo>
                  <a:lnTo>
                    <a:pt x="1552" y="265"/>
                  </a:lnTo>
                  <a:lnTo>
                    <a:pt x="1602" y="245"/>
                  </a:lnTo>
                  <a:lnTo>
                    <a:pt x="1652" y="226"/>
                  </a:lnTo>
                  <a:lnTo>
                    <a:pt x="1702" y="208"/>
                  </a:lnTo>
                  <a:lnTo>
                    <a:pt x="1752" y="192"/>
                  </a:lnTo>
                  <a:lnTo>
                    <a:pt x="1802" y="177"/>
                  </a:lnTo>
                  <a:lnTo>
                    <a:pt x="1852" y="163"/>
                  </a:lnTo>
                  <a:lnTo>
                    <a:pt x="1902" y="150"/>
                  </a:lnTo>
                  <a:lnTo>
                    <a:pt x="1952" y="139"/>
                  </a:lnTo>
                  <a:lnTo>
                    <a:pt x="2003" y="127"/>
                  </a:lnTo>
                  <a:lnTo>
                    <a:pt x="2052" y="117"/>
                  </a:lnTo>
                  <a:lnTo>
                    <a:pt x="2103" y="108"/>
                  </a:lnTo>
                  <a:lnTo>
                    <a:pt x="2153" y="100"/>
                  </a:lnTo>
                  <a:lnTo>
                    <a:pt x="2203" y="92"/>
                  </a:lnTo>
                  <a:lnTo>
                    <a:pt x="2253" y="84"/>
                  </a:lnTo>
                  <a:lnTo>
                    <a:pt x="2303" y="78"/>
                  </a:lnTo>
                  <a:lnTo>
                    <a:pt x="2353" y="72"/>
                  </a:lnTo>
                  <a:lnTo>
                    <a:pt x="2403" y="67"/>
                  </a:lnTo>
                  <a:lnTo>
                    <a:pt x="2453" y="62"/>
                  </a:lnTo>
                  <a:lnTo>
                    <a:pt x="2503" y="57"/>
                  </a:lnTo>
                  <a:lnTo>
                    <a:pt x="2553" y="51"/>
                  </a:lnTo>
                  <a:lnTo>
                    <a:pt x="2603" y="48"/>
                  </a:lnTo>
                  <a:lnTo>
                    <a:pt x="2653" y="44"/>
                  </a:lnTo>
                  <a:lnTo>
                    <a:pt x="2704" y="40"/>
                  </a:lnTo>
                  <a:lnTo>
                    <a:pt x="2753" y="38"/>
                  </a:lnTo>
                  <a:lnTo>
                    <a:pt x="2804" y="34"/>
                  </a:lnTo>
                  <a:lnTo>
                    <a:pt x="2853" y="31"/>
                  </a:lnTo>
                  <a:lnTo>
                    <a:pt x="2904" y="29"/>
                  </a:lnTo>
                  <a:lnTo>
                    <a:pt x="2953" y="26"/>
                  </a:lnTo>
                  <a:lnTo>
                    <a:pt x="3004" y="25"/>
                  </a:lnTo>
                  <a:lnTo>
                    <a:pt x="3053" y="22"/>
                  </a:lnTo>
                  <a:lnTo>
                    <a:pt x="3104" y="21"/>
                  </a:lnTo>
                  <a:lnTo>
                    <a:pt x="3153" y="19"/>
                  </a:lnTo>
                  <a:lnTo>
                    <a:pt x="3204" y="17"/>
                  </a:lnTo>
                  <a:lnTo>
                    <a:pt x="3255" y="16"/>
                  </a:lnTo>
                  <a:lnTo>
                    <a:pt x="3304" y="15"/>
                  </a:lnTo>
                  <a:lnTo>
                    <a:pt x="3355" y="13"/>
                  </a:lnTo>
                  <a:lnTo>
                    <a:pt x="3404" y="12"/>
                  </a:lnTo>
                  <a:lnTo>
                    <a:pt x="3455" y="11"/>
                  </a:lnTo>
                  <a:lnTo>
                    <a:pt x="3504" y="10"/>
                  </a:lnTo>
                  <a:lnTo>
                    <a:pt x="3555" y="10"/>
                  </a:lnTo>
                  <a:lnTo>
                    <a:pt x="3604" y="8"/>
                  </a:lnTo>
                  <a:lnTo>
                    <a:pt x="3655" y="8"/>
                  </a:lnTo>
                  <a:lnTo>
                    <a:pt x="3704" y="7"/>
                  </a:lnTo>
                  <a:lnTo>
                    <a:pt x="3755" y="6"/>
                  </a:lnTo>
                  <a:lnTo>
                    <a:pt x="3805" y="6"/>
                  </a:lnTo>
                  <a:lnTo>
                    <a:pt x="3855" y="6"/>
                  </a:lnTo>
                  <a:lnTo>
                    <a:pt x="3905" y="5"/>
                  </a:lnTo>
                  <a:lnTo>
                    <a:pt x="3955" y="5"/>
                  </a:lnTo>
                  <a:lnTo>
                    <a:pt x="4005" y="3"/>
                  </a:lnTo>
                  <a:lnTo>
                    <a:pt x="4055" y="3"/>
                  </a:lnTo>
                  <a:lnTo>
                    <a:pt x="4105" y="3"/>
                  </a:lnTo>
                  <a:lnTo>
                    <a:pt x="4155" y="3"/>
                  </a:lnTo>
                  <a:lnTo>
                    <a:pt x="4205" y="2"/>
                  </a:lnTo>
                  <a:lnTo>
                    <a:pt x="4255" y="2"/>
                  </a:lnTo>
                  <a:lnTo>
                    <a:pt x="4305" y="2"/>
                  </a:lnTo>
                  <a:lnTo>
                    <a:pt x="4356" y="2"/>
                  </a:lnTo>
                  <a:lnTo>
                    <a:pt x="4405" y="2"/>
                  </a:lnTo>
                  <a:lnTo>
                    <a:pt x="4456" y="1"/>
                  </a:lnTo>
                  <a:lnTo>
                    <a:pt x="4505" y="1"/>
                  </a:lnTo>
                  <a:lnTo>
                    <a:pt x="4556" y="1"/>
                  </a:lnTo>
                  <a:lnTo>
                    <a:pt x="4605" y="1"/>
                  </a:lnTo>
                  <a:lnTo>
                    <a:pt x="4656" y="1"/>
                  </a:lnTo>
                  <a:lnTo>
                    <a:pt x="4705" y="1"/>
                  </a:lnTo>
                  <a:lnTo>
                    <a:pt x="4756" y="1"/>
                  </a:lnTo>
                  <a:lnTo>
                    <a:pt x="4805" y="1"/>
                  </a:lnTo>
                  <a:lnTo>
                    <a:pt x="4856" y="0"/>
                  </a:lnTo>
                  <a:lnTo>
                    <a:pt x="4907" y="0"/>
                  </a:lnTo>
                  <a:lnTo>
                    <a:pt x="4956" y="0"/>
                  </a:lnTo>
                </a:path>
              </a:pathLst>
            </a:custGeom>
            <a:noFill/>
            <a:ln w="3175">
              <a:solidFill>
                <a:srgbClr val="FF8000"/>
              </a:solidFill>
              <a:prstDash val="solid"/>
              <a:round/>
              <a:headEnd/>
              <a:tailEnd/>
            </a:ln>
          </p:spPr>
          <p:txBody>
            <a:bodyPr/>
            <a:lstStyle/>
            <a:p>
              <a:endParaRPr lang="en-US"/>
            </a:p>
          </p:txBody>
        </p:sp>
      </p:grpSp>
      <p:grpSp>
        <p:nvGrpSpPr>
          <p:cNvPr id="3" name="Group 77"/>
          <p:cNvGrpSpPr>
            <a:grpSpLocks/>
          </p:cNvGrpSpPr>
          <p:nvPr/>
        </p:nvGrpSpPr>
        <p:grpSpPr bwMode="auto">
          <a:xfrm>
            <a:off x="6583364" y="3813176"/>
            <a:ext cx="3273425" cy="2217738"/>
            <a:chOff x="3147" y="2482"/>
            <a:chExt cx="2062" cy="1397"/>
          </a:xfrm>
        </p:grpSpPr>
        <p:sp>
          <p:nvSpPr>
            <p:cNvPr id="21545" name="Text Box 41"/>
            <p:cNvSpPr txBox="1">
              <a:spLocks noChangeArrowheads="1"/>
            </p:cNvSpPr>
            <p:nvPr/>
          </p:nvSpPr>
          <p:spPr bwMode="auto">
            <a:xfrm>
              <a:off x="4277" y="3666"/>
              <a:ext cx="184" cy="213"/>
            </a:xfrm>
            <a:prstGeom prst="rect">
              <a:avLst/>
            </a:prstGeom>
            <a:noFill/>
            <a:ln w="12700">
              <a:noFill/>
              <a:miter lim="800000"/>
              <a:headEnd type="none" w="sm" len="sm"/>
              <a:tailEnd type="none" w="sm" len="sm"/>
            </a:ln>
            <a:effectLst/>
          </p:spPr>
          <p:txBody>
            <a:bodyPr wrap="none">
              <a:spAutoFit/>
            </a:bodyPr>
            <a:lstStyle/>
            <a:p>
              <a:r>
                <a:rPr lang="en-US" sz="1600"/>
                <a:t>h</a:t>
              </a:r>
            </a:p>
          </p:txBody>
        </p:sp>
        <p:sp>
          <p:nvSpPr>
            <p:cNvPr id="21546" name="Text Box 42"/>
            <p:cNvSpPr txBox="1">
              <a:spLocks noChangeArrowheads="1"/>
            </p:cNvSpPr>
            <p:nvPr/>
          </p:nvSpPr>
          <p:spPr bwMode="auto">
            <a:xfrm rot="-5400000">
              <a:off x="3093" y="2908"/>
              <a:ext cx="319" cy="212"/>
            </a:xfrm>
            <a:prstGeom prst="rect">
              <a:avLst/>
            </a:prstGeom>
            <a:noFill/>
            <a:ln w="12700">
              <a:noFill/>
              <a:miter lim="800000"/>
              <a:headEnd type="none" w="sm" len="sm"/>
              <a:tailEnd type="none" w="sm" len="sm"/>
            </a:ln>
            <a:effectLst/>
          </p:spPr>
          <p:txBody>
            <a:bodyPr wrap="none">
              <a:spAutoFit/>
            </a:bodyPr>
            <a:lstStyle/>
            <a:p>
              <a:r>
                <a:rPr lang="en-US" sz="1600">
                  <a:latin typeface="Symbol" pitchFamily="18" charset="2"/>
                </a:rPr>
                <a:t>g</a:t>
              </a:r>
              <a:r>
                <a:rPr lang="en-US" sz="1600"/>
                <a:t>(h)</a:t>
              </a:r>
            </a:p>
          </p:txBody>
        </p:sp>
        <p:grpSp>
          <p:nvGrpSpPr>
            <p:cNvPr id="4" name="Group 76"/>
            <p:cNvGrpSpPr>
              <a:grpSpLocks/>
            </p:cNvGrpSpPr>
            <p:nvPr/>
          </p:nvGrpSpPr>
          <p:grpSpPr bwMode="auto">
            <a:xfrm>
              <a:off x="3427" y="2482"/>
              <a:ext cx="1782" cy="1175"/>
              <a:chOff x="3515" y="2514"/>
              <a:chExt cx="1782" cy="1175"/>
            </a:xfrm>
          </p:grpSpPr>
          <p:sp>
            <p:nvSpPr>
              <p:cNvPr id="21577" name="Rectangle 73"/>
              <p:cNvSpPr>
                <a:spLocks noChangeArrowheads="1"/>
              </p:cNvSpPr>
              <p:nvPr/>
            </p:nvSpPr>
            <p:spPr bwMode="auto">
              <a:xfrm>
                <a:off x="3515" y="2514"/>
                <a:ext cx="1782" cy="1175"/>
              </a:xfrm>
              <a:prstGeom prst="rect">
                <a:avLst/>
              </a:prstGeom>
              <a:noFill/>
              <a:ln w="3175">
                <a:solidFill>
                  <a:srgbClr val="000000"/>
                </a:solidFill>
                <a:miter lim="800000"/>
                <a:headEnd/>
                <a:tailEnd/>
              </a:ln>
            </p:spPr>
            <p:txBody>
              <a:bodyPr/>
              <a:lstStyle/>
              <a:p>
                <a:endParaRPr lang="en-US"/>
              </a:p>
            </p:txBody>
          </p:sp>
          <p:sp>
            <p:nvSpPr>
              <p:cNvPr id="21578" name="Freeform 74"/>
              <p:cNvSpPr>
                <a:spLocks/>
              </p:cNvSpPr>
              <p:nvPr/>
            </p:nvSpPr>
            <p:spPr bwMode="auto">
              <a:xfrm>
                <a:off x="3580" y="2605"/>
                <a:ext cx="1652" cy="1041"/>
              </a:xfrm>
              <a:custGeom>
                <a:avLst/>
                <a:gdLst/>
                <a:ahLst/>
                <a:cxnLst>
                  <a:cxn ang="0">
                    <a:pos x="20" y="3266"/>
                  </a:cxn>
                  <a:cxn ang="0">
                    <a:pos x="100" y="3246"/>
                  </a:cxn>
                  <a:cxn ang="0">
                    <a:pos x="200" y="3184"/>
                  </a:cxn>
                  <a:cxn ang="0">
                    <a:pos x="300" y="3081"/>
                  </a:cxn>
                  <a:cxn ang="0">
                    <a:pos x="401" y="2943"/>
                  </a:cxn>
                  <a:cxn ang="0">
                    <a:pos x="501" y="2775"/>
                  </a:cxn>
                  <a:cxn ang="0">
                    <a:pos x="601" y="2582"/>
                  </a:cxn>
                  <a:cxn ang="0">
                    <a:pos x="701" y="2372"/>
                  </a:cxn>
                  <a:cxn ang="0">
                    <a:pos x="801" y="2152"/>
                  </a:cxn>
                  <a:cxn ang="0">
                    <a:pos x="901" y="1925"/>
                  </a:cxn>
                  <a:cxn ang="0">
                    <a:pos x="1001" y="1701"/>
                  </a:cxn>
                  <a:cxn ang="0">
                    <a:pos x="1101" y="1482"/>
                  </a:cxn>
                  <a:cxn ang="0">
                    <a:pos x="1201" y="1276"/>
                  </a:cxn>
                  <a:cxn ang="0">
                    <a:pos x="1301" y="1083"/>
                  </a:cxn>
                  <a:cxn ang="0">
                    <a:pos x="1401" y="909"/>
                  </a:cxn>
                  <a:cxn ang="0">
                    <a:pos x="1501" y="752"/>
                  </a:cxn>
                  <a:cxn ang="0">
                    <a:pos x="1602" y="614"/>
                  </a:cxn>
                  <a:cxn ang="0">
                    <a:pos x="1702" y="495"/>
                  </a:cxn>
                  <a:cxn ang="0">
                    <a:pos x="1802" y="393"/>
                  </a:cxn>
                  <a:cxn ang="0">
                    <a:pos x="1902" y="310"/>
                  </a:cxn>
                  <a:cxn ang="0">
                    <a:pos x="2003" y="240"/>
                  </a:cxn>
                  <a:cxn ang="0">
                    <a:pos x="2103" y="183"/>
                  </a:cxn>
                  <a:cxn ang="0">
                    <a:pos x="2203" y="139"/>
                  </a:cxn>
                  <a:cxn ang="0">
                    <a:pos x="2303" y="103"/>
                  </a:cxn>
                  <a:cxn ang="0">
                    <a:pos x="2403" y="75"/>
                  </a:cxn>
                  <a:cxn ang="0">
                    <a:pos x="2503" y="55"/>
                  </a:cxn>
                  <a:cxn ang="0">
                    <a:pos x="2603" y="40"/>
                  </a:cxn>
                  <a:cxn ang="0">
                    <a:pos x="2704" y="27"/>
                  </a:cxn>
                  <a:cxn ang="0">
                    <a:pos x="2804" y="20"/>
                  </a:cxn>
                  <a:cxn ang="0">
                    <a:pos x="2904" y="13"/>
                  </a:cxn>
                  <a:cxn ang="0">
                    <a:pos x="3004" y="10"/>
                  </a:cxn>
                  <a:cxn ang="0">
                    <a:pos x="3104" y="6"/>
                  </a:cxn>
                  <a:cxn ang="0">
                    <a:pos x="3204" y="5"/>
                  </a:cxn>
                  <a:cxn ang="0">
                    <a:pos x="3304" y="2"/>
                  </a:cxn>
                  <a:cxn ang="0">
                    <a:pos x="3404" y="2"/>
                  </a:cxn>
                  <a:cxn ang="0">
                    <a:pos x="3504" y="1"/>
                  </a:cxn>
                  <a:cxn ang="0">
                    <a:pos x="3604" y="1"/>
                  </a:cxn>
                  <a:cxn ang="0">
                    <a:pos x="3704" y="1"/>
                  </a:cxn>
                  <a:cxn ang="0">
                    <a:pos x="3805" y="0"/>
                  </a:cxn>
                  <a:cxn ang="0">
                    <a:pos x="3905" y="0"/>
                  </a:cxn>
                  <a:cxn ang="0">
                    <a:pos x="4005" y="0"/>
                  </a:cxn>
                  <a:cxn ang="0">
                    <a:pos x="4105" y="0"/>
                  </a:cxn>
                  <a:cxn ang="0">
                    <a:pos x="4205" y="0"/>
                  </a:cxn>
                  <a:cxn ang="0">
                    <a:pos x="4305" y="0"/>
                  </a:cxn>
                  <a:cxn ang="0">
                    <a:pos x="4405" y="0"/>
                  </a:cxn>
                  <a:cxn ang="0">
                    <a:pos x="4505" y="0"/>
                  </a:cxn>
                  <a:cxn ang="0">
                    <a:pos x="4605" y="0"/>
                  </a:cxn>
                  <a:cxn ang="0">
                    <a:pos x="4705" y="0"/>
                  </a:cxn>
                  <a:cxn ang="0">
                    <a:pos x="4805" y="0"/>
                  </a:cxn>
                  <a:cxn ang="0">
                    <a:pos x="4907" y="0"/>
                  </a:cxn>
                </a:cxnLst>
                <a:rect l="0" t="0" r="r" b="b"/>
                <a:pathLst>
                  <a:path w="4956" h="3267">
                    <a:moveTo>
                      <a:pt x="0" y="3267"/>
                    </a:moveTo>
                    <a:lnTo>
                      <a:pt x="20" y="3266"/>
                    </a:lnTo>
                    <a:lnTo>
                      <a:pt x="50" y="3262"/>
                    </a:lnTo>
                    <a:lnTo>
                      <a:pt x="100" y="3246"/>
                    </a:lnTo>
                    <a:lnTo>
                      <a:pt x="150" y="3219"/>
                    </a:lnTo>
                    <a:lnTo>
                      <a:pt x="200" y="3184"/>
                    </a:lnTo>
                    <a:lnTo>
                      <a:pt x="250" y="3137"/>
                    </a:lnTo>
                    <a:lnTo>
                      <a:pt x="300" y="3081"/>
                    </a:lnTo>
                    <a:lnTo>
                      <a:pt x="350" y="3017"/>
                    </a:lnTo>
                    <a:lnTo>
                      <a:pt x="401" y="2943"/>
                    </a:lnTo>
                    <a:lnTo>
                      <a:pt x="450" y="2862"/>
                    </a:lnTo>
                    <a:lnTo>
                      <a:pt x="501" y="2775"/>
                    </a:lnTo>
                    <a:lnTo>
                      <a:pt x="550" y="2682"/>
                    </a:lnTo>
                    <a:lnTo>
                      <a:pt x="601" y="2582"/>
                    </a:lnTo>
                    <a:lnTo>
                      <a:pt x="650" y="2480"/>
                    </a:lnTo>
                    <a:lnTo>
                      <a:pt x="701" y="2372"/>
                    </a:lnTo>
                    <a:lnTo>
                      <a:pt x="750" y="2263"/>
                    </a:lnTo>
                    <a:lnTo>
                      <a:pt x="801" y="2152"/>
                    </a:lnTo>
                    <a:lnTo>
                      <a:pt x="851" y="2038"/>
                    </a:lnTo>
                    <a:lnTo>
                      <a:pt x="901" y="1925"/>
                    </a:lnTo>
                    <a:lnTo>
                      <a:pt x="951" y="1813"/>
                    </a:lnTo>
                    <a:lnTo>
                      <a:pt x="1001" y="1701"/>
                    </a:lnTo>
                    <a:lnTo>
                      <a:pt x="1052" y="1591"/>
                    </a:lnTo>
                    <a:lnTo>
                      <a:pt x="1101" y="1482"/>
                    </a:lnTo>
                    <a:lnTo>
                      <a:pt x="1152" y="1377"/>
                    </a:lnTo>
                    <a:lnTo>
                      <a:pt x="1201" y="1276"/>
                    </a:lnTo>
                    <a:lnTo>
                      <a:pt x="1252" y="1178"/>
                    </a:lnTo>
                    <a:lnTo>
                      <a:pt x="1301" y="1083"/>
                    </a:lnTo>
                    <a:lnTo>
                      <a:pt x="1352" y="993"/>
                    </a:lnTo>
                    <a:lnTo>
                      <a:pt x="1401" y="909"/>
                    </a:lnTo>
                    <a:lnTo>
                      <a:pt x="1452" y="828"/>
                    </a:lnTo>
                    <a:lnTo>
                      <a:pt x="1501" y="752"/>
                    </a:lnTo>
                    <a:lnTo>
                      <a:pt x="1552" y="681"/>
                    </a:lnTo>
                    <a:lnTo>
                      <a:pt x="1602" y="614"/>
                    </a:lnTo>
                    <a:lnTo>
                      <a:pt x="1652" y="552"/>
                    </a:lnTo>
                    <a:lnTo>
                      <a:pt x="1702" y="495"/>
                    </a:lnTo>
                    <a:lnTo>
                      <a:pt x="1752" y="443"/>
                    </a:lnTo>
                    <a:lnTo>
                      <a:pt x="1802" y="393"/>
                    </a:lnTo>
                    <a:lnTo>
                      <a:pt x="1852" y="349"/>
                    </a:lnTo>
                    <a:lnTo>
                      <a:pt x="1902" y="310"/>
                    </a:lnTo>
                    <a:lnTo>
                      <a:pt x="1952" y="273"/>
                    </a:lnTo>
                    <a:lnTo>
                      <a:pt x="2003" y="240"/>
                    </a:lnTo>
                    <a:lnTo>
                      <a:pt x="2052" y="210"/>
                    </a:lnTo>
                    <a:lnTo>
                      <a:pt x="2103" y="183"/>
                    </a:lnTo>
                    <a:lnTo>
                      <a:pt x="2153" y="159"/>
                    </a:lnTo>
                    <a:lnTo>
                      <a:pt x="2203" y="139"/>
                    </a:lnTo>
                    <a:lnTo>
                      <a:pt x="2253" y="120"/>
                    </a:lnTo>
                    <a:lnTo>
                      <a:pt x="2303" y="103"/>
                    </a:lnTo>
                    <a:lnTo>
                      <a:pt x="2353" y="88"/>
                    </a:lnTo>
                    <a:lnTo>
                      <a:pt x="2403" y="75"/>
                    </a:lnTo>
                    <a:lnTo>
                      <a:pt x="2453" y="65"/>
                    </a:lnTo>
                    <a:lnTo>
                      <a:pt x="2503" y="55"/>
                    </a:lnTo>
                    <a:lnTo>
                      <a:pt x="2553" y="46"/>
                    </a:lnTo>
                    <a:lnTo>
                      <a:pt x="2603" y="40"/>
                    </a:lnTo>
                    <a:lnTo>
                      <a:pt x="2653" y="34"/>
                    </a:lnTo>
                    <a:lnTo>
                      <a:pt x="2704" y="27"/>
                    </a:lnTo>
                    <a:lnTo>
                      <a:pt x="2753" y="24"/>
                    </a:lnTo>
                    <a:lnTo>
                      <a:pt x="2804" y="20"/>
                    </a:lnTo>
                    <a:lnTo>
                      <a:pt x="2853" y="16"/>
                    </a:lnTo>
                    <a:lnTo>
                      <a:pt x="2904" y="13"/>
                    </a:lnTo>
                    <a:lnTo>
                      <a:pt x="2953" y="11"/>
                    </a:lnTo>
                    <a:lnTo>
                      <a:pt x="3004" y="10"/>
                    </a:lnTo>
                    <a:lnTo>
                      <a:pt x="3053" y="7"/>
                    </a:lnTo>
                    <a:lnTo>
                      <a:pt x="3104" y="6"/>
                    </a:lnTo>
                    <a:lnTo>
                      <a:pt x="3153" y="5"/>
                    </a:lnTo>
                    <a:lnTo>
                      <a:pt x="3204" y="5"/>
                    </a:lnTo>
                    <a:lnTo>
                      <a:pt x="3255" y="3"/>
                    </a:lnTo>
                    <a:lnTo>
                      <a:pt x="3304" y="2"/>
                    </a:lnTo>
                    <a:lnTo>
                      <a:pt x="3355" y="2"/>
                    </a:lnTo>
                    <a:lnTo>
                      <a:pt x="3404" y="2"/>
                    </a:lnTo>
                    <a:lnTo>
                      <a:pt x="3455" y="1"/>
                    </a:lnTo>
                    <a:lnTo>
                      <a:pt x="3504" y="1"/>
                    </a:lnTo>
                    <a:lnTo>
                      <a:pt x="3555" y="1"/>
                    </a:lnTo>
                    <a:lnTo>
                      <a:pt x="3604" y="1"/>
                    </a:lnTo>
                    <a:lnTo>
                      <a:pt x="3655" y="1"/>
                    </a:lnTo>
                    <a:lnTo>
                      <a:pt x="3704" y="1"/>
                    </a:lnTo>
                    <a:lnTo>
                      <a:pt x="3755" y="1"/>
                    </a:lnTo>
                    <a:lnTo>
                      <a:pt x="3805" y="0"/>
                    </a:lnTo>
                    <a:lnTo>
                      <a:pt x="3855" y="0"/>
                    </a:lnTo>
                    <a:lnTo>
                      <a:pt x="3905" y="0"/>
                    </a:lnTo>
                    <a:lnTo>
                      <a:pt x="3955" y="0"/>
                    </a:lnTo>
                    <a:lnTo>
                      <a:pt x="4005" y="0"/>
                    </a:lnTo>
                    <a:lnTo>
                      <a:pt x="4055" y="0"/>
                    </a:lnTo>
                    <a:lnTo>
                      <a:pt x="4105" y="0"/>
                    </a:lnTo>
                    <a:lnTo>
                      <a:pt x="4155" y="0"/>
                    </a:lnTo>
                    <a:lnTo>
                      <a:pt x="4205" y="0"/>
                    </a:lnTo>
                    <a:lnTo>
                      <a:pt x="4255" y="0"/>
                    </a:lnTo>
                    <a:lnTo>
                      <a:pt x="4305" y="0"/>
                    </a:lnTo>
                    <a:lnTo>
                      <a:pt x="4356" y="0"/>
                    </a:lnTo>
                    <a:lnTo>
                      <a:pt x="4405" y="0"/>
                    </a:lnTo>
                    <a:lnTo>
                      <a:pt x="4456" y="0"/>
                    </a:lnTo>
                    <a:lnTo>
                      <a:pt x="4505" y="0"/>
                    </a:lnTo>
                    <a:lnTo>
                      <a:pt x="4556" y="0"/>
                    </a:lnTo>
                    <a:lnTo>
                      <a:pt x="4605" y="0"/>
                    </a:lnTo>
                    <a:lnTo>
                      <a:pt x="4656" y="0"/>
                    </a:lnTo>
                    <a:lnTo>
                      <a:pt x="4705" y="0"/>
                    </a:lnTo>
                    <a:lnTo>
                      <a:pt x="4756" y="0"/>
                    </a:lnTo>
                    <a:lnTo>
                      <a:pt x="4805" y="0"/>
                    </a:lnTo>
                    <a:lnTo>
                      <a:pt x="4856" y="0"/>
                    </a:lnTo>
                    <a:lnTo>
                      <a:pt x="4907" y="0"/>
                    </a:lnTo>
                    <a:lnTo>
                      <a:pt x="4956" y="0"/>
                    </a:lnTo>
                  </a:path>
                </a:pathLst>
              </a:custGeom>
              <a:noFill/>
              <a:ln w="3175">
                <a:solidFill>
                  <a:srgbClr val="FF8000"/>
                </a:solidFill>
                <a:prstDash val="solid"/>
                <a:round/>
                <a:headEnd/>
                <a:tailEnd/>
              </a:ln>
            </p:spPr>
            <p:txBody>
              <a:bodyPr/>
              <a:lstStyle/>
              <a:p>
                <a:endParaRPr lang="en-US"/>
              </a:p>
            </p:txBody>
          </p:sp>
        </p:grpSp>
      </p:grpSp>
      <p:graphicFrame>
        <p:nvGraphicFramePr>
          <p:cNvPr id="21593" name="Object 89"/>
          <p:cNvGraphicFramePr>
            <a:graphicFrameLocks noChangeAspect="1"/>
          </p:cNvGraphicFramePr>
          <p:nvPr/>
        </p:nvGraphicFramePr>
        <p:xfrm>
          <a:off x="2281238" y="3808413"/>
          <a:ext cx="3554412" cy="677862"/>
        </p:xfrm>
        <a:graphic>
          <a:graphicData uri="http://schemas.openxmlformats.org/presentationml/2006/ole">
            <mc:AlternateContent xmlns:mc="http://schemas.openxmlformats.org/markup-compatibility/2006">
              <mc:Choice xmlns:v="urn:schemas-microsoft-com:vml" Requires="v">
                <p:oleObj spid="_x0000_s3085" name="Equation" r:id="rId5" imgW="1688760" imgH="380880" progId="Equation.3">
                  <p:embed/>
                </p:oleObj>
              </mc:Choice>
              <mc:Fallback>
                <p:oleObj name="Equation" r:id="rId5" imgW="1688760" imgH="380880" progId="Equation.3">
                  <p:embed/>
                  <p:pic>
                    <p:nvPicPr>
                      <p:cNvPr id="21593" name="Object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1238" y="3808413"/>
                        <a:ext cx="3554412" cy="67786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extLst>
      <p:ext uri="{BB962C8B-B14F-4D97-AF65-F5344CB8AC3E}">
        <p14:creationId xmlns:p14="http://schemas.microsoft.com/office/powerpoint/2010/main" val="53660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2"/>
          </p:nvPr>
        </p:nvSpPr>
        <p:spPr/>
        <p:txBody>
          <a:bodyPr/>
          <a:lstStyle/>
          <a:p>
            <a:fld id="{A96A8939-3DAF-4835-BFE8-0798652F99B8}" type="slidenum">
              <a:rPr lang="en-US"/>
              <a:pPr/>
              <a:t>29</a:t>
            </a:fld>
            <a:endParaRPr lang="en-US"/>
          </a:p>
        </p:txBody>
      </p:sp>
      <p:sp>
        <p:nvSpPr>
          <p:cNvPr id="34818" name="Rectangle 2"/>
          <p:cNvSpPr>
            <a:spLocks noChangeArrowheads="1"/>
          </p:cNvSpPr>
          <p:nvPr/>
        </p:nvSpPr>
        <p:spPr bwMode="auto">
          <a:xfrm>
            <a:off x="2184401" y="469900"/>
            <a:ext cx="4506913" cy="5634038"/>
          </a:xfrm>
          <a:prstGeom prst="rect">
            <a:avLst/>
          </a:prstGeom>
          <a:noFill/>
          <a:ln w="12700">
            <a:noFill/>
            <a:miter lim="800000"/>
            <a:headEnd type="none" w="sm" len="sm"/>
            <a:tailEnd type="none" w="sm" len="sm"/>
          </a:ln>
          <a:effectLst/>
        </p:spPr>
        <p:txBody>
          <a:bodyPr>
            <a:spAutoFit/>
          </a:bodyPr>
          <a:lstStyle/>
          <a:p>
            <a:pPr>
              <a:lnSpc>
                <a:spcPct val="120000"/>
              </a:lnSpc>
            </a:pPr>
            <a:r>
              <a:rPr lang="en-US" b="1"/>
              <a:t>Cauchy model - </a:t>
            </a:r>
          </a:p>
          <a:p>
            <a:pPr>
              <a:lnSpc>
                <a:spcPct val="120000"/>
              </a:lnSpc>
            </a:pPr>
            <a:endParaRPr lang="en-US"/>
          </a:p>
          <a:p>
            <a:pPr>
              <a:lnSpc>
                <a:spcPct val="120000"/>
              </a:lnSpc>
            </a:pPr>
            <a:endParaRPr lang="en-US">
              <a:cs typeface="Times New Roman" pitchFamily="18" charset="0"/>
              <a:sym typeface="Symbol" pitchFamily="18" charset="2"/>
            </a:endParaRPr>
          </a:p>
          <a:p>
            <a:pPr>
              <a:lnSpc>
                <a:spcPct val="120000"/>
              </a:lnSpc>
            </a:pPr>
            <a:endParaRPr lang="en-US">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where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 is the nugget effect is 0. The sill is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1</a:t>
            </a:r>
            <a:r>
              <a:rPr lang="en-US" sz="1600">
                <a:cs typeface="Times New Roman" pitchFamily="18" charset="0"/>
                <a:sym typeface="Symbol" pitchFamily="18" charset="2"/>
              </a:rPr>
              <a:t>. </a:t>
            </a: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r>
              <a:rPr lang="en-US" b="1"/>
              <a:t>Matern model - </a:t>
            </a:r>
          </a:p>
          <a:p>
            <a:pPr>
              <a:lnSpc>
                <a:spcPct val="120000"/>
              </a:lnSpc>
            </a:pPr>
            <a:endParaRPr lang="en-US">
              <a:cs typeface="Times New Roman" pitchFamily="18" charset="0"/>
              <a:sym typeface="Symbol" pitchFamily="18" charset="2"/>
            </a:endParaRPr>
          </a:p>
          <a:p>
            <a:pPr>
              <a:lnSpc>
                <a:spcPct val="120000"/>
              </a:lnSpc>
            </a:pPr>
            <a:endParaRPr lang="en-US">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where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 is the nugget effect. The sill is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1</a:t>
            </a:r>
            <a:r>
              <a:rPr lang="en-US" sz="1600">
                <a:cs typeface="Times New Roman" pitchFamily="18" charset="0"/>
                <a:sym typeface="Symbol" pitchFamily="18" charset="2"/>
              </a:rPr>
              <a:t>. Matern model is the default in </a:t>
            </a:r>
            <a:r>
              <a:rPr lang="en-US" sz="1600" b="1">
                <a:cs typeface="Times New Roman" pitchFamily="18" charset="0"/>
                <a:sym typeface="Symbol" pitchFamily="18" charset="2"/>
              </a:rPr>
              <a:t>variog</a:t>
            </a:r>
            <a:r>
              <a:rPr lang="en-US" sz="1600">
                <a:cs typeface="Times New Roman" pitchFamily="18" charset="0"/>
                <a:sym typeface="Symbol" pitchFamily="18" charset="2"/>
              </a:rPr>
              <a:t> of </a:t>
            </a:r>
            <a:r>
              <a:rPr lang="en-US" sz="1600" b="1">
                <a:cs typeface="Times New Roman" pitchFamily="18" charset="0"/>
                <a:sym typeface="Symbol" pitchFamily="18" charset="2"/>
              </a:rPr>
              <a:t>geoR</a:t>
            </a:r>
            <a:r>
              <a:rPr lang="en-US" sz="1600">
                <a:cs typeface="Times New Roman" pitchFamily="18" charset="0"/>
                <a:sym typeface="Symbol" pitchFamily="18" charset="2"/>
              </a:rPr>
              <a:t>.</a:t>
            </a:r>
          </a:p>
        </p:txBody>
      </p:sp>
      <p:graphicFrame>
        <p:nvGraphicFramePr>
          <p:cNvPr id="34819" name="Object 3"/>
          <p:cNvGraphicFramePr>
            <a:graphicFrameLocks noChangeAspect="1"/>
          </p:cNvGraphicFramePr>
          <p:nvPr/>
        </p:nvGraphicFramePr>
        <p:xfrm>
          <a:off x="2243139" y="952501"/>
          <a:ext cx="4035425" cy="841375"/>
        </p:xfrm>
        <a:graphic>
          <a:graphicData uri="http://schemas.openxmlformats.org/presentationml/2006/ole">
            <mc:AlternateContent xmlns:mc="http://schemas.openxmlformats.org/markup-compatibility/2006">
              <mc:Choice xmlns:v="urn:schemas-microsoft-com:vml" Requires="v">
                <p:oleObj spid="_x0000_s4113" name="Equation" r:id="rId3" imgW="1917360" imgH="533160" progId="Equation.3">
                  <p:embed/>
                </p:oleObj>
              </mc:Choice>
              <mc:Fallback>
                <p:oleObj name="Equation" r:id="rId3" imgW="1917360" imgH="533160" progId="Equation.3">
                  <p:embed/>
                  <p:pic>
                    <p:nvPicPr>
                      <p:cNvPr id="348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139" y="952501"/>
                        <a:ext cx="4035425" cy="84137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2" name="Group 27"/>
          <p:cNvGrpSpPr>
            <a:grpSpLocks/>
          </p:cNvGrpSpPr>
          <p:nvPr/>
        </p:nvGrpSpPr>
        <p:grpSpPr bwMode="auto">
          <a:xfrm>
            <a:off x="6607176" y="1455739"/>
            <a:ext cx="3819525" cy="3514725"/>
            <a:chOff x="3154" y="605"/>
            <a:chExt cx="2406" cy="2214"/>
          </a:xfrm>
        </p:grpSpPr>
        <p:pic>
          <p:nvPicPr>
            <p:cNvPr id="34841" name="Picture 25"/>
            <p:cNvPicPr>
              <a:picLocks noChangeAspect="1" noChangeArrowheads="1"/>
            </p:cNvPicPr>
            <p:nvPr/>
          </p:nvPicPr>
          <p:blipFill>
            <a:blip r:embed="rId5" cstate="print"/>
            <a:srcRect/>
            <a:stretch>
              <a:fillRect/>
            </a:stretch>
          </p:blipFill>
          <p:spPr bwMode="auto">
            <a:xfrm>
              <a:off x="3202" y="605"/>
              <a:ext cx="2358" cy="2214"/>
            </a:xfrm>
            <a:prstGeom prst="rect">
              <a:avLst/>
            </a:prstGeom>
            <a:noFill/>
            <a:ln w="12700">
              <a:noFill/>
              <a:miter lim="800000"/>
              <a:headEnd type="none" w="sm" len="sm"/>
              <a:tailEnd type="none" w="sm" len="sm"/>
            </a:ln>
            <a:effectLst/>
          </p:spPr>
        </p:pic>
        <p:grpSp>
          <p:nvGrpSpPr>
            <p:cNvPr id="3" name="Group 26"/>
            <p:cNvGrpSpPr>
              <a:grpSpLocks/>
            </p:cNvGrpSpPr>
            <p:nvPr/>
          </p:nvGrpSpPr>
          <p:grpSpPr bwMode="auto">
            <a:xfrm>
              <a:off x="3154" y="1544"/>
              <a:ext cx="1434" cy="1193"/>
              <a:chOff x="3154" y="1544"/>
              <a:chExt cx="1434" cy="1193"/>
            </a:xfrm>
          </p:grpSpPr>
          <p:sp>
            <p:nvSpPr>
              <p:cNvPr id="34829" name="Text Box 13"/>
              <p:cNvSpPr txBox="1">
                <a:spLocks noChangeArrowheads="1"/>
              </p:cNvSpPr>
              <p:nvPr/>
            </p:nvSpPr>
            <p:spPr bwMode="auto">
              <a:xfrm>
                <a:off x="4404" y="2524"/>
                <a:ext cx="184" cy="213"/>
              </a:xfrm>
              <a:prstGeom prst="rect">
                <a:avLst/>
              </a:prstGeom>
              <a:noFill/>
              <a:ln w="12700">
                <a:noFill/>
                <a:miter lim="800000"/>
                <a:headEnd type="none" w="sm" len="sm"/>
                <a:tailEnd type="none" w="sm" len="sm"/>
              </a:ln>
              <a:effectLst/>
            </p:spPr>
            <p:txBody>
              <a:bodyPr wrap="none">
                <a:spAutoFit/>
              </a:bodyPr>
              <a:lstStyle/>
              <a:p>
                <a:r>
                  <a:rPr lang="en-US" sz="1600"/>
                  <a:t>h</a:t>
                </a:r>
              </a:p>
            </p:txBody>
          </p:sp>
          <p:sp>
            <p:nvSpPr>
              <p:cNvPr id="34830" name="Text Box 14"/>
              <p:cNvSpPr txBox="1">
                <a:spLocks noChangeArrowheads="1"/>
              </p:cNvSpPr>
              <p:nvPr/>
            </p:nvSpPr>
            <p:spPr bwMode="auto">
              <a:xfrm rot="-5400000">
                <a:off x="3100" y="1598"/>
                <a:ext cx="319" cy="212"/>
              </a:xfrm>
              <a:prstGeom prst="rect">
                <a:avLst/>
              </a:prstGeom>
              <a:noFill/>
              <a:ln w="12700">
                <a:noFill/>
                <a:miter lim="800000"/>
                <a:headEnd type="none" w="sm" len="sm"/>
                <a:tailEnd type="none" w="sm" len="sm"/>
              </a:ln>
              <a:effectLst/>
            </p:spPr>
            <p:txBody>
              <a:bodyPr wrap="none">
                <a:spAutoFit/>
              </a:bodyPr>
              <a:lstStyle/>
              <a:p>
                <a:r>
                  <a:rPr lang="en-US" sz="1600">
                    <a:latin typeface="Symbol" pitchFamily="18" charset="2"/>
                  </a:rPr>
                  <a:t>g</a:t>
                </a:r>
                <a:r>
                  <a:rPr lang="en-US" sz="1600"/>
                  <a:t>(h)</a:t>
                </a:r>
              </a:p>
            </p:txBody>
          </p:sp>
        </p:grpSp>
      </p:grpSp>
      <p:graphicFrame>
        <p:nvGraphicFramePr>
          <p:cNvPr id="34826" name="Object 10"/>
          <p:cNvGraphicFramePr>
            <a:graphicFrameLocks noChangeAspect="1"/>
          </p:cNvGraphicFramePr>
          <p:nvPr/>
        </p:nvGraphicFramePr>
        <p:xfrm>
          <a:off x="2286000" y="3352801"/>
          <a:ext cx="4114800" cy="715963"/>
        </p:xfrm>
        <a:graphic>
          <a:graphicData uri="http://schemas.openxmlformats.org/presentationml/2006/ole">
            <mc:AlternateContent xmlns:mc="http://schemas.openxmlformats.org/markup-compatibility/2006">
              <mc:Choice xmlns:v="urn:schemas-microsoft-com:vml" Requires="v">
                <p:oleObj spid="_x0000_s4114" name="Equation" r:id="rId6" imgW="2476440" imgH="457200" progId="Equation.3">
                  <p:embed/>
                </p:oleObj>
              </mc:Choice>
              <mc:Fallback>
                <p:oleObj name="Equation" r:id="rId6" imgW="2476440" imgH="457200" progId="Equation.3">
                  <p:embed/>
                  <p:pic>
                    <p:nvPicPr>
                      <p:cNvPr id="3482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352801"/>
                        <a:ext cx="4114800" cy="71596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34827" name="Object 11"/>
          <p:cNvGraphicFramePr>
            <a:graphicFrameLocks noChangeAspect="1"/>
          </p:cNvGraphicFramePr>
          <p:nvPr/>
        </p:nvGraphicFramePr>
        <p:xfrm>
          <a:off x="3810001" y="4267201"/>
          <a:ext cx="2384425" cy="695325"/>
        </p:xfrm>
        <a:graphic>
          <a:graphicData uri="http://schemas.openxmlformats.org/presentationml/2006/ole">
            <mc:AlternateContent xmlns:mc="http://schemas.openxmlformats.org/markup-compatibility/2006">
              <mc:Choice xmlns:v="urn:schemas-microsoft-com:vml" Requires="v">
                <p:oleObj spid="_x0000_s4115" name="Equation" r:id="rId8" imgW="1434960" imgH="444240" progId="Equation.3">
                  <p:embed/>
                </p:oleObj>
              </mc:Choice>
              <mc:Fallback>
                <p:oleObj name="Equation" r:id="rId8" imgW="1434960" imgH="444240" progId="Equation.3">
                  <p:embed/>
                  <p:pic>
                    <p:nvPicPr>
                      <p:cNvPr id="34827"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1" y="4267201"/>
                        <a:ext cx="2384425" cy="6953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34845" name="Text Box 29"/>
          <p:cNvSpPr txBox="1">
            <a:spLocks noChangeArrowheads="1"/>
          </p:cNvSpPr>
          <p:nvPr/>
        </p:nvSpPr>
        <p:spPr bwMode="auto">
          <a:xfrm>
            <a:off x="2286001" y="4419600"/>
            <a:ext cx="1558925" cy="336550"/>
          </a:xfrm>
          <a:prstGeom prst="rect">
            <a:avLst/>
          </a:prstGeom>
          <a:noFill/>
          <a:ln w="12700">
            <a:noFill/>
            <a:miter lim="800000"/>
            <a:headEnd type="none" w="sm" len="sm"/>
            <a:tailEnd type="none" w="sm" len="sm"/>
          </a:ln>
          <a:effectLst/>
        </p:spPr>
        <p:txBody>
          <a:bodyPr wrap="none">
            <a:spAutoFit/>
          </a:bodyPr>
          <a:lstStyle/>
          <a:p>
            <a:r>
              <a:rPr lang="en-US" sz="1600" b="1"/>
              <a:t>Bessel function:</a:t>
            </a:r>
          </a:p>
        </p:txBody>
      </p:sp>
      <p:sp>
        <p:nvSpPr>
          <p:cNvPr id="34847" name="Text Box 31"/>
          <p:cNvSpPr txBox="1">
            <a:spLocks noChangeArrowheads="1"/>
          </p:cNvSpPr>
          <p:nvPr/>
        </p:nvSpPr>
        <p:spPr bwMode="auto">
          <a:xfrm>
            <a:off x="7553326" y="1712913"/>
            <a:ext cx="2354263" cy="336550"/>
          </a:xfrm>
          <a:prstGeom prst="rect">
            <a:avLst/>
          </a:prstGeom>
          <a:noFill/>
          <a:ln w="12700">
            <a:noFill/>
            <a:miter lim="800000"/>
            <a:headEnd type="none" w="sm" len="sm"/>
            <a:tailEnd type="none" w="sm" len="sm"/>
          </a:ln>
          <a:effectLst/>
        </p:spPr>
        <p:txBody>
          <a:bodyPr wrap="none">
            <a:spAutoFit/>
          </a:bodyPr>
          <a:lstStyle/>
          <a:p>
            <a:r>
              <a:rPr lang="en-US" sz="1600" b="1"/>
              <a:t>Matern function for </a:t>
            </a:r>
            <a:r>
              <a:rPr lang="en-US" sz="1600" b="1" i="1"/>
              <a:t>c</a:t>
            </a:r>
            <a:r>
              <a:rPr lang="en-US" sz="1600" b="1" baseline="-25000"/>
              <a:t>0</a:t>
            </a:r>
            <a:r>
              <a:rPr lang="en-US" sz="1600" b="1"/>
              <a:t>=0</a:t>
            </a:r>
          </a:p>
        </p:txBody>
      </p:sp>
    </p:spTree>
    <p:extLst>
      <p:ext uri="{BB962C8B-B14F-4D97-AF65-F5344CB8AC3E}">
        <p14:creationId xmlns:p14="http://schemas.microsoft.com/office/powerpoint/2010/main" val="1445742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Autokorelasi</a:t>
            </a:r>
            <a:endParaRPr lang="en-US" dirty="0"/>
          </a:p>
        </p:txBody>
      </p:sp>
      <p:sp>
        <p:nvSpPr>
          <p:cNvPr id="3" name="Content Placeholder 2"/>
          <p:cNvSpPr>
            <a:spLocks noGrp="1"/>
          </p:cNvSpPr>
          <p:nvPr>
            <p:ph idx="1"/>
          </p:nvPr>
        </p:nvSpPr>
        <p:spPr/>
        <p:txBody>
          <a:bodyPr>
            <a:normAutofit lnSpcReduction="10000"/>
          </a:bodyPr>
          <a:lstStyle/>
          <a:p>
            <a:r>
              <a:rPr lang="en-US" dirty="0" err="1" smtClean="0"/>
              <a:t>korelasi</a:t>
            </a:r>
            <a:r>
              <a:rPr lang="en-US" dirty="0" smtClean="0"/>
              <a:t> </a:t>
            </a:r>
            <a:r>
              <a:rPr lang="en-US" dirty="0" err="1" smtClean="0"/>
              <a:t>suatu</a:t>
            </a:r>
            <a:r>
              <a:rPr lang="en-US" dirty="0" smtClean="0"/>
              <a:t> </a:t>
            </a:r>
            <a:r>
              <a:rPr lang="en-US" dirty="0" err="1" smtClean="0"/>
              <a:t>variabel</a:t>
            </a:r>
            <a:r>
              <a:rPr lang="en-US" dirty="0" smtClean="0"/>
              <a:t> </a:t>
            </a:r>
            <a:r>
              <a:rPr lang="en-US" dirty="0" err="1" smtClean="0"/>
              <a:t>dengan</a:t>
            </a:r>
            <a:r>
              <a:rPr lang="en-US" dirty="0" smtClean="0"/>
              <a:t> </a:t>
            </a:r>
            <a:r>
              <a:rPr lang="en-US" dirty="0" err="1" smtClean="0"/>
              <a:t>dirinya</a:t>
            </a:r>
            <a:r>
              <a:rPr lang="en-US" dirty="0" smtClean="0"/>
              <a:t> </a:t>
            </a:r>
            <a:r>
              <a:rPr lang="en-US" dirty="0" err="1" smtClean="0"/>
              <a:t>sendiri</a:t>
            </a:r>
            <a:endParaRPr lang="en-US" dirty="0" smtClean="0"/>
          </a:p>
          <a:p>
            <a:endParaRPr lang="en-US" dirty="0"/>
          </a:p>
          <a:p>
            <a:r>
              <a:rPr lang="en-US" dirty="0" smtClean="0"/>
              <a:t>Data </a:t>
            </a:r>
            <a:r>
              <a:rPr lang="en-US" dirty="0" err="1" smtClean="0"/>
              <a:t>deret</a:t>
            </a:r>
            <a:r>
              <a:rPr lang="en-US" dirty="0" smtClean="0"/>
              <a:t> </a:t>
            </a:r>
            <a:r>
              <a:rPr lang="en-US" dirty="0" err="1" smtClean="0"/>
              <a:t>waktu</a:t>
            </a:r>
            <a:r>
              <a:rPr lang="en-US" dirty="0" smtClean="0"/>
              <a:t>:</a:t>
            </a:r>
          </a:p>
          <a:p>
            <a:pPr lvl="1"/>
            <a:r>
              <a:rPr lang="en-US" dirty="0" err="1" smtClean="0"/>
              <a:t>Temperatur</a:t>
            </a:r>
            <a:r>
              <a:rPr lang="en-US" dirty="0" smtClean="0"/>
              <a:t> </a:t>
            </a:r>
            <a:r>
              <a:rPr lang="en-US" dirty="0" err="1" smtClean="0"/>
              <a:t>hari</a:t>
            </a:r>
            <a:r>
              <a:rPr lang="en-US" dirty="0" smtClean="0"/>
              <a:t> </a:t>
            </a:r>
            <a:r>
              <a:rPr lang="en-US" dirty="0" err="1" smtClean="0"/>
              <a:t>ini</a:t>
            </a:r>
            <a:r>
              <a:rPr lang="en-US" dirty="0" smtClean="0"/>
              <a:t> </a:t>
            </a:r>
            <a:r>
              <a:rPr lang="en-US" dirty="0" err="1" smtClean="0"/>
              <a:t>berkorelasi</a:t>
            </a:r>
            <a:r>
              <a:rPr lang="en-US" dirty="0" smtClean="0"/>
              <a:t> </a:t>
            </a:r>
            <a:r>
              <a:rPr lang="en-US" dirty="0" err="1" smtClean="0"/>
              <a:t>dengan</a:t>
            </a:r>
            <a:r>
              <a:rPr lang="en-US" dirty="0" smtClean="0"/>
              <a:t> temperature </a:t>
            </a:r>
            <a:r>
              <a:rPr lang="en-US" dirty="0" err="1" smtClean="0"/>
              <a:t>kemarin</a:t>
            </a:r>
            <a:endParaRPr lang="en-US" dirty="0" smtClean="0"/>
          </a:p>
          <a:p>
            <a:pPr lvl="1"/>
            <a:r>
              <a:rPr lang="en-US" dirty="0" smtClean="0"/>
              <a:t>Tingkat </a:t>
            </a:r>
            <a:r>
              <a:rPr lang="en-US" dirty="0" err="1" smtClean="0"/>
              <a:t>penjualan</a:t>
            </a:r>
            <a:r>
              <a:rPr lang="en-US" dirty="0" smtClean="0"/>
              <a:t> </a:t>
            </a:r>
            <a:r>
              <a:rPr lang="en-US" dirty="0" err="1" smtClean="0"/>
              <a:t>bulan</a:t>
            </a:r>
            <a:r>
              <a:rPr lang="en-US" dirty="0" smtClean="0"/>
              <a:t> </a:t>
            </a:r>
            <a:r>
              <a:rPr lang="en-US" dirty="0" err="1" smtClean="0"/>
              <a:t>ini</a:t>
            </a:r>
            <a:r>
              <a:rPr lang="en-US" dirty="0" smtClean="0"/>
              <a:t> </a:t>
            </a:r>
            <a:r>
              <a:rPr lang="en-US" dirty="0" err="1" smtClean="0"/>
              <a:t>berkorelasi</a:t>
            </a:r>
            <a:r>
              <a:rPr lang="en-US" dirty="0" smtClean="0"/>
              <a:t> </a:t>
            </a:r>
            <a:r>
              <a:rPr lang="en-US" dirty="0" err="1" smtClean="0"/>
              <a:t>dengan</a:t>
            </a:r>
            <a:r>
              <a:rPr lang="en-US" dirty="0" smtClean="0"/>
              <a:t> </a:t>
            </a:r>
            <a:r>
              <a:rPr lang="en-US" dirty="0" err="1" smtClean="0"/>
              <a:t>penjualan</a:t>
            </a:r>
            <a:r>
              <a:rPr lang="en-US" dirty="0" smtClean="0"/>
              <a:t> </a:t>
            </a:r>
            <a:r>
              <a:rPr lang="en-US" dirty="0" err="1" smtClean="0"/>
              <a:t>bulan</a:t>
            </a:r>
            <a:r>
              <a:rPr lang="en-US" dirty="0" smtClean="0"/>
              <a:t> </a:t>
            </a:r>
            <a:r>
              <a:rPr lang="en-US" dirty="0" err="1" smtClean="0"/>
              <a:t>lalu</a:t>
            </a:r>
            <a:endParaRPr lang="en-US" dirty="0" smtClean="0"/>
          </a:p>
          <a:p>
            <a:pPr marL="457200" lvl="1" indent="0">
              <a:buNone/>
            </a:pPr>
            <a:endParaRPr lang="en-US" dirty="0"/>
          </a:p>
          <a:p>
            <a:r>
              <a:rPr lang="en-US" dirty="0" err="1" smtClean="0"/>
              <a:t>Spasial</a:t>
            </a:r>
            <a:r>
              <a:rPr lang="en-US" dirty="0" smtClean="0"/>
              <a:t>:</a:t>
            </a:r>
          </a:p>
          <a:p>
            <a:pPr lvl="1"/>
            <a:r>
              <a:rPr lang="en-US" dirty="0" smtClean="0"/>
              <a:t>Tingkat </a:t>
            </a:r>
            <a:r>
              <a:rPr lang="en-US" dirty="0" err="1" smtClean="0"/>
              <a:t>kesuburan</a:t>
            </a:r>
            <a:r>
              <a:rPr lang="en-US" dirty="0" smtClean="0"/>
              <a:t> </a:t>
            </a:r>
            <a:r>
              <a:rPr lang="en-US" dirty="0" err="1" smtClean="0"/>
              <a:t>tanah</a:t>
            </a:r>
            <a:r>
              <a:rPr lang="en-US" dirty="0" smtClean="0"/>
              <a:t> di </a:t>
            </a:r>
            <a:r>
              <a:rPr lang="en-US" dirty="0" err="1" smtClean="0"/>
              <a:t>suatu</a:t>
            </a:r>
            <a:r>
              <a:rPr lang="en-US" dirty="0" smtClean="0"/>
              <a:t> </a:t>
            </a:r>
            <a:r>
              <a:rPr lang="en-US" dirty="0" err="1" smtClean="0"/>
              <a:t>titik</a:t>
            </a:r>
            <a:r>
              <a:rPr lang="en-US" dirty="0"/>
              <a:t> </a:t>
            </a:r>
            <a:r>
              <a:rPr lang="en-US" dirty="0" err="1" smtClean="0"/>
              <a:t>berkorelasi</a:t>
            </a:r>
            <a:r>
              <a:rPr lang="en-US" dirty="0" smtClean="0"/>
              <a:t> </a:t>
            </a:r>
            <a:r>
              <a:rPr lang="en-US" dirty="0" err="1" smtClean="0"/>
              <a:t>dengan</a:t>
            </a:r>
            <a:r>
              <a:rPr lang="en-US" dirty="0" smtClean="0"/>
              <a:t> </a:t>
            </a:r>
            <a:r>
              <a:rPr lang="en-US" dirty="0" err="1" smtClean="0"/>
              <a:t>tingkat</a:t>
            </a:r>
            <a:r>
              <a:rPr lang="en-US" dirty="0" smtClean="0"/>
              <a:t> </a:t>
            </a:r>
            <a:r>
              <a:rPr lang="en-US" dirty="0" err="1" smtClean="0"/>
              <a:t>kesuburan</a:t>
            </a:r>
            <a:r>
              <a:rPr lang="en-US" dirty="0" smtClean="0"/>
              <a:t> </a:t>
            </a:r>
            <a:r>
              <a:rPr lang="en-US" dirty="0" err="1" smtClean="0"/>
              <a:t>tanah</a:t>
            </a:r>
            <a:r>
              <a:rPr lang="en-US" dirty="0" smtClean="0"/>
              <a:t> di </a:t>
            </a:r>
            <a:r>
              <a:rPr lang="en-US" dirty="0" err="1" smtClean="0"/>
              <a:t>sekitarnya</a:t>
            </a:r>
            <a:endParaRPr lang="en-US" dirty="0" smtClean="0"/>
          </a:p>
          <a:p>
            <a:pPr lvl="1"/>
            <a:r>
              <a:rPr lang="en-US" dirty="0" err="1" smtClean="0"/>
              <a:t>Perekonomian</a:t>
            </a:r>
            <a:r>
              <a:rPr lang="en-US" dirty="0" smtClean="0"/>
              <a:t> </a:t>
            </a:r>
            <a:r>
              <a:rPr lang="en-US" dirty="0" err="1" smtClean="0"/>
              <a:t>suatu</a:t>
            </a:r>
            <a:r>
              <a:rPr lang="en-US" dirty="0" smtClean="0"/>
              <a:t> </a:t>
            </a:r>
            <a:r>
              <a:rPr lang="en-US" dirty="0" err="1" smtClean="0"/>
              <a:t>desa</a:t>
            </a:r>
            <a:r>
              <a:rPr lang="en-US" dirty="0" smtClean="0"/>
              <a:t> </a:t>
            </a:r>
            <a:r>
              <a:rPr lang="en-US" dirty="0" err="1" smtClean="0"/>
              <a:t>berkorelasi</a:t>
            </a:r>
            <a:r>
              <a:rPr lang="en-US" dirty="0" smtClean="0"/>
              <a:t> </a:t>
            </a:r>
            <a:r>
              <a:rPr lang="en-US" dirty="0" err="1" smtClean="0"/>
              <a:t>dengan</a:t>
            </a:r>
            <a:r>
              <a:rPr lang="en-US" dirty="0" smtClean="0"/>
              <a:t> </a:t>
            </a:r>
            <a:r>
              <a:rPr lang="en-US" dirty="0" err="1" smtClean="0"/>
              <a:t>perekonomian</a:t>
            </a:r>
            <a:r>
              <a:rPr lang="en-US" dirty="0" smtClean="0"/>
              <a:t> </a:t>
            </a:r>
            <a:r>
              <a:rPr lang="en-US" dirty="0" err="1" smtClean="0"/>
              <a:t>desa-desa</a:t>
            </a:r>
            <a:r>
              <a:rPr lang="en-US" dirty="0" smtClean="0"/>
              <a:t> di </a:t>
            </a:r>
            <a:r>
              <a:rPr lang="en-US" dirty="0" err="1" smtClean="0"/>
              <a:t>sekelilingnya</a:t>
            </a:r>
            <a:endParaRPr lang="en-US" dirty="0"/>
          </a:p>
        </p:txBody>
      </p:sp>
    </p:spTree>
    <p:extLst>
      <p:ext uri="{BB962C8B-B14F-4D97-AF65-F5344CB8AC3E}">
        <p14:creationId xmlns:p14="http://schemas.microsoft.com/office/powerpoint/2010/main" val="128973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2"/>
          </p:nvPr>
        </p:nvSpPr>
        <p:spPr/>
        <p:txBody>
          <a:bodyPr/>
          <a:lstStyle/>
          <a:p>
            <a:fld id="{04A7BBEE-0AA7-4C74-BBD7-3339BD3666A0}" type="slidenum">
              <a:rPr lang="en-US"/>
              <a:pPr/>
              <a:t>30</a:t>
            </a:fld>
            <a:endParaRPr lang="en-US"/>
          </a:p>
        </p:txBody>
      </p:sp>
      <p:sp>
        <p:nvSpPr>
          <p:cNvPr id="23554" name="Rectangle 2"/>
          <p:cNvSpPr>
            <a:spLocks noChangeArrowheads="1"/>
          </p:cNvSpPr>
          <p:nvPr/>
        </p:nvSpPr>
        <p:spPr bwMode="auto">
          <a:xfrm>
            <a:off x="2184401" y="469901"/>
            <a:ext cx="4506913" cy="5891213"/>
          </a:xfrm>
          <a:prstGeom prst="rect">
            <a:avLst/>
          </a:prstGeom>
          <a:noFill/>
          <a:ln w="12700">
            <a:noFill/>
            <a:miter lim="800000"/>
            <a:headEnd type="none" w="sm" len="sm"/>
            <a:tailEnd type="none" w="sm" len="sm"/>
          </a:ln>
          <a:effectLst/>
        </p:spPr>
        <p:txBody>
          <a:bodyPr>
            <a:spAutoFit/>
          </a:bodyPr>
          <a:lstStyle/>
          <a:p>
            <a:pPr>
              <a:lnSpc>
                <a:spcPct val="120000"/>
              </a:lnSpc>
            </a:pPr>
            <a:r>
              <a:rPr lang="en-US" b="1"/>
              <a:t>Logistic model (rational quadratic model) - </a:t>
            </a:r>
          </a:p>
          <a:p>
            <a:pPr>
              <a:lnSpc>
                <a:spcPct val="120000"/>
              </a:lnSpc>
            </a:pPr>
            <a:endParaRPr lang="en-US"/>
          </a:p>
          <a:p>
            <a:pPr>
              <a:lnSpc>
                <a:spcPct val="120000"/>
              </a:lnSpc>
            </a:pPr>
            <a:endParaRPr lang="en-US">
              <a:cs typeface="Times New Roman" pitchFamily="18" charset="0"/>
              <a:sym typeface="Symbol" pitchFamily="18" charset="2"/>
            </a:endParaRPr>
          </a:p>
          <a:p>
            <a:pPr>
              <a:lnSpc>
                <a:spcPct val="120000"/>
              </a:lnSpc>
            </a:pPr>
            <a:endParaRPr lang="en-US">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where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 is the nugget effect. The sill is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a:t>
            </a:r>
            <a:r>
              <a:rPr lang="en-US" sz="1600" i="1">
                <a:cs typeface="Times New Roman" pitchFamily="18" charset="0"/>
                <a:sym typeface="Symbol" pitchFamily="18" charset="2"/>
              </a:rPr>
              <a:t>a/b</a:t>
            </a:r>
            <a:r>
              <a:rPr lang="en-US" sz="1600">
                <a:cs typeface="Times New Roman" pitchFamily="18" charset="0"/>
                <a:sym typeface="Symbol" pitchFamily="18" charset="2"/>
              </a:rPr>
              <a:t>. The range for the logistic model is</a:t>
            </a: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r>
              <a:rPr lang="en-US" b="1"/>
              <a:t>Spherical model - </a:t>
            </a:r>
          </a:p>
          <a:p>
            <a:pPr>
              <a:lnSpc>
                <a:spcPct val="120000"/>
              </a:lnSpc>
            </a:pPr>
            <a:endParaRPr lang="en-US">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where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 is the nugget effect. The sill is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1</a:t>
            </a:r>
            <a:r>
              <a:rPr lang="en-US" sz="1600">
                <a:cs typeface="Times New Roman" pitchFamily="18" charset="0"/>
                <a:sym typeface="Symbol" pitchFamily="18" charset="2"/>
              </a:rPr>
              <a:t>. The range for the spherical model can be computed by setting </a:t>
            </a:r>
            <a:r>
              <a:rPr lang="en-US" sz="1600" i="1">
                <a:latin typeface="Symbol" pitchFamily="18" charset="2"/>
                <a:cs typeface="Times New Roman" pitchFamily="18" charset="0"/>
                <a:sym typeface="Symbol" pitchFamily="18" charset="2"/>
              </a:rPr>
              <a:t>g</a:t>
            </a:r>
            <a:r>
              <a:rPr lang="en-US" sz="1600">
                <a:cs typeface="Times New Roman" pitchFamily="18" charset="0"/>
                <a:sym typeface="Symbol" pitchFamily="18" charset="2"/>
              </a:rPr>
              <a:t>(</a:t>
            </a:r>
            <a:r>
              <a:rPr lang="en-US" sz="1600" i="1">
                <a:cs typeface="Times New Roman" pitchFamily="18" charset="0"/>
                <a:sym typeface="Symbol" pitchFamily="18" charset="2"/>
              </a:rPr>
              <a:t>h</a:t>
            </a:r>
            <a:r>
              <a:rPr lang="en-US" sz="1600">
                <a:cs typeface="Times New Roman" pitchFamily="18" charset="0"/>
                <a:sym typeface="Symbol" pitchFamily="18" charset="2"/>
              </a:rPr>
              <a:t>) = 0.95(</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1</a:t>
            </a:r>
            <a:r>
              <a:rPr lang="en-US" sz="1600">
                <a:cs typeface="Times New Roman" pitchFamily="18" charset="0"/>
                <a:sym typeface="Symbol" pitchFamily="18" charset="2"/>
              </a:rPr>
              <a:t>).</a:t>
            </a:r>
          </a:p>
        </p:txBody>
      </p:sp>
      <p:graphicFrame>
        <p:nvGraphicFramePr>
          <p:cNvPr id="23555" name="Object 3"/>
          <p:cNvGraphicFramePr>
            <a:graphicFrameLocks noChangeAspect="1"/>
          </p:cNvGraphicFramePr>
          <p:nvPr/>
        </p:nvGraphicFramePr>
        <p:xfrm>
          <a:off x="2506663" y="1022351"/>
          <a:ext cx="2513012" cy="701675"/>
        </p:xfrm>
        <a:graphic>
          <a:graphicData uri="http://schemas.openxmlformats.org/presentationml/2006/ole">
            <mc:AlternateContent xmlns:mc="http://schemas.openxmlformats.org/markup-compatibility/2006">
              <mc:Choice xmlns:v="urn:schemas-microsoft-com:vml" Requires="v">
                <p:oleObj spid="_x0000_s5142" name="Equation" r:id="rId3" imgW="1193760" imgH="444240" progId="Equation.3">
                  <p:embed/>
                </p:oleObj>
              </mc:Choice>
              <mc:Fallback>
                <p:oleObj name="Equation" r:id="rId3" imgW="1193760" imgH="444240" progId="Equation.3">
                  <p:embed/>
                  <p:pic>
                    <p:nvPicPr>
                      <p:cNvPr id="235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663" y="1022351"/>
                        <a:ext cx="2513012" cy="70167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3568" name="Object 16"/>
          <p:cNvGraphicFramePr>
            <a:graphicFrameLocks noChangeAspect="1"/>
          </p:cNvGraphicFramePr>
          <p:nvPr/>
        </p:nvGraphicFramePr>
        <p:xfrm>
          <a:off x="2176463" y="2503489"/>
          <a:ext cx="1371600" cy="579437"/>
        </p:xfrm>
        <a:graphic>
          <a:graphicData uri="http://schemas.openxmlformats.org/presentationml/2006/ole">
            <mc:AlternateContent xmlns:mc="http://schemas.openxmlformats.org/markup-compatibility/2006">
              <mc:Choice xmlns:v="urn:schemas-microsoft-com:vml" Requires="v">
                <p:oleObj spid="_x0000_s5143" name="Equation" r:id="rId5" imgW="825480" imgH="469800" progId="Equation.3">
                  <p:embed/>
                </p:oleObj>
              </mc:Choice>
              <mc:Fallback>
                <p:oleObj name="Equation" r:id="rId5" imgW="825480" imgH="469800" progId="Equation.3">
                  <p:embed/>
                  <p:pic>
                    <p:nvPicPr>
                      <p:cNvPr id="23568"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6463" y="2503489"/>
                        <a:ext cx="1371600" cy="57943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23571" name="Text Box 19"/>
          <p:cNvSpPr txBox="1">
            <a:spLocks noChangeArrowheads="1"/>
          </p:cNvSpPr>
          <p:nvPr/>
        </p:nvSpPr>
        <p:spPr bwMode="auto">
          <a:xfrm>
            <a:off x="5262564" y="4265614"/>
            <a:ext cx="1330325" cy="366713"/>
          </a:xfrm>
          <a:prstGeom prst="rect">
            <a:avLst/>
          </a:prstGeom>
          <a:noFill/>
          <a:ln w="12700">
            <a:noFill/>
            <a:miter lim="800000"/>
            <a:headEnd type="none" w="sm" len="sm"/>
            <a:tailEnd type="none" w="sm" len="sm"/>
          </a:ln>
          <a:effectLst/>
        </p:spPr>
        <p:txBody>
          <a:bodyPr wrap="none">
            <a:spAutoFit/>
          </a:bodyPr>
          <a:lstStyle/>
          <a:p>
            <a:r>
              <a:rPr lang="en-US"/>
              <a:t>for 0 </a:t>
            </a:r>
            <a:r>
              <a:rPr lang="en-US">
                <a:sym typeface="Symbol" pitchFamily="18" charset="2"/>
              </a:rPr>
              <a:t></a:t>
            </a:r>
            <a:r>
              <a:rPr lang="en-US"/>
              <a:t> </a:t>
            </a:r>
            <a:r>
              <a:rPr lang="en-US" i="1"/>
              <a:t>h</a:t>
            </a:r>
            <a:r>
              <a:rPr lang="en-US"/>
              <a:t> </a:t>
            </a:r>
            <a:r>
              <a:rPr lang="en-US">
                <a:sym typeface="Symbol" pitchFamily="18" charset="2"/>
              </a:rPr>
              <a:t> </a:t>
            </a:r>
            <a:r>
              <a:rPr lang="en-US" i="1">
                <a:sym typeface="Symbol" pitchFamily="18" charset="2"/>
              </a:rPr>
              <a:t>a</a:t>
            </a:r>
          </a:p>
        </p:txBody>
      </p:sp>
      <p:sp>
        <p:nvSpPr>
          <p:cNvPr id="23572" name="Text Box 20"/>
          <p:cNvSpPr txBox="1">
            <a:spLocks noChangeArrowheads="1"/>
          </p:cNvSpPr>
          <p:nvPr/>
        </p:nvSpPr>
        <p:spPr bwMode="auto">
          <a:xfrm>
            <a:off x="5289551" y="4826002"/>
            <a:ext cx="974725" cy="366713"/>
          </a:xfrm>
          <a:prstGeom prst="rect">
            <a:avLst/>
          </a:prstGeom>
          <a:noFill/>
          <a:ln w="12700">
            <a:noFill/>
            <a:miter lim="800000"/>
            <a:headEnd type="none" w="sm" len="sm"/>
            <a:tailEnd type="none" w="sm" len="sm"/>
          </a:ln>
          <a:effectLst/>
        </p:spPr>
        <p:txBody>
          <a:bodyPr wrap="none">
            <a:spAutoFit/>
          </a:bodyPr>
          <a:lstStyle/>
          <a:p>
            <a:r>
              <a:rPr lang="en-US"/>
              <a:t>for </a:t>
            </a:r>
            <a:r>
              <a:rPr lang="en-US" i="1"/>
              <a:t>h</a:t>
            </a:r>
            <a:r>
              <a:rPr lang="en-US"/>
              <a:t> </a:t>
            </a:r>
            <a:r>
              <a:rPr lang="en-US">
                <a:sym typeface="Symbol" pitchFamily="18" charset="2"/>
              </a:rPr>
              <a:t> </a:t>
            </a:r>
            <a:r>
              <a:rPr lang="en-US" i="1">
                <a:sym typeface="Symbol" pitchFamily="18" charset="2"/>
              </a:rPr>
              <a:t>a</a:t>
            </a:r>
          </a:p>
        </p:txBody>
      </p:sp>
      <p:grpSp>
        <p:nvGrpSpPr>
          <p:cNvPr id="3" name="Group 21"/>
          <p:cNvGrpSpPr>
            <a:grpSpLocks/>
          </p:cNvGrpSpPr>
          <p:nvPr/>
        </p:nvGrpSpPr>
        <p:grpSpPr bwMode="auto">
          <a:xfrm>
            <a:off x="2311400" y="4141788"/>
            <a:ext cx="2963862" cy="1049338"/>
            <a:chOff x="664" y="2385"/>
            <a:chExt cx="2008" cy="616"/>
          </a:xfrm>
        </p:grpSpPr>
        <p:graphicFrame>
          <p:nvGraphicFramePr>
            <p:cNvPr id="23574" name="Object 22"/>
            <p:cNvGraphicFramePr>
              <a:graphicFrameLocks noChangeAspect="1"/>
            </p:cNvGraphicFramePr>
            <p:nvPr/>
          </p:nvGraphicFramePr>
          <p:xfrm>
            <a:off x="670" y="2385"/>
            <a:ext cx="2002" cy="398"/>
          </p:xfrm>
          <a:graphic>
            <a:graphicData uri="http://schemas.openxmlformats.org/presentationml/2006/ole">
              <mc:AlternateContent xmlns:mc="http://schemas.openxmlformats.org/markup-compatibility/2006">
                <mc:Choice xmlns:v="urn:schemas-microsoft-com:vml" Requires="v">
                  <p:oleObj spid="_x0000_s5144" name="Equation" r:id="rId7" imgW="1777680" imgH="431640" progId="Equation.3">
                    <p:embed/>
                  </p:oleObj>
                </mc:Choice>
                <mc:Fallback>
                  <p:oleObj name="Equation" r:id="rId7" imgW="1777680" imgH="431640" progId="Equation.3">
                    <p:embed/>
                    <p:pic>
                      <p:nvPicPr>
                        <p:cNvPr id="23574"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 y="2385"/>
                          <a:ext cx="2002" cy="39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3575" name="Object 23"/>
            <p:cNvGraphicFramePr>
              <a:graphicFrameLocks noChangeAspect="1"/>
            </p:cNvGraphicFramePr>
            <p:nvPr/>
          </p:nvGraphicFramePr>
          <p:xfrm>
            <a:off x="664" y="2791"/>
            <a:ext cx="958" cy="210"/>
          </p:xfrm>
          <a:graphic>
            <a:graphicData uri="http://schemas.openxmlformats.org/presentationml/2006/ole">
              <mc:AlternateContent xmlns:mc="http://schemas.openxmlformats.org/markup-compatibility/2006">
                <mc:Choice xmlns:v="urn:schemas-microsoft-com:vml" Requires="v">
                  <p:oleObj spid="_x0000_s5145" name="Equation" r:id="rId9" imgW="850680" imgH="228600" progId="Equation.3">
                    <p:embed/>
                  </p:oleObj>
                </mc:Choice>
                <mc:Fallback>
                  <p:oleObj name="Equation" r:id="rId9" imgW="850680" imgH="228600" progId="Equation.3">
                    <p:embed/>
                    <p:pic>
                      <p:nvPicPr>
                        <p:cNvPr id="23575"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 y="2791"/>
                          <a:ext cx="958" cy="21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grpSp>
        <p:nvGrpSpPr>
          <p:cNvPr id="4" name="Group 84"/>
          <p:cNvGrpSpPr>
            <a:grpSpLocks/>
          </p:cNvGrpSpPr>
          <p:nvPr/>
        </p:nvGrpSpPr>
        <p:grpSpPr bwMode="auto">
          <a:xfrm>
            <a:off x="6734176" y="1169989"/>
            <a:ext cx="3173413" cy="2336799"/>
            <a:chOff x="3234" y="689"/>
            <a:chExt cx="1999" cy="1472"/>
          </a:xfrm>
        </p:grpSpPr>
        <p:sp>
          <p:nvSpPr>
            <p:cNvPr id="23557" name="Text Box 5"/>
            <p:cNvSpPr txBox="1">
              <a:spLocks noChangeArrowheads="1"/>
            </p:cNvSpPr>
            <p:nvPr/>
          </p:nvSpPr>
          <p:spPr bwMode="auto">
            <a:xfrm>
              <a:off x="4300" y="1948"/>
              <a:ext cx="184" cy="213"/>
            </a:xfrm>
            <a:prstGeom prst="rect">
              <a:avLst/>
            </a:prstGeom>
            <a:noFill/>
            <a:ln w="12700">
              <a:noFill/>
              <a:miter lim="800000"/>
              <a:headEnd type="none" w="sm" len="sm"/>
              <a:tailEnd type="none" w="sm" len="sm"/>
            </a:ln>
            <a:effectLst/>
          </p:spPr>
          <p:txBody>
            <a:bodyPr wrap="none">
              <a:spAutoFit/>
            </a:bodyPr>
            <a:lstStyle/>
            <a:p>
              <a:r>
                <a:rPr lang="en-US" sz="1600"/>
                <a:t>h</a:t>
              </a:r>
            </a:p>
          </p:txBody>
        </p:sp>
        <p:sp>
          <p:nvSpPr>
            <p:cNvPr id="23558" name="Text Box 6"/>
            <p:cNvSpPr txBox="1">
              <a:spLocks noChangeArrowheads="1"/>
            </p:cNvSpPr>
            <p:nvPr/>
          </p:nvSpPr>
          <p:spPr bwMode="auto">
            <a:xfrm rot="-5400000">
              <a:off x="3180" y="1190"/>
              <a:ext cx="319" cy="212"/>
            </a:xfrm>
            <a:prstGeom prst="rect">
              <a:avLst/>
            </a:prstGeom>
            <a:noFill/>
            <a:ln w="12700">
              <a:noFill/>
              <a:miter lim="800000"/>
              <a:headEnd type="none" w="sm" len="sm"/>
              <a:tailEnd type="none" w="sm" len="sm"/>
            </a:ln>
            <a:effectLst/>
          </p:spPr>
          <p:txBody>
            <a:bodyPr wrap="none">
              <a:spAutoFit/>
            </a:bodyPr>
            <a:lstStyle/>
            <a:p>
              <a:r>
                <a:rPr lang="en-US" sz="1600">
                  <a:latin typeface="Symbol" pitchFamily="18" charset="2"/>
                </a:rPr>
                <a:t>g</a:t>
              </a:r>
              <a:r>
                <a:rPr lang="en-US" sz="1600"/>
                <a:t>(h)</a:t>
              </a:r>
            </a:p>
          </p:txBody>
        </p:sp>
        <p:grpSp>
          <p:nvGrpSpPr>
            <p:cNvPr id="5" name="Group 52"/>
            <p:cNvGrpSpPr>
              <a:grpSpLocks/>
            </p:cNvGrpSpPr>
            <p:nvPr/>
          </p:nvGrpSpPr>
          <p:grpSpPr bwMode="auto">
            <a:xfrm>
              <a:off x="3522" y="689"/>
              <a:ext cx="1711" cy="1175"/>
              <a:chOff x="3490" y="689"/>
              <a:chExt cx="1782" cy="1175"/>
            </a:xfrm>
          </p:grpSpPr>
          <p:sp>
            <p:nvSpPr>
              <p:cNvPr id="23602" name="Rectangle 50"/>
              <p:cNvSpPr>
                <a:spLocks noChangeArrowheads="1"/>
              </p:cNvSpPr>
              <p:nvPr/>
            </p:nvSpPr>
            <p:spPr bwMode="auto">
              <a:xfrm>
                <a:off x="3490" y="689"/>
                <a:ext cx="1782" cy="1175"/>
              </a:xfrm>
              <a:prstGeom prst="rect">
                <a:avLst/>
              </a:prstGeom>
              <a:noFill/>
              <a:ln w="3175">
                <a:solidFill>
                  <a:srgbClr val="000000"/>
                </a:solidFill>
                <a:miter lim="800000"/>
                <a:headEnd/>
                <a:tailEnd/>
              </a:ln>
            </p:spPr>
            <p:txBody>
              <a:bodyPr/>
              <a:lstStyle/>
              <a:p>
                <a:endParaRPr lang="en-US"/>
              </a:p>
            </p:txBody>
          </p:sp>
          <p:sp>
            <p:nvSpPr>
              <p:cNvPr id="23603" name="Freeform 51"/>
              <p:cNvSpPr>
                <a:spLocks/>
              </p:cNvSpPr>
              <p:nvPr/>
            </p:nvSpPr>
            <p:spPr bwMode="auto">
              <a:xfrm>
                <a:off x="3555" y="771"/>
                <a:ext cx="1581" cy="1050"/>
              </a:xfrm>
              <a:custGeom>
                <a:avLst/>
                <a:gdLst/>
                <a:ahLst/>
                <a:cxnLst>
                  <a:cxn ang="0">
                    <a:pos x="20" y="3257"/>
                  </a:cxn>
                  <a:cxn ang="0">
                    <a:pos x="100" y="3019"/>
                  </a:cxn>
                  <a:cxn ang="0">
                    <a:pos x="200" y="2460"/>
                  </a:cxn>
                  <a:cxn ang="0">
                    <a:pos x="300" y="1877"/>
                  </a:cxn>
                  <a:cxn ang="0">
                    <a:pos x="401" y="1407"/>
                  </a:cxn>
                  <a:cxn ang="0">
                    <a:pos x="501" y="1063"/>
                  </a:cxn>
                  <a:cxn ang="0">
                    <a:pos x="601" y="817"/>
                  </a:cxn>
                  <a:cxn ang="0">
                    <a:pos x="701" y="640"/>
                  </a:cxn>
                  <a:cxn ang="0">
                    <a:pos x="801" y="511"/>
                  </a:cxn>
                  <a:cxn ang="0">
                    <a:pos x="901" y="415"/>
                  </a:cxn>
                  <a:cxn ang="0">
                    <a:pos x="1001" y="341"/>
                  </a:cxn>
                  <a:cxn ang="0">
                    <a:pos x="1101" y="286"/>
                  </a:cxn>
                  <a:cxn ang="0">
                    <a:pos x="1201" y="241"/>
                  </a:cxn>
                  <a:cxn ang="0">
                    <a:pos x="1301" y="206"/>
                  </a:cxn>
                  <a:cxn ang="0">
                    <a:pos x="1401" y="177"/>
                  </a:cxn>
                  <a:cxn ang="0">
                    <a:pos x="1501" y="153"/>
                  </a:cxn>
                  <a:cxn ang="0">
                    <a:pos x="1602" y="134"/>
                  </a:cxn>
                  <a:cxn ang="0">
                    <a:pos x="1702" y="117"/>
                  </a:cxn>
                  <a:cxn ang="0">
                    <a:pos x="1802" y="103"/>
                  </a:cxn>
                  <a:cxn ang="0">
                    <a:pos x="1902" y="92"/>
                  </a:cxn>
                  <a:cxn ang="0">
                    <a:pos x="2003" y="81"/>
                  </a:cxn>
                  <a:cxn ang="0">
                    <a:pos x="2103" y="72"/>
                  </a:cxn>
                  <a:cxn ang="0">
                    <a:pos x="2203" y="64"/>
                  </a:cxn>
                  <a:cxn ang="0">
                    <a:pos x="2303" y="58"/>
                  </a:cxn>
                  <a:cxn ang="0">
                    <a:pos x="2403" y="51"/>
                  </a:cxn>
                  <a:cxn ang="0">
                    <a:pos x="2503" y="46"/>
                  </a:cxn>
                  <a:cxn ang="0">
                    <a:pos x="2603" y="43"/>
                  </a:cxn>
                  <a:cxn ang="0">
                    <a:pos x="2704" y="38"/>
                  </a:cxn>
                  <a:cxn ang="0">
                    <a:pos x="2804" y="34"/>
                  </a:cxn>
                  <a:cxn ang="0">
                    <a:pos x="2904" y="31"/>
                  </a:cxn>
                  <a:cxn ang="0">
                    <a:pos x="3004" y="27"/>
                  </a:cxn>
                  <a:cxn ang="0">
                    <a:pos x="3104" y="25"/>
                  </a:cxn>
                  <a:cxn ang="0">
                    <a:pos x="3204" y="22"/>
                  </a:cxn>
                  <a:cxn ang="0">
                    <a:pos x="3304" y="20"/>
                  </a:cxn>
                  <a:cxn ang="0">
                    <a:pos x="3404" y="19"/>
                  </a:cxn>
                  <a:cxn ang="0">
                    <a:pos x="3504" y="16"/>
                  </a:cxn>
                  <a:cxn ang="0">
                    <a:pos x="3604" y="15"/>
                  </a:cxn>
                  <a:cxn ang="0">
                    <a:pos x="3704" y="12"/>
                  </a:cxn>
                  <a:cxn ang="0">
                    <a:pos x="3805" y="11"/>
                  </a:cxn>
                  <a:cxn ang="0">
                    <a:pos x="3905" y="10"/>
                  </a:cxn>
                  <a:cxn ang="0">
                    <a:pos x="4005" y="8"/>
                  </a:cxn>
                  <a:cxn ang="0">
                    <a:pos x="4105" y="7"/>
                  </a:cxn>
                  <a:cxn ang="0">
                    <a:pos x="4205" y="6"/>
                  </a:cxn>
                  <a:cxn ang="0">
                    <a:pos x="4305" y="5"/>
                  </a:cxn>
                  <a:cxn ang="0">
                    <a:pos x="4405" y="5"/>
                  </a:cxn>
                  <a:cxn ang="0">
                    <a:pos x="4505" y="3"/>
                  </a:cxn>
                  <a:cxn ang="0">
                    <a:pos x="4605" y="2"/>
                  </a:cxn>
                  <a:cxn ang="0">
                    <a:pos x="4705" y="2"/>
                  </a:cxn>
                  <a:cxn ang="0">
                    <a:pos x="4805" y="1"/>
                  </a:cxn>
                  <a:cxn ang="0">
                    <a:pos x="4907" y="1"/>
                  </a:cxn>
                </a:cxnLst>
                <a:rect l="0" t="0" r="r" b="b"/>
                <a:pathLst>
                  <a:path w="4956" h="3267">
                    <a:moveTo>
                      <a:pt x="0" y="3267"/>
                    </a:moveTo>
                    <a:lnTo>
                      <a:pt x="20" y="3257"/>
                    </a:lnTo>
                    <a:lnTo>
                      <a:pt x="50" y="3201"/>
                    </a:lnTo>
                    <a:lnTo>
                      <a:pt x="100" y="3019"/>
                    </a:lnTo>
                    <a:lnTo>
                      <a:pt x="150" y="2758"/>
                    </a:lnTo>
                    <a:lnTo>
                      <a:pt x="200" y="2460"/>
                    </a:lnTo>
                    <a:lnTo>
                      <a:pt x="250" y="2158"/>
                    </a:lnTo>
                    <a:lnTo>
                      <a:pt x="300" y="1877"/>
                    </a:lnTo>
                    <a:lnTo>
                      <a:pt x="350" y="1625"/>
                    </a:lnTo>
                    <a:lnTo>
                      <a:pt x="401" y="1407"/>
                    </a:lnTo>
                    <a:lnTo>
                      <a:pt x="450" y="1221"/>
                    </a:lnTo>
                    <a:lnTo>
                      <a:pt x="501" y="1063"/>
                    </a:lnTo>
                    <a:lnTo>
                      <a:pt x="550" y="930"/>
                    </a:lnTo>
                    <a:lnTo>
                      <a:pt x="601" y="817"/>
                    </a:lnTo>
                    <a:lnTo>
                      <a:pt x="650" y="721"/>
                    </a:lnTo>
                    <a:lnTo>
                      <a:pt x="701" y="640"/>
                    </a:lnTo>
                    <a:lnTo>
                      <a:pt x="750" y="571"/>
                    </a:lnTo>
                    <a:lnTo>
                      <a:pt x="801" y="511"/>
                    </a:lnTo>
                    <a:lnTo>
                      <a:pt x="851" y="459"/>
                    </a:lnTo>
                    <a:lnTo>
                      <a:pt x="901" y="415"/>
                    </a:lnTo>
                    <a:lnTo>
                      <a:pt x="951" y="376"/>
                    </a:lnTo>
                    <a:lnTo>
                      <a:pt x="1001" y="341"/>
                    </a:lnTo>
                    <a:lnTo>
                      <a:pt x="1052" y="312"/>
                    </a:lnTo>
                    <a:lnTo>
                      <a:pt x="1101" y="286"/>
                    </a:lnTo>
                    <a:lnTo>
                      <a:pt x="1152" y="262"/>
                    </a:lnTo>
                    <a:lnTo>
                      <a:pt x="1201" y="241"/>
                    </a:lnTo>
                    <a:lnTo>
                      <a:pt x="1252" y="222"/>
                    </a:lnTo>
                    <a:lnTo>
                      <a:pt x="1301" y="206"/>
                    </a:lnTo>
                    <a:lnTo>
                      <a:pt x="1352" y="191"/>
                    </a:lnTo>
                    <a:lnTo>
                      <a:pt x="1401" y="177"/>
                    </a:lnTo>
                    <a:lnTo>
                      <a:pt x="1452" y="164"/>
                    </a:lnTo>
                    <a:lnTo>
                      <a:pt x="1501" y="153"/>
                    </a:lnTo>
                    <a:lnTo>
                      <a:pt x="1552" y="143"/>
                    </a:lnTo>
                    <a:lnTo>
                      <a:pt x="1602" y="134"/>
                    </a:lnTo>
                    <a:lnTo>
                      <a:pt x="1652" y="125"/>
                    </a:lnTo>
                    <a:lnTo>
                      <a:pt x="1702" y="117"/>
                    </a:lnTo>
                    <a:lnTo>
                      <a:pt x="1752" y="110"/>
                    </a:lnTo>
                    <a:lnTo>
                      <a:pt x="1802" y="103"/>
                    </a:lnTo>
                    <a:lnTo>
                      <a:pt x="1852" y="97"/>
                    </a:lnTo>
                    <a:lnTo>
                      <a:pt x="1902" y="92"/>
                    </a:lnTo>
                    <a:lnTo>
                      <a:pt x="1952" y="86"/>
                    </a:lnTo>
                    <a:lnTo>
                      <a:pt x="2003" y="81"/>
                    </a:lnTo>
                    <a:lnTo>
                      <a:pt x="2052" y="77"/>
                    </a:lnTo>
                    <a:lnTo>
                      <a:pt x="2103" y="72"/>
                    </a:lnTo>
                    <a:lnTo>
                      <a:pt x="2153" y="68"/>
                    </a:lnTo>
                    <a:lnTo>
                      <a:pt x="2203" y="64"/>
                    </a:lnTo>
                    <a:lnTo>
                      <a:pt x="2253" y="62"/>
                    </a:lnTo>
                    <a:lnTo>
                      <a:pt x="2303" y="58"/>
                    </a:lnTo>
                    <a:lnTo>
                      <a:pt x="2353" y="55"/>
                    </a:lnTo>
                    <a:lnTo>
                      <a:pt x="2403" y="51"/>
                    </a:lnTo>
                    <a:lnTo>
                      <a:pt x="2453" y="49"/>
                    </a:lnTo>
                    <a:lnTo>
                      <a:pt x="2503" y="46"/>
                    </a:lnTo>
                    <a:lnTo>
                      <a:pt x="2553" y="44"/>
                    </a:lnTo>
                    <a:lnTo>
                      <a:pt x="2603" y="43"/>
                    </a:lnTo>
                    <a:lnTo>
                      <a:pt x="2653" y="40"/>
                    </a:lnTo>
                    <a:lnTo>
                      <a:pt x="2704" y="38"/>
                    </a:lnTo>
                    <a:lnTo>
                      <a:pt x="2753" y="36"/>
                    </a:lnTo>
                    <a:lnTo>
                      <a:pt x="2804" y="34"/>
                    </a:lnTo>
                    <a:lnTo>
                      <a:pt x="2853" y="32"/>
                    </a:lnTo>
                    <a:lnTo>
                      <a:pt x="2904" y="31"/>
                    </a:lnTo>
                    <a:lnTo>
                      <a:pt x="2953" y="29"/>
                    </a:lnTo>
                    <a:lnTo>
                      <a:pt x="3004" y="27"/>
                    </a:lnTo>
                    <a:lnTo>
                      <a:pt x="3053" y="26"/>
                    </a:lnTo>
                    <a:lnTo>
                      <a:pt x="3104" y="25"/>
                    </a:lnTo>
                    <a:lnTo>
                      <a:pt x="3153" y="24"/>
                    </a:lnTo>
                    <a:lnTo>
                      <a:pt x="3204" y="22"/>
                    </a:lnTo>
                    <a:lnTo>
                      <a:pt x="3255" y="21"/>
                    </a:lnTo>
                    <a:lnTo>
                      <a:pt x="3304" y="20"/>
                    </a:lnTo>
                    <a:lnTo>
                      <a:pt x="3355" y="19"/>
                    </a:lnTo>
                    <a:lnTo>
                      <a:pt x="3404" y="19"/>
                    </a:lnTo>
                    <a:lnTo>
                      <a:pt x="3455" y="17"/>
                    </a:lnTo>
                    <a:lnTo>
                      <a:pt x="3504" y="16"/>
                    </a:lnTo>
                    <a:lnTo>
                      <a:pt x="3555" y="15"/>
                    </a:lnTo>
                    <a:lnTo>
                      <a:pt x="3604" y="15"/>
                    </a:lnTo>
                    <a:lnTo>
                      <a:pt x="3655" y="13"/>
                    </a:lnTo>
                    <a:lnTo>
                      <a:pt x="3704" y="12"/>
                    </a:lnTo>
                    <a:lnTo>
                      <a:pt x="3755" y="12"/>
                    </a:lnTo>
                    <a:lnTo>
                      <a:pt x="3805" y="11"/>
                    </a:lnTo>
                    <a:lnTo>
                      <a:pt x="3855" y="11"/>
                    </a:lnTo>
                    <a:lnTo>
                      <a:pt x="3905" y="10"/>
                    </a:lnTo>
                    <a:lnTo>
                      <a:pt x="3955" y="10"/>
                    </a:lnTo>
                    <a:lnTo>
                      <a:pt x="4005" y="8"/>
                    </a:lnTo>
                    <a:lnTo>
                      <a:pt x="4055" y="8"/>
                    </a:lnTo>
                    <a:lnTo>
                      <a:pt x="4105" y="7"/>
                    </a:lnTo>
                    <a:lnTo>
                      <a:pt x="4155" y="7"/>
                    </a:lnTo>
                    <a:lnTo>
                      <a:pt x="4205" y="6"/>
                    </a:lnTo>
                    <a:lnTo>
                      <a:pt x="4255" y="6"/>
                    </a:lnTo>
                    <a:lnTo>
                      <a:pt x="4305" y="5"/>
                    </a:lnTo>
                    <a:lnTo>
                      <a:pt x="4356" y="5"/>
                    </a:lnTo>
                    <a:lnTo>
                      <a:pt x="4405" y="5"/>
                    </a:lnTo>
                    <a:lnTo>
                      <a:pt x="4456" y="3"/>
                    </a:lnTo>
                    <a:lnTo>
                      <a:pt x="4505" y="3"/>
                    </a:lnTo>
                    <a:lnTo>
                      <a:pt x="4556" y="3"/>
                    </a:lnTo>
                    <a:lnTo>
                      <a:pt x="4605" y="2"/>
                    </a:lnTo>
                    <a:lnTo>
                      <a:pt x="4656" y="2"/>
                    </a:lnTo>
                    <a:lnTo>
                      <a:pt x="4705" y="2"/>
                    </a:lnTo>
                    <a:lnTo>
                      <a:pt x="4756" y="1"/>
                    </a:lnTo>
                    <a:lnTo>
                      <a:pt x="4805" y="1"/>
                    </a:lnTo>
                    <a:lnTo>
                      <a:pt x="4856" y="1"/>
                    </a:lnTo>
                    <a:lnTo>
                      <a:pt x="4907" y="1"/>
                    </a:lnTo>
                    <a:lnTo>
                      <a:pt x="4956" y="0"/>
                    </a:lnTo>
                  </a:path>
                </a:pathLst>
              </a:custGeom>
              <a:noFill/>
              <a:ln w="3175">
                <a:solidFill>
                  <a:srgbClr val="FF8000"/>
                </a:solidFill>
                <a:prstDash val="solid"/>
                <a:round/>
                <a:headEnd/>
                <a:tailEnd/>
              </a:ln>
            </p:spPr>
            <p:txBody>
              <a:bodyPr/>
              <a:lstStyle/>
              <a:p>
                <a:endParaRPr lang="en-US"/>
              </a:p>
            </p:txBody>
          </p:sp>
        </p:grpSp>
      </p:grpSp>
      <p:grpSp>
        <p:nvGrpSpPr>
          <p:cNvPr id="6" name="Group 85"/>
          <p:cNvGrpSpPr>
            <a:grpSpLocks/>
          </p:cNvGrpSpPr>
          <p:nvPr/>
        </p:nvGrpSpPr>
        <p:grpSpPr bwMode="auto">
          <a:xfrm>
            <a:off x="6748464" y="3879852"/>
            <a:ext cx="3159125" cy="2354263"/>
            <a:chOff x="3243" y="2396"/>
            <a:chExt cx="1990" cy="1483"/>
          </a:xfrm>
        </p:grpSpPr>
        <p:sp>
          <p:nvSpPr>
            <p:cNvPr id="23563" name="Text Box 11"/>
            <p:cNvSpPr txBox="1">
              <a:spLocks noChangeArrowheads="1"/>
            </p:cNvSpPr>
            <p:nvPr/>
          </p:nvSpPr>
          <p:spPr bwMode="auto">
            <a:xfrm>
              <a:off x="4301" y="3666"/>
              <a:ext cx="184" cy="213"/>
            </a:xfrm>
            <a:prstGeom prst="rect">
              <a:avLst/>
            </a:prstGeom>
            <a:noFill/>
            <a:ln w="12700">
              <a:noFill/>
              <a:miter lim="800000"/>
              <a:headEnd type="none" w="sm" len="sm"/>
              <a:tailEnd type="none" w="sm" len="sm"/>
            </a:ln>
            <a:effectLst/>
          </p:spPr>
          <p:txBody>
            <a:bodyPr wrap="none">
              <a:spAutoFit/>
            </a:bodyPr>
            <a:lstStyle/>
            <a:p>
              <a:r>
                <a:rPr lang="en-US" sz="1600"/>
                <a:t>h</a:t>
              </a:r>
            </a:p>
          </p:txBody>
        </p:sp>
        <p:sp>
          <p:nvSpPr>
            <p:cNvPr id="23564" name="Text Box 12"/>
            <p:cNvSpPr txBox="1">
              <a:spLocks noChangeArrowheads="1"/>
            </p:cNvSpPr>
            <p:nvPr/>
          </p:nvSpPr>
          <p:spPr bwMode="auto">
            <a:xfrm rot="-5400000">
              <a:off x="3189" y="2908"/>
              <a:ext cx="319" cy="212"/>
            </a:xfrm>
            <a:prstGeom prst="rect">
              <a:avLst/>
            </a:prstGeom>
            <a:noFill/>
            <a:ln w="12700">
              <a:noFill/>
              <a:miter lim="800000"/>
              <a:headEnd type="none" w="sm" len="sm"/>
              <a:tailEnd type="none" w="sm" len="sm"/>
            </a:ln>
            <a:effectLst/>
          </p:spPr>
          <p:txBody>
            <a:bodyPr wrap="none">
              <a:spAutoFit/>
            </a:bodyPr>
            <a:lstStyle/>
            <a:p>
              <a:r>
                <a:rPr lang="en-US" sz="1600">
                  <a:latin typeface="Symbol" pitchFamily="18" charset="2"/>
                </a:rPr>
                <a:t>g</a:t>
              </a:r>
              <a:r>
                <a:rPr lang="en-US" sz="1600"/>
                <a:t>(h)</a:t>
              </a:r>
            </a:p>
          </p:txBody>
        </p:sp>
        <p:grpSp>
          <p:nvGrpSpPr>
            <p:cNvPr id="7" name="Group 82"/>
            <p:cNvGrpSpPr>
              <a:grpSpLocks/>
            </p:cNvGrpSpPr>
            <p:nvPr/>
          </p:nvGrpSpPr>
          <p:grpSpPr bwMode="auto">
            <a:xfrm>
              <a:off x="3522" y="2396"/>
              <a:ext cx="1711" cy="1175"/>
              <a:chOff x="3586" y="2396"/>
              <a:chExt cx="1782" cy="1175"/>
            </a:xfrm>
          </p:grpSpPr>
          <p:sp>
            <p:nvSpPr>
              <p:cNvPr id="23632" name="Rectangle 80"/>
              <p:cNvSpPr>
                <a:spLocks noChangeArrowheads="1"/>
              </p:cNvSpPr>
              <p:nvPr/>
            </p:nvSpPr>
            <p:spPr bwMode="auto">
              <a:xfrm>
                <a:off x="3586" y="2396"/>
                <a:ext cx="1782" cy="1175"/>
              </a:xfrm>
              <a:prstGeom prst="rect">
                <a:avLst/>
              </a:prstGeom>
              <a:noFill/>
              <a:ln w="3175">
                <a:solidFill>
                  <a:srgbClr val="000000"/>
                </a:solidFill>
                <a:miter lim="800000"/>
                <a:headEnd/>
                <a:tailEnd/>
              </a:ln>
            </p:spPr>
            <p:txBody>
              <a:bodyPr/>
              <a:lstStyle/>
              <a:p>
                <a:endParaRPr lang="en-US"/>
              </a:p>
            </p:txBody>
          </p:sp>
          <p:sp>
            <p:nvSpPr>
              <p:cNvPr id="23633" name="Freeform 81"/>
              <p:cNvSpPr>
                <a:spLocks/>
              </p:cNvSpPr>
              <p:nvPr/>
            </p:nvSpPr>
            <p:spPr bwMode="auto">
              <a:xfrm>
                <a:off x="3651" y="2439"/>
                <a:ext cx="1652" cy="1089"/>
              </a:xfrm>
              <a:custGeom>
                <a:avLst/>
                <a:gdLst/>
                <a:ahLst/>
                <a:cxnLst>
                  <a:cxn ang="0">
                    <a:pos x="20" y="3228"/>
                  </a:cxn>
                  <a:cxn ang="0">
                    <a:pos x="100" y="3070"/>
                  </a:cxn>
                  <a:cxn ang="0">
                    <a:pos x="200" y="2872"/>
                  </a:cxn>
                  <a:cxn ang="0">
                    <a:pos x="300" y="2676"/>
                  </a:cxn>
                  <a:cxn ang="0">
                    <a:pos x="401" y="2482"/>
                  </a:cxn>
                  <a:cxn ang="0">
                    <a:pos x="501" y="2291"/>
                  </a:cxn>
                  <a:cxn ang="0">
                    <a:pos x="601" y="2103"/>
                  </a:cxn>
                  <a:cxn ang="0">
                    <a:pos x="701" y="1918"/>
                  </a:cxn>
                  <a:cxn ang="0">
                    <a:pos x="801" y="1738"/>
                  </a:cxn>
                  <a:cxn ang="0">
                    <a:pos x="901" y="1563"/>
                  </a:cxn>
                  <a:cxn ang="0">
                    <a:pos x="1001" y="1395"/>
                  </a:cxn>
                  <a:cxn ang="0">
                    <a:pos x="1101" y="1233"/>
                  </a:cxn>
                  <a:cxn ang="0">
                    <a:pos x="1201" y="1077"/>
                  </a:cxn>
                  <a:cxn ang="0">
                    <a:pos x="1301" y="930"/>
                  </a:cxn>
                  <a:cxn ang="0">
                    <a:pos x="1401" y="791"/>
                  </a:cxn>
                  <a:cxn ang="0">
                    <a:pos x="1501" y="660"/>
                  </a:cxn>
                  <a:cxn ang="0">
                    <a:pos x="1602" y="540"/>
                  </a:cxn>
                  <a:cxn ang="0">
                    <a:pos x="1702" y="430"/>
                  </a:cxn>
                  <a:cxn ang="0">
                    <a:pos x="1802" y="331"/>
                  </a:cxn>
                  <a:cxn ang="0">
                    <a:pos x="1902" y="244"/>
                  </a:cxn>
                  <a:cxn ang="0">
                    <a:pos x="2003" y="169"/>
                  </a:cxn>
                  <a:cxn ang="0">
                    <a:pos x="2103" y="107"/>
                  </a:cxn>
                  <a:cxn ang="0">
                    <a:pos x="2203" y="58"/>
                  </a:cxn>
                  <a:cxn ang="0">
                    <a:pos x="2303" y="24"/>
                  </a:cxn>
                  <a:cxn ang="0">
                    <a:pos x="2403" y="5"/>
                  </a:cxn>
                  <a:cxn ang="0">
                    <a:pos x="2503" y="0"/>
                  </a:cxn>
                  <a:cxn ang="0">
                    <a:pos x="2603" y="0"/>
                  </a:cxn>
                  <a:cxn ang="0">
                    <a:pos x="2704" y="0"/>
                  </a:cxn>
                  <a:cxn ang="0">
                    <a:pos x="2804" y="0"/>
                  </a:cxn>
                  <a:cxn ang="0">
                    <a:pos x="2904" y="0"/>
                  </a:cxn>
                  <a:cxn ang="0">
                    <a:pos x="3004" y="0"/>
                  </a:cxn>
                  <a:cxn ang="0">
                    <a:pos x="3104" y="0"/>
                  </a:cxn>
                  <a:cxn ang="0">
                    <a:pos x="3204" y="0"/>
                  </a:cxn>
                  <a:cxn ang="0">
                    <a:pos x="3304" y="0"/>
                  </a:cxn>
                  <a:cxn ang="0">
                    <a:pos x="3404" y="0"/>
                  </a:cxn>
                  <a:cxn ang="0">
                    <a:pos x="3504" y="0"/>
                  </a:cxn>
                  <a:cxn ang="0">
                    <a:pos x="3604" y="0"/>
                  </a:cxn>
                  <a:cxn ang="0">
                    <a:pos x="3704" y="0"/>
                  </a:cxn>
                  <a:cxn ang="0">
                    <a:pos x="3805" y="0"/>
                  </a:cxn>
                  <a:cxn ang="0">
                    <a:pos x="3905" y="0"/>
                  </a:cxn>
                  <a:cxn ang="0">
                    <a:pos x="4005" y="0"/>
                  </a:cxn>
                  <a:cxn ang="0">
                    <a:pos x="4105" y="0"/>
                  </a:cxn>
                  <a:cxn ang="0">
                    <a:pos x="4205" y="0"/>
                  </a:cxn>
                  <a:cxn ang="0">
                    <a:pos x="4305" y="0"/>
                  </a:cxn>
                  <a:cxn ang="0">
                    <a:pos x="4405" y="0"/>
                  </a:cxn>
                  <a:cxn ang="0">
                    <a:pos x="4505" y="0"/>
                  </a:cxn>
                  <a:cxn ang="0">
                    <a:pos x="4605" y="0"/>
                  </a:cxn>
                  <a:cxn ang="0">
                    <a:pos x="4705" y="0"/>
                  </a:cxn>
                  <a:cxn ang="0">
                    <a:pos x="4805" y="0"/>
                  </a:cxn>
                  <a:cxn ang="0">
                    <a:pos x="4907" y="0"/>
                  </a:cxn>
                </a:cxnLst>
                <a:rect l="0" t="0" r="r" b="b"/>
                <a:pathLst>
                  <a:path w="4956" h="3267">
                    <a:moveTo>
                      <a:pt x="0" y="3267"/>
                    </a:moveTo>
                    <a:lnTo>
                      <a:pt x="20" y="3228"/>
                    </a:lnTo>
                    <a:lnTo>
                      <a:pt x="50" y="3169"/>
                    </a:lnTo>
                    <a:lnTo>
                      <a:pt x="100" y="3070"/>
                    </a:lnTo>
                    <a:lnTo>
                      <a:pt x="150" y="2971"/>
                    </a:lnTo>
                    <a:lnTo>
                      <a:pt x="200" y="2872"/>
                    </a:lnTo>
                    <a:lnTo>
                      <a:pt x="250" y="2774"/>
                    </a:lnTo>
                    <a:lnTo>
                      <a:pt x="300" y="2676"/>
                    </a:lnTo>
                    <a:lnTo>
                      <a:pt x="350" y="2579"/>
                    </a:lnTo>
                    <a:lnTo>
                      <a:pt x="401" y="2482"/>
                    </a:lnTo>
                    <a:lnTo>
                      <a:pt x="450" y="2386"/>
                    </a:lnTo>
                    <a:lnTo>
                      <a:pt x="501" y="2291"/>
                    </a:lnTo>
                    <a:lnTo>
                      <a:pt x="550" y="2196"/>
                    </a:lnTo>
                    <a:lnTo>
                      <a:pt x="601" y="2103"/>
                    </a:lnTo>
                    <a:lnTo>
                      <a:pt x="650" y="2010"/>
                    </a:lnTo>
                    <a:lnTo>
                      <a:pt x="701" y="1918"/>
                    </a:lnTo>
                    <a:lnTo>
                      <a:pt x="750" y="1828"/>
                    </a:lnTo>
                    <a:lnTo>
                      <a:pt x="801" y="1738"/>
                    </a:lnTo>
                    <a:lnTo>
                      <a:pt x="851" y="1651"/>
                    </a:lnTo>
                    <a:lnTo>
                      <a:pt x="901" y="1563"/>
                    </a:lnTo>
                    <a:lnTo>
                      <a:pt x="951" y="1478"/>
                    </a:lnTo>
                    <a:lnTo>
                      <a:pt x="1001" y="1395"/>
                    </a:lnTo>
                    <a:lnTo>
                      <a:pt x="1052" y="1312"/>
                    </a:lnTo>
                    <a:lnTo>
                      <a:pt x="1101" y="1233"/>
                    </a:lnTo>
                    <a:lnTo>
                      <a:pt x="1152" y="1154"/>
                    </a:lnTo>
                    <a:lnTo>
                      <a:pt x="1201" y="1077"/>
                    </a:lnTo>
                    <a:lnTo>
                      <a:pt x="1252" y="1002"/>
                    </a:lnTo>
                    <a:lnTo>
                      <a:pt x="1301" y="930"/>
                    </a:lnTo>
                    <a:lnTo>
                      <a:pt x="1352" y="859"/>
                    </a:lnTo>
                    <a:lnTo>
                      <a:pt x="1401" y="791"/>
                    </a:lnTo>
                    <a:lnTo>
                      <a:pt x="1452" y="725"/>
                    </a:lnTo>
                    <a:lnTo>
                      <a:pt x="1501" y="660"/>
                    </a:lnTo>
                    <a:lnTo>
                      <a:pt x="1552" y="600"/>
                    </a:lnTo>
                    <a:lnTo>
                      <a:pt x="1602" y="540"/>
                    </a:lnTo>
                    <a:lnTo>
                      <a:pt x="1652" y="484"/>
                    </a:lnTo>
                    <a:lnTo>
                      <a:pt x="1702" y="430"/>
                    </a:lnTo>
                    <a:lnTo>
                      <a:pt x="1752" y="379"/>
                    </a:lnTo>
                    <a:lnTo>
                      <a:pt x="1802" y="331"/>
                    </a:lnTo>
                    <a:lnTo>
                      <a:pt x="1852" y="286"/>
                    </a:lnTo>
                    <a:lnTo>
                      <a:pt x="1902" y="244"/>
                    </a:lnTo>
                    <a:lnTo>
                      <a:pt x="1952" y="205"/>
                    </a:lnTo>
                    <a:lnTo>
                      <a:pt x="2003" y="169"/>
                    </a:lnTo>
                    <a:lnTo>
                      <a:pt x="2052" y="136"/>
                    </a:lnTo>
                    <a:lnTo>
                      <a:pt x="2103" y="107"/>
                    </a:lnTo>
                    <a:lnTo>
                      <a:pt x="2153" y="81"/>
                    </a:lnTo>
                    <a:lnTo>
                      <a:pt x="2203" y="58"/>
                    </a:lnTo>
                    <a:lnTo>
                      <a:pt x="2253" y="39"/>
                    </a:lnTo>
                    <a:lnTo>
                      <a:pt x="2303" y="24"/>
                    </a:lnTo>
                    <a:lnTo>
                      <a:pt x="2353" y="12"/>
                    </a:lnTo>
                    <a:lnTo>
                      <a:pt x="2403" y="5"/>
                    </a:lnTo>
                    <a:lnTo>
                      <a:pt x="2453" y="1"/>
                    </a:lnTo>
                    <a:lnTo>
                      <a:pt x="2503" y="0"/>
                    </a:lnTo>
                    <a:lnTo>
                      <a:pt x="2553" y="0"/>
                    </a:lnTo>
                    <a:lnTo>
                      <a:pt x="2603" y="0"/>
                    </a:lnTo>
                    <a:lnTo>
                      <a:pt x="2653" y="0"/>
                    </a:lnTo>
                    <a:lnTo>
                      <a:pt x="2704" y="0"/>
                    </a:lnTo>
                    <a:lnTo>
                      <a:pt x="2753" y="0"/>
                    </a:lnTo>
                    <a:lnTo>
                      <a:pt x="2804" y="0"/>
                    </a:lnTo>
                    <a:lnTo>
                      <a:pt x="2853" y="0"/>
                    </a:lnTo>
                    <a:lnTo>
                      <a:pt x="2904" y="0"/>
                    </a:lnTo>
                    <a:lnTo>
                      <a:pt x="2953" y="0"/>
                    </a:lnTo>
                    <a:lnTo>
                      <a:pt x="3004" y="0"/>
                    </a:lnTo>
                    <a:lnTo>
                      <a:pt x="3053" y="0"/>
                    </a:lnTo>
                    <a:lnTo>
                      <a:pt x="3104" y="0"/>
                    </a:lnTo>
                    <a:lnTo>
                      <a:pt x="3153" y="0"/>
                    </a:lnTo>
                    <a:lnTo>
                      <a:pt x="3204" y="0"/>
                    </a:lnTo>
                    <a:lnTo>
                      <a:pt x="3255" y="0"/>
                    </a:lnTo>
                    <a:lnTo>
                      <a:pt x="3304" y="0"/>
                    </a:lnTo>
                    <a:lnTo>
                      <a:pt x="3355" y="0"/>
                    </a:lnTo>
                    <a:lnTo>
                      <a:pt x="3404" y="0"/>
                    </a:lnTo>
                    <a:lnTo>
                      <a:pt x="3455" y="0"/>
                    </a:lnTo>
                    <a:lnTo>
                      <a:pt x="3504" y="0"/>
                    </a:lnTo>
                    <a:lnTo>
                      <a:pt x="3555" y="0"/>
                    </a:lnTo>
                    <a:lnTo>
                      <a:pt x="3604" y="0"/>
                    </a:lnTo>
                    <a:lnTo>
                      <a:pt x="3655" y="0"/>
                    </a:lnTo>
                    <a:lnTo>
                      <a:pt x="3704" y="0"/>
                    </a:lnTo>
                    <a:lnTo>
                      <a:pt x="3755" y="0"/>
                    </a:lnTo>
                    <a:lnTo>
                      <a:pt x="3805" y="0"/>
                    </a:lnTo>
                    <a:lnTo>
                      <a:pt x="3855" y="0"/>
                    </a:lnTo>
                    <a:lnTo>
                      <a:pt x="3905" y="0"/>
                    </a:lnTo>
                    <a:lnTo>
                      <a:pt x="3955" y="0"/>
                    </a:lnTo>
                    <a:lnTo>
                      <a:pt x="4005" y="0"/>
                    </a:lnTo>
                    <a:lnTo>
                      <a:pt x="4055" y="0"/>
                    </a:lnTo>
                    <a:lnTo>
                      <a:pt x="4105" y="0"/>
                    </a:lnTo>
                    <a:lnTo>
                      <a:pt x="4155" y="0"/>
                    </a:lnTo>
                    <a:lnTo>
                      <a:pt x="4205" y="0"/>
                    </a:lnTo>
                    <a:lnTo>
                      <a:pt x="4255" y="0"/>
                    </a:lnTo>
                    <a:lnTo>
                      <a:pt x="4305" y="0"/>
                    </a:lnTo>
                    <a:lnTo>
                      <a:pt x="4356" y="0"/>
                    </a:lnTo>
                    <a:lnTo>
                      <a:pt x="4405" y="0"/>
                    </a:lnTo>
                    <a:lnTo>
                      <a:pt x="4456" y="0"/>
                    </a:lnTo>
                    <a:lnTo>
                      <a:pt x="4505" y="0"/>
                    </a:lnTo>
                    <a:lnTo>
                      <a:pt x="4556" y="0"/>
                    </a:lnTo>
                    <a:lnTo>
                      <a:pt x="4605" y="0"/>
                    </a:lnTo>
                    <a:lnTo>
                      <a:pt x="4656" y="0"/>
                    </a:lnTo>
                    <a:lnTo>
                      <a:pt x="4705" y="0"/>
                    </a:lnTo>
                    <a:lnTo>
                      <a:pt x="4756" y="0"/>
                    </a:lnTo>
                    <a:lnTo>
                      <a:pt x="4805" y="0"/>
                    </a:lnTo>
                    <a:lnTo>
                      <a:pt x="4856" y="0"/>
                    </a:lnTo>
                    <a:lnTo>
                      <a:pt x="4907" y="0"/>
                    </a:lnTo>
                    <a:lnTo>
                      <a:pt x="4956" y="0"/>
                    </a:lnTo>
                  </a:path>
                </a:pathLst>
              </a:custGeom>
              <a:noFill/>
              <a:ln w="3175">
                <a:solidFill>
                  <a:srgbClr val="FF8000"/>
                </a:solidFill>
                <a:prstDash val="solid"/>
                <a:round/>
                <a:headEnd/>
                <a:tailEnd/>
              </a:ln>
            </p:spPr>
            <p:txBody>
              <a:bodyPr/>
              <a:lstStyle/>
              <a:p>
                <a:endParaRPr lang="en-US"/>
              </a:p>
            </p:txBody>
          </p:sp>
        </p:grpSp>
      </p:grpSp>
    </p:spTree>
    <p:extLst>
      <p:ext uri="{BB962C8B-B14F-4D97-AF65-F5344CB8AC3E}">
        <p14:creationId xmlns:p14="http://schemas.microsoft.com/office/powerpoint/2010/main" val="1301082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F11993B2-8146-4FCB-88B9-9C631AED8065}" type="slidenum">
              <a:rPr lang="en-US"/>
              <a:pPr/>
              <a:t>31</a:t>
            </a:fld>
            <a:endParaRPr lang="en-US"/>
          </a:p>
        </p:txBody>
      </p:sp>
      <p:sp>
        <p:nvSpPr>
          <p:cNvPr id="24578" name="Rectangle 2"/>
          <p:cNvSpPr>
            <a:spLocks noChangeArrowheads="1"/>
          </p:cNvSpPr>
          <p:nvPr/>
        </p:nvSpPr>
        <p:spPr bwMode="auto">
          <a:xfrm>
            <a:off x="2057400" y="330201"/>
            <a:ext cx="8089900" cy="5373779"/>
          </a:xfrm>
          <a:prstGeom prst="rect">
            <a:avLst/>
          </a:prstGeom>
          <a:noFill/>
          <a:ln w="12700">
            <a:noFill/>
            <a:miter lim="800000"/>
            <a:headEnd type="none" w="sm" len="sm"/>
            <a:tailEnd type="none" w="sm" len="sm"/>
          </a:ln>
          <a:effectLst/>
        </p:spPr>
        <p:txBody>
          <a:bodyPr>
            <a:spAutoFit/>
          </a:bodyPr>
          <a:lstStyle/>
          <a:p>
            <a:pPr marL="457200" indent="-457200">
              <a:lnSpc>
                <a:spcPct val="120000"/>
              </a:lnSpc>
            </a:pPr>
            <a:r>
              <a:rPr lang="en-US" sz="2000" b="1"/>
              <a:t>Parameter estimation</a:t>
            </a:r>
          </a:p>
          <a:p>
            <a:pPr marL="457200" indent="-457200">
              <a:lnSpc>
                <a:spcPct val="120000"/>
              </a:lnSpc>
            </a:pPr>
            <a:endParaRPr lang="en-US" sz="1600"/>
          </a:p>
          <a:p>
            <a:pPr marL="457200" indent="-457200">
              <a:lnSpc>
                <a:spcPct val="120000"/>
              </a:lnSpc>
            </a:pPr>
            <a:r>
              <a:rPr lang="en-US" sz="1600">
                <a:cs typeface="Times New Roman" pitchFamily="18" charset="0"/>
                <a:sym typeface="Symbol" pitchFamily="18" charset="2"/>
              </a:rPr>
              <a:t>There are commonly two ways to fit the variogram models to an empirical variogram. Assume the variogram model </a:t>
            </a:r>
            <a:r>
              <a:rPr lang="en-US" sz="1600" i="1">
                <a:latin typeface="Symbol" pitchFamily="18" charset="2"/>
                <a:cs typeface="Times New Roman" pitchFamily="18" charset="0"/>
                <a:sym typeface="Symbol" pitchFamily="18" charset="2"/>
              </a:rPr>
              <a:t>g</a:t>
            </a:r>
            <a:r>
              <a:rPr lang="en-US" sz="1600">
                <a:cs typeface="Times New Roman" pitchFamily="18" charset="0"/>
                <a:sym typeface="Symbol" pitchFamily="18" charset="2"/>
              </a:rPr>
              <a:t>(</a:t>
            </a:r>
            <a:r>
              <a:rPr lang="en-US" sz="1600" i="1">
                <a:cs typeface="Times New Roman" pitchFamily="18" charset="0"/>
                <a:sym typeface="Symbol" pitchFamily="18" charset="2"/>
              </a:rPr>
              <a:t>h</a:t>
            </a:r>
            <a:r>
              <a:rPr lang="en-US" sz="1600">
                <a:cs typeface="Times New Roman" pitchFamily="18" charset="0"/>
                <a:sym typeface="Symbol" pitchFamily="18" charset="2"/>
              </a:rPr>
              <a:t>; </a:t>
            </a:r>
            <a:r>
              <a:rPr lang="en-US" sz="1600" b="1" i="1">
                <a:latin typeface="Symbol" pitchFamily="18" charset="2"/>
                <a:cs typeface="Times New Roman" pitchFamily="18" charset="0"/>
                <a:sym typeface="Symbol" pitchFamily="18" charset="2"/>
              </a:rPr>
              <a:t>q</a:t>
            </a:r>
            <a:r>
              <a:rPr lang="en-US" sz="1600">
                <a:cs typeface="Times New Roman" pitchFamily="18" charset="0"/>
                <a:sym typeface="Symbol" pitchFamily="18" charset="2"/>
              </a:rPr>
              <a:t>), where </a:t>
            </a:r>
            <a:r>
              <a:rPr lang="en-US" sz="1600" b="1" i="1">
                <a:latin typeface="Symbol" pitchFamily="18" charset="2"/>
                <a:cs typeface="Times New Roman" pitchFamily="18" charset="0"/>
                <a:sym typeface="Symbol" pitchFamily="18" charset="2"/>
              </a:rPr>
              <a:t>q</a:t>
            </a:r>
            <a:r>
              <a:rPr lang="en-US" sz="1600">
                <a:cs typeface="Times New Roman" pitchFamily="18" charset="0"/>
                <a:sym typeface="Symbol" pitchFamily="18" charset="2"/>
              </a:rPr>
              <a:t> is an unknown parameter vector. For example, for the exponential variogram model </a:t>
            </a:r>
            <a:r>
              <a:rPr lang="en-US" sz="1600" b="1" i="1">
                <a:latin typeface="Symbol" pitchFamily="18" charset="2"/>
                <a:cs typeface="Times New Roman" pitchFamily="18" charset="0"/>
                <a:sym typeface="Symbol" pitchFamily="18" charset="2"/>
              </a:rPr>
              <a:t>q</a:t>
            </a:r>
            <a:r>
              <a:rPr lang="en-US" sz="1600">
                <a:cs typeface="Times New Roman" pitchFamily="18" charset="0"/>
                <a:sym typeface="Symbol" pitchFamily="18" charset="2"/>
              </a:rPr>
              <a:t> =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0</a:t>
            </a:r>
            <a:r>
              <a:rPr lang="en-US" sz="1600">
                <a:cs typeface="Times New Roman" pitchFamily="18" charset="0"/>
                <a:sym typeface="Symbol" pitchFamily="18" charset="2"/>
              </a:rPr>
              <a:t>, </a:t>
            </a:r>
            <a:r>
              <a:rPr lang="en-US" sz="1600" i="1">
                <a:cs typeface="Times New Roman" pitchFamily="18" charset="0"/>
                <a:sym typeface="Symbol" pitchFamily="18" charset="2"/>
              </a:rPr>
              <a:t>c</a:t>
            </a:r>
            <a:r>
              <a:rPr lang="en-US" sz="1600" baseline="-25000">
                <a:cs typeface="Times New Roman" pitchFamily="18" charset="0"/>
                <a:sym typeface="Symbol" pitchFamily="18" charset="2"/>
              </a:rPr>
              <a:t>1</a:t>
            </a:r>
            <a:r>
              <a:rPr lang="en-US" sz="1600">
                <a:cs typeface="Times New Roman" pitchFamily="18" charset="0"/>
                <a:sym typeface="Symbol" pitchFamily="18" charset="2"/>
              </a:rPr>
              <a:t>, </a:t>
            </a:r>
            <a:r>
              <a:rPr lang="en-US" sz="1600" i="1">
                <a:latin typeface="Symbol" pitchFamily="18" charset="2"/>
                <a:cs typeface="Times New Roman" pitchFamily="18" charset="0"/>
                <a:sym typeface="Symbol" pitchFamily="18" charset="2"/>
              </a:rPr>
              <a:t>a</a:t>
            </a:r>
            <a:r>
              <a:rPr lang="en-US" sz="1600">
                <a:cs typeface="Times New Roman" pitchFamily="18" charset="0"/>
                <a:sym typeface="Symbol" pitchFamily="18" charset="2"/>
              </a:rPr>
              <a:t>).</a:t>
            </a:r>
          </a:p>
          <a:p>
            <a:pPr marL="457200" indent="-457200">
              <a:lnSpc>
                <a:spcPct val="120000"/>
              </a:lnSpc>
            </a:pPr>
            <a:endParaRPr lang="en-US" sz="1200">
              <a:cs typeface="Times New Roman" pitchFamily="18" charset="0"/>
              <a:sym typeface="Symbol" pitchFamily="18" charset="2"/>
            </a:endParaRPr>
          </a:p>
          <a:p>
            <a:pPr marL="457200" indent="-457200">
              <a:lnSpc>
                <a:spcPct val="120000"/>
              </a:lnSpc>
            </a:pPr>
            <a:r>
              <a:rPr lang="en-US" sz="1600" b="1">
                <a:cs typeface="Times New Roman" pitchFamily="18" charset="0"/>
                <a:sym typeface="Symbol" pitchFamily="18" charset="2"/>
              </a:rPr>
              <a:t>Ordinary least squares method</a:t>
            </a:r>
            <a:r>
              <a:rPr lang="en-US" sz="1600">
                <a:cs typeface="Times New Roman" pitchFamily="18" charset="0"/>
                <a:sym typeface="Symbol" pitchFamily="18" charset="2"/>
              </a:rPr>
              <a:t> – The OLS estimator for </a:t>
            </a:r>
            <a:r>
              <a:rPr lang="en-US" sz="1600" b="1" i="1">
                <a:latin typeface="Symbol" pitchFamily="18" charset="2"/>
                <a:cs typeface="Times New Roman" pitchFamily="18" charset="0"/>
                <a:sym typeface="Symbol" pitchFamily="18" charset="2"/>
              </a:rPr>
              <a:t>q</a:t>
            </a:r>
            <a:r>
              <a:rPr lang="en-US" sz="1600">
                <a:cs typeface="Times New Roman" pitchFamily="18" charset="0"/>
                <a:sym typeface="Symbol" pitchFamily="18" charset="2"/>
              </a:rPr>
              <a:t> is obtained by finding     that minimizes</a:t>
            </a:r>
          </a:p>
          <a:p>
            <a:pPr marL="457200" indent="-457200">
              <a:lnSpc>
                <a:spcPct val="120000"/>
              </a:lnSpc>
            </a:pPr>
            <a:endParaRPr lang="en-US" sz="1600">
              <a:cs typeface="Times New Roman" pitchFamily="18" charset="0"/>
              <a:sym typeface="Symbol" pitchFamily="18" charset="2"/>
            </a:endParaRPr>
          </a:p>
          <a:p>
            <a:pPr marL="457200" indent="-457200">
              <a:lnSpc>
                <a:spcPct val="120000"/>
              </a:lnSpc>
            </a:pPr>
            <a:endParaRPr lang="en-US" sz="1600">
              <a:cs typeface="Times New Roman" pitchFamily="18" charset="0"/>
              <a:sym typeface="Symbol" pitchFamily="18" charset="2"/>
            </a:endParaRPr>
          </a:p>
          <a:p>
            <a:pPr marL="457200" indent="-457200">
              <a:lnSpc>
                <a:spcPct val="120000"/>
              </a:lnSpc>
            </a:pPr>
            <a:endParaRPr lang="en-US" sz="1400">
              <a:cs typeface="Times New Roman" pitchFamily="18" charset="0"/>
              <a:sym typeface="Symbol" pitchFamily="18" charset="2"/>
            </a:endParaRPr>
          </a:p>
          <a:p>
            <a:pPr marL="457200" indent="-457200">
              <a:lnSpc>
                <a:spcPct val="120000"/>
              </a:lnSpc>
            </a:pPr>
            <a:r>
              <a:rPr lang="en-US" sz="1600" b="1">
                <a:cs typeface="Times New Roman" pitchFamily="18" charset="0"/>
                <a:sym typeface="Symbol" pitchFamily="18" charset="2"/>
              </a:rPr>
              <a:t>Notes:</a:t>
            </a:r>
            <a:r>
              <a:rPr lang="en-US" sz="1600">
                <a:cs typeface="Times New Roman" pitchFamily="18" charset="0"/>
                <a:sym typeface="Symbol" pitchFamily="18" charset="2"/>
              </a:rPr>
              <a:t> </a:t>
            </a:r>
          </a:p>
          <a:p>
            <a:pPr marL="457200" indent="-457200">
              <a:lnSpc>
                <a:spcPct val="120000"/>
              </a:lnSpc>
              <a:buFontTx/>
              <a:buAutoNum type="arabicPeriod"/>
            </a:pPr>
            <a:r>
              <a:rPr lang="en-US" sz="1600">
                <a:cs typeface="Times New Roman" pitchFamily="18" charset="0"/>
                <a:sym typeface="Symbol" pitchFamily="18" charset="2"/>
              </a:rPr>
              <a:t>OLS estimation assumes that</a:t>
            </a:r>
          </a:p>
          <a:p>
            <a:pPr marL="457200" indent="-457200">
              <a:lnSpc>
                <a:spcPct val="120000"/>
              </a:lnSpc>
            </a:pPr>
            <a:r>
              <a:rPr lang="en-US" sz="1600">
                <a:cs typeface="Times New Roman" pitchFamily="18" charset="0"/>
                <a:sym typeface="Symbol" pitchFamily="18" charset="2"/>
              </a:rPr>
              <a:t>	-                      </a:t>
            </a:r>
            <a:r>
              <a:rPr lang="en-US" sz="1600">
                <a:cs typeface="Times New Roman" pitchFamily="18" charset="0"/>
                <a:sym typeface="Symbol" pitchFamily="18" charset="2"/>
              </a:rPr>
              <a:t>  does </a:t>
            </a:r>
            <a:r>
              <a:rPr lang="en-US" sz="1600">
                <a:cs typeface="Times New Roman" pitchFamily="18" charset="0"/>
                <a:sym typeface="Symbol" pitchFamily="18" charset="2"/>
              </a:rPr>
              <a:t>not depend on the lag distance </a:t>
            </a:r>
            <a:r>
              <a:rPr lang="en-US" sz="1600" i="1">
                <a:cs typeface="Times New Roman" pitchFamily="18" charset="0"/>
                <a:sym typeface="Symbol" pitchFamily="18" charset="2"/>
              </a:rPr>
              <a:t>h</a:t>
            </a:r>
            <a:r>
              <a:rPr lang="en-US" sz="1600" i="1" baseline="-25000">
                <a:cs typeface="Times New Roman" pitchFamily="18" charset="0"/>
                <a:sym typeface="Symbol" pitchFamily="18" charset="2"/>
              </a:rPr>
              <a:t>i</a:t>
            </a:r>
            <a:endParaRPr lang="en-US" sz="1600">
              <a:cs typeface="Times New Roman" pitchFamily="18" charset="0"/>
              <a:sym typeface="Symbol" pitchFamily="18" charset="2"/>
            </a:endParaRPr>
          </a:p>
          <a:p>
            <a:pPr marL="457200" indent="-457200">
              <a:lnSpc>
                <a:spcPct val="120000"/>
              </a:lnSpc>
            </a:pPr>
            <a:r>
              <a:rPr lang="en-US" sz="1600">
                <a:cs typeface="Times New Roman" pitchFamily="18" charset="0"/>
                <a:sym typeface="Symbol" pitchFamily="18" charset="2"/>
              </a:rPr>
              <a:t>	-                                          </a:t>
            </a:r>
            <a:r>
              <a:rPr lang="en-US" sz="1600">
                <a:cs typeface="Times New Roman" pitchFamily="18" charset="0"/>
                <a:sym typeface="Symbol" pitchFamily="18" charset="2"/>
              </a:rPr>
              <a:t>   for </a:t>
            </a:r>
            <a:r>
              <a:rPr lang="en-US" sz="1600">
                <a:cs typeface="Times New Roman" pitchFamily="18" charset="0"/>
                <a:sym typeface="Symbol" pitchFamily="18" charset="2"/>
              </a:rPr>
              <a:t>all pairs of lag distances </a:t>
            </a:r>
            <a:r>
              <a:rPr lang="en-US" sz="1600" i="1">
                <a:cs typeface="Times New Roman" pitchFamily="18" charset="0"/>
                <a:sym typeface="Symbol" pitchFamily="18" charset="2"/>
              </a:rPr>
              <a:t>h</a:t>
            </a:r>
            <a:r>
              <a:rPr lang="en-US" sz="1600" i="1" baseline="-25000">
                <a:cs typeface="Times New Roman" pitchFamily="18" charset="0"/>
                <a:sym typeface="Symbol" pitchFamily="18" charset="2"/>
              </a:rPr>
              <a:t>i</a:t>
            </a:r>
            <a:r>
              <a:rPr lang="en-US" sz="1600">
                <a:cs typeface="Times New Roman" pitchFamily="18" charset="0"/>
                <a:sym typeface="Symbol" pitchFamily="18" charset="2"/>
              </a:rPr>
              <a:t>  </a:t>
            </a:r>
            <a:r>
              <a:rPr lang="en-US" sz="1600" i="1">
                <a:cs typeface="Times New Roman" pitchFamily="18" charset="0"/>
                <a:sym typeface="Symbol" pitchFamily="18" charset="2"/>
              </a:rPr>
              <a:t>h</a:t>
            </a:r>
            <a:r>
              <a:rPr lang="en-US" sz="1600" i="1" baseline="-25000">
                <a:cs typeface="Times New Roman" pitchFamily="18" charset="0"/>
                <a:sym typeface="Symbol" pitchFamily="18" charset="2"/>
              </a:rPr>
              <a:t>i</a:t>
            </a:r>
            <a:r>
              <a:rPr lang="en-US" sz="1600">
                <a:cs typeface="Times New Roman" pitchFamily="18" charset="0"/>
                <a:sym typeface="Symbol" pitchFamily="18" charset="2"/>
              </a:rPr>
              <a:t>.</a:t>
            </a:r>
          </a:p>
          <a:p>
            <a:pPr marL="457200" indent="-457200">
              <a:lnSpc>
                <a:spcPct val="120000"/>
              </a:lnSpc>
              <a:buFontTx/>
              <a:buAutoNum type="arabicPeriod" startAt="2"/>
            </a:pPr>
            <a:r>
              <a:rPr lang="en-US" sz="1600">
                <a:cs typeface="Times New Roman" pitchFamily="18" charset="0"/>
                <a:sym typeface="Symbol" pitchFamily="18" charset="2"/>
              </a:rPr>
              <a:t>Both assumptions are violated. The variance and the covariance depend on the number of pairs of sites used to compute the empirical variogram (see Cressie 1985).</a:t>
            </a:r>
          </a:p>
          <a:p>
            <a:pPr marL="457200" indent="-457200">
              <a:lnSpc>
                <a:spcPct val="120000"/>
              </a:lnSpc>
              <a:buFontTx/>
              <a:buAutoNum type="arabicPeriod" startAt="2"/>
            </a:pPr>
            <a:r>
              <a:rPr lang="en-US" sz="1600">
                <a:cs typeface="Times New Roman" pitchFamily="18" charset="0"/>
                <a:sym typeface="Symbol" pitchFamily="18" charset="2"/>
              </a:rPr>
              <a:t>These violations do not contribute significantly to the bias of the parameter estimation.</a:t>
            </a:r>
          </a:p>
        </p:txBody>
      </p:sp>
      <p:graphicFrame>
        <p:nvGraphicFramePr>
          <p:cNvPr id="24600" name="Object 24"/>
          <p:cNvGraphicFramePr>
            <a:graphicFrameLocks noChangeAspect="1"/>
          </p:cNvGraphicFramePr>
          <p:nvPr/>
        </p:nvGraphicFramePr>
        <p:xfrm>
          <a:off x="8686800" y="2133601"/>
          <a:ext cx="198438" cy="307975"/>
        </p:xfrm>
        <a:graphic>
          <a:graphicData uri="http://schemas.openxmlformats.org/presentationml/2006/ole">
            <mc:AlternateContent xmlns:mc="http://schemas.openxmlformats.org/markup-compatibility/2006">
              <mc:Choice xmlns:v="urn:schemas-microsoft-com:vml" Requires="v">
                <p:oleObj spid="_x0000_s6166" name="Equation" r:id="rId3" imgW="139680" imgH="215640" progId="Equation.3">
                  <p:embed/>
                </p:oleObj>
              </mc:Choice>
              <mc:Fallback>
                <p:oleObj name="Equation" r:id="rId3" imgW="139680" imgH="215640" progId="Equation.3">
                  <p:embed/>
                  <p:pic>
                    <p:nvPicPr>
                      <p:cNvPr id="2460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2133601"/>
                        <a:ext cx="19843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01" name="Object 25"/>
          <p:cNvGraphicFramePr>
            <a:graphicFrameLocks noChangeAspect="1"/>
          </p:cNvGraphicFramePr>
          <p:nvPr/>
        </p:nvGraphicFramePr>
        <p:xfrm>
          <a:off x="4057651" y="2624139"/>
          <a:ext cx="3421063" cy="617537"/>
        </p:xfrm>
        <a:graphic>
          <a:graphicData uri="http://schemas.openxmlformats.org/presentationml/2006/ole">
            <mc:AlternateContent xmlns:mc="http://schemas.openxmlformats.org/markup-compatibility/2006">
              <mc:Choice xmlns:v="urn:schemas-microsoft-com:vml" Requires="v">
                <p:oleObj spid="_x0000_s6167" name="Equation" r:id="rId5" imgW="1726920" imgH="368280" progId="Equation.3">
                  <p:embed/>
                </p:oleObj>
              </mc:Choice>
              <mc:Fallback>
                <p:oleObj name="Equation" r:id="rId5" imgW="1726920" imgH="368280" progId="Equation.3">
                  <p:embed/>
                  <p:pic>
                    <p:nvPicPr>
                      <p:cNvPr id="24601"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1" y="2624139"/>
                        <a:ext cx="3421063" cy="61753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602" name="Object 26"/>
          <p:cNvGraphicFramePr>
            <a:graphicFrameLocks noChangeAspect="1"/>
          </p:cNvGraphicFramePr>
          <p:nvPr/>
        </p:nvGraphicFramePr>
        <p:xfrm>
          <a:off x="2743201" y="4114801"/>
          <a:ext cx="1023937" cy="300037"/>
        </p:xfrm>
        <a:graphic>
          <a:graphicData uri="http://schemas.openxmlformats.org/presentationml/2006/ole">
            <mc:AlternateContent xmlns:mc="http://schemas.openxmlformats.org/markup-compatibility/2006">
              <mc:Choice xmlns:v="urn:schemas-microsoft-com:vml" Requires="v">
                <p:oleObj spid="_x0000_s6168" name="Equation" r:id="rId7" imgW="660240" imgH="228600" progId="Equation.3">
                  <p:embed/>
                </p:oleObj>
              </mc:Choice>
              <mc:Fallback>
                <p:oleObj name="Equation" r:id="rId7" imgW="660240" imgH="228600" progId="Equation.3">
                  <p:embed/>
                  <p:pic>
                    <p:nvPicPr>
                      <p:cNvPr id="24602"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1" y="4114801"/>
                        <a:ext cx="1023937" cy="30003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603" name="Object 27"/>
          <p:cNvGraphicFramePr>
            <a:graphicFrameLocks noChangeAspect="1"/>
          </p:cNvGraphicFramePr>
          <p:nvPr/>
        </p:nvGraphicFramePr>
        <p:xfrm>
          <a:off x="2743200" y="4419600"/>
          <a:ext cx="2005012" cy="315912"/>
        </p:xfrm>
        <a:graphic>
          <a:graphicData uri="http://schemas.openxmlformats.org/presentationml/2006/ole">
            <mc:AlternateContent xmlns:mc="http://schemas.openxmlformats.org/markup-compatibility/2006">
              <mc:Choice xmlns:v="urn:schemas-microsoft-com:vml" Requires="v">
                <p:oleObj spid="_x0000_s6169" name="Equation" r:id="rId9" imgW="1295280" imgH="241200" progId="Equation.3">
                  <p:embed/>
                </p:oleObj>
              </mc:Choice>
              <mc:Fallback>
                <p:oleObj name="Equation" r:id="rId9" imgW="1295280" imgH="241200" progId="Equation.3">
                  <p:embed/>
                  <p:pic>
                    <p:nvPicPr>
                      <p:cNvPr id="24603"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4419600"/>
                        <a:ext cx="2005012" cy="31591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extLst>
      <p:ext uri="{BB962C8B-B14F-4D97-AF65-F5344CB8AC3E}">
        <p14:creationId xmlns:p14="http://schemas.microsoft.com/office/powerpoint/2010/main" val="219891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4636C95D-D335-4BF1-892E-26018ADD6DBF}" type="slidenum">
              <a:rPr lang="en-US"/>
              <a:pPr/>
              <a:t>32</a:t>
            </a:fld>
            <a:endParaRPr lang="en-US"/>
          </a:p>
        </p:txBody>
      </p:sp>
      <p:sp>
        <p:nvSpPr>
          <p:cNvPr id="25602" name="Rectangle 2"/>
          <p:cNvSpPr>
            <a:spLocks noChangeArrowheads="1"/>
          </p:cNvSpPr>
          <p:nvPr/>
        </p:nvSpPr>
        <p:spPr bwMode="auto">
          <a:xfrm>
            <a:off x="2095500" y="330201"/>
            <a:ext cx="8089900" cy="5927725"/>
          </a:xfrm>
          <a:prstGeom prst="rect">
            <a:avLst/>
          </a:prstGeom>
          <a:noFill/>
          <a:ln w="12700">
            <a:noFill/>
            <a:miter lim="800000"/>
            <a:headEnd type="none" w="sm" len="sm"/>
            <a:tailEnd type="none" w="sm" len="sm"/>
          </a:ln>
          <a:effectLst/>
        </p:spPr>
        <p:txBody>
          <a:bodyPr>
            <a:spAutoFit/>
          </a:bodyPr>
          <a:lstStyle/>
          <a:p>
            <a:pPr>
              <a:lnSpc>
                <a:spcPct val="120000"/>
              </a:lnSpc>
            </a:pPr>
            <a:r>
              <a:rPr lang="en-US" b="1"/>
              <a:t>Weighted least squares estimator</a:t>
            </a:r>
          </a:p>
          <a:p>
            <a:pPr>
              <a:lnSpc>
                <a:spcPct val="120000"/>
              </a:lnSpc>
            </a:pPr>
            <a:endParaRPr lang="en-US" sz="1600"/>
          </a:p>
          <a:p>
            <a:pPr>
              <a:lnSpc>
                <a:spcPct val="120000"/>
              </a:lnSpc>
            </a:pPr>
            <a:r>
              <a:rPr lang="en-US" sz="1600">
                <a:cs typeface="Times New Roman" pitchFamily="18" charset="0"/>
                <a:sym typeface="Symbol" pitchFamily="18" charset="2"/>
              </a:rPr>
              <a:t>The WLS estimator for </a:t>
            </a:r>
            <a:r>
              <a:rPr lang="en-US" sz="1600" b="1" i="1">
                <a:latin typeface="Symbol" pitchFamily="18" charset="2"/>
                <a:cs typeface="Times New Roman" pitchFamily="18" charset="0"/>
                <a:sym typeface="Symbol" pitchFamily="18" charset="2"/>
              </a:rPr>
              <a:t>q</a:t>
            </a:r>
            <a:r>
              <a:rPr lang="en-US" sz="1600">
                <a:cs typeface="Times New Roman" pitchFamily="18" charset="0"/>
                <a:sym typeface="Symbol" pitchFamily="18" charset="2"/>
              </a:rPr>
              <a:t> is obtained by finding     that minimizes</a:t>
            </a: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where</a:t>
            </a: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So that,</a:t>
            </a:r>
          </a:p>
          <a:p>
            <a:pPr>
              <a:lnSpc>
                <a:spcPct val="120000"/>
              </a:lnSpc>
            </a:pPr>
            <a:endParaRPr lang="en-US" sz="1600">
              <a:cs typeface="Times New Roman" pitchFamily="18" charset="0"/>
              <a:sym typeface="Symbol" pitchFamily="18" charset="2"/>
            </a:endParaRPr>
          </a:p>
          <a:p>
            <a:pPr>
              <a:lnSpc>
                <a:spcPct val="120000"/>
              </a:lnSpc>
            </a:pPr>
            <a:endParaRPr lang="en-US" sz="1600">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To note that the WLS estimator is more precise (has a smaller variance) than the OLS estimator.</a:t>
            </a:r>
          </a:p>
          <a:p>
            <a:pPr>
              <a:lnSpc>
                <a:spcPct val="120000"/>
              </a:lnSpc>
            </a:pPr>
            <a:endParaRPr lang="en-US" sz="1200">
              <a:cs typeface="Times New Roman" pitchFamily="18" charset="0"/>
              <a:sym typeface="Symbol" pitchFamily="18" charset="2"/>
            </a:endParaRPr>
          </a:p>
          <a:p>
            <a:pPr>
              <a:lnSpc>
                <a:spcPct val="120000"/>
              </a:lnSpc>
            </a:pPr>
            <a:r>
              <a:rPr lang="en-US" sz="1600">
                <a:cs typeface="Times New Roman" pitchFamily="18" charset="0"/>
                <a:sym typeface="Symbol" pitchFamily="18" charset="2"/>
              </a:rPr>
              <a:t>Model selection criteria: Select a model with the smallest residual sum of squares or AIC or log-likelihood ratio, but pay a particularly attention to the goodness-of-fit at short distance lags (important for efficient spatial prediction).</a:t>
            </a:r>
          </a:p>
        </p:txBody>
      </p:sp>
      <p:graphicFrame>
        <p:nvGraphicFramePr>
          <p:cNvPr id="25603" name="Object 3"/>
          <p:cNvGraphicFramePr>
            <a:graphicFrameLocks noChangeAspect="1"/>
          </p:cNvGraphicFramePr>
          <p:nvPr/>
        </p:nvGraphicFramePr>
        <p:xfrm>
          <a:off x="6102350" y="998539"/>
          <a:ext cx="198438" cy="307975"/>
        </p:xfrm>
        <a:graphic>
          <a:graphicData uri="http://schemas.openxmlformats.org/presentationml/2006/ole">
            <mc:AlternateContent xmlns:mc="http://schemas.openxmlformats.org/markup-compatibility/2006">
              <mc:Choice xmlns:v="urn:schemas-microsoft-com:vml" Requires="v">
                <p:oleObj spid="_x0000_s7190" name="Equation" r:id="rId3" imgW="139680" imgH="215640" progId="Equation.3">
                  <p:embed/>
                </p:oleObj>
              </mc:Choice>
              <mc:Fallback>
                <p:oleObj name="Equation" r:id="rId3" imgW="139680" imgH="215640" progId="Equation.3">
                  <p:embed/>
                  <p:pic>
                    <p:nvPicPr>
                      <p:cNvPr id="256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2350" y="998539"/>
                        <a:ext cx="19843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4"/>
          <p:cNvGraphicFramePr>
            <a:graphicFrameLocks noChangeAspect="1"/>
          </p:cNvGraphicFramePr>
          <p:nvPr/>
        </p:nvGraphicFramePr>
        <p:xfrm>
          <a:off x="4032251" y="1425575"/>
          <a:ext cx="3471863" cy="787400"/>
        </p:xfrm>
        <a:graphic>
          <a:graphicData uri="http://schemas.openxmlformats.org/presentationml/2006/ole">
            <mc:AlternateContent xmlns:mc="http://schemas.openxmlformats.org/markup-compatibility/2006">
              <mc:Choice xmlns:v="urn:schemas-microsoft-com:vml" Requires="v">
                <p:oleObj spid="_x0000_s7191" name="Equation" r:id="rId5" imgW="1752480" imgH="469800" progId="Equation.3">
                  <p:embed/>
                </p:oleObj>
              </mc:Choice>
              <mc:Fallback>
                <p:oleObj name="Equation" r:id="rId5" imgW="1752480" imgH="469800" progId="Equation.3">
                  <p:embed/>
                  <p:pic>
                    <p:nvPicPr>
                      <p:cNvPr id="2560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251" y="1425575"/>
                        <a:ext cx="3471863" cy="7874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5607" name="Object 7"/>
          <p:cNvGraphicFramePr>
            <a:graphicFrameLocks noChangeAspect="1"/>
          </p:cNvGraphicFramePr>
          <p:nvPr/>
        </p:nvGraphicFramePr>
        <p:xfrm>
          <a:off x="2867026" y="2589214"/>
          <a:ext cx="3052763" cy="668337"/>
        </p:xfrm>
        <a:graphic>
          <a:graphicData uri="http://schemas.openxmlformats.org/presentationml/2006/ole">
            <mc:AlternateContent xmlns:mc="http://schemas.openxmlformats.org/markup-compatibility/2006">
              <mc:Choice xmlns:v="urn:schemas-microsoft-com:vml" Requires="v">
                <p:oleObj spid="_x0000_s7192" name="Equation" r:id="rId7" imgW="1587240" imgH="469800" progId="Equation.3">
                  <p:embed/>
                </p:oleObj>
              </mc:Choice>
              <mc:Fallback>
                <p:oleObj name="Equation" r:id="rId7" imgW="1587240" imgH="469800" progId="Equation.3">
                  <p:embed/>
                  <p:pic>
                    <p:nvPicPr>
                      <p:cNvPr id="2560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7026" y="2589214"/>
                        <a:ext cx="3052763" cy="66833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5608" name="Object 8"/>
          <p:cNvGraphicFramePr>
            <a:graphicFrameLocks noChangeAspect="1"/>
          </p:cNvGraphicFramePr>
          <p:nvPr/>
        </p:nvGraphicFramePr>
        <p:xfrm>
          <a:off x="2903539" y="3709989"/>
          <a:ext cx="7011987" cy="784225"/>
        </p:xfrm>
        <a:graphic>
          <a:graphicData uri="http://schemas.openxmlformats.org/presentationml/2006/ole">
            <mc:AlternateContent xmlns:mc="http://schemas.openxmlformats.org/markup-compatibility/2006">
              <mc:Choice xmlns:v="urn:schemas-microsoft-com:vml" Requires="v">
                <p:oleObj spid="_x0000_s7193" name="Equation" r:id="rId9" imgW="4114800" imgH="520560" progId="Equation.3">
                  <p:embed/>
                </p:oleObj>
              </mc:Choice>
              <mc:Fallback>
                <p:oleObj name="Equation" r:id="rId9" imgW="4114800" imgH="520560" progId="Equation.3">
                  <p:embed/>
                  <p:pic>
                    <p:nvPicPr>
                      <p:cNvPr id="2560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3539" y="3709989"/>
                        <a:ext cx="7011987" cy="7842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extLst>
      <p:ext uri="{BB962C8B-B14F-4D97-AF65-F5344CB8AC3E}">
        <p14:creationId xmlns:p14="http://schemas.microsoft.com/office/powerpoint/2010/main" val="486463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4225CCA4-40AA-4043-80DE-AF3EA0183011}" type="slidenum">
              <a:rPr lang="en-US"/>
              <a:pPr/>
              <a:t>33</a:t>
            </a:fld>
            <a:endParaRPr lang="en-US"/>
          </a:p>
        </p:txBody>
      </p:sp>
      <p:sp>
        <p:nvSpPr>
          <p:cNvPr id="26626" name="Rectangle 2"/>
          <p:cNvSpPr>
            <a:spLocks noChangeArrowheads="1"/>
          </p:cNvSpPr>
          <p:nvPr/>
        </p:nvSpPr>
        <p:spPr bwMode="auto">
          <a:xfrm>
            <a:off x="749808" y="249239"/>
            <a:ext cx="10908791" cy="6297108"/>
          </a:xfrm>
          <a:prstGeom prst="rect">
            <a:avLst/>
          </a:prstGeom>
          <a:noFill/>
          <a:ln w="12700">
            <a:noFill/>
            <a:miter lim="800000"/>
            <a:headEnd type="none" w="sm" len="sm"/>
            <a:tailEnd type="none" w="sm" len="sm"/>
          </a:ln>
          <a:effectLst/>
        </p:spPr>
        <p:txBody>
          <a:bodyPr wrap="square">
            <a:spAutoFit/>
          </a:bodyPr>
          <a:lstStyle/>
          <a:p>
            <a:pPr>
              <a:lnSpc>
                <a:spcPct val="120000"/>
              </a:lnSpc>
              <a:tabLst>
                <a:tab pos="339725" algn="l"/>
                <a:tab pos="1146175" algn="l"/>
              </a:tabLst>
            </a:pPr>
            <a:r>
              <a:rPr lang="en-US" sz="1600" b="1" dirty="0"/>
              <a:t>R implementation for fitting </a:t>
            </a:r>
            <a:r>
              <a:rPr lang="en-US" sz="1600" b="1" dirty="0" err="1"/>
              <a:t>variograms</a:t>
            </a:r>
            <a:endParaRPr lang="en-US" sz="1600" b="1" dirty="0"/>
          </a:p>
          <a:p>
            <a:pPr>
              <a:lnSpc>
                <a:spcPct val="120000"/>
              </a:lnSpc>
              <a:tabLst>
                <a:tab pos="339725" algn="l"/>
                <a:tab pos="1146175" algn="l"/>
              </a:tabLst>
            </a:pPr>
            <a:endParaRPr lang="en-US" sz="1600" dirty="0"/>
          </a:p>
          <a:p>
            <a:pPr>
              <a:lnSpc>
                <a:spcPct val="120000"/>
              </a:lnSpc>
              <a:tabLst>
                <a:tab pos="339725" algn="l"/>
                <a:tab pos="1146175" algn="l"/>
              </a:tabLst>
            </a:pPr>
            <a:endParaRPr lang="en-US" sz="1600" dirty="0" smtClean="0"/>
          </a:p>
          <a:p>
            <a:pPr>
              <a:lnSpc>
                <a:spcPct val="120000"/>
              </a:lnSpc>
              <a:tabLst>
                <a:tab pos="339725" algn="l"/>
                <a:tab pos="1146175" algn="l"/>
              </a:tabLst>
            </a:pPr>
            <a:endParaRPr lang="en-US" sz="1600" dirty="0"/>
          </a:p>
          <a:p>
            <a:pPr>
              <a:lnSpc>
                <a:spcPct val="120000"/>
              </a:lnSpc>
              <a:tabLst>
                <a:tab pos="339725" algn="l"/>
                <a:tab pos="1146175" algn="l"/>
              </a:tabLst>
            </a:pPr>
            <a:endParaRPr lang="en-US" sz="1600" dirty="0" smtClean="0"/>
          </a:p>
          <a:p>
            <a:pPr>
              <a:lnSpc>
                <a:spcPct val="120000"/>
              </a:lnSpc>
              <a:tabLst>
                <a:tab pos="339725" algn="l"/>
                <a:tab pos="1146175" algn="l"/>
              </a:tabLst>
            </a:pPr>
            <a:endParaRPr lang="en-US" sz="1600" dirty="0"/>
          </a:p>
          <a:p>
            <a:pPr>
              <a:lnSpc>
                <a:spcPct val="120000"/>
              </a:lnSpc>
              <a:tabLst>
                <a:tab pos="339725" algn="l"/>
                <a:tab pos="1146175" algn="l"/>
              </a:tabLst>
            </a:pPr>
            <a:endParaRPr lang="en-US" sz="1600" dirty="0" smtClean="0"/>
          </a:p>
          <a:p>
            <a:pPr>
              <a:lnSpc>
                <a:spcPct val="120000"/>
              </a:lnSpc>
              <a:tabLst>
                <a:tab pos="339725" algn="l"/>
                <a:tab pos="1146175" algn="l"/>
              </a:tabLst>
            </a:pPr>
            <a:endParaRPr lang="en-US" sz="1600" dirty="0"/>
          </a:p>
          <a:p>
            <a:pPr>
              <a:lnSpc>
                <a:spcPct val="120000"/>
              </a:lnSpc>
              <a:tabLst>
                <a:tab pos="339725" algn="l"/>
                <a:tab pos="1146175" algn="l"/>
              </a:tabLst>
            </a:pPr>
            <a:endParaRPr lang="en-US" sz="1600" dirty="0" smtClean="0"/>
          </a:p>
          <a:p>
            <a:pPr>
              <a:lnSpc>
                <a:spcPct val="120000"/>
              </a:lnSpc>
              <a:tabLst>
                <a:tab pos="339725" algn="l"/>
                <a:tab pos="1146175" algn="l"/>
              </a:tabLst>
            </a:pPr>
            <a:endParaRPr lang="en-US" sz="1600" dirty="0"/>
          </a:p>
          <a:p>
            <a:pPr>
              <a:lnSpc>
                <a:spcPct val="120000"/>
              </a:lnSpc>
              <a:tabLst>
                <a:tab pos="339725" algn="l"/>
                <a:tab pos="1146175" algn="l"/>
              </a:tabLst>
            </a:pPr>
            <a:endParaRPr lang="en-US" sz="1600" dirty="0" smtClean="0"/>
          </a:p>
          <a:p>
            <a:pPr>
              <a:lnSpc>
                <a:spcPct val="120000"/>
              </a:lnSpc>
              <a:tabLst>
                <a:tab pos="339725" algn="l"/>
                <a:tab pos="1146175" algn="l"/>
              </a:tabLst>
            </a:pPr>
            <a:endParaRPr lang="en-US" sz="1600" dirty="0"/>
          </a:p>
          <a:p>
            <a:pPr>
              <a:lnSpc>
                <a:spcPct val="120000"/>
              </a:lnSpc>
              <a:tabLst>
                <a:tab pos="339725" algn="l"/>
                <a:tab pos="1146175" algn="l"/>
              </a:tabLst>
            </a:pPr>
            <a:endParaRPr lang="en-US" sz="1600" dirty="0" smtClean="0"/>
          </a:p>
          <a:p>
            <a:pPr>
              <a:lnSpc>
                <a:spcPct val="120000"/>
              </a:lnSpc>
              <a:tabLst>
                <a:tab pos="339725" algn="l"/>
                <a:tab pos="1146175" algn="l"/>
              </a:tabLst>
            </a:pPr>
            <a:endParaRPr lang="en-US" sz="1600" dirty="0"/>
          </a:p>
          <a:p>
            <a:pPr>
              <a:lnSpc>
                <a:spcPct val="120000"/>
              </a:lnSpc>
              <a:tabLst>
                <a:tab pos="339725" algn="l"/>
                <a:tab pos="1146175" algn="l"/>
              </a:tabLst>
            </a:pPr>
            <a:endParaRPr lang="en-US" sz="1600" dirty="0"/>
          </a:p>
          <a:p>
            <a:pPr>
              <a:lnSpc>
                <a:spcPct val="120000"/>
              </a:lnSpc>
              <a:tabLst>
                <a:tab pos="339725" algn="l"/>
                <a:tab pos="1146175" algn="l"/>
              </a:tabLst>
            </a:pPr>
            <a:r>
              <a:rPr lang="en-US" sz="1600" b="1" dirty="0"/>
              <a:t>Note:</a:t>
            </a:r>
            <a:r>
              <a:rPr lang="en-US" sz="1600" dirty="0"/>
              <a:t> (1) There are many covariance model for choosing: "</a:t>
            </a:r>
            <a:r>
              <a:rPr lang="en-US" sz="1600" dirty="0" err="1"/>
              <a:t>matern</a:t>
            </a:r>
            <a:r>
              <a:rPr lang="en-US" sz="1600" dirty="0"/>
              <a:t>", "exponential", "</a:t>
            </a:r>
            <a:r>
              <a:rPr lang="en-US" sz="1600" dirty="0" err="1"/>
              <a:t>gaussian</a:t>
            </a:r>
            <a:r>
              <a:rPr lang="en-US" sz="1600" dirty="0"/>
              <a:t>", "spherical", "circular", "cubic", "wave", "power", "</a:t>
            </a:r>
            <a:r>
              <a:rPr lang="en-US" sz="1600" dirty="0" err="1"/>
              <a:t>powered.exponential</a:t>
            </a:r>
            <a:r>
              <a:rPr lang="en-US" sz="1600" dirty="0"/>
              <a:t>", "</a:t>
            </a:r>
            <a:r>
              <a:rPr lang="en-US" sz="1600" dirty="0" err="1"/>
              <a:t>cauchy</a:t>
            </a:r>
            <a:r>
              <a:rPr lang="en-US" sz="1600" dirty="0"/>
              <a:t>", "</a:t>
            </a:r>
            <a:r>
              <a:rPr lang="en-US" sz="1600" dirty="0" err="1"/>
              <a:t>gencauchy</a:t>
            </a:r>
            <a:r>
              <a:rPr lang="en-US" sz="1600" dirty="0"/>
              <a:t>", "</a:t>
            </a:r>
            <a:r>
              <a:rPr lang="en-US" sz="1600" dirty="0" err="1"/>
              <a:t>gneiting</a:t>
            </a:r>
            <a:r>
              <a:rPr lang="en-US" sz="1600" dirty="0"/>
              <a:t>", "</a:t>
            </a:r>
            <a:r>
              <a:rPr lang="en-US" sz="1600" dirty="0" err="1"/>
              <a:t>gneiting.matern</a:t>
            </a:r>
            <a:r>
              <a:rPr lang="en-US" sz="1600" dirty="0"/>
              <a:t>", "</a:t>
            </a:r>
            <a:r>
              <a:rPr lang="en-US" sz="1600" dirty="0" err="1"/>
              <a:t>pure.nugget</a:t>
            </a:r>
            <a:r>
              <a:rPr lang="en-US" sz="1600" dirty="0"/>
              <a:t>". </a:t>
            </a:r>
          </a:p>
          <a:p>
            <a:pPr>
              <a:lnSpc>
                <a:spcPct val="120000"/>
              </a:lnSpc>
              <a:tabLst>
                <a:tab pos="339725" algn="l"/>
                <a:tab pos="1146175" algn="l"/>
              </a:tabLst>
            </a:pPr>
            <a:endParaRPr lang="en-US" sz="1600" dirty="0"/>
          </a:p>
          <a:p>
            <a:pPr>
              <a:lnSpc>
                <a:spcPct val="120000"/>
              </a:lnSpc>
              <a:tabLst>
                <a:tab pos="339725" algn="l"/>
                <a:tab pos="1146175" algn="l"/>
              </a:tabLst>
            </a:pPr>
            <a:r>
              <a:rPr lang="en-US" sz="1600" dirty="0"/>
              <a:t>(2) In the function </a:t>
            </a:r>
            <a:r>
              <a:rPr lang="en-US" sz="1600" b="1" dirty="0" err="1"/>
              <a:t>variofit</a:t>
            </a:r>
            <a:r>
              <a:rPr lang="en-US" sz="1600" dirty="0"/>
              <a:t>, </a:t>
            </a:r>
            <a:r>
              <a:rPr lang="en-US" sz="1600" b="1" dirty="0" err="1"/>
              <a:t>weis</a:t>
            </a:r>
            <a:r>
              <a:rPr lang="en-US" sz="1600" b="1" dirty="0"/>
              <a:t>=“equal”</a:t>
            </a:r>
            <a:r>
              <a:rPr lang="en-US" sz="1600" dirty="0"/>
              <a:t> (i.e., OLS) each sample equally contributes to the objective function </a:t>
            </a:r>
            <a:r>
              <a:rPr lang="en-US" sz="1600" i="1" dirty="0"/>
              <a:t>Q</a:t>
            </a:r>
            <a:r>
              <a:rPr lang="en-US" sz="1600" dirty="0"/>
              <a:t>(</a:t>
            </a:r>
            <a:r>
              <a:rPr lang="en-US" sz="1600" b="1" i="1" dirty="0">
                <a:latin typeface="Symbol" pitchFamily="18" charset="2"/>
              </a:rPr>
              <a:t>q</a:t>
            </a:r>
            <a:r>
              <a:rPr lang="en-US" sz="1600" dirty="0"/>
              <a:t>), while by the default (i.e., WLS) </a:t>
            </a:r>
            <a:r>
              <a:rPr lang="en-US" sz="1600" i="1" dirty="0"/>
              <a:t>Q</a:t>
            </a:r>
            <a:r>
              <a:rPr lang="en-US" sz="1600" dirty="0"/>
              <a:t>(</a:t>
            </a:r>
            <a:r>
              <a:rPr lang="en-US" sz="1600" b="1" i="1" dirty="0">
                <a:latin typeface="Symbol" pitchFamily="18" charset="2"/>
              </a:rPr>
              <a:t>q</a:t>
            </a:r>
            <a:r>
              <a:rPr lang="en-US" sz="1600" dirty="0"/>
              <a:t>) is weighted in proportion to the number of </a:t>
            </a:r>
            <a:r>
              <a:rPr lang="en-US" sz="1600" dirty="0" err="1"/>
              <a:t>obs</a:t>
            </a:r>
            <a:r>
              <a:rPr lang="en-US" sz="1600" dirty="0"/>
              <a:t> used in computing the sample variance. Thus, locations based on a few </a:t>
            </a:r>
            <a:r>
              <a:rPr lang="en-US" sz="1600" dirty="0" err="1"/>
              <a:t>obs</a:t>
            </a:r>
            <a:r>
              <a:rPr lang="en-US" sz="1600" dirty="0"/>
              <a:t> will not carry as much weight compared to the one based on a large number of obs.</a:t>
            </a:r>
          </a:p>
        </p:txBody>
      </p:sp>
      <p:sp>
        <p:nvSpPr>
          <p:cNvPr id="2" name="Rectangle 1"/>
          <p:cNvSpPr/>
          <p:nvPr/>
        </p:nvSpPr>
        <p:spPr>
          <a:xfrm>
            <a:off x="1475232" y="907024"/>
            <a:ext cx="9095232" cy="3416320"/>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library(</a:t>
            </a:r>
            <a:r>
              <a:rPr lang="en-US" dirty="0" err="1">
                <a:latin typeface="Courier New" panose="02070309020205020404" pitchFamily="49" charset="0"/>
                <a:cs typeface="Courier New" panose="02070309020205020404" pitchFamily="49" charset="0"/>
              </a:rPr>
              <a:t>geoR</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data.x</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data.frame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hasil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data.x2 &lt;- </a:t>
            </a:r>
            <a:r>
              <a:rPr lang="en-US" dirty="0" err="1">
                <a:latin typeface="Courier New" panose="02070309020205020404" pitchFamily="49" charset="0"/>
                <a:cs typeface="Courier New" panose="02070309020205020404" pitchFamily="49" charset="0"/>
              </a:rPr>
              <a:t>as.geodata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data.x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coord.col</a:t>
            </a:r>
            <a:r>
              <a:rPr lang="en-US" dirty="0">
                <a:latin typeface="Courier New" panose="02070309020205020404" pitchFamily="49" charset="0"/>
                <a:cs typeface="Courier New" panose="02070309020205020404" pitchFamily="49" charset="0"/>
              </a:rPr>
              <a:t>=1:2, </a:t>
            </a:r>
            <a:r>
              <a:rPr lang="en-US" dirty="0" err="1">
                <a:latin typeface="Courier New" panose="02070309020205020404" pitchFamily="49" charset="0"/>
                <a:cs typeface="Courier New" panose="02070309020205020404" pitchFamily="49" charset="0"/>
              </a:rPr>
              <a:t>data.col</a:t>
            </a:r>
            <a:r>
              <a:rPr lang="en-US" dirty="0">
                <a:latin typeface="Courier New" panose="02070309020205020404" pitchFamily="49" charset="0"/>
                <a:cs typeface="Courier New" panose="02070309020205020404" pitchFamily="49" charset="0"/>
              </a:rPr>
              <a:t>=3)</a:t>
            </a:r>
          </a:p>
          <a:p>
            <a:r>
              <a:rPr lang="en-US" dirty="0" err="1">
                <a:latin typeface="Courier New" panose="02070309020205020404" pitchFamily="49" charset="0"/>
                <a:cs typeface="Courier New" panose="02070309020205020404" pitchFamily="49" charset="0"/>
              </a:rPr>
              <a:t>variog</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variog</a:t>
            </a:r>
            <a:r>
              <a:rPr lang="en-US" dirty="0">
                <a:latin typeface="Courier New" panose="02070309020205020404" pitchFamily="49" charset="0"/>
                <a:cs typeface="Courier New" panose="02070309020205020404" pitchFamily="49" charset="0"/>
              </a:rPr>
              <a:t>(data.x2,max.dist=10)</a:t>
            </a:r>
          </a:p>
          <a:p>
            <a:r>
              <a:rPr lang="en-US" dirty="0">
                <a:latin typeface="Courier New" panose="02070309020205020404" pitchFamily="49" charset="0"/>
                <a:cs typeface="Courier New" panose="02070309020205020404" pitchFamily="49" charset="0"/>
              </a:rPr>
              <a:t>plot(</a:t>
            </a:r>
            <a:r>
              <a:rPr lang="en-US" dirty="0" err="1">
                <a:latin typeface="Courier New" panose="02070309020205020404" pitchFamily="49" charset="0"/>
                <a:cs typeface="Courier New" panose="02070309020205020404" pitchFamily="49" charset="0"/>
              </a:rPr>
              <a:t>variog</a:t>
            </a:r>
            <a:r>
              <a:rPr lang="en-US" dirty="0">
                <a:latin typeface="Courier New" panose="02070309020205020404" pitchFamily="49" charset="0"/>
                <a:cs typeface="Courier New" panose="02070309020205020404" pitchFamily="49" charset="0"/>
              </a:rPr>
              <a:t>, type='b')</a:t>
            </a:r>
          </a:p>
          <a:p>
            <a:r>
              <a:rPr lang="en-US" dirty="0" err="1">
                <a:latin typeface="Courier New" panose="02070309020205020404" pitchFamily="49" charset="0"/>
                <a:cs typeface="Courier New" panose="02070309020205020404" pitchFamily="49" charset="0"/>
              </a:rPr>
              <a:t>variog.ols.exp</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variofit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variog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cov.model</a:t>
            </a:r>
            <a:r>
              <a:rPr lang="en-US" dirty="0">
                <a:latin typeface="Courier New" panose="02070309020205020404" pitchFamily="49" charset="0"/>
                <a:cs typeface="Courier New" panose="02070309020205020404" pitchFamily="49" charset="0"/>
              </a:rPr>
              <a:t>="exponential",</a:t>
            </a:r>
            <a:r>
              <a:rPr lang="en-US" dirty="0" err="1">
                <a:latin typeface="Courier New" panose="02070309020205020404" pitchFamily="49" charset="0"/>
                <a:cs typeface="Courier New" panose="02070309020205020404" pitchFamily="49" charset="0"/>
              </a:rPr>
              <a:t>wei</a:t>
            </a:r>
            <a:r>
              <a:rPr lang="en-US" dirty="0">
                <a:latin typeface="Courier New" panose="02070309020205020404" pitchFamily="49" charset="0"/>
                <a:cs typeface="Courier New" panose="02070309020205020404" pitchFamily="49" charset="0"/>
              </a:rPr>
              <a:t>="equal")</a:t>
            </a:r>
          </a:p>
          <a:p>
            <a:r>
              <a:rPr lang="en-US" dirty="0">
                <a:latin typeface="Courier New" panose="02070309020205020404" pitchFamily="49" charset="0"/>
                <a:cs typeface="Courier New" panose="02070309020205020404" pitchFamily="49" charset="0"/>
              </a:rPr>
              <a:t>plot(</a:t>
            </a:r>
            <a:r>
              <a:rPr lang="en-US" dirty="0" err="1">
                <a:latin typeface="Courier New" panose="02070309020205020404" pitchFamily="49" charset="0"/>
                <a:cs typeface="Courier New" panose="02070309020205020404" pitchFamily="49" charset="0"/>
              </a:rPr>
              <a:t>variog</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lines(</a:t>
            </a:r>
            <a:r>
              <a:rPr lang="en-US" dirty="0" err="1">
                <a:latin typeface="Courier New" panose="02070309020205020404" pitchFamily="49" charset="0"/>
                <a:cs typeface="Courier New" panose="02070309020205020404" pitchFamily="49" charset="0"/>
              </a:rPr>
              <a:t>variog.ols.exp</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variog.ols.sph</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variofit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variog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cov.model</a:t>
            </a:r>
            <a:r>
              <a:rPr lang="en-US" dirty="0">
                <a:latin typeface="Courier New" panose="02070309020205020404" pitchFamily="49" charset="0"/>
                <a:cs typeface="Courier New" panose="02070309020205020404" pitchFamily="49" charset="0"/>
              </a:rPr>
              <a:t>="spherical",</a:t>
            </a:r>
            <a:r>
              <a:rPr lang="en-US" dirty="0" err="1">
                <a:latin typeface="Courier New" panose="02070309020205020404" pitchFamily="49" charset="0"/>
                <a:cs typeface="Courier New" panose="02070309020205020404" pitchFamily="49" charset="0"/>
              </a:rPr>
              <a:t>wei</a:t>
            </a:r>
            <a:r>
              <a:rPr lang="en-US" dirty="0">
                <a:latin typeface="Courier New" panose="02070309020205020404" pitchFamily="49" charset="0"/>
                <a:cs typeface="Courier New" panose="02070309020205020404" pitchFamily="49" charset="0"/>
              </a:rPr>
              <a:t>="equal")</a:t>
            </a:r>
          </a:p>
          <a:p>
            <a:r>
              <a:rPr lang="en-US" dirty="0">
                <a:latin typeface="Courier New" panose="02070309020205020404" pitchFamily="49" charset="0"/>
                <a:cs typeface="Courier New" panose="02070309020205020404" pitchFamily="49" charset="0"/>
              </a:rPr>
              <a:t>lines(</a:t>
            </a:r>
            <a:r>
              <a:rPr lang="en-US" dirty="0" err="1">
                <a:latin typeface="Courier New" panose="02070309020205020404" pitchFamily="49" charset="0"/>
                <a:cs typeface="Courier New" panose="02070309020205020404" pitchFamily="49" charset="0"/>
              </a:rPr>
              <a:t>variog.ols.sph</a:t>
            </a:r>
            <a:r>
              <a:rPr lang="en-US" dirty="0">
                <a:latin typeface="Courier New" panose="02070309020205020404" pitchFamily="49" charset="0"/>
                <a:cs typeface="Courier New" panose="02070309020205020404" pitchFamily="49" charset="0"/>
              </a:rPr>
              <a:t>, col="red")</a:t>
            </a:r>
          </a:p>
        </p:txBody>
      </p:sp>
    </p:spTree>
    <p:extLst>
      <p:ext uri="{BB962C8B-B14F-4D97-AF65-F5344CB8AC3E}">
        <p14:creationId xmlns:p14="http://schemas.microsoft.com/office/powerpoint/2010/main" val="2309411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3049" y="866167"/>
            <a:ext cx="5334462" cy="5235394"/>
          </a:xfrm>
          <a:prstGeom prst="rect">
            <a:avLst/>
          </a:prstGeom>
        </p:spPr>
      </p:pic>
    </p:spTree>
    <p:extLst>
      <p:ext uri="{BB962C8B-B14F-4D97-AF65-F5344CB8AC3E}">
        <p14:creationId xmlns:p14="http://schemas.microsoft.com/office/powerpoint/2010/main" val="376087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Interpolasi</a:t>
            </a:r>
            <a:r>
              <a:rPr lang="en-US" dirty="0" smtClean="0"/>
              <a:t> </a:t>
            </a:r>
            <a:r>
              <a:rPr lang="en-US" dirty="0" err="1" smtClean="0"/>
              <a:t>Spasial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0117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9E19AA63-C5EA-40F2-8D78-3DC00E6112C1}" type="slidenum">
              <a:rPr lang="en-US" altLang="en-US" sz="1200">
                <a:solidFill>
                  <a:srgbClr val="898989"/>
                </a:solidFill>
              </a:rPr>
              <a:pPr>
                <a:spcBef>
                  <a:spcPct val="0"/>
                </a:spcBef>
                <a:buFontTx/>
                <a:buNone/>
              </a:pPr>
              <a:t>36</a:t>
            </a:fld>
            <a:endParaRPr lang="en-US" altLang="en-US" sz="1200">
              <a:solidFill>
                <a:srgbClr val="898989"/>
              </a:solidFill>
            </a:endParaRPr>
          </a:p>
        </p:txBody>
      </p:sp>
      <p:sp>
        <p:nvSpPr>
          <p:cNvPr id="8195" name="Rectangle 2"/>
          <p:cNvSpPr>
            <a:spLocks noGrp="1"/>
          </p:cNvSpPr>
          <p:nvPr>
            <p:ph type="title"/>
          </p:nvPr>
        </p:nvSpPr>
        <p:spPr>
          <a:xfrm>
            <a:off x="1981200" y="503238"/>
            <a:ext cx="8229600" cy="715962"/>
          </a:xfrm>
        </p:spPr>
        <p:txBody>
          <a:bodyPr/>
          <a:lstStyle/>
          <a:p>
            <a:pPr eaLnBrk="1" hangingPunct="1"/>
            <a:r>
              <a:rPr lang="en-US" altLang="en-US" sz="4000"/>
              <a:t>What is Interpolation?</a:t>
            </a:r>
          </a:p>
        </p:txBody>
      </p:sp>
      <p:sp>
        <p:nvSpPr>
          <p:cNvPr id="7" name="Rectangle 3"/>
          <p:cNvSpPr txBox="1">
            <a:spLocks/>
          </p:cNvSpPr>
          <p:nvPr/>
        </p:nvSpPr>
        <p:spPr bwMode="auto">
          <a:xfrm>
            <a:off x="1981200" y="1357313"/>
            <a:ext cx="8229600" cy="26670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dirty="0">
                <a:ea typeface="ＭＳ Ｐゴシック" pitchFamily="26" charset="-128"/>
                <a:cs typeface="ＭＳ Ｐゴシック" pitchFamily="26" charset="-128"/>
              </a:rPr>
              <a:t>Assume we are dealing with a variable which has meaningful values at every point within a region (e.g., temperature, elevation, concentration of some mineral). Then, given the values of that variable at a set of sample points, we can use an </a:t>
            </a:r>
            <a:r>
              <a:rPr lang="en-US" i="1" dirty="0">
                <a:ea typeface="ＭＳ Ｐゴシック" pitchFamily="26" charset="-128"/>
                <a:cs typeface="ＭＳ Ｐゴシック" pitchFamily="26" charset="-128"/>
              </a:rPr>
              <a:t>interpolation </a:t>
            </a:r>
            <a:r>
              <a:rPr lang="en-US" dirty="0">
                <a:ea typeface="ＭＳ Ｐゴシック" pitchFamily="26" charset="-128"/>
                <a:cs typeface="ＭＳ Ｐゴシック" pitchFamily="26" charset="-128"/>
              </a:rPr>
              <a:t>method to predict values of this variable at </a:t>
            </a:r>
            <a:r>
              <a:rPr lang="en-US" u="sng" dirty="0">
                <a:ea typeface="ＭＳ Ｐゴシック" pitchFamily="26" charset="-128"/>
                <a:cs typeface="ＭＳ Ｐゴシック" pitchFamily="26" charset="-128"/>
              </a:rPr>
              <a:t>every</a:t>
            </a:r>
            <a:r>
              <a:rPr lang="en-US" i="1" dirty="0">
                <a:ea typeface="ＭＳ Ｐゴシック" pitchFamily="26" charset="-128"/>
                <a:cs typeface="ＭＳ Ｐゴシック" pitchFamily="26" charset="-128"/>
              </a:rPr>
              <a:t> </a:t>
            </a:r>
            <a:r>
              <a:rPr lang="en-US" dirty="0">
                <a:ea typeface="ＭＳ Ｐゴシック" pitchFamily="26" charset="-128"/>
                <a:cs typeface="ＭＳ Ｐゴシック" pitchFamily="26" charset="-128"/>
              </a:rPr>
              <a:t>point </a:t>
            </a:r>
          </a:p>
          <a:p>
            <a:pPr marL="742950" lvl="1" indent="-285750">
              <a:lnSpc>
                <a:spcPct val="80000"/>
              </a:lnSpc>
              <a:spcBef>
                <a:spcPct val="20000"/>
              </a:spcBef>
              <a:buFont typeface="Arial" charset="0"/>
              <a:buChar char="–"/>
              <a:defRPr/>
            </a:pPr>
            <a:r>
              <a:rPr lang="en-US" sz="1600" dirty="0">
                <a:ea typeface="ＭＳ Ｐゴシック" pitchFamily="26" charset="-128"/>
              </a:rPr>
              <a:t>For any unknown point, we take some form of weighted average of the values at surrounding points to predict the value at the point where the value is unknown</a:t>
            </a:r>
          </a:p>
          <a:p>
            <a:pPr marL="742950" lvl="1" indent="-285750">
              <a:lnSpc>
                <a:spcPct val="80000"/>
              </a:lnSpc>
              <a:spcBef>
                <a:spcPct val="20000"/>
              </a:spcBef>
              <a:buFont typeface="Arial" charset="0"/>
              <a:buChar char="–"/>
              <a:defRPr/>
            </a:pPr>
            <a:r>
              <a:rPr lang="en-US" sz="1600" dirty="0">
                <a:ea typeface="ＭＳ Ｐゴシック" pitchFamily="26" charset="-128"/>
              </a:rPr>
              <a:t>In other words, we create a continuous surface from a set of points</a:t>
            </a:r>
          </a:p>
          <a:p>
            <a:pPr marL="742950" lvl="1" indent="-285750">
              <a:lnSpc>
                <a:spcPct val="80000"/>
              </a:lnSpc>
              <a:spcBef>
                <a:spcPct val="20000"/>
              </a:spcBef>
              <a:buFont typeface="Arial" charset="0"/>
              <a:buChar char="–"/>
              <a:defRPr/>
            </a:pPr>
            <a:r>
              <a:rPr lang="en-US" sz="1600" dirty="0">
                <a:ea typeface="ＭＳ Ｐゴシック" pitchFamily="26" charset="-128"/>
              </a:rPr>
              <a:t>As an example used throughout this presentation, imagine we have data on the concentration of gold in western Pennsylvania at a set of 200 sample locations:</a:t>
            </a:r>
          </a:p>
          <a:p>
            <a:pPr marL="742950" lvl="1" indent="-285750">
              <a:lnSpc>
                <a:spcPct val="80000"/>
              </a:lnSpc>
              <a:spcBef>
                <a:spcPct val="20000"/>
              </a:spcBef>
              <a:buFont typeface="Arial" charset="0"/>
              <a:buChar char="–"/>
              <a:defRPr/>
            </a:pPr>
            <a:endParaRPr lang="en-US" sz="1600" dirty="0">
              <a:ea typeface="ＭＳ Ｐゴシック" pitchFamily="26" charset="-128"/>
            </a:endParaRPr>
          </a:p>
        </p:txBody>
      </p:sp>
      <p:grpSp>
        <p:nvGrpSpPr>
          <p:cNvPr id="8197" name="Group 4"/>
          <p:cNvGrpSpPr>
            <a:grpSpLocks/>
          </p:cNvGrpSpPr>
          <p:nvPr/>
        </p:nvGrpSpPr>
        <p:grpSpPr bwMode="auto">
          <a:xfrm>
            <a:off x="1524001" y="3505201"/>
            <a:ext cx="8901113" cy="3198813"/>
            <a:chOff x="0" y="1824"/>
            <a:chExt cx="5607" cy="2015"/>
          </a:xfrm>
        </p:grpSpPr>
        <p:grpSp>
          <p:nvGrpSpPr>
            <p:cNvPr id="8198" name="Group 5"/>
            <p:cNvGrpSpPr>
              <a:grpSpLocks/>
            </p:cNvGrpSpPr>
            <p:nvPr/>
          </p:nvGrpSpPr>
          <p:grpSpPr bwMode="auto">
            <a:xfrm>
              <a:off x="96" y="2160"/>
              <a:ext cx="5511" cy="1679"/>
              <a:chOff x="96" y="2016"/>
              <a:chExt cx="5511" cy="1679"/>
            </a:xfrm>
          </p:grpSpPr>
          <p:pic>
            <p:nvPicPr>
              <p:cNvPr id="820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2016"/>
                <a:ext cx="2343" cy="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2496"/>
                <a:ext cx="81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2016"/>
                <a:ext cx="2304" cy="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9" name="Text Box 9"/>
            <p:cNvSpPr txBox="1">
              <a:spLocks noChangeArrowheads="1"/>
            </p:cNvSpPr>
            <p:nvPr/>
          </p:nvSpPr>
          <p:spPr bwMode="auto">
            <a:xfrm>
              <a:off x="0" y="1824"/>
              <a:ext cx="5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800" i="1">
                  <a:latin typeface="Arial" panose="020B0604020202020204" pitchFamily="34" charset="0"/>
                </a:rPr>
                <a:t>                         Input		      Process                           Output</a:t>
              </a:r>
            </a:p>
          </p:txBody>
        </p:sp>
      </p:grpSp>
    </p:spTree>
    <p:extLst>
      <p:ext uri="{BB962C8B-B14F-4D97-AF65-F5344CB8AC3E}">
        <p14:creationId xmlns:p14="http://schemas.microsoft.com/office/powerpoint/2010/main" val="4269365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50B77488-0758-4A27-8138-5AEA07174C7E}" type="slidenum">
              <a:rPr lang="en-US" altLang="en-US" sz="1200">
                <a:solidFill>
                  <a:srgbClr val="898989"/>
                </a:solidFill>
              </a:rPr>
              <a:pPr>
                <a:spcBef>
                  <a:spcPct val="0"/>
                </a:spcBef>
                <a:buFontTx/>
                <a:buNone/>
              </a:pPr>
              <a:t>37</a:t>
            </a:fld>
            <a:endParaRPr lang="en-US" altLang="en-US" sz="1200">
              <a:solidFill>
                <a:srgbClr val="898989"/>
              </a:solidFill>
            </a:endParaRPr>
          </a:p>
        </p:txBody>
      </p:sp>
      <p:sp>
        <p:nvSpPr>
          <p:cNvPr id="10243" name="Rectangle 2"/>
          <p:cNvSpPr>
            <a:spLocks noGrp="1"/>
          </p:cNvSpPr>
          <p:nvPr>
            <p:ph type="title"/>
          </p:nvPr>
        </p:nvSpPr>
        <p:spPr>
          <a:xfrm>
            <a:off x="1981200" y="457200"/>
            <a:ext cx="8229600" cy="1143000"/>
          </a:xfrm>
        </p:spPr>
        <p:txBody>
          <a:bodyPr/>
          <a:lstStyle/>
          <a:p>
            <a:pPr eaLnBrk="1" hangingPunct="1"/>
            <a:r>
              <a:rPr lang="en-US" altLang="en-US" smtClean="0"/>
              <a:t>Appropriateness of Interpolation</a:t>
            </a:r>
          </a:p>
        </p:txBody>
      </p:sp>
      <p:sp>
        <p:nvSpPr>
          <p:cNvPr id="7" name="Rectangle 3"/>
          <p:cNvSpPr txBox="1">
            <a:spLocks/>
          </p:cNvSpPr>
          <p:nvPr/>
        </p:nvSpPr>
        <p:spPr bwMode="auto">
          <a:xfrm>
            <a:off x="1981200" y="1600200"/>
            <a:ext cx="8229600" cy="50292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sz="2400" dirty="0">
                <a:ea typeface="ＭＳ Ｐゴシック" pitchFamily="26" charset="-128"/>
                <a:cs typeface="ＭＳ Ｐゴシック" pitchFamily="26" charset="-128"/>
              </a:rPr>
              <a:t>Interpolation should </a:t>
            </a:r>
            <a:r>
              <a:rPr lang="en-US" sz="2400" i="1" dirty="0">
                <a:ea typeface="ＭＳ Ｐゴシック" pitchFamily="26" charset="-128"/>
                <a:cs typeface="ＭＳ Ｐゴシック" pitchFamily="26" charset="-128"/>
              </a:rPr>
              <a:t>not</a:t>
            </a:r>
            <a:r>
              <a:rPr lang="en-US" sz="2400" dirty="0">
                <a:ea typeface="ＭＳ Ｐゴシック" pitchFamily="26" charset="-128"/>
                <a:cs typeface="ＭＳ Ｐゴシック" pitchFamily="26" charset="-128"/>
              </a:rPr>
              <a:t> be used when there isn’t a meaningful value of the variable at every point in space (within the region of interest)</a:t>
            </a:r>
          </a:p>
          <a:p>
            <a:pPr marL="342900" indent="-342900">
              <a:lnSpc>
                <a:spcPct val="80000"/>
              </a:lnSpc>
              <a:spcBef>
                <a:spcPct val="20000"/>
              </a:spcBef>
              <a:buFont typeface="Arial" charset="0"/>
              <a:buChar char="•"/>
              <a:defRPr/>
            </a:pPr>
            <a:r>
              <a:rPr lang="en-US" sz="2400" dirty="0">
                <a:ea typeface="ＭＳ Ｐゴシック" pitchFamily="26" charset="-128"/>
                <a:cs typeface="ＭＳ Ｐゴシック" pitchFamily="26" charset="-128"/>
              </a:rPr>
              <a:t>That is, when points represent merely the </a:t>
            </a:r>
            <a:r>
              <a:rPr lang="en-US" sz="2400" i="1" dirty="0">
                <a:ea typeface="ＭＳ Ｐゴシック" pitchFamily="26" charset="-128"/>
                <a:cs typeface="ＭＳ Ｐゴシック" pitchFamily="26" charset="-128"/>
              </a:rPr>
              <a:t>presence</a:t>
            </a:r>
            <a:r>
              <a:rPr lang="en-US" sz="2400" dirty="0">
                <a:ea typeface="ＭＳ Ｐゴシック" pitchFamily="26" charset="-128"/>
                <a:cs typeface="ＭＳ Ｐゴシック" pitchFamily="26" charset="-128"/>
              </a:rPr>
              <a:t> of events (e.g., crime), people, or some physical phenomenon (e.g., volcanoes, buildings), interpolation does not make sense.</a:t>
            </a:r>
          </a:p>
          <a:p>
            <a:pPr marL="342900" indent="-342900">
              <a:lnSpc>
                <a:spcPct val="80000"/>
              </a:lnSpc>
              <a:spcBef>
                <a:spcPct val="20000"/>
              </a:spcBef>
              <a:buFont typeface="Arial" charset="0"/>
              <a:buChar char="•"/>
              <a:defRPr/>
            </a:pPr>
            <a:r>
              <a:rPr lang="en-US" sz="2400" dirty="0">
                <a:ea typeface="ＭＳ Ｐゴシック" pitchFamily="26" charset="-128"/>
                <a:cs typeface="ＭＳ Ｐゴシック" pitchFamily="26" charset="-128"/>
              </a:rPr>
              <a:t>Whereas interpolation tries to predict the value of your variable of interest at each point, </a:t>
            </a:r>
            <a:r>
              <a:rPr lang="en-US" sz="2400" i="1" dirty="0">
                <a:ea typeface="ＭＳ Ｐゴシック" pitchFamily="26" charset="-128"/>
                <a:cs typeface="ＭＳ Ｐゴシック" pitchFamily="26" charset="-128"/>
              </a:rPr>
              <a:t>density analysis</a:t>
            </a:r>
            <a:r>
              <a:rPr lang="en-US" sz="2400" dirty="0">
                <a:ea typeface="ＭＳ Ｐゴシック" pitchFamily="26" charset="-128"/>
                <a:cs typeface="ＭＳ Ｐゴシック" pitchFamily="26" charset="-128"/>
              </a:rPr>
              <a:t> (available, for instance, in </a:t>
            </a:r>
            <a:r>
              <a:rPr lang="en-US" sz="2400" dirty="0" err="1">
                <a:ea typeface="ＭＳ Ｐゴシック" pitchFamily="26" charset="-128"/>
                <a:cs typeface="ＭＳ Ｐゴシック" pitchFamily="26" charset="-128"/>
              </a:rPr>
              <a:t>ArcGIS’s</a:t>
            </a:r>
            <a:r>
              <a:rPr lang="en-US" sz="2400" dirty="0">
                <a:ea typeface="ＭＳ Ｐゴシック" pitchFamily="26" charset="-128"/>
                <a:cs typeface="ＭＳ Ｐゴシック" pitchFamily="26" charset="-128"/>
              </a:rPr>
              <a:t> Spatial Analyst) “takes known quantities of some phenomena and spreads it across the landscape based on the quantity that is measured at each location and the spatial relationship of the locations of the measured quantities”.</a:t>
            </a:r>
          </a:p>
          <a:p>
            <a:pPr marL="742950" lvl="1" indent="-285750">
              <a:lnSpc>
                <a:spcPct val="80000"/>
              </a:lnSpc>
              <a:spcBef>
                <a:spcPct val="20000"/>
              </a:spcBef>
              <a:buFont typeface="Arial" charset="0"/>
              <a:buChar char="–"/>
              <a:defRPr/>
            </a:pPr>
            <a:r>
              <a:rPr lang="en-US" sz="2000" dirty="0">
                <a:ea typeface="ＭＳ Ｐゴシック" pitchFamily="26" charset="-128"/>
              </a:rPr>
              <a:t>Source: </a:t>
            </a:r>
            <a:r>
              <a:rPr lang="en-US" sz="2000" dirty="0">
                <a:ea typeface="ＭＳ Ｐゴシック" pitchFamily="26" charset="-128"/>
                <a:hlinkClick r:id="rId3"/>
              </a:rPr>
              <a:t>http://webhelp.esri.com/arcgisdesktop/9.2/index.cfm?TopicName=Understanding_density_analysis</a:t>
            </a:r>
            <a:r>
              <a:rPr lang="en-US" sz="2000" dirty="0">
                <a:ea typeface="ＭＳ Ｐゴシック" pitchFamily="26" charset="-128"/>
              </a:rPr>
              <a:t> </a:t>
            </a:r>
          </a:p>
        </p:txBody>
      </p:sp>
    </p:spTree>
    <p:extLst>
      <p:ext uri="{BB962C8B-B14F-4D97-AF65-F5344CB8AC3E}">
        <p14:creationId xmlns:p14="http://schemas.microsoft.com/office/powerpoint/2010/main" val="176580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9F02FE8A-0678-485B-A918-06A2B3230131}" type="slidenum">
              <a:rPr lang="en-US" altLang="en-US" sz="1200">
                <a:solidFill>
                  <a:srgbClr val="898989"/>
                </a:solidFill>
              </a:rPr>
              <a:pPr>
                <a:spcBef>
                  <a:spcPct val="0"/>
                </a:spcBef>
                <a:buFontTx/>
                <a:buNone/>
              </a:pPr>
              <a:t>38</a:t>
            </a:fld>
            <a:endParaRPr lang="en-US" altLang="en-US" sz="1200">
              <a:solidFill>
                <a:srgbClr val="898989"/>
              </a:solidFill>
            </a:endParaRPr>
          </a:p>
        </p:txBody>
      </p:sp>
      <p:sp>
        <p:nvSpPr>
          <p:cNvPr id="12291" name="Rectangle 2"/>
          <p:cNvSpPr>
            <a:spLocks noGrp="1"/>
          </p:cNvSpPr>
          <p:nvPr>
            <p:ph type="title"/>
          </p:nvPr>
        </p:nvSpPr>
        <p:spPr>
          <a:xfrm>
            <a:off x="1981200" y="571500"/>
            <a:ext cx="8229600" cy="846138"/>
          </a:xfrm>
        </p:spPr>
        <p:txBody>
          <a:bodyPr/>
          <a:lstStyle/>
          <a:p>
            <a:pPr eaLnBrk="1" hangingPunct="1"/>
            <a:r>
              <a:rPr lang="en-US" altLang="en-US" smtClean="0"/>
              <a:t>Interpolation vs. Extrapolation</a:t>
            </a:r>
          </a:p>
        </p:txBody>
      </p:sp>
      <p:sp>
        <p:nvSpPr>
          <p:cNvPr id="7" name="Rectangle 3"/>
          <p:cNvSpPr txBox="1">
            <a:spLocks/>
          </p:cNvSpPr>
          <p:nvPr/>
        </p:nvSpPr>
        <p:spPr bwMode="auto">
          <a:xfrm>
            <a:off x="1981200" y="1830388"/>
            <a:ext cx="8229600" cy="4525962"/>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sz="2600" dirty="0">
                <a:ea typeface="ＭＳ Ｐゴシック" pitchFamily="26" charset="-128"/>
                <a:cs typeface="ＭＳ Ｐゴシック" pitchFamily="26" charset="-128"/>
              </a:rPr>
              <a:t>Interpolation is prediction within the range of our data</a:t>
            </a:r>
          </a:p>
          <a:p>
            <a:pPr marL="742950" lvl="1" indent="-285750">
              <a:lnSpc>
                <a:spcPct val="90000"/>
              </a:lnSpc>
              <a:spcBef>
                <a:spcPct val="20000"/>
              </a:spcBef>
              <a:buFont typeface="Arial" charset="0"/>
              <a:buChar char="–"/>
              <a:defRPr/>
            </a:pPr>
            <a:r>
              <a:rPr lang="en-US" sz="2600" dirty="0">
                <a:ea typeface="ＭＳ Ｐゴシック" pitchFamily="26" charset="-128"/>
              </a:rPr>
              <a:t>E.g., having temperature values for a bunch of locations all throughout PA, predict the temperature values at all other locations within PA</a:t>
            </a:r>
          </a:p>
          <a:p>
            <a:pPr marL="342900" indent="-342900">
              <a:lnSpc>
                <a:spcPct val="80000"/>
              </a:lnSpc>
              <a:spcBef>
                <a:spcPct val="20000"/>
              </a:spcBef>
              <a:buFont typeface="Arial" charset="0"/>
              <a:buChar char="•"/>
              <a:defRPr/>
            </a:pPr>
            <a:r>
              <a:rPr lang="en-US" sz="2600" dirty="0">
                <a:ea typeface="ＭＳ Ｐゴシック" pitchFamily="26" charset="-128"/>
                <a:cs typeface="ＭＳ Ｐゴシック" pitchFamily="26" charset="-128"/>
              </a:rPr>
              <a:t>Note that the methods we are talking about are strictly those of </a:t>
            </a:r>
            <a:r>
              <a:rPr lang="en-US" sz="2600" i="1" dirty="0">
                <a:ea typeface="ＭＳ Ｐゴシック" pitchFamily="26" charset="-128"/>
                <a:cs typeface="ＭＳ Ｐゴシック" pitchFamily="26" charset="-128"/>
              </a:rPr>
              <a:t>interpolation</a:t>
            </a:r>
            <a:r>
              <a:rPr lang="en-US" sz="2600" dirty="0">
                <a:ea typeface="ＭＳ Ｐゴシック" pitchFamily="26" charset="-128"/>
                <a:cs typeface="ＭＳ Ｐゴシック" pitchFamily="26" charset="-128"/>
              </a:rPr>
              <a:t>, and not </a:t>
            </a:r>
            <a:r>
              <a:rPr lang="en-US" sz="2600" i="1" dirty="0">
                <a:ea typeface="ＭＳ Ｐゴシック" pitchFamily="26" charset="-128"/>
                <a:cs typeface="ＭＳ Ｐゴシック" pitchFamily="26" charset="-128"/>
              </a:rPr>
              <a:t>extrapolation</a:t>
            </a:r>
            <a:endParaRPr lang="en-US" sz="2600" dirty="0">
              <a:ea typeface="ＭＳ Ｐゴシック" pitchFamily="26" charset="-128"/>
              <a:cs typeface="ＭＳ Ｐゴシック" pitchFamily="26" charset="-128"/>
            </a:endParaRPr>
          </a:p>
          <a:p>
            <a:pPr marL="342900" indent="-342900">
              <a:lnSpc>
                <a:spcPct val="80000"/>
              </a:lnSpc>
              <a:spcBef>
                <a:spcPct val="20000"/>
              </a:spcBef>
              <a:buFont typeface="Arial" charset="0"/>
              <a:buChar char="•"/>
              <a:defRPr/>
            </a:pPr>
            <a:r>
              <a:rPr lang="en-US" sz="2600" dirty="0">
                <a:ea typeface="ＭＳ Ｐゴシック" pitchFamily="26" charset="-128"/>
                <a:cs typeface="ＭＳ Ｐゴシック" pitchFamily="26" charset="-128"/>
              </a:rPr>
              <a:t>Extrapolation is prediction </a:t>
            </a:r>
            <a:r>
              <a:rPr lang="en-US" sz="2600" i="1" dirty="0">
                <a:ea typeface="ＭＳ Ｐゴシック" pitchFamily="26" charset="-128"/>
                <a:cs typeface="ＭＳ Ｐゴシック" pitchFamily="26" charset="-128"/>
              </a:rPr>
              <a:t>outside</a:t>
            </a:r>
            <a:r>
              <a:rPr lang="en-US" sz="2600" dirty="0">
                <a:ea typeface="ＭＳ Ｐゴシック" pitchFamily="26" charset="-128"/>
                <a:cs typeface="ＭＳ Ｐゴシック" pitchFamily="26" charset="-128"/>
              </a:rPr>
              <a:t> the range of our data</a:t>
            </a:r>
          </a:p>
          <a:p>
            <a:pPr marL="742950" lvl="1" indent="-285750">
              <a:lnSpc>
                <a:spcPct val="80000"/>
              </a:lnSpc>
              <a:spcBef>
                <a:spcPct val="20000"/>
              </a:spcBef>
              <a:buFont typeface="Arial" charset="0"/>
              <a:buChar char="–"/>
              <a:defRPr/>
            </a:pPr>
            <a:r>
              <a:rPr lang="en-US" sz="2600" dirty="0">
                <a:ea typeface="ＭＳ Ｐゴシック" pitchFamily="26" charset="-128"/>
              </a:rPr>
              <a:t>E.g., having temperature values for a bunch of locations throughout PA, predict the temperature values in Kazakhstan</a:t>
            </a:r>
          </a:p>
        </p:txBody>
      </p:sp>
    </p:spTree>
    <p:extLst>
      <p:ext uri="{BB962C8B-B14F-4D97-AF65-F5344CB8AC3E}">
        <p14:creationId xmlns:p14="http://schemas.microsoft.com/office/powerpoint/2010/main" val="3513597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AE0CB4BE-F93E-400E-A369-9F8F58FEDAD4}" type="slidenum">
              <a:rPr lang="en-US" altLang="en-US" sz="1200">
                <a:solidFill>
                  <a:srgbClr val="898989"/>
                </a:solidFill>
              </a:rPr>
              <a:pPr>
                <a:spcBef>
                  <a:spcPct val="0"/>
                </a:spcBef>
                <a:buFontTx/>
                <a:buNone/>
              </a:pPr>
              <a:t>39</a:t>
            </a:fld>
            <a:endParaRPr lang="en-US" altLang="en-US" sz="1200">
              <a:solidFill>
                <a:srgbClr val="898989"/>
              </a:solidFill>
            </a:endParaRPr>
          </a:p>
        </p:txBody>
      </p:sp>
      <p:sp>
        <p:nvSpPr>
          <p:cNvPr id="14339" name="Title 1"/>
          <p:cNvSpPr>
            <a:spLocks noGrp="1"/>
          </p:cNvSpPr>
          <p:nvPr>
            <p:ph type="title" idx="4294967295"/>
          </p:nvPr>
        </p:nvSpPr>
        <p:spPr>
          <a:xfrm>
            <a:off x="1981200" y="428625"/>
            <a:ext cx="8229600" cy="1143000"/>
          </a:xfrm>
        </p:spPr>
        <p:txBody>
          <a:bodyPr/>
          <a:lstStyle/>
          <a:p>
            <a:pPr eaLnBrk="1" hangingPunct="1"/>
            <a:r>
              <a:rPr lang="en-US" altLang="en-US" smtClean="0"/>
              <a:t>First Law of Geography</a:t>
            </a:r>
          </a:p>
        </p:txBody>
      </p:sp>
      <p:sp>
        <p:nvSpPr>
          <p:cNvPr id="14340" name="Content Placeholder 2"/>
          <p:cNvSpPr>
            <a:spLocks noGrp="1"/>
          </p:cNvSpPr>
          <p:nvPr>
            <p:ph idx="4294967295"/>
          </p:nvPr>
        </p:nvSpPr>
        <p:spPr>
          <a:xfrm>
            <a:off x="1752600" y="1571626"/>
            <a:ext cx="8458200" cy="4525963"/>
          </a:xfrm>
        </p:spPr>
        <p:txBody>
          <a:bodyPr/>
          <a:lstStyle/>
          <a:p>
            <a:pPr eaLnBrk="1" hangingPunct="1"/>
            <a:r>
              <a:rPr lang="en-US" altLang="en-US" i="1" smtClean="0"/>
              <a:t>“Everything is related to everything else, but near things are more related than distant things.”</a:t>
            </a:r>
          </a:p>
          <a:p>
            <a:pPr marL="1200150" lvl="3" indent="-342900"/>
            <a:r>
              <a:rPr lang="en-US" altLang="en-US" i="1" smtClean="0"/>
              <a:t>Waldo Tobler (1970)</a:t>
            </a:r>
          </a:p>
          <a:p>
            <a:pPr eaLnBrk="1" hangingPunct="1"/>
            <a:r>
              <a:rPr lang="en-US" altLang="en-US" smtClean="0"/>
              <a:t>This is the basic premise                                 behind interpolation, and                                       near points generally                                                 receive higher weights                                      than far away points</a:t>
            </a:r>
          </a:p>
        </p:txBody>
      </p:sp>
      <p:grpSp>
        <p:nvGrpSpPr>
          <p:cNvPr id="14341" name="Group 5"/>
          <p:cNvGrpSpPr>
            <a:grpSpLocks/>
          </p:cNvGrpSpPr>
          <p:nvPr/>
        </p:nvGrpSpPr>
        <p:grpSpPr bwMode="auto">
          <a:xfrm>
            <a:off x="7391400" y="4343400"/>
            <a:ext cx="3048000" cy="2286000"/>
            <a:chOff x="5638800" y="3810000"/>
            <a:chExt cx="3048000" cy="2286001"/>
          </a:xfrm>
        </p:grpSpPr>
        <p:pic>
          <p:nvPicPr>
            <p:cNvPr id="14343" name="Picture 2" descr="http://upload.wikimedia.org/wikipedia/en/4/41/Waldotobler1.jpg">
              <a:hlinkClick r:id="rId3" tooltip="Waldo Tobler receiving a plaque for his contributions to geography. On the event of his November 2000 birthday. Photo by Susanna Baumgart, UCSB Geography"/>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810000"/>
              <a:ext cx="3048000" cy="228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4"/>
            <p:cNvSpPr txBox="1">
              <a:spLocks noChangeArrowheads="1"/>
            </p:cNvSpPr>
            <p:nvPr/>
          </p:nvSpPr>
          <p:spPr bwMode="auto">
            <a:xfrm>
              <a:off x="5638800" y="3810000"/>
              <a:ext cx="3048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200" i="1">
                  <a:solidFill>
                    <a:schemeClr val="bg1"/>
                  </a:solidFill>
                </a:rPr>
                <a:t>Waldo Tobler</a:t>
              </a:r>
            </a:p>
          </p:txBody>
        </p:sp>
      </p:grpSp>
      <p:sp>
        <p:nvSpPr>
          <p:cNvPr id="14342" name="TextBox 6"/>
          <p:cNvSpPr txBox="1">
            <a:spLocks noChangeArrowheads="1"/>
          </p:cNvSpPr>
          <p:nvPr/>
        </p:nvSpPr>
        <p:spPr bwMode="auto">
          <a:xfrm>
            <a:off x="1676400" y="64008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0" lvl="1">
              <a:spcBef>
                <a:spcPct val="0"/>
              </a:spcBef>
              <a:buNone/>
            </a:pPr>
            <a:r>
              <a:rPr lang="en-US" altLang="en-US" sz="1200" i="1"/>
              <a:t>Reference: </a:t>
            </a:r>
            <a:r>
              <a:rPr lang="en-US" altLang="en-US" sz="1200"/>
              <a:t>TOBLER, W. R. (1970). "A computer movie simulating urban growth in the Detroit region". Economic Geography, 46(2): 234-240.</a:t>
            </a:r>
            <a:endParaRPr lang="en-US" altLang="en-US" sz="1200" i="1"/>
          </a:p>
        </p:txBody>
      </p:sp>
    </p:spTree>
    <p:extLst>
      <p:ext uri="{BB962C8B-B14F-4D97-AF65-F5344CB8AC3E}">
        <p14:creationId xmlns:p14="http://schemas.microsoft.com/office/powerpoint/2010/main" val="405472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7017774" cy="4351338"/>
          </a:xfrm>
        </p:spPr>
        <p:txBody>
          <a:bodyPr>
            <a:normAutofit/>
          </a:bodyPr>
          <a:lstStyle/>
          <a:p>
            <a:r>
              <a:rPr lang="en-US" sz="3600" b="1" dirty="0" smtClean="0"/>
              <a:t>Tobler’s </a:t>
            </a:r>
            <a:r>
              <a:rPr lang="en-US" sz="3600" b="1" dirty="0"/>
              <a:t>1</a:t>
            </a:r>
            <a:r>
              <a:rPr lang="en-US" sz="3600" b="1" baseline="30000" dirty="0"/>
              <a:t>st</a:t>
            </a:r>
            <a:r>
              <a:rPr lang="en-US" sz="3600" b="1" dirty="0"/>
              <a:t> Law of Geography</a:t>
            </a:r>
            <a:r>
              <a:rPr lang="en-US" sz="3600" dirty="0"/>
              <a:t>: “</a:t>
            </a:r>
            <a:r>
              <a:rPr lang="en-US" sz="3600" dirty="0">
                <a:solidFill>
                  <a:schemeClr val="accent2">
                    <a:lumMod val="75000"/>
                  </a:schemeClr>
                </a:solidFill>
              </a:rPr>
              <a:t>Everything is related to everything else, but near things are more related than distant things</a:t>
            </a:r>
            <a:r>
              <a:rPr lang="en-US" sz="3600" dirty="0" smtClean="0">
                <a:solidFill>
                  <a:schemeClr val="accent2">
                    <a:lumMod val="75000"/>
                  </a:schemeClr>
                </a:solidFill>
              </a:rPr>
              <a:t>.</a:t>
            </a:r>
            <a:r>
              <a:rPr lang="en-US" sz="3600" dirty="0" smtClean="0"/>
              <a:t>” </a:t>
            </a:r>
            <a:r>
              <a:rPr lang="en-US" dirty="0" smtClean="0"/>
              <a:t>(Tobler </a:t>
            </a:r>
            <a:r>
              <a:rPr lang="en-US" dirty="0"/>
              <a:t>W., </a:t>
            </a:r>
            <a:r>
              <a:rPr lang="en-US" dirty="0" smtClean="0"/>
              <a:t>1970. A </a:t>
            </a:r>
            <a:r>
              <a:rPr lang="en-US" dirty="0"/>
              <a:t>computer movie simulating urban growth in the Detroit </a:t>
            </a:r>
            <a:r>
              <a:rPr lang="en-US" dirty="0" smtClean="0"/>
              <a:t>region. </a:t>
            </a:r>
            <a:r>
              <a:rPr lang="en-US" i="1" dirty="0"/>
              <a:t>Economic Geography</a:t>
            </a:r>
            <a:r>
              <a:rPr lang="en-US" dirty="0"/>
              <a:t>, 46(2): </a:t>
            </a:r>
            <a:r>
              <a:rPr lang="en-US" dirty="0" smtClean="0"/>
              <a:t>234-240</a:t>
            </a:r>
            <a:r>
              <a:rPr lang="en-US" dirty="0"/>
              <a:t>)</a:t>
            </a:r>
            <a:endParaRPr lang="en-US" sz="3600" dirty="0"/>
          </a:p>
          <a:p>
            <a:endParaRPr lang="en-US" sz="3600" dirty="0"/>
          </a:p>
        </p:txBody>
      </p:sp>
      <p:pic>
        <p:nvPicPr>
          <p:cNvPr id="4" name="Picture 3"/>
          <p:cNvPicPr>
            <a:picLocks noChangeAspect="1"/>
          </p:cNvPicPr>
          <p:nvPr/>
        </p:nvPicPr>
        <p:blipFill>
          <a:blip r:embed="rId2"/>
          <a:stretch>
            <a:fillRect/>
          </a:stretch>
        </p:blipFill>
        <p:spPr>
          <a:xfrm>
            <a:off x="8357726" y="1825625"/>
            <a:ext cx="2457450" cy="3333750"/>
          </a:xfrm>
          <a:prstGeom prst="rect">
            <a:avLst/>
          </a:prstGeom>
        </p:spPr>
      </p:pic>
    </p:spTree>
    <p:extLst>
      <p:ext uri="{BB962C8B-B14F-4D97-AF65-F5344CB8AC3E}">
        <p14:creationId xmlns:p14="http://schemas.microsoft.com/office/powerpoint/2010/main" val="1809854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800BE1B5-2EC3-4481-BCC3-479C554AC52D}" type="slidenum">
              <a:rPr lang="en-US" altLang="en-US" sz="1200">
                <a:solidFill>
                  <a:srgbClr val="898989"/>
                </a:solidFill>
              </a:rPr>
              <a:pPr>
                <a:spcBef>
                  <a:spcPct val="0"/>
                </a:spcBef>
                <a:buFontTx/>
                <a:buNone/>
              </a:pPr>
              <a:t>40</a:t>
            </a:fld>
            <a:endParaRPr lang="en-US" altLang="en-US" sz="1200">
              <a:solidFill>
                <a:srgbClr val="898989"/>
              </a:solidFill>
            </a:endParaRPr>
          </a:p>
        </p:txBody>
      </p:sp>
      <p:sp>
        <p:nvSpPr>
          <p:cNvPr id="16387" name="Rectangle 2"/>
          <p:cNvSpPr>
            <a:spLocks noGrp="1"/>
          </p:cNvSpPr>
          <p:nvPr>
            <p:ph type="title"/>
          </p:nvPr>
        </p:nvSpPr>
        <p:spPr>
          <a:xfrm>
            <a:off x="1981200" y="581026"/>
            <a:ext cx="8229600" cy="792163"/>
          </a:xfrm>
        </p:spPr>
        <p:txBody>
          <a:bodyPr/>
          <a:lstStyle/>
          <a:p>
            <a:pPr eaLnBrk="1" hangingPunct="1"/>
            <a:r>
              <a:rPr lang="en-US" altLang="en-US" smtClean="0"/>
              <a:t>Methods of Interpolation</a:t>
            </a:r>
          </a:p>
        </p:txBody>
      </p:sp>
      <p:sp>
        <p:nvSpPr>
          <p:cNvPr id="7" name="Rectangle 3"/>
          <p:cNvSpPr txBox="1">
            <a:spLocks/>
          </p:cNvSpPr>
          <p:nvPr/>
        </p:nvSpPr>
        <p:spPr bwMode="auto">
          <a:xfrm>
            <a:off x="1981200" y="1463676"/>
            <a:ext cx="8229600" cy="4983163"/>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sz="2000" i="1" dirty="0">
                <a:ea typeface="ＭＳ Ｐゴシック" pitchFamily="26" charset="-128"/>
                <a:cs typeface="ＭＳ Ｐゴシック" pitchFamily="26" charset="-128"/>
              </a:rPr>
              <a:t>Deterministic </a:t>
            </a:r>
            <a:r>
              <a:rPr lang="en-US" sz="2000" dirty="0">
                <a:ea typeface="ＭＳ Ｐゴシック" pitchFamily="26" charset="-128"/>
                <a:cs typeface="ＭＳ Ｐゴシック" pitchFamily="26" charset="-128"/>
              </a:rPr>
              <a:t>methods</a:t>
            </a:r>
          </a:p>
          <a:p>
            <a:pPr marL="742950" lvl="1" indent="-285750">
              <a:lnSpc>
                <a:spcPct val="80000"/>
              </a:lnSpc>
              <a:spcBef>
                <a:spcPct val="20000"/>
              </a:spcBef>
              <a:buFont typeface="Arial" charset="0"/>
              <a:buChar char="–"/>
              <a:defRPr/>
            </a:pPr>
            <a:r>
              <a:rPr lang="en-US" dirty="0">
                <a:ea typeface="ＭＳ Ｐゴシック" pitchFamily="26" charset="-128"/>
              </a:rPr>
              <a:t>Use mathematical functions to calculate the values at unknown locations based either on the degree of similarity (e.g. IDW) or the degree of smoothing (e.g. RBF) in relation with neighboring data points.</a:t>
            </a:r>
          </a:p>
          <a:p>
            <a:pPr marL="742950" lvl="1" indent="-285750">
              <a:lnSpc>
                <a:spcPct val="80000"/>
              </a:lnSpc>
              <a:spcBef>
                <a:spcPct val="20000"/>
              </a:spcBef>
              <a:buFont typeface="Arial" charset="0"/>
              <a:buChar char="–"/>
              <a:defRPr/>
            </a:pPr>
            <a:r>
              <a:rPr lang="en-US" dirty="0">
                <a:ea typeface="ＭＳ Ｐゴシック" pitchFamily="26" charset="-128"/>
              </a:rPr>
              <a:t>Examples include:</a:t>
            </a:r>
          </a:p>
          <a:p>
            <a:pPr marL="1143000" lvl="2" indent="-228600">
              <a:lnSpc>
                <a:spcPct val="80000"/>
              </a:lnSpc>
              <a:spcBef>
                <a:spcPct val="20000"/>
              </a:spcBef>
              <a:buFont typeface="Arial" charset="0"/>
              <a:buChar char="•"/>
              <a:defRPr/>
            </a:pPr>
            <a:r>
              <a:rPr lang="en-US" sz="1600" dirty="0">
                <a:ea typeface="ＭＳ Ｐゴシック" pitchFamily="26" charset="-128"/>
              </a:rPr>
              <a:t>Inverse Distance Weighted (IDW)</a:t>
            </a:r>
          </a:p>
          <a:p>
            <a:pPr marL="1143000" lvl="2" indent="-228600">
              <a:lnSpc>
                <a:spcPct val="80000"/>
              </a:lnSpc>
              <a:spcBef>
                <a:spcPct val="20000"/>
              </a:spcBef>
              <a:buFont typeface="Arial" charset="0"/>
              <a:buChar char="•"/>
              <a:defRPr/>
            </a:pPr>
            <a:r>
              <a:rPr lang="en-US" sz="1600" dirty="0">
                <a:ea typeface="ＭＳ Ｐゴシック" pitchFamily="26" charset="-128"/>
              </a:rPr>
              <a:t>Radial Basis Functions (RBF)</a:t>
            </a:r>
          </a:p>
          <a:p>
            <a:pPr marL="342900" indent="-342900">
              <a:lnSpc>
                <a:spcPct val="80000"/>
              </a:lnSpc>
              <a:spcBef>
                <a:spcPct val="20000"/>
              </a:spcBef>
              <a:buFont typeface="Arial" charset="0"/>
              <a:buChar char="•"/>
              <a:defRPr/>
            </a:pPr>
            <a:r>
              <a:rPr lang="en-US" sz="2000" i="1" dirty="0" err="1">
                <a:ea typeface="ＭＳ Ｐゴシック" pitchFamily="26" charset="-128"/>
                <a:cs typeface="ＭＳ Ｐゴシック" pitchFamily="26" charset="-128"/>
              </a:rPr>
              <a:t>Geostatistical</a:t>
            </a:r>
            <a:r>
              <a:rPr lang="en-US" sz="2000" i="1" dirty="0">
                <a:ea typeface="ＭＳ Ｐゴシック" pitchFamily="26" charset="-128"/>
                <a:cs typeface="ＭＳ Ｐゴシック" pitchFamily="26" charset="-128"/>
              </a:rPr>
              <a:t> </a:t>
            </a:r>
            <a:r>
              <a:rPr lang="en-US" sz="2000" dirty="0">
                <a:ea typeface="ＭＳ Ｐゴシック" pitchFamily="26" charset="-128"/>
                <a:cs typeface="ＭＳ Ｐゴシック" pitchFamily="26" charset="-128"/>
              </a:rPr>
              <a:t>methods</a:t>
            </a:r>
          </a:p>
          <a:p>
            <a:pPr marL="742950" lvl="1" indent="-285750">
              <a:lnSpc>
                <a:spcPct val="80000"/>
              </a:lnSpc>
              <a:spcBef>
                <a:spcPct val="20000"/>
              </a:spcBef>
              <a:buFont typeface="Arial" charset="0"/>
              <a:buChar char="–"/>
              <a:defRPr/>
            </a:pPr>
            <a:r>
              <a:rPr lang="en-US" dirty="0">
                <a:ea typeface="ＭＳ Ｐゴシック" pitchFamily="26" charset="-128"/>
              </a:rPr>
              <a:t>Use both mathematical and statistical methods to predict values at all locations within region of interest and to provide probabilistic estimates of the quality of the interpolation based on the spatial autocorrelation among data points.</a:t>
            </a:r>
          </a:p>
          <a:p>
            <a:pPr marL="1143000" lvl="2" indent="-228600">
              <a:lnSpc>
                <a:spcPct val="80000"/>
              </a:lnSpc>
              <a:spcBef>
                <a:spcPct val="20000"/>
              </a:spcBef>
              <a:buFont typeface="Arial" charset="0"/>
              <a:buChar char="•"/>
              <a:defRPr/>
            </a:pPr>
            <a:r>
              <a:rPr lang="en-US" sz="1600" dirty="0">
                <a:ea typeface="ＭＳ Ｐゴシック" pitchFamily="26" charset="-128"/>
              </a:rPr>
              <a:t>Include a deterministic component and errors (uncertainty of prediction)</a:t>
            </a:r>
          </a:p>
          <a:p>
            <a:pPr marL="742950" lvl="1" indent="-285750">
              <a:lnSpc>
                <a:spcPct val="80000"/>
              </a:lnSpc>
              <a:spcBef>
                <a:spcPct val="20000"/>
              </a:spcBef>
              <a:buFont typeface="Arial" charset="0"/>
              <a:buChar char="–"/>
              <a:defRPr/>
            </a:pPr>
            <a:r>
              <a:rPr lang="en-US" dirty="0">
                <a:ea typeface="ＭＳ Ｐゴシック" pitchFamily="26" charset="-128"/>
              </a:rPr>
              <a:t>Examples include:</a:t>
            </a:r>
          </a:p>
          <a:p>
            <a:pPr marL="1143000" lvl="2" indent="-228600">
              <a:lnSpc>
                <a:spcPct val="80000"/>
              </a:lnSpc>
              <a:spcBef>
                <a:spcPct val="20000"/>
              </a:spcBef>
              <a:buFont typeface="Arial" charset="0"/>
              <a:buChar char="•"/>
              <a:defRPr/>
            </a:pPr>
            <a:r>
              <a:rPr lang="en-US" sz="1600" dirty="0" err="1">
                <a:ea typeface="ＭＳ Ｐゴシック" pitchFamily="26" charset="-128"/>
              </a:rPr>
              <a:t>Kriging</a:t>
            </a:r>
            <a:endParaRPr lang="en-US" sz="1600" dirty="0">
              <a:ea typeface="ＭＳ Ｐゴシック" pitchFamily="26" charset="-128"/>
            </a:endParaRPr>
          </a:p>
          <a:p>
            <a:pPr marL="1143000" lvl="2" indent="-228600">
              <a:lnSpc>
                <a:spcPct val="80000"/>
              </a:lnSpc>
              <a:spcBef>
                <a:spcPct val="20000"/>
              </a:spcBef>
              <a:buFont typeface="Arial" charset="0"/>
              <a:buChar char="•"/>
              <a:defRPr/>
            </a:pPr>
            <a:r>
              <a:rPr lang="en-US" sz="1600" dirty="0">
                <a:ea typeface="ＭＳ Ｐゴシック" pitchFamily="26" charset="-128"/>
              </a:rPr>
              <a:t>Co-</a:t>
            </a:r>
            <a:r>
              <a:rPr lang="en-US" sz="1600" dirty="0" err="1">
                <a:ea typeface="ＭＳ Ｐゴシック" pitchFamily="26" charset="-128"/>
              </a:rPr>
              <a:t>Kriging</a:t>
            </a:r>
            <a:endParaRPr lang="en-US" sz="1600" dirty="0">
              <a:ea typeface="ＭＳ Ｐゴシック" pitchFamily="26" charset="-128"/>
            </a:endParaRPr>
          </a:p>
          <a:p>
            <a:pPr marL="1143000" lvl="2" indent="-228600">
              <a:lnSpc>
                <a:spcPct val="80000"/>
              </a:lnSpc>
              <a:spcBef>
                <a:spcPct val="20000"/>
              </a:spcBef>
              <a:defRPr/>
            </a:pPr>
            <a:endParaRPr lang="en-US" sz="1600" dirty="0">
              <a:ea typeface="ＭＳ Ｐゴシック" pitchFamily="26" charset="-128"/>
            </a:endParaRPr>
          </a:p>
        </p:txBody>
      </p:sp>
      <p:sp>
        <p:nvSpPr>
          <p:cNvPr id="16389" name="Text Box 4"/>
          <p:cNvSpPr txBox="1">
            <a:spLocks noChangeArrowheads="1"/>
          </p:cNvSpPr>
          <p:nvPr/>
        </p:nvSpPr>
        <p:spPr bwMode="auto">
          <a:xfrm>
            <a:off x="2209800" y="6446839"/>
            <a:ext cx="670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200" i="1"/>
              <a:t>Reference</a:t>
            </a:r>
            <a:r>
              <a:rPr lang="en-US" altLang="en-US" sz="1200"/>
              <a:t>: http://www.crwr.utexas.edu/gis/gishydro04/Introduction/TermProjects/Peralvo.pdf</a:t>
            </a:r>
          </a:p>
        </p:txBody>
      </p:sp>
    </p:spTree>
    <p:extLst>
      <p:ext uri="{BB962C8B-B14F-4D97-AF65-F5344CB8AC3E}">
        <p14:creationId xmlns:p14="http://schemas.microsoft.com/office/powerpoint/2010/main" val="9013688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C9822FCE-6B45-43E6-8EE1-E1F43DD0D5CA}" type="slidenum">
              <a:rPr lang="en-US" altLang="en-US" sz="1200">
                <a:solidFill>
                  <a:srgbClr val="898989"/>
                </a:solidFill>
              </a:rPr>
              <a:pPr>
                <a:spcBef>
                  <a:spcPct val="0"/>
                </a:spcBef>
                <a:buFontTx/>
                <a:buNone/>
              </a:pPr>
              <a:t>41</a:t>
            </a:fld>
            <a:endParaRPr lang="en-US" altLang="en-US" sz="1200">
              <a:solidFill>
                <a:srgbClr val="898989"/>
              </a:solidFill>
            </a:endParaRPr>
          </a:p>
        </p:txBody>
      </p:sp>
      <p:sp>
        <p:nvSpPr>
          <p:cNvPr id="18435" name="Rectangle 2"/>
          <p:cNvSpPr>
            <a:spLocks noGrp="1"/>
          </p:cNvSpPr>
          <p:nvPr>
            <p:ph type="title"/>
          </p:nvPr>
        </p:nvSpPr>
        <p:spPr>
          <a:xfrm>
            <a:off x="1981200" y="428626"/>
            <a:ext cx="8229600" cy="1000125"/>
          </a:xfrm>
        </p:spPr>
        <p:txBody>
          <a:bodyPr/>
          <a:lstStyle/>
          <a:p>
            <a:pPr eaLnBrk="1" hangingPunct="1"/>
            <a:r>
              <a:rPr lang="en-US" altLang="en-US" smtClean="0"/>
              <a:t>Exact vs. Inexact Interpolation</a:t>
            </a:r>
          </a:p>
        </p:txBody>
      </p:sp>
      <p:sp>
        <p:nvSpPr>
          <p:cNvPr id="7" name="Rectangle 3"/>
          <p:cNvSpPr txBox="1">
            <a:spLocks/>
          </p:cNvSpPr>
          <p:nvPr/>
        </p:nvSpPr>
        <p:spPr bwMode="auto">
          <a:xfrm>
            <a:off x="1981200" y="1296988"/>
            <a:ext cx="8229600" cy="5059362"/>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sz="2400" dirty="0">
                <a:ea typeface="ＭＳ Ｐゴシック" pitchFamily="26" charset="-128"/>
                <a:cs typeface="ＭＳ Ｐゴシック" pitchFamily="26" charset="-128"/>
              </a:rPr>
              <a:t>Interpolators can be either </a:t>
            </a:r>
            <a:r>
              <a:rPr lang="en-US" sz="2400" i="1" dirty="0">
                <a:ea typeface="ＭＳ Ｐゴシック" pitchFamily="26" charset="-128"/>
                <a:cs typeface="ＭＳ Ｐゴシック" pitchFamily="26" charset="-128"/>
              </a:rPr>
              <a:t>exact </a:t>
            </a:r>
            <a:r>
              <a:rPr lang="en-US" sz="2400" dirty="0">
                <a:ea typeface="ＭＳ Ｐゴシック" pitchFamily="26" charset="-128"/>
                <a:cs typeface="ＭＳ Ｐゴシック" pitchFamily="26" charset="-128"/>
              </a:rPr>
              <a:t>or</a:t>
            </a:r>
            <a:r>
              <a:rPr lang="en-US" sz="2400" i="1" dirty="0">
                <a:ea typeface="ＭＳ Ｐゴシック" pitchFamily="26" charset="-128"/>
                <a:cs typeface="ＭＳ Ｐゴシック" pitchFamily="26" charset="-128"/>
              </a:rPr>
              <a:t> inexact</a:t>
            </a:r>
          </a:p>
          <a:p>
            <a:pPr marL="742950" lvl="1" indent="-285750">
              <a:lnSpc>
                <a:spcPct val="90000"/>
              </a:lnSpc>
              <a:spcBef>
                <a:spcPct val="20000"/>
              </a:spcBef>
              <a:buFont typeface="Arial" charset="0"/>
              <a:buChar char="–"/>
              <a:defRPr/>
            </a:pPr>
            <a:r>
              <a:rPr lang="en-US" sz="2000" dirty="0">
                <a:ea typeface="ＭＳ Ｐゴシック" pitchFamily="26" charset="-128"/>
              </a:rPr>
              <a:t>At sampled locations,</a:t>
            </a:r>
            <a:r>
              <a:rPr lang="en-US" sz="2000" i="1" dirty="0">
                <a:ea typeface="ＭＳ Ｐゴシック" pitchFamily="26" charset="-128"/>
              </a:rPr>
              <a:t> exact interpolators </a:t>
            </a:r>
            <a:r>
              <a:rPr lang="en-US" sz="2000" dirty="0">
                <a:ea typeface="ＭＳ Ｐゴシック" pitchFamily="26" charset="-128"/>
              </a:rPr>
              <a:t>yield values identical to the measurements. </a:t>
            </a:r>
          </a:p>
          <a:p>
            <a:pPr marL="1143000" lvl="2" indent="-228600">
              <a:lnSpc>
                <a:spcPct val="90000"/>
              </a:lnSpc>
              <a:spcBef>
                <a:spcPct val="20000"/>
              </a:spcBef>
              <a:buFont typeface="Arial" charset="0"/>
              <a:buChar char="•"/>
              <a:defRPr/>
            </a:pPr>
            <a:r>
              <a:rPr lang="en-US" dirty="0">
                <a:ea typeface="ＭＳ Ｐゴシック" pitchFamily="26" charset="-128"/>
              </a:rPr>
              <a:t>I.e., if the observed temperature in city A is 90 degrees, the point representing city A on the resulting grid will still have the temperature of 90 degrees</a:t>
            </a:r>
          </a:p>
          <a:p>
            <a:pPr marL="742950" lvl="1" indent="-285750">
              <a:lnSpc>
                <a:spcPct val="90000"/>
              </a:lnSpc>
              <a:spcBef>
                <a:spcPct val="20000"/>
              </a:spcBef>
              <a:buFont typeface="Arial" charset="0"/>
              <a:buChar char="–"/>
              <a:defRPr/>
            </a:pPr>
            <a:r>
              <a:rPr lang="en-US" sz="2000" dirty="0">
                <a:ea typeface="ＭＳ Ｐゴシック" pitchFamily="26" charset="-128"/>
              </a:rPr>
              <a:t>At sampled locations, </a:t>
            </a:r>
            <a:r>
              <a:rPr lang="en-US" sz="2000" i="1" dirty="0">
                <a:ea typeface="ＭＳ Ｐゴシック" pitchFamily="26" charset="-128"/>
              </a:rPr>
              <a:t>inexact interpolators </a:t>
            </a:r>
            <a:r>
              <a:rPr lang="en-US" sz="2000" dirty="0">
                <a:ea typeface="ＭＳ Ｐゴシック" pitchFamily="26" charset="-128"/>
              </a:rPr>
              <a:t>predict values that are different from the measured values.</a:t>
            </a:r>
          </a:p>
          <a:p>
            <a:pPr marL="1143000" lvl="2" indent="-228600">
              <a:lnSpc>
                <a:spcPct val="90000"/>
              </a:lnSpc>
              <a:spcBef>
                <a:spcPct val="20000"/>
              </a:spcBef>
              <a:buFont typeface="Arial" charset="0"/>
              <a:buChar char="•"/>
              <a:defRPr/>
            </a:pPr>
            <a:r>
              <a:rPr lang="en-US" dirty="0">
                <a:ea typeface="ＭＳ Ｐゴシック" pitchFamily="26" charset="-128"/>
              </a:rPr>
              <a:t>I.e., if the observed temperature in city A is 90 degrees, the inexact interpolator will still create a prediction for city A, and this prediction will not be exactly 90 degrees</a:t>
            </a:r>
          </a:p>
          <a:p>
            <a:pPr marL="1600200" lvl="3" indent="-228600">
              <a:lnSpc>
                <a:spcPct val="90000"/>
              </a:lnSpc>
              <a:spcBef>
                <a:spcPct val="20000"/>
              </a:spcBef>
              <a:buFont typeface="Arial" charset="0"/>
              <a:buChar char="–"/>
              <a:defRPr/>
            </a:pPr>
            <a:r>
              <a:rPr lang="en-US" sz="1600" dirty="0">
                <a:ea typeface="ＭＳ Ｐゴシック" pitchFamily="26" charset="-128"/>
              </a:rPr>
              <a:t>The resulting surface will not pass through the original point</a:t>
            </a:r>
          </a:p>
          <a:p>
            <a:pPr marL="1600200" lvl="3" indent="-228600">
              <a:lnSpc>
                <a:spcPct val="90000"/>
              </a:lnSpc>
              <a:spcBef>
                <a:spcPct val="20000"/>
              </a:spcBef>
              <a:buFont typeface="Arial" charset="0"/>
              <a:buChar char="–"/>
              <a:defRPr/>
            </a:pPr>
            <a:r>
              <a:rPr lang="en-US" sz="1600" dirty="0">
                <a:ea typeface="ＭＳ Ｐゴシック" pitchFamily="26" charset="-128"/>
              </a:rPr>
              <a:t>Can be used to avoid sharp peaks or troughs in the output surface</a:t>
            </a:r>
          </a:p>
          <a:p>
            <a:pPr marL="1143000" lvl="2" indent="-228600">
              <a:lnSpc>
                <a:spcPct val="90000"/>
              </a:lnSpc>
              <a:spcBef>
                <a:spcPct val="20000"/>
              </a:spcBef>
              <a:buFont typeface="Arial" charset="0"/>
              <a:buChar char="•"/>
              <a:defRPr/>
            </a:pPr>
            <a:r>
              <a:rPr lang="en-US" dirty="0">
                <a:ea typeface="ＭＳ Ｐゴシック" pitchFamily="26" charset="-128"/>
              </a:rPr>
              <a:t>Model quality can be assessed by the statistics of the differences between predicted and measured values</a:t>
            </a:r>
          </a:p>
          <a:p>
            <a:pPr marL="742950" lvl="1" indent="-285750">
              <a:lnSpc>
                <a:spcPct val="90000"/>
              </a:lnSpc>
              <a:spcBef>
                <a:spcPct val="20000"/>
              </a:spcBef>
              <a:buFont typeface="Arial" charset="0"/>
              <a:buChar char="–"/>
              <a:defRPr/>
            </a:pPr>
            <a:r>
              <a:rPr lang="en-US" sz="2000" dirty="0">
                <a:ea typeface="ＭＳ Ｐゴシック" pitchFamily="26" charset="-128"/>
              </a:rPr>
              <a:t>Jumping ahead, the two deterministic interpolators that will be briefly presented here are exact. </a:t>
            </a:r>
            <a:r>
              <a:rPr lang="en-US" sz="2000" dirty="0" err="1">
                <a:ea typeface="ＭＳ Ｐゴシック" pitchFamily="26" charset="-128"/>
              </a:rPr>
              <a:t>Kriging</a:t>
            </a:r>
            <a:r>
              <a:rPr lang="en-US" sz="2000" dirty="0">
                <a:ea typeface="ＭＳ Ｐゴシック" pitchFamily="26" charset="-128"/>
              </a:rPr>
              <a:t> can be exact or inexact.</a:t>
            </a:r>
          </a:p>
        </p:txBody>
      </p:sp>
      <p:sp>
        <p:nvSpPr>
          <p:cNvPr id="18437" name="Text Box 4"/>
          <p:cNvSpPr txBox="1">
            <a:spLocks noChangeArrowheads="1"/>
          </p:cNvSpPr>
          <p:nvPr/>
        </p:nvSpPr>
        <p:spPr bwMode="auto">
          <a:xfrm>
            <a:off x="2133600" y="635635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200" i="1"/>
              <a:t>Reference: </a:t>
            </a:r>
            <a:r>
              <a:rPr lang="en-US" altLang="en-US" sz="1200"/>
              <a:t>Burrough, P. A., and R. A. McDonnell. 1998. Principles of geographical information systems. Oxford University Press, Oxford. 333pp.</a:t>
            </a:r>
          </a:p>
        </p:txBody>
      </p:sp>
    </p:spTree>
    <p:extLst>
      <p:ext uri="{BB962C8B-B14F-4D97-AF65-F5344CB8AC3E}">
        <p14:creationId xmlns:p14="http://schemas.microsoft.com/office/powerpoint/2010/main" val="6393967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8F6C8673-4795-4ADE-89D4-09DD0B634666}" type="slidenum">
              <a:rPr lang="en-US" altLang="en-US" sz="1200">
                <a:solidFill>
                  <a:srgbClr val="898989"/>
                </a:solidFill>
              </a:rPr>
              <a:pPr>
                <a:spcBef>
                  <a:spcPct val="0"/>
                </a:spcBef>
                <a:buFontTx/>
                <a:buNone/>
              </a:pPr>
              <a:t>42</a:t>
            </a:fld>
            <a:endParaRPr lang="en-US" altLang="en-US" sz="1200">
              <a:solidFill>
                <a:srgbClr val="898989"/>
              </a:solidFill>
            </a:endParaRPr>
          </a:p>
        </p:txBody>
      </p:sp>
      <p:sp>
        <p:nvSpPr>
          <p:cNvPr id="20483" name="Rectangle 2"/>
          <p:cNvSpPr>
            <a:spLocks noGrp="1"/>
          </p:cNvSpPr>
          <p:nvPr>
            <p:ph type="title"/>
          </p:nvPr>
        </p:nvSpPr>
        <p:spPr>
          <a:xfrm>
            <a:off x="1981200" y="2667000"/>
            <a:ext cx="8229600" cy="1143000"/>
          </a:xfrm>
        </p:spPr>
        <p:txBody>
          <a:bodyPr/>
          <a:lstStyle/>
          <a:p>
            <a:pPr eaLnBrk="1" hangingPunct="1"/>
            <a:r>
              <a:rPr lang="en-US" altLang="en-US" dirty="0" smtClean="0"/>
              <a:t>Deterministic </a:t>
            </a:r>
            <a:r>
              <a:rPr lang="en-US" altLang="en-US" dirty="0" smtClean="0"/>
              <a:t>Interpolation</a:t>
            </a:r>
          </a:p>
        </p:txBody>
      </p:sp>
    </p:spTree>
    <p:extLst>
      <p:ext uri="{BB962C8B-B14F-4D97-AF65-F5344CB8AC3E}">
        <p14:creationId xmlns:p14="http://schemas.microsoft.com/office/powerpoint/2010/main" val="8008100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4ACD92AA-B2A1-4C65-A0F6-AAEE33729BED}" type="slidenum">
              <a:rPr lang="en-US" altLang="en-US" sz="1200">
                <a:solidFill>
                  <a:srgbClr val="898989"/>
                </a:solidFill>
              </a:rPr>
              <a:pPr>
                <a:spcBef>
                  <a:spcPct val="0"/>
                </a:spcBef>
                <a:buFontTx/>
                <a:buNone/>
              </a:pPr>
              <a:t>43</a:t>
            </a:fld>
            <a:endParaRPr lang="en-US" altLang="en-US" sz="1200">
              <a:solidFill>
                <a:srgbClr val="898989"/>
              </a:solidFill>
            </a:endParaRPr>
          </a:p>
        </p:txBody>
      </p:sp>
      <p:sp>
        <p:nvSpPr>
          <p:cNvPr id="22531" name="Rectangle 2"/>
          <p:cNvSpPr>
            <a:spLocks noGrp="1"/>
          </p:cNvSpPr>
          <p:nvPr>
            <p:ph type="title"/>
          </p:nvPr>
        </p:nvSpPr>
        <p:spPr>
          <a:xfrm>
            <a:off x="1981200" y="503238"/>
            <a:ext cx="8229600" cy="792162"/>
          </a:xfrm>
        </p:spPr>
        <p:txBody>
          <a:bodyPr/>
          <a:lstStyle/>
          <a:p>
            <a:pPr eaLnBrk="1" hangingPunct="1"/>
            <a:r>
              <a:rPr lang="en-US" altLang="en-US" smtClean="0"/>
              <a:t>Inverse Distance Weighted (IDW)</a:t>
            </a:r>
          </a:p>
        </p:txBody>
      </p:sp>
      <p:sp>
        <p:nvSpPr>
          <p:cNvPr id="4" name="Rectangle 3"/>
          <p:cNvSpPr txBox="1">
            <a:spLocks/>
          </p:cNvSpPr>
          <p:nvPr/>
        </p:nvSpPr>
        <p:spPr bwMode="auto">
          <a:xfrm>
            <a:off x="1981200" y="1295400"/>
            <a:ext cx="8229600" cy="51816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sz="2400" dirty="0">
                <a:ea typeface="ＭＳ Ｐゴシック" pitchFamily="26" charset="-128"/>
                <a:cs typeface="ＭＳ Ｐゴシック" pitchFamily="26" charset="-128"/>
              </a:rPr>
              <a:t>IDW interpolation explicitly relies on the First Law of Geography. To predict a value for any unmeasured location, IDW will use the measured values surrounding the prediction location. Measured values that are nearest to the prediction location will have greater influence (i.e., </a:t>
            </a:r>
            <a:r>
              <a:rPr lang="en-US" sz="2400" i="1" dirty="0">
                <a:ea typeface="ＭＳ Ｐゴシック" pitchFamily="26" charset="-128"/>
                <a:cs typeface="ＭＳ Ｐゴシック" pitchFamily="26" charset="-128"/>
              </a:rPr>
              <a:t>weight</a:t>
            </a:r>
            <a:r>
              <a:rPr lang="en-US" sz="2400" dirty="0">
                <a:ea typeface="ＭＳ Ｐゴシック" pitchFamily="26" charset="-128"/>
                <a:cs typeface="ＭＳ Ｐゴシック" pitchFamily="26" charset="-128"/>
              </a:rPr>
              <a:t>) on the predicted value at that unknown point than those that are farther away.</a:t>
            </a:r>
          </a:p>
          <a:p>
            <a:pPr marL="742950" lvl="1" indent="-285750">
              <a:lnSpc>
                <a:spcPct val="80000"/>
              </a:lnSpc>
              <a:spcBef>
                <a:spcPct val="20000"/>
              </a:spcBef>
              <a:buFont typeface="Arial" charset="0"/>
              <a:buChar char="–"/>
              <a:defRPr/>
            </a:pPr>
            <a:r>
              <a:rPr lang="en-US" sz="2000" dirty="0">
                <a:ea typeface="ＭＳ Ｐゴシック" pitchFamily="26" charset="-128"/>
              </a:rPr>
              <a:t> Thus, IDW assumes that each measured point has a local influence that diminishes with distance (or distance to the power of </a:t>
            </a:r>
            <a:r>
              <a:rPr lang="en-US" sz="2000" i="1" dirty="0">
                <a:ea typeface="ＭＳ Ｐゴシック" pitchFamily="26" charset="-128"/>
              </a:rPr>
              <a:t>q &gt; 1</a:t>
            </a:r>
            <a:r>
              <a:rPr lang="en-US" sz="2000" dirty="0">
                <a:ea typeface="ＭＳ Ｐゴシック" pitchFamily="26" charset="-128"/>
              </a:rPr>
              <a:t>), and </a:t>
            </a:r>
            <a:r>
              <a:rPr lang="en-US" sz="2000" i="1" dirty="0">
                <a:ea typeface="ＭＳ Ｐゴシック" pitchFamily="26" charset="-128"/>
              </a:rPr>
              <a:t>weighs</a:t>
            </a:r>
            <a:r>
              <a:rPr lang="en-US" sz="2000" dirty="0">
                <a:ea typeface="ＭＳ Ｐゴシック" pitchFamily="26" charset="-128"/>
              </a:rPr>
              <a:t> the points closer to the prediction location greater than those farther away, hence the name inverse distance weighted.</a:t>
            </a:r>
          </a:p>
          <a:p>
            <a:pPr marL="1143000" lvl="2" indent="-228600">
              <a:lnSpc>
                <a:spcPct val="80000"/>
              </a:lnSpc>
              <a:spcBef>
                <a:spcPct val="20000"/>
              </a:spcBef>
              <a:buFont typeface="Arial" charset="0"/>
              <a:buChar char="•"/>
              <a:defRPr/>
            </a:pPr>
            <a:r>
              <a:rPr lang="en-US" sz="2000" dirty="0">
                <a:ea typeface="ＭＳ Ｐゴシック" pitchFamily="26" charset="-128"/>
              </a:rPr>
              <a:t>Inverse Squared Distance (i.e., q=2) is a widely used interpolator</a:t>
            </a:r>
          </a:p>
          <a:p>
            <a:pPr marL="1143000" lvl="2" indent="-228600">
              <a:lnSpc>
                <a:spcPct val="80000"/>
              </a:lnSpc>
              <a:spcBef>
                <a:spcPct val="20000"/>
              </a:spcBef>
              <a:buFont typeface="Arial" charset="0"/>
              <a:buChar char="•"/>
              <a:defRPr/>
            </a:pPr>
            <a:r>
              <a:rPr lang="en-US" sz="2000" dirty="0">
                <a:ea typeface="ＭＳ Ｐゴシック" pitchFamily="26" charset="-128"/>
              </a:rPr>
              <a:t>For example, ArcGIS allows you to select the value of q. </a:t>
            </a:r>
            <a:endParaRPr lang="en-US" sz="1600" dirty="0">
              <a:ea typeface="ＭＳ Ｐゴシック" pitchFamily="26" charset="-128"/>
            </a:endParaRPr>
          </a:p>
          <a:p>
            <a:pPr marL="342900" indent="-342900">
              <a:lnSpc>
                <a:spcPct val="80000"/>
              </a:lnSpc>
              <a:spcBef>
                <a:spcPct val="20000"/>
              </a:spcBef>
              <a:buFont typeface="Arial" charset="0"/>
              <a:buChar char="•"/>
              <a:defRPr/>
            </a:pPr>
            <a:r>
              <a:rPr lang="en-US" sz="2400" dirty="0">
                <a:ea typeface="ＭＳ Ｐゴシック" pitchFamily="26" charset="-128"/>
                <a:cs typeface="ＭＳ Ｐゴシック" pitchFamily="26" charset="-128"/>
              </a:rPr>
              <a:t>Weights of each measured point are proportional to the inverse distance raised to the power value </a:t>
            </a:r>
            <a:r>
              <a:rPr lang="en-US" sz="2400" i="1" dirty="0">
                <a:ea typeface="ＭＳ Ｐゴシック" pitchFamily="26" charset="-128"/>
                <a:cs typeface="ＭＳ Ｐゴシック" pitchFamily="26" charset="-128"/>
              </a:rPr>
              <a:t>q</a:t>
            </a:r>
            <a:r>
              <a:rPr lang="en-US" sz="2400" dirty="0">
                <a:ea typeface="ＭＳ Ｐゴシック" pitchFamily="26" charset="-128"/>
                <a:cs typeface="ＭＳ Ｐゴシック" pitchFamily="26" charset="-128"/>
              </a:rPr>
              <a:t>. As a result, as the distance increases, the weights decrease rapidly. How fast the weights decrease is dependent on the value for </a:t>
            </a:r>
            <a:r>
              <a:rPr lang="en-US" sz="2400" i="1" dirty="0">
                <a:ea typeface="ＭＳ Ｐゴシック" pitchFamily="26" charset="-128"/>
                <a:cs typeface="ＭＳ Ｐゴシック" pitchFamily="26" charset="-128"/>
              </a:rPr>
              <a:t>q</a:t>
            </a:r>
            <a:r>
              <a:rPr lang="en-US" sz="2400" dirty="0">
                <a:ea typeface="ＭＳ Ｐゴシック" pitchFamily="26" charset="-128"/>
                <a:cs typeface="ＭＳ Ｐゴシック" pitchFamily="26" charset="-128"/>
              </a:rPr>
              <a:t>. </a:t>
            </a:r>
          </a:p>
        </p:txBody>
      </p:sp>
      <p:sp>
        <p:nvSpPr>
          <p:cNvPr id="22533" name="Text Box 4"/>
          <p:cNvSpPr txBox="1">
            <a:spLocks noChangeArrowheads="1"/>
          </p:cNvSpPr>
          <p:nvPr/>
        </p:nvSpPr>
        <p:spPr bwMode="auto">
          <a:xfrm>
            <a:off x="1752600" y="6477000"/>
            <a:ext cx="891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200"/>
              <a:t>Source: </a:t>
            </a:r>
            <a:r>
              <a:rPr lang="en-US" altLang="en-US" sz="1200">
                <a:hlinkClick r:id="rId3"/>
              </a:rPr>
              <a:t>http://webhelp.esri.com/arcgisdesktop/9.2/index.cfm?TopicName=How_Inverse_Distance_Weighted_(IDW)_interpolation_works</a:t>
            </a:r>
            <a:r>
              <a:rPr lang="en-US" altLang="en-US" sz="1200"/>
              <a:t> </a:t>
            </a:r>
          </a:p>
        </p:txBody>
      </p:sp>
    </p:spTree>
    <p:extLst>
      <p:ext uri="{BB962C8B-B14F-4D97-AF65-F5344CB8AC3E}">
        <p14:creationId xmlns:p14="http://schemas.microsoft.com/office/powerpoint/2010/main" val="29755169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0D27649C-7468-49DC-A177-15A2ABD41861}" type="slidenum">
              <a:rPr lang="en-US" altLang="en-US" sz="1200">
                <a:solidFill>
                  <a:srgbClr val="898989"/>
                </a:solidFill>
              </a:rPr>
              <a:pPr>
                <a:spcBef>
                  <a:spcPct val="0"/>
                </a:spcBef>
                <a:buFontTx/>
                <a:buNone/>
              </a:pPr>
              <a:t>44</a:t>
            </a:fld>
            <a:endParaRPr lang="en-US" altLang="en-US" sz="1200">
              <a:solidFill>
                <a:srgbClr val="898989"/>
              </a:solidFill>
            </a:endParaRPr>
          </a:p>
        </p:txBody>
      </p:sp>
      <p:sp>
        <p:nvSpPr>
          <p:cNvPr id="24579" name="Rectangle 2"/>
          <p:cNvSpPr>
            <a:spLocks noGrp="1"/>
          </p:cNvSpPr>
          <p:nvPr>
            <p:ph type="title"/>
          </p:nvPr>
        </p:nvSpPr>
        <p:spPr>
          <a:xfrm>
            <a:off x="1752600" y="357188"/>
            <a:ext cx="8686800" cy="1143000"/>
          </a:xfrm>
        </p:spPr>
        <p:txBody>
          <a:bodyPr/>
          <a:lstStyle/>
          <a:p>
            <a:pPr eaLnBrk="1" hangingPunct="1"/>
            <a:r>
              <a:rPr lang="en-US" altLang="en-US" sz="4000"/>
              <a:t>Inverse Distance Weighted - Continued</a:t>
            </a:r>
          </a:p>
        </p:txBody>
      </p:sp>
      <p:sp>
        <p:nvSpPr>
          <p:cNvPr id="4" name="Rectangle 3"/>
          <p:cNvSpPr txBox="1">
            <a:spLocks/>
          </p:cNvSpPr>
          <p:nvPr/>
        </p:nvSpPr>
        <p:spPr bwMode="auto">
          <a:xfrm>
            <a:off x="1981200" y="1682750"/>
            <a:ext cx="8229600" cy="48768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sz="2400" dirty="0">
                <a:ea typeface="ＭＳ Ｐゴシック" pitchFamily="26" charset="-128"/>
                <a:cs typeface="ＭＳ Ｐゴシック" pitchFamily="26" charset="-128"/>
              </a:rPr>
              <a:t>Because things that are close to one another are more alike than those farther away, as the locations get farther away, the measured values will have little relationship with the value of the prediction location. </a:t>
            </a:r>
          </a:p>
          <a:p>
            <a:pPr marL="742950" lvl="1" indent="-285750">
              <a:lnSpc>
                <a:spcPct val="90000"/>
              </a:lnSpc>
              <a:spcBef>
                <a:spcPct val="20000"/>
              </a:spcBef>
              <a:buFont typeface="Arial" charset="0"/>
              <a:buChar char="–"/>
              <a:defRPr/>
            </a:pPr>
            <a:r>
              <a:rPr lang="en-US" sz="2000" dirty="0">
                <a:ea typeface="ＭＳ Ｐゴシック" pitchFamily="26" charset="-128"/>
              </a:rPr>
              <a:t>To speed up the computation we might only use several points that are the closest</a:t>
            </a:r>
          </a:p>
          <a:p>
            <a:pPr marL="742950" lvl="1" indent="-285750">
              <a:lnSpc>
                <a:spcPct val="90000"/>
              </a:lnSpc>
              <a:spcBef>
                <a:spcPct val="20000"/>
              </a:spcBef>
              <a:buFont typeface="Arial" charset="0"/>
              <a:buChar char="–"/>
              <a:defRPr/>
            </a:pPr>
            <a:r>
              <a:rPr lang="en-US" sz="2000" dirty="0">
                <a:ea typeface="ＭＳ Ｐゴシック" pitchFamily="26" charset="-128"/>
              </a:rPr>
              <a:t>As a result, it is common practice to limit the number of measured values that are used when predicting the unknown value for a location by specifying a search neighborhood. The specified shape of the neighborhood restricts how far and where to look for the measured values to be used in the prediction. Other neighborhood parameters restrict the locations that will be used within that shape. </a:t>
            </a:r>
          </a:p>
          <a:p>
            <a:pPr marL="342900" indent="-342900">
              <a:lnSpc>
                <a:spcPct val="90000"/>
              </a:lnSpc>
              <a:spcBef>
                <a:spcPct val="20000"/>
              </a:spcBef>
              <a:buFont typeface="Arial" charset="0"/>
              <a:buChar char="•"/>
              <a:defRPr/>
            </a:pPr>
            <a:r>
              <a:rPr lang="en-US" sz="2400" dirty="0">
                <a:ea typeface="ＭＳ Ｐゴシック" pitchFamily="26" charset="-128"/>
                <a:cs typeface="ＭＳ Ｐゴシック" pitchFamily="26" charset="-128"/>
              </a:rPr>
              <a:t>The output surface is sensitive to clustering and the presence of outliers. </a:t>
            </a:r>
          </a:p>
        </p:txBody>
      </p:sp>
    </p:spTree>
    <p:extLst>
      <p:ext uri="{BB962C8B-B14F-4D97-AF65-F5344CB8AC3E}">
        <p14:creationId xmlns:p14="http://schemas.microsoft.com/office/powerpoint/2010/main" val="152533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DF5DADF4-6DF5-4A9B-BFF7-5AFAFF6BE156}" type="slidenum">
              <a:rPr lang="en-US" altLang="en-US" sz="1200">
                <a:solidFill>
                  <a:srgbClr val="898989"/>
                </a:solidFill>
              </a:rPr>
              <a:pPr>
                <a:spcBef>
                  <a:spcPct val="0"/>
                </a:spcBef>
                <a:buFontTx/>
                <a:buNone/>
              </a:pPr>
              <a:t>45</a:t>
            </a:fld>
            <a:endParaRPr lang="en-US" altLang="en-US" sz="1200">
              <a:solidFill>
                <a:srgbClr val="898989"/>
              </a:solidFill>
            </a:endParaRPr>
          </a:p>
        </p:txBody>
      </p:sp>
      <p:sp>
        <p:nvSpPr>
          <p:cNvPr id="26627" name="Rectangle 2"/>
          <p:cNvSpPr>
            <a:spLocks noGrp="1"/>
          </p:cNvSpPr>
          <p:nvPr>
            <p:ph type="title"/>
          </p:nvPr>
        </p:nvSpPr>
        <p:spPr>
          <a:xfrm>
            <a:off x="1981200" y="500063"/>
            <a:ext cx="8229600" cy="715962"/>
          </a:xfrm>
        </p:spPr>
        <p:txBody>
          <a:bodyPr/>
          <a:lstStyle/>
          <a:p>
            <a:pPr eaLnBrk="1" hangingPunct="1"/>
            <a:r>
              <a:rPr lang="en-US" altLang="en-US" sz="4000"/>
              <a:t>Search Neighborhood Specification</a:t>
            </a:r>
          </a:p>
        </p:txBody>
      </p:sp>
      <p:sp>
        <p:nvSpPr>
          <p:cNvPr id="26628" name="Text Box 14"/>
          <p:cNvSpPr txBox="1">
            <a:spLocks noChangeArrowheads="1"/>
          </p:cNvSpPr>
          <p:nvPr/>
        </p:nvSpPr>
        <p:spPr bwMode="auto">
          <a:xfrm>
            <a:off x="1752600" y="5348288"/>
            <a:ext cx="891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800"/>
              <a:t>Points with known values of elevation that are outside the circle are just too far from the target point at which the elevation value is unknown, so their weights are pretty much 0. </a:t>
            </a:r>
          </a:p>
        </p:txBody>
      </p:sp>
      <p:sp>
        <p:nvSpPr>
          <p:cNvPr id="26629" name="Text Box 9"/>
          <p:cNvSpPr txBox="1">
            <a:spLocks noChangeArrowheads="1"/>
          </p:cNvSpPr>
          <p:nvPr/>
        </p:nvSpPr>
        <p:spPr bwMode="auto">
          <a:xfrm>
            <a:off x="2452688" y="2127250"/>
            <a:ext cx="2286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800"/>
              <a:t>5 nearest neighbors with known values (shown in red)            of the unknown point (shown in black)      will be used to determine its value</a:t>
            </a:r>
          </a:p>
        </p:txBody>
      </p:sp>
      <p:pic>
        <p:nvPicPr>
          <p:cNvPr id="266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600200"/>
            <a:ext cx="318135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p:cNvCxnSpPr/>
          <p:nvPr/>
        </p:nvCxnSpPr>
        <p:spPr>
          <a:xfrm flipV="1">
            <a:off x="3881439" y="2500314"/>
            <a:ext cx="3571875" cy="3571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881438" y="2071688"/>
            <a:ext cx="4195762" cy="785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881438" y="2857500"/>
            <a:ext cx="335756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881439" y="2714626"/>
            <a:ext cx="4429125"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881438" y="2857500"/>
            <a:ext cx="4000500" cy="642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4095751" y="2857501"/>
            <a:ext cx="3643313" cy="50006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1550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DBA6305F-9A41-4CCA-838E-3DA9D689F30B}" type="slidenum">
              <a:rPr lang="en-US" altLang="en-US" sz="1200">
                <a:solidFill>
                  <a:srgbClr val="898989"/>
                </a:solidFill>
              </a:rPr>
              <a:pPr>
                <a:spcBef>
                  <a:spcPct val="0"/>
                </a:spcBef>
                <a:buFontTx/>
                <a:buNone/>
              </a:pPr>
              <a:t>46</a:t>
            </a:fld>
            <a:endParaRPr lang="en-US" altLang="en-US" sz="1200">
              <a:solidFill>
                <a:srgbClr val="898989"/>
              </a:solidFill>
            </a:endParaRPr>
          </a:p>
        </p:txBody>
      </p:sp>
      <p:sp>
        <p:nvSpPr>
          <p:cNvPr id="28675" name="Rectangle 2"/>
          <p:cNvSpPr>
            <a:spLocks noGrp="1"/>
          </p:cNvSpPr>
          <p:nvPr>
            <p:ph type="title"/>
          </p:nvPr>
        </p:nvSpPr>
        <p:spPr>
          <a:xfrm>
            <a:off x="1981200" y="428625"/>
            <a:ext cx="8229600" cy="1143000"/>
          </a:xfrm>
        </p:spPr>
        <p:txBody>
          <a:bodyPr/>
          <a:lstStyle/>
          <a:p>
            <a:r>
              <a:rPr lang="en-US" altLang="en-US" smtClean="0"/>
              <a:t>The Accuracy of the Results</a:t>
            </a:r>
          </a:p>
        </p:txBody>
      </p:sp>
      <p:sp>
        <p:nvSpPr>
          <p:cNvPr id="4" name="Rectangle 3"/>
          <p:cNvSpPr txBox="1">
            <a:spLocks/>
          </p:cNvSpPr>
          <p:nvPr/>
        </p:nvSpPr>
        <p:spPr bwMode="auto">
          <a:xfrm>
            <a:off x="1981200" y="1571625"/>
            <a:ext cx="8229600" cy="49530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sz="2400" dirty="0">
                <a:ea typeface="ＭＳ Ｐゴシック" pitchFamily="26" charset="-128"/>
                <a:cs typeface="ＭＳ Ｐゴシック" pitchFamily="26" charset="-128"/>
              </a:rPr>
              <a:t>One way to assess the accuracy of the interpolation is known as </a:t>
            </a:r>
            <a:r>
              <a:rPr lang="en-US" sz="2400" i="1" dirty="0">
                <a:ea typeface="ＭＳ Ｐゴシック" pitchFamily="26" charset="-128"/>
                <a:cs typeface="ＭＳ Ｐゴシック" pitchFamily="26" charset="-128"/>
              </a:rPr>
              <a:t>cross-validation</a:t>
            </a:r>
            <a:endParaRPr lang="en-US" sz="2400" dirty="0">
              <a:ea typeface="ＭＳ Ｐゴシック" pitchFamily="26" charset="-128"/>
              <a:cs typeface="ＭＳ Ｐゴシック" pitchFamily="26" charset="-128"/>
            </a:endParaRPr>
          </a:p>
          <a:p>
            <a:pPr marL="742950" lvl="1" indent="-285750">
              <a:lnSpc>
                <a:spcPct val="80000"/>
              </a:lnSpc>
              <a:spcBef>
                <a:spcPct val="20000"/>
              </a:spcBef>
              <a:buFont typeface="Arial" charset="0"/>
              <a:buChar char="–"/>
              <a:defRPr/>
            </a:pPr>
            <a:r>
              <a:rPr lang="en-US" sz="2000" dirty="0">
                <a:ea typeface="ＭＳ Ｐゴシック" pitchFamily="26" charset="-128"/>
              </a:rPr>
              <a:t>Remember the initial goal: use </a:t>
            </a:r>
            <a:r>
              <a:rPr lang="en-US" sz="2000" i="1" dirty="0">
                <a:ea typeface="ＭＳ Ｐゴシック" pitchFamily="26" charset="-128"/>
              </a:rPr>
              <a:t>all </a:t>
            </a:r>
            <a:r>
              <a:rPr lang="en-US" sz="2000" dirty="0">
                <a:ea typeface="ＭＳ Ｐゴシック" pitchFamily="26" charset="-128"/>
              </a:rPr>
              <a:t>the measured points to create a surface</a:t>
            </a:r>
          </a:p>
          <a:p>
            <a:pPr marL="742950" lvl="1" indent="-285750">
              <a:lnSpc>
                <a:spcPct val="80000"/>
              </a:lnSpc>
              <a:spcBef>
                <a:spcPct val="20000"/>
              </a:spcBef>
              <a:buFont typeface="Arial" charset="0"/>
              <a:buChar char="–"/>
              <a:defRPr/>
            </a:pPr>
            <a:r>
              <a:rPr lang="en-US" sz="2000" dirty="0">
                <a:ea typeface="ＭＳ Ｐゴシック" pitchFamily="26" charset="-128"/>
              </a:rPr>
              <a:t>However, assume we remove </a:t>
            </a:r>
            <a:r>
              <a:rPr lang="en-US" sz="2000" i="1" dirty="0">
                <a:ea typeface="ＭＳ Ｐゴシック" pitchFamily="26" charset="-128"/>
              </a:rPr>
              <a:t>one </a:t>
            </a:r>
            <a:r>
              <a:rPr lang="en-US" sz="2000" dirty="0">
                <a:ea typeface="ＭＳ Ｐゴシック" pitchFamily="26" charset="-128"/>
              </a:rPr>
              <a:t>of the measured points from our input, and re-create the surface using all the remaining points.</a:t>
            </a:r>
          </a:p>
          <a:p>
            <a:pPr marL="742950" lvl="1" indent="-285750">
              <a:lnSpc>
                <a:spcPct val="80000"/>
              </a:lnSpc>
              <a:spcBef>
                <a:spcPct val="20000"/>
              </a:spcBef>
              <a:buFont typeface="Arial" charset="0"/>
              <a:buChar char="–"/>
              <a:defRPr/>
            </a:pPr>
            <a:r>
              <a:rPr lang="en-US" sz="2000" dirty="0">
                <a:ea typeface="ＭＳ Ｐゴシック" pitchFamily="26" charset="-128"/>
              </a:rPr>
              <a:t>Now, we can look at the </a:t>
            </a:r>
            <a:r>
              <a:rPr lang="en-US" sz="2000" i="1" dirty="0">
                <a:ea typeface="ＭＳ Ｐゴシック" pitchFamily="26" charset="-128"/>
              </a:rPr>
              <a:t>predicted value</a:t>
            </a:r>
            <a:r>
              <a:rPr lang="en-US" sz="2000" dirty="0">
                <a:ea typeface="ＭＳ Ｐゴシック" pitchFamily="26" charset="-128"/>
              </a:rPr>
              <a:t> at that removed point and compare it to the point’s </a:t>
            </a:r>
            <a:r>
              <a:rPr lang="en-US" sz="2000" i="1" dirty="0">
                <a:ea typeface="ＭＳ Ｐゴシック" pitchFamily="26" charset="-128"/>
              </a:rPr>
              <a:t>actual value</a:t>
            </a:r>
            <a:r>
              <a:rPr lang="en-US" sz="2000" dirty="0">
                <a:ea typeface="ＭＳ Ｐゴシック" pitchFamily="26" charset="-128"/>
              </a:rPr>
              <a:t>! </a:t>
            </a:r>
          </a:p>
          <a:p>
            <a:pPr marL="742950" lvl="1" indent="-285750">
              <a:lnSpc>
                <a:spcPct val="80000"/>
              </a:lnSpc>
              <a:spcBef>
                <a:spcPct val="20000"/>
              </a:spcBef>
              <a:buFont typeface="Arial" charset="0"/>
              <a:buChar char="–"/>
              <a:defRPr/>
            </a:pPr>
            <a:r>
              <a:rPr lang="en-US" sz="2000" dirty="0">
                <a:ea typeface="ＭＳ Ｐゴシック" pitchFamily="26" charset="-128"/>
              </a:rPr>
              <a:t>We do the same thing for all the points</a:t>
            </a:r>
          </a:p>
          <a:p>
            <a:pPr marL="742950" lvl="1" indent="-285750">
              <a:lnSpc>
                <a:spcPct val="80000"/>
              </a:lnSpc>
              <a:spcBef>
                <a:spcPct val="20000"/>
              </a:spcBef>
              <a:buFont typeface="Arial" charset="0"/>
              <a:buChar char="–"/>
              <a:defRPr/>
            </a:pPr>
            <a:r>
              <a:rPr lang="en-US" sz="2000" dirty="0">
                <a:ea typeface="ＭＳ Ｐゴシック" pitchFamily="26" charset="-128"/>
              </a:rPr>
              <a:t>If the average (squared) difference between the actual value and the prediction is small, then our model is doing a good job at predicting values at unknown points. If this average squared difference is large, then the model isn’t that great. This average squared difference is called mean square error of prediction. For instance, the G</a:t>
            </a:r>
            <a:r>
              <a:rPr lang="en-US" sz="2000" dirty="0" err="1">
                <a:ea typeface="ＭＳ Ｐゴシック" pitchFamily="26" charset="-128"/>
              </a:rPr>
              <a:t>eostatistical</a:t>
            </a:r>
            <a:r>
              <a:rPr lang="en-US" sz="2000" dirty="0">
                <a:ea typeface="ＭＳ Ｐゴシック" pitchFamily="26" charset="-128"/>
              </a:rPr>
              <a:t> Analyst of ESRI reports the square root of this average squared difference</a:t>
            </a:r>
          </a:p>
          <a:p>
            <a:pPr marL="742950" lvl="1" indent="-285750">
              <a:lnSpc>
                <a:spcPct val="80000"/>
              </a:lnSpc>
              <a:spcBef>
                <a:spcPct val="20000"/>
              </a:spcBef>
              <a:buFont typeface="Arial" charset="0"/>
              <a:buChar char="–"/>
              <a:defRPr/>
            </a:pPr>
            <a:r>
              <a:rPr lang="en-US" sz="2000" dirty="0">
                <a:ea typeface="ＭＳ Ｐゴシック" pitchFamily="26" charset="-128"/>
              </a:rPr>
              <a:t>Cross-validation is used in other interpolation methods as well</a:t>
            </a:r>
          </a:p>
        </p:txBody>
      </p:sp>
    </p:spTree>
    <p:extLst>
      <p:ext uri="{BB962C8B-B14F-4D97-AF65-F5344CB8AC3E}">
        <p14:creationId xmlns:p14="http://schemas.microsoft.com/office/powerpoint/2010/main" val="16300483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B481397D-44AD-4BE0-8DFF-ACC11E88B84E}" type="slidenum">
              <a:rPr lang="en-US" altLang="en-US" sz="1200">
                <a:solidFill>
                  <a:srgbClr val="898989"/>
                </a:solidFill>
              </a:rPr>
              <a:pPr>
                <a:spcBef>
                  <a:spcPct val="0"/>
                </a:spcBef>
                <a:buFontTx/>
                <a:buNone/>
              </a:pPr>
              <a:t>47</a:t>
            </a:fld>
            <a:endParaRPr lang="en-US" altLang="en-US" sz="1200">
              <a:solidFill>
                <a:srgbClr val="898989"/>
              </a:solidFill>
            </a:endParaRPr>
          </a:p>
        </p:txBody>
      </p:sp>
      <p:sp>
        <p:nvSpPr>
          <p:cNvPr id="30723" name="Rectangle 2"/>
          <p:cNvSpPr>
            <a:spLocks noGrp="1"/>
          </p:cNvSpPr>
          <p:nvPr>
            <p:ph type="title"/>
          </p:nvPr>
        </p:nvSpPr>
        <p:spPr>
          <a:xfrm>
            <a:off x="1981200" y="369888"/>
            <a:ext cx="8229600" cy="1143000"/>
          </a:xfrm>
        </p:spPr>
        <p:txBody>
          <a:bodyPr/>
          <a:lstStyle/>
          <a:p>
            <a:r>
              <a:rPr lang="en-US" altLang="en-US" smtClean="0"/>
              <a:t>A Cross-Validation Example</a:t>
            </a:r>
          </a:p>
        </p:txBody>
      </p:sp>
      <p:sp>
        <p:nvSpPr>
          <p:cNvPr id="4" name="Rectangle 3"/>
          <p:cNvSpPr txBox="1">
            <a:spLocks/>
          </p:cNvSpPr>
          <p:nvPr/>
        </p:nvSpPr>
        <p:spPr bwMode="auto">
          <a:xfrm>
            <a:off x="1828800" y="1695450"/>
            <a:ext cx="4419600" cy="48768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sz="1400" dirty="0">
                <a:ea typeface="ＭＳ Ｐゴシック" pitchFamily="26" charset="-128"/>
                <a:cs typeface="ＭＳ Ｐゴシック" pitchFamily="26" charset="-128"/>
              </a:rPr>
              <a:t>Assume you have measurements at 15 data points, from which you want to create a prediction surface</a:t>
            </a:r>
          </a:p>
          <a:p>
            <a:pPr marL="342900" indent="-342900">
              <a:lnSpc>
                <a:spcPct val="90000"/>
              </a:lnSpc>
              <a:spcBef>
                <a:spcPct val="20000"/>
              </a:spcBef>
              <a:buFont typeface="Arial" charset="0"/>
              <a:buChar char="•"/>
              <a:defRPr/>
            </a:pPr>
            <a:r>
              <a:rPr lang="en-US" sz="1400" dirty="0">
                <a:ea typeface="ＭＳ Ｐゴシック" pitchFamily="26" charset="-128"/>
                <a:cs typeface="ＭＳ Ｐゴシック" pitchFamily="26" charset="-128"/>
              </a:rPr>
              <a:t>The </a:t>
            </a:r>
            <a:r>
              <a:rPr lang="en-US" sz="1400" b="1" dirty="0">
                <a:ea typeface="ＭＳ Ｐゴシック" pitchFamily="26" charset="-128"/>
                <a:cs typeface="ＭＳ Ｐゴシック" pitchFamily="26" charset="-128"/>
              </a:rPr>
              <a:t>Measured </a:t>
            </a:r>
            <a:r>
              <a:rPr lang="en-US" sz="1400" dirty="0">
                <a:ea typeface="ＭＳ Ｐゴシック" pitchFamily="26" charset="-128"/>
                <a:cs typeface="ＭＳ Ｐゴシック" pitchFamily="26" charset="-128"/>
              </a:rPr>
              <a:t>column tells you the </a:t>
            </a:r>
            <a:r>
              <a:rPr lang="en-US" sz="1400" i="1" dirty="0">
                <a:ea typeface="ＭＳ Ｐゴシック" pitchFamily="26" charset="-128"/>
                <a:cs typeface="ＭＳ Ｐゴシック" pitchFamily="26" charset="-128"/>
              </a:rPr>
              <a:t>measured value </a:t>
            </a:r>
            <a:r>
              <a:rPr lang="en-US" sz="1400" dirty="0">
                <a:ea typeface="ＭＳ Ｐゴシック" pitchFamily="26" charset="-128"/>
                <a:cs typeface="ＭＳ Ｐゴシック" pitchFamily="26" charset="-128"/>
              </a:rPr>
              <a:t>at that point. The </a:t>
            </a:r>
            <a:r>
              <a:rPr lang="en-US" sz="1400" b="1" dirty="0">
                <a:ea typeface="ＭＳ Ｐゴシック" pitchFamily="26" charset="-128"/>
                <a:cs typeface="ＭＳ Ｐゴシック" pitchFamily="26" charset="-128"/>
              </a:rPr>
              <a:t>Predicted </a:t>
            </a:r>
            <a:r>
              <a:rPr lang="en-US" sz="1400" dirty="0">
                <a:ea typeface="ＭＳ Ｐゴシック" pitchFamily="26" charset="-128"/>
                <a:cs typeface="ＭＳ Ｐゴシック" pitchFamily="26" charset="-128"/>
              </a:rPr>
              <a:t>column tells you the </a:t>
            </a:r>
            <a:r>
              <a:rPr lang="en-US" sz="1400" i="1" dirty="0">
                <a:ea typeface="ＭＳ Ｐゴシック" pitchFamily="26" charset="-128"/>
                <a:cs typeface="ＭＳ Ｐゴシック" pitchFamily="26" charset="-128"/>
              </a:rPr>
              <a:t>prediction </a:t>
            </a:r>
            <a:r>
              <a:rPr lang="en-US" sz="1400" dirty="0">
                <a:ea typeface="ＭＳ Ｐゴシック" pitchFamily="26" charset="-128"/>
                <a:cs typeface="ＭＳ Ｐゴシック" pitchFamily="26" charset="-128"/>
              </a:rPr>
              <a:t>at that point when we remove it from the input (i.e., use the other 14 points to create a surface). The </a:t>
            </a:r>
            <a:r>
              <a:rPr lang="en-US" sz="1400" b="1" dirty="0">
                <a:ea typeface="ＭＳ Ｐゴシック" pitchFamily="26" charset="-128"/>
                <a:cs typeface="ＭＳ Ｐゴシック" pitchFamily="26" charset="-128"/>
              </a:rPr>
              <a:t>Error </a:t>
            </a:r>
            <a:r>
              <a:rPr lang="en-US" sz="1400" dirty="0">
                <a:ea typeface="ＭＳ Ｐゴシック" pitchFamily="26" charset="-128"/>
                <a:cs typeface="ＭＳ Ｐゴシック" pitchFamily="26" charset="-128"/>
              </a:rPr>
              <a:t>column is simply the difference between the measured and predicted values.</a:t>
            </a:r>
          </a:p>
          <a:p>
            <a:pPr marL="342900" indent="-342900">
              <a:lnSpc>
                <a:spcPct val="90000"/>
              </a:lnSpc>
              <a:spcBef>
                <a:spcPct val="20000"/>
              </a:spcBef>
              <a:buFont typeface="Arial" charset="0"/>
              <a:buChar char="•"/>
              <a:defRPr/>
            </a:pPr>
            <a:r>
              <a:rPr lang="en-US" sz="1400" dirty="0">
                <a:ea typeface="ＭＳ Ｐゴシック" pitchFamily="26" charset="-128"/>
                <a:cs typeface="ＭＳ Ｐゴシック" pitchFamily="26" charset="-128"/>
              </a:rPr>
              <a:t>Because we can have an over-prediction or under-prediction at any point, the error can be positive or negative. So averaging the errors won’t do us much good if we want to see the overall error – we’ll end up with a value that is essentially zero due to these positives and negatives</a:t>
            </a:r>
          </a:p>
          <a:p>
            <a:pPr marL="342900" indent="-342900">
              <a:lnSpc>
                <a:spcPct val="90000"/>
              </a:lnSpc>
              <a:spcBef>
                <a:spcPct val="20000"/>
              </a:spcBef>
              <a:buFont typeface="Arial" charset="0"/>
              <a:buChar char="•"/>
              <a:defRPr/>
            </a:pPr>
            <a:r>
              <a:rPr lang="en-US" sz="1400" dirty="0">
                <a:ea typeface="ＭＳ Ｐゴシック" pitchFamily="26" charset="-128"/>
                <a:cs typeface="ＭＳ Ｐゴシック" pitchFamily="26" charset="-128"/>
              </a:rPr>
              <a:t>Thus, in order to assess the extent of error in our prediction, we square each term, and then take the average of these squared errors. This average is called the </a:t>
            </a:r>
            <a:r>
              <a:rPr lang="en-US" sz="1400" i="1" dirty="0">
                <a:ea typeface="ＭＳ Ｐゴシック" pitchFamily="26" charset="-128"/>
                <a:cs typeface="ＭＳ Ｐゴシック" pitchFamily="26" charset="-128"/>
              </a:rPr>
              <a:t>mean squared error </a:t>
            </a:r>
            <a:r>
              <a:rPr lang="en-US" sz="1400" dirty="0">
                <a:ea typeface="ＭＳ Ｐゴシック" pitchFamily="26" charset="-128"/>
                <a:cs typeface="ＭＳ Ｐゴシック" pitchFamily="26" charset="-128"/>
              </a:rPr>
              <a:t>(MSE)</a:t>
            </a:r>
            <a:endParaRPr lang="en-US" sz="1400" i="1" dirty="0">
              <a:ea typeface="ＭＳ Ｐゴシック" pitchFamily="26" charset="-128"/>
              <a:cs typeface="ＭＳ Ｐゴシック" pitchFamily="26" charset="-128"/>
            </a:endParaRPr>
          </a:p>
          <a:p>
            <a:pPr marL="342900" indent="-342900">
              <a:lnSpc>
                <a:spcPct val="90000"/>
              </a:lnSpc>
              <a:spcBef>
                <a:spcPct val="20000"/>
              </a:spcBef>
              <a:buFont typeface="Arial" charset="0"/>
              <a:buChar char="•"/>
              <a:defRPr/>
            </a:pPr>
            <a:r>
              <a:rPr lang="en-US" sz="1400" dirty="0">
                <a:ea typeface="ＭＳ Ｐゴシック" pitchFamily="26" charset="-128"/>
                <a:cs typeface="ＭＳ Ｐゴシック" pitchFamily="26" charset="-128"/>
              </a:rPr>
              <a:t>For example, ArcGIS reports the </a:t>
            </a:r>
            <a:r>
              <a:rPr lang="en-US" sz="1400" i="1" dirty="0">
                <a:ea typeface="ＭＳ Ｐゴシック" pitchFamily="26" charset="-128"/>
                <a:cs typeface="ＭＳ Ｐゴシック" pitchFamily="26" charset="-128"/>
              </a:rPr>
              <a:t>square root </a:t>
            </a:r>
            <a:r>
              <a:rPr lang="en-US" sz="1400" dirty="0">
                <a:ea typeface="ＭＳ Ｐゴシック" pitchFamily="26" charset="-128"/>
                <a:cs typeface="ＭＳ Ｐゴシック" pitchFamily="26" charset="-128"/>
              </a:rPr>
              <a:t>of this </a:t>
            </a:r>
            <a:r>
              <a:rPr lang="en-US" sz="1400" i="1" dirty="0">
                <a:ea typeface="ＭＳ Ｐゴシック" pitchFamily="26" charset="-128"/>
                <a:cs typeface="ＭＳ Ｐゴシック" pitchFamily="26" charset="-128"/>
              </a:rPr>
              <a:t>mean squared error </a:t>
            </a:r>
            <a:r>
              <a:rPr lang="en-US" sz="1400" dirty="0">
                <a:ea typeface="ＭＳ Ｐゴシック" pitchFamily="26" charset="-128"/>
                <a:cs typeface="ＭＳ Ｐゴシック" pitchFamily="26" charset="-128"/>
              </a:rPr>
              <a:t>(referred to as simply </a:t>
            </a:r>
            <a:r>
              <a:rPr lang="en-US" sz="1400" i="1" dirty="0">
                <a:ea typeface="ＭＳ Ｐゴシック" pitchFamily="26" charset="-128"/>
                <a:cs typeface="ＭＳ Ｐゴシック" pitchFamily="26" charset="-128"/>
              </a:rPr>
              <a:t>Root-Mean-Square </a:t>
            </a:r>
            <a:r>
              <a:rPr lang="en-US" sz="1400" dirty="0">
                <a:ea typeface="ＭＳ Ｐゴシック" pitchFamily="26" charset="-128"/>
                <a:cs typeface="ＭＳ Ｐゴシック" pitchFamily="26" charset="-128"/>
              </a:rPr>
              <a:t>in </a:t>
            </a:r>
            <a:r>
              <a:rPr lang="en-US" sz="1400" dirty="0" err="1">
                <a:ea typeface="ＭＳ Ｐゴシック" pitchFamily="26" charset="-128"/>
                <a:cs typeface="ＭＳ Ｐゴシック" pitchFamily="26" charset="-128"/>
              </a:rPr>
              <a:t>Geostatistical</a:t>
            </a:r>
            <a:r>
              <a:rPr lang="en-US" sz="1400" dirty="0">
                <a:ea typeface="ＭＳ Ｐゴシック" pitchFamily="26" charset="-128"/>
                <a:cs typeface="ＭＳ Ｐゴシック" pitchFamily="26" charset="-128"/>
              </a:rPr>
              <a:t> Analyst). This root mean square error is often denoted as RMSE.</a:t>
            </a:r>
            <a:endParaRPr lang="en-US" sz="1400" i="1" dirty="0">
              <a:ea typeface="ＭＳ Ｐゴシック" pitchFamily="26" charset="-128"/>
              <a:cs typeface="ＭＳ Ｐゴシック" pitchFamily="26" charset="-128"/>
            </a:endParaRPr>
          </a:p>
        </p:txBody>
      </p:sp>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00251"/>
            <a:ext cx="38862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7226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2AC4E042-1BA6-4345-92E8-A4436745E349}" type="slidenum">
              <a:rPr lang="en-US" altLang="en-US" sz="1200">
                <a:solidFill>
                  <a:srgbClr val="898989"/>
                </a:solidFill>
              </a:rPr>
              <a:pPr>
                <a:spcBef>
                  <a:spcPct val="0"/>
                </a:spcBef>
                <a:buFontTx/>
                <a:buNone/>
              </a:pPr>
              <a:t>48</a:t>
            </a:fld>
            <a:endParaRPr lang="en-US" altLang="en-US" sz="1200">
              <a:solidFill>
                <a:srgbClr val="898989"/>
              </a:solidFill>
            </a:endParaRPr>
          </a:p>
        </p:txBody>
      </p:sp>
      <p:sp>
        <p:nvSpPr>
          <p:cNvPr id="32771" name="Rectangle 2"/>
          <p:cNvSpPr>
            <a:spLocks noGrp="1"/>
          </p:cNvSpPr>
          <p:nvPr>
            <p:ph type="title"/>
          </p:nvPr>
        </p:nvSpPr>
        <p:spPr>
          <a:xfrm>
            <a:off x="1981200" y="571501"/>
            <a:ext cx="8229600" cy="715963"/>
          </a:xfrm>
        </p:spPr>
        <p:txBody>
          <a:bodyPr/>
          <a:lstStyle/>
          <a:p>
            <a:r>
              <a:rPr lang="en-US" altLang="en-US" sz="4000"/>
              <a:t>Examples of IDW with Different </a:t>
            </a:r>
            <a:r>
              <a:rPr lang="en-US" altLang="en-US" sz="4000" i="1"/>
              <a:t>q</a:t>
            </a:r>
            <a:r>
              <a:rPr lang="en-US" altLang="en-US" sz="4000"/>
              <a:t>’s</a:t>
            </a:r>
            <a:endParaRPr lang="en-US" altLang="en-US" sz="4000" i="1"/>
          </a:p>
        </p:txBody>
      </p:sp>
      <p:sp>
        <p:nvSpPr>
          <p:cNvPr id="4" name="Rectangle 3"/>
          <p:cNvSpPr txBox="1">
            <a:spLocks/>
          </p:cNvSpPr>
          <p:nvPr/>
        </p:nvSpPr>
        <p:spPr bwMode="auto">
          <a:xfrm>
            <a:off x="1828800" y="6172200"/>
            <a:ext cx="8229600" cy="6858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dirty="0">
                <a:ea typeface="ＭＳ Ｐゴシック" pitchFamily="26" charset="-128"/>
                <a:cs typeface="ＭＳ Ｐゴシック" pitchFamily="26" charset="-128"/>
              </a:rPr>
              <a:t>Larger </a:t>
            </a:r>
            <a:r>
              <a:rPr lang="en-US" i="1" dirty="0" err="1">
                <a:ea typeface="ＭＳ Ｐゴシック" pitchFamily="26" charset="-128"/>
                <a:cs typeface="ＭＳ Ｐゴシック" pitchFamily="26" charset="-128"/>
              </a:rPr>
              <a:t>q</a:t>
            </a:r>
            <a:r>
              <a:rPr lang="en-US" dirty="0" err="1">
                <a:ea typeface="ＭＳ Ｐゴシック" pitchFamily="26" charset="-128"/>
                <a:cs typeface="ＭＳ Ｐゴシック" pitchFamily="26" charset="-128"/>
              </a:rPr>
              <a:t>’s</a:t>
            </a:r>
            <a:r>
              <a:rPr lang="en-US" dirty="0">
                <a:ea typeface="ＭＳ Ｐゴシック" pitchFamily="26" charset="-128"/>
                <a:cs typeface="ＭＳ Ｐゴシック" pitchFamily="26" charset="-128"/>
              </a:rPr>
              <a:t> (i.e., power to which distance is raised) yield smoother surfaces</a:t>
            </a:r>
          </a:p>
          <a:p>
            <a:pPr marL="342900" indent="-342900">
              <a:lnSpc>
                <a:spcPct val="90000"/>
              </a:lnSpc>
              <a:spcBef>
                <a:spcPct val="20000"/>
              </a:spcBef>
              <a:buFont typeface="Arial" charset="0"/>
              <a:buChar char="•"/>
              <a:defRPr/>
            </a:pPr>
            <a:r>
              <a:rPr lang="en-US" dirty="0">
                <a:ea typeface="ＭＳ Ｐゴシック" pitchFamily="26" charset="-128"/>
                <a:cs typeface="ＭＳ Ｐゴシック" pitchFamily="26" charset="-128"/>
              </a:rPr>
              <a:t>Food for thought: What happens when </a:t>
            </a:r>
            <a:r>
              <a:rPr lang="en-US" i="1" dirty="0">
                <a:ea typeface="ＭＳ Ｐゴシック" pitchFamily="26" charset="-128"/>
                <a:cs typeface="ＭＳ Ｐゴシック" pitchFamily="26" charset="-128"/>
              </a:rPr>
              <a:t>q</a:t>
            </a:r>
            <a:r>
              <a:rPr lang="en-US" dirty="0">
                <a:ea typeface="ＭＳ Ｐゴシック" pitchFamily="26" charset="-128"/>
                <a:cs typeface="ＭＳ Ｐゴシック" pitchFamily="26" charset="-128"/>
              </a:rPr>
              <a:t> is set to 0?</a:t>
            </a:r>
          </a:p>
        </p:txBody>
      </p:sp>
      <p:grpSp>
        <p:nvGrpSpPr>
          <p:cNvPr id="32773" name="Group 21"/>
          <p:cNvGrpSpPr>
            <a:grpSpLocks/>
          </p:cNvGrpSpPr>
          <p:nvPr/>
        </p:nvGrpSpPr>
        <p:grpSpPr bwMode="auto">
          <a:xfrm>
            <a:off x="1905000" y="1143001"/>
            <a:ext cx="8610600" cy="4924425"/>
            <a:chOff x="240" y="480"/>
            <a:chExt cx="5424" cy="3102"/>
          </a:xfrm>
        </p:grpSpPr>
        <p:sp>
          <p:nvSpPr>
            <p:cNvPr id="32774" name="Text Box 14"/>
            <p:cNvSpPr txBox="1">
              <a:spLocks noChangeArrowheads="1"/>
            </p:cNvSpPr>
            <p:nvPr/>
          </p:nvSpPr>
          <p:spPr bwMode="auto">
            <a:xfrm>
              <a:off x="240" y="864"/>
              <a:ext cx="2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800" i="1"/>
                <a:t>Gold concentrations at locations in western PA</a:t>
              </a:r>
            </a:p>
          </p:txBody>
        </p:sp>
        <p:grpSp>
          <p:nvGrpSpPr>
            <p:cNvPr id="32775" name="Group 20"/>
            <p:cNvGrpSpPr>
              <a:grpSpLocks/>
            </p:cNvGrpSpPr>
            <p:nvPr/>
          </p:nvGrpSpPr>
          <p:grpSpPr bwMode="auto">
            <a:xfrm>
              <a:off x="240" y="480"/>
              <a:ext cx="5424" cy="3102"/>
              <a:chOff x="240" y="480"/>
              <a:chExt cx="5424" cy="3102"/>
            </a:xfrm>
          </p:grpSpPr>
          <p:grpSp>
            <p:nvGrpSpPr>
              <p:cNvPr id="32776" name="Group 13"/>
              <p:cNvGrpSpPr>
                <a:grpSpLocks/>
              </p:cNvGrpSpPr>
              <p:nvPr/>
            </p:nvGrpSpPr>
            <p:grpSpPr bwMode="auto">
              <a:xfrm>
                <a:off x="240" y="480"/>
                <a:ext cx="5424" cy="3079"/>
                <a:chOff x="240" y="720"/>
                <a:chExt cx="5424" cy="3084"/>
              </a:xfrm>
            </p:grpSpPr>
            <p:grpSp>
              <p:nvGrpSpPr>
                <p:cNvPr id="32778" name="Group 6"/>
                <p:cNvGrpSpPr>
                  <a:grpSpLocks/>
                </p:cNvGrpSpPr>
                <p:nvPr/>
              </p:nvGrpSpPr>
              <p:grpSpPr bwMode="auto">
                <a:xfrm>
                  <a:off x="2784" y="720"/>
                  <a:ext cx="2880" cy="3084"/>
                  <a:chOff x="2304" y="720"/>
                  <a:chExt cx="2880" cy="3084"/>
                </a:xfrm>
              </p:grpSpPr>
              <p:pic>
                <p:nvPicPr>
                  <p:cNvPr id="327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 y="720"/>
                    <a:ext cx="2296" cy="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5" name="Text Box 5"/>
                  <p:cNvSpPr txBox="1">
                    <a:spLocks noChangeArrowheads="1"/>
                  </p:cNvSpPr>
                  <p:nvPr/>
                </p:nvSpPr>
                <p:spPr bwMode="auto">
                  <a:xfrm>
                    <a:off x="4608" y="1008"/>
                    <a:ext cx="576"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800" i="1"/>
                      <a:t>q = 1</a:t>
                    </a:r>
                  </a:p>
                  <a:p>
                    <a:pPr eaLnBrk="1" hangingPunct="1">
                      <a:spcBef>
                        <a:spcPct val="50000"/>
                      </a:spcBef>
                      <a:buFontTx/>
                      <a:buNone/>
                    </a:pPr>
                    <a:endParaRPr lang="en-US" altLang="en-US" sz="1800" i="1"/>
                  </a:p>
                  <a:p>
                    <a:pPr eaLnBrk="1" hangingPunct="1">
                      <a:spcBef>
                        <a:spcPct val="50000"/>
                      </a:spcBef>
                      <a:buFontTx/>
                      <a:buNone/>
                    </a:pPr>
                    <a:endParaRPr lang="en-US" altLang="en-US" sz="1000" i="1"/>
                  </a:p>
                  <a:p>
                    <a:pPr eaLnBrk="1" hangingPunct="1">
                      <a:spcBef>
                        <a:spcPct val="50000"/>
                      </a:spcBef>
                      <a:buFontTx/>
                      <a:buNone/>
                    </a:pPr>
                    <a:r>
                      <a:rPr lang="en-US" altLang="en-US" sz="1800" i="1"/>
                      <a:t>q=2</a:t>
                    </a:r>
                  </a:p>
                  <a:p>
                    <a:pPr eaLnBrk="1" hangingPunct="1">
                      <a:spcBef>
                        <a:spcPct val="50000"/>
                      </a:spcBef>
                      <a:buFontTx/>
                      <a:buNone/>
                    </a:pPr>
                    <a:endParaRPr lang="en-US" altLang="en-US" sz="1800" i="1"/>
                  </a:p>
                  <a:p>
                    <a:pPr eaLnBrk="1" hangingPunct="1">
                      <a:spcBef>
                        <a:spcPct val="50000"/>
                      </a:spcBef>
                      <a:buFontTx/>
                      <a:buNone/>
                    </a:pPr>
                    <a:endParaRPr lang="en-US" altLang="en-US" sz="1800" i="1"/>
                  </a:p>
                  <a:p>
                    <a:pPr eaLnBrk="1" hangingPunct="1">
                      <a:spcBef>
                        <a:spcPct val="50000"/>
                      </a:spcBef>
                      <a:buFontTx/>
                      <a:buNone/>
                    </a:pPr>
                    <a:r>
                      <a:rPr lang="en-US" altLang="en-US" sz="1800" i="1"/>
                      <a:t>q=3</a:t>
                    </a:r>
                  </a:p>
                  <a:p>
                    <a:pPr eaLnBrk="1" hangingPunct="1">
                      <a:spcBef>
                        <a:spcPct val="50000"/>
                      </a:spcBef>
                      <a:buFontTx/>
                      <a:buNone/>
                    </a:pPr>
                    <a:endParaRPr lang="en-US" altLang="en-US" sz="1800" i="1"/>
                  </a:p>
                  <a:p>
                    <a:pPr eaLnBrk="1" hangingPunct="1">
                      <a:spcBef>
                        <a:spcPct val="50000"/>
                      </a:spcBef>
                      <a:buFontTx/>
                      <a:buNone/>
                    </a:pPr>
                    <a:endParaRPr lang="en-US" altLang="en-US" sz="2400" i="1"/>
                  </a:p>
                  <a:p>
                    <a:pPr eaLnBrk="1" hangingPunct="1">
                      <a:spcBef>
                        <a:spcPct val="50000"/>
                      </a:spcBef>
                      <a:buFontTx/>
                      <a:buNone/>
                    </a:pPr>
                    <a:r>
                      <a:rPr lang="en-US" altLang="en-US" sz="1800" i="1"/>
                      <a:t>q=10</a:t>
                    </a:r>
                  </a:p>
                </p:txBody>
              </p:sp>
            </p:grpSp>
            <p:pic>
              <p:nvPicPr>
                <p:cNvPr id="3277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536"/>
                  <a:ext cx="2088"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Line 9"/>
                <p:cNvSpPr>
                  <a:spLocks noChangeShapeType="1"/>
                </p:cNvSpPr>
                <p:nvPr/>
              </p:nvSpPr>
              <p:spPr bwMode="auto">
                <a:xfrm flipV="1">
                  <a:off x="2304" y="1296"/>
                  <a:ext cx="576" cy="10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1" name="Line 10"/>
                <p:cNvSpPr>
                  <a:spLocks noChangeShapeType="1"/>
                </p:cNvSpPr>
                <p:nvPr/>
              </p:nvSpPr>
              <p:spPr bwMode="auto">
                <a:xfrm flipV="1">
                  <a:off x="2304" y="1968"/>
                  <a:ext cx="57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2" name="Line 11"/>
                <p:cNvSpPr>
                  <a:spLocks noChangeShapeType="1"/>
                </p:cNvSpPr>
                <p:nvPr/>
              </p:nvSpPr>
              <p:spPr bwMode="auto">
                <a:xfrm>
                  <a:off x="2304" y="235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3" name="Line 12"/>
                <p:cNvSpPr>
                  <a:spLocks noChangeShapeType="1"/>
                </p:cNvSpPr>
                <p:nvPr/>
              </p:nvSpPr>
              <p:spPr bwMode="auto">
                <a:xfrm>
                  <a:off x="2304" y="2352"/>
                  <a:ext cx="720"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2777" name="Text Box 15"/>
              <p:cNvSpPr txBox="1">
                <a:spLocks noChangeArrowheads="1"/>
              </p:cNvSpPr>
              <p:nvPr/>
            </p:nvSpPr>
            <p:spPr bwMode="auto">
              <a:xfrm>
                <a:off x="240" y="2832"/>
                <a:ext cx="244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800" i="1"/>
                  <a:t>The Geostatistical Analyst of ArcGIS is able to tell you the optimal value of q by seeing which one yields the minimum RMSE. (Here, it is q=1).</a:t>
                </a:r>
              </a:p>
            </p:txBody>
          </p:sp>
        </p:grpSp>
      </p:grpSp>
    </p:spTree>
    <p:extLst>
      <p:ext uri="{BB962C8B-B14F-4D97-AF65-F5344CB8AC3E}">
        <p14:creationId xmlns:p14="http://schemas.microsoft.com/office/powerpoint/2010/main" val="25420243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EC15092A-DB4C-4F4A-B8CA-D7F372054AB5}" type="slidenum">
              <a:rPr lang="en-US" altLang="en-US" sz="1200">
                <a:solidFill>
                  <a:srgbClr val="898989"/>
                </a:solidFill>
              </a:rPr>
              <a:pPr>
                <a:spcBef>
                  <a:spcPct val="0"/>
                </a:spcBef>
                <a:buFontTx/>
                <a:buNone/>
              </a:pPr>
              <a:t>49</a:t>
            </a:fld>
            <a:endParaRPr lang="en-US" altLang="en-US" sz="1200">
              <a:solidFill>
                <a:srgbClr val="898989"/>
              </a:solidFill>
            </a:endParaRPr>
          </a:p>
        </p:txBody>
      </p:sp>
      <p:sp>
        <p:nvSpPr>
          <p:cNvPr id="69635" name="Rectangle 2"/>
          <p:cNvSpPr>
            <a:spLocks noGrp="1"/>
          </p:cNvSpPr>
          <p:nvPr>
            <p:ph type="title"/>
          </p:nvPr>
        </p:nvSpPr>
        <p:spPr>
          <a:xfrm>
            <a:off x="1981200" y="2667000"/>
            <a:ext cx="8229600" cy="1143000"/>
          </a:xfrm>
        </p:spPr>
        <p:txBody>
          <a:bodyPr/>
          <a:lstStyle/>
          <a:p>
            <a:pPr eaLnBrk="1" hangingPunct="1"/>
            <a:r>
              <a:rPr lang="en-US" altLang="en-US" dirty="0" err="1" smtClean="0"/>
              <a:t>Geostatistical</a:t>
            </a:r>
            <a:r>
              <a:rPr lang="en-US" altLang="en-US" dirty="0" smtClean="0"/>
              <a:t> </a:t>
            </a:r>
            <a:r>
              <a:rPr lang="en-US" altLang="en-US" dirty="0" smtClean="0"/>
              <a:t>Interpolation</a:t>
            </a:r>
          </a:p>
        </p:txBody>
      </p:sp>
    </p:spTree>
    <p:extLst>
      <p:ext uri="{BB962C8B-B14F-4D97-AF65-F5344CB8AC3E}">
        <p14:creationId xmlns:p14="http://schemas.microsoft.com/office/powerpoint/2010/main" val="3100730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Bagaimana</a:t>
            </a:r>
            <a:r>
              <a:rPr lang="en-US" dirty="0" smtClean="0"/>
              <a:t> </a:t>
            </a:r>
            <a:r>
              <a:rPr lang="en-US" dirty="0" err="1" smtClean="0"/>
              <a:t>mengukur</a:t>
            </a:r>
            <a:r>
              <a:rPr lang="en-US" dirty="0" smtClean="0"/>
              <a:t> </a:t>
            </a:r>
            <a:r>
              <a:rPr lang="en-US" dirty="0" err="1" smtClean="0"/>
              <a:t>autokorelasi</a:t>
            </a:r>
            <a:r>
              <a:rPr lang="en-US" dirty="0" smtClean="0"/>
              <a:t> </a:t>
            </a:r>
            <a:r>
              <a:rPr lang="en-US" dirty="0" err="1" smtClean="0"/>
              <a:t>spasial</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140541" y="3195484"/>
                <a:ext cx="3889128" cy="1380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𝜌</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nary>
                            <m:naryPr>
                              <m:chr m:val="∑"/>
                              <m:ctrlPr>
                                <a:rPr lang="en-US" sz="2800" b="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𝑥</m:t>
                                      </m:r>
                                    </m:e>
                                  </m:acc>
                                </m:e>
                              </m:d>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𝑦</m:t>
                                      </m:r>
                                    </m:e>
                                  </m:acc>
                                </m:e>
                              </m:d>
                            </m:e>
                          </m:nary>
                        </m:num>
                        <m:den>
                          <m:rad>
                            <m:radPr>
                              <m:degHide m:val="on"/>
                              <m:ctrlPr>
                                <a:rPr lang="en-US" sz="2800" b="0" i="1" smtClean="0">
                                  <a:latin typeface="Cambria Math" panose="02040503050406030204" pitchFamily="18" charset="0"/>
                                  <a:ea typeface="Cambria Math" panose="02040503050406030204" pitchFamily="18" charset="0"/>
                                </a:rPr>
                              </m:ctrlPr>
                            </m:radPr>
                            <m:deg/>
                            <m:e>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𝑠</m:t>
                                  </m:r>
                                </m:e>
                                <m:sub>
                                  <m:r>
                                    <a:rPr lang="en-US" sz="2800" b="0" i="1" smtClean="0">
                                      <a:latin typeface="Cambria Math" panose="02040503050406030204" pitchFamily="18" charset="0"/>
                                      <a:ea typeface="Cambria Math" panose="02040503050406030204" pitchFamily="18" charset="0"/>
                                    </a:rPr>
                                    <m:t>𝑥</m:t>
                                  </m:r>
                                </m:sub>
                                <m:sup>
                                  <m:r>
                                    <a:rPr lang="en-US" sz="2800" b="0" i="1" smtClean="0">
                                      <a:latin typeface="Cambria Math" panose="02040503050406030204" pitchFamily="18" charset="0"/>
                                      <a:ea typeface="Cambria Math" panose="02040503050406030204" pitchFamily="18" charset="0"/>
                                    </a:rPr>
                                    <m:t>2</m:t>
                                  </m:r>
                                </m:sup>
                              </m:sSubSup>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m:t>
                                  </m:r>
                                </m:e>
                                <m:sub>
                                  <m:r>
                                    <a:rPr lang="en-US" sz="2800" b="0" i="1" smtClean="0">
                                      <a:latin typeface="Cambria Math" panose="02040503050406030204" pitchFamily="18" charset="0"/>
                                      <a:ea typeface="Cambria Math" panose="02040503050406030204" pitchFamily="18" charset="0"/>
                                    </a:rPr>
                                    <m:t>𝑦</m:t>
                                  </m:r>
                                </m:sub>
                                <m:sup>
                                  <m:r>
                                    <a:rPr lang="en-US" sz="2800" b="0" i="1" smtClean="0">
                                      <a:latin typeface="Cambria Math" panose="02040503050406030204" pitchFamily="18" charset="0"/>
                                      <a:ea typeface="Cambria Math" panose="02040503050406030204" pitchFamily="18" charset="0"/>
                                    </a:rPr>
                                    <m:t>2</m:t>
                                  </m:r>
                                </m:sup>
                              </m:sSubSup>
                            </m:e>
                          </m:rad>
                        </m:den>
                      </m:f>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140541" y="3195484"/>
                <a:ext cx="3889128" cy="13809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946490" y="3195484"/>
                <a:ext cx="4714568" cy="9943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𝜌</m:t>
                          </m:r>
                        </m:e>
                        <m:sub>
                          <m:r>
                            <a:rPr lang="en-US" sz="2800" b="0" i="1" smtClean="0">
                              <a:latin typeface="Cambria Math" panose="02040503050406030204" pitchFamily="18" charset="0"/>
                              <a:ea typeface="Cambria Math" panose="02040503050406030204" pitchFamily="18" charset="0"/>
                            </a:rPr>
                            <m:t>h</m:t>
                          </m:r>
                        </m:sub>
                      </m:sSub>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nary>
                            <m:naryPr>
                              <m:chr m:val="∑"/>
                              <m:ctrlPr>
                                <a:rPr lang="en-US" sz="2800" b="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𝑝</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𝑘</m:t>
                              </m:r>
                            </m:sup>
                            <m:e>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𝑝</m:t>
                                      </m:r>
                                    </m:sub>
                                  </m:sSub>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𝑥</m:t>
                                      </m:r>
                                    </m:e>
                                  </m:acc>
                                </m:e>
                              </m:d>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𝑝</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m:t>
                                      </m:r>
                                    </m:sub>
                                  </m:sSub>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𝑥</m:t>
                                      </m:r>
                                    </m:e>
                                  </m:acc>
                                </m:e>
                              </m:d>
                            </m:e>
                          </m:nary>
                        </m:num>
                        <m:den>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𝑠</m:t>
                              </m:r>
                            </m:e>
                            <m:sub>
                              <m:r>
                                <a:rPr lang="en-US" sz="2800" b="0" i="1" smtClean="0">
                                  <a:latin typeface="Cambria Math" panose="02040503050406030204" pitchFamily="18" charset="0"/>
                                  <a:ea typeface="Cambria Math" panose="02040503050406030204" pitchFamily="18" charset="0"/>
                                </a:rPr>
                                <m:t>𝑥</m:t>
                              </m:r>
                            </m:sub>
                            <m:sup>
                              <m:r>
                                <a:rPr lang="en-US" sz="2800" b="0" i="1" smtClean="0">
                                  <a:latin typeface="Cambria Math" panose="02040503050406030204" pitchFamily="18" charset="0"/>
                                  <a:ea typeface="Cambria Math" panose="02040503050406030204" pitchFamily="18" charset="0"/>
                                </a:rPr>
                                <m:t>2</m:t>
                              </m:r>
                            </m:sup>
                          </m:sSubSup>
                        </m:den>
                      </m:f>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6946490" y="3195484"/>
                <a:ext cx="4714568" cy="994311"/>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924231" y="2371924"/>
            <a:ext cx="4689987" cy="584775"/>
          </a:xfrm>
          <a:prstGeom prst="rect">
            <a:avLst/>
          </a:prstGeom>
          <a:noFill/>
        </p:spPr>
        <p:txBody>
          <a:bodyPr wrap="square" rtlCol="0">
            <a:spAutoFit/>
          </a:bodyPr>
          <a:lstStyle/>
          <a:p>
            <a:pPr algn="ctr"/>
            <a:r>
              <a:rPr lang="en-US" sz="3200" dirty="0" err="1" smtClean="0">
                <a:solidFill>
                  <a:schemeClr val="accent2">
                    <a:lumMod val="75000"/>
                  </a:schemeClr>
                </a:solidFill>
              </a:rPr>
              <a:t>Korelasi</a:t>
            </a:r>
            <a:r>
              <a:rPr lang="en-US" sz="3200" dirty="0" smtClean="0">
                <a:solidFill>
                  <a:schemeClr val="accent2">
                    <a:lumMod val="75000"/>
                  </a:schemeClr>
                </a:solidFill>
              </a:rPr>
              <a:t> </a:t>
            </a:r>
            <a:r>
              <a:rPr lang="en-US" sz="3200" dirty="0" err="1" smtClean="0">
                <a:solidFill>
                  <a:schemeClr val="accent2">
                    <a:lumMod val="75000"/>
                  </a:schemeClr>
                </a:solidFill>
              </a:rPr>
              <a:t>antara</a:t>
            </a:r>
            <a:r>
              <a:rPr lang="en-US" sz="3200" dirty="0" smtClean="0">
                <a:solidFill>
                  <a:schemeClr val="accent2">
                    <a:lumMod val="75000"/>
                  </a:schemeClr>
                </a:solidFill>
              </a:rPr>
              <a:t> X </a:t>
            </a:r>
            <a:r>
              <a:rPr lang="en-US" sz="3200" dirty="0" err="1" smtClean="0">
                <a:solidFill>
                  <a:schemeClr val="accent2">
                    <a:lumMod val="75000"/>
                  </a:schemeClr>
                </a:solidFill>
              </a:rPr>
              <a:t>dan</a:t>
            </a:r>
            <a:r>
              <a:rPr lang="en-US" sz="3200" dirty="0" smtClean="0">
                <a:solidFill>
                  <a:schemeClr val="accent2">
                    <a:lumMod val="75000"/>
                  </a:schemeClr>
                </a:solidFill>
              </a:rPr>
              <a:t> Y</a:t>
            </a:r>
            <a:endParaRPr lang="en-US" sz="3200" dirty="0">
              <a:solidFill>
                <a:schemeClr val="accent2">
                  <a:lumMod val="75000"/>
                </a:schemeClr>
              </a:solidFill>
            </a:endParaRPr>
          </a:p>
        </p:txBody>
      </p:sp>
      <p:sp>
        <p:nvSpPr>
          <p:cNvPr id="7" name="TextBox 6"/>
          <p:cNvSpPr txBox="1"/>
          <p:nvPr/>
        </p:nvSpPr>
        <p:spPr>
          <a:xfrm>
            <a:off x="6805151" y="2076955"/>
            <a:ext cx="4689987" cy="1077218"/>
          </a:xfrm>
          <a:prstGeom prst="rect">
            <a:avLst/>
          </a:prstGeom>
          <a:noFill/>
        </p:spPr>
        <p:txBody>
          <a:bodyPr wrap="square" rtlCol="0">
            <a:spAutoFit/>
          </a:bodyPr>
          <a:lstStyle/>
          <a:p>
            <a:pPr algn="ctr"/>
            <a:r>
              <a:rPr lang="en-US" sz="3200" dirty="0" err="1" smtClean="0">
                <a:solidFill>
                  <a:schemeClr val="accent2">
                    <a:lumMod val="75000"/>
                  </a:schemeClr>
                </a:solidFill>
              </a:rPr>
              <a:t>Korelasi</a:t>
            </a:r>
            <a:r>
              <a:rPr lang="en-US" sz="3200" dirty="0" smtClean="0">
                <a:solidFill>
                  <a:schemeClr val="accent2">
                    <a:lumMod val="75000"/>
                  </a:schemeClr>
                </a:solidFill>
              </a:rPr>
              <a:t> </a:t>
            </a:r>
            <a:r>
              <a:rPr lang="en-US" sz="3200" dirty="0" err="1" smtClean="0">
                <a:solidFill>
                  <a:schemeClr val="accent2">
                    <a:lumMod val="75000"/>
                  </a:schemeClr>
                </a:solidFill>
              </a:rPr>
              <a:t>spasial</a:t>
            </a:r>
            <a:r>
              <a:rPr lang="en-US" sz="3200" dirty="0" smtClean="0">
                <a:solidFill>
                  <a:schemeClr val="accent2">
                    <a:lumMod val="75000"/>
                  </a:schemeClr>
                </a:solidFill>
              </a:rPr>
              <a:t> </a:t>
            </a:r>
            <a:r>
              <a:rPr lang="en-US" sz="3200" dirty="0" err="1" smtClean="0">
                <a:solidFill>
                  <a:schemeClr val="accent2">
                    <a:lumMod val="75000"/>
                  </a:schemeClr>
                </a:solidFill>
              </a:rPr>
              <a:t>variabel</a:t>
            </a:r>
            <a:r>
              <a:rPr lang="en-US" sz="3200" dirty="0" smtClean="0">
                <a:solidFill>
                  <a:schemeClr val="accent2">
                    <a:lumMod val="75000"/>
                  </a:schemeClr>
                </a:solidFill>
              </a:rPr>
              <a:t> X </a:t>
            </a:r>
            <a:r>
              <a:rPr lang="en-US" sz="3200" dirty="0" err="1" smtClean="0">
                <a:solidFill>
                  <a:schemeClr val="accent2">
                    <a:lumMod val="75000"/>
                  </a:schemeClr>
                </a:solidFill>
              </a:rPr>
              <a:t>pada</a:t>
            </a:r>
            <a:r>
              <a:rPr lang="en-US" sz="3200" dirty="0" smtClean="0">
                <a:solidFill>
                  <a:schemeClr val="accent2">
                    <a:lumMod val="75000"/>
                  </a:schemeClr>
                </a:solidFill>
              </a:rPr>
              <a:t> </a:t>
            </a:r>
            <a:r>
              <a:rPr lang="en-US" sz="3200" dirty="0" err="1" smtClean="0">
                <a:solidFill>
                  <a:schemeClr val="accent2">
                    <a:lumMod val="75000"/>
                  </a:schemeClr>
                </a:solidFill>
              </a:rPr>
              <a:t>jarak</a:t>
            </a:r>
            <a:r>
              <a:rPr lang="en-US" sz="3200" dirty="0" smtClean="0">
                <a:solidFill>
                  <a:schemeClr val="accent2">
                    <a:lumMod val="75000"/>
                  </a:schemeClr>
                </a:solidFill>
              </a:rPr>
              <a:t> </a:t>
            </a:r>
            <a:r>
              <a:rPr lang="en-US" sz="3200" i="1" dirty="0" smtClean="0">
                <a:solidFill>
                  <a:schemeClr val="accent2">
                    <a:lumMod val="75000"/>
                  </a:schemeClr>
                </a:solidFill>
              </a:rPr>
              <a:t>h</a:t>
            </a:r>
            <a:endParaRPr lang="en-US" sz="3200" dirty="0">
              <a:solidFill>
                <a:schemeClr val="accent2">
                  <a:lumMod val="75000"/>
                </a:schemeClr>
              </a:solidFill>
            </a:endParaRPr>
          </a:p>
        </p:txBody>
      </p:sp>
    </p:spTree>
    <p:extLst>
      <p:ext uri="{BB962C8B-B14F-4D97-AF65-F5344CB8AC3E}">
        <p14:creationId xmlns:p14="http://schemas.microsoft.com/office/powerpoint/2010/main" val="28042780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C78AF309-90CB-4022-A85E-05194CCEC306}" type="slidenum">
              <a:rPr lang="en-US" altLang="en-US" sz="1200">
                <a:solidFill>
                  <a:srgbClr val="898989"/>
                </a:solidFill>
              </a:rPr>
              <a:pPr>
                <a:spcBef>
                  <a:spcPct val="0"/>
                </a:spcBef>
                <a:buFontTx/>
                <a:buNone/>
              </a:pPr>
              <a:t>50</a:t>
            </a:fld>
            <a:endParaRPr lang="en-US" altLang="en-US" sz="1200">
              <a:solidFill>
                <a:srgbClr val="898989"/>
              </a:solidFill>
            </a:endParaRPr>
          </a:p>
        </p:txBody>
      </p:sp>
      <p:sp>
        <p:nvSpPr>
          <p:cNvPr id="71683" name="Rectangle 2"/>
          <p:cNvSpPr>
            <a:spLocks noGrp="1"/>
          </p:cNvSpPr>
          <p:nvPr>
            <p:ph type="title"/>
          </p:nvPr>
        </p:nvSpPr>
        <p:spPr>
          <a:xfrm>
            <a:off x="2133600" y="304801"/>
            <a:ext cx="8229600" cy="1249363"/>
          </a:xfrm>
        </p:spPr>
        <p:txBody>
          <a:bodyPr/>
          <a:lstStyle/>
          <a:p>
            <a:r>
              <a:rPr lang="en-US" altLang="en-US" smtClean="0"/>
              <a:t>Origins</a:t>
            </a:r>
          </a:p>
        </p:txBody>
      </p:sp>
      <p:sp>
        <p:nvSpPr>
          <p:cNvPr id="4" name="Rectangle 3"/>
          <p:cNvSpPr txBox="1">
            <a:spLocks/>
          </p:cNvSpPr>
          <p:nvPr/>
        </p:nvSpPr>
        <p:spPr bwMode="auto">
          <a:xfrm>
            <a:off x="1752600" y="1447800"/>
            <a:ext cx="5105400" cy="47244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a:ea typeface="ＭＳ Ｐゴシック" pitchFamily="26" charset="-128"/>
                <a:cs typeface="ＭＳ Ｐゴシック" pitchFamily="26" charset="-128"/>
              </a:rPr>
              <a:t>Involve a set of statistical techniques called Kriging (there are a bunch of different Kriging methods)</a:t>
            </a:r>
          </a:p>
          <a:p>
            <a:pPr marL="342900" indent="-342900">
              <a:lnSpc>
                <a:spcPct val="80000"/>
              </a:lnSpc>
              <a:spcBef>
                <a:spcPct val="20000"/>
              </a:spcBef>
              <a:buFont typeface="Arial" charset="0"/>
              <a:buChar char="•"/>
              <a:defRPr/>
            </a:pPr>
            <a:r>
              <a:rPr lang="en-US">
                <a:ea typeface="ＭＳ Ｐゴシック" pitchFamily="26" charset="-128"/>
                <a:cs typeface="ＭＳ Ｐゴシック" pitchFamily="26" charset="-128"/>
              </a:rPr>
              <a:t>Kriging is named after Danie Gerhardus Krige, a South African mining engineer who presented the ideas in his masters thesis in 1951. These ideas were later formalized by a prominent French mathematician Georges Matheron</a:t>
            </a:r>
          </a:p>
          <a:p>
            <a:pPr marL="342900" indent="-342900">
              <a:lnSpc>
                <a:spcPct val="80000"/>
              </a:lnSpc>
              <a:spcBef>
                <a:spcPct val="20000"/>
              </a:spcBef>
              <a:buFont typeface="Arial" charset="0"/>
              <a:buChar char="•"/>
              <a:defRPr/>
            </a:pPr>
            <a:r>
              <a:rPr lang="en-US">
                <a:ea typeface="ＭＳ Ｐゴシック" pitchFamily="26" charset="-128"/>
                <a:cs typeface="ＭＳ Ｐゴシック" pitchFamily="26" charset="-128"/>
              </a:rPr>
              <a:t>For more information, see:</a:t>
            </a:r>
          </a:p>
          <a:p>
            <a:pPr marL="742950" lvl="1" indent="-285750">
              <a:lnSpc>
                <a:spcPct val="80000"/>
              </a:lnSpc>
              <a:spcBef>
                <a:spcPct val="20000"/>
              </a:spcBef>
              <a:buFont typeface="Arial" charset="0"/>
              <a:buChar char="–"/>
              <a:defRPr/>
            </a:pPr>
            <a:r>
              <a:rPr lang="en-US">
                <a:ea typeface="ＭＳ Ｐゴシック" pitchFamily="26" charset="-128"/>
              </a:rPr>
              <a:t>Krige, Danie G. (1951). "A statistical approach to some basic mine valuation problems on the Witwatersrand". </a:t>
            </a:r>
            <a:r>
              <a:rPr lang="en-US" i="1">
                <a:ea typeface="ＭＳ Ｐゴシック" pitchFamily="26" charset="-128"/>
              </a:rPr>
              <a:t>J. of the Chem., Metal. and Mining Soc. of South Africa</a:t>
            </a:r>
            <a:r>
              <a:rPr lang="en-US">
                <a:ea typeface="ＭＳ Ｐゴシック" pitchFamily="26" charset="-128"/>
              </a:rPr>
              <a:t> </a:t>
            </a:r>
            <a:r>
              <a:rPr lang="en-US" b="1">
                <a:ea typeface="ＭＳ Ｐゴシック" pitchFamily="26" charset="-128"/>
              </a:rPr>
              <a:t>52</a:t>
            </a:r>
            <a:r>
              <a:rPr lang="en-US">
                <a:ea typeface="ＭＳ Ｐゴシック" pitchFamily="26" charset="-128"/>
              </a:rPr>
              <a:t> (6): 119–139. </a:t>
            </a:r>
          </a:p>
          <a:p>
            <a:pPr marL="742950" lvl="1" indent="-285750">
              <a:lnSpc>
                <a:spcPct val="80000"/>
              </a:lnSpc>
              <a:spcBef>
                <a:spcPct val="20000"/>
              </a:spcBef>
              <a:buFont typeface="Arial" charset="0"/>
              <a:buChar char="–"/>
              <a:defRPr/>
            </a:pPr>
            <a:r>
              <a:rPr lang="en-US">
                <a:ea typeface="ＭＳ Ｐゴシック" pitchFamily="26" charset="-128"/>
              </a:rPr>
              <a:t>Matheron, Georges</a:t>
            </a:r>
            <a:r>
              <a:rPr lang="en-US" i="1">
                <a:ea typeface="ＭＳ Ｐゴシック" pitchFamily="26" charset="-128"/>
              </a:rPr>
              <a:t> (1962).</a:t>
            </a:r>
            <a:r>
              <a:rPr lang="en-US">
                <a:ea typeface="ＭＳ Ｐゴシック" pitchFamily="26" charset="-128"/>
              </a:rPr>
              <a:t> </a:t>
            </a:r>
            <a:r>
              <a:rPr lang="en-US" i="1">
                <a:ea typeface="ＭＳ Ｐゴシック" pitchFamily="26" charset="-128"/>
              </a:rPr>
              <a:t>Traité de géostatistique appliquée</a:t>
            </a:r>
            <a:r>
              <a:rPr lang="en-US">
                <a:ea typeface="ＭＳ Ｐゴシック" pitchFamily="26" charset="-128"/>
              </a:rPr>
              <a:t>, Editions Technip, France</a:t>
            </a:r>
          </a:p>
          <a:p>
            <a:pPr marL="342900" indent="-342900">
              <a:lnSpc>
                <a:spcPct val="80000"/>
              </a:lnSpc>
              <a:spcBef>
                <a:spcPct val="20000"/>
              </a:spcBef>
              <a:buFont typeface="Arial" charset="0"/>
              <a:buChar char="•"/>
              <a:defRPr/>
            </a:pPr>
            <a:r>
              <a:rPr lang="en-US">
                <a:ea typeface="ＭＳ Ｐゴシック" pitchFamily="26" charset="-128"/>
                <a:cs typeface="ＭＳ Ｐゴシック" pitchFamily="26" charset="-128"/>
              </a:rPr>
              <a:t>Kriging has two parts: the quantification of the spatial structure in the data (called </a:t>
            </a:r>
            <a:r>
              <a:rPr lang="en-US" i="1">
                <a:ea typeface="ＭＳ Ｐゴシック" pitchFamily="26" charset="-128"/>
                <a:cs typeface="ＭＳ Ｐゴシック" pitchFamily="26" charset="-128"/>
              </a:rPr>
              <a:t>variography) </a:t>
            </a:r>
            <a:r>
              <a:rPr lang="en-US">
                <a:ea typeface="ＭＳ Ｐゴシック" pitchFamily="26" charset="-128"/>
                <a:cs typeface="ＭＳ Ｐゴシック" pitchFamily="26" charset="-128"/>
              </a:rPr>
              <a:t>and prediction of values at unknown points</a:t>
            </a:r>
          </a:p>
        </p:txBody>
      </p:sp>
      <p:sp>
        <p:nvSpPr>
          <p:cNvPr id="71685" name="Text Box 4"/>
          <p:cNvSpPr txBox="1">
            <a:spLocks noChangeArrowheads="1"/>
          </p:cNvSpPr>
          <p:nvPr/>
        </p:nvSpPr>
        <p:spPr bwMode="auto">
          <a:xfrm>
            <a:off x="2362200" y="6324601"/>
            <a:ext cx="548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200"/>
              <a:t>Souce of this information: </a:t>
            </a:r>
            <a:r>
              <a:rPr lang="en-US" altLang="en-US" sz="1200">
                <a:hlinkClick r:id="rId3"/>
              </a:rPr>
              <a:t>http://en.wikipedia.org/wiki/Daniel_Gerhardus_Krige</a:t>
            </a:r>
            <a:r>
              <a:rPr lang="en-US" altLang="en-US" sz="1800">
                <a:latin typeface="Arial" panose="020B0604020202020204" pitchFamily="34" charset="0"/>
              </a:rPr>
              <a:t> </a:t>
            </a:r>
          </a:p>
        </p:txBody>
      </p:sp>
      <p:grpSp>
        <p:nvGrpSpPr>
          <p:cNvPr id="71686" name="Group 13"/>
          <p:cNvGrpSpPr>
            <a:grpSpLocks/>
          </p:cNvGrpSpPr>
          <p:nvPr/>
        </p:nvGrpSpPr>
        <p:grpSpPr bwMode="auto">
          <a:xfrm>
            <a:off x="7010400" y="1676400"/>
            <a:ext cx="2895600" cy="4343400"/>
            <a:chOff x="3456" y="1056"/>
            <a:chExt cx="1824" cy="2736"/>
          </a:xfrm>
        </p:grpSpPr>
        <p:grpSp>
          <p:nvGrpSpPr>
            <p:cNvPr id="71687" name="Group 7"/>
            <p:cNvGrpSpPr>
              <a:grpSpLocks/>
            </p:cNvGrpSpPr>
            <p:nvPr/>
          </p:nvGrpSpPr>
          <p:grpSpPr bwMode="auto">
            <a:xfrm>
              <a:off x="3456" y="2496"/>
              <a:ext cx="1824" cy="1296"/>
              <a:chOff x="2880" y="1104"/>
              <a:chExt cx="2688" cy="2163"/>
            </a:xfrm>
          </p:grpSpPr>
          <p:pic>
            <p:nvPicPr>
              <p:cNvPr id="7169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104"/>
                <a:ext cx="2688" cy="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2" name="Text Box 6"/>
              <p:cNvSpPr txBox="1">
                <a:spLocks noChangeArrowheads="1"/>
              </p:cNvSpPr>
              <p:nvPr/>
            </p:nvSpPr>
            <p:spPr bwMode="auto">
              <a:xfrm>
                <a:off x="2880" y="1104"/>
                <a:ext cx="1967"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800" i="1">
                    <a:solidFill>
                      <a:schemeClr val="bg1"/>
                    </a:solidFill>
                  </a:rPr>
                  <a:t>Georges Matheron</a:t>
                </a:r>
              </a:p>
            </p:txBody>
          </p:sp>
        </p:grpSp>
        <p:grpSp>
          <p:nvGrpSpPr>
            <p:cNvPr id="71688" name="Group 12"/>
            <p:cNvGrpSpPr>
              <a:grpSpLocks/>
            </p:cNvGrpSpPr>
            <p:nvPr/>
          </p:nvGrpSpPr>
          <p:grpSpPr bwMode="auto">
            <a:xfrm>
              <a:off x="3984" y="1056"/>
              <a:ext cx="1296" cy="1173"/>
              <a:chOff x="3984" y="1056"/>
              <a:chExt cx="1296" cy="1173"/>
            </a:xfrm>
          </p:grpSpPr>
          <p:pic>
            <p:nvPicPr>
              <p:cNvPr id="71689" name="Picture 9" descr="http://www.kriging.com/whatiskriging_files/image00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1056"/>
                <a:ext cx="1200" cy="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984" y="2016"/>
                <a:ext cx="1296" cy="213"/>
              </a:xfrm>
              <a:prstGeom prst="rect">
                <a:avLst/>
              </a:prstGeom>
              <a:noFill/>
            </p:spPr>
            <p:txBody>
              <a:bodyPr>
                <a:spAutoFit/>
              </a:bodyPr>
              <a:lstStyle/>
              <a:p>
                <a:pPr eaLnBrk="1" hangingPunct="1">
                  <a:defRPr/>
                </a:pPr>
                <a:r>
                  <a:rPr lang="en-US" sz="1600" i="1" dirty="0" err="1">
                    <a:solidFill>
                      <a:schemeClr val="bg1"/>
                    </a:solidFill>
                    <a:latin typeface="+mj-lt"/>
                    <a:ea typeface="ＭＳ Ｐゴシック" pitchFamily="26" charset="-128"/>
                  </a:rPr>
                  <a:t>Danie</a:t>
                </a:r>
                <a:r>
                  <a:rPr lang="en-US" sz="1600" i="1" dirty="0">
                    <a:solidFill>
                      <a:schemeClr val="bg1"/>
                    </a:solidFill>
                    <a:latin typeface="+mj-lt"/>
                    <a:ea typeface="ＭＳ Ｐゴシック" pitchFamily="26" charset="-128"/>
                  </a:rPr>
                  <a:t> </a:t>
                </a:r>
                <a:r>
                  <a:rPr lang="en-US" sz="1600" i="1" dirty="0" err="1">
                    <a:solidFill>
                      <a:schemeClr val="bg1"/>
                    </a:solidFill>
                    <a:latin typeface="+mj-lt"/>
                    <a:ea typeface="ＭＳ Ｐゴシック" pitchFamily="26" charset="-128"/>
                  </a:rPr>
                  <a:t>Gerhardus</a:t>
                </a:r>
                <a:r>
                  <a:rPr lang="en-US" sz="1600" i="1" dirty="0">
                    <a:solidFill>
                      <a:schemeClr val="bg1"/>
                    </a:solidFill>
                    <a:latin typeface="+mj-lt"/>
                    <a:ea typeface="ＭＳ Ｐゴシック" pitchFamily="26" charset="-128"/>
                  </a:rPr>
                  <a:t> </a:t>
                </a:r>
                <a:r>
                  <a:rPr lang="en-US" sz="1600" i="1" dirty="0" err="1">
                    <a:solidFill>
                      <a:schemeClr val="bg1"/>
                    </a:solidFill>
                    <a:latin typeface="+mj-lt"/>
                    <a:ea typeface="ＭＳ Ｐゴシック" pitchFamily="26" charset="-128"/>
                  </a:rPr>
                  <a:t>Krige</a:t>
                </a:r>
                <a:endParaRPr lang="en-US" sz="1600" i="1" dirty="0">
                  <a:solidFill>
                    <a:schemeClr val="bg1"/>
                  </a:solidFill>
                  <a:latin typeface="+mj-lt"/>
                  <a:ea typeface="ＭＳ Ｐゴシック" pitchFamily="26" charset="-128"/>
                </a:endParaRPr>
              </a:p>
            </p:txBody>
          </p:sp>
        </p:grpSp>
      </p:grpSp>
    </p:spTree>
    <p:extLst>
      <p:ext uri="{BB962C8B-B14F-4D97-AF65-F5344CB8AC3E}">
        <p14:creationId xmlns:p14="http://schemas.microsoft.com/office/powerpoint/2010/main" val="25364118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24926C43-4E34-425D-91AB-B1B355E0A273}" type="slidenum">
              <a:rPr lang="en-US" altLang="en-US" sz="1200">
                <a:solidFill>
                  <a:srgbClr val="898989"/>
                </a:solidFill>
              </a:rPr>
              <a:pPr>
                <a:spcBef>
                  <a:spcPct val="0"/>
                </a:spcBef>
                <a:buFontTx/>
                <a:buNone/>
              </a:pPr>
              <a:t>51</a:t>
            </a:fld>
            <a:endParaRPr lang="en-US" altLang="en-US" sz="1200">
              <a:solidFill>
                <a:srgbClr val="898989"/>
              </a:solidFill>
            </a:endParaRPr>
          </a:p>
        </p:txBody>
      </p:sp>
      <p:sp>
        <p:nvSpPr>
          <p:cNvPr id="73731" name="Rectangle 2"/>
          <p:cNvSpPr>
            <a:spLocks noGrp="1"/>
          </p:cNvSpPr>
          <p:nvPr>
            <p:ph type="title"/>
          </p:nvPr>
        </p:nvSpPr>
        <p:spPr>
          <a:xfrm>
            <a:off x="1981200" y="514351"/>
            <a:ext cx="8229600" cy="792163"/>
          </a:xfrm>
        </p:spPr>
        <p:txBody>
          <a:bodyPr/>
          <a:lstStyle/>
          <a:p>
            <a:r>
              <a:rPr lang="en-US" altLang="en-US" sz="4000"/>
              <a:t>Motivating Example: </a:t>
            </a:r>
            <a:r>
              <a:rPr lang="en-US" altLang="en-US" sz="4000" i="1"/>
              <a:t>Ordinary Kriging</a:t>
            </a:r>
          </a:p>
        </p:txBody>
      </p:sp>
      <p:sp>
        <p:nvSpPr>
          <p:cNvPr id="4" name="Rectangle 3"/>
          <p:cNvSpPr txBox="1">
            <a:spLocks/>
          </p:cNvSpPr>
          <p:nvPr/>
        </p:nvSpPr>
        <p:spPr bwMode="auto">
          <a:xfrm>
            <a:off x="1981200" y="1306513"/>
            <a:ext cx="8229600" cy="22860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sz="2000" dirty="0">
                <a:ea typeface="ＭＳ Ｐゴシック" pitchFamily="26" charset="-128"/>
                <a:cs typeface="ＭＳ Ｐゴシック" pitchFamily="26" charset="-128"/>
              </a:rPr>
              <a:t>Imagine we have data on the concentration of gold (denote it by </a:t>
            </a:r>
            <a:r>
              <a:rPr lang="en-US" sz="2000" i="1" dirty="0">
                <a:ea typeface="ＭＳ Ｐゴシック" pitchFamily="26" charset="-128"/>
                <a:cs typeface="ＭＳ Ｐゴシック" pitchFamily="26" charset="-128"/>
              </a:rPr>
              <a:t>Y</a:t>
            </a:r>
            <a:r>
              <a:rPr lang="en-US" sz="2000" dirty="0">
                <a:ea typeface="ＭＳ Ｐゴシック" pitchFamily="26" charset="-128"/>
                <a:cs typeface="ＭＳ Ｐゴシック" pitchFamily="26" charset="-128"/>
              </a:rPr>
              <a:t>) in western Pennsylvania at a set of 200 sample locations (call them points </a:t>
            </a:r>
            <a:r>
              <a:rPr lang="en-US" sz="2000" i="1" dirty="0">
                <a:ea typeface="ＭＳ Ｐゴシック" pitchFamily="26" charset="-128"/>
                <a:cs typeface="ＭＳ Ｐゴシック" pitchFamily="26" charset="-128"/>
              </a:rPr>
              <a:t>p1…p200</a:t>
            </a:r>
            <a:r>
              <a:rPr lang="en-US" sz="2000" dirty="0">
                <a:ea typeface="ＭＳ Ｐゴシック" pitchFamily="26" charset="-128"/>
                <a:cs typeface="ＭＳ Ｐゴシック" pitchFamily="26" charset="-128"/>
              </a:rPr>
              <a:t>).</a:t>
            </a:r>
          </a:p>
          <a:p>
            <a:pPr marL="342900" indent="-342900">
              <a:lnSpc>
                <a:spcPct val="90000"/>
              </a:lnSpc>
              <a:spcBef>
                <a:spcPct val="20000"/>
              </a:spcBef>
              <a:buFont typeface="Arial" charset="0"/>
              <a:buChar char="•"/>
              <a:defRPr/>
            </a:pPr>
            <a:r>
              <a:rPr lang="en-US" sz="2000" dirty="0">
                <a:ea typeface="ＭＳ Ｐゴシック" pitchFamily="26" charset="-128"/>
                <a:cs typeface="ＭＳ Ｐゴシック" pitchFamily="26" charset="-128"/>
              </a:rPr>
              <a:t>Since </a:t>
            </a:r>
            <a:r>
              <a:rPr lang="en-US" sz="2000" i="1" dirty="0">
                <a:ea typeface="ＭＳ Ｐゴシック" pitchFamily="26" charset="-128"/>
                <a:cs typeface="ＭＳ Ｐゴシック" pitchFamily="26" charset="-128"/>
              </a:rPr>
              <a:t>Y</a:t>
            </a:r>
            <a:r>
              <a:rPr lang="en-US" sz="2000" dirty="0">
                <a:ea typeface="ＭＳ Ｐゴシック" pitchFamily="26" charset="-128"/>
                <a:cs typeface="ＭＳ Ｐゴシック" pitchFamily="26" charset="-128"/>
              </a:rPr>
              <a:t> has a meaningful value at every point, our goal is to create a prediction surface for the entire region using these sample points </a:t>
            </a:r>
          </a:p>
          <a:p>
            <a:pPr marL="342900" indent="-342900">
              <a:lnSpc>
                <a:spcPct val="90000"/>
              </a:lnSpc>
              <a:spcBef>
                <a:spcPct val="20000"/>
              </a:spcBef>
              <a:buFont typeface="Arial" charset="0"/>
              <a:buChar char="•"/>
              <a:defRPr/>
            </a:pPr>
            <a:r>
              <a:rPr lang="en-US" sz="2000" dirty="0">
                <a:ea typeface="ＭＳ Ｐゴシック" pitchFamily="26" charset="-128"/>
                <a:cs typeface="ＭＳ Ｐゴシック" pitchFamily="26" charset="-128"/>
              </a:rPr>
              <a:t>Notation: In this western PA region, </a:t>
            </a:r>
            <a:r>
              <a:rPr lang="en-US" sz="2000" i="1" dirty="0">
                <a:ea typeface="ＭＳ Ｐゴシック" pitchFamily="26" charset="-128"/>
                <a:cs typeface="ＭＳ Ｐゴシック" pitchFamily="26" charset="-128"/>
              </a:rPr>
              <a:t>Y(p) </a:t>
            </a:r>
            <a:r>
              <a:rPr lang="en-US" sz="2000" dirty="0">
                <a:ea typeface="ＭＳ Ｐゴシック" pitchFamily="26" charset="-128"/>
                <a:cs typeface="ＭＳ Ｐゴシック" pitchFamily="26" charset="-128"/>
              </a:rPr>
              <a:t>will denote the concentration level of gold at any point </a:t>
            </a:r>
            <a:r>
              <a:rPr lang="en-US" sz="2000" i="1" dirty="0">
                <a:ea typeface="ＭＳ Ｐゴシック" pitchFamily="26" charset="-128"/>
                <a:cs typeface="ＭＳ Ｐゴシック" pitchFamily="26" charset="-128"/>
              </a:rPr>
              <a:t>p</a:t>
            </a:r>
            <a:r>
              <a:rPr lang="en-US" sz="2000" dirty="0">
                <a:ea typeface="ＭＳ Ｐゴシック" pitchFamily="26" charset="-128"/>
                <a:cs typeface="ＭＳ Ｐゴシック" pitchFamily="26" charset="-128"/>
              </a:rPr>
              <a:t>. </a:t>
            </a:r>
          </a:p>
        </p:txBody>
      </p:sp>
      <p:pic>
        <p:nvPicPr>
          <p:cNvPr id="7373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3552826"/>
            <a:ext cx="9047163"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95313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A2C0D687-141B-4F07-852A-66266469113D}" type="slidenum">
              <a:rPr lang="en-US" altLang="en-US" sz="1200">
                <a:solidFill>
                  <a:srgbClr val="898989"/>
                </a:solidFill>
              </a:rPr>
              <a:pPr>
                <a:spcBef>
                  <a:spcPct val="0"/>
                </a:spcBef>
                <a:buFontTx/>
                <a:buNone/>
              </a:pPr>
              <a:t>52</a:t>
            </a:fld>
            <a:endParaRPr lang="en-US" altLang="en-US" sz="1200">
              <a:solidFill>
                <a:srgbClr val="898989"/>
              </a:solidFill>
            </a:endParaRPr>
          </a:p>
        </p:txBody>
      </p:sp>
      <p:sp>
        <p:nvSpPr>
          <p:cNvPr id="75779" name="Rectangle 2"/>
          <p:cNvSpPr>
            <a:spLocks noGrp="1"/>
          </p:cNvSpPr>
          <p:nvPr>
            <p:ph type="title"/>
          </p:nvPr>
        </p:nvSpPr>
        <p:spPr>
          <a:xfrm>
            <a:off x="1981200" y="457200"/>
            <a:ext cx="8229600" cy="1143000"/>
          </a:xfrm>
        </p:spPr>
        <p:txBody>
          <a:bodyPr/>
          <a:lstStyle/>
          <a:p>
            <a:r>
              <a:rPr lang="en-US" altLang="en-US" i="1" smtClean="0"/>
              <a:t>Global and Local Structure</a:t>
            </a:r>
          </a:p>
        </p:txBody>
      </p:sp>
      <p:sp>
        <p:nvSpPr>
          <p:cNvPr id="75780" name="Rectangle 3"/>
          <p:cNvSpPr txBox="1">
            <a:spLocks/>
          </p:cNvSpPr>
          <p:nvPr/>
        </p:nvSpPr>
        <p:spPr bwMode="auto">
          <a:xfrm>
            <a:off x="1828800" y="1600200"/>
            <a:ext cx="8534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en-US" sz="2000"/>
              <a:t>Without any </a:t>
            </a:r>
            <a:r>
              <a:rPr lang="en-US" altLang="en-US" sz="2000" i="1"/>
              <a:t>a priori </a:t>
            </a:r>
            <a:r>
              <a:rPr lang="en-US" altLang="en-US" sz="2000"/>
              <a:t>knowledge about the distribution of gold in Western PA, we have no theoretical reason to expect to find different concentrations of gold at different locations in that region. </a:t>
            </a:r>
          </a:p>
          <a:p>
            <a:pPr lvl="1">
              <a:lnSpc>
                <a:spcPct val="90000"/>
              </a:lnSpc>
            </a:pPr>
            <a:r>
              <a:rPr lang="en-US" altLang="en-US" sz="1800"/>
              <a:t>I.e., theoretically, the expected value of gold concentration should not vary with latitude and longitude</a:t>
            </a:r>
          </a:p>
          <a:p>
            <a:pPr lvl="1">
              <a:lnSpc>
                <a:spcPct val="90000"/>
              </a:lnSpc>
            </a:pPr>
            <a:r>
              <a:rPr lang="en-US" altLang="en-US" sz="1800"/>
              <a:t>In other words, we would expect that there is some general, average, value of</a:t>
            </a:r>
            <a:r>
              <a:rPr lang="en-US" altLang="en-US" sz="1800" i="1"/>
              <a:t> </a:t>
            </a:r>
            <a:r>
              <a:rPr lang="en-US" altLang="en-US" sz="1800"/>
              <a:t>gold concentration (called </a:t>
            </a:r>
            <a:r>
              <a:rPr lang="en-US" altLang="en-US" sz="1800" i="1"/>
              <a:t>global structure</a:t>
            </a:r>
            <a:r>
              <a:rPr lang="en-US" altLang="en-US" sz="1800"/>
              <a:t>) that is constant throughout the region (even though we assume it’s constant, we do not know what its value is)</a:t>
            </a:r>
          </a:p>
          <a:p>
            <a:pPr>
              <a:lnSpc>
                <a:spcPct val="90000"/>
              </a:lnSpc>
            </a:pPr>
            <a:r>
              <a:rPr lang="en-US" altLang="en-US" sz="2000"/>
              <a:t>Of course, when we look at the data, we see that there </a:t>
            </a:r>
            <a:r>
              <a:rPr lang="en-US" altLang="en-US" sz="2000" i="1"/>
              <a:t>is </a:t>
            </a:r>
            <a:r>
              <a:rPr lang="en-US" altLang="en-US" sz="2000"/>
              <a:t>some variability in the gold concentrations at different points. We can consider this to be a local deviation from the overall global structure, known as the </a:t>
            </a:r>
            <a:r>
              <a:rPr lang="en-US" altLang="en-US" sz="2000" i="1"/>
              <a:t>local structure</a:t>
            </a:r>
            <a:r>
              <a:rPr lang="en-US" altLang="en-US" sz="2000"/>
              <a:t> or </a:t>
            </a:r>
            <a:r>
              <a:rPr lang="en-US" altLang="en-US" sz="2000" i="1"/>
              <a:t>residual</a:t>
            </a:r>
            <a:r>
              <a:rPr lang="en-US" altLang="en-US" sz="2000"/>
              <a:t> or </a:t>
            </a:r>
            <a:r>
              <a:rPr lang="en-US" altLang="en-US" sz="2000" i="1"/>
              <a:t>error term.</a:t>
            </a:r>
          </a:p>
          <a:p>
            <a:pPr>
              <a:lnSpc>
                <a:spcPct val="90000"/>
              </a:lnSpc>
            </a:pPr>
            <a:r>
              <a:rPr lang="en-US" altLang="en-US" sz="2000"/>
              <a:t>In other words, geostatisticians would decompose the value of gold </a:t>
            </a:r>
            <a:r>
              <a:rPr lang="en-US" altLang="en-US" sz="2000" i="1"/>
              <a:t>Y(p) </a:t>
            </a:r>
            <a:r>
              <a:rPr lang="en-US" altLang="en-US" sz="2000"/>
              <a:t>into the </a:t>
            </a:r>
            <a:r>
              <a:rPr lang="en-US" altLang="en-US" sz="2000" i="1"/>
              <a:t>global structure μ(p)</a:t>
            </a:r>
            <a:r>
              <a:rPr lang="en-US" altLang="en-US" sz="2000"/>
              <a:t> and </a:t>
            </a:r>
            <a:r>
              <a:rPr lang="en-US" altLang="en-US" sz="2000" i="1"/>
              <a:t>local structure </a:t>
            </a:r>
            <a:r>
              <a:rPr lang="el-GR" altLang="en-US" sz="2000" i="1"/>
              <a:t>ε</a:t>
            </a:r>
            <a:r>
              <a:rPr lang="en-US" altLang="en-US" sz="2000" i="1"/>
              <a:t>(p). </a:t>
            </a:r>
          </a:p>
          <a:p>
            <a:pPr lvl="2">
              <a:lnSpc>
                <a:spcPct val="90000"/>
              </a:lnSpc>
            </a:pPr>
            <a:r>
              <a:rPr lang="en-US" altLang="en-US" sz="2000" i="1"/>
              <a:t>Y(p) = μ(p)</a:t>
            </a:r>
            <a:r>
              <a:rPr lang="en-US" altLang="en-US" sz="2000"/>
              <a:t> + </a:t>
            </a:r>
            <a:r>
              <a:rPr lang="el-GR" altLang="en-US" sz="2000" i="1"/>
              <a:t>ε</a:t>
            </a:r>
            <a:r>
              <a:rPr lang="en-US" altLang="en-US" sz="2000" i="1"/>
              <a:t>(p)</a:t>
            </a:r>
          </a:p>
        </p:txBody>
      </p:sp>
    </p:spTree>
    <p:extLst>
      <p:ext uri="{BB962C8B-B14F-4D97-AF65-F5344CB8AC3E}">
        <p14:creationId xmlns:p14="http://schemas.microsoft.com/office/powerpoint/2010/main" val="1964614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D1F8DF16-31EC-46F9-AEAF-8786C9F52888}" type="slidenum">
              <a:rPr lang="en-US" altLang="en-US" sz="1200">
                <a:solidFill>
                  <a:srgbClr val="898989"/>
                </a:solidFill>
              </a:rPr>
              <a:pPr>
                <a:spcBef>
                  <a:spcPct val="0"/>
                </a:spcBef>
                <a:buFontTx/>
                <a:buNone/>
              </a:pPr>
              <a:t>53</a:t>
            </a:fld>
            <a:endParaRPr lang="en-US" altLang="en-US" sz="1200">
              <a:solidFill>
                <a:srgbClr val="898989"/>
              </a:solidFill>
            </a:endParaRPr>
          </a:p>
        </p:txBody>
      </p:sp>
      <p:sp>
        <p:nvSpPr>
          <p:cNvPr id="77827" name="Rectangle 2"/>
          <p:cNvSpPr>
            <a:spLocks noGrp="1"/>
          </p:cNvSpPr>
          <p:nvPr>
            <p:ph type="title"/>
          </p:nvPr>
        </p:nvSpPr>
        <p:spPr>
          <a:xfrm>
            <a:off x="1981200" y="519113"/>
            <a:ext cx="8229600" cy="715962"/>
          </a:xfrm>
        </p:spPr>
        <p:txBody>
          <a:bodyPr/>
          <a:lstStyle/>
          <a:p>
            <a:r>
              <a:rPr lang="el-GR" altLang="en-US" sz="3600" b="1" i="1"/>
              <a:t>ε</a:t>
            </a:r>
            <a:r>
              <a:rPr lang="en-US" altLang="en-US" sz="3600" b="1" i="1"/>
              <a:t>(p)</a:t>
            </a:r>
          </a:p>
        </p:txBody>
      </p:sp>
      <p:sp>
        <p:nvSpPr>
          <p:cNvPr id="77828" name="Rectangle 3"/>
          <p:cNvSpPr txBox="1">
            <a:spLocks/>
          </p:cNvSpPr>
          <p:nvPr/>
        </p:nvSpPr>
        <p:spPr bwMode="auto">
          <a:xfrm>
            <a:off x="1905000" y="1387475"/>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800"/>
              <a:t>As per the First Law of Geography, the </a:t>
            </a:r>
            <a:r>
              <a:rPr lang="en-US" altLang="en-US" sz="2800" i="1"/>
              <a:t>local structures </a:t>
            </a:r>
            <a:r>
              <a:rPr lang="el-GR" altLang="en-US" sz="2800" i="1"/>
              <a:t>ε</a:t>
            </a:r>
            <a:r>
              <a:rPr lang="en-US" altLang="en-US" sz="2800" i="1"/>
              <a:t>(p) </a:t>
            </a:r>
            <a:r>
              <a:rPr lang="en-US" altLang="en-US" sz="2800"/>
              <a:t>of nearby observations will often be </a:t>
            </a:r>
            <a:r>
              <a:rPr lang="en-US" altLang="en-US" sz="2800" i="1"/>
              <a:t>correlated. </a:t>
            </a:r>
            <a:r>
              <a:rPr lang="en-US" altLang="en-US" sz="2800"/>
              <a:t>That is, there is still some meaningful information (i.e., spatial dependencies) that can be extracted from the spatially dependent component of the residuals. </a:t>
            </a:r>
          </a:p>
          <a:p>
            <a:pPr eaLnBrk="1" hangingPunct="1"/>
            <a:r>
              <a:rPr lang="en-US" altLang="en-US" sz="2800"/>
              <a:t>So, our ordinary kriging model will: </a:t>
            </a:r>
          </a:p>
          <a:p>
            <a:pPr lvl="1" eaLnBrk="1" hangingPunct="1"/>
            <a:r>
              <a:rPr lang="en-US" altLang="en-US" sz="2400"/>
              <a:t>Estimate this constant but unknown global structure </a:t>
            </a:r>
            <a:r>
              <a:rPr lang="en-US" altLang="en-US" sz="2400" i="1"/>
              <a:t>μ(p)</a:t>
            </a:r>
            <a:r>
              <a:rPr lang="en-US" altLang="en-US" sz="2400"/>
              <a:t>, and</a:t>
            </a:r>
          </a:p>
          <a:p>
            <a:pPr lvl="1" eaLnBrk="1" hangingPunct="1"/>
            <a:r>
              <a:rPr lang="en-US" altLang="en-US" sz="2400"/>
              <a:t>Incorporate the dependencies among the residuals </a:t>
            </a:r>
            <a:r>
              <a:rPr lang="en-US" altLang="en-US" sz="2400" i="1"/>
              <a:t>ε(p)</a:t>
            </a:r>
            <a:r>
              <a:rPr lang="en-US" altLang="en-US" sz="2400"/>
              <a:t>. Doing so will enable us to create a continuous surface of gold concentration in western PA.</a:t>
            </a:r>
          </a:p>
        </p:txBody>
      </p:sp>
    </p:spTree>
    <p:extLst>
      <p:ext uri="{BB962C8B-B14F-4D97-AF65-F5344CB8AC3E}">
        <p14:creationId xmlns:p14="http://schemas.microsoft.com/office/powerpoint/2010/main" val="37189495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D64583E7-5AAE-4965-8155-1C41C931CB68}" type="slidenum">
              <a:rPr lang="en-US" altLang="en-US" sz="1200">
                <a:solidFill>
                  <a:srgbClr val="898989"/>
                </a:solidFill>
              </a:rPr>
              <a:pPr>
                <a:spcBef>
                  <a:spcPct val="0"/>
                </a:spcBef>
                <a:buFontTx/>
                <a:buNone/>
              </a:pPr>
              <a:t>54</a:t>
            </a:fld>
            <a:endParaRPr lang="en-US" altLang="en-US" sz="1200">
              <a:solidFill>
                <a:srgbClr val="898989"/>
              </a:solidFill>
            </a:endParaRPr>
          </a:p>
        </p:txBody>
      </p:sp>
      <p:sp>
        <p:nvSpPr>
          <p:cNvPr id="79875" name="Title 1"/>
          <p:cNvSpPr>
            <a:spLocks noGrp="1"/>
          </p:cNvSpPr>
          <p:nvPr>
            <p:ph type="title"/>
          </p:nvPr>
        </p:nvSpPr>
        <p:spPr>
          <a:xfrm>
            <a:off x="1981200" y="547688"/>
            <a:ext cx="8229600" cy="793750"/>
          </a:xfrm>
        </p:spPr>
        <p:txBody>
          <a:bodyPr/>
          <a:lstStyle/>
          <a:p>
            <a:pPr eaLnBrk="1" hangingPunct="1"/>
            <a:r>
              <a:rPr lang="en-US" altLang="en-US" smtClean="0"/>
              <a:t>Assumptions of Ordinary Kriging</a:t>
            </a:r>
          </a:p>
        </p:txBody>
      </p:sp>
      <p:sp>
        <p:nvSpPr>
          <p:cNvPr id="79876" name="Content Placeholder 2"/>
          <p:cNvSpPr>
            <a:spLocks noGrp="1"/>
          </p:cNvSpPr>
          <p:nvPr>
            <p:ph idx="1"/>
          </p:nvPr>
        </p:nvSpPr>
        <p:spPr>
          <a:xfrm>
            <a:off x="1981200" y="1462088"/>
            <a:ext cx="8229600" cy="4527550"/>
          </a:xfrm>
        </p:spPr>
        <p:txBody>
          <a:bodyPr/>
          <a:lstStyle/>
          <a:p>
            <a:pPr eaLnBrk="1" hangingPunct="1"/>
            <a:r>
              <a:rPr lang="en-US" altLang="en-US" sz="2200"/>
              <a:t>For the sake of the methods that we will be employing, we need to make some assumptions:</a:t>
            </a:r>
          </a:p>
          <a:p>
            <a:pPr lvl="1" eaLnBrk="1" hangingPunct="1"/>
            <a:r>
              <a:rPr lang="en-US" altLang="en-US" sz="2200" i="1"/>
              <a:t>Y(p)</a:t>
            </a:r>
            <a:r>
              <a:rPr lang="en-US" altLang="en-US" sz="2200"/>
              <a:t> should be normally distributed</a:t>
            </a:r>
          </a:p>
          <a:p>
            <a:pPr lvl="1" eaLnBrk="1" hangingPunct="1"/>
            <a:r>
              <a:rPr lang="en-US" altLang="en-US" sz="2200"/>
              <a:t>The global structure </a:t>
            </a:r>
            <a:r>
              <a:rPr lang="en-US" altLang="en-US" sz="2200" i="1"/>
              <a:t>μ(p) </a:t>
            </a:r>
            <a:r>
              <a:rPr lang="en-US" altLang="en-US" sz="2200"/>
              <a:t>is constant and unknown (as in the gold example)</a:t>
            </a:r>
          </a:p>
          <a:p>
            <a:pPr lvl="1" eaLnBrk="1" hangingPunct="1"/>
            <a:r>
              <a:rPr lang="en-US" altLang="en-US" sz="2200"/>
              <a:t>Covariance between values </a:t>
            </a:r>
            <a:r>
              <a:rPr lang="en-US" altLang="en-US" sz="2200" i="1"/>
              <a:t>of ε </a:t>
            </a:r>
            <a:r>
              <a:rPr lang="en-US" altLang="en-US" sz="2200"/>
              <a:t>depends </a:t>
            </a:r>
            <a:r>
              <a:rPr lang="en-US" altLang="en-US" sz="2200" i="1"/>
              <a:t>only </a:t>
            </a:r>
            <a:r>
              <a:rPr lang="en-US" altLang="en-US" sz="2200"/>
              <a:t>on distance between the points, </a:t>
            </a:r>
          </a:p>
          <a:p>
            <a:pPr lvl="2" eaLnBrk="1" hangingPunct="1"/>
            <a:r>
              <a:rPr lang="en-US" altLang="en-US"/>
              <a:t>To put it more formally, for each distance </a:t>
            </a:r>
            <a:r>
              <a:rPr lang="en-US" altLang="en-US" i="1"/>
              <a:t>h</a:t>
            </a:r>
            <a:r>
              <a:rPr lang="en-US" altLang="en-US"/>
              <a:t> and each pair of locations </a:t>
            </a:r>
            <a:r>
              <a:rPr lang="en-US" altLang="en-US" i="1"/>
              <a:t>p </a:t>
            </a:r>
            <a:r>
              <a:rPr lang="en-US" altLang="en-US"/>
              <a:t>and </a:t>
            </a:r>
            <a:r>
              <a:rPr lang="en-US" altLang="en-US" i="1"/>
              <a:t>t </a:t>
            </a:r>
            <a:r>
              <a:rPr lang="en-US" altLang="en-US"/>
              <a:t>within the region of interest</a:t>
            </a:r>
            <a:r>
              <a:rPr lang="en-US" altLang="en-US" i="1"/>
              <a:t> </a:t>
            </a:r>
            <a:r>
              <a:rPr lang="en-US" altLang="en-US"/>
              <a:t>that are </a:t>
            </a:r>
            <a:r>
              <a:rPr lang="en-US" altLang="en-US" i="1"/>
              <a:t>h</a:t>
            </a:r>
            <a:r>
              <a:rPr lang="en-US" altLang="en-US"/>
              <a:t> units are apart, there exists a common covariance value, </a:t>
            </a:r>
            <a:r>
              <a:rPr lang="en-US" altLang="en-US" i="1"/>
              <a:t>C</a:t>
            </a:r>
            <a:r>
              <a:rPr lang="en-US" altLang="en-US"/>
              <a:t>(</a:t>
            </a:r>
            <a:r>
              <a:rPr lang="en-US" altLang="en-US" i="1"/>
              <a:t>h</a:t>
            </a:r>
            <a:r>
              <a:rPr lang="en-US" altLang="en-US"/>
              <a:t>), such that covariance [</a:t>
            </a:r>
            <a:r>
              <a:rPr lang="en-US" altLang="en-US" i="1"/>
              <a:t>ε</a:t>
            </a:r>
            <a:r>
              <a:rPr lang="en-US" altLang="en-US"/>
              <a:t>(</a:t>
            </a:r>
            <a:r>
              <a:rPr lang="en-US" altLang="en-US" i="1"/>
              <a:t>p</a:t>
            </a:r>
            <a:r>
              <a:rPr lang="en-US" altLang="en-US"/>
              <a:t>), </a:t>
            </a:r>
            <a:r>
              <a:rPr lang="en-US" altLang="en-US" i="1"/>
              <a:t>ε</a:t>
            </a:r>
            <a:r>
              <a:rPr lang="en-US" altLang="en-US"/>
              <a:t>(</a:t>
            </a:r>
            <a:r>
              <a:rPr lang="en-US" altLang="en-US" i="1"/>
              <a:t>t</a:t>
            </a:r>
            <a:r>
              <a:rPr lang="en-US" altLang="en-US"/>
              <a:t>)] = </a:t>
            </a:r>
            <a:r>
              <a:rPr lang="en-US" altLang="en-US" i="1"/>
              <a:t>C</a:t>
            </a:r>
            <a:r>
              <a:rPr lang="en-US" altLang="en-US"/>
              <a:t>(</a:t>
            </a:r>
            <a:r>
              <a:rPr lang="en-US" altLang="en-US" i="1"/>
              <a:t>h</a:t>
            </a:r>
            <a:r>
              <a:rPr lang="en-US" altLang="en-US"/>
              <a:t>).</a:t>
            </a:r>
          </a:p>
          <a:p>
            <a:pPr lvl="2" eaLnBrk="1" hangingPunct="1"/>
            <a:r>
              <a:rPr lang="en-US" altLang="en-US" sz="1800"/>
              <a:t>This is called </a:t>
            </a:r>
            <a:r>
              <a:rPr lang="en-US" altLang="en-US" sz="1800" i="1"/>
              <a:t>isotropy</a:t>
            </a:r>
          </a:p>
        </p:txBody>
      </p:sp>
    </p:spTree>
    <p:extLst>
      <p:ext uri="{BB962C8B-B14F-4D97-AF65-F5344CB8AC3E}">
        <p14:creationId xmlns:p14="http://schemas.microsoft.com/office/powerpoint/2010/main" val="10838966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3677B37B-7CD2-4A5C-B7AB-81EE9D18B876}" type="slidenum">
              <a:rPr lang="en-US" altLang="en-US" sz="1200">
                <a:solidFill>
                  <a:srgbClr val="898989"/>
                </a:solidFill>
              </a:rPr>
              <a:pPr>
                <a:spcBef>
                  <a:spcPct val="0"/>
                </a:spcBef>
                <a:buFontTx/>
                <a:buNone/>
              </a:pPr>
              <a:t>55</a:t>
            </a:fld>
            <a:endParaRPr lang="en-US" altLang="en-US" sz="1200">
              <a:solidFill>
                <a:srgbClr val="898989"/>
              </a:solidFill>
            </a:endParaRPr>
          </a:p>
        </p:txBody>
      </p:sp>
      <p:sp>
        <p:nvSpPr>
          <p:cNvPr id="81923" name="Rectangle 2"/>
          <p:cNvSpPr>
            <a:spLocks noGrp="1"/>
          </p:cNvSpPr>
          <p:nvPr>
            <p:ph type="title"/>
          </p:nvPr>
        </p:nvSpPr>
        <p:spPr>
          <a:xfrm>
            <a:off x="1981200" y="533400"/>
            <a:ext cx="8229600" cy="762000"/>
          </a:xfrm>
        </p:spPr>
        <p:txBody>
          <a:bodyPr/>
          <a:lstStyle/>
          <a:p>
            <a:pPr eaLnBrk="1" hangingPunct="1"/>
            <a:r>
              <a:rPr lang="en-US" altLang="en-US" smtClean="0"/>
              <a:t>Covariance and Distance</a:t>
            </a:r>
          </a:p>
        </p:txBody>
      </p:sp>
      <p:sp>
        <p:nvSpPr>
          <p:cNvPr id="4" name="Rectangle 3"/>
          <p:cNvSpPr txBox="1">
            <a:spLocks/>
          </p:cNvSpPr>
          <p:nvPr/>
        </p:nvSpPr>
        <p:spPr bwMode="auto">
          <a:xfrm>
            <a:off x="1981200" y="1384300"/>
            <a:ext cx="8153400" cy="33528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sz="2000" dirty="0">
                <a:ea typeface="ＭＳ Ｐゴシック" pitchFamily="26" charset="-128"/>
                <a:cs typeface="ＭＳ Ｐゴシック" pitchFamily="26" charset="-128"/>
              </a:rPr>
              <a:t>From the First Law of Geography it would then follow that as distance between points increases, the similarity (i.e., covariance or correlation) between the values at these points decreases</a:t>
            </a:r>
          </a:p>
          <a:p>
            <a:pPr marL="342900" indent="-342900">
              <a:lnSpc>
                <a:spcPct val="80000"/>
              </a:lnSpc>
              <a:spcBef>
                <a:spcPct val="20000"/>
              </a:spcBef>
              <a:buFont typeface="Arial" charset="0"/>
              <a:buChar char="•"/>
              <a:defRPr/>
            </a:pPr>
            <a:r>
              <a:rPr lang="en-US" sz="2000" dirty="0">
                <a:ea typeface="ＭＳ Ｐゴシック" pitchFamily="26" charset="-128"/>
                <a:cs typeface="ＭＳ Ｐゴシック" pitchFamily="26" charset="-128"/>
              </a:rPr>
              <a:t>If we plot this out, with inter-point distance </a:t>
            </a:r>
            <a:r>
              <a:rPr lang="en-US" sz="2000" i="1" dirty="0">
                <a:ea typeface="ＭＳ Ｐゴシック" pitchFamily="26" charset="-128"/>
                <a:cs typeface="ＭＳ Ｐゴシック" pitchFamily="26" charset="-128"/>
              </a:rPr>
              <a:t>h </a:t>
            </a:r>
            <a:r>
              <a:rPr lang="en-US" sz="2000" dirty="0">
                <a:ea typeface="ＭＳ Ｐゴシック" pitchFamily="26" charset="-128"/>
                <a:cs typeface="ＭＳ Ｐゴシック" pitchFamily="26" charset="-128"/>
              </a:rPr>
              <a:t>on the x-axis, and covariance </a:t>
            </a:r>
            <a:r>
              <a:rPr lang="en-US" sz="2000" i="1" dirty="0">
                <a:ea typeface="ＭＳ Ｐゴシック" pitchFamily="26" charset="-128"/>
                <a:cs typeface="ＭＳ Ｐゴシック" pitchFamily="26" charset="-128"/>
              </a:rPr>
              <a:t>C(h)</a:t>
            </a:r>
            <a:r>
              <a:rPr lang="en-US" sz="2000" dirty="0">
                <a:ea typeface="ＭＳ Ｐゴシック" pitchFamily="26" charset="-128"/>
                <a:cs typeface="ＭＳ Ｐゴシック" pitchFamily="26" charset="-128"/>
              </a:rPr>
              <a:t> on the y-axis, we get a graph that looks something like the one below. This representation of </a:t>
            </a:r>
            <a:r>
              <a:rPr lang="en-US" sz="2000" i="1" dirty="0">
                <a:ea typeface="ＭＳ Ｐゴシック" pitchFamily="26" charset="-128"/>
                <a:cs typeface="ＭＳ Ｐゴシック" pitchFamily="26" charset="-128"/>
              </a:rPr>
              <a:t>covariance</a:t>
            </a:r>
            <a:r>
              <a:rPr lang="en-US" sz="2000" dirty="0">
                <a:ea typeface="ＭＳ Ｐゴシック" pitchFamily="26" charset="-128"/>
                <a:cs typeface="ＭＳ Ｐゴシック" pitchFamily="26" charset="-128"/>
              </a:rPr>
              <a:t> as a function of distance is called as the </a:t>
            </a:r>
            <a:r>
              <a:rPr lang="en-US" sz="2000" i="1" dirty="0" err="1">
                <a:ea typeface="ＭＳ Ｐゴシック" pitchFamily="26" charset="-128"/>
                <a:cs typeface="ＭＳ Ｐゴシック" pitchFamily="26" charset="-128"/>
              </a:rPr>
              <a:t>covariogram</a:t>
            </a:r>
            <a:endParaRPr lang="en-US" sz="2000" i="1" dirty="0">
              <a:ea typeface="ＭＳ Ｐゴシック" pitchFamily="26" charset="-128"/>
              <a:cs typeface="ＭＳ Ｐゴシック" pitchFamily="26" charset="-128"/>
            </a:endParaRPr>
          </a:p>
          <a:p>
            <a:pPr marL="342900" indent="-342900">
              <a:lnSpc>
                <a:spcPct val="80000"/>
              </a:lnSpc>
              <a:spcBef>
                <a:spcPct val="20000"/>
              </a:spcBef>
              <a:buFont typeface="Arial" charset="0"/>
              <a:buChar char="•"/>
              <a:defRPr/>
            </a:pPr>
            <a:r>
              <a:rPr lang="en-US" sz="2000" dirty="0">
                <a:ea typeface="ＭＳ Ｐゴシック" pitchFamily="26" charset="-128"/>
                <a:cs typeface="ＭＳ Ｐゴシック" pitchFamily="26" charset="-128"/>
              </a:rPr>
              <a:t>Alternatively, we can plot </a:t>
            </a:r>
            <a:r>
              <a:rPr lang="en-US" sz="2000" i="1" dirty="0">
                <a:ea typeface="ＭＳ Ｐゴシック" pitchFamily="26" charset="-128"/>
                <a:cs typeface="ＭＳ Ｐゴシック" pitchFamily="26" charset="-128"/>
              </a:rPr>
              <a:t>correlation</a:t>
            </a:r>
            <a:r>
              <a:rPr lang="en-US" sz="2000" dirty="0">
                <a:ea typeface="ＭＳ Ｐゴシック" pitchFamily="26" charset="-128"/>
                <a:cs typeface="ＭＳ Ｐゴシック" pitchFamily="26" charset="-128"/>
              </a:rPr>
              <a:t> against distance (the </a:t>
            </a:r>
            <a:r>
              <a:rPr lang="en-US" sz="2000" i="1" dirty="0" err="1">
                <a:ea typeface="ＭＳ Ｐゴシック" pitchFamily="26" charset="-128"/>
                <a:cs typeface="ＭＳ Ｐゴシック" pitchFamily="26" charset="-128"/>
              </a:rPr>
              <a:t>correlogram</a:t>
            </a:r>
            <a:r>
              <a:rPr lang="en-US" sz="2000" dirty="0">
                <a:ea typeface="ＭＳ Ｐゴシック" pitchFamily="26" charset="-128"/>
                <a:cs typeface="ＭＳ Ｐゴシック" pitchFamily="26" charset="-128"/>
              </a:rPr>
              <a:t>)</a:t>
            </a:r>
          </a:p>
        </p:txBody>
      </p:sp>
      <p:pic>
        <p:nvPicPr>
          <p:cNvPr id="819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746500"/>
            <a:ext cx="46482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4651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23BD5631-A0C0-4949-93A8-3A852500F7FD}" type="slidenum">
              <a:rPr lang="en-US" altLang="en-US" sz="1200">
                <a:solidFill>
                  <a:srgbClr val="898989"/>
                </a:solidFill>
              </a:rPr>
              <a:pPr>
                <a:spcBef>
                  <a:spcPct val="0"/>
                </a:spcBef>
                <a:buFontTx/>
                <a:buNone/>
              </a:pPr>
              <a:t>56</a:t>
            </a:fld>
            <a:endParaRPr lang="en-US" altLang="en-US" sz="1200">
              <a:solidFill>
                <a:srgbClr val="898989"/>
              </a:solidFill>
            </a:endParaRPr>
          </a:p>
        </p:txBody>
      </p:sp>
      <p:sp>
        <p:nvSpPr>
          <p:cNvPr id="83971" name="Rectangle 2"/>
          <p:cNvSpPr>
            <a:spLocks noGrp="1"/>
          </p:cNvSpPr>
          <p:nvPr>
            <p:ph type="title"/>
          </p:nvPr>
        </p:nvSpPr>
        <p:spPr>
          <a:xfrm>
            <a:off x="1981200" y="579438"/>
            <a:ext cx="8229600" cy="792162"/>
          </a:xfrm>
        </p:spPr>
        <p:txBody>
          <a:bodyPr/>
          <a:lstStyle/>
          <a:p>
            <a:r>
              <a:rPr lang="en-US" altLang="en-US" smtClean="0"/>
              <a:t>Covariograms and Weights</a:t>
            </a:r>
          </a:p>
        </p:txBody>
      </p:sp>
      <p:sp>
        <p:nvSpPr>
          <p:cNvPr id="4" name="Rectangle 3"/>
          <p:cNvSpPr txBox="1">
            <a:spLocks/>
          </p:cNvSpPr>
          <p:nvPr/>
        </p:nvSpPr>
        <p:spPr bwMode="auto">
          <a:xfrm>
            <a:off x="2133600" y="1524000"/>
            <a:ext cx="8153400" cy="53340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defRPr/>
            </a:pPr>
            <a:r>
              <a:rPr lang="en-US" sz="2800" i="1">
                <a:ea typeface="ＭＳ Ｐゴシック" pitchFamily="26" charset="-128"/>
                <a:cs typeface="ＭＳ Ｐゴシック" pitchFamily="26" charset="-128"/>
              </a:rPr>
              <a:t>Geostatistical methods</a:t>
            </a:r>
            <a:r>
              <a:rPr lang="en-US" sz="2800">
                <a:ea typeface="ＭＳ Ｐゴシック" pitchFamily="26" charset="-128"/>
                <a:cs typeface="ＭＳ Ｐゴシック" pitchFamily="26" charset="-128"/>
              </a:rPr>
              <a:t> incorporate this covariance-distance relationship into the interpolation models</a:t>
            </a:r>
          </a:p>
          <a:p>
            <a:pPr marL="742950" lvl="1" indent="-285750">
              <a:lnSpc>
                <a:spcPct val="80000"/>
              </a:lnSpc>
              <a:spcBef>
                <a:spcPct val="20000"/>
              </a:spcBef>
              <a:buFont typeface="Arial" charset="0"/>
              <a:buChar char="–"/>
              <a:defRPr/>
            </a:pPr>
            <a:r>
              <a:rPr lang="en-US" sz="2400">
                <a:ea typeface="ＭＳ Ｐゴシック" pitchFamily="26" charset="-128"/>
              </a:rPr>
              <a:t>More specifically, this information is used to calculate the weights</a:t>
            </a:r>
          </a:p>
          <a:p>
            <a:pPr marL="742950" lvl="1" indent="-285750">
              <a:lnSpc>
                <a:spcPct val="80000"/>
              </a:lnSpc>
              <a:spcBef>
                <a:spcPct val="20000"/>
              </a:spcBef>
              <a:buFont typeface="Arial" charset="0"/>
              <a:buChar char="–"/>
              <a:defRPr/>
            </a:pPr>
            <a:r>
              <a:rPr lang="en-US" sz="2400">
                <a:ea typeface="ＭＳ Ｐゴシック" pitchFamily="26" charset="-128"/>
              </a:rPr>
              <a:t>As IDW, kriging is a weighted average of points in the vicinity</a:t>
            </a:r>
          </a:p>
          <a:p>
            <a:pPr marL="1143000" lvl="2" indent="-228600">
              <a:lnSpc>
                <a:spcPct val="80000"/>
              </a:lnSpc>
              <a:spcBef>
                <a:spcPct val="20000"/>
              </a:spcBef>
              <a:buFont typeface="Arial" charset="0"/>
              <a:buChar char="•"/>
              <a:defRPr/>
            </a:pPr>
            <a:r>
              <a:rPr lang="en-US" sz="2000">
                <a:ea typeface="ＭＳ Ｐゴシック" pitchFamily="26" charset="-128"/>
              </a:rPr>
              <a:t>Recall that in IDW, in order to predict the value at an unknown point, we assume that nearer points will have higher weights (i.e., weights are determined based on distance)</a:t>
            </a:r>
          </a:p>
          <a:p>
            <a:pPr marL="1143000" lvl="2" indent="-228600">
              <a:lnSpc>
                <a:spcPct val="80000"/>
              </a:lnSpc>
              <a:spcBef>
                <a:spcPct val="20000"/>
              </a:spcBef>
              <a:buFont typeface="Arial" charset="0"/>
              <a:buChar char="•"/>
              <a:defRPr/>
            </a:pPr>
            <a:endParaRPr lang="en-US" sz="2000">
              <a:ea typeface="ＭＳ Ｐゴシック" pitchFamily="26" charset="-128"/>
            </a:endParaRPr>
          </a:p>
          <a:p>
            <a:pPr marL="1143000" lvl="2" indent="-228600">
              <a:lnSpc>
                <a:spcPct val="80000"/>
              </a:lnSpc>
              <a:spcBef>
                <a:spcPct val="20000"/>
              </a:spcBef>
              <a:buFont typeface="Arial" charset="0"/>
              <a:buChar char="•"/>
              <a:defRPr/>
            </a:pPr>
            <a:r>
              <a:rPr lang="en-US" sz="2000" b="1" i="1">
                <a:solidFill>
                  <a:srgbClr val="0066FF"/>
                </a:solidFill>
                <a:ea typeface="ＭＳ Ｐゴシック" pitchFamily="26" charset="-128"/>
              </a:rPr>
              <a:t>In geostatistical techniques, we calculate the distances between the unknown point at which we want to make a prediction and the measured points nearby, and use the value of the covariogram for those distances to calculate the weight of each of these surrounding measured points.  </a:t>
            </a:r>
          </a:p>
          <a:p>
            <a:pPr marL="1600200" lvl="3" indent="-228600">
              <a:lnSpc>
                <a:spcPct val="80000"/>
              </a:lnSpc>
              <a:spcBef>
                <a:spcPct val="20000"/>
              </a:spcBef>
              <a:buFont typeface="Arial" charset="0"/>
              <a:buChar char="–"/>
              <a:defRPr/>
            </a:pPr>
            <a:r>
              <a:rPr lang="en-US" b="1" i="1">
                <a:solidFill>
                  <a:srgbClr val="0066FF"/>
                </a:solidFill>
                <a:ea typeface="ＭＳ Ｐゴシック" pitchFamily="26" charset="-128"/>
              </a:rPr>
              <a:t>I.e., the weight of a point h units away will depend on the value of C(h)</a:t>
            </a:r>
          </a:p>
        </p:txBody>
      </p:sp>
    </p:spTree>
    <p:extLst>
      <p:ext uri="{BB962C8B-B14F-4D97-AF65-F5344CB8AC3E}">
        <p14:creationId xmlns:p14="http://schemas.microsoft.com/office/powerpoint/2010/main" val="67941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DC2A34DB-91CD-4BE5-B7DC-3C5554DCBB43}" type="slidenum">
              <a:rPr lang="en-US" altLang="en-US" sz="1200">
                <a:solidFill>
                  <a:srgbClr val="898989"/>
                </a:solidFill>
              </a:rPr>
              <a:pPr>
                <a:spcBef>
                  <a:spcPct val="0"/>
                </a:spcBef>
                <a:buFontTx/>
                <a:buNone/>
              </a:pPr>
              <a:t>57</a:t>
            </a:fld>
            <a:endParaRPr lang="en-US" altLang="en-US" sz="1200">
              <a:solidFill>
                <a:srgbClr val="898989"/>
              </a:solidFill>
            </a:endParaRPr>
          </a:p>
        </p:txBody>
      </p:sp>
      <p:sp>
        <p:nvSpPr>
          <p:cNvPr id="86019" name="Title 1"/>
          <p:cNvSpPr>
            <a:spLocks noGrp="1"/>
          </p:cNvSpPr>
          <p:nvPr>
            <p:ph type="title"/>
          </p:nvPr>
        </p:nvSpPr>
        <p:spPr>
          <a:xfrm>
            <a:off x="1981200" y="476251"/>
            <a:ext cx="8229600" cy="639763"/>
          </a:xfrm>
        </p:spPr>
        <p:txBody>
          <a:bodyPr>
            <a:normAutofit fontScale="90000"/>
          </a:bodyPr>
          <a:lstStyle/>
          <a:p>
            <a:pPr eaLnBrk="1" hangingPunct="1"/>
            <a:r>
              <a:rPr lang="en-US" altLang="en-US" smtClean="0"/>
              <a:t>But…</a:t>
            </a:r>
          </a:p>
        </p:txBody>
      </p:sp>
      <p:sp>
        <p:nvSpPr>
          <p:cNvPr id="86020" name="Content Placeholder 2"/>
          <p:cNvSpPr>
            <a:spLocks noGrp="1"/>
          </p:cNvSpPr>
          <p:nvPr>
            <p:ph idx="1"/>
          </p:nvPr>
        </p:nvSpPr>
        <p:spPr>
          <a:xfrm>
            <a:off x="1981200" y="1285876"/>
            <a:ext cx="8458200" cy="4525963"/>
          </a:xfrm>
        </p:spPr>
        <p:txBody>
          <a:bodyPr/>
          <a:lstStyle/>
          <a:p>
            <a:pPr eaLnBrk="1" hangingPunct="1"/>
            <a:r>
              <a:rPr lang="en-US" altLang="en-US" sz="2000"/>
              <a:t>Unfortunately, it so happens that one generally cannot estimate covariograms and correlograms directly</a:t>
            </a:r>
          </a:p>
          <a:p>
            <a:pPr eaLnBrk="1" hangingPunct="1"/>
            <a:r>
              <a:rPr lang="en-US" altLang="en-US" sz="2000"/>
              <a:t>For that purpose, a related function of distance (</a:t>
            </a:r>
            <a:r>
              <a:rPr lang="en-US" altLang="en-US" sz="2000" i="1"/>
              <a:t>h</a:t>
            </a:r>
            <a:r>
              <a:rPr lang="en-US" altLang="en-US" sz="2000"/>
              <a:t>) called the </a:t>
            </a:r>
            <a:r>
              <a:rPr lang="en-US" altLang="en-US" sz="2000" i="1"/>
              <a:t>semi-variogram </a:t>
            </a:r>
            <a:r>
              <a:rPr lang="en-US" altLang="en-US" sz="2000"/>
              <a:t>(or simply the </a:t>
            </a:r>
            <a:r>
              <a:rPr lang="en-US" altLang="en-US" sz="2000" i="1"/>
              <a:t>variogram</a:t>
            </a:r>
            <a:r>
              <a:rPr lang="en-US" altLang="en-US" sz="2000"/>
              <a:t>) is calculated</a:t>
            </a:r>
          </a:p>
          <a:p>
            <a:pPr lvl="1" eaLnBrk="1" hangingPunct="1"/>
            <a:r>
              <a:rPr lang="en-US" altLang="en-US" sz="2000"/>
              <a:t>The variogram is denoted by </a:t>
            </a:r>
            <a:r>
              <a:rPr lang="el-GR" altLang="en-US" sz="2000"/>
              <a:t>γ</a:t>
            </a:r>
            <a:r>
              <a:rPr lang="en-US" altLang="en-US" sz="2000"/>
              <a:t>(h)</a:t>
            </a:r>
          </a:p>
          <a:p>
            <a:pPr lvl="1" eaLnBrk="1" hangingPunct="1"/>
            <a:r>
              <a:rPr lang="en-US" altLang="en-US" sz="2000"/>
              <a:t>One can easily obtain the </a:t>
            </a:r>
            <a:r>
              <a:rPr lang="en-US" altLang="en-US" sz="2000" i="1"/>
              <a:t>covariogram</a:t>
            </a:r>
            <a:r>
              <a:rPr lang="en-US" altLang="en-US" sz="2000"/>
              <a:t> from the </a:t>
            </a:r>
            <a:r>
              <a:rPr lang="en-US" altLang="en-US" sz="2000" i="1"/>
              <a:t>variogram </a:t>
            </a:r>
            <a:r>
              <a:rPr lang="en-US" altLang="en-US" sz="2000"/>
              <a:t>(but not the other way around)</a:t>
            </a:r>
          </a:p>
          <a:p>
            <a:pPr eaLnBrk="1" hangingPunct="1"/>
            <a:r>
              <a:rPr lang="en-US" altLang="en-US" sz="2000"/>
              <a:t>Covariograms and variograms tell us the spatial structure of the data</a:t>
            </a:r>
          </a:p>
          <a:p>
            <a:pPr lvl="1" eaLnBrk="1" hangingPunct="1"/>
            <a:endParaRPr lang="en-US" altLang="en-US" sz="2000"/>
          </a:p>
        </p:txBody>
      </p:sp>
      <p:grpSp>
        <p:nvGrpSpPr>
          <p:cNvPr id="86021" name="Group 14"/>
          <p:cNvGrpSpPr>
            <a:grpSpLocks/>
          </p:cNvGrpSpPr>
          <p:nvPr/>
        </p:nvGrpSpPr>
        <p:grpSpPr bwMode="auto">
          <a:xfrm>
            <a:off x="2514601" y="4191001"/>
            <a:ext cx="7172325" cy="2424113"/>
            <a:chOff x="990600" y="4267200"/>
            <a:chExt cx="7172325" cy="2423909"/>
          </a:xfrm>
        </p:grpSpPr>
        <p:pic>
          <p:nvPicPr>
            <p:cNvPr id="860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267200"/>
              <a:ext cx="70961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TextBox 12"/>
            <p:cNvSpPr txBox="1">
              <a:spLocks noChangeArrowheads="1"/>
            </p:cNvSpPr>
            <p:nvPr/>
          </p:nvSpPr>
          <p:spPr bwMode="auto">
            <a:xfrm>
              <a:off x="990600" y="6324428"/>
              <a:ext cx="7086600" cy="36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400">
                  <a:latin typeface="Arial" panose="020B0604020202020204" pitchFamily="34" charset="0"/>
                </a:rPr>
                <a:t> </a:t>
              </a:r>
              <a:r>
                <a:rPr lang="en-US" altLang="en-US" sz="1800"/>
                <a:t>Covariogram C(h)					Variogram </a:t>
              </a:r>
              <a:r>
                <a:rPr lang="el-GR" altLang="en-US" sz="1800"/>
                <a:t>γ</a:t>
              </a:r>
              <a:r>
                <a:rPr lang="en-US" altLang="en-US" sz="1800"/>
                <a:t>(h)  </a:t>
              </a:r>
            </a:p>
          </p:txBody>
        </p:sp>
      </p:grpSp>
    </p:spTree>
    <p:extLst>
      <p:ext uri="{BB962C8B-B14F-4D97-AF65-F5344CB8AC3E}">
        <p14:creationId xmlns:p14="http://schemas.microsoft.com/office/powerpoint/2010/main" val="38241378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F09E97C6-5C52-4667-9415-C55A3324C311}" type="slidenum">
              <a:rPr lang="en-US" altLang="en-US" sz="1200">
                <a:solidFill>
                  <a:srgbClr val="898989"/>
                </a:solidFill>
              </a:rPr>
              <a:pPr>
                <a:spcBef>
                  <a:spcPct val="0"/>
                </a:spcBef>
                <a:buFontTx/>
                <a:buNone/>
              </a:pPr>
              <a:t>58</a:t>
            </a:fld>
            <a:endParaRPr lang="en-US" altLang="en-US" sz="1200">
              <a:solidFill>
                <a:srgbClr val="898989"/>
              </a:solidFill>
            </a:endParaRPr>
          </a:p>
        </p:txBody>
      </p:sp>
      <p:sp>
        <p:nvSpPr>
          <p:cNvPr id="88067" name="Title 1"/>
          <p:cNvSpPr>
            <a:spLocks noGrp="1"/>
          </p:cNvSpPr>
          <p:nvPr>
            <p:ph type="title"/>
          </p:nvPr>
        </p:nvSpPr>
        <p:spPr>
          <a:xfrm>
            <a:off x="1981200" y="503238"/>
            <a:ext cx="8229600" cy="792162"/>
          </a:xfrm>
        </p:spPr>
        <p:txBody>
          <a:bodyPr/>
          <a:lstStyle/>
          <a:p>
            <a:pPr eaLnBrk="1" hangingPunct="1"/>
            <a:r>
              <a:rPr lang="en-US" altLang="en-US" smtClean="0"/>
              <a:t>Interpretation of Variograms</a:t>
            </a:r>
          </a:p>
        </p:txBody>
      </p:sp>
      <p:sp>
        <p:nvSpPr>
          <p:cNvPr id="88068" name="Content Placeholder 2"/>
          <p:cNvSpPr>
            <a:spLocks noGrp="1"/>
          </p:cNvSpPr>
          <p:nvPr>
            <p:ph idx="1"/>
          </p:nvPr>
        </p:nvSpPr>
        <p:spPr>
          <a:xfrm>
            <a:off x="1828800" y="1295400"/>
            <a:ext cx="8686800" cy="5029200"/>
          </a:xfrm>
        </p:spPr>
        <p:txBody>
          <a:bodyPr/>
          <a:lstStyle/>
          <a:p>
            <a:pPr eaLnBrk="1" hangingPunct="1"/>
            <a:r>
              <a:rPr lang="en-US" altLang="en-US" sz="1800"/>
              <a:t>As mentioned earlier, a covariogram might be thought of as covariance (i.e., </a:t>
            </a:r>
            <a:r>
              <a:rPr lang="en-US" altLang="en-US" sz="1800" i="1"/>
              <a:t>similarity</a:t>
            </a:r>
            <a:r>
              <a:rPr lang="en-US" altLang="en-US" sz="1800"/>
              <a:t>) between point values as a function of distance, such that C(h) is greater at smaller distances</a:t>
            </a:r>
          </a:p>
          <a:p>
            <a:pPr eaLnBrk="1" hangingPunct="1"/>
            <a:r>
              <a:rPr lang="en-US" altLang="en-US" sz="1800"/>
              <a:t>A variogram, on the other hand, might be thought of as “</a:t>
            </a:r>
            <a:r>
              <a:rPr lang="en-US" altLang="en-US" sz="1800" i="1"/>
              <a:t>dissimilarity</a:t>
            </a:r>
            <a:r>
              <a:rPr lang="en-US" altLang="en-US" sz="1800"/>
              <a:t> between point values as a function of distance”, such that the dissimilarity is greater for points that are farther apart</a:t>
            </a:r>
          </a:p>
          <a:p>
            <a:pPr eaLnBrk="1" hangingPunct="1"/>
            <a:r>
              <a:rPr lang="en-US" altLang="en-US" sz="1800"/>
              <a:t>Variograms are usually interpreted in terms of the corresponding covariograms or correlograms</a:t>
            </a:r>
          </a:p>
          <a:p>
            <a:pPr eaLnBrk="1" hangingPunct="1"/>
            <a:r>
              <a:rPr lang="en-US" altLang="en-US" sz="1800"/>
              <a:t>A common </a:t>
            </a:r>
            <a:r>
              <a:rPr lang="en-US" altLang="en-US" sz="1800" u="sng"/>
              <a:t>mistake</a:t>
            </a:r>
            <a:r>
              <a:rPr lang="en-US" altLang="en-US" sz="1800"/>
              <a:t> when interpreting variograms is to say that </a:t>
            </a:r>
            <a:r>
              <a:rPr lang="en-US" altLang="en-US" sz="1800" i="1"/>
              <a:t>variance increases with distance. </a:t>
            </a:r>
            <a:endParaRPr lang="en-US" altLang="en-US" sz="1800"/>
          </a:p>
        </p:txBody>
      </p:sp>
      <p:grpSp>
        <p:nvGrpSpPr>
          <p:cNvPr id="88069" name="Group 3"/>
          <p:cNvGrpSpPr>
            <a:grpSpLocks/>
          </p:cNvGrpSpPr>
          <p:nvPr/>
        </p:nvGrpSpPr>
        <p:grpSpPr bwMode="auto">
          <a:xfrm>
            <a:off x="2438401" y="4343401"/>
            <a:ext cx="7172325" cy="2424113"/>
            <a:chOff x="990600" y="4267200"/>
            <a:chExt cx="7172325" cy="2423909"/>
          </a:xfrm>
        </p:grpSpPr>
        <p:pic>
          <p:nvPicPr>
            <p:cNvPr id="880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267200"/>
              <a:ext cx="70961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TextBox 5"/>
            <p:cNvSpPr txBox="1">
              <a:spLocks noChangeArrowheads="1"/>
            </p:cNvSpPr>
            <p:nvPr/>
          </p:nvSpPr>
          <p:spPr bwMode="auto">
            <a:xfrm>
              <a:off x="990600" y="6324427"/>
              <a:ext cx="7086600" cy="366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400">
                  <a:latin typeface="Arial" panose="020B0604020202020204" pitchFamily="34" charset="0"/>
                </a:rPr>
                <a:t> </a:t>
              </a:r>
              <a:r>
                <a:rPr lang="en-US" altLang="en-US" sz="1800"/>
                <a:t>Covariogram C(h)					Variogram </a:t>
              </a:r>
              <a:r>
                <a:rPr lang="el-GR" altLang="en-US" sz="1800"/>
                <a:t>γ</a:t>
              </a:r>
              <a:r>
                <a:rPr lang="en-US" altLang="en-US" sz="1800"/>
                <a:t>(h)  </a:t>
              </a:r>
            </a:p>
          </p:txBody>
        </p:sp>
      </p:grpSp>
    </p:spTree>
    <p:extLst>
      <p:ext uri="{BB962C8B-B14F-4D97-AF65-F5344CB8AC3E}">
        <p14:creationId xmlns:p14="http://schemas.microsoft.com/office/powerpoint/2010/main" val="20039713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03C558E4-FDEE-4029-92D5-47EC996FED75}" type="slidenum">
              <a:rPr lang="en-US" altLang="en-US" sz="1200">
                <a:solidFill>
                  <a:srgbClr val="898989"/>
                </a:solidFill>
              </a:rPr>
              <a:pPr>
                <a:spcBef>
                  <a:spcPct val="0"/>
                </a:spcBef>
                <a:buFontTx/>
                <a:buNone/>
              </a:pPr>
              <a:t>59</a:t>
            </a:fld>
            <a:endParaRPr lang="en-US" altLang="en-US" sz="1200">
              <a:solidFill>
                <a:srgbClr val="898989"/>
              </a:solidFill>
            </a:endParaRPr>
          </a:p>
        </p:txBody>
      </p:sp>
      <p:sp>
        <p:nvSpPr>
          <p:cNvPr id="90115" name="Content Placeholder 2"/>
          <p:cNvSpPr>
            <a:spLocks noGrp="1"/>
          </p:cNvSpPr>
          <p:nvPr>
            <p:ph idx="1"/>
          </p:nvPr>
        </p:nvSpPr>
        <p:spPr>
          <a:xfrm>
            <a:off x="2057400" y="1371600"/>
            <a:ext cx="8229600" cy="3505200"/>
          </a:xfrm>
        </p:spPr>
        <p:txBody>
          <a:bodyPr/>
          <a:lstStyle/>
          <a:p>
            <a:pPr eaLnBrk="1" hangingPunct="1"/>
            <a:r>
              <a:rPr lang="en-US" altLang="en-US" sz="1800"/>
              <a:t>When there are </a:t>
            </a:r>
            <a:r>
              <a:rPr lang="en-US" altLang="en-US" sz="1800" i="1"/>
              <a:t>n</a:t>
            </a:r>
            <a:r>
              <a:rPr lang="en-US" altLang="en-US" sz="1800"/>
              <a:t> points, the number of inter-point distances is equal to </a:t>
            </a:r>
          </a:p>
          <a:p>
            <a:pPr eaLnBrk="1" hangingPunct="1"/>
            <a:r>
              <a:rPr lang="en-US" altLang="en-US" sz="1800"/>
              <a:t>Example:</a:t>
            </a:r>
          </a:p>
          <a:p>
            <a:pPr lvl="1" eaLnBrk="1" hangingPunct="1"/>
            <a:r>
              <a:rPr lang="en-US" altLang="en-US" sz="1400"/>
              <a:t>With 15 points, we have 15(15-1)/2 = 105 inter-point distances (marked in yellow on the grid in the lower left)</a:t>
            </a:r>
          </a:p>
          <a:p>
            <a:pPr lvl="1" eaLnBrk="1" hangingPunct="1"/>
            <a:r>
              <a:rPr lang="en-US" altLang="en-US" sz="1400"/>
              <a:t>Since we’re using Euclidean distance, the distance between points 1 and 2 is the same  as the distance between points 2 and 1, so we count it only once. Also, the distance between a point and itself will always be zero, and is of no interest here.</a:t>
            </a:r>
          </a:p>
          <a:p>
            <a:pPr eaLnBrk="1" hangingPunct="1"/>
            <a:r>
              <a:rPr lang="en-US" altLang="en-US" sz="1800"/>
              <a:t>The maximum distance </a:t>
            </a:r>
            <a:r>
              <a:rPr lang="en-US" altLang="en-US" sz="1800" i="1"/>
              <a:t>h</a:t>
            </a:r>
            <a:r>
              <a:rPr lang="en-US" altLang="en-US" sz="1800"/>
              <a:t> on a covariogram or variogram is called the </a:t>
            </a:r>
            <a:r>
              <a:rPr lang="en-US" altLang="en-US" sz="1800" i="1"/>
              <a:t>bandwidth</a:t>
            </a:r>
            <a:r>
              <a:rPr lang="en-US" altLang="en-US" sz="1800"/>
              <a:t>, and should equal half the maximum inter-point distance. </a:t>
            </a:r>
          </a:p>
          <a:p>
            <a:pPr lvl="1" eaLnBrk="1" hangingPunct="1"/>
            <a:r>
              <a:rPr lang="en-US" altLang="en-US" sz="1400"/>
              <a:t>In the figure on the lower right, the blue line connects the points that are the farthest away from each other. The bandwidth in this example would then equal to half the length of the blue line</a:t>
            </a:r>
          </a:p>
        </p:txBody>
      </p:sp>
      <p:sp>
        <p:nvSpPr>
          <p:cNvPr id="90116" name="Rectangle 2"/>
          <p:cNvSpPr>
            <a:spLocks noGrp="1"/>
          </p:cNvSpPr>
          <p:nvPr>
            <p:ph type="title"/>
          </p:nvPr>
        </p:nvSpPr>
        <p:spPr>
          <a:xfrm>
            <a:off x="1981200" y="457200"/>
            <a:ext cx="8229600" cy="914400"/>
          </a:xfrm>
        </p:spPr>
        <p:txBody>
          <a:bodyPr/>
          <a:lstStyle/>
          <a:p>
            <a:pPr eaLnBrk="1" hangingPunct="1"/>
            <a:r>
              <a:rPr lang="en-US" altLang="en-US" sz="3200"/>
              <a:t>Bandwidth (The Maximum Value of </a:t>
            </a:r>
            <a:r>
              <a:rPr lang="en-US" altLang="en-US" sz="3200" i="1"/>
              <a:t>h</a:t>
            </a:r>
            <a:r>
              <a:rPr lang="en-US" altLang="en-US" sz="3200"/>
              <a:t>)</a:t>
            </a:r>
          </a:p>
        </p:txBody>
      </p:sp>
      <p:pic>
        <p:nvPicPr>
          <p:cNvPr id="90117" name="Picture 179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83700" y="1371600"/>
            <a:ext cx="69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18" name="Group 12"/>
          <p:cNvGrpSpPr>
            <a:grpSpLocks/>
          </p:cNvGrpSpPr>
          <p:nvPr/>
        </p:nvGrpSpPr>
        <p:grpSpPr bwMode="auto">
          <a:xfrm>
            <a:off x="2286000" y="4419600"/>
            <a:ext cx="7696200" cy="2286000"/>
            <a:chOff x="240" y="2709"/>
            <a:chExt cx="5280" cy="1611"/>
          </a:xfrm>
        </p:grpSpPr>
        <p:pic>
          <p:nvPicPr>
            <p:cNvPr id="90120" name="Picture 17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709"/>
              <a:ext cx="2160" cy="1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2709"/>
              <a:ext cx="2256" cy="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rot="19493979">
            <a:off x="7948614" y="5375275"/>
            <a:ext cx="428625" cy="369888"/>
          </a:xfrm>
          <a:prstGeom prst="rect">
            <a:avLst/>
          </a:prstGeom>
          <a:noFill/>
        </p:spPr>
        <p:txBody>
          <a:bodyPr>
            <a:spAutoFit/>
          </a:bodyPr>
          <a:lstStyle/>
          <a:p>
            <a:pPr eaLnBrk="1" hangingPunct="1">
              <a:defRPr/>
            </a:pPr>
            <a:r>
              <a:rPr lang="en-US" i="1" dirty="0">
                <a:latin typeface="+mj-lt"/>
                <a:ea typeface="ＭＳ Ｐゴシック" pitchFamily="26" charset="-128"/>
              </a:rPr>
              <a:t>h</a:t>
            </a:r>
          </a:p>
        </p:txBody>
      </p:sp>
    </p:spTree>
    <p:extLst>
      <p:ext uri="{BB962C8B-B14F-4D97-AF65-F5344CB8AC3E}">
        <p14:creationId xmlns:p14="http://schemas.microsoft.com/office/powerpoint/2010/main" val="982504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Bagaimana</a:t>
            </a:r>
            <a:r>
              <a:rPr lang="en-US" dirty="0" smtClean="0"/>
              <a:t> </a:t>
            </a:r>
            <a:r>
              <a:rPr lang="en-US" dirty="0" err="1" smtClean="0"/>
              <a:t>mengukur</a:t>
            </a:r>
            <a:r>
              <a:rPr lang="en-US" dirty="0" smtClean="0"/>
              <a:t> </a:t>
            </a:r>
            <a:r>
              <a:rPr lang="en-US" dirty="0" err="1" smtClean="0"/>
              <a:t>autokorelasi</a:t>
            </a:r>
            <a:r>
              <a:rPr lang="en-US" dirty="0" smtClean="0"/>
              <a:t> </a:t>
            </a:r>
            <a:r>
              <a:rPr lang="en-US" dirty="0" err="1" smtClean="0"/>
              <a:t>spasial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3455327"/>
              </p:ext>
            </p:extLst>
          </p:nvPr>
        </p:nvGraphicFramePr>
        <p:xfrm>
          <a:off x="1231490" y="3403863"/>
          <a:ext cx="2386782" cy="2966720"/>
        </p:xfrm>
        <a:graphic>
          <a:graphicData uri="http://schemas.openxmlformats.org/drawingml/2006/table">
            <a:tbl>
              <a:tblPr firstRow="1" bandRow="1">
                <a:tableStyleId>{5C22544A-7EE6-4342-B048-85BDC9FD1C3A}</a:tableStyleId>
              </a:tblPr>
              <a:tblGrid>
                <a:gridCol w="795594">
                  <a:extLst>
                    <a:ext uri="{9D8B030D-6E8A-4147-A177-3AD203B41FA5}">
                      <a16:colId xmlns:a16="http://schemas.microsoft.com/office/drawing/2014/main" val="1152130264"/>
                    </a:ext>
                  </a:extLst>
                </a:gridCol>
                <a:gridCol w="795594">
                  <a:extLst>
                    <a:ext uri="{9D8B030D-6E8A-4147-A177-3AD203B41FA5}">
                      <a16:colId xmlns:a16="http://schemas.microsoft.com/office/drawing/2014/main" val="4094005857"/>
                    </a:ext>
                  </a:extLst>
                </a:gridCol>
                <a:gridCol w="795594">
                  <a:extLst>
                    <a:ext uri="{9D8B030D-6E8A-4147-A177-3AD203B41FA5}">
                      <a16:colId xmlns:a16="http://schemas.microsoft.com/office/drawing/2014/main" val="558322960"/>
                    </a:ext>
                  </a:extLst>
                </a:gridCol>
              </a:tblGrid>
              <a:tr h="370840">
                <a:tc>
                  <a:txBody>
                    <a:bodyPr/>
                    <a:lstStyle/>
                    <a:p>
                      <a:pPr algn="ctr"/>
                      <a:r>
                        <a:rPr lang="en-US" dirty="0" err="1" smtClean="0"/>
                        <a:t>i</a:t>
                      </a:r>
                      <a:endParaRPr lang="en-US" dirty="0"/>
                    </a:p>
                  </a:txBody>
                  <a:tcPr/>
                </a:tc>
                <a:tc>
                  <a:txBody>
                    <a:bodyPr/>
                    <a:lstStyle/>
                    <a:p>
                      <a:pPr algn="ctr"/>
                      <a:r>
                        <a:rPr lang="en-US" dirty="0" smtClean="0"/>
                        <a:t>X</a:t>
                      </a:r>
                      <a:endParaRPr lang="en-US" dirty="0"/>
                    </a:p>
                  </a:txBody>
                  <a:tcPr/>
                </a:tc>
                <a:tc>
                  <a:txBody>
                    <a:bodyPr/>
                    <a:lstStyle/>
                    <a:p>
                      <a:pPr algn="ctr"/>
                      <a:r>
                        <a:rPr lang="en-US" dirty="0" smtClean="0"/>
                        <a:t>Y</a:t>
                      </a:r>
                      <a:endParaRPr lang="en-US" dirty="0"/>
                    </a:p>
                  </a:txBody>
                  <a:tcPr/>
                </a:tc>
                <a:extLst>
                  <a:ext uri="{0D108BD9-81ED-4DB2-BD59-A6C34878D82A}">
                    <a16:rowId xmlns:a16="http://schemas.microsoft.com/office/drawing/2014/main" val="3762430236"/>
                  </a:ext>
                </a:extLst>
              </a:tr>
              <a:tr h="370840">
                <a:tc>
                  <a:txBody>
                    <a:bodyPr/>
                    <a:lstStyle/>
                    <a:p>
                      <a:pPr algn="ctr"/>
                      <a:r>
                        <a:rPr lang="en-US" dirty="0" smtClean="0"/>
                        <a:t>1</a:t>
                      </a:r>
                      <a:endParaRPr lang="en-US" dirty="0"/>
                    </a:p>
                  </a:txBody>
                  <a:tcPr/>
                </a:tc>
                <a:tc>
                  <a:txBody>
                    <a:bodyPr/>
                    <a:lstStyle/>
                    <a:p>
                      <a:pPr algn="ctr"/>
                      <a:r>
                        <a:rPr lang="en-US" dirty="0" smtClean="0"/>
                        <a:t>X</a:t>
                      </a:r>
                      <a:r>
                        <a:rPr lang="en-US" baseline="-25000" dirty="0" smtClean="0"/>
                        <a:t>1</a:t>
                      </a:r>
                      <a:endParaRPr lang="en-US" baseline="-25000" dirty="0"/>
                    </a:p>
                  </a:txBody>
                  <a:tcPr/>
                </a:tc>
                <a:tc>
                  <a:txBody>
                    <a:bodyPr/>
                    <a:lstStyle/>
                    <a:p>
                      <a:pPr algn="ctr"/>
                      <a:r>
                        <a:rPr lang="en-US" baseline="0" dirty="0" smtClean="0"/>
                        <a:t>Y</a:t>
                      </a:r>
                      <a:r>
                        <a:rPr lang="en-US" baseline="-25000" dirty="0" smtClean="0"/>
                        <a:t>1</a:t>
                      </a:r>
                      <a:endParaRPr lang="en-US" baseline="-25000" dirty="0"/>
                    </a:p>
                  </a:txBody>
                  <a:tcPr/>
                </a:tc>
                <a:extLst>
                  <a:ext uri="{0D108BD9-81ED-4DB2-BD59-A6C34878D82A}">
                    <a16:rowId xmlns:a16="http://schemas.microsoft.com/office/drawing/2014/main" val="695575334"/>
                  </a:ext>
                </a:extLst>
              </a:tr>
              <a:tr h="370840">
                <a:tc>
                  <a:txBody>
                    <a:bodyPr/>
                    <a:lstStyle/>
                    <a:p>
                      <a:pPr algn="ctr"/>
                      <a:r>
                        <a:rPr lang="en-US" dirty="0" smtClean="0"/>
                        <a:t>2</a:t>
                      </a:r>
                      <a:endParaRPr lang="en-US" dirty="0"/>
                    </a:p>
                  </a:txBody>
                  <a:tcPr/>
                </a:tc>
                <a:tc>
                  <a:txBody>
                    <a:bodyPr/>
                    <a:lstStyle/>
                    <a:p>
                      <a:pPr algn="ctr"/>
                      <a:r>
                        <a:rPr lang="en-US" dirty="0" smtClean="0"/>
                        <a:t>X</a:t>
                      </a:r>
                      <a:r>
                        <a:rPr lang="en-US" baseline="-25000" dirty="0" smtClean="0"/>
                        <a:t>2</a:t>
                      </a:r>
                      <a:endParaRPr lang="en-US" baseline="-25000" dirty="0"/>
                    </a:p>
                  </a:txBody>
                  <a:tcPr/>
                </a:tc>
                <a:tc>
                  <a:txBody>
                    <a:bodyPr/>
                    <a:lstStyle/>
                    <a:p>
                      <a:pPr algn="ctr"/>
                      <a:r>
                        <a:rPr lang="en-US" baseline="0" dirty="0" smtClean="0"/>
                        <a:t>Y</a:t>
                      </a:r>
                      <a:r>
                        <a:rPr lang="en-US" baseline="-25000" dirty="0" smtClean="0"/>
                        <a:t>2</a:t>
                      </a:r>
                      <a:endParaRPr lang="en-US" baseline="-25000" dirty="0"/>
                    </a:p>
                  </a:txBody>
                  <a:tcPr/>
                </a:tc>
                <a:extLst>
                  <a:ext uri="{0D108BD9-81ED-4DB2-BD59-A6C34878D82A}">
                    <a16:rowId xmlns:a16="http://schemas.microsoft.com/office/drawing/2014/main" val="341002763"/>
                  </a:ext>
                </a:extLst>
              </a:tr>
              <a:tr h="370840">
                <a:tc>
                  <a:txBody>
                    <a:bodyPr/>
                    <a:lstStyle/>
                    <a:p>
                      <a:pPr algn="ctr"/>
                      <a:r>
                        <a:rPr lang="en-US" dirty="0" smtClean="0"/>
                        <a:t>3</a:t>
                      </a:r>
                      <a:endParaRPr lang="en-US" dirty="0"/>
                    </a:p>
                  </a:txBody>
                  <a:tcPr/>
                </a:tc>
                <a:tc>
                  <a:txBody>
                    <a:bodyPr/>
                    <a:lstStyle/>
                    <a:p>
                      <a:pPr algn="ctr"/>
                      <a:r>
                        <a:rPr lang="en-US" dirty="0" smtClean="0"/>
                        <a:t>X</a:t>
                      </a:r>
                      <a:r>
                        <a:rPr lang="en-US" baseline="-25000" dirty="0" smtClean="0"/>
                        <a:t>3</a:t>
                      </a:r>
                      <a:endParaRPr lang="en-US" baseline="-25000" dirty="0"/>
                    </a:p>
                  </a:txBody>
                  <a:tcPr/>
                </a:tc>
                <a:tc>
                  <a:txBody>
                    <a:bodyPr/>
                    <a:lstStyle/>
                    <a:p>
                      <a:pPr algn="ctr"/>
                      <a:r>
                        <a:rPr lang="en-US" baseline="0" dirty="0" smtClean="0"/>
                        <a:t>Y</a:t>
                      </a:r>
                      <a:r>
                        <a:rPr lang="en-US" baseline="-25000" dirty="0" smtClean="0"/>
                        <a:t>3</a:t>
                      </a:r>
                      <a:endParaRPr lang="en-US" baseline="-25000" dirty="0"/>
                    </a:p>
                  </a:txBody>
                  <a:tcPr/>
                </a:tc>
                <a:extLst>
                  <a:ext uri="{0D108BD9-81ED-4DB2-BD59-A6C34878D82A}">
                    <a16:rowId xmlns:a16="http://schemas.microsoft.com/office/drawing/2014/main" val="661051142"/>
                  </a:ext>
                </a:extLst>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9390990"/>
                  </a:ext>
                </a:extLst>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123435981"/>
                  </a:ext>
                </a:extLst>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81766994"/>
                  </a:ext>
                </a:extLst>
              </a:tr>
              <a:tr h="370840">
                <a:tc>
                  <a:txBody>
                    <a:bodyPr/>
                    <a:lstStyle/>
                    <a:p>
                      <a:pPr algn="ctr"/>
                      <a:r>
                        <a:rPr lang="en-US" dirty="0" smtClean="0"/>
                        <a:t>n</a:t>
                      </a:r>
                      <a:endParaRPr lang="en-US" dirty="0"/>
                    </a:p>
                  </a:txBody>
                  <a:tcPr/>
                </a:tc>
                <a:tc>
                  <a:txBody>
                    <a:bodyPr/>
                    <a:lstStyle/>
                    <a:p>
                      <a:pPr algn="ctr"/>
                      <a:r>
                        <a:rPr lang="en-US" dirty="0" err="1" smtClean="0"/>
                        <a:t>X</a:t>
                      </a:r>
                      <a:r>
                        <a:rPr lang="en-US" baseline="-25000" dirty="0" err="1" smtClean="0"/>
                        <a:t>n</a:t>
                      </a:r>
                      <a:endParaRPr lang="en-US" baseline="-25000" dirty="0"/>
                    </a:p>
                  </a:txBody>
                  <a:tcPr/>
                </a:tc>
                <a:tc>
                  <a:txBody>
                    <a:bodyPr/>
                    <a:lstStyle/>
                    <a:p>
                      <a:pPr algn="ctr"/>
                      <a:r>
                        <a:rPr lang="en-US" baseline="0" dirty="0" err="1" smtClean="0"/>
                        <a:t>Y</a:t>
                      </a:r>
                      <a:r>
                        <a:rPr lang="en-US" baseline="-25000" dirty="0" err="1" smtClean="0"/>
                        <a:t>n</a:t>
                      </a:r>
                      <a:endParaRPr lang="en-US" baseline="-25000" dirty="0"/>
                    </a:p>
                  </a:txBody>
                  <a:tcPr/>
                </a:tc>
                <a:extLst>
                  <a:ext uri="{0D108BD9-81ED-4DB2-BD59-A6C34878D82A}">
                    <a16:rowId xmlns:a16="http://schemas.microsoft.com/office/drawing/2014/main" val="340421222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9278358"/>
              </p:ext>
            </p:extLst>
          </p:nvPr>
        </p:nvGraphicFramePr>
        <p:xfrm>
          <a:off x="5066068" y="3405774"/>
          <a:ext cx="2681752" cy="2966720"/>
        </p:xfrm>
        <a:graphic>
          <a:graphicData uri="http://schemas.openxmlformats.org/drawingml/2006/table">
            <a:tbl>
              <a:tblPr firstRow="1" bandRow="1">
                <a:tableStyleId>{5C22544A-7EE6-4342-B048-85BDC9FD1C3A}</a:tableStyleId>
              </a:tblPr>
              <a:tblGrid>
                <a:gridCol w="670438">
                  <a:extLst>
                    <a:ext uri="{9D8B030D-6E8A-4147-A177-3AD203B41FA5}">
                      <a16:colId xmlns:a16="http://schemas.microsoft.com/office/drawing/2014/main" val="1152130264"/>
                    </a:ext>
                  </a:extLst>
                </a:gridCol>
                <a:gridCol w="670438">
                  <a:extLst>
                    <a:ext uri="{9D8B030D-6E8A-4147-A177-3AD203B41FA5}">
                      <a16:colId xmlns:a16="http://schemas.microsoft.com/office/drawing/2014/main" val="4094005857"/>
                    </a:ext>
                  </a:extLst>
                </a:gridCol>
                <a:gridCol w="670438">
                  <a:extLst>
                    <a:ext uri="{9D8B030D-6E8A-4147-A177-3AD203B41FA5}">
                      <a16:colId xmlns:a16="http://schemas.microsoft.com/office/drawing/2014/main" val="558322960"/>
                    </a:ext>
                  </a:extLst>
                </a:gridCol>
                <a:gridCol w="670438">
                  <a:extLst>
                    <a:ext uri="{9D8B030D-6E8A-4147-A177-3AD203B41FA5}">
                      <a16:colId xmlns:a16="http://schemas.microsoft.com/office/drawing/2014/main" val="702545752"/>
                    </a:ext>
                  </a:extLst>
                </a:gridCol>
              </a:tblGrid>
              <a:tr h="370840">
                <a:tc>
                  <a:txBody>
                    <a:bodyPr/>
                    <a:lstStyle/>
                    <a:p>
                      <a:pPr algn="ctr"/>
                      <a:r>
                        <a:rPr lang="en-US" dirty="0" err="1" smtClean="0"/>
                        <a:t>i</a:t>
                      </a:r>
                      <a:endParaRPr lang="en-US" dirty="0"/>
                    </a:p>
                  </a:txBody>
                  <a:tcPr/>
                </a:tc>
                <a:tc>
                  <a:txBody>
                    <a:bodyPr/>
                    <a:lstStyle/>
                    <a:p>
                      <a:pPr algn="ctr"/>
                      <a:r>
                        <a:rPr lang="en-US" dirty="0" smtClean="0"/>
                        <a:t>Long</a:t>
                      </a:r>
                      <a:endParaRPr lang="en-US" dirty="0"/>
                    </a:p>
                  </a:txBody>
                  <a:tcPr/>
                </a:tc>
                <a:tc>
                  <a:txBody>
                    <a:bodyPr/>
                    <a:lstStyle/>
                    <a:p>
                      <a:pPr algn="ctr"/>
                      <a:r>
                        <a:rPr lang="en-US" dirty="0" err="1" smtClean="0"/>
                        <a:t>Lat</a:t>
                      </a:r>
                      <a:endParaRPr lang="en-US" dirty="0"/>
                    </a:p>
                  </a:txBody>
                  <a:tcPr/>
                </a:tc>
                <a:tc>
                  <a:txBody>
                    <a:bodyPr/>
                    <a:lstStyle/>
                    <a:p>
                      <a:pPr algn="ctr"/>
                      <a:r>
                        <a:rPr lang="en-US" dirty="0" smtClean="0"/>
                        <a:t>X</a:t>
                      </a:r>
                      <a:endParaRPr lang="en-US" dirty="0"/>
                    </a:p>
                  </a:txBody>
                  <a:tcPr/>
                </a:tc>
                <a:extLst>
                  <a:ext uri="{0D108BD9-81ED-4DB2-BD59-A6C34878D82A}">
                    <a16:rowId xmlns:a16="http://schemas.microsoft.com/office/drawing/2014/main" val="3762430236"/>
                  </a:ext>
                </a:extLst>
              </a:tr>
              <a:tr h="370840">
                <a:tc>
                  <a:txBody>
                    <a:bodyPr/>
                    <a:lstStyle/>
                    <a:p>
                      <a:pPr algn="ctr"/>
                      <a:r>
                        <a:rPr lang="en-US" dirty="0" smtClean="0"/>
                        <a:t>1</a:t>
                      </a:r>
                      <a:endParaRPr lang="en-US" dirty="0"/>
                    </a:p>
                  </a:txBody>
                  <a:tcPr/>
                </a:tc>
                <a:tc>
                  <a:txBody>
                    <a:bodyPr/>
                    <a:lstStyle/>
                    <a:p>
                      <a:endParaRPr lang="en-US"/>
                    </a:p>
                  </a:txBody>
                  <a:tcPr/>
                </a:tc>
                <a:tc>
                  <a:txBody>
                    <a:bodyPr/>
                    <a:lstStyle/>
                    <a:p>
                      <a:pPr algn="ctr"/>
                      <a:endParaRPr lang="en-US" baseline="-25000" dirty="0"/>
                    </a:p>
                  </a:txBody>
                  <a:tcPr/>
                </a:tc>
                <a:tc>
                  <a:txBody>
                    <a:bodyPr/>
                    <a:lstStyle/>
                    <a:p>
                      <a:pPr algn="ctr"/>
                      <a:r>
                        <a:rPr lang="en-US" dirty="0" smtClean="0"/>
                        <a:t>X</a:t>
                      </a:r>
                      <a:r>
                        <a:rPr lang="en-US" baseline="-25000" dirty="0" smtClean="0"/>
                        <a:t>1</a:t>
                      </a:r>
                      <a:endParaRPr lang="en-US" baseline="-25000" dirty="0"/>
                    </a:p>
                  </a:txBody>
                  <a:tcPr/>
                </a:tc>
                <a:extLst>
                  <a:ext uri="{0D108BD9-81ED-4DB2-BD59-A6C34878D82A}">
                    <a16:rowId xmlns:a16="http://schemas.microsoft.com/office/drawing/2014/main" val="695575334"/>
                  </a:ext>
                </a:extLst>
              </a:tr>
              <a:tr h="370840">
                <a:tc>
                  <a:txBody>
                    <a:bodyPr/>
                    <a:lstStyle/>
                    <a:p>
                      <a:pPr algn="ctr"/>
                      <a:r>
                        <a:rPr lang="en-US" dirty="0" smtClean="0"/>
                        <a:t>2</a:t>
                      </a:r>
                      <a:endParaRPr lang="en-US" dirty="0"/>
                    </a:p>
                  </a:txBody>
                  <a:tcPr/>
                </a:tc>
                <a:tc>
                  <a:txBody>
                    <a:bodyPr/>
                    <a:lstStyle/>
                    <a:p>
                      <a:endParaRPr lang="en-US"/>
                    </a:p>
                  </a:txBody>
                  <a:tcPr/>
                </a:tc>
                <a:tc>
                  <a:txBody>
                    <a:bodyPr/>
                    <a:lstStyle/>
                    <a:p>
                      <a:pPr algn="ctr"/>
                      <a:endParaRPr lang="en-US" baseline="-25000" dirty="0"/>
                    </a:p>
                  </a:txBody>
                  <a:tcPr/>
                </a:tc>
                <a:tc>
                  <a:txBody>
                    <a:bodyPr/>
                    <a:lstStyle/>
                    <a:p>
                      <a:pPr algn="ctr"/>
                      <a:r>
                        <a:rPr lang="en-US" dirty="0" smtClean="0"/>
                        <a:t>X</a:t>
                      </a:r>
                      <a:r>
                        <a:rPr lang="en-US" baseline="-25000" dirty="0" smtClean="0"/>
                        <a:t>2</a:t>
                      </a:r>
                      <a:endParaRPr lang="en-US" baseline="-25000" dirty="0"/>
                    </a:p>
                  </a:txBody>
                  <a:tcPr/>
                </a:tc>
                <a:extLst>
                  <a:ext uri="{0D108BD9-81ED-4DB2-BD59-A6C34878D82A}">
                    <a16:rowId xmlns:a16="http://schemas.microsoft.com/office/drawing/2014/main" val="341002763"/>
                  </a:ext>
                </a:extLst>
              </a:tr>
              <a:tr h="370840">
                <a:tc>
                  <a:txBody>
                    <a:bodyPr/>
                    <a:lstStyle/>
                    <a:p>
                      <a:pPr algn="ctr"/>
                      <a:r>
                        <a:rPr lang="en-US" dirty="0" smtClean="0"/>
                        <a:t>3</a:t>
                      </a:r>
                      <a:endParaRPr lang="en-US" dirty="0"/>
                    </a:p>
                  </a:txBody>
                  <a:tcPr/>
                </a:tc>
                <a:tc>
                  <a:txBody>
                    <a:bodyPr/>
                    <a:lstStyle/>
                    <a:p>
                      <a:endParaRPr lang="en-US"/>
                    </a:p>
                  </a:txBody>
                  <a:tcPr/>
                </a:tc>
                <a:tc>
                  <a:txBody>
                    <a:bodyPr/>
                    <a:lstStyle/>
                    <a:p>
                      <a:pPr algn="ctr"/>
                      <a:endParaRPr lang="en-US" baseline="-25000" dirty="0"/>
                    </a:p>
                  </a:txBody>
                  <a:tcPr/>
                </a:tc>
                <a:tc>
                  <a:txBody>
                    <a:bodyPr/>
                    <a:lstStyle/>
                    <a:p>
                      <a:pPr algn="ctr"/>
                      <a:r>
                        <a:rPr lang="en-US" dirty="0" smtClean="0"/>
                        <a:t>X</a:t>
                      </a:r>
                      <a:r>
                        <a:rPr lang="en-US" baseline="-25000" dirty="0" smtClean="0"/>
                        <a:t>3</a:t>
                      </a:r>
                      <a:endParaRPr lang="en-US" baseline="-25000" dirty="0"/>
                    </a:p>
                  </a:txBody>
                  <a:tcPr/>
                </a:tc>
                <a:extLst>
                  <a:ext uri="{0D108BD9-81ED-4DB2-BD59-A6C34878D82A}">
                    <a16:rowId xmlns:a16="http://schemas.microsoft.com/office/drawing/2014/main" val="661051142"/>
                  </a:ext>
                </a:extLst>
              </a:tr>
              <a:tr h="370840">
                <a:tc>
                  <a:txBody>
                    <a:bodyPr/>
                    <a:lstStyle/>
                    <a:p>
                      <a:pPr algn="ctr"/>
                      <a:r>
                        <a:rPr lang="en-US" dirty="0" smtClean="0"/>
                        <a:t>…</a:t>
                      </a:r>
                      <a:endParaRPr lang="en-US" dirty="0"/>
                    </a:p>
                  </a:txBody>
                  <a:tcPr/>
                </a:tc>
                <a:tc>
                  <a:txBody>
                    <a:bodyPr/>
                    <a:lstStyle/>
                    <a:p>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9390990"/>
                  </a:ext>
                </a:extLst>
              </a:tr>
              <a:tr h="370840">
                <a:tc>
                  <a:txBody>
                    <a:bodyPr/>
                    <a:lstStyle/>
                    <a:p>
                      <a:pPr algn="ctr"/>
                      <a:r>
                        <a:rPr lang="en-US" dirty="0" smtClean="0"/>
                        <a:t>…</a:t>
                      </a:r>
                      <a:endParaRPr lang="en-US" dirty="0"/>
                    </a:p>
                  </a:txBody>
                  <a:tcPr/>
                </a:tc>
                <a:tc>
                  <a:txBody>
                    <a:bodyPr/>
                    <a:lstStyle/>
                    <a:p>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123435981"/>
                  </a:ext>
                </a:extLst>
              </a:tr>
              <a:tr h="370840">
                <a:tc>
                  <a:txBody>
                    <a:bodyPr/>
                    <a:lstStyle/>
                    <a:p>
                      <a:pPr algn="ctr"/>
                      <a:r>
                        <a:rPr lang="en-US" dirty="0" smtClean="0"/>
                        <a:t>…</a:t>
                      </a:r>
                      <a:endParaRPr lang="en-US" dirty="0"/>
                    </a:p>
                  </a:txBody>
                  <a:tcPr/>
                </a:tc>
                <a:tc>
                  <a:txBody>
                    <a:bodyPr/>
                    <a:lstStyle/>
                    <a:p>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81766994"/>
                  </a:ext>
                </a:extLst>
              </a:tr>
              <a:tr h="370840">
                <a:tc>
                  <a:txBody>
                    <a:bodyPr/>
                    <a:lstStyle/>
                    <a:p>
                      <a:pPr algn="ctr"/>
                      <a:r>
                        <a:rPr lang="en-US" dirty="0" smtClean="0"/>
                        <a:t>n</a:t>
                      </a:r>
                      <a:endParaRPr lang="en-US" dirty="0"/>
                    </a:p>
                  </a:txBody>
                  <a:tcPr/>
                </a:tc>
                <a:tc>
                  <a:txBody>
                    <a:bodyPr/>
                    <a:lstStyle/>
                    <a:p>
                      <a:endParaRPr lang="en-US" dirty="0"/>
                    </a:p>
                  </a:txBody>
                  <a:tcPr/>
                </a:tc>
                <a:tc>
                  <a:txBody>
                    <a:bodyPr/>
                    <a:lstStyle/>
                    <a:p>
                      <a:pPr algn="ctr"/>
                      <a:endParaRPr lang="en-US" baseline="-25000" dirty="0"/>
                    </a:p>
                  </a:txBody>
                  <a:tcPr/>
                </a:tc>
                <a:tc>
                  <a:txBody>
                    <a:bodyPr/>
                    <a:lstStyle/>
                    <a:p>
                      <a:pPr algn="ctr"/>
                      <a:r>
                        <a:rPr lang="en-US" dirty="0" err="1" smtClean="0"/>
                        <a:t>X</a:t>
                      </a:r>
                      <a:r>
                        <a:rPr lang="en-US" baseline="-25000" dirty="0" err="1" smtClean="0"/>
                        <a:t>n</a:t>
                      </a:r>
                      <a:endParaRPr lang="en-US" baseline="-25000" dirty="0"/>
                    </a:p>
                  </a:txBody>
                  <a:tcPr/>
                </a:tc>
                <a:extLst>
                  <a:ext uri="{0D108BD9-81ED-4DB2-BD59-A6C34878D82A}">
                    <a16:rowId xmlns:a16="http://schemas.microsoft.com/office/drawing/2014/main" val="34042122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4595964"/>
              </p:ext>
            </p:extLst>
          </p:nvPr>
        </p:nvGraphicFramePr>
        <p:xfrm>
          <a:off x="9667564" y="3403863"/>
          <a:ext cx="2011314" cy="2966720"/>
        </p:xfrm>
        <a:graphic>
          <a:graphicData uri="http://schemas.openxmlformats.org/drawingml/2006/table">
            <a:tbl>
              <a:tblPr firstRow="1" bandRow="1">
                <a:tableStyleId>{5C22544A-7EE6-4342-B048-85BDC9FD1C3A}</a:tableStyleId>
              </a:tblPr>
              <a:tblGrid>
                <a:gridCol w="670438">
                  <a:extLst>
                    <a:ext uri="{9D8B030D-6E8A-4147-A177-3AD203B41FA5}">
                      <a16:colId xmlns:a16="http://schemas.microsoft.com/office/drawing/2014/main" val="1152130264"/>
                    </a:ext>
                  </a:extLst>
                </a:gridCol>
                <a:gridCol w="670438">
                  <a:extLst>
                    <a:ext uri="{9D8B030D-6E8A-4147-A177-3AD203B41FA5}">
                      <a16:colId xmlns:a16="http://schemas.microsoft.com/office/drawing/2014/main" val="558322960"/>
                    </a:ext>
                  </a:extLst>
                </a:gridCol>
                <a:gridCol w="670438">
                  <a:extLst>
                    <a:ext uri="{9D8B030D-6E8A-4147-A177-3AD203B41FA5}">
                      <a16:colId xmlns:a16="http://schemas.microsoft.com/office/drawing/2014/main" val="702545752"/>
                    </a:ext>
                  </a:extLst>
                </a:gridCol>
              </a:tblGrid>
              <a:tr h="370840">
                <a:tc>
                  <a:txBody>
                    <a:bodyPr/>
                    <a:lstStyle/>
                    <a:p>
                      <a:pPr algn="ctr"/>
                      <a:r>
                        <a:rPr lang="en-US" dirty="0" smtClean="0"/>
                        <a:t>p</a:t>
                      </a:r>
                      <a:endParaRPr lang="en-US" dirty="0"/>
                    </a:p>
                  </a:txBody>
                  <a:tcPr/>
                </a:tc>
                <a:tc>
                  <a:txBody>
                    <a:bodyPr/>
                    <a:lstStyle/>
                    <a:p>
                      <a:pPr algn="ctr"/>
                      <a:r>
                        <a:rPr lang="en-US" dirty="0" err="1" smtClean="0"/>
                        <a:t>X</a:t>
                      </a:r>
                      <a:r>
                        <a:rPr lang="en-US" baseline="-25000" dirty="0" err="1" smtClean="0"/>
                        <a:t>p</a:t>
                      </a:r>
                      <a:endParaRPr lang="en-US" baseline="-25000" dirty="0"/>
                    </a:p>
                  </a:txBody>
                  <a:tcPr/>
                </a:tc>
                <a:tc>
                  <a:txBody>
                    <a:bodyPr/>
                    <a:lstStyle/>
                    <a:p>
                      <a:pPr algn="ctr"/>
                      <a:r>
                        <a:rPr lang="en-US" dirty="0" err="1" smtClean="0"/>
                        <a:t>X</a:t>
                      </a:r>
                      <a:r>
                        <a:rPr lang="en-US" baseline="-25000" dirty="0" err="1" smtClean="0"/>
                        <a:t>p</a:t>
                      </a:r>
                      <a:r>
                        <a:rPr lang="en-US" baseline="-25000" dirty="0" smtClean="0"/>
                        <a:t>(h)</a:t>
                      </a:r>
                      <a:endParaRPr lang="en-US" baseline="-25000" dirty="0"/>
                    </a:p>
                  </a:txBody>
                  <a:tcPr/>
                </a:tc>
                <a:extLst>
                  <a:ext uri="{0D108BD9-81ED-4DB2-BD59-A6C34878D82A}">
                    <a16:rowId xmlns:a16="http://schemas.microsoft.com/office/drawing/2014/main" val="3762430236"/>
                  </a:ext>
                </a:extLst>
              </a:tr>
              <a:tr h="370840">
                <a:tc>
                  <a:txBody>
                    <a:bodyPr/>
                    <a:lstStyle/>
                    <a:p>
                      <a:pPr algn="ctr"/>
                      <a:r>
                        <a:rPr lang="en-US" dirty="0" smtClean="0"/>
                        <a:t>1</a:t>
                      </a:r>
                      <a:endParaRPr lang="en-US" dirty="0"/>
                    </a:p>
                  </a:txBody>
                  <a:tcPr/>
                </a:tc>
                <a:tc>
                  <a:txBody>
                    <a:bodyPr/>
                    <a:lstStyle/>
                    <a:p>
                      <a:pPr algn="ctr"/>
                      <a:r>
                        <a:rPr lang="en-US" dirty="0" smtClean="0"/>
                        <a:t>X</a:t>
                      </a:r>
                      <a:r>
                        <a:rPr lang="en-US" baseline="-25000" dirty="0" smtClean="0"/>
                        <a:t>1</a:t>
                      </a:r>
                      <a:endParaRPr lang="en-US" baseline="-25000" dirty="0"/>
                    </a:p>
                  </a:txBody>
                  <a:tcPr/>
                </a:tc>
                <a:tc>
                  <a:txBody>
                    <a:bodyPr/>
                    <a:lstStyle/>
                    <a:p>
                      <a:pPr algn="ctr"/>
                      <a:r>
                        <a:rPr lang="en-US" dirty="0" smtClean="0"/>
                        <a:t>X</a:t>
                      </a:r>
                      <a:r>
                        <a:rPr lang="en-US" baseline="-25000" dirty="0" smtClean="0"/>
                        <a:t>1(h)</a:t>
                      </a:r>
                      <a:endParaRPr lang="en-US" baseline="-25000" dirty="0"/>
                    </a:p>
                  </a:txBody>
                  <a:tcPr/>
                </a:tc>
                <a:extLst>
                  <a:ext uri="{0D108BD9-81ED-4DB2-BD59-A6C34878D82A}">
                    <a16:rowId xmlns:a16="http://schemas.microsoft.com/office/drawing/2014/main" val="695575334"/>
                  </a:ext>
                </a:extLst>
              </a:tr>
              <a:tr h="370840">
                <a:tc>
                  <a:txBody>
                    <a:bodyPr/>
                    <a:lstStyle/>
                    <a:p>
                      <a:pPr algn="ctr"/>
                      <a:r>
                        <a:rPr lang="en-US" dirty="0" smtClean="0"/>
                        <a:t>2</a:t>
                      </a:r>
                      <a:endParaRPr lang="en-US" dirty="0"/>
                    </a:p>
                  </a:txBody>
                  <a:tcPr/>
                </a:tc>
                <a:tc>
                  <a:txBody>
                    <a:bodyPr/>
                    <a:lstStyle/>
                    <a:p>
                      <a:pPr algn="ctr"/>
                      <a:r>
                        <a:rPr lang="en-US" dirty="0" smtClean="0"/>
                        <a:t>X</a:t>
                      </a:r>
                      <a:r>
                        <a:rPr lang="en-US" baseline="-25000" dirty="0" smtClean="0"/>
                        <a:t>2</a:t>
                      </a:r>
                      <a:endParaRPr lang="en-US" baseline="-25000" dirty="0"/>
                    </a:p>
                  </a:txBody>
                  <a:tcPr/>
                </a:tc>
                <a:tc>
                  <a:txBody>
                    <a:bodyPr/>
                    <a:lstStyle/>
                    <a:p>
                      <a:pPr algn="ctr"/>
                      <a:r>
                        <a:rPr lang="en-US" dirty="0" smtClean="0"/>
                        <a:t>X</a:t>
                      </a:r>
                      <a:r>
                        <a:rPr lang="en-US" baseline="-25000" dirty="0" smtClean="0"/>
                        <a:t>2(h)</a:t>
                      </a:r>
                      <a:endParaRPr lang="en-US" baseline="-25000" dirty="0"/>
                    </a:p>
                  </a:txBody>
                  <a:tcPr/>
                </a:tc>
                <a:extLst>
                  <a:ext uri="{0D108BD9-81ED-4DB2-BD59-A6C34878D82A}">
                    <a16:rowId xmlns:a16="http://schemas.microsoft.com/office/drawing/2014/main" val="341002763"/>
                  </a:ext>
                </a:extLst>
              </a:tr>
              <a:tr h="370840">
                <a:tc>
                  <a:txBody>
                    <a:bodyPr/>
                    <a:lstStyle/>
                    <a:p>
                      <a:pPr algn="ctr"/>
                      <a:r>
                        <a:rPr lang="en-US" dirty="0" smtClean="0"/>
                        <a:t>3</a:t>
                      </a:r>
                      <a:endParaRPr lang="en-US" dirty="0"/>
                    </a:p>
                  </a:txBody>
                  <a:tcPr/>
                </a:tc>
                <a:tc>
                  <a:txBody>
                    <a:bodyPr/>
                    <a:lstStyle/>
                    <a:p>
                      <a:pPr algn="ctr"/>
                      <a:r>
                        <a:rPr lang="en-US" dirty="0" smtClean="0"/>
                        <a:t>X</a:t>
                      </a:r>
                      <a:r>
                        <a:rPr lang="en-US" baseline="-25000" dirty="0" smtClean="0"/>
                        <a:t>3</a:t>
                      </a:r>
                      <a:endParaRPr lang="en-US" baseline="-25000" dirty="0"/>
                    </a:p>
                  </a:txBody>
                  <a:tcPr/>
                </a:tc>
                <a:tc>
                  <a:txBody>
                    <a:bodyPr/>
                    <a:lstStyle/>
                    <a:p>
                      <a:pPr algn="ctr"/>
                      <a:r>
                        <a:rPr lang="en-US" dirty="0" smtClean="0"/>
                        <a:t>X</a:t>
                      </a:r>
                      <a:r>
                        <a:rPr lang="en-US" baseline="-25000" dirty="0" smtClean="0"/>
                        <a:t>3(h)</a:t>
                      </a:r>
                      <a:endParaRPr lang="en-US" baseline="-25000" dirty="0"/>
                    </a:p>
                  </a:txBody>
                  <a:tcPr/>
                </a:tc>
                <a:extLst>
                  <a:ext uri="{0D108BD9-81ED-4DB2-BD59-A6C34878D82A}">
                    <a16:rowId xmlns:a16="http://schemas.microsoft.com/office/drawing/2014/main" val="661051142"/>
                  </a:ext>
                </a:extLst>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9390990"/>
                  </a:ext>
                </a:extLst>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123435981"/>
                  </a:ext>
                </a:extLst>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81766994"/>
                  </a:ext>
                </a:extLst>
              </a:tr>
              <a:tr h="370840">
                <a:tc>
                  <a:txBody>
                    <a:bodyPr/>
                    <a:lstStyle/>
                    <a:p>
                      <a:pPr algn="ctr"/>
                      <a:r>
                        <a:rPr lang="en-US" dirty="0" smtClean="0"/>
                        <a:t>k</a:t>
                      </a:r>
                      <a:endParaRPr lang="en-US" dirty="0"/>
                    </a:p>
                  </a:txBody>
                  <a:tcPr/>
                </a:tc>
                <a:tc>
                  <a:txBody>
                    <a:bodyPr/>
                    <a:lstStyle/>
                    <a:p>
                      <a:pPr algn="ctr"/>
                      <a:r>
                        <a:rPr lang="en-US" dirty="0" err="1" smtClean="0"/>
                        <a:t>X</a:t>
                      </a:r>
                      <a:r>
                        <a:rPr lang="en-US" baseline="-25000" dirty="0" err="1" smtClean="0"/>
                        <a:t>k</a:t>
                      </a:r>
                      <a:endParaRPr lang="en-US" baseline="-25000" dirty="0"/>
                    </a:p>
                  </a:txBody>
                  <a:tcPr/>
                </a:tc>
                <a:tc>
                  <a:txBody>
                    <a:bodyPr/>
                    <a:lstStyle/>
                    <a:p>
                      <a:pPr algn="ctr"/>
                      <a:r>
                        <a:rPr lang="en-US" dirty="0" err="1" smtClean="0"/>
                        <a:t>X</a:t>
                      </a:r>
                      <a:r>
                        <a:rPr lang="en-US" baseline="-25000" dirty="0" err="1" smtClean="0"/>
                        <a:t>k</a:t>
                      </a:r>
                      <a:r>
                        <a:rPr lang="en-US" baseline="-25000" dirty="0" smtClean="0"/>
                        <a:t>(h)</a:t>
                      </a:r>
                      <a:endParaRPr lang="en-US" baseline="-25000" dirty="0"/>
                    </a:p>
                  </a:txBody>
                  <a:tcPr/>
                </a:tc>
                <a:extLst>
                  <a:ext uri="{0D108BD9-81ED-4DB2-BD59-A6C34878D82A}">
                    <a16:rowId xmlns:a16="http://schemas.microsoft.com/office/drawing/2014/main" val="3404212222"/>
                  </a:ext>
                </a:extLst>
              </a:tr>
            </a:tbl>
          </a:graphicData>
        </a:graphic>
      </p:graphicFrame>
      <p:sp>
        <p:nvSpPr>
          <p:cNvPr id="7" name="Right Arrow 6"/>
          <p:cNvSpPr/>
          <p:nvPr/>
        </p:nvSpPr>
        <p:spPr>
          <a:xfrm>
            <a:off x="7895303" y="4227858"/>
            <a:ext cx="1624777" cy="707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2323176"/>
            <a:ext cx="4689987" cy="584775"/>
          </a:xfrm>
          <a:prstGeom prst="rect">
            <a:avLst/>
          </a:prstGeom>
          <a:noFill/>
        </p:spPr>
        <p:txBody>
          <a:bodyPr wrap="square" rtlCol="0">
            <a:spAutoFit/>
          </a:bodyPr>
          <a:lstStyle/>
          <a:p>
            <a:pPr algn="ctr"/>
            <a:r>
              <a:rPr lang="en-US" sz="3200" dirty="0" err="1" smtClean="0">
                <a:solidFill>
                  <a:schemeClr val="accent2">
                    <a:lumMod val="75000"/>
                  </a:schemeClr>
                </a:solidFill>
              </a:rPr>
              <a:t>Korelasi</a:t>
            </a:r>
            <a:r>
              <a:rPr lang="en-US" sz="3200" dirty="0" smtClean="0">
                <a:solidFill>
                  <a:schemeClr val="accent2">
                    <a:lumMod val="75000"/>
                  </a:schemeClr>
                </a:solidFill>
              </a:rPr>
              <a:t> </a:t>
            </a:r>
            <a:r>
              <a:rPr lang="en-US" sz="3200" dirty="0" err="1" smtClean="0">
                <a:solidFill>
                  <a:schemeClr val="accent2">
                    <a:lumMod val="75000"/>
                  </a:schemeClr>
                </a:solidFill>
              </a:rPr>
              <a:t>antara</a:t>
            </a:r>
            <a:r>
              <a:rPr lang="en-US" sz="3200" dirty="0" smtClean="0">
                <a:solidFill>
                  <a:schemeClr val="accent2">
                    <a:lumMod val="75000"/>
                  </a:schemeClr>
                </a:solidFill>
              </a:rPr>
              <a:t> X </a:t>
            </a:r>
            <a:r>
              <a:rPr lang="en-US" sz="3200" dirty="0" err="1" smtClean="0">
                <a:solidFill>
                  <a:schemeClr val="accent2">
                    <a:lumMod val="75000"/>
                  </a:schemeClr>
                </a:solidFill>
              </a:rPr>
              <a:t>dan</a:t>
            </a:r>
            <a:r>
              <a:rPr lang="en-US" sz="3200" dirty="0" smtClean="0">
                <a:solidFill>
                  <a:schemeClr val="accent2">
                    <a:lumMod val="75000"/>
                  </a:schemeClr>
                </a:solidFill>
              </a:rPr>
              <a:t> Y</a:t>
            </a:r>
            <a:endParaRPr lang="en-US" sz="3200" dirty="0">
              <a:solidFill>
                <a:schemeClr val="accent2">
                  <a:lumMod val="75000"/>
                </a:schemeClr>
              </a:solidFill>
            </a:endParaRPr>
          </a:p>
        </p:txBody>
      </p:sp>
      <p:sp>
        <p:nvSpPr>
          <p:cNvPr id="9" name="TextBox 8"/>
          <p:cNvSpPr txBox="1"/>
          <p:nvPr/>
        </p:nvSpPr>
        <p:spPr>
          <a:xfrm>
            <a:off x="4790765" y="2323176"/>
            <a:ext cx="6703145" cy="584775"/>
          </a:xfrm>
          <a:prstGeom prst="rect">
            <a:avLst/>
          </a:prstGeom>
          <a:noFill/>
        </p:spPr>
        <p:txBody>
          <a:bodyPr wrap="square" rtlCol="0">
            <a:spAutoFit/>
          </a:bodyPr>
          <a:lstStyle/>
          <a:p>
            <a:pPr algn="ctr"/>
            <a:r>
              <a:rPr lang="en-US" sz="3200" dirty="0" err="1" smtClean="0">
                <a:solidFill>
                  <a:schemeClr val="accent2">
                    <a:lumMod val="75000"/>
                  </a:schemeClr>
                </a:solidFill>
              </a:rPr>
              <a:t>Korelasi</a:t>
            </a:r>
            <a:r>
              <a:rPr lang="en-US" sz="3200" dirty="0" smtClean="0">
                <a:solidFill>
                  <a:schemeClr val="accent2">
                    <a:lumMod val="75000"/>
                  </a:schemeClr>
                </a:solidFill>
              </a:rPr>
              <a:t> </a:t>
            </a:r>
            <a:r>
              <a:rPr lang="en-US" sz="3200" dirty="0" err="1" smtClean="0">
                <a:solidFill>
                  <a:schemeClr val="accent2">
                    <a:lumMod val="75000"/>
                  </a:schemeClr>
                </a:solidFill>
              </a:rPr>
              <a:t>spasial</a:t>
            </a:r>
            <a:r>
              <a:rPr lang="en-US" sz="3200" dirty="0" smtClean="0">
                <a:solidFill>
                  <a:schemeClr val="accent2">
                    <a:lumMod val="75000"/>
                  </a:schemeClr>
                </a:solidFill>
              </a:rPr>
              <a:t> </a:t>
            </a:r>
            <a:r>
              <a:rPr lang="en-US" sz="3200" dirty="0" err="1" smtClean="0">
                <a:solidFill>
                  <a:schemeClr val="accent2">
                    <a:lumMod val="75000"/>
                  </a:schemeClr>
                </a:solidFill>
              </a:rPr>
              <a:t>variabel</a:t>
            </a:r>
            <a:r>
              <a:rPr lang="en-US" sz="3200" dirty="0" smtClean="0">
                <a:solidFill>
                  <a:schemeClr val="accent2">
                    <a:lumMod val="75000"/>
                  </a:schemeClr>
                </a:solidFill>
              </a:rPr>
              <a:t> X </a:t>
            </a:r>
            <a:r>
              <a:rPr lang="en-US" sz="3200" dirty="0" err="1" smtClean="0">
                <a:solidFill>
                  <a:schemeClr val="accent2">
                    <a:lumMod val="75000"/>
                  </a:schemeClr>
                </a:solidFill>
              </a:rPr>
              <a:t>pada</a:t>
            </a:r>
            <a:r>
              <a:rPr lang="en-US" sz="3200" dirty="0" smtClean="0">
                <a:solidFill>
                  <a:schemeClr val="accent2">
                    <a:lumMod val="75000"/>
                  </a:schemeClr>
                </a:solidFill>
              </a:rPr>
              <a:t> </a:t>
            </a:r>
            <a:r>
              <a:rPr lang="en-US" sz="3200" dirty="0" err="1" smtClean="0">
                <a:solidFill>
                  <a:schemeClr val="accent2">
                    <a:lumMod val="75000"/>
                  </a:schemeClr>
                </a:solidFill>
              </a:rPr>
              <a:t>jarak</a:t>
            </a:r>
            <a:r>
              <a:rPr lang="en-US" sz="3200" dirty="0" smtClean="0">
                <a:solidFill>
                  <a:schemeClr val="accent2">
                    <a:lumMod val="75000"/>
                  </a:schemeClr>
                </a:solidFill>
              </a:rPr>
              <a:t> </a:t>
            </a:r>
            <a:r>
              <a:rPr lang="en-US" sz="3200" i="1" dirty="0" smtClean="0">
                <a:solidFill>
                  <a:schemeClr val="accent2">
                    <a:lumMod val="75000"/>
                  </a:schemeClr>
                </a:solidFill>
              </a:rPr>
              <a:t>h</a:t>
            </a:r>
            <a:endParaRPr lang="en-US" sz="3200" dirty="0">
              <a:solidFill>
                <a:schemeClr val="accent2">
                  <a:lumMod val="75000"/>
                </a:schemeClr>
              </a:solidFill>
            </a:endParaRPr>
          </a:p>
        </p:txBody>
      </p:sp>
      <p:sp>
        <p:nvSpPr>
          <p:cNvPr id="10" name="TextBox 9"/>
          <p:cNvSpPr txBox="1"/>
          <p:nvPr/>
        </p:nvSpPr>
        <p:spPr>
          <a:xfrm>
            <a:off x="7553628" y="3124439"/>
            <a:ext cx="2308126" cy="1323439"/>
          </a:xfrm>
          <a:prstGeom prst="rect">
            <a:avLst/>
          </a:prstGeom>
          <a:noFill/>
        </p:spPr>
        <p:txBody>
          <a:bodyPr wrap="square" rtlCol="0">
            <a:spAutoFit/>
          </a:bodyPr>
          <a:lstStyle/>
          <a:p>
            <a:pPr algn="ctr"/>
            <a:r>
              <a:rPr lang="en-US" sz="2000" dirty="0" err="1" smtClean="0">
                <a:solidFill>
                  <a:schemeClr val="accent2">
                    <a:lumMod val="75000"/>
                  </a:schemeClr>
                </a:solidFill>
              </a:rPr>
              <a:t>Identifikasi</a:t>
            </a:r>
            <a:r>
              <a:rPr lang="en-US" sz="2000" dirty="0" smtClean="0">
                <a:solidFill>
                  <a:schemeClr val="accent2">
                    <a:lumMod val="75000"/>
                  </a:schemeClr>
                </a:solidFill>
              </a:rPr>
              <a:t> </a:t>
            </a:r>
            <a:r>
              <a:rPr lang="en-US" sz="2000" dirty="0" err="1" smtClean="0">
                <a:solidFill>
                  <a:schemeClr val="accent2">
                    <a:lumMod val="75000"/>
                  </a:schemeClr>
                </a:solidFill>
              </a:rPr>
              <a:t>pasangan</a:t>
            </a:r>
            <a:r>
              <a:rPr lang="en-US" sz="2000" dirty="0" smtClean="0">
                <a:solidFill>
                  <a:schemeClr val="accent2">
                    <a:lumMod val="75000"/>
                  </a:schemeClr>
                </a:solidFill>
              </a:rPr>
              <a:t> yang </a:t>
            </a:r>
            <a:r>
              <a:rPr lang="en-US" sz="2000" dirty="0" err="1" smtClean="0">
                <a:solidFill>
                  <a:schemeClr val="accent2">
                    <a:lumMod val="75000"/>
                  </a:schemeClr>
                </a:solidFill>
              </a:rPr>
              <a:t>lokasinya</a:t>
            </a:r>
            <a:r>
              <a:rPr lang="en-US" sz="2000" dirty="0" smtClean="0">
                <a:solidFill>
                  <a:schemeClr val="accent2">
                    <a:lumMod val="75000"/>
                  </a:schemeClr>
                </a:solidFill>
              </a:rPr>
              <a:t> </a:t>
            </a:r>
            <a:r>
              <a:rPr lang="en-US" sz="2000" dirty="0" err="1" smtClean="0">
                <a:solidFill>
                  <a:schemeClr val="accent2">
                    <a:lumMod val="75000"/>
                  </a:schemeClr>
                </a:solidFill>
              </a:rPr>
              <a:t>berjarak</a:t>
            </a:r>
            <a:r>
              <a:rPr lang="en-US" sz="2000" dirty="0" smtClean="0">
                <a:solidFill>
                  <a:schemeClr val="accent2">
                    <a:lumMod val="75000"/>
                  </a:schemeClr>
                </a:solidFill>
              </a:rPr>
              <a:t> </a:t>
            </a:r>
            <a:r>
              <a:rPr lang="en-US" sz="2000" dirty="0" err="1" smtClean="0">
                <a:solidFill>
                  <a:schemeClr val="accent2">
                    <a:lumMod val="75000"/>
                  </a:schemeClr>
                </a:solidFill>
              </a:rPr>
              <a:t>sejauh</a:t>
            </a:r>
            <a:r>
              <a:rPr lang="en-US" sz="2000" dirty="0" smtClean="0">
                <a:solidFill>
                  <a:schemeClr val="accent2">
                    <a:lumMod val="75000"/>
                  </a:schemeClr>
                </a:solidFill>
              </a:rPr>
              <a:t> </a:t>
            </a:r>
            <a:r>
              <a:rPr lang="en-US" sz="2000" i="1" dirty="0" smtClean="0">
                <a:solidFill>
                  <a:schemeClr val="accent2">
                    <a:lumMod val="75000"/>
                  </a:schemeClr>
                </a:solidFill>
              </a:rPr>
              <a:t>h</a:t>
            </a:r>
            <a:endParaRPr lang="en-US" sz="2000" i="1" dirty="0">
              <a:solidFill>
                <a:schemeClr val="accent2">
                  <a:lumMod val="75000"/>
                </a:schemeClr>
              </a:solidFill>
            </a:endParaRPr>
          </a:p>
        </p:txBody>
      </p:sp>
    </p:spTree>
    <p:extLst>
      <p:ext uri="{BB962C8B-B14F-4D97-AF65-F5344CB8AC3E}">
        <p14:creationId xmlns:p14="http://schemas.microsoft.com/office/powerpoint/2010/main" val="7105914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1DF1B265-9FB1-42B2-A517-2CC323CD5CE0}" type="slidenum">
              <a:rPr lang="en-US" altLang="en-US" sz="1200">
                <a:solidFill>
                  <a:srgbClr val="898989"/>
                </a:solidFill>
              </a:rPr>
              <a:pPr>
                <a:spcBef>
                  <a:spcPct val="0"/>
                </a:spcBef>
                <a:buFontTx/>
                <a:buNone/>
              </a:pPr>
              <a:t>60</a:t>
            </a:fld>
            <a:endParaRPr lang="en-US" altLang="en-US" sz="1200">
              <a:solidFill>
                <a:srgbClr val="898989"/>
              </a:solidFill>
            </a:endParaRPr>
          </a:p>
        </p:txBody>
      </p:sp>
      <p:sp>
        <p:nvSpPr>
          <p:cNvPr id="92163" name="Rectangle 2"/>
          <p:cNvSpPr>
            <a:spLocks noGrp="1"/>
          </p:cNvSpPr>
          <p:nvPr>
            <p:ph type="title"/>
          </p:nvPr>
        </p:nvSpPr>
        <p:spPr>
          <a:xfrm>
            <a:off x="1524000" y="633414"/>
            <a:ext cx="8991600" cy="714375"/>
          </a:xfrm>
        </p:spPr>
        <p:txBody>
          <a:bodyPr/>
          <a:lstStyle/>
          <a:p>
            <a:r>
              <a:rPr lang="en-US" altLang="en-US" sz="4000"/>
              <a:t>Mathematical definition of a variogram</a:t>
            </a:r>
          </a:p>
        </p:txBody>
      </p:sp>
      <p:sp>
        <p:nvSpPr>
          <p:cNvPr id="92164" name="Rectangle 3"/>
          <p:cNvSpPr txBox="1">
            <a:spLocks/>
          </p:cNvSpPr>
          <p:nvPr/>
        </p:nvSpPr>
        <p:spPr bwMode="auto">
          <a:xfrm>
            <a:off x="1981200" y="2209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nSpc>
                <a:spcPct val="80000"/>
              </a:lnSpc>
            </a:pPr>
            <a:r>
              <a:rPr lang="en-US" altLang="en-US" sz="2000"/>
              <a:t>In other words, </a:t>
            </a:r>
            <a:r>
              <a:rPr lang="en-US" altLang="en-US" sz="2000" u="sng"/>
              <a:t>for each distance</a:t>
            </a:r>
            <a:r>
              <a:rPr lang="en-US" altLang="en-US" sz="2000"/>
              <a:t> </a:t>
            </a:r>
            <a:r>
              <a:rPr lang="en-US" altLang="en-US" sz="2000" i="1"/>
              <a:t>h</a:t>
            </a:r>
            <a:r>
              <a:rPr lang="en-US" altLang="en-US" sz="2000"/>
              <a:t> between 0 and the bandwidth</a:t>
            </a:r>
          </a:p>
          <a:p>
            <a:pPr lvl="1">
              <a:lnSpc>
                <a:spcPct val="80000"/>
              </a:lnSpc>
            </a:pPr>
            <a:r>
              <a:rPr lang="en-US" altLang="en-US" sz="2000"/>
              <a:t>Find all pairs of points </a:t>
            </a:r>
            <a:r>
              <a:rPr lang="en-US" altLang="en-US" sz="2000" i="1"/>
              <a:t>i</a:t>
            </a:r>
            <a:r>
              <a:rPr lang="en-US" altLang="en-US" sz="2000"/>
              <a:t> and </a:t>
            </a:r>
            <a:r>
              <a:rPr lang="en-US" altLang="en-US" sz="2000" i="1"/>
              <a:t>j</a:t>
            </a:r>
            <a:r>
              <a:rPr lang="en-US" altLang="en-US" sz="2000"/>
              <a:t> that are separated by that distance </a:t>
            </a:r>
            <a:r>
              <a:rPr lang="en-US" altLang="en-US" sz="2000" i="1"/>
              <a:t>h</a:t>
            </a:r>
          </a:p>
          <a:p>
            <a:pPr lvl="1">
              <a:lnSpc>
                <a:spcPct val="80000"/>
              </a:lnSpc>
            </a:pPr>
            <a:r>
              <a:rPr lang="en-US" altLang="en-US" sz="2000"/>
              <a:t>For each such point pair, subtract the value of </a:t>
            </a:r>
            <a:r>
              <a:rPr lang="en-US" altLang="en-US" sz="2000" i="1"/>
              <a:t>Y</a:t>
            </a:r>
            <a:r>
              <a:rPr lang="en-US" altLang="en-US" sz="2000"/>
              <a:t> at point </a:t>
            </a:r>
            <a:r>
              <a:rPr lang="en-US" altLang="en-US" sz="2000" i="1"/>
              <a:t>j </a:t>
            </a:r>
            <a:r>
              <a:rPr lang="en-US" altLang="en-US" sz="2000"/>
              <a:t>from the value of </a:t>
            </a:r>
            <a:r>
              <a:rPr lang="en-US" altLang="en-US" sz="2000" i="1"/>
              <a:t>Y </a:t>
            </a:r>
            <a:r>
              <a:rPr lang="en-US" altLang="en-US" sz="2000"/>
              <a:t>at point </a:t>
            </a:r>
            <a:r>
              <a:rPr lang="en-US" altLang="en-US" sz="2000" i="1"/>
              <a:t>i</a:t>
            </a:r>
            <a:r>
              <a:rPr lang="en-US" altLang="en-US" sz="2000"/>
              <a:t>, and square the difference</a:t>
            </a:r>
          </a:p>
          <a:p>
            <a:pPr lvl="1">
              <a:lnSpc>
                <a:spcPct val="80000"/>
              </a:lnSpc>
            </a:pPr>
            <a:r>
              <a:rPr lang="en-US" altLang="en-US" sz="2000"/>
              <a:t>Average these square distances across all point pairs and divide the average by 2. That’s your variogram value!</a:t>
            </a:r>
          </a:p>
          <a:p>
            <a:pPr lvl="2">
              <a:lnSpc>
                <a:spcPct val="80000"/>
              </a:lnSpc>
            </a:pPr>
            <a:r>
              <a:rPr lang="en-US" altLang="en-US" sz="1800"/>
              <a:t>Division by 2 -&gt; hence the occasionally used name </a:t>
            </a:r>
            <a:r>
              <a:rPr lang="en-US" altLang="en-US" sz="1800" i="1" u="sng"/>
              <a:t>semi</a:t>
            </a:r>
            <a:r>
              <a:rPr lang="en-US" altLang="en-US" sz="1800" i="1"/>
              <a:t>-variogram</a:t>
            </a:r>
            <a:endParaRPr lang="en-US" altLang="en-US" sz="1800"/>
          </a:p>
          <a:p>
            <a:pPr>
              <a:lnSpc>
                <a:spcPct val="80000"/>
              </a:lnSpc>
            </a:pPr>
            <a:r>
              <a:rPr lang="en-US" altLang="en-US" sz="2000"/>
              <a:t>However, in practice, there will generally be only one pair of points that are exactly </a:t>
            </a:r>
            <a:r>
              <a:rPr lang="en-US" altLang="en-US" sz="2000" i="1"/>
              <a:t>h</a:t>
            </a:r>
            <a:r>
              <a:rPr lang="en-US" altLang="en-US" sz="2000"/>
              <a:t> units apart, unless we’re dealing with regularly spaced samples. Therefore, we create “bins”, or distance ranges, into which we place point pairs with similar distances, and estimate γ only for midpoints of these bins rather than at all individual distances.</a:t>
            </a:r>
          </a:p>
          <a:p>
            <a:pPr lvl="1">
              <a:lnSpc>
                <a:spcPct val="80000"/>
              </a:lnSpc>
            </a:pPr>
            <a:r>
              <a:rPr lang="en-US" altLang="en-US" sz="2000"/>
              <a:t>These bins are generally of the same size</a:t>
            </a:r>
          </a:p>
          <a:p>
            <a:pPr lvl="1">
              <a:lnSpc>
                <a:spcPct val="80000"/>
              </a:lnSpc>
            </a:pPr>
            <a:r>
              <a:rPr lang="en-US" altLang="en-US" sz="2000"/>
              <a:t>It’s a rule of thumb to have at least 30 point pairs per bin</a:t>
            </a:r>
          </a:p>
          <a:p>
            <a:pPr>
              <a:lnSpc>
                <a:spcPct val="80000"/>
              </a:lnSpc>
            </a:pPr>
            <a:r>
              <a:rPr lang="en-US" altLang="en-US" sz="2000"/>
              <a:t>We call these estimates of γ(h) at the bin midpoints the </a:t>
            </a:r>
            <a:r>
              <a:rPr lang="en-US" altLang="en-US" sz="2000" i="1"/>
              <a:t>empirical variogram</a:t>
            </a:r>
            <a:endParaRPr lang="en-US" altLang="en-US" sz="2000"/>
          </a:p>
        </p:txBody>
      </p:sp>
      <p:graphicFrame>
        <p:nvGraphicFramePr>
          <p:cNvPr id="92165" name="Object 4"/>
          <p:cNvGraphicFramePr>
            <a:graphicFrameLocks noChangeAspect="1"/>
          </p:cNvGraphicFramePr>
          <p:nvPr/>
        </p:nvGraphicFramePr>
        <p:xfrm>
          <a:off x="4114800" y="1443038"/>
          <a:ext cx="3886200" cy="766762"/>
        </p:xfrm>
        <a:graphic>
          <a:graphicData uri="http://schemas.openxmlformats.org/presentationml/2006/ole">
            <mc:AlternateContent xmlns:mc="http://schemas.openxmlformats.org/markup-compatibility/2006">
              <mc:Choice xmlns:v="urn:schemas-microsoft-com:vml" Requires="v">
                <p:oleObj spid="_x0000_s8196" name="Equation" r:id="rId4" imgW="1981200" imgH="393700" progId="Equation.3">
                  <p:embed/>
                </p:oleObj>
              </mc:Choice>
              <mc:Fallback>
                <p:oleObj name="Equation" r:id="rId4" imgW="1981200" imgH="393700" progId="Equation.3">
                  <p:embed/>
                  <p:pic>
                    <p:nvPicPr>
                      <p:cNvPr id="9216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443038"/>
                        <a:ext cx="388620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094997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4A82729E-DA3F-4CDD-A3E0-3229808A02AD}" type="slidenum">
              <a:rPr lang="en-US" altLang="en-US" sz="1200">
                <a:solidFill>
                  <a:srgbClr val="898989"/>
                </a:solidFill>
              </a:rPr>
              <a:pPr>
                <a:spcBef>
                  <a:spcPct val="0"/>
                </a:spcBef>
                <a:buFontTx/>
                <a:buNone/>
              </a:pPr>
              <a:t>61</a:t>
            </a:fld>
            <a:endParaRPr lang="en-US" altLang="en-US" sz="1200">
              <a:solidFill>
                <a:srgbClr val="898989"/>
              </a:solidFill>
            </a:endParaRPr>
          </a:p>
        </p:txBody>
      </p:sp>
      <p:sp>
        <p:nvSpPr>
          <p:cNvPr id="94211" name="Rectangle 2"/>
          <p:cNvSpPr>
            <a:spLocks noGrp="1"/>
          </p:cNvSpPr>
          <p:nvPr>
            <p:ph type="title"/>
          </p:nvPr>
        </p:nvSpPr>
        <p:spPr>
          <a:xfrm>
            <a:off x="1981200" y="357188"/>
            <a:ext cx="8229600" cy="1020762"/>
          </a:xfrm>
        </p:spPr>
        <p:txBody>
          <a:bodyPr/>
          <a:lstStyle/>
          <a:p>
            <a:r>
              <a:rPr lang="en-US" altLang="en-US" smtClean="0"/>
              <a:t>Fitting a Variogram Model</a:t>
            </a:r>
          </a:p>
        </p:txBody>
      </p:sp>
      <p:sp>
        <p:nvSpPr>
          <p:cNvPr id="4" name="Rectangle 3"/>
          <p:cNvSpPr txBox="1">
            <a:spLocks/>
          </p:cNvSpPr>
          <p:nvPr/>
        </p:nvSpPr>
        <p:spPr bwMode="auto">
          <a:xfrm>
            <a:off x="1981200" y="1295400"/>
            <a:ext cx="8229600" cy="23622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sz="2400">
                <a:ea typeface="ＭＳ Ｐゴシック" pitchFamily="26" charset="-128"/>
                <a:cs typeface="ＭＳ Ｐゴシック" pitchFamily="26" charset="-128"/>
              </a:rPr>
              <a:t>Now, we’re going to fit a variogram model (i.e., curve) to the empirical variogram</a:t>
            </a:r>
          </a:p>
          <a:p>
            <a:pPr marL="342900" indent="-342900">
              <a:lnSpc>
                <a:spcPct val="90000"/>
              </a:lnSpc>
              <a:spcBef>
                <a:spcPct val="20000"/>
              </a:spcBef>
              <a:buFont typeface="Arial" charset="0"/>
              <a:buChar char="•"/>
              <a:defRPr/>
            </a:pPr>
            <a:r>
              <a:rPr lang="en-US" sz="2400">
                <a:ea typeface="ＭＳ Ｐゴシック" pitchFamily="26" charset="-128"/>
                <a:cs typeface="ＭＳ Ｐゴシック" pitchFamily="26" charset="-128"/>
              </a:rPr>
              <a:t>That is, based on the shape of the empirical variogram, different variogram curves might be fit</a:t>
            </a:r>
          </a:p>
          <a:p>
            <a:pPr marL="342900" indent="-342900">
              <a:lnSpc>
                <a:spcPct val="90000"/>
              </a:lnSpc>
              <a:spcBef>
                <a:spcPct val="20000"/>
              </a:spcBef>
              <a:buFont typeface="Arial" charset="0"/>
              <a:buChar char="•"/>
              <a:defRPr/>
            </a:pPr>
            <a:r>
              <a:rPr lang="en-US" sz="2400">
                <a:ea typeface="ＭＳ Ｐゴシック" pitchFamily="26" charset="-128"/>
                <a:cs typeface="ＭＳ Ｐゴシック" pitchFamily="26" charset="-128"/>
              </a:rPr>
              <a:t>The curve fitting generally employs the method of </a:t>
            </a:r>
            <a:r>
              <a:rPr lang="en-US" sz="2400" i="1">
                <a:ea typeface="ＭＳ Ｐゴシック" pitchFamily="26" charset="-128"/>
                <a:cs typeface="ＭＳ Ｐゴシック" pitchFamily="26" charset="-128"/>
              </a:rPr>
              <a:t>least squares –</a:t>
            </a:r>
            <a:r>
              <a:rPr lang="en-US" sz="2400">
                <a:ea typeface="ＭＳ Ｐゴシック" pitchFamily="26" charset="-128"/>
                <a:cs typeface="ＭＳ Ｐゴシック" pitchFamily="26" charset="-128"/>
              </a:rPr>
              <a:t> the same method that’s used in regression analysis</a:t>
            </a:r>
          </a:p>
        </p:txBody>
      </p:sp>
      <p:pic>
        <p:nvPicPr>
          <p:cNvPr id="9421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05201"/>
            <a:ext cx="86868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Text Box 8"/>
          <p:cNvSpPr txBox="1">
            <a:spLocks noChangeArrowheads="1"/>
          </p:cNvSpPr>
          <p:nvPr/>
        </p:nvSpPr>
        <p:spPr bwMode="auto">
          <a:xfrm>
            <a:off x="2209800" y="6172201"/>
            <a:ext cx="710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400"/>
              <a:t>A very comprehensive  guide on variography by Dr. Tony Smith (University of Pennsylvania) </a:t>
            </a:r>
            <a:r>
              <a:rPr lang="en-US" altLang="en-US" sz="1400">
                <a:hlinkClick r:id="rId4"/>
              </a:rPr>
              <a:t>http://www.seas.upenn.edu/~ese502/NOTEBOOK/Part_II/4_Variograms.pdf</a:t>
            </a:r>
            <a:r>
              <a:rPr lang="en-US" altLang="en-US" sz="1400"/>
              <a:t> </a:t>
            </a:r>
          </a:p>
        </p:txBody>
      </p:sp>
    </p:spTree>
    <p:extLst>
      <p:ext uri="{BB962C8B-B14F-4D97-AF65-F5344CB8AC3E}">
        <p14:creationId xmlns:p14="http://schemas.microsoft.com/office/powerpoint/2010/main" val="39018073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143C5CD4-6EDB-44D9-B488-722504198F9F}" type="slidenum">
              <a:rPr lang="en-US" altLang="en-US" sz="1200">
                <a:solidFill>
                  <a:srgbClr val="898989"/>
                </a:solidFill>
              </a:rPr>
              <a:pPr>
                <a:spcBef>
                  <a:spcPct val="0"/>
                </a:spcBef>
                <a:buFontTx/>
                <a:buNone/>
              </a:pPr>
              <a:t>62</a:t>
            </a:fld>
            <a:endParaRPr lang="en-US" altLang="en-US" sz="1200">
              <a:solidFill>
                <a:srgbClr val="898989"/>
              </a:solidFill>
            </a:endParaRPr>
          </a:p>
        </p:txBody>
      </p:sp>
      <p:sp>
        <p:nvSpPr>
          <p:cNvPr id="96259" name="Rectangle 2"/>
          <p:cNvSpPr>
            <a:spLocks noGrp="1"/>
          </p:cNvSpPr>
          <p:nvPr>
            <p:ph type="title"/>
          </p:nvPr>
        </p:nvSpPr>
        <p:spPr>
          <a:xfrm>
            <a:off x="1981200" y="506413"/>
            <a:ext cx="8229600" cy="715962"/>
          </a:xfrm>
        </p:spPr>
        <p:txBody>
          <a:bodyPr/>
          <a:lstStyle/>
          <a:p>
            <a:r>
              <a:rPr lang="en-US" altLang="en-US" sz="4000"/>
              <a:t>The Variogram Parameters</a:t>
            </a:r>
          </a:p>
        </p:txBody>
      </p:sp>
      <p:sp>
        <p:nvSpPr>
          <p:cNvPr id="96260" name="Rectangle 3"/>
          <p:cNvSpPr txBox="1">
            <a:spLocks/>
          </p:cNvSpPr>
          <p:nvPr/>
        </p:nvSpPr>
        <p:spPr bwMode="auto">
          <a:xfrm>
            <a:off x="1981200" y="122237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en-US" sz="1600"/>
              <a:t>The variogram models are a function of three parameters, known as the </a:t>
            </a:r>
            <a:r>
              <a:rPr lang="en-US" altLang="en-US" sz="1600" i="1"/>
              <a:t>range</a:t>
            </a:r>
            <a:r>
              <a:rPr lang="en-US" altLang="en-US" sz="1600"/>
              <a:t>, the </a:t>
            </a:r>
            <a:r>
              <a:rPr lang="en-US" altLang="en-US" sz="1600" i="1"/>
              <a:t>sill</a:t>
            </a:r>
            <a:r>
              <a:rPr lang="en-US" altLang="en-US" sz="1600"/>
              <a:t>, and the </a:t>
            </a:r>
            <a:r>
              <a:rPr lang="en-US" altLang="en-US" sz="1600" i="1"/>
              <a:t>nugget</a:t>
            </a:r>
            <a:r>
              <a:rPr lang="en-US" altLang="en-US" sz="1600"/>
              <a:t>.</a:t>
            </a:r>
          </a:p>
          <a:p>
            <a:pPr lvl="1">
              <a:lnSpc>
                <a:spcPct val="90000"/>
              </a:lnSpc>
            </a:pPr>
            <a:r>
              <a:rPr lang="en-US" altLang="en-US" sz="1600"/>
              <a:t>The </a:t>
            </a:r>
            <a:r>
              <a:rPr lang="en-US" altLang="en-US" sz="1600" i="1"/>
              <a:t>range</a:t>
            </a:r>
            <a:r>
              <a:rPr lang="en-US" altLang="en-US" sz="1600"/>
              <a:t> is typically the level of </a:t>
            </a:r>
            <a:r>
              <a:rPr lang="en-US" altLang="en-US" sz="1600" i="1"/>
              <a:t>h</a:t>
            </a:r>
            <a:r>
              <a:rPr lang="en-US" altLang="en-US" sz="1600"/>
              <a:t> at the correlation between point values is zero (i.e., there is no longer any spatial autocorrelation)</a:t>
            </a:r>
          </a:p>
          <a:p>
            <a:pPr lvl="1">
              <a:lnSpc>
                <a:spcPct val="90000"/>
              </a:lnSpc>
            </a:pPr>
            <a:r>
              <a:rPr lang="en-US" altLang="en-US" sz="1600"/>
              <a:t>The value of γ at </a:t>
            </a:r>
            <a:r>
              <a:rPr lang="en-US" altLang="en-US" sz="1600" i="1"/>
              <a:t>r </a:t>
            </a:r>
            <a:r>
              <a:rPr lang="en-US" altLang="en-US" sz="1600"/>
              <a:t>is called the </a:t>
            </a:r>
            <a:r>
              <a:rPr lang="en-US" altLang="en-US" sz="1600" i="1"/>
              <a:t>sill</a:t>
            </a:r>
            <a:r>
              <a:rPr lang="en-US" altLang="en-US" sz="1600"/>
              <a:t>, and is generally denoted by </a:t>
            </a:r>
            <a:r>
              <a:rPr lang="en-US" altLang="en-US" sz="1600" i="1"/>
              <a:t>s</a:t>
            </a:r>
          </a:p>
          <a:p>
            <a:pPr lvl="2">
              <a:lnSpc>
                <a:spcPct val="90000"/>
              </a:lnSpc>
            </a:pPr>
            <a:r>
              <a:rPr lang="en-US" altLang="en-US" sz="1600"/>
              <a:t>The variance of the sample is used as an estimate of the sill</a:t>
            </a:r>
          </a:p>
          <a:p>
            <a:pPr lvl="1">
              <a:lnSpc>
                <a:spcPct val="90000"/>
              </a:lnSpc>
            </a:pPr>
            <a:r>
              <a:rPr lang="en-US" altLang="en-US" sz="1600"/>
              <a:t>Different models have slightly different definitions of these parameters</a:t>
            </a:r>
          </a:p>
          <a:p>
            <a:pPr lvl="1">
              <a:lnSpc>
                <a:spcPct val="90000"/>
              </a:lnSpc>
            </a:pPr>
            <a:r>
              <a:rPr lang="en-US" altLang="en-US" sz="1600"/>
              <a:t>The </a:t>
            </a:r>
            <a:r>
              <a:rPr lang="en-US" altLang="en-US" sz="1600" i="1"/>
              <a:t>nugget </a:t>
            </a:r>
            <a:r>
              <a:rPr lang="en-US" altLang="en-US" sz="1600"/>
              <a:t>deserves a slide of its own</a:t>
            </a:r>
          </a:p>
        </p:txBody>
      </p:sp>
      <p:sp>
        <p:nvSpPr>
          <p:cNvPr id="96261" name="Text Box 9"/>
          <p:cNvSpPr txBox="1">
            <a:spLocks noChangeArrowheads="1"/>
          </p:cNvSpPr>
          <p:nvPr/>
        </p:nvSpPr>
        <p:spPr bwMode="auto">
          <a:xfrm>
            <a:off x="3124200" y="6446839"/>
            <a:ext cx="586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200"/>
              <a:t>Graph taken from: </a:t>
            </a:r>
            <a:r>
              <a:rPr lang="en-US" altLang="en-US" sz="1200">
                <a:hlinkClick r:id="rId3"/>
              </a:rPr>
              <a:t>http://www.geog.ubc.ca/courses/geog570/talks_2001/Variogr1neu.gif</a:t>
            </a:r>
            <a:r>
              <a:rPr lang="en-US" altLang="en-US" sz="1200"/>
              <a:t> </a:t>
            </a:r>
          </a:p>
        </p:txBody>
      </p:sp>
      <p:pic>
        <p:nvPicPr>
          <p:cNvPr id="9626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1" y="3432176"/>
            <a:ext cx="59721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96576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E216DDB7-DA3C-4C46-931D-8C7CE6C163C3}" type="slidenum">
              <a:rPr lang="en-US" altLang="en-US" sz="1200">
                <a:solidFill>
                  <a:srgbClr val="898989"/>
                </a:solidFill>
              </a:rPr>
              <a:pPr>
                <a:spcBef>
                  <a:spcPct val="0"/>
                </a:spcBef>
                <a:buFontTx/>
                <a:buNone/>
              </a:pPr>
              <a:t>63</a:t>
            </a:fld>
            <a:endParaRPr lang="en-US" altLang="en-US" sz="1200">
              <a:solidFill>
                <a:srgbClr val="898989"/>
              </a:solidFill>
            </a:endParaRPr>
          </a:p>
        </p:txBody>
      </p:sp>
      <p:sp>
        <p:nvSpPr>
          <p:cNvPr id="110595" name="Rectangle 2"/>
          <p:cNvSpPr>
            <a:spLocks noGrp="1"/>
          </p:cNvSpPr>
          <p:nvPr>
            <p:ph type="title"/>
          </p:nvPr>
        </p:nvSpPr>
        <p:spPr>
          <a:xfrm>
            <a:off x="1981200" y="427038"/>
            <a:ext cx="8229600" cy="868362"/>
          </a:xfrm>
        </p:spPr>
        <p:txBody>
          <a:bodyPr/>
          <a:lstStyle/>
          <a:p>
            <a:r>
              <a:rPr lang="en-US" altLang="en-US" smtClean="0"/>
              <a:t>Reviewing Ordinary Kriging</a:t>
            </a:r>
          </a:p>
        </p:txBody>
      </p:sp>
      <p:sp>
        <p:nvSpPr>
          <p:cNvPr id="110596" name="Rectangle 3"/>
          <p:cNvSpPr txBox="1">
            <a:spLocks/>
          </p:cNvSpPr>
          <p:nvPr/>
        </p:nvSpPr>
        <p:spPr bwMode="auto">
          <a:xfrm>
            <a:off x="1981200" y="14478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lnSpc>
                <a:spcPct val="90000"/>
              </a:lnSpc>
            </a:pPr>
            <a:r>
              <a:rPr lang="en-US" altLang="en-US" sz="2800"/>
              <a:t>Again, ordinary kriging will:</a:t>
            </a:r>
          </a:p>
          <a:p>
            <a:pPr lvl="1" eaLnBrk="1" hangingPunct="1">
              <a:lnSpc>
                <a:spcPct val="90000"/>
              </a:lnSpc>
            </a:pPr>
            <a:r>
              <a:rPr lang="en-US" altLang="en-US" sz="2400"/>
              <a:t>Give us an estimate of the constant but unknown global structure </a:t>
            </a:r>
            <a:r>
              <a:rPr lang="en-US" altLang="en-US" sz="2400" i="1"/>
              <a:t>μ(p)</a:t>
            </a:r>
            <a:r>
              <a:rPr lang="en-US" altLang="en-US" sz="2400"/>
              <a:t>, and</a:t>
            </a:r>
          </a:p>
          <a:p>
            <a:pPr lvl="1" eaLnBrk="1" hangingPunct="1">
              <a:lnSpc>
                <a:spcPct val="90000"/>
              </a:lnSpc>
            </a:pPr>
            <a:r>
              <a:rPr lang="en-US" altLang="en-US" sz="2400"/>
              <a:t>Use </a:t>
            </a:r>
            <a:r>
              <a:rPr lang="en-US" altLang="en-US" sz="2400" i="1"/>
              <a:t>variography</a:t>
            </a:r>
            <a:r>
              <a:rPr lang="en-US" altLang="en-US" sz="2400"/>
              <a:t> to examine the dependencies among the residuals </a:t>
            </a:r>
            <a:r>
              <a:rPr lang="en-US" altLang="en-US" sz="2400" i="1"/>
              <a:t>ε(p) </a:t>
            </a:r>
            <a:r>
              <a:rPr lang="en-US" altLang="en-US" sz="2400"/>
              <a:t>and to create kriging weights.</a:t>
            </a:r>
          </a:p>
          <a:p>
            <a:pPr lvl="2" eaLnBrk="1" hangingPunct="1">
              <a:lnSpc>
                <a:spcPct val="90000"/>
              </a:lnSpc>
            </a:pPr>
            <a:r>
              <a:rPr lang="en-US" altLang="en-US" sz="2000"/>
              <a:t>We calculate the distances between the unknown point at which we want to make a prediction and the measured points that are nearby and use the value of the covariogram for those distances to calculate the weight of each of these surrounding measured points.  </a:t>
            </a:r>
          </a:p>
          <a:p>
            <a:pPr eaLnBrk="1" hangingPunct="1">
              <a:lnSpc>
                <a:spcPct val="90000"/>
              </a:lnSpc>
            </a:pPr>
            <a:r>
              <a:rPr lang="en-US" altLang="en-US" sz="2800" b="1"/>
              <a:t>The end result is, of course, a continuous prediction surface</a:t>
            </a:r>
          </a:p>
          <a:p>
            <a:pPr eaLnBrk="1" hangingPunct="1">
              <a:lnSpc>
                <a:spcPct val="90000"/>
              </a:lnSpc>
            </a:pPr>
            <a:r>
              <a:rPr lang="en-US" altLang="en-US" sz="2800"/>
              <a:t>Prediction standard errors can also be obtained – this is a surface indicating the accuracy of prediction</a:t>
            </a:r>
          </a:p>
        </p:txBody>
      </p:sp>
    </p:spTree>
    <p:extLst>
      <p:ext uri="{BB962C8B-B14F-4D97-AF65-F5344CB8AC3E}">
        <p14:creationId xmlns:p14="http://schemas.microsoft.com/office/powerpoint/2010/main" val="27005443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2E0C8094-5191-4792-A508-829F4316FC78}" type="slidenum">
              <a:rPr lang="en-US" altLang="en-US" sz="1200">
                <a:solidFill>
                  <a:srgbClr val="898989"/>
                </a:solidFill>
              </a:rPr>
              <a:pPr>
                <a:spcBef>
                  <a:spcPct val="0"/>
                </a:spcBef>
                <a:buFontTx/>
                <a:buNone/>
              </a:pPr>
              <a:t>64</a:t>
            </a:fld>
            <a:endParaRPr lang="en-US" altLang="en-US" sz="1200">
              <a:solidFill>
                <a:srgbClr val="898989"/>
              </a:solidFill>
            </a:endParaRPr>
          </a:p>
        </p:txBody>
      </p:sp>
      <p:sp>
        <p:nvSpPr>
          <p:cNvPr id="112643" name="Rectangle 3"/>
          <p:cNvSpPr txBox="1">
            <a:spLocks/>
          </p:cNvSpPr>
          <p:nvPr/>
        </p:nvSpPr>
        <p:spPr bwMode="auto">
          <a:xfrm>
            <a:off x="1981200" y="12954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nSpc>
                <a:spcPct val="80000"/>
              </a:lnSpc>
            </a:pPr>
            <a:r>
              <a:rPr lang="en-US" altLang="en-US" sz="2400"/>
              <a:t>Now, take another example: imagine we have data on the temperature at 100 different weather stations (call them </a:t>
            </a:r>
            <a:r>
              <a:rPr lang="en-US" altLang="en-US" sz="2400" i="1"/>
              <a:t>w1..w100</a:t>
            </a:r>
            <a:r>
              <a:rPr lang="en-US" altLang="en-US" sz="2400"/>
              <a:t>) throughout Florida, and we want to predict the values of temperature (</a:t>
            </a:r>
            <a:r>
              <a:rPr lang="en-US" altLang="en-US" sz="2400" i="1"/>
              <a:t>T</a:t>
            </a:r>
            <a:r>
              <a:rPr lang="en-US" altLang="en-US" sz="2400"/>
              <a:t>)</a:t>
            </a:r>
            <a:r>
              <a:rPr lang="en-US" altLang="en-US" sz="2400" i="1"/>
              <a:t> </a:t>
            </a:r>
            <a:r>
              <a:rPr lang="en-US" altLang="en-US" sz="2400"/>
              <a:t>at every point </a:t>
            </a:r>
            <a:r>
              <a:rPr lang="en-US" altLang="en-US" sz="2400" i="1"/>
              <a:t>w</a:t>
            </a:r>
            <a:r>
              <a:rPr lang="en-US" altLang="en-US" sz="2400"/>
              <a:t> in the entire state using these data.</a:t>
            </a:r>
          </a:p>
          <a:p>
            <a:pPr>
              <a:lnSpc>
                <a:spcPct val="80000"/>
              </a:lnSpc>
            </a:pPr>
            <a:r>
              <a:rPr lang="en-US" altLang="en-US" sz="2400"/>
              <a:t>Notation: temperature at point </a:t>
            </a:r>
            <a:r>
              <a:rPr lang="en-US" altLang="en-US" sz="2400" i="1"/>
              <a:t>w </a:t>
            </a:r>
            <a:r>
              <a:rPr lang="en-US" altLang="en-US" sz="2400"/>
              <a:t>is denoted by </a:t>
            </a:r>
            <a:r>
              <a:rPr lang="en-US" altLang="en-US" sz="2400" i="1"/>
              <a:t>T(w)</a:t>
            </a:r>
          </a:p>
          <a:p>
            <a:pPr>
              <a:lnSpc>
                <a:spcPct val="80000"/>
              </a:lnSpc>
            </a:pPr>
            <a:r>
              <a:rPr lang="en-US" altLang="en-US" sz="2400"/>
              <a:t>We know that temperature at lower latitudes are expected to be higher. So, </a:t>
            </a:r>
            <a:r>
              <a:rPr lang="en-US" altLang="en-US" sz="2400" i="1"/>
              <a:t>T(w)</a:t>
            </a:r>
            <a:r>
              <a:rPr lang="en-US" altLang="en-US" sz="2400"/>
              <a:t> will be expected to vary with latitude</a:t>
            </a:r>
          </a:p>
          <a:p>
            <a:pPr lvl="1">
              <a:lnSpc>
                <a:spcPct val="80000"/>
              </a:lnSpc>
            </a:pPr>
            <a:r>
              <a:rPr lang="en-US" altLang="en-US" sz="2000"/>
              <a:t>Ordinary kriging is not appropriate here, because it assumes that the global structure is the same everywhere. This is clearly not the case here.</a:t>
            </a:r>
          </a:p>
          <a:p>
            <a:pPr lvl="1">
              <a:lnSpc>
                <a:spcPct val="80000"/>
              </a:lnSpc>
            </a:pPr>
            <a:r>
              <a:rPr lang="en-US" altLang="en-US" sz="2000"/>
              <a:t>A method called universal kriging allows for a non-constant global structure</a:t>
            </a:r>
          </a:p>
          <a:p>
            <a:pPr lvl="2">
              <a:lnSpc>
                <a:spcPct val="80000"/>
              </a:lnSpc>
            </a:pPr>
            <a:r>
              <a:rPr lang="en-US" altLang="en-US" sz="1800"/>
              <a:t>We might model the global structure </a:t>
            </a:r>
            <a:r>
              <a:rPr lang="en-US" altLang="en-US" sz="1800" i="1"/>
              <a:t>μ </a:t>
            </a:r>
            <a:r>
              <a:rPr lang="en-US" altLang="en-US" sz="1800"/>
              <a:t>as in regression:</a:t>
            </a:r>
          </a:p>
          <a:p>
            <a:pPr lvl="2">
              <a:lnSpc>
                <a:spcPct val="80000"/>
              </a:lnSpc>
            </a:pPr>
            <a:endParaRPr lang="en-US" altLang="en-US" sz="1800"/>
          </a:p>
          <a:p>
            <a:pPr lvl="2">
              <a:lnSpc>
                <a:spcPct val="80000"/>
              </a:lnSpc>
            </a:pPr>
            <a:endParaRPr lang="en-US" altLang="en-US" sz="1800"/>
          </a:p>
          <a:p>
            <a:pPr lvl="2">
              <a:lnSpc>
                <a:spcPct val="80000"/>
              </a:lnSpc>
            </a:pPr>
            <a:r>
              <a:rPr lang="en-US" altLang="en-US" sz="1800"/>
              <a:t>Everything else in universal kriging is pretty much the same as in ordinary kriging (e.g., variography)</a:t>
            </a:r>
            <a:endParaRPr lang="el-GR" altLang="en-US" sz="1800"/>
          </a:p>
        </p:txBody>
      </p:sp>
      <p:sp>
        <p:nvSpPr>
          <p:cNvPr id="112644" name="Rectangle 2"/>
          <p:cNvSpPr>
            <a:spLocks noGrp="1"/>
          </p:cNvSpPr>
          <p:nvPr>
            <p:ph type="title"/>
          </p:nvPr>
        </p:nvSpPr>
        <p:spPr>
          <a:xfrm>
            <a:off x="1981200" y="533400"/>
            <a:ext cx="8229600" cy="762000"/>
          </a:xfrm>
        </p:spPr>
        <p:txBody>
          <a:bodyPr/>
          <a:lstStyle/>
          <a:p>
            <a:r>
              <a:rPr lang="en-US" altLang="en-US" smtClean="0"/>
              <a:t>Universal Kriging</a:t>
            </a:r>
          </a:p>
        </p:txBody>
      </p:sp>
      <p:graphicFrame>
        <p:nvGraphicFramePr>
          <p:cNvPr id="112645" name="Object 2"/>
          <p:cNvGraphicFramePr>
            <a:graphicFrameLocks noChangeAspect="1"/>
          </p:cNvGraphicFramePr>
          <p:nvPr/>
        </p:nvGraphicFramePr>
        <p:xfrm>
          <a:off x="3738563" y="5591175"/>
          <a:ext cx="2590800" cy="361950"/>
        </p:xfrm>
        <a:graphic>
          <a:graphicData uri="http://schemas.openxmlformats.org/presentationml/2006/ole">
            <mc:AlternateContent xmlns:mc="http://schemas.openxmlformats.org/markup-compatibility/2006">
              <mc:Choice xmlns:v="urn:schemas-microsoft-com:vml" Requires="v">
                <p:oleObj spid="_x0000_s9220" name="Equation" r:id="rId4" imgW="1638300" imgH="228600" progId="Equation.3">
                  <p:embed/>
                </p:oleObj>
              </mc:Choice>
              <mc:Fallback>
                <p:oleObj name="Equation" r:id="rId4" imgW="1638300" imgH="228600" progId="Equation.3">
                  <p:embed/>
                  <p:pic>
                    <p:nvPicPr>
                      <p:cNvPr id="11264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8563" y="5591175"/>
                        <a:ext cx="25908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88779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301FE6DD-B193-4C7B-9FD4-C48315BDB987}" type="slidenum">
              <a:rPr lang="en-US" altLang="en-US" sz="1200">
                <a:solidFill>
                  <a:srgbClr val="898989"/>
                </a:solidFill>
              </a:rPr>
              <a:pPr>
                <a:spcBef>
                  <a:spcPct val="0"/>
                </a:spcBef>
                <a:buFontTx/>
                <a:buNone/>
              </a:pPr>
              <a:t>65</a:t>
            </a:fld>
            <a:endParaRPr lang="en-US" altLang="en-US" sz="1200">
              <a:solidFill>
                <a:srgbClr val="898989"/>
              </a:solidFill>
            </a:endParaRPr>
          </a:p>
        </p:txBody>
      </p:sp>
      <p:sp>
        <p:nvSpPr>
          <p:cNvPr id="114691" name="Rectangle 2"/>
          <p:cNvSpPr>
            <a:spLocks noGrp="1"/>
          </p:cNvSpPr>
          <p:nvPr>
            <p:ph type="title"/>
          </p:nvPr>
        </p:nvSpPr>
        <p:spPr>
          <a:xfrm>
            <a:off x="1981200" y="503238"/>
            <a:ext cx="8229600" cy="868362"/>
          </a:xfrm>
        </p:spPr>
        <p:txBody>
          <a:bodyPr/>
          <a:lstStyle/>
          <a:p>
            <a:r>
              <a:rPr lang="en-US" altLang="en-US" smtClean="0"/>
              <a:t>Some More Advanced Techniques</a:t>
            </a:r>
          </a:p>
        </p:txBody>
      </p:sp>
      <p:sp>
        <p:nvSpPr>
          <p:cNvPr id="4" name="Rectangle 3"/>
          <p:cNvSpPr txBox="1">
            <a:spLocks/>
          </p:cNvSpPr>
          <p:nvPr/>
        </p:nvSpPr>
        <p:spPr bwMode="auto">
          <a:xfrm>
            <a:off x="1981200" y="1600200"/>
            <a:ext cx="8458200" cy="49530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sz="2800" i="1">
                <a:ea typeface="ＭＳ Ｐゴシック" pitchFamily="26" charset="-128"/>
                <a:cs typeface="ＭＳ Ｐゴシック" pitchFamily="26" charset="-128"/>
              </a:rPr>
              <a:t>Indicator Kriging</a:t>
            </a:r>
            <a:r>
              <a:rPr lang="en-US" sz="2800">
                <a:ea typeface="ＭＳ Ｐゴシック" pitchFamily="26" charset="-128"/>
                <a:cs typeface="ＭＳ Ｐゴシック" pitchFamily="26" charset="-128"/>
              </a:rPr>
              <a:t> is a geostatistical interpolation method does not require the data to be normally distributed. </a:t>
            </a:r>
          </a:p>
          <a:p>
            <a:pPr marL="342900" indent="-342900">
              <a:lnSpc>
                <a:spcPct val="90000"/>
              </a:lnSpc>
              <a:spcBef>
                <a:spcPct val="20000"/>
              </a:spcBef>
              <a:buFont typeface="Arial" charset="0"/>
              <a:buChar char="•"/>
              <a:defRPr/>
            </a:pPr>
            <a:r>
              <a:rPr lang="en-US" sz="2800" i="1">
                <a:ea typeface="ＭＳ Ｐゴシック" pitchFamily="26" charset="-128"/>
                <a:cs typeface="ＭＳ Ｐゴシック" pitchFamily="26" charset="-128"/>
              </a:rPr>
              <a:t>Co-kriging </a:t>
            </a:r>
            <a:r>
              <a:rPr lang="en-US" sz="2800">
                <a:ea typeface="ＭＳ Ｐゴシック" pitchFamily="26" charset="-128"/>
                <a:cs typeface="ＭＳ Ｐゴシック" pitchFamily="26" charset="-128"/>
              </a:rPr>
              <a:t>is an interpolation technique that is used when there is a second variable that is strongly correlated with the variable from which we’re trying to create a surface, and which is sampled at the same set of locations as our variable of interest </a:t>
            </a:r>
            <a:r>
              <a:rPr lang="en-US" sz="2800" i="1">
                <a:ea typeface="ＭＳ Ｐゴシック" pitchFamily="26" charset="-128"/>
                <a:cs typeface="ＭＳ Ｐゴシック" pitchFamily="26" charset="-128"/>
              </a:rPr>
              <a:t>and</a:t>
            </a:r>
            <a:r>
              <a:rPr lang="en-US" sz="2800">
                <a:ea typeface="ＭＳ Ｐゴシック" pitchFamily="26" charset="-128"/>
                <a:cs typeface="ＭＳ Ｐゴシック" pitchFamily="26" charset="-128"/>
              </a:rPr>
              <a:t> at a number of additional locations.</a:t>
            </a:r>
          </a:p>
          <a:p>
            <a:pPr marL="342900" indent="-342900">
              <a:lnSpc>
                <a:spcPct val="90000"/>
              </a:lnSpc>
              <a:spcBef>
                <a:spcPct val="20000"/>
              </a:spcBef>
              <a:buFont typeface="Arial" charset="0"/>
              <a:buChar char="•"/>
              <a:defRPr/>
            </a:pPr>
            <a:r>
              <a:rPr lang="en-US" sz="2800">
                <a:ea typeface="ＭＳ Ｐゴシック" pitchFamily="26" charset="-128"/>
                <a:cs typeface="ＭＳ Ｐゴシック" pitchFamily="26" charset="-128"/>
              </a:rPr>
              <a:t>For more details on </a:t>
            </a:r>
            <a:r>
              <a:rPr lang="en-US" sz="2800" i="1">
                <a:ea typeface="ＭＳ Ｐゴシック" pitchFamily="26" charset="-128"/>
                <a:cs typeface="ＭＳ Ｐゴシック" pitchFamily="26" charset="-128"/>
              </a:rPr>
              <a:t>indicator kriging </a:t>
            </a:r>
            <a:r>
              <a:rPr lang="en-US" sz="2800">
                <a:ea typeface="ＭＳ Ｐゴシック" pitchFamily="26" charset="-128"/>
                <a:cs typeface="ＭＳ Ｐゴシック" pitchFamily="26" charset="-128"/>
              </a:rPr>
              <a:t>and </a:t>
            </a:r>
            <a:r>
              <a:rPr lang="en-US" sz="2800" i="1">
                <a:ea typeface="ＭＳ Ｐゴシック" pitchFamily="26" charset="-128"/>
                <a:cs typeface="ＭＳ Ｐゴシック" pitchFamily="26" charset="-128"/>
              </a:rPr>
              <a:t>co-kriging, </a:t>
            </a:r>
            <a:r>
              <a:rPr lang="en-US" sz="2800">
                <a:ea typeface="ＭＳ Ｐゴシック" pitchFamily="26" charset="-128"/>
                <a:cs typeface="ＭＳ Ｐゴシック" pitchFamily="26" charset="-128"/>
              </a:rPr>
              <a:t>see one of the texts suggested at the end of this presentation</a:t>
            </a:r>
          </a:p>
        </p:txBody>
      </p:sp>
    </p:spTree>
    <p:extLst>
      <p:ext uri="{BB962C8B-B14F-4D97-AF65-F5344CB8AC3E}">
        <p14:creationId xmlns:p14="http://schemas.microsoft.com/office/powerpoint/2010/main" val="7677463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A755D203-0B34-4901-9AB8-91A8A140779C}" type="slidenum">
              <a:rPr lang="en-US" altLang="en-US" sz="1200">
                <a:solidFill>
                  <a:srgbClr val="898989"/>
                </a:solidFill>
              </a:rPr>
              <a:pPr>
                <a:spcBef>
                  <a:spcPct val="0"/>
                </a:spcBef>
                <a:buFontTx/>
                <a:buNone/>
              </a:pPr>
              <a:t>66</a:t>
            </a:fld>
            <a:endParaRPr lang="en-US" altLang="en-US" sz="1200">
              <a:solidFill>
                <a:srgbClr val="898989"/>
              </a:solidFill>
            </a:endParaRPr>
          </a:p>
        </p:txBody>
      </p:sp>
      <p:sp>
        <p:nvSpPr>
          <p:cNvPr id="116739" name="Rectangle 2"/>
          <p:cNvSpPr>
            <a:spLocks noGrp="1"/>
          </p:cNvSpPr>
          <p:nvPr>
            <p:ph type="title"/>
          </p:nvPr>
        </p:nvSpPr>
        <p:spPr/>
        <p:txBody>
          <a:bodyPr/>
          <a:lstStyle/>
          <a:p>
            <a:pPr eaLnBrk="1" hangingPunct="1"/>
            <a:r>
              <a:rPr lang="en-US" altLang="en-US" smtClean="0"/>
              <a:t>Isotropy vs. Anisotropy</a:t>
            </a:r>
          </a:p>
        </p:txBody>
      </p:sp>
      <p:sp>
        <p:nvSpPr>
          <p:cNvPr id="4" name="Rectangle 3"/>
          <p:cNvSpPr txBox="1">
            <a:spLocks/>
          </p:cNvSpPr>
          <p:nvPr/>
        </p:nvSpPr>
        <p:spPr bwMode="auto">
          <a:xfrm>
            <a:off x="1981200" y="1371600"/>
            <a:ext cx="8229600" cy="49530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sz="2800">
                <a:ea typeface="ＭＳ Ｐゴシック" pitchFamily="26" charset="-128"/>
                <a:cs typeface="ＭＳ Ｐゴシック" pitchFamily="26" charset="-128"/>
              </a:rPr>
              <a:t>When we use </a:t>
            </a:r>
            <a:r>
              <a:rPr lang="en-US" sz="2800" i="1">
                <a:ea typeface="ＭＳ Ｐゴシック" pitchFamily="26" charset="-128"/>
                <a:cs typeface="ＭＳ Ｐゴシック" pitchFamily="26" charset="-128"/>
              </a:rPr>
              <a:t>isotropic </a:t>
            </a:r>
            <a:r>
              <a:rPr lang="en-US" sz="2800">
                <a:ea typeface="ＭＳ Ｐゴシック" pitchFamily="26" charset="-128"/>
                <a:cs typeface="ＭＳ Ｐゴシック" pitchFamily="26" charset="-128"/>
              </a:rPr>
              <a:t>(or </a:t>
            </a:r>
            <a:r>
              <a:rPr lang="en-US" sz="2800" i="1">
                <a:ea typeface="ＭＳ Ｐゴシック" pitchFamily="26" charset="-128"/>
                <a:cs typeface="ＭＳ Ｐゴシック" pitchFamily="26" charset="-128"/>
              </a:rPr>
              <a:t>omnidirectional</a:t>
            </a:r>
            <a:r>
              <a:rPr lang="en-US" sz="2800">
                <a:ea typeface="ＭＳ Ｐゴシック" pitchFamily="26" charset="-128"/>
                <a:cs typeface="ＭＳ Ｐゴシック" pitchFamily="26" charset="-128"/>
              </a:rPr>
              <a:t>) covariograms, we assume that the covariance between the point values depends </a:t>
            </a:r>
            <a:r>
              <a:rPr lang="en-US" sz="2800" i="1">
                <a:ea typeface="ＭＳ Ｐゴシック" pitchFamily="26" charset="-128"/>
                <a:cs typeface="ＭＳ Ｐゴシック" pitchFamily="26" charset="-128"/>
              </a:rPr>
              <a:t>only </a:t>
            </a:r>
            <a:r>
              <a:rPr lang="en-US" sz="2800">
                <a:ea typeface="ＭＳ Ｐゴシック" pitchFamily="26" charset="-128"/>
                <a:cs typeface="ＭＳ Ｐゴシック" pitchFamily="26" charset="-128"/>
              </a:rPr>
              <a:t>on distance</a:t>
            </a:r>
          </a:p>
          <a:p>
            <a:pPr marL="742950" lvl="1" indent="-285750">
              <a:lnSpc>
                <a:spcPct val="90000"/>
              </a:lnSpc>
              <a:spcBef>
                <a:spcPct val="20000"/>
              </a:spcBef>
              <a:buFont typeface="Arial" charset="0"/>
              <a:buChar char="–"/>
              <a:defRPr/>
            </a:pPr>
            <a:r>
              <a:rPr lang="en-US" sz="2400">
                <a:ea typeface="ＭＳ Ｐゴシック" pitchFamily="26" charset="-128"/>
              </a:rPr>
              <a:t>Recall the covariance stationarity assumption</a:t>
            </a:r>
          </a:p>
          <a:p>
            <a:pPr marL="342900" indent="-342900">
              <a:lnSpc>
                <a:spcPct val="90000"/>
              </a:lnSpc>
              <a:spcBef>
                <a:spcPct val="20000"/>
              </a:spcBef>
              <a:buFont typeface="Arial" charset="0"/>
              <a:buChar char="•"/>
              <a:defRPr/>
            </a:pPr>
            <a:r>
              <a:rPr lang="en-US" sz="2800" i="1">
                <a:ea typeface="ＭＳ Ｐゴシック" pitchFamily="26" charset="-128"/>
                <a:cs typeface="ＭＳ Ｐゴシック" pitchFamily="26" charset="-128"/>
              </a:rPr>
              <a:t>Anisotropic</a:t>
            </a:r>
            <a:r>
              <a:rPr lang="en-US" sz="2800">
                <a:ea typeface="ＭＳ Ｐゴシック" pitchFamily="26" charset="-128"/>
                <a:cs typeface="ＭＳ Ｐゴシック" pitchFamily="26" charset="-128"/>
              </a:rPr>
              <a:t> (or directional) covariograms are used when we have reason to believe that </a:t>
            </a:r>
            <a:r>
              <a:rPr lang="en-US" sz="2800" i="1">
                <a:ea typeface="ＭＳ Ｐゴシック" pitchFamily="26" charset="-128"/>
                <a:cs typeface="ＭＳ Ｐゴシック" pitchFamily="26" charset="-128"/>
              </a:rPr>
              <a:t>direction</a:t>
            </a:r>
            <a:r>
              <a:rPr lang="en-US" sz="2800">
                <a:ea typeface="ＭＳ Ｐゴシック" pitchFamily="26" charset="-128"/>
                <a:cs typeface="ＭＳ Ｐゴシック" pitchFamily="26" charset="-128"/>
              </a:rPr>
              <a:t> plays a role as well (i.e., covariance is a function of both distance </a:t>
            </a:r>
            <a:r>
              <a:rPr lang="en-US" sz="2800" i="1">
                <a:ea typeface="ＭＳ Ｐゴシック" pitchFamily="26" charset="-128"/>
                <a:cs typeface="ＭＳ Ｐゴシック" pitchFamily="26" charset="-128"/>
              </a:rPr>
              <a:t>and </a:t>
            </a:r>
            <a:r>
              <a:rPr lang="en-US" sz="2800">
                <a:ea typeface="ＭＳ Ｐゴシック" pitchFamily="26" charset="-128"/>
                <a:cs typeface="ＭＳ Ｐゴシック" pitchFamily="26" charset="-128"/>
              </a:rPr>
              <a:t>direction)</a:t>
            </a:r>
          </a:p>
          <a:p>
            <a:pPr marL="742950" lvl="1" indent="-285750">
              <a:lnSpc>
                <a:spcPct val="90000"/>
              </a:lnSpc>
              <a:spcBef>
                <a:spcPct val="20000"/>
              </a:spcBef>
              <a:buFont typeface="Arial" charset="0"/>
              <a:buChar char="–"/>
              <a:defRPr/>
            </a:pPr>
            <a:r>
              <a:rPr lang="en-US" sz="2400">
                <a:ea typeface="ＭＳ Ｐゴシック" pitchFamily="26" charset="-128"/>
              </a:rPr>
              <a:t>E.g., in some problems, accounting for direction is appropriate (e.g., when wind or water currents might be a factor)</a:t>
            </a:r>
          </a:p>
        </p:txBody>
      </p:sp>
      <p:sp>
        <p:nvSpPr>
          <p:cNvPr id="6" name="TextBox 5"/>
          <p:cNvSpPr txBox="1"/>
          <p:nvPr/>
        </p:nvSpPr>
        <p:spPr>
          <a:xfrm>
            <a:off x="1981200" y="6248401"/>
            <a:ext cx="7239000" cy="276225"/>
          </a:xfrm>
          <a:prstGeom prst="rect">
            <a:avLst/>
          </a:prstGeom>
          <a:noFill/>
        </p:spPr>
        <p:txBody>
          <a:bodyPr>
            <a:spAutoFit/>
          </a:bodyPr>
          <a:lstStyle/>
          <a:p>
            <a:pPr eaLnBrk="1" hangingPunct="1">
              <a:defRPr/>
            </a:pPr>
            <a:r>
              <a:rPr lang="en-US" sz="1200" dirty="0">
                <a:latin typeface="+mj-lt"/>
                <a:ea typeface="ＭＳ Ｐゴシック" pitchFamily="26" charset="-128"/>
              </a:rPr>
              <a:t>For more on anisotropic variograms, see </a:t>
            </a:r>
            <a:r>
              <a:rPr lang="en-US" sz="1200" dirty="0">
                <a:latin typeface="+mj-lt"/>
                <a:ea typeface="ＭＳ Ｐゴシック" pitchFamily="26" charset="-128"/>
                <a:hlinkClick r:id="rId3"/>
              </a:rPr>
              <a:t>http://web.as.uky.edu/statistics/users/yzhen8/STA695/lec05.pdf</a:t>
            </a:r>
            <a:r>
              <a:rPr lang="en-US" sz="1200" dirty="0">
                <a:latin typeface="+mj-lt"/>
                <a:ea typeface="ＭＳ Ｐゴシック" pitchFamily="26" charset="-128"/>
              </a:rPr>
              <a:t> </a:t>
            </a:r>
          </a:p>
        </p:txBody>
      </p:sp>
    </p:spTree>
    <p:extLst>
      <p:ext uri="{BB962C8B-B14F-4D97-AF65-F5344CB8AC3E}">
        <p14:creationId xmlns:p14="http://schemas.microsoft.com/office/powerpoint/2010/main" val="13830125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fld id="{2791C228-2CA0-4AD8-A7AF-C9F768BC801B}" type="slidenum">
              <a:rPr lang="en-US" altLang="en-US" sz="1200">
                <a:solidFill>
                  <a:srgbClr val="898989"/>
                </a:solidFill>
              </a:rPr>
              <a:pPr>
                <a:spcBef>
                  <a:spcPct val="0"/>
                </a:spcBef>
                <a:buFontTx/>
                <a:buNone/>
              </a:pPr>
              <a:t>67</a:t>
            </a:fld>
            <a:endParaRPr lang="en-US" altLang="en-US" sz="1200">
              <a:solidFill>
                <a:srgbClr val="898989"/>
              </a:solidFill>
            </a:endParaRPr>
          </a:p>
        </p:txBody>
      </p:sp>
      <p:sp>
        <p:nvSpPr>
          <p:cNvPr id="118787" name="Rectangle 2"/>
          <p:cNvSpPr>
            <a:spLocks noGrp="1"/>
          </p:cNvSpPr>
          <p:nvPr>
            <p:ph type="title"/>
          </p:nvPr>
        </p:nvSpPr>
        <p:spPr>
          <a:xfrm>
            <a:off x="4267200" y="428626"/>
            <a:ext cx="3886200" cy="942975"/>
          </a:xfrm>
        </p:spPr>
        <p:txBody>
          <a:bodyPr/>
          <a:lstStyle/>
          <a:p>
            <a:pPr eaLnBrk="1" hangingPunct="1"/>
            <a:r>
              <a:rPr lang="en-US" altLang="en-US" smtClean="0"/>
              <a:t>IDW vs. Kriging</a:t>
            </a:r>
          </a:p>
        </p:txBody>
      </p:sp>
      <p:sp>
        <p:nvSpPr>
          <p:cNvPr id="4" name="Rectangle 3"/>
          <p:cNvSpPr txBox="1">
            <a:spLocks/>
          </p:cNvSpPr>
          <p:nvPr/>
        </p:nvSpPr>
        <p:spPr>
          <a:xfrm>
            <a:off x="1752600" y="1371600"/>
            <a:ext cx="8763000" cy="1828800"/>
          </a:xfrm>
          <a:prstGeom prst="rect">
            <a:avLst/>
          </a:prstGeom>
        </p:spPr>
        <p:txBody>
          <a:bodyPr/>
          <a:lstStyle/>
          <a:p>
            <a:pPr marL="342900" indent="-342900">
              <a:lnSpc>
                <a:spcPct val="80000"/>
              </a:lnSpc>
              <a:spcBef>
                <a:spcPct val="20000"/>
              </a:spcBef>
              <a:buFont typeface="Arial" charset="0"/>
              <a:buChar char="•"/>
              <a:defRPr/>
            </a:pPr>
            <a:r>
              <a:rPr lang="en-US" sz="1500" dirty="0">
                <a:latin typeface="+mj-lt"/>
                <a:ea typeface="ＭＳ Ｐゴシック" pitchFamily="26" charset="-128"/>
                <a:cs typeface="ＭＳ Ｐゴシック" pitchFamily="26" charset="-128"/>
              </a:rPr>
              <a:t>We get a more “natural” look to the data with </a:t>
            </a:r>
            <a:r>
              <a:rPr lang="en-US" sz="1500" dirty="0" err="1">
                <a:latin typeface="+mj-lt"/>
                <a:ea typeface="ＭＳ Ｐゴシック" pitchFamily="26" charset="-128"/>
                <a:cs typeface="ＭＳ Ｐゴシック" pitchFamily="26" charset="-128"/>
              </a:rPr>
              <a:t>Kriging</a:t>
            </a:r>
            <a:endParaRPr lang="en-US" sz="1500" dirty="0">
              <a:latin typeface="+mj-lt"/>
              <a:ea typeface="ＭＳ Ｐゴシック" pitchFamily="26" charset="-128"/>
              <a:cs typeface="ＭＳ Ｐゴシック" pitchFamily="26" charset="-128"/>
            </a:endParaRPr>
          </a:p>
          <a:p>
            <a:pPr marL="342900" indent="-342900">
              <a:lnSpc>
                <a:spcPct val="80000"/>
              </a:lnSpc>
              <a:spcBef>
                <a:spcPct val="20000"/>
              </a:spcBef>
              <a:buFont typeface="Arial" charset="0"/>
              <a:buChar char="•"/>
              <a:defRPr/>
            </a:pPr>
            <a:r>
              <a:rPr lang="en-US" sz="1500" dirty="0">
                <a:latin typeface="+mj-lt"/>
                <a:ea typeface="ＭＳ Ｐゴシック" pitchFamily="26" charset="-128"/>
                <a:cs typeface="ＭＳ Ｐゴシック" pitchFamily="26" charset="-128"/>
              </a:rPr>
              <a:t>You see the “bulls eye” effect in IDW but not (as much) in </a:t>
            </a:r>
            <a:r>
              <a:rPr lang="en-US" sz="1500" dirty="0" err="1">
                <a:latin typeface="+mj-lt"/>
                <a:ea typeface="ＭＳ Ｐゴシック" pitchFamily="26" charset="-128"/>
                <a:cs typeface="ＭＳ Ｐゴシック" pitchFamily="26" charset="-128"/>
              </a:rPr>
              <a:t>Kriging</a:t>
            </a:r>
            <a:endParaRPr lang="en-US" sz="1500" dirty="0">
              <a:latin typeface="+mj-lt"/>
              <a:ea typeface="ＭＳ Ｐゴシック" pitchFamily="26" charset="-128"/>
              <a:cs typeface="ＭＳ Ｐゴシック" pitchFamily="26" charset="-128"/>
            </a:endParaRPr>
          </a:p>
          <a:p>
            <a:pPr marL="342900" indent="-342900">
              <a:lnSpc>
                <a:spcPct val="80000"/>
              </a:lnSpc>
              <a:spcBef>
                <a:spcPct val="20000"/>
              </a:spcBef>
              <a:buFont typeface="Arial" charset="0"/>
              <a:buChar char="•"/>
              <a:defRPr/>
            </a:pPr>
            <a:r>
              <a:rPr lang="en-US" sz="1500" dirty="0">
                <a:latin typeface="+mj-lt"/>
                <a:ea typeface="ＭＳ Ｐゴシック" pitchFamily="26" charset="-128"/>
                <a:cs typeface="ＭＳ Ｐゴシック" pitchFamily="26" charset="-128"/>
              </a:rPr>
              <a:t>Helps to compensate for the effects of data clustering, assigning individual points within a cluster less weight than isolated data points (</a:t>
            </a:r>
            <a:r>
              <a:rPr lang="en-US" sz="1500" i="1" dirty="0">
                <a:latin typeface="+mj-lt"/>
                <a:ea typeface="ＭＳ Ｐゴシック" pitchFamily="26" charset="-128"/>
                <a:cs typeface="ＭＳ Ｐゴシック" pitchFamily="26" charset="-128"/>
              </a:rPr>
              <a:t>or, treating clusters more like single points)</a:t>
            </a:r>
            <a:endParaRPr lang="en-US" sz="1500" dirty="0">
              <a:latin typeface="+mj-lt"/>
              <a:ea typeface="ＭＳ Ｐゴシック" pitchFamily="26" charset="-128"/>
              <a:cs typeface="ＭＳ Ｐゴシック" pitchFamily="26" charset="-128"/>
            </a:endParaRPr>
          </a:p>
          <a:p>
            <a:pPr marL="342900" indent="-342900">
              <a:lnSpc>
                <a:spcPct val="80000"/>
              </a:lnSpc>
              <a:spcBef>
                <a:spcPct val="20000"/>
              </a:spcBef>
              <a:buFont typeface="Arial" charset="0"/>
              <a:buChar char="•"/>
              <a:defRPr/>
            </a:pPr>
            <a:r>
              <a:rPr lang="en-US" sz="1500" dirty="0" err="1">
                <a:latin typeface="+mj-lt"/>
                <a:ea typeface="ＭＳ Ｐゴシック" pitchFamily="26" charset="-128"/>
                <a:cs typeface="ＭＳ Ｐゴシック" pitchFamily="26" charset="-128"/>
              </a:rPr>
              <a:t>Kriging</a:t>
            </a:r>
            <a:r>
              <a:rPr lang="en-US" sz="1500" dirty="0">
                <a:latin typeface="+mj-lt"/>
                <a:ea typeface="ＭＳ Ｐゴシック" pitchFamily="26" charset="-128"/>
                <a:cs typeface="ＭＳ Ｐゴシック" pitchFamily="26" charset="-128"/>
              </a:rPr>
              <a:t> also give us a standard error </a:t>
            </a:r>
          </a:p>
          <a:p>
            <a:pPr marL="342900" indent="-342900">
              <a:lnSpc>
                <a:spcPct val="80000"/>
              </a:lnSpc>
              <a:spcBef>
                <a:spcPct val="20000"/>
              </a:spcBef>
              <a:buFont typeface="Arial" charset="0"/>
              <a:buChar char="•"/>
              <a:defRPr/>
            </a:pPr>
            <a:r>
              <a:rPr lang="en-US" sz="1500" dirty="0">
                <a:latin typeface="+mj-lt"/>
                <a:ea typeface="ＭＳ Ｐゴシック" pitchFamily="26" charset="-128"/>
              </a:rPr>
              <a:t>If the data locations are quite dense and uniformly distributed throughout the area of interest, we will get decent estimates regardless of which interpolation method we choose.</a:t>
            </a:r>
          </a:p>
          <a:p>
            <a:pPr marL="342900" indent="-342900">
              <a:lnSpc>
                <a:spcPct val="80000"/>
              </a:lnSpc>
              <a:spcBef>
                <a:spcPct val="20000"/>
              </a:spcBef>
              <a:buFont typeface="Arial" charset="0"/>
              <a:buChar char="•"/>
              <a:defRPr/>
            </a:pPr>
            <a:r>
              <a:rPr lang="en-US" sz="1500" dirty="0">
                <a:latin typeface="+mj-lt"/>
                <a:ea typeface="ＭＳ Ｐゴシック" pitchFamily="26" charset="-128"/>
              </a:rPr>
              <a:t>On the other hand, if the data locations fall in a few clusters and there are gaps in between these clusters, we will obtain pretty unreliable estimates regardless of whether we use IDW or </a:t>
            </a:r>
            <a:r>
              <a:rPr lang="en-US" sz="1500" dirty="0" err="1">
                <a:latin typeface="+mj-lt"/>
                <a:ea typeface="ＭＳ Ｐゴシック" pitchFamily="26" charset="-128"/>
              </a:rPr>
              <a:t>Kriging</a:t>
            </a:r>
            <a:r>
              <a:rPr lang="en-US" sz="1500" dirty="0">
                <a:latin typeface="+mj-lt"/>
                <a:ea typeface="ＭＳ Ｐゴシック" pitchFamily="26" charset="-128"/>
              </a:rPr>
              <a:t>.</a:t>
            </a:r>
          </a:p>
          <a:p>
            <a:pPr marL="342900" indent="-342900">
              <a:lnSpc>
                <a:spcPct val="80000"/>
              </a:lnSpc>
              <a:spcBef>
                <a:spcPct val="20000"/>
              </a:spcBef>
              <a:buFont typeface="Arial" charset="0"/>
              <a:buChar char="•"/>
              <a:defRPr/>
            </a:pPr>
            <a:endParaRPr lang="en-US" sz="1500" dirty="0">
              <a:latin typeface="+mj-lt"/>
              <a:ea typeface="ＭＳ Ｐゴシック" pitchFamily="26" charset="-128"/>
              <a:cs typeface="ＭＳ Ｐゴシック" pitchFamily="26" charset="-128"/>
            </a:endParaRPr>
          </a:p>
        </p:txBody>
      </p:sp>
      <p:pic>
        <p:nvPicPr>
          <p:cNvPr id="11878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05201"/>
            <a:ext cx="8610600"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Text Box 12"/>
          <p:cNvSpPr txBox="1">
            <a:spLocks noChangeArrowheads="1"/>
          </p:cNvSpPr>
          <p:nvPr/>
        </p:nvSpPr>
        <p:spPr bwMode="auto">
          <a:xfrm>
            <a:off x="1828800" y="6477000"/>
            <a:ext cx="861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50000"/>
              </a:spcBef>
              <a:buFontTx/>
              <a:buNone/>
            </a:pPr>
            <a:r>
              <a:rPr lang="en-US" altLang="en-US" sz="1600"/>
              <a:t>These are interpolation results using the gold data in Western PA (IDW vs. Ordinary Kriging)</a:t>
            </a:r>
          </a:p>
        </p:txBody>
      </p:sp>
    </p:spTree>
    <p:extLst>
      <p:ext uri="{BB962C8B-B14F-4D97-AF65-F5344CB8AC3E}">
        <p14:creationId xmlns:p14="http://schemas.microsoft.com/office/powerpoint/2010/main" val="201107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Ilustrasi</a:t>
            </a:r>
            <a:endParaRPr lang="en-US" dirty="0"/>
          </a:p>
        </p:txBody>
      </p:sp>
      <p:sp>
        <p:nvSpPr>
          <p:cNvPr id="3" name="Content Placeholder 2"/>
          <p:cNvSpPr>
            <a:spLocks noGrp="1"/>
          </p:cNvSpPr>
          <p:nvPr>
            <p:ph idx="1"/>
          </p:nvPr>
        </p:nvSpPr>
        <p:spPr>
          <a:xfrm>
            <a:off x="759542" y="1815793"/>
            <a:ext cx="7224252" cy="4351338"/>
          </a:xfrm>
        </p:spPr>
        <p:txBody>
          <a:bodyPr>
            <a:normAutofit fontScale="92500"/>
          </a:bodyPr>
          <a:lstStyle/>
          <a:p>
            <a:pPr marL="0" indent="0">
              <a:buNone/>
            </a:pPr>
            <a:r>
              <a:rPr lang="en-US" dirty="0" smtClean="0">
                <a:latin typeface="SAS Monospace" panose="020B0609020202020204" pitchFamily="49" charset="0"/>
              </a:rPr>
              <a:t>long &lt;- </a:t>
            </a:r>
            <a:r>
              <a:rPr lang="en-US" dirty="0" err="1" smtClean="0">
                <a:latin typeface="SAS Monospace" panose="020B0609020202020204" pitchFamily="49" charset="0"/>
              </a:rPr>
              <a:t>seq</a:t>
            </a:r>
            <a:r>
              <a:rPr lang="en-US" dirty="0" smtClean="0">
                <a:latin typeface="SAS Monospace" panose="020B0609020202020204" pitchFamily="49" charset="0"/>
              </a:rPr>
              <a:t>(-5,5, by=0.8)</a:t>
            </a:r>
          </a:p>
          <a:p>
            <a:pPr marL="0" indent="0">
              <a:buNone/>
            </a:pPr>
            <a:r>
              <a:rPr lang="en-US" dirty="0" err="1" smtClean="0">
                <a:latin typeface="SAS Monospace" panose="020B0609020202020204" pitchFamily="49" charset="0"/>
              </a:rPr>
              <a:t>lat</a:t>
            </a:r>
            <a:r>
              <a:rPr lang="en-US" dirty="0" smtClean="0">
                <a:latin typeface="SAS Monospace" panose="020B0609020202020204" pitchFamily="49" charset="0"/>
              </a:rPr>
              <a:t> &lt;- </a:t>
            </a:r>
            <a:r>
              <a:rPr lang="en-US" dirty="0" err="1" smtClean="0">
                <a:latin typeface="SAS Monospace" panose="020B0609020202020204" pitchFamily="49" charset="0"/>
              </a:rPr>
              <a:t>seq</a:t>
            </a:r>
            <a:r>
              <a:rPr lang="en-US" dirty="0" smtClean="0">
                <a:latin typeface="SAS Monospace" panose="020B0609020202020204" pitchFamily="49" charset="0"/>
              </a:rPr>
              <a:t>(-5,5, by=0.8)</a:t>
            </a:r>
          </a:p>
          <a:p>
            <a:pPr marL="0" indent="0">
              <a:buNone/>
            </a:pPr>
            <a:r>
              <a:rPr lang="en-US" dirty="0" err="1" smtClean="0">
                <a:latin typeface="SAS Monospace" panose="020B0609020202020204" pitchFamily="49" charset="0"/>
              </a:rPr>
              <a:t>hasil</a:t>
            </a:r>
            <a:r>
              <a:rPr lang="en-US" dirty="0" smtClean="0">
                <a:latin typeface="SAS Monospace" panose="020B0609020202020204" pitchFamily="49" charset="0"/>
              </a:rPr>
              <a:t> = NULL</a:t>
            </a:r>
          </a:p>
          <a:p>
            <a:pPr marL="0" indent="0">
              <a:buNone/>
            </a:pPr>
            <a:r>
              <a:rPr lang="en-US" dirty="0" smtClean="0">
                <a:latin typeface="SAS Monospace" panose="020B0609020202020204" pitchFamily="49" charset="0"/>
              </a:rPr>
              <a:t>for (</a:t>
            </a:r>
            <a:r>
              <a:rPr lang="en-US" dirty="0" err="1" smtClean="0">
                <a:latin typeface="SAS Monospace" panose="020B0609020202020204" pitchFamily="49" charset="0"/>
              </a:rPr>
              <a:t>i</a:t>
            </a:r>
            <a:r>
              <a:rPr lang="en-US" dirty="0" smtClean="0">
                <a:latin typeface="SAS Monospace" panose="020B0609020202020204" pitchFamily="49" charset="0"/>
              </a:rPr>
              <a:t> in long){</a:t>
            </a:r>
          </a:p>
          <a:p>
            <a:pPr marL="0" indent="0">
              <a:buNone/>
            </a:pPr>
            <a:r>
              <a:rPr lang="en-US" dirty="0" smtClean="0">
                <a:latin typeface="SAS Monospace" panose="020B0609020202020204" pitchFamily="49" charset="0"/>
              </a:rPr>
              <a:t>  for (j in </a:t>
            </a:r>
            <a:r>
              <a:rPr lang="en-US" dirty="0" err="1" smtClean="0">
                <a:latin typeface="SAS Monospace" panose="020B0609020202020204" pitchFamily="49" charset="0"/>
              </a:rPr>
              <a:t>lat</a:t>
            </a:r>
            <a:r>
              <a:rPr lang="en-US" dirty="0" smtClean="0">
                <a:latin typeface="SAS Monospace" panose="020B0609020202020204" pitchFamily="49" charset="0"/>
              </a:rPr>
              <a:t>){</a:t>
            </a:r>
          </a:p>
          <a:p>
            <a:pPr marL="0" indent="0">
              <a:buNone/>
            </a:pPr>
            <a:r>
              <a:rPr lang="en-US" dirty="0" smtClean="0">
                <a:latin typeface="SAS Monospace" panose="020B0609020202020204" pitchFamily="49" charset="0"/>
              </a:rPr>
              <a:t>    y = (</a:t>
            </a:r>
            <a:r>
              <a:rPr lang="en-US" dirty="0" err="1" smtClean="0">
                <a:latin typeface="SAS Monospace" panose="020B0609020202020204" pitchFamily="49" charset="0"/>
              </a:rPr>
              <a:t>i</a:t>
            </a:r>
            <a:r>
              <a:rPr lang="en-US" dirty="0" smtClean="0">
                <a:latin typeface="SAS Monospace" panose="020B0609020202020204" pitchFamily="49" charset="0"/>
              </a:rPr>
              <a:t>**2+j**2) + </a:t>
            </a:r>
            <a:r>
              <a:rPr lang="en-US" dirty="0" err="1" smtClean="0">
                <a:latin typeface="SAS Monospace" panose="020B0609020202020204" pitchFamily="49" charset="0"/>
              </a:rPr>
              <a:t>rnorm</a:t>
            </a:r>
            <a:r>
              <a:rPr lang="en-US" dirty="0" smtClean="0">
                <a:latin typeface="SAS Monospace" panose="020B0609020202020204" pitchFamily="49" charset="0"/>
              </a:rPr>
              <a:t>(1,0,1)</a:t>
            </a:r>
          </a:p>
          <a:p>
            <a:pPr marL="0" indent="0">
              <a:buNone/>
            </a:pPr>
            <a:r>
              <a:rPr lang="en-US" dirty="0" smtClean="0">
                <a:latin typeface="SAS Monospace" panose="020B0609020202020204" pitchFamily="49" charset="0"/>
              </a:rPr>
              <a:t>    </a:t>
            </a:r>
            <a:r>
              <a:rPr lang="en-US" dirty="0" err="1" smtClean="0">
                <a:latin typeface="SAS Monospace" panose="020B0609020202020204" pitchFamily="49" charset="0"/>
              </a:rPr>
              <a:t>hasil</a:t>
            </a:r>
            <a:r>
              <a:rPr lang="en-US" dirty="0" smtClean="0">
                <a:latin typeface="SAS Monospace" panose="020B0609020202020204" pitchFamily="49" charset="0"/>
              </a:rPr>
              <a:t> = </a:t>
            </a:r>
            <a:r>
              <a:rPr lang="en-US" dirty="0" err="1" smtClean="0">
                <a:latin typeface="SAS Monospace" panose="020B0609020202020204" pitchFamily="49" charset="0"/>
              </a:rPr>
              <a:t>rbind</a:t>
            </a:r>
            <a:r>
              <a:rPr lang="en-US" dirty="0" smtClean="0">
                <a:latin typeface="SAS Monospace" panose="020B0609020202020204" pitchFamily="49" charset="0"/>
              </a:rPr>
              <a:t>(</a:t>
            </a:r>
            <a:r>
              <a:rPr lang="en-US" dirty="0" err="1" smtClean="0">
                <a:latin typeface="SAS Monospace" panose="020B0609020202020204" pitchFamily="49" charset="0"/>
              </a:rPr>
              <a:t>hasil,c</a:t>
            </a:r>
            <a:r>
              <a:rPr lang="en-US" dirty="0" smtClean="0">
                <a:latin typeface="SAS Monospace" panose="020B0609020202020204" pitchFamily="49" charset="0"/>
              </a:rPr>
              <a:t>(</a:t>
            </a:r>
            <a:r>
              <a:rPr lang="en-US" dirty="0" err="1" smtClean="0">
                <a:latin typeface="SAS Monospace" panose="020B0609020202020204" pitchFamily="49" charset="0"/>
              </a:rPr>
              <a:t>i</a:t>
            </a:r>
            <a:r>
              <a:rPr lang="en-US" dirty="0" smtClean="0">
                <a:latin typeface="SAS Monospace" panose="020B0609020202020204" pitchFamily="49" charset="0"/>
              </a:rPr>
              <a:t>, j, y))</a:t>
            </a:r>
          </a:p>
          <a:p>
            <a:pPr marL="0" indent="0">
              <a:buNone/>
            </a:pPr>
            <a:r>
              <a:rPr lang="en-US" dirty="0" smtClean="0">
                <a:latin typeface="SAS Monospace" panose="020B0609020202020204" pitchFamily="49" charset="0"/>
              </a:rPr>
              <a:t>}</a:t>
            </a:r>
          </a:p>
          <a:p>
            <a:pPr marL="0" indent="0">
              <a:buNone/>
            </a:pPr>
            <a:r>
              <a:rPr lang="en-US" dirty="0" smtClean="0">
                <a:latin typeface="SAS Monospace" panose="020B0609020202020204" pitchFamily="49" charset="0"/>
              </a:rPr>
              <a:t>}</a:t>
            </a:r>
          </a:p>
          <a:p>
            <a:pPr marL="0" indent="0">
              <a:buNone/>
            </a:pPr>
            <a:endParaRPr lang="en-US" dirty="0">
              <a:latin typeface="SAS Monospace" panose="020B0609020202020204" pitchFamily="49" charset="0"/>
            </a:endParaRPr>
          </a:p>
        </p:txBody>
      </p:sp>
    </p:spTree>
    <p:extLst>
      <p:ext uri="{BB962C8B-B14F-4D97-AF65-F5344CB8AC3E}">
        <p14:creationId xmlns:p14="http://schemas.microsoft.com/office/powerpoint/2010/main" val="1727680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71987" y="1622606"/>
            <a:ext cx="3840813" cy="5235394"/>
          </a:xfrm>
          <a:prstGeom prst="rect">
            <a:avLst/>
          </a:prstGeom>
        </p:spPr>
      </p:pic>
      <p:pic>
        <p:nvPicPr>
          <p:cNvPr id="4" name="Picture 3"/>
          <p:cNvPicPr>
            <a:picLocks noChangeAspect="1"/>
          </p:cNvPicPr>
          <p:nvPr/>
        </p:nvPicPr>
        <p:blipFill>
          <a:blip r:embed="rId3"/>
          <a:stretch>
            <a:fillRect/>
          </a:stretch>
        </p:blipFill>
        <p:spPr>
          <a:xfrm>
            <a:off x="3457838" y="1943319"/>
            <a:ext cx="3858950" cy="5260116"/>
          </a:xfrm>
          <a:prstGeom prst="rect">
            <a:avLst/>
          </a:prstGeom>
        </p:spPr>
      </p:pic>
      <p:sp>
        <p:nvSpPr>
          <p:cNvPr id="2" name="Title 1"/>
          <p:cNvSpPr>
            <a:spLocks noGrp="1"/>
          </p:cNvSpPr>
          <p:nvPr>
            <p:ph type="title"/>
          </p:nvPr>
        </p:nvSpPr>
        <p:spPr/>
        <p:txBody>
          <a:bodyPr/>
          <a:lstStyle/>
          <a:p>
            <a:r>
              <a:rPr lang="en-US" dirty="0" err="1" smtClean="0"/>
              <a:t>Ilustrasi</a:t>
            </a:r>
            <a:endParaRPr lang="en-US" dirty="0"/>
          </a:p>
        </p:txBody>
      </p:sp>
      <p:sp>
        <p:nvSpPr>
          <p:cNvPr id="3" name="Content Placeholder 2"/>
          <p:cNvSpPr>
            <a:spLocks noGrp="1"/>
          </p:cNvSpPr>
          <p:nvPr>
            <p:ph idx="1"/>
          </p:nvPr>
        </p:nvSpPr>
        <p:spPr>
          <a:xfrm>
            <a:off x="759542" y="1815793"/>
            <a:ext cx="10822858" cy="4351338"/>
          </a:xfrm>
        </p:spPr>
        <p:txBody>
          <a:bodyPr>
            <a:normAutofit/>
          </a:bodyPr>
          <a:lstStyle/>
          <a:p>
            <a:pPr marL="0" indent="0">
              <a:buNone/>
            </a:pPr>
            <a:r>
              <a:rPr lang="en-US" sz="2000" dirty="0" smtClean="0">
                <a:latin typeface="SAS Monospace" panose="020B0609020202020204" pitchFamily="49" charset="0"/>
              </a:rPr>
              <a:t>z &lt;- matrix(</a:t>
            </a:r>
            <a:r>
              <a:rPr lang="en-US" sz="2000" dirty="0" err="1" smtClean="0">
                <a:latin typeface="SAS Monospace" panose="020B0609020202020204" pitchFamily="49" charset="0"/>
              </a:rPr>
              <a:t>hasil</a:t>
            </a:r>
            <a:r>
              <a:rPr lang="en-US" sz="2000" dirty="0" smtClean="0">
                <a:latin typeface="SAS Monospace" panose="020B0609020202020204" pitchFamily="49" charset="0"/>
              </a:rPr>
              <a:t>[,3], length(long), length(</a:t>
            </a:r>
            <a:r>
              <a:rPr lang="en-US" sz="2000" dirty="0" err="1" smtClean="0">
                <a:latin typeface="SAS Monospace" panose="020B0609020202020204" pitchFamily="49" charset="0"/>
              </a:rPr>
              <a:t>lat</a:t>
            </a:r>
            <a:r>
              <a:rPr lang="en-US" sz="2000" dirty="0" smtClean="0">
                <a:latin typeface="SAS Monospace" panose="020B0609020202020204" pitchFamily="49" charset="0"/>
              </a:rPr>
              <a:t>), </a:t>
            </a:r>
            <a:r>
              <a:rPr lang="en-US" sz="2000" dirty="0" err="1" smtClean="0">
                <a:latin typeface="SAS Monospace" panose="020B0609020202020204" pitchFamily="49" charset="0"/>
              </a:rPr>
              <a:t>byrow</a:t>
            </a:r>
            <a:r>
              <a:rPr lang="en-US" sz="2000" dirty="0" smtClean="0">
                <a:latin typeface="SAS Monospace" panose="020B0609020202020204" pitchFamily="49" charset="0"/>
              </a:rPr>
              <a:t>=TRUE)</a:t>
            </a:r>
          </a:p>
          <a:p>
            <a:pPr marL="0" indent="0">
              <a:buNone/>
            </a:pPr>
            <a:endParaRPr lang="en-US" sz="2000" dirty="0" smtClean="0">
              <a:latin typeface="SAS Monospace" panose="020B0609020202020204" pitchFamily="49" charset="0"/>
            </a:endParaRPr>
          </a:p>
          <a:p>
            <a:pPr marL="0" indent="0">
              <a:buNone/>
            </a:pPr>
            <a:r>
              <a:rPr lang="en-US" sz="2000" dirty="0" err="1" smtClean="0">
                <a:latin typeface="SAS Monospace" panose="020B0609020202020204" pitchFamily="49" charset="0"/>
              </a:rPr>
              <a:t>persp</a:t>
            </a:r>
            <a:r>
              <a:rPr lang="en-US" sz="2000" dirty="0" smtClean="0">
                <a:latin typeface="SAS Monospace" panose="020B0609020202020204" pitchFamily="49" charset="0"/>
              </a:rPr>
              <a:t>(long, </a:t>
            </a:r>
            <a:r>
              <a:rPr lang="en-US" sz="2000" dirty="0" err="1" smtClean="0">
                <a:latin typeface="SAS Monospace" panose="020B0609020202020204" pitchFamily="49" charset="0"/>
              </a:rPr>
              <a:t>lat</a:t>
            </a:r>
            <a:r>
              <a:rPr lang="en-US" sz="2000" dirty="0" smtClean="0">
                <a:latin typeface="SAS Monospace" panose="020B0609020202020204" pitchFamily="49" charset="0"/>
              </a:rPr>
              <a:t>, z, phi=45, theta=-10)</a:t>
            </a:r>
          </a:p>
          <a:p>
            <a:pPr marL="0" indent="0">
              <a:buNone/>
            </a:pPr>
            <a:r>
              <a:rPr lang="en-US" sz="2000" dirty="0" smtClean="0">
                <a:latin typeface="SAS Monospace" panose="020B0609020202020204" pitchFamily="49" charset="0"/>
              </a:rPr>
              <a:t>contour(long, </a:t>
            </a:r>
            <a:r>
              <a:rPr lang="en-US" sz="2000" dirty="0" err="1" smtClean="0">
                <a:latin typeface="SAS Monospace" panose="020B0609020202020204" pitchFamily="49" charset="0"/>
              </a:rPr>
              <a:t>lat</a:t>
            </a:r>
            <a:r>
              <a:rPr lang="en-US" sz="2000" dirty="0" smtClean="0">
                <a:latin typeface="SAS Monospace" panose="020B0609020202020204" pitchFamily="49" charset="0"/>
              </a:rPr>
              <a:t>, z)</a:t>
            </a:r>
          </a:p>
          <a:p>
            <a:pPr marL="0" indent="0">
              <a:buNone/>
            </a:pPr>
            <a:endParaRPr lang="en-US" sz="2000" dirty="0">
              <a:latin typeface="SAS Monospace" panose="020B0609020202020204" pitchFamily="49" charset="0"/>
            </a:endParaRPr>
          </a:p>
        </p:txBody>
      </p:sp>
    </p:spTree>
    <p:extLst>
      <p:ext uri="{BB962C8B-B14F-4D97-AF65-F5344CB8AC3E}">
        <p14:creationId xmlns:p14="http://schemas.microsoft.com/office/powerpoint/2010/main" val="1399068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Ilustrasi</a:t>
            </a:r>
            <a:endParaRPr lang="en-US" dirty="0"/>
          </a:p>
        </p:txBody>
      </p:sp>
      <p:sp>
        <p:nvSpPr>
          <p:cNvPr id="3" name="Content Placeholder 2"/>
          <p:cNvSpPr>
            <a:spLocks noGrp="1"/>
          </p:cNvSpPr>
          <p:nvPr>
            <p:ph idx="1"/>
          </p:nvPr>
        </p:nvSpPr>
        <p:spPr>
          <a:xfrm>
            <a:off x="759541" y="1815793"/>
            <a:ext cx="10940845" cy="4351338"/>
          </a:xfrm>
        </p:spPr>
        <p:txBody>
          <a:bodyPr>
            <a:normAutofit lnSpcReduction="10000"/>
          </a:bodyPr>
          <a:lstStyle/>
          <a:p>
            <a:pPr marL="0" indent="0">
              <a:buNone/>
            </a:pPr>
            <a:r>
              <a:rPr lang="en-US" dirty="0" err="1" smtClean="0">
                <a:latin typeface="SAS Monospace" panose="020B0609020202020204" pitchFamily="49" charset="0"/>
              </a:rPr>
              <a:t>pasangan</a:t>
            </a:r>
            <a:r>
              <a:rPr lang="en-US" dirty="0" smtClean="0">
                <a:latin typeface="SAS Monospace" panose="020B0609020202020204" pitchFamily="49" charset="0"/>
              </a:rPr>
              <a:t> = NULL</a:t>
            </a:r>
          </a:p>
          <a:p>
            <a:pPr marL="0" indent="0">
              <a:buNone/>
            </a:pPr>
            <a:r>
              <a:rPr lang="en-US" dirty="0" smtClean="0">
                <a:latin typeface="SAS Monospace" panose="020B0609020202020204" pitchFamily="49" charset="0"/>
              </a:rPr>
              <a:t>for (</a:t>
            </a:r>
            <a:r>
              <a:rPr lang="en-US" dirty="0" err="1" smtClean="0">
                <a:latin typeface="SAS Monospace" panose="020B0609020202020204" pitchFamily="49" charset="0"/>
              </a:rPr>
              <a:t>i</a:t>
            </a:r>
            <a:r>
              <a:rPr lang="en-US" dirty="0" smtClean="0">
                <a:latin typeface="SAS Monospace" panose="020B0609020202020204" pitchFamily="49" charset="0"/>
              </a:rPr>
              <a:t> in 1:(</a:t>
            </a:r>
            <a:r>
              <a:rPr lang="en-US" dirty="0" err="1" smtClean="0">
                <a:latin typeface="SAS Monospace" panose="020B0609020202020204" pitchFamily="49" charset="0"/>
              </a:rPr>
              <a:t>nrow</a:t>
            </a:r>
            <a:r>
              <a:rPr lang="en-US" dirty="0" smtClean="0">
                <a:latin typeface="SAS Monospace" panose="020B0609020202020204" pitchFamily="49" charset="0"/>
              </a:rPr>
              <a:t>(</a:t>
            </a:r>
            <a:r>
              <a:rPr lang="en-US" dirty="0" err="1" smtClean="0">
                <a:latin typeface="SAS Monospace" panose="020B0609020202020204" pitchFamily="49" charset="0"/>
              </a:rPr>
              <a:t>hasil</a:t>
            </a:r>
            <a:r>
              <a:rPr lang="en-US" dirty="0" smtClean="0">
                <a:latin typeface="SAS Monospace" panose="020B0609020202020204" pitchFamily="49" charset="0"/>
              </a:rPr>
              <a:t>)-1)){</a:t>
            </a:r>
          </a:p>
          <a:p>
            <a:pPr marL="0" indent="0">
              <a:buNone/>
            </a:pPr>
            <a:r>
              <a:rPr lang="en-US" dirty="0" smtClean="0">
                <a:latin typeface="SAS Monospace" panose="020B0609020202020204" pitchFamily="49" charset="0"/>
              </a:rPr>
              <a:t>  for (j in (i+1):</a:t>
            </a:r>
            <a:r>
              <a:rPr lang="en-US" dirty="0" err="1" smtClean="0">
                <a:latin typeface="SAS Monospace" panose="020B0609020202020204" pitchFamily="49" charset="0"/>
              </a:rPr>
              <a:t>nrow</a:t>
            </a:r>
            <a:r>
              <a:rPr lang="en-US" dirty="0" smtClean="0">
                <a:latin typeface="SAS Monospace" panose="020B0609020202020204" pitchFamily="49" charset="0"/>
              </a:rPr>
              <a:t>(</a:t>
            </a:r>
            <a:r>
              <a:rPr lang="en-US" dirty="0" err="1" smtClean="0">
                <a:latin typeface="SAS Monospace" panose="020B0609020202020204" pitchFamily="49" charset="0"/>
              </a:rPr>
              <a:t>hasil</a:t>
            </a:r>
            <a:r>
              <a:rPr lang="en-US" dirty="0" smtClean="0">
                <a:latin typeface="SAS Monospace" panose="020B0609020202020204" pitchFamily="49" charset="0"/>
              </a:rPr>
              <a:t>)){</a:t>
            </a:r>
          </a:p>
          <a:p>
            <a:pPr marL="0" indent="0">
              <a:buNone/>
            </a:pPr>
            <a:r>
              <a:rPr lang="en-US" dirty="0" smtClean="0">
                <a:latin typeface="SAS Monospace" panose="020B0609020202020204" pitchFamily="49" charset="0"/>
              </a:rPr>
              <a:t>    </a:t>
            </a:r>
            <a:r>
              <a:rPr lang="en-US" dirty="0" err="1" smtClean="0">
                <a:latin typeface="SAS Monospace" panose="020B0609020202020204" pitchFamily="49" charset="0"/>
              </a:rPr>
              <a:t>jarak</a:t>
            </a:r>
            <a:r>
              <a:rPr lang="en-US" dirty="0" smtClean="0">
                <a:latin typeface="SAS Monospace" panose="020B0609020202020204" pitchFamily="49" charset="0"/>
              </a:rPr>
              <a:t> = </a:t>
            </a:r>
            <a:r>
              <a:rPr lang="en-US" dirty="0" err="1" smtClean="0">
                <a:latin typeface="SAS Monospace" panose="020B0609020202020204" pitchFamily="49" charset="0"/>
              </a:rPr>
              <a:t>sqrt</a:t>
            </a:r>
            <a:r>
              <a:rPr lang="en-US" dirty="0" smtClean="0">
                <a:latin typeface="SAS Monospace" panose="020B0609020202020204" pitchFamily="49" charset="0"/>
              </a:rPr>
              <a:t>((</a:t>
            </a:r>
            <a:r>
              <a:rPr lang="en-US" dirty="0" err="1" smtClean="0">
                <a:latin typeface="SAS Monospace" panose="020B0609020202020204" pitchFamily="49" charset="0"/>
              </a:rPr>
              <a:t>hasil</a:t>
            </a:r>
            <a:r>
              <a:rPr lang="en-US" dirty="0" smtClean="0">
                <a:latin typeface="SAS Monospace" panose="020B0609020202020204" pitchFamily="49" charset="0"/>
              </a:rPr>
              <a:t>[i,1]-</a:t>
            </a:r>
            <a:r>
              <a:rPr lang="en-US" dirty="0" err="1" smtClean="0">
                <a:latin typeface="SAS Monospace" panose="020B0609020202020204" pitchFamily="49" charset="0"/>
              </a:rPr>
              <a:t>hasil</a:t>
            </a:r>
            <a:r>
              <a:rPr lang="en-US" dirty="0" smtClean="0">
                <a:latin typeface="SAS Monospace" panose="020B0609020202020204" pitchFamily="49" charset="0"/>
              </a:rPr>
              <a:t>[j,1])^2 </a:t>
            </a:r>
          </a:p>
          <a:p>
            <a:pPr marL="0" indent="0">
              <a:buNone/>
            </a:pPr>
            <a:r>
              <a:rPr lang="en-US" dirty="0" smtClean="0">
                <a:latin typeface="SAS Monospace" panose="020B0609020202020204" pitchFamily="49" charset="0"/>
              </a:rPr>
              <a:t>            + (</a:t>
            </a:r>
            <a:r>
              <a:rPr lang="en-US" dirty="0" err="1" smtClean="0">
                <a:latin typeface="SAS Monospace" panose="020B0609020202020204" pitchFamily="49" charset="0"/>
              </a:rPr>
              <a:t>hasil</a:t>
            </a:r>
            <a:r>
              <a:rPr lang="en-US" dirty="0" smtClean="0">
                <a:latin typeface="SAS Monospace" panose="020B0609020202020204" pitchFamily="49" charset="0"/>
              </a:rPr>
              <a:t>[i,2]-</a:t>
            </a:r>
            <a:r>
              <a:rPr lang="en-US" dirty="0" err="1" smtClean="0">
                <a:latin typeface="SAS Monospace" panose="020B0609020202020204" pitchFamily="49" charset="0"/>
              </a:rPr>
              <a:t>hasil</a:t>
            </a:r>
            <a:r>
              <a:rPr lang="en-US" dirty="0" smtClean="0">
                <a:latin typeface="SAS Monospace" panose="020B0609020202020204" pitchFamily="49" charset="0"/>
              </a:rPr>
              <a:t>[j,2])^2)</a:t>
            </a:r>
          </a:p>
          <a:p>
            <a:pPr marL="0" indent="0">
              <a:buNone/>
            </a:pPr>
            <a:r>
              <a:rPr lang="en-US" dirty="0" smtClean="0">
                <a:latin typeface="SAS Monospace" panose="020B0609020202020204" pitchFamily="49" charset="0"/>
              </a:rPr>
              <a:t>    </a:t>
            </a:r>
            <a:r>
              <a:rPr lang="en-US" dirty="0" err="1" smtClean="0">
                <a:latin typeface="SAS Monospace" panose="020B0609020202020204" pitchFamily="49" charset="0"/>
              </a:rPr>
              <a:t>pasangan</a:t>
            </a:r>
            <a:r>
              <a:rPr lang="en-US" dirty="0" smtClean="0">
                <a:latin typeface="SAS Monospace" panose="020B0609020202020204" pitchFamily="49" charset="0"/>
              </a:rPr>
              <a:t> = </a:t>
            </a:r>
            <a:r>
              <a:rPr lang="en-US" dirty="0" err="1" smtClean="0">
                <a:latin typeface="SAS Monospace" panose="020B0609020202020204" pitchFamily="49" charset="0"/>
              </a:rPr>
              <a:t>rbind</a:t>
            </a:r>
            <a:r>
              <a:rPr lang="en-US" dirty="0" smtClean="0">
                <a:latin typeface="SAS Monospace" panose="020B0609020202020204" pitchFamily="49" charset="0"/>
              </a:rPr>
              <a:t>(</a:t>
            </a:r>
            <a:r>
              <a:rPr lang="en-US" dirty="0" err="1" smtClean="0">
                <a:latin typeface="SAS Monospace" panose="020B0609020202020204" pitchFamily="49" charset="0"/>
              </a:rPr>
              <a:t>pasangan</a:t>
            </a:r>
            <a:r>
              <a:rPr lang="en-US" dirty="0" smtClean="0">
                <a:latin typeface="SAS Monospace" panose="020B0609020202020204" pitchFamily="49" charset="0"/>
              </a:rPr>
              <a:t>, c(</a:t>
            </a:r>
            <a:r>
              <a:rPr lang="en-US" dirty="0" err="1" smtClean="0">
                <a:latin typeface="SAS Monospace" panose="020B0609020202020204" pitchFamily="49" charset="0"/>
              </a:rPr>
              <a:t>i</a:t>
            </a:r>
            <a:r>
              <a:rPr lang="en-US" dirty="0" smtClean="0">
                <a:latin typeface="SAS Monospace" panose="020B0609020202020204" pitchFamily="49" charset="0"/>
              </a:rPr>
              <a:t>, j, </a:t>
            </a:r>
            <a:r>
              <a:rPr lang="en-US" dirty="0" err="1" smtClean="0">
                <a:latin typeface="SAS Monospace" panose="020B0609020202020204" pitchFamily="49" charset="0"/>
              </a:rPr>
              <a:t>jarak</a:t>
            </a:r>
            <a:r>
              <a:rPr lang="en-US" dirty="0" smtClean="0">
                <a:latin typeface="SAS Monospace" panose="020B0609020202020204" pitchFamily="49" charset="0"/>
              </a:rPr>
              <a:t>, 					</a:t>
            </a:r>
            <a:r>
              <a:rPr lang="en-US" dirty="0" err="1" smtClean="0">
                <a:latin typeface="SAS Monospace" panose="020B0609020202020204" pitchFamily="49" charset="0"/>
              </a:rPr>
              <a:t>hasil</a:t>
            </a:r>
            <a:r>
              <a:rPr lang="en-US" dirty="0" smtClean="0">
                <a:latin typeface="SAS Monospace" panose="020B0609020202020204" pitchFamily="49" charset="0"/>
              </a:rPr>
              <a:t>[i,3],</a:t>
            </a:r>
            <a:r>
              <a:rPr lang="en-US" dirty="0" err="1" smtClean="0">
                <a:latin typeface="SAS Monospace" panose="020B0609020202020204" pitchFamily="49" charset="0"/>
              </a:rPr>
              <a:t>hasil</a:t>
            </a:r>
            <a:r>
              <a:rPr lang="en-US" dirty="0" smtClean="0">
                <a:latin typeface="SAS Monospace" panose="020B0609020202020204" pitchFamily="49" charset="0"/>
              </a:rPr>
              <a:t>[j,3]))</a:t>
            </a:r>
          </a:p>
          <a:p>
            <a:pPr marL="0" indent="0">
              <a:buNone/>
            </a:pPr>
            <a:r>
              <a:rPr lang="en-US" dirty="0" smtClean="0">
                <a:latin typeface="SAS Monospace" panose="020B0609020202020204" pitchFamily="49" charset="0"/>
              </a:rPr>
              <a:t>  }</a:t>
            </a:r>
          </a:p>
          <a:p>
            <a:pPr marL="0" indent="0">
              <a:buNone/>
            </a:pPr>
            <a:r>
              <a:rPr lang="en-US" dirty="0" smtClean="0">
                <a:latin typeface="SAS Monospace" panose="020B0609020202020204" pitchFamily="49" charset="0"/>
              </a:rPr>
              <a:t>}</a:t>
            </a:r>
          </a:p>
          <a:p>
            <a:pPr marL="0" indent="0">
              <a:buNone/>
            </a:pPr>
            <a:endParaRPr lang="en-US" dirty="0">
              <a:latin typeface="SAS Monospace" panose="020B0609020202020204" pitchFamily="49" charset="0"/>
            </a:endParaRPr>
          </a:p>
        </p:txBody>
      </p:sp>
    </p:spTree>
    <p:extLst>
      <p:ext uri="{BB962C8B-B14F-4D97-AF65-F5344CB8AC3E}">
        <p14:creationId xmlns:p14="http://schemas.microsoft.com/office/powerpoint/2010/main" val="2692406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5920</Words>
  <Application>Microsoft Office PowerPoint</Application>
  <PresentationFormat>Widescreen</PresentationFormat>
  <Paragraphs>577</Paragraphs>
  <Slides>67</Slides>
  <Notes>37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80" baseType="lpstr">
      <vt:lpstr>MS PGothic</vt:lpstr>
      <vt:lpstr>MS PGothic</vt:lpstr>
      <vt:lpstr>Arial</vt:lpstr>
      <vt:lpstr>Calibri</vt:lpstr>
      <vt:lpstr>Calibri Light</vt:lpstr>
      <vt:lpstr>Cambria Math</vt:lpstr>
      <vt:lpstr>Courier New</vt:lpstr>
      <vt:lpstr>SAS Monospace</vt:lpstr>
      <vt:lpstr>Symbol</vt:lpstr>
      <vt:lpstr>Times New Roman</vt:lpstr>
      <vt:lpstr>Office Theme</vt:lpstr>
      <vt:lpstr>Equation</vt:lpstr>
      <vt:lpstr>Microsoft Equation 3.0</vt:lpstr>
      <vt:lpstr>Autokorelasi Spasial</vt:lpstr>
      <vt:lpstr>Korelasi</vt:lpstr>
      <vt:lpstr>Autokorelasi</vt:lpstr>
      <vt:lpstr>PowerPoint Presentation</vt:lpstr>
      <vt:lpstr>Bagaimana mengukur autokorelasi spasial</vt:lpstr>
      <vt:lpstr>Bagaimana mengukur autokorelasi spasial</vt:lpstr>
      <vt:lpstr>Ilustrasi</vt:lpstr>
      <vt:lpstr>Ilustrasi</vt:lpstr>
      <vt:lpstr>Ilustrasi</vt:lpstr>
      <vt:lpstr>Ilustrasi</vt:lpstr>
      <vt:lpstr>PowerPoint Presentation</vt:lpstr>
      <vt:lpstr>PowerPoint Presentation</vt:lpstr>
      <vt:lpstr>PowerPoint Presentation</vt:lpstr>
      <vt:lpstr>PowerPoint Presentation</vt:lpstr>
      <vt:lpstr>Semivariance</vt:lpstr>
      <vt:lpstr>Semivariance</vt:lpstr>
      <vt:lpstr>Variogram plot nilai semivariance pada berbagai jarak</vt:lpstr>
      <vt:lpstr>PowerPoint Presentation</vt:lpstr>
      <vt:lpstr>Characteristics of Variogram</vt:lpstr>
      <vt:lpstr>Spatial Independence at Small Distances</vt:lpstr>
      <vt:lpstr>Pure Nugget Effect Variograms</vt:lpstr>
      <vt:lpstr>Modeling Variogram</vt:lpstr>
      <vt:lpstr>The Spherical Model</vt:lpstr>
      <vt:lpstr>The Exponential Model</vt:lpstr>
      <vt:lpstr>The Wave (AKA Hole-Effect)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Interpolasi Spasial</vt:lpstr>
      <vt:lpstr>What is Interpolation?</vt:lpstr>
      <vt:lpstr>Appropriateness of Interpolation</vt:lpstr>
      <vt:lpstr>Interpolation vs. Extrapolation</vt:lpstr>
      <vt:lpstr>First Law of Geography</vt:lpstr>
      <vt:lpstr>Methods of Interpolation</vt:lpstr>
      <vt:lpstr>Exact vs. Inexact Interpolation</vt:lpstr>
      <vt:lpstr>Deterministic Interpolation</vt:lpstr>
      <vt:lpstr>Inverse Distance Weighted (IDW)</vt:lpstr>
      <vt:lpstr>Inverse Distance Weighted - Continued</vt:lpstr>
      <vt:lpstr>Search Neighborhood Specification</vt:lpstr>
      <vt:lpstr>The Accuracy of the Results</vt:lpstr>
      <vt:lpstr>A Cross-Validation Example</vt:lpstr>
      <vt:lpstr>Examples of IDW with Different q’s</vt:lpstr>
      <vt:lpstr>Geostatistical Interpolation</vt:lpstr>
      <vt:lpstr>Origins</vt:lpstr>
      <vt:lpstr>Motivating Example: Ordinary Kriging</vt:lpstr>
      <vt:lpstr>Global and Local Structure</vt:lpstr>
      <vt:lpstr>ε(p)</vt:lpstr>
      <vt:lpstr>Assumptions of Ordinary Kriging</vt:lpstr>
      <vt:lpstr>Covariance and Distance</vt:lpstr>
      <vt:lpstr>Covariograms and Weights</vt:lpstr>
      <vt:lpstr>But…</vt:lpstr>
      <vt:lpstr>Interpretation of Variograms</vt:lpstr>
      <vt:lpstr>Bandwidth (The Maximum Value of h)</vt:lpstr>
      <vt:lpstr>Mathematical definition of a variogram</vt:lpstr>
      <vt:lpstr>Fitting a Variogram Model</vt:lpstr>
      <vt:lpstr>The Variogram Parameters</vt:lpstr>
      <vt:lpstr>Reviewing Ordinary Kriging</vt:lpstr>
      <vt:lpstr>Universal Kriging</vt:lpstr>
      <vt:lpstr>Some More Advanced Techniques</vt:lpstr>
      <vt:lpstr>Isotropy vs. Anisotropy</vt:lpstr>
      <vt:lpstr>IDW vs. Kriging</vt:lpstr>
    </vt:vector>
  </TitlesOfParts>
  <Company>STAT-IPB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Autokorelasi Spasial</dc:title>
  <dc:creator>Bagus Sartono</dc:creator>
  <cp:lastModifiedBy>Bagus Sartono</cp:lastModifiedBy>
  <cp:revision>18</cp:revision>
  <dcterms:created xsi:type="dcterms:W3CDTF">2019-04-07T08:50:29Z</dcterms:created>
  <dcterms:modified xsi:type="dcterms:W3CDTF">2019-04-15T01:10:31Z</dcterms:modified>
</cp:coreProperties>
</file>