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352" r:id="rId2"/>
    <p:sldId id="320" r:id="rId3"/>
    <p:sldId id="319" r:id="rId4"/>
    <p:sldId id="332" r:id="rId5"/>
    <p:sldId id="337" r:id="rId6"/>
    <p:sldId id="341" r:id="rId7"/>
    <p:sldId id="342" r:id="rId8"/>
    <p:sldId id="343" r:id="rId9"/>
    <p:sldId id="340" r:id="rId10"/>
    <p:sldId id="344" r:id="rId11"/>
    <p:sldId id="333" r:id="rId12"/>
    <p:sldId id="334" r:id="rId13"/>
    <p:sldId id="335" r:id="rId14"/>
    <p:sldId id="336" r:id="rId15"/>
    <p:sldId id="345" r:id="rId16"/>
    <p:sldId id="347" r:id="rId17"/>
    <p:sldId id="322" r:id="rId18"/>
    <p:sldId id="323" r:id="rId19"/>
    <p:sldId id="349" r:id="rId20"/>
    <p:sldId id="348" r:id="rId21"/>
    <p:sldId id="350" r:id="rId22"/>
    <p:sldId id="351" r:id="rId23"/>
    <p:sldId id="324" r:id="rId24"/>
    <p:sldId id="325" r:id="rId25"/>
    <p:sldId id="326" r:id="rId26"/>
    <p:sldId id="32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69D6F-9D23-4CA4-9884-D2347CFB5FB5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01436-465F-4651-97F8-05B6CFA44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dirty="0" err="1" smtClean="0">
                <a:latin typeface="Trebuchet MS" pitchFamily="34" charset="0"/>
              </a:rPr>
              <a:t>Ingat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bahwa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model yang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peroleh</a:t>
            </a:r>
            <a:r>
              <a:rPr lang="en-US" sz="1200" dirty="0" smtClean="0">
                <a:latin typeface="Trebuchet MS" pitchFamily="34" charset="0"/>
              </a:rPr>
              <a:t>,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dapat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memasukkan</a:t>
            </a:r>
            <a:r>
              <a:rPr lang="en-US" sz="1200" dirty="0" smtClean="0">
                <a:latin typeface="Trebuchet MS" pitchFamily="34" charset="0"/>
              </a:rPr>
              <a:t> data </a:t>
            </a:r>
            <a:r>
              <a:rPr lang="en-US" sz="1200" dirty="0" err="1" smtClean="0">
                <a:latin typeface="Trebuchet MS" pitchFamily="34" charset="0"/>
              </a:rPr>
              <a:t>nilai-nilai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variabel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penjelas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untuk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memperoleh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dugaan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peluang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masing-masing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. 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peluang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tersebut</a:t>
            </a:r>
            <a:r>
              <a:rPr lang="en-US" sz="1200" dirty="0" smtClean="0">
                <a:latin typeface="Trebuchet MS" pitchFamily="34" charset="0"/>
              </a:rPr>
              <a:t>,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dapat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mengelompokkan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apakah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dia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YES (</a:t>
            </a:r>
            <a:r>
              <a:rPr lang="en-US" sz="1200" dirty="0" err="1" smtClean="0">
                <a:latin typeface="Trebuchet MS" pitchFamily="34" charset="0"/>
              </a:rPr>
              <a:t>bernilai</a:t>
            </a:r>
            <a:r>
              <a:rPr lang="en-US" sz="1200" dirty="0" smtClean="0">
                <a:latin typeface="Trebuchet MS" pitchFamily="34" charset="0"/>
              </a:rPr>
              <a:t> 1) </a:t>
            </a:r>
            <a:r>
              <a:rPr lang="en-US" sz="1200" dirty="0" err="1" smtClean="0">
                <a:latin typeface="Trebuchet MS" pitchFamily="34" charset="0"/>
              </a:rPr>
              <a:t>atau</a:t>
            </a:r>
            <a:r>
              <a:rPr lang="en-US" sz="1200" dirty="0" smtClean="0">
                <a:latin typeface="Trebuchet MS" pitchFamily="34" charset="0"/>
              </a:rPr>
              <a:t> NO (</a:t>
            </a:r>
            <a:r>
              <a:rPr lang="en-US" sz="1200" dirty="0" err="1" smtClean="0">
                <a:latin typeface="Trebuchet MS" pitchFamily="34" charset="0"/>
              </a:rPr>
              <a:t>bernilai</a:t>
            </a:r>
            <a:r>
              <a:rPr lang="en-US" sz="1200" dirty="0" smtClean="0">
                <a:latin typeface="Trebuchet MS" pitchFamily="34" charset="0"/>
              </a:rPr>
              <a:t> 0).  </a:t>
            </a:r>
            <a:r>
              <a:rPr lang="en-US" sz="1200" dirty="0" err="1" smtClean="0">
                <a:latin typeface="Trebuchet MS" pitchFamily="34" charset="0"/>
              </a:rPr>
              <a:t>Selanjutnya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bisa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bandingkan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nilai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sebenarnya</a:t>
            </a:r>
            <a:r>
              <a:rPr lang="en-US" sz="1200" dirty="0" smtClean="0">
                <a:latin typeface="Trebuchet MS" pitchFamily="34" charset="0"/>
              </a:rPr>
              <a:t> (</a:t>
            </a:r>
            <a:r>
              <a:rPr lang="en-US" sz="1200" dirty="0" err="1" smtClean="0">
                <a:latin typeface="Trebuchet MS" pitchFamily="34" charset="0"/>
              </a:rPr>
              <a:t>aktual</a:t>
            </a:r>
            <a:r>
              <a:rPr lang="en-US" sz="1200" dirty="0" smtClean="0">
                <a:latin typeface="Trebuchet MS" pitchFamily="34" charset="0"/>
              </a:rPr>
              <a:t>)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r>
              <a:rPr lang="en-US" sz="1200" dirty="0" err="1" smtClean="0">
                <a:latin typeface="Trebuchet MS" pitchFamily="34" charset="0"/>
              </a:rPr>
              <a:t>Teknik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sederhana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dapat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dilakukan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untuk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menentukan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tingkat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kebaikan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pendugaan</a:t>
            </a:r>
            <a:r>
              <a:rPr lang="en-US" sz="1200" dirty="0" smtClean="0">
                <a:latin typeface="Trebuchet MS" pitchFamily="34" charset="0"/>
              </a:rPr>
              <a:t>/</a:t>
            </a:r>
            <a:r>
              <a:rPr lang="en-US" sz="1200" dirty="0" err="1" smtClean="0">
                <a:latin typeface="Trebuchet MS" pitchFamily="34" charset="0"/>
              </a:rPr>
              <a:t>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dari</a:t>
            </a:r>
            <a:r>
              <a:rPr lang="en-US" sz="1200" dirty="0" smtClean="0">
                <a:latin typeface="Trebuchet MS" pitchFamily="34" charset="0"/>
              </a:rPr>
              <a:t> model yang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menggunakan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klasifikasi</a:t>
            </a:r>
            <a:r>
              <a:rPr lang="en-US" sz="1200" dirty="0" smtClean="0">
                <a:latin typeface="Trebuchet MS" pitchFamily="34" charset="0"/>
              </a:rPr>
              <a:t>. 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merupakan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frekuensi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dua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arah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antara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nilai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aktual</a:t>
            </a:r>
            <a:r>
              <a:rPr lang="en-US" sz="1200" dirty="0" smtClean="0">
                <a:latin typeface="Trebuchet MS" pitchFamily="34" charset="0"/>
              </a:rPr>
              <a:t> data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prediksinya</a:t>
            </a:r>
            <a:r>
              <a:rPr lang="en-US" sz="1200" dirty="0" smtClean="0">
                <a:latin typeface="Trebuchet MS" pitchFamily="34" charset="0"/>
              </a:rPr>
              <a:t>.  </a:t>
            </a:r>
            <a:r>
              <a:rPr lang="en-US" sz="1200" dirty="0" err="1" smtClean="0">
                <a:latin typeface="Trebuchet MS" pitchFamily="34" charset="0"/>
              </a:rPr>
              <a:t>Pada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gambar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di slide, </a:t>
            </a:r>
            <a:r>
              <a:rPr lang="en-US" sz="1200" dirty="0" err="1" smtClean="0">
                <a:latin typeface="Trebuchet MS" pitchFamily="34" charset="0"/>
              </a:rPr>
              <a:t>tentu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menginginkan</a:t>
            </a:r>
            <a:r>
              <a:rPr lang="en-US" sz="1200" dirty="0" smtClean="0">
                <a:latin typeface="Trebuchet MS" pitchFamily="34" charset="0"/>
              </a:rPr>
              <a:t> model yang </a:t>
            </a:r>
            <a:r>
              <a:rPr lang="en-US" sz="1200" dirty="0" err="1" smtClean="0">
                <a:latin typeface="Trebuchet MS" pitchFamily="34" charset="0"/>
              </a:rPr>
              <a:t>memiliki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proporsi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benar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sangat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tinggi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r>
              <a:rPr lang="en-US" sz="1200" dirty="0" err="1" smtClean="0">
                <a:latin typeface="Trebuchet MS" pitchFamily="34" charset="0"/>
              </a:rPr>
              <a:t>Jika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ada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dua</a:t>
            </a:r>
            <a:r>
              <a:rPr lang="en-US" sz="1200" dirty="0" smtClean="0">
                <a:latin typeface="Trebuchet MS" pitchFamily="34" charset="0"/>
              </a:rPr>
              <a:t> model,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dapat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menghitung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tingkat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ketepatan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masing-masing</a:t>
            </a:r>
            <a:r>
              <a:rPr lang="en-US" sz="1200" dirty="0" smtClean="0">
                <a:latin typeface="Trebuchet MS" pitchFamily="34" charset="0"/>
              </a:rPr>
              <a:t> model.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r>
              <a:rPr lang="en-US" sz="1200" dirty="0" err="1" smtClean="0">
                <a:latin typeface="Trebuchet MS" pitchFamily="34" charset="0"/>
              </a:rPr>
              <a:t>Kembali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ke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klasifikasi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perhatikan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definisi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berikut</a:t>
            </a:r>
            <a:r>
              <a:rPr lang="en-US" sz="1200" dirty="0" smtClean="0">
                <a:latin typeface="Trebuchet MS" pitchFamily="34" charset="0"/>
              </a:rPr>
              <a:t>:</a:t>
            </a:r>
          </a:p>
          <a:p>
            <a:r>
              <a:rPr lang="en-US" sz="1200" dirty="0" smtClean="0">
                <a:latin typeface="Trebuchet MS" pitchFamily="34" charset="0"/>
              </a:rPr>
              <a:t>TRUE POSITIVE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dalam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YES (1) yang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tepat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r>
              <a:rPr lang="en-US" sz="1200" dirty="0" smtClean="0">
                <a:latin typeface="Trebuchet MS" pitchFamily="34" charset="0"/>
              </a:rPr>
              <a:t>TRUE NEGATIVE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dalam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NO (0) yang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tepat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r>
              <a:rPr lang="en-US" sz="1200" dirty="0" smtClean="0">
                <a:latin typeface="Trebuchet MS" pitchFamily="34" charset="0"/>
              </a:rPr>
              <a:t>FALSE POSITIVE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dalam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NO (0) yang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salah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r>
              <a:rPr lang="en-US" sz="1200" dirty="0" smtClean="0">
                <a:latin typeface="Trebuchet MS" pitchFamily="34" charset="0"/>
              </a:rPr>
              <a:t>FALSE NEGATIVE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dalam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YES (1) yang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salah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r>
              <a:rPr lang="en-US" sz="1200" dirty="0" smtClean="0">
                <a:latin typeface="Trebuchet MS" pitchFamily="34" charset="0"/>
              </a:rPr>
              <a:t>N</a:t>
            </a:r>
            <a:r>
              <a:rPr lang="en-US" sz="1200" baseline="-25000" dirty="0" smtClean="0">
                <a:latin typeface="Trebuchet MS" pitchFamily="34" charset="0"/>
              </a:rPr>
              <a:t>1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memiliki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YES (1)</a:t>
            </a:r>
          </a:p>
          <a:p>
            <a:r>
              <a:rPr lang="en-US" sz="1200" dirty="0" smtClean="0">
                <a:latin typeface="Trebuchet MS" pitchFamily="34" charset="0"/>
              </a:rPr>
              <a:t>N</a:t>
            </a:r>
            <a:r>
              <a:rPr lang="en-US" sz="1200" baseline="-25000" dirty="0" smtClean="0">
                <a:latin typeface="Trebuchet MS" pitchFamily="34" charset="0"/>
              </a:rPr>
              <a:t>2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memiliki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NO (0)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endParaRPr lang="en-US" sz="1200" dirty="0" smtClean="0">
              <a:latin typeface="Trebuchet MS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B799-3605-4BED-A79B-CD378035BA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1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dirty="0" err="1" smtClean="0">
                <a:latin typeface="Trebuchet MS" pitchFamily="34" charset="0"/>
              </a:rPr>
              <a:t>Ingat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bahwa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model yang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peroleh</a:t>
            </a:r>
            <a:r>
              <a:rPr lang="en-US" sz="1200" dirty="0" smtClean="0">
                <a:latin typeface="Trebuchet MS" pitchFamily="34" charset="0"/>
              </a:rPr>
              <a:t>,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dapat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memasukkan</a:t>
            </a:r>
            <a:r>
              <a:rPr lang="en-US" sz="1200" dirty="0" smtClean="0">
                <a:latin typeface="Trebuchet MS" pitchFamily="34" charset="0"/>
              </a:rPr>
              <a:t> data </a:t>
            </a:r>
            <a:r>
              <a:rPr lang="en-US" sz="1200" dirty="0" err="1" smtClean="0">
                <a:latin typeface="Trebuchet MS" pitchFamily="34" charset="0"/>
              </a:rPr>
              <a:t>nilai-nilai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variabel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penjelas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untuk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memperoleh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dugaan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peluang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masing-masing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. 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peluang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tersebut</a:t>
            </a:r>
            <a:r>
              <a:rPr lang="en-US" sz="1200" dirty="0" smtClean="0">
                <a:latin typeface="Trebuchet MS" pitchFamily="34" charset="0"/>
              </a:rPr>
              <a:t>,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dapat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mengelompokkan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apakah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dia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YES (</a:t>
            </a:r>
            <a:r>
              <a:rPr lang="en-US" sz="1200" dirty="0" err="1" smtClean="0">
                <a:latin typeface="Trebuchet MS" pitchFamily="34" charset="0"/>
              </a:rPr>
              <a:t>bernilai</a:t>
            </a:r>
            <a:r>
              <a:rPr lang="en-US" sz="1200" dirty="0" smtClean="0">
                <a:latin typeface="Trebuchet MS" pitchFamily="34" charset="0"/>
              </a:rPr>
              <a:t> 1) </a:t>
            </a:r>
            <a:r>
              <a:rPr lang="en-US" sz="1200" dirty="0" err="1" smtClean="0">
                <a:latin typeface="Trebuchet MS" pitchFamily="34" charset="0"/>
              </a:rPr>
              <a:t>atau</a:t>
            </a:r>
            <a:r>
              <a:rPr lang="en-US" sz="1200" dirty="0" smtClean="0">
                <a:latin typeface="Trebuchet MS" pitchFamily="34" charset="0"/>
              </a:rPr>
              <a:t> NO (</a:t>
            </a:r>
            <a:r>
              <a:rPr lang="en-US" sz="1200" dirty="0" err="1" smtClean="0">
                <a:latin typeface="Trebuchet MS" pitchFamily="34" charset="0"/>
              </a:rPr>
              <a:t>bernilai</a:t>
            </a:r>
            <a:r>
              <a:rPr lang="en-US" sz="1200" dirty="0" smtClean="0">
                <a:latin typeface="Trebuchet MS" pitchFamily="34" charset="0"/>
              </a:rPr>
              <a:t> 0).  </a:t>
            </a:r>
            <a:r>
              <a:rPr lang="en-US" sz="1200" dirty="0" err="1" smtClean="0">
                <a:latin typeface="Trebuchet MS" pitchFamily="34" charset="0"/>
              </a:rPr>
              <a:t>Selanjutnya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bisa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bandingkan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nilai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sebenarnya</a:t>
            </a:r>
            <a:r>
              <a:rPr lang="en-US" sz="1200" dirty="0" smtClean="0">
                <a:latin typeface="Trebuchet MS" pitchFamily="34" charset="0"/>
              </a:rPr>
              <a:t> (</a:t>
            </a:r>
            <a:r>
              <a:rPr lang="en-US" sz="1200" dirty="0" err="1" smtClean="0">
                <a:latin typeface="Trebuchet MS" pitchFamily="34" charset="0"/>
              </a:rPr>
              <a:t>aktual</a:t>
            </a:r>
            <a:r>
              <a:rPr lang="en-US" sz="1200" dirty="0" smtClean="0">
                <a:latin typeface="Trebuchet MS" pitchFamily="34" charset="0"/>
              </a:rPr>
              <a:t>)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r>
              <a:rPr lang="en-US" sz="1200" dirty="0" err="1" smtClean="0">
                <a:latin typeface="Trebuchet MS" pitchFamily="34" charset="0"/>
              </a:rPr>
              <a:t>Teknik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sederhana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dapat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dilakukan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untuk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menentukan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tingkat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kebaikan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pendugaan</a:t>
            </a:r>
            <a:r>
              <a:rPr lang="en-US" sz="1200" dirty="0" smtClean="0">
                <a:latin typeface="Trebuchet MS" pitchFamily="34" charset="0"/>
              </a:rPr>
              <a:t>/</a:t>
            </a:r>
            <a:r>
              <a:rPr lang="en-US" sz="1200" dirty="0" err="1" smtClean="0">
                <a:latin typeface="Trebuchet MS" pitchFamily="34" charset="0"/>
              </a:rPr>
              <a:t>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dari</a:t>
            </a:r>
            <a:r>
              <a:rPr lang="en-US" sz="1200" dirty="0" smtClean="0">
                <a:latin typeface="Trebuchet MS" pitchFamily="34" charset="0"/>
              </a:rPr>
              <a:t> model yang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menggunakan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klasifikasi</a:t>
            </a:r>
            <a:r>
              <a:rPr lang="en-US" sz="1200" dirty="0" smtClean="0">
                <a:latin typeface="Trebuchet MS" pitchFamily="34" charset="0"/>
              </a:rPr>
              <a:t>. 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merupakan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frekuensi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dua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arah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antara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nilai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aktual</a:t>
            </a:r>
            <a:r>
              <a:rPr lang="en-US" sz="1200" dirty="0" smtClean="0">
                <a:latin typeface="Trebuchet MS" pitchFamily="34" charset="0"/>
              </a:rPr>
              <a:t> data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prediksinya</a:t>
            </a:r>
            <a:r>
              <a:rPr lang="en-US" sz="1200" dirty="0" smtClean="0">
                <a:latin typeface="Trebuchet MS" pitchFamily="34" charset="0"/>
              </a:rPr>
              <a:t>.  </a:t>
            </a:r>
            <a:r>
              <a:rPr lang="en-US" sz="1200" dirty="0" err="1" smtClean="0">
                <a:latin typeface="Trebuchet MS" pitchFamily="34" charset="0"/>
              </a:rPr>
              <a:t>Pada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gambar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di slide, </a:t>
            </a:r>
            <a:r>
              <a:rPr lang="en-US" sz="1200" dirty="0" err="1" smtClean="0">
                <a:latin typeface="Trebuchet MS" pitchFamily="34" charset="0"/>
              </a:rPr>
              <a:t>tentu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menginginkan</a:t>
            </a:r>
            <a:r>
              <a:rPr lang="en-US" sz="1200" dirty="0" smtClean="0">
                <a:latin typeface="Trebuchet MS" pitchFamily="34" charset="0"/>
              </a:rPr>
              <a:t> model yang </a:t>
            </a:r>
            <a:r>
              <a:rPr lang="en-US" sz="1200" dirty="0" err="1" smtClean="0">
                <a:latin typeface="Trebuchet MS" pitchFamily="34" charset="0"/>
              </a:rPr>
              <a:t>memiliki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proporsi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benar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sangat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tinggi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r>
              <a:rPr lang="en-US" sz="1200" dirty="0" err="1" smtClean="0">
                <a:latin typeface="Trebuchet MS" pitchFamily="34" charset="0"/>
              </a:rPr>
              <a:t>Jika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ada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dua</a:t>
            </a:r>
            <a:r>
              <a:rPr lang="en-US" sz="1200" dirty="0" smtClean="0">
                <a:latin typeface="Trebuchet MS" pitchFamily="34" charset="0"/>
              </a:rPr>
              <a:t> model,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dapat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menghitung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tingkat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ketepatan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masing-masing</a:t>
            </a:r>
            <a:r>
              <a:rPr lang="en-US" sz="1200" dirty="0" smtClean="0">
                <a:latin typeface="Trebuchet MS" pitchFamily="34" charset="0"/>
              </a:rPr>
              <a:t> model.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r>
              <a:rPr lang="en-US" sz="1200" dirty="0" err="1" smtClean="0">
                <a:latin typeface="Trebuchet MS" pitchFamily="34" charset="0"/>
              </a:rPr>
              <a:t>Kembali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ke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klasifikasi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perhatikan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definisi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berikut</a:t>
            </a:r>
            <a:r>
              <a:rPr lang="en-US" sz="1200" dirty="0" smtClean="0">
                <a:latin typeface="Trebuchet MS" pitchFamily="34" charset="0"/>
              </a:rPr>
              <a:t>:</a:t>
            </a:r>
          </a:p>
          <a:p>
            <a:r>
              <a:rPr lang="en-US" sz="1200" dirty="0" smtClean="0">
                <a:latin typeface="Trebuchet MS" pitchFamily="34" charset="0"/>
              </a:rPr>
              <a:t>TRUE POSITIVE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dalam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YES (1) yang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tepat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r>
              <a:rPr lang="en-US" sz="1200" dirty="0" smtClean="0">
                <a:latin typeface="Trebuchet MS" pitchFamily="34" charset="0"/>
              </a:rPr>
              <a:t>TRUE NEGATIVE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dalam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NO (0) yang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tepat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r>
              <a:rPr lang="en-US" sz="1200" dirty="0" smtClean="0">
                <a:latin typeface="Trebuchet MS" pitchFamily="34" charset="0"/>
              </a:rPr>
              <a:t>FALSE POSITIVE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dalam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NO (0) yang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salah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r>
              <a:rPr lang="en-US" sz="1200" dirty="0" smtClean="0">
                <a:latin typeface="Trebuchet MS" pitchFamily="34" charset="0"/>
              </a:rPr>
              <a:t>FALSE NEGATIVE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dalam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YES (1) yang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salah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r>
              <a:rPr lang="en-US" sz="1200" dirty="0" smtClean="0">
                <a:latin typeface="Trebuchet MS" pitchFamily="34" charset="0"/>
              </a:rPr>
              <a:t>N</a:t>
            </a:r>
            <a:r>
              <a:rPr lang="en-US" sz="1200" baseline="-25000" dirty="0" smtClean="0">
                <a:latin typeface="Trebuchet MS" pitchFamily="34" charset="0"/>
              </a:rPr>
              <a:t>1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memiliki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YES (1)</a:t>
            </a:r>
          </a:p>
          <a:p>
            <a:r>
              <a:rPr lang="en-US" sz="1200" dirty="0" smtClean="0">
                <a:latin typeface="Trebuchet MS" pitchFamily="34" charset="0"/>
              </a:rPr>
              <a:t>N</a:t>
            </a:r>
            <a:r>
              <a:rPr lang="en-US" sz="1200" baseline="-25000" dirty="0" smtClean="0">
                <a:latin typeface="Trebuchet MS" pitchFamily="34" charset="0"/>
              </a:rPr>
              <a:t>2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memiliki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NO (0)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endParaRPr lang="en-US" sz="1200" dirty="0" smtClean="0">
              <a:latin typeface="Trebuchet MS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B799-3605-4BED-A79B-CD378035BA9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dirty="0" err="1" smtClean="0">
                <a:latin typeface="Trebuchet MS" pitchFamily="34" charset="0"/>
              </a:rPr>
              <a:t>Ingat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bahwa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model yang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peroleh</a:t>
            </a:r>
            <a:r>
              <a:rPr lang="en-US" sz="1200" dirty="0" smtClean="0">
                <a:latin typeface="Trebuchet MS" pitchFamily="34" charset="0"/>
              </a:rPr>
              <a:t>,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dapat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memasukkan</a:t>
            </a:r>
            <a:r>
              <a:rPr lang="en-US" sz="1200" dirty="0" smtClean="0">
                <a:latin typeface="Trebuchet MS" pitchFamily="34" charset="0"/>
              </a:rPr>
              <a:t> data </a:t>
            </a:r>
            <a:r>
              <a:rPr lang="en-US" sz="1200" dirty="0" err="1" smtClean="0">
                <a:latin typeface="Trebuchet MS" pitchFamily="34" charset="0"/>
              </a:rPr>
              <a:t>nilai-nilai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variabel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penjelas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untuk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memperoleh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dugaan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peluang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masing-masing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. 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peluang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tersebut</a:t>
            </a:r>
            <a:r>
              <a:rPr lang="en-US" sz="1200" dirty="0" smtClean="0">
                <a:latin typeface="Trebuchet MS" pitchFamily="34" charset="0"/>
              </a:rPr>
              <a:t>,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dapat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mengelompokkan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apakah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dia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YES (</a:t>
            </a:r>
            <a:r>
              <a:rPr lang="en-US" sz="1200" dirty="0" err="1" smtClean="0">
                <a:latin typeface="Trebuchet MS" pitchFamily="34" charset="0"/>
              </a:rPr>
              <a:t>bernilai</a:t>
            </a:r>
            <a:r>
              <a:rPr lang="en-US" sz="1200" dirty="0" smtClean="0">
                <a:latin typeface="Trebuchet MS" pitchFamily="34" charset="0"/>
              </a:rPr>
              <a:t> 1) </a:t>
            </a:r>
            <a:r>
              <a:rPr lang="en-US" sz="1200" dirty="0" err="1" smtClean="0">
                <a:latin typeface="Trebuchet MS" pitchFamily="34" charset="0"/>
              </a:rPr>
              <a:t>atau</a:t>
            </a:r>
            <a:r>
              <a:rPr lang="en-US" sz="1200" dirty="0" smtClean="0">
                <a:latin typeface="Trebuchet MS" pitchFamily="34" charset="0"/>
              </a:rPr>
              <a:t> NO (</a:t>
            </a:r>
            <a:r>
              <a:rPr lang="en-US" sz="1200" dirty="0" err="1" smtClean="0">
                <a:latin typeface="Trebuchet MS" pitchFamily="34" charset="0"/>
              </a:rPr>
              <a:t>bernilai</a:t>
            </a:r>
            <a:r>
              <a:rPr lang="en-US" sz="1200" dirty="0" smtClean="0">
                <a:latin typeface="Trebuchet MS" pitchFamily="34" charset="0"/>
              </a:rPr>
              <a:t> 0).  </a:t>
            </a:r>
            <a:r>
              <a:rPr lang="en-US" sz="1200" dirty="0" err="1" smtClean="0">
                <a:latin typeface="Trebuchet MS" pitchFamily="34" charset="0"/>
              </a:rPr>
              <a:t>Selanjutnya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bisa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bandingkan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nilai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sebenarnya</a:t>
            </a:r>
            <a:r>
              <a:rPr lang="en-US" sz="1200" dirty="0" smtClean="0">
                <a:latin typeface="Trebuchet MS" pitchFamily="34" charset="0"/>
              </a:rPr>
              <a:t> (</a:t>
            </a:r>
            <a:r>
              <a:rPr lang="en-US" sz="1200" dirty="0" err="1" smtClean="0">
                <a:latin typeface="Trebuchet MS" pitchFamily="34" charset="0"/>
              </a:rPr>
              <a:t>aktual</a:t>
            </a:r>
            <a:r>
              <a:rPr lang="en-US" sz="1200" dirty="0" smtClean="0">
                <a:latin typeface="Trebuchet MS" pitchFamily="34" charset="0"/>
              </a:rPr>
              <a:t>)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r>
              <a:rPr lang="en-US" sz="1200" dirty="0" err="1" smtClean="0">
                <a:latin typeface="Trebuchet MS" pitchFamily="34" charset="0"/>
              </a:rPr>
              <a:t>Teknik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sederhana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dapat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dilakukan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untuk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menentukan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tingkat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kebaikan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pendugaan</a:t>
            </a:r>
            <a:r>
              <a:rPr lang="en-US" sz="1200" dirty="0" smtClean="0">
                <a:latin typeface="Trebuchet MS" pitchFamily="34" charset="0"/>
              </a:rPr>
              <a:t>/</a:t>
            </a:r>
            <a:r>
              <a:rPr lang="en-US" sz="1200" dirty="0" err="1" smtClean="0">
                <a:latin typeface="Trebuchet MS" pitchFamily="34" charset="0"/>
              </a:rPr>
              <a:t>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dari</a:t>
            </a:r>
            <a:r>
              <a:rPr lang="en-US" sz="1200" dirty="0" smtClean="0">
                <a:latin typeface="Trebuchet MS" pitchFamily="34" charset="0"/>
              </a:rPr>
              <a:t> model yang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menggunakan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klasifikasi</a:t>
            </a:r>
            <a:r>
              <a:rPr lang="en-US" sz="1200" dirty="0" smtClean="0">
                <a:latin typeface="Trebuchet MS" pitchFamily="34" charset="0"/>
              </a:rPr>
              <a:t>. 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merupakan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frekuensi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dua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arah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antara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nilai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aktual</a:t>
            </a:r>
            <a:r>
              <a:rPr lang="en-US" sz="1200" dirty="0" smtClean="0">
                <a:latin typeface="Trebuchet MS" pitchFamily="34" charset="0"/>
              </a:rPr>
              <a:t> data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prediksinya</a:t>
            </a:r>
            <a:r>
              <a:rPr lang="en-US" sz="1200" dirty="0" smtClean="0">
                <a:latin typeface="Trebuchet MS" pitchFamily="34" charset="0"/>
              </a:rPr>
              <a:t>.  </a:t>
            </a:r>
            <a:r>
              <a:rPr lang="en-US" sz="1200" dirty="0" err="1" smtClean="0">
                <a:latin typeface="Trebuchet MS" pitchFamily="34" charset="0"/>
              </a:rPr>
              <a:t>Pada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gambar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di slide, </a:t>
            </a:r>
            <a:r>
              <a:rPr lang="en-US" sz="1200" dirty="0" err="1" smtClean="0">
                <a:latin typeface="Trebuchet MS" pitchFamily="34" charset="0"/>
              </a:rPr>
              <a:t>tentu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menginginkan</a:t>
            </a:r>
            <a:r>
              <a:rPr lang="en-US" sz="1200" dirty="0" smtClean="0">
                <a:latin typeface="Trebuchet MS" pitchFamily="34" charset="0"/>
              </a:rPr>
              <a:t> model yang </a:t>
            </a:r>
            <a:r>
              <a:rPr lang="en-US" sz="1200" dirty="0" err="1" smtClean="0">
                <a:latin typeface="Trebuchet MS" pitchFamily="34" charset="0"/>
              </a:rPr>
              <a:t>memiliki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proporsi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benar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sangat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tinggi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r>
              <a:rPr lang="en-US" sz="1200" dirty="0" err="1" smtClean="0">
                <a:latin typeface="Trebuchet MS" pitchFamily="34" charset="0"/>
              </a:rPr>
              <a:t>Jika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ada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dua</a:t>
            </a:r>
            <a:r>
              <a:rPr lang="en-US" sz="1200" dirty="0" smtClean="0">
                <a:latin typeface="Trebuchet MS" pitchFamily="34" charset="0"/>
              </a:rPr>
              <a:t> model,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dapat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menghitung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tingkat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ketepatan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masing-masing</a:t>
            </a:r>
            <a:r>
              <a:rPr lang="en-US" sz="1200" dirty="0" smtClean="0">
                <a:latin typeface="Trebuchet MS" pitchFamily="34" charset="0"/>
              </a:rPr>
              <a:t> model.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r>
              <a:rPr lang="en-US" sz="1200" dirty="0" err="1" smtClean="0">
                <a:latin typeface="Trebuchet MS" pitchFamily="34" charset="0"/>
              </a:rPr>
              <a:t>Kembali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ke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klasifikasi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perhatikan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definisi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berikut</a:t>
            </a:r>
            <a:r>
              <a:rPr lang="en-US" sz="1200" dirty="0" smtClean="0">
                <a:latin typeface="Trebuchet MS" pitchFamily="34" charset="0"/>
              </a:rPr>
              <a:t>:</a:t>
            </a:r>
          </a:p>
          <a:p>
            <a:r>
              <a:rPr lang="en-US" sz="1200" dirty="0" smtClean="0">
                <a:latin typeface="Trebuchet MS" pitchFamily="34" charset="0"/>
              </a:rPr>
              <a:t>TRUE POSITIVE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dalam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YES (1) yang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tepat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r>
              <a:rPr lang="en-US" sz="1200" dirty="0" smtClean="0">
                <a:latin typeface="Trebuchet MS" pitchFamily="34" charset="0"/>
              </a:rPr>
              <a:t>TRUE NEGATIVE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dalam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NO (0) yang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tepat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r>
              <a:rPr lang="en-US" sz="1200" dirty="0" smtClean="0">
                <a:latin typeface="Trebuchet MS" pitchFamily="34" charset="0"/>
              </a:rPr>
              <a:t>FALSE POSITIVE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dalam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NO (0) yang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salah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r>
              <a:rPr lang="en-US" sz="1200" dirty="0" smtClean="0">
                <a:latin typeface="Trebuchet MS" pitchFamily="34" charset="0"/>
              </a:rPr>
              <a:t>FALSE NEGATIVE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dalam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YES (1) yang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salah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r>
              <a:rPr lang="en-US" sz="1200" dirty="0" smtClean="0">
                <a:latin typeface="Trebuchet MS" pitchFamily="34" charset="0"/>
              </a:rPr>
              <a:t>N</a:t>
            </a:r>
            <a:r>
              <a:rPr lang="en-US" sz="1200" baseline="-25000" dirty="0" smtClean="0">
                <a:latin typeface="Trebuchet MS" pitchFamily="34" charset="0"/>
              </a:rPr>
              <a:t>1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memiliki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YES (1)</a:t>
            </a:r>
          </a:p>
          <a:p>
            <a:r>
              <a:rPr lang="en-US" sz="1200" dirty="0" smtClean="0">
                <a:latin typeface="Trebuchet MS" pitchFamily="34" charset="0"/>
              </a:rPr>
              <a:t>N</a:t>
            </a:r>
            <a:r>
              <a:rPr lang="en-US" sz="1200" baseline="-25000" dirty="0" smtClean="0">
                <a:latin typeface="Trebuchet MS" pitchFamily="34" charset="0"/>
              </a:rPr>
              <a:t>2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memiliki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NO (0)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endParaRPr lang="en-US" sz="1200" dirty="0" smtClean="0">
              <a:latin typeface="Trebuchet MS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B799-3605-4BED-A79B-CD378035BA9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dirty="0" err="1" smtClean="0">
                <a:latin typeface="Trebuchet MS" pitchFamily="34" charset="0"/>
              </a:rPr>
              <a:t>Ingat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bahwa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model yang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peroleh</a:t>
            </a:r>
            <a:r>
              <a:rPr lang="en-US" sz="1200" dirty="0" smtClean="0">
                <a:latin typeface="Trebuchet MS" pitchFamily="34" charset="0"/>
              </a:rPr>
              <a:t>,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dapat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memasukkan</a:t>
            </a:r>
            <a:r>
              <a:rPr lang="en-US" sz="1200" dirty="0" smtClean="0">
                <a:latin typeface="Trebuchet MS" pitchFamily="34" charset="0"/>
              </a:rPr>
              <a:t> data </a:t>
            </a:r>
            <a:r>
              <a:rPr lang="en-US" sz="1200" dirty="0" err="1" smtClean="0">
                <a:latin typeface="Trebuchet MS" pitchFamily="34" charset="0"/>
              </a:rPr>
              <a:t>nilai-nilai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variabel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penjelas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untuk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memperoleh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dugaan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peluang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masing-masing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. 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peluang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tersebut</a:t>
            </a:r>
            <a:r>
              <a:rPr lang="en-US" sz="1200" dirty="0" smtClean="0">
                <a:latin typeface="Trebuchet MS" pitchFamily="34" charset="0"/>
              </a:rPr>
              <a:t>,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dapat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mengelompokkan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apakah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dia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YES (</a:t>
            </a:r>
            <a:r>
              <a:rPr lang="en-US" sz="1200" dirty="0" err="1" smtClean="0">
                <a:latin typeface="Trebuchet MS" pitchFamily="34" charset="0"/>
              </a:rPr>
              <a:t>bernilai</a:t>
            </a:r>
            <a:r>
              <a:rPr lang="en-US" sz="1200" dirty="0" smtClean="0">
                <a:latin typeface="Trebuchet MS" pitchFamily="34" charset="0"/>
              </a:rPr>
              <a:t> 1) </a:t>
            </a:r>
            <a:r>
              <a:rPr lang="en-US" sz="1200" dirty="0" err="1" smtClean="0">
                <a:latin typeface="Trebuchet MS" pitchFamily="34" charset="0"/>
              </a:rPr>
              <a:t>atau</a:t>
            </a:r>
            <a:r>
              <a:rPr lang="en-US" sz="1200" dirty="0" smtClean="0">
                <a:latin typeface="Trebuchet MS" pitchFamily="34" charset="0"/>
              </a:rPr>
              <a:t> NO (</a:t>
            </a:r>
            <a:r>
              <a:rPr lang="en-US" sz="1200" dirty="0" err="1" smtClean="0">
                <a:latin typeface="Trebuchet MS" pitchFamily="34" charset="0"/>
              </a:rPr>
              <a:t>bernilai</a:t>
            </a:r>
            <a:r>
              <a:rPr lang="en-US" sz="1200" dirty="0" smtClean="0">
                <a:latin typeface="Trebuchet MS" pitchFamily="34" charset="0"/>
              </a:rPr>
              <a:t> 0).  </a:t>
            </a:r>
            <a:r>
              <a:rPr lang="en-US" sz="1200" dirty="0" err="1" smtClean="0">
                <a:latin typeface="Trebuchet MS" pitchFamily="34" charset="0"/>
              </a:rPr>
              <a:t>Selanjutnya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bisa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bandingkan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nilai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sebenarnya</a:t>
            </a:r>
            <a:r>
              <a:rPr lang="en-US" sz="1200" dirty="0" smtClean="0">
                <a:latin typeface="Trebuchet MS" pitchFamily="34" charset="0"/>
              </a:rPr>
              <a:t> (</a:t>
            </a:r>
            <a:r>
              <a:rPr lang="en-US" sz="1200" dirty="0" err="1" smtClean="0">
                <a:latin typeface="Trebuchet MS" pitchFamily="34" charset="0"/>
              </a:rPr>
              <a:t>aktual</a:t>
            </a:r>
            <a:r>
              <a:rPr lang="en-US" sz="1200" dirty="0" smtClean="0">
                <a:latin typeface="Trebuchet MS" pitchFamily="34" charset="0"/>
              </a:rPr>
              <a:t>)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r>
              <a:rPr lang="en-US" sz="1200" dirty="0" err="1" smtClean="0">
                <a:latin typeface="Trebuchet MS" pitchFamily="34" charset="0"/>
              </a:rPr>
              <a:t>Teknik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sederhana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dapat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dilakukan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untuk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menentukan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tingkat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kebaikan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pendugaan</a:t>
            </a:r>
            <a:r>
              <a:rPr lang="en-US" sz="1200" dirty="0" smtClean="0">
                <a:latin typeface="Trebuchet MS" pitchFamily="34" charset="0"/>
              </a:rPr>
              <a:t>/</a:t>
            </a:r>
            <a:r>
              <a:rPr lang="en-US" sz="1200" dirty="0" err="1" smtClean="0">
                <a:latin typeface="Trebuchet MS" pitchFamily="34" charset="0"/>
              </a:rPr>
              <a:t>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dari</a:t>
            </a:r>
            <a:r>
              <a:rPr lang="en-US" sz="1200" dirty="0" smtClean="0">
                <a:latin typeface="Trebuchet MS" pitchFamily="34" charset="0"/>
              </a:rPr>
              <a:t> model yang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menggunakan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klasifikasi</a:t>
            </a:r>
            <a:r>
              <a:rPr lang="en-US" sz="1200" dirty="0" smtClean="0">
                <a:latin typeface="Trebuchet MS" pitchFamily="34" charset="0"/>
              </a:rPr>
              <a:t>. 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merupakan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frekuensi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dua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arah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antara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nilai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aktual</a:t>
            </a:r>
            <a:r>
              <a:rPr lang="en-US" sz="1200" dirty="0" smtClean="0">
                <a:latin typeface="Trebuchet MS" pitchFamily="34" charset="0"/>
              </a:rPr>
              <a:t> data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prediksinya</a:t>
            </a:r>
            <a:r>
              <a:rPr lang="en-US" sz="1200" dirty="0" smtClean="0">
                <a:latin typeface="Trebuchet MS" pitchFamily="34" charset="0"/>
              </a:rPr>
              <a:t>.  </a:t>
            </a:r>
            <a:r>
              <a:rPr lang="en-US" sz="1200" dirty="0" err="1" smtClean="0">
                <a:latin typeface="Trebuchet MS" pitchFamily="34" charset="0"/>
              </a:rPr>
              <a:t>Pada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gambar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di slide, </a:t>
            </a:r>
            <a:r>
              <a:rPr lang="en-US" sz="1200" dirty="0" err="1" smtClean="0">
                <a:latin typeface="Trebuchet MS" pitchFamily="34" charset="0"/>
              </a:rPr>
              <a:t>tentu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menginginkan</a:t>
            </a:r>
            <a:r>
              <a:rPr lang="en-US" sz="1200" dirty="0" smtClean="0">
                <a:latin typeface="Trebuchet MS" pitchFamily="34" charset="0"/>
              </a:rPr>
              <a:t> model yang </a:t>
            </a:r>
            <a:r>
              <a:rPr lang="en-US" sz="1200" dirty="0" err="1" smtClean="0">
                <a:latin typeface="Trebuchet MS" pitchFamily="34" charset="0"/>
              </a:rPr>
              <a:t>memiliki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proporsi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benar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sangat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tinggi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r>
              <a:rPr lang="en-US" sz="1200" dirty="0" err="1" smtClean="0">
                <a:latin typeface="Trebuchet MS" pitchFamily="34" charset="0"/>
              </a:rPr>
              <a:t>Jika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ada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dua</a:t>
            </a:r>
            <a:r>
              <a:rPr lang="en-US" sz="1200" dirty="0" smtClean="0">
                <a:latin typeface="Trebuchet MS" pitchFamily="34" charset="0"/>
              </a:rPr>
              <a:t> model, </a:t>
            </a:r>
            <a:r>
              <a:rPr lang="en-US" sz="1200" dirty="0" err="1" smtClean="0">
                <a:latin typeface="Trebuchet MS" pitchFamily="34" charset="0"/>
              </a:rPr>
              <a:t>kita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dapat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menghitung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tingkat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ketepatan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masing-masing</a:t>
            </a:r>
            <a:r>
              <a:rPr lang="en-US" sz="1200" dirty="0" smtClean="0">
                <a:latin typeface="Trebuchet MS" pitchFamily="34" charset="0"/>
              </a:rPr>
              <a:t> model.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r>
              <a:rPr lang="en-US" sz="1200" dirty="0" err="1" smtClean="0">
                <a:latin typeface="Trebuchet MS" pitchFamily="34" charset="0"/>
              </a:rPr>
              <a:t>Kembali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ke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tabel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klasifikasi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perhatikan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definisi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berikut</a:t>
            </a:r>
            <a:r>
              <a:rPr lang="en-US" sz="1200" dirty="0" smtClean="0">
                <a:latin typeface="Trebuchet MS" pitchFamily="34" charset="0"/>
              </a:rPr>
              <a:t>:</a:t>
            </a:r>
          </a:p>
          <a:p>
            <a:r>
              <a:rPr lang="en-US" sz="1200" dirty="0" smtClean="0">
                <a:latin typeface="Trebuchet MS" pitchFamily="34" charset="0"/>
              </a:rPr>
              <a:t>TRUE POSITIVE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dalam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YES (1) yang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tepat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r>
              <a:rPr lang="en-US" sz="1200" dirty="0" smtClean="0">
                <a:latin typeface="Trebuchet MS" pitchFamily="34" charset="0"/>
              </a:rPr>
              <a:t>TRUE NEGATIVE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dalam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NO (0) yang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tepat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r>
              <a:rPr lang="en-US" sz="1200" dirty="0" smtClean="0">
                <a:latin typeface="Trebuchet MS" pitchFamily="34" charset="0"/>
              </a:rPr>
              <a:t>FALSE POSITIVE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dalam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NO (0) yang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salah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r>
              <a:rPr lang="en-US" sz="1200" dirty="0" smtClean="0">
                <a:latin typeface="Trebuchet MS" pitchFamily="34" charset="0"/>
              </a:rPr>
              <a:t>FALSE NEGATIVE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dalam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YES (1) yang </a:t>
            </a:r>
            <a:r>
              <a:rPr lang="en-US" sz="1200" dirty="0" err="1" smtClean="0">
                <a:latin typeface="Trebuchet MS" pitchFamily="34" charset="0"/>
              </a:rPr>
              <a:t>diprediksi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dengan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salah</a:t>
            </a:r>
            <a:r>
              <a:rPr lang="en-US" sz="1200" dirty="0" smtClean="0">
                <a:latin typeface="Trebuchet MS" pitchFamily="34" charset="0"/>
              </a:rPr>
              <a:t>.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r>
              <a:rPr lang="en-US" sz="1200" dirty="0" smtClean="0">
                <a:latin typeface="Trebuchet MS" pitchFamily="34" charset="0"/>
              </a:rPr>
              <a:t>N</a:t>
            </a:r>
            <a:r>
              <a:rPr lang="en-US" sz="1200" baseline="-25000" dirty="0" smtClean="0">
                <a:latin typeface="Trebuchet MS" pitchFamily="34" charset="0"/>
              </a:rPr>
              <a:t>1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memiliki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YES (1)</a:t>
            </a:r>
          </a:p>
          <a:p>
            <a:r>
              <a:rPr lang="en-US" sz="1200" dirty="0" smtClean="0">
                <a:latin typeface="Trebuchet MS" pitchFamily="34" charset="0"/>
              </a:rPr>
              <a:t>N</a:t>
            </a:r>
            <a:r>
              <a:rPr lang="en-US" sz="1200" baseline="-25000" dirty="0" smtClean="0">
                <a:latin typeface="Trebuchet MS" pitchFamily="34" charset="0"/>
              </a:rPr>
              <a:t>2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adalah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banyaknya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individu</a:t>
            </a:r>
            <a:r>
              <a:rPr lang="en-US" sz="1200" dirty="0" smtClean="0">
                <a:latin typeface="Trebuchet MS" pitchFamily="34" charset="0"/>
              </a:rPr>
              <a:t> yang </a:t>
            </a:r>
            <a:r>
              <a:rPr lang="en-US" sz="1200" dirty="0" err="1" smtClean="0">
                <a:latin typeface="Trebuchet MS" pitchFamily="34" charset="0"/>
              </a:rPr>
              <a:t>memiliki</a:t>
            </a:r>
            <a:r>
              <a:rPr lang="en-US" sz="1200" dirty="0" smtClean="0">
                <a:latin typeface="Trebuchet MS" pitchFamily="34" charset="0"/>
              </a:rPr>
              <a:t> </a:t>
            </a:r>
            <a:r>
              <a:rPr lang="en-US" sz="1200" dirty="0" err="1" smtClean="0">
                <a:latin typeface="Trebuchet MS" pitchFamily="34" charset="0"/>
              </a:rPr>
              <a:t>kategori</a:t>
            </a:r>
            <a:r>
              <a:rPr lang="en-US" sz="1200" dirty="0" smtClean="0">
                <a:latin typeface="Trebuchet MS" pitchFamily="34" charset="0"/>
              </a:rPr>
              <a:t> NO (0)</a:t>
            </a:r>
          </a:p>
          <a:p>
            <a:endParaRPr lang="en-US" sz="1200" dirty="0" smtClean="0">
              <a:latin typeface="Trebuchet MS" pitchFamily="34" charset="0"/>
            </a:endParaRPr>
          </a:p>
          <a:p>
            <a:endParaRPr lang="en-US" sz="1200" dirty="0" smtClean="0">
              <a:latin typeface="Trebuchet MS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B799-3605-4BED-A79B-CD378035BA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B799-3605-4BED-A79B-CD378035BA9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6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5096E7-155B-4913-BFA6-FE9331BA4A46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C798-BE21-440D-B86D-3C2EFD8AB9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2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6E7-155B-4913-BFA6-FE9331BA4A46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C798-BE21-440D-B86D-3C2EFD8AB9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8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6E7-155B-4913-BFA6-FE9331BA4A46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C798-BE21-440D-B86D-3C2EFD8AB9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32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609600"/>
            <a:ext cx="7290054" cy="1499616"/>
          </a:xfrm>
        </p:spPr>
        <p:txBody>
          <a:bodyPr>
            <a:normAutofit/>
          </a:bodyPr>
          <a:lstStyle>
            <a:lvl1pPr>
              <a:defRPr sz="3600" b="1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6E7-155B-4913-BFA6-FE9331BA4A46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C798-BE21-440D-B86D-3C2EFD8AB9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6E7-155B-4913-BFA6-FE9331BA4A46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C798-BE21-440D-B86D-3C2EFD8AB9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3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6E7-155B-4913-BFA6-FE9331BA4A46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C798-BE21-440D-B86D-3C2EFD8AB9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6E7-155B-4913-BFA6-FE9331BA4A46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C798-BE21-440D-B86D-3C2EFD8AB9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0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6E7-155B-4913-BFA6-FE9331BA4A46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C798-BE21-440D-B86D-3C2EFD8AB9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6E7-155B-4913-BFA6-FE9331BA4A46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C798-BE21-440D-B86D-3C2EFD8AB9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4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6E7-155B-4913-BFA6-FE9331BA4A46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C798-BE21-440D-B86D-3C2EFD8AB9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1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6E7-155B-4913-BFA6-FE9331BA4A46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C798-BE21-440D-B86D-3C2EFD8AB9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9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5096E7-155B-4913-BFA6-FE9331BA4A46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75C798-BE21-440D-B86D-3C2EFD8AB9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97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bagusco@apps.ipb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hen's_kapp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1_sco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valuation_of_binary_classifi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hen's_kapp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200" y="152400"/>
            <a:ext cx="6172200" cy="76944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Departemen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Statistika</a:t>
            </a:r>
            <a:endParaRPr lang="en-US" sz="2000" b="1" dirty="0" smtClean="0"/>
          </a:p>
          <a:p>
            <a:r>
              <a:rPr lang="en-US" sz="1200" b="1" dirty="0" err="1" smtClean="0"/>
              <a:t>Fakultas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Matematika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Ilmu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Pengetahuan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Alam</a:t>
            </a:r>
            <a:endParaRPr lang="en-US" sz="1200" b="1" dirty="0" smtClean="0"/>
          </a:p>
          <a:p>
            <a:r>
              <a:rPr lang="en-US" sz="1200" b="1" dirty="0" err="1" smtClean="0"/>
              <a:t>Institut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Pertanian</a:t>
            </a:r>
            <a:r>
              <a:rPr lang="en-US" sz="1200" b="1" dirty="0" smtClean="0"/>
              <a:t> Bogor</a:t>
            </a:r>
          </a:p>
        </p:txBody>
      </p:sp>
      <p:sp>
        <p:nvSpPr>
          <p:cNvPr id="3" name="Rectangle 2"/>
          <p:cNvSpPr/>
          <p:nvPr/>
        </p:nvSpPr>
        <p:spPr>
          <a:xfrm>
            <a:off x="671223" y="49530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Bagus Sartono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>
                <a:hlinkClick r:id="rId2"/>
              </a:rPr>
              <a:t>bagusco@apps.ipb.ac.id</a:t>
            </a:r>
            <a:endParaRPr lang="en-US" b="1" dirty="0"/>
          </a:p>
          <a:p>
            <a:r>
              <a:rPr lang="en-US" b="1" dirty="0" smtClean="0"/>
              <a:t>2020</a:t>
            </a:r>
            <a:endParaRPr lang="en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3283"/>
            <a:ext cx="2430593" cy="6676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8800" y="2362200"/>
            <a:ext cx="7200900" cy="2057400"/>
          </a:xfrm>
          <a:prstGeom prst="rect">
            <a:avLst/>
          </a:prstGeom>
          <a:solidFill>
            <a:schemeClr val="accent3">
              <a:lumMod val="20000"/>
              <a:lumOff val="80000"/>
              <a:alpha val="47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Pemodelan</a:t>
            </a:r>
            <a:r>
              <a:rPr lang="en-US" b="1" dirty="0" smtClean="0"/>
              <a:t> </a:t>
            </a:r>
            <a:r>
              <a:rPr lang="en-US" b="1" dirty="0" err="1" smtClean="0"/>
              <a:t>Klasifikasi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err="1" smtClean="0">
                <a:solidFill>
                  <a:schemeClr val="accent5">
                    <a:lumMod val="75000"/>
                  </a:schemeClr>
                </a:solidFill>
              </a:rPr>
              <a:t>Pertemuan</a:t>
            </a:r>
            <a:r>
              <a:rPr lang="en-US" sz="31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100" b="1" dirty="0" smtClean="0">
                <a:solidFill>
                  <a:schemeClr val="accent5">
                    <a:lumMod val="75000"/>
                  </a:schemeClr>
                </a:solidFill>
              </a:rPr>
              <a:t>#4</a:t>
            </a:r>
            <a:r>
              <a:rPr lang="en-US" sz="31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31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1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31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err="1">
                <a:solidFill>
                  <a:srgbClr val="FF0000"/>
                </a:solidFill>
              </a:rPr>
              <a:t>Penilaian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Kebaikan</a:t>
            </a:r>
            <a:r>
              <a:rPr lang="en-US" sz="2800" b="1" dirty="0">
                <a:solidFill>
                  <a:srgbClr val="FF0000"/>
                </a:solidFill>
              </a:rPr>
              <a:t> Model, </a:t>
            </a:r>
            <a:r>
              <a:rPr lang="en-US" sz="2800" b="1" dirty="0" err="1">
                <a:solidFill>
                  <a:srgbClr val="FF0000"/>
                </a:solidFill>
              </a:rPr>
              <a:t>Validasi</a:t>
            </a:r>
            <a:r>
              <a:rPr lang="en-US" sz="2800" b="1" dirty="0">
                <a:solidFill>
                  <a:srgbClr val="FF0000"/>
                </a:solidFill>
              </a:rPr>
              <a:t>, </a:t>
            </a:r>
            <a:r>
              <a:rPr lang="en-US" sz="2800" b="1" dirty="0" err="1">
                <a:solidFill>
                  <a:srgbClr val="FF0000"/>
                </a:solidFill>
              </a:rPr>
              <a:t>Validasi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Silang</a:t>
            </a:r>
            <a:r>
              <a:rPr lang="en-US" sz="2800" b="1" dirty="0">
                <a:solidFill>
                  <a:srgbClr val="FF0000"/>
                </a:solidFill>
              </a:rPr>
              <a:t>, </a:t>
            </a:r>
            <a:r>
              <a:rPr lang="en-US" sz="2800" b="1" dirty="0" err="1">
                <a:solidFill>
                  <a:srgbClr val="FF0000"/>
                </a:solidFill>
              </a:rPr>
              <a:t>dan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Pengantar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ke</a:t>
            </a:r>
            <a:r>
              <a:rPr lang="en-US" sz="2800" b="1" dirty="0">
                <a:solidFill>
                  <a:srgbClr val="FF0000"/>
                </a:solidFill>
              </a:rPr>
              <a:t> Relative Importance Analysis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0171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Beberapa</a:t>
            </a:r>
            <a:r>
              <a:rPr lang="en-US" b="1" dirty="0" smtClean="0"/>
              <a:t> </a:t>
            </a:r>
            <a:r>
              <a:rPr lang="en-US" b="1" dirty="0" err="1" smtClean="0"/>
              <a:t>ukuran</a:t>
            </a:r>
            <a:r>
              <a:rPr lang="en-US" b="1" dirty="0" smtClean="0"/>
              <a:t> </a:t>
            </a:r>
            <a:r>
              <a:rPr lang="en-US" b="1" dirty="0" err="1" smtClean="0"/>
              <a:t>ketepatan</a:t>
            </a:r>
            <a:r>
              <a:rPr lang="en-US" b="1" dirty="0" smtClean="0"/>
              <a:t> </a:t>
            </a:r>
            <a:r>
              <a:rPr lang="en-US" b="1" dirty="0" err="1" smtClean="0"/>
              <a:t>prediksi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Precision</a:t>
            </a:r>
            <a:r>
              <a:rPr lang="en-US" dirty="0"/>
              <a:t>: A measure of a classifiers exactness.</a:t>
            </a:r>
          </a:p>
          <a:p>
            <a:r>
              <a:rPr lang="en-US" b="1" dirty="0"/>
              <a:t>Recall</a:t>
            </a:r>
            <a:r>
              <a:rPr lang="en-US" dirty="0"/>
              <a:t>: A measure of a classifiers completeness</a:t>
            </a:r>
          </a:p>
          <a:p>
            <a:r>
              <a:rPr lang="en-US" b="1" dirty="0"/>
              <a:t>F1 Score (or F-score)</a:t>
            </a:r>
            <a:r>
              <a:rPr lang="en-US" dirty="0"/>
              <a:t>: A weighted average of precision and recall.</a:t>
            </a:r>
          </a:p>
          <a:p>
            <a:r>
              <a:rPr lang="en-US" b="1" dirty="0" smtClean="0"/>
              <a:t>Kappa </a:t>
            </a:r>
            <a:r>
              <a:rPr lang="en-US" b="1" dirty="0"/>
              <a:t>(or </a:t>
            </a:r>
            <a:r>
              <a:rPr lang="en-US" b="1" dirty="0">
                <a:hlinkClick r:id="rId2"/>
              </a:rPr>
              <a:t>Cohen’s kappa</a:t>
            </a:r>
            <a:r>
              <a:rPr lang="en-US" b="1" dirty="0"/>
              <a:t>)</a:t>
            </a:r>
            <a:r>
              <a:rPr lang="en-US" dirty="0"/>
              <a:t>: Classification accuracy normalized by the imbalance of the classes in the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" y="2333625"/>
            <a:ext cx="8297593" cy="30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9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vs Precision</a:t>
            </a:r>
            <a:endParaRPr lang="en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65"/>
          <a:stretch/>
        </p:blipFill>
        <p:spPr>
          <a:xfrm>
            <a:off x="628650" y="1690687"/>
            <a:ext cx="4029075" cy="48668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74" b="-146"/>
          <a:stretch/>
        </p:blipFill>
        <p:spPr>
          <a:xfrm>
            <a:off x="4572000" y="2776538"/>
            <a:ext cx="4054328" cy="24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F1 Score</a:t>
            </a:r>
            <a:r>
              <a:rPr lang="en-US" dirty="0"/>
              <a:t> is the 2*((precision*recall)/(</a:t>
            </a:r>
            <a:r>
              <a:rPr lang="en-US" dirty="0" err="1"/>
              <a:t>precision+recall</a:t>
            </a:r>
            <a:r>
              <a:rPr lang="en-US" dirty="0"/>
              <a:t>)). It is also called the F Score or the F Measure.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69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Kappa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47950"/>
            <a:ext cx="7886700" cy="3529013"/>
          </a:xfrm>
        </p:spPr>
        <p:txBody>
          <a:bodyPr>
            <a:normAutofit fontScale="92500" lnSpcReduction="10000"/>
          </a:bodyPr>
          <a:lstStyle/>
          <a:p>
            <a:r>
              <a:rPr lang="en-ID" sz="1800" dirty="0"/>
              <a:t>where </a:t>
            </a:r>
            <a:r>
              <a:rPr lang="en-ID" sz="1800" i="1" dirty="0" err="1"/>
              <a:t>p</a:t>
            </a:r>
            <a:r>
              <a:rPr lang="en-ID" sz="1800" i="1" baseline="-25000" dirty="0" err="1"/>
              <a:t>o</a:t>
            </a:r>
            <a:r>
              <a:rPr lang="en-ID" sz="1800" dirty="0"/>
              <a:t> is the relative observed agreement among </a:t>
            </a:r>
            <a:r>
              <a:rPr lang="en-ID" sz="1800" dirty="0" err="1"/>
              <a:t>raters</a:t>
            </a:r>
            <a:r>
              <a:rPr lang="en-ID" sz="1800" dirty="0"/>
              <a:t> (identical to </a:t>
            </a:r>
            <a:r>
              <a:rPr lang="en-ID" sz="1800" dirty="0">
                <a:hlinkClick r:id="rId2" tooltip="Evaluation of binary classifiers"/>
              </a:rPr>
              <a:t>accuracy</a:t>
            </a:r>
            <a:r>
              <a:rPr lang="en-ID" sz="1800" dirty="0"/>
              <a:t>), and </a:t>
            </a:r>
            <a:r>
              <a:rPr lang="en-ID" sz="1800" i="1" dirty="0" err="1"/>
              <a:t>p</a:t>
            </a:r>
            <a:r>
              <a:rPr lang="en-ID" sz="1800" i="1" baseline="-25000" dirty="0" err="1"/>
              <a:t>e</a:t>
            </a:r>
            <a:r>
              <a:rPr lang="en-ID" sz="1800" dirty="0"/>
              <a:t> is the hypothetical probability of chance agreement, using the observed data to calculate the probabilities of each observer randomly seeing each </a:t>
            </a:r>
            <a:r>
              <a:rPr lang="en-ID" sz="1800" dirty="0" smtClean="0"/>
              <a:t>category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/>
              <a:t>Poor agreement = Less than 0.20</a:t>
            </a:r>
          </a:p>
          <a:p>
            <a:r>
              <a:rPr lang="en-US" sz="1800" dirty="0"/>
              <a:t>Fair agreement = 0.20 to 0.40</a:t>
            </a:r>
          </a:p>
          <a:p>
            <a:r>
              <a:rPr lang="en-US" sz="1800" dirty="0"/>
              <a:t>Moderate agreement = 0.40 to 0.60</a:t>
            </a:r>
          </a:p>
          <a:p>
            <a:r>
              <a:rPr lang="en-US" sz="1800" dirty="0"/>
              <a:t>Good agreement = 0.60 to 0.80</a:t>
            </a:r>
          </a:p>
          <a:p>
            <a:r>
              <a:rPr lang="en-US" sz="1800" dirty="0"/>
              <a:t>Very good agreement = 0.80 to 1.00 </a:t>
            </a:r>
          </a:p>
          <a:p>
            <a:endParaRPr lang="en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505" y="1568053"/>
            <a:ext cx="4044990" cy="854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55" y="3494483"/>
            <a:ext cx="2889270" cy="58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68096" y="2109216"/>
            <a:ext cx="81473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smtClean="0">
                <a:latin typeface="Lucida Console" panose="020B0609040504020204" pitchFamily="49" charset="0"/>
              </a:rPr>
              <a:t>wine </a:t>
            </a:r>
            <a:r>
              <a:rPr lang="en-ID" dirty="0">
                <a:latin typeface="Lucida Console" panose="020B0609040504020204" pitchFamily="49" charset="0"/>
              </a:rPr>
              <a:t>&lt;- read.csv("white_wine2.csv")</a:t>
            </a:r>
          </a:p>
          <a:p>
            <a:endParaRPr lang="en-ID" dirty="0">
              <a:latin typeface="Lucida Console" panose="020B0609040504020204" pitchFamily="49" charset="0"/>
            </a:endParaRPr>
          </a:p>
          <a:p>
            <a:r>
              <a:rPr lang="en-ID" dirty="0">
                <a:latin typeface="Lucida Console" panose="020B0609040504020204" pitchFamily="49" charset="0"/>
              </a:rPr>
              <a:t>data &lt;- wine[,c("alcohol", "density", "quality")]</a:t>
            </a:r>
          </a:p>
          <a:p>
            <a:endParaRPr lang="en-ID" dirty="0" smtClean="0">
              <a:latin typeface="Lucida Console" panose="020B0609040504020204" pitchFamily="49" charset="0"/>
            </a:endParaRPr>
          </a:p>
          <a:p>
            <a:r>
              <a:rPr lang="en-ID" dirty="0" err="1" smtClean="0">
                <a:latin typeface="Lucida Console" panose="020B0609040504020204" pitchFamily="49" charset="0"/>
              </a:rPr>
              <a:t>data$kelas.kualitas</a:t>
            </a:r>
            <a:r>
              <a:rPr lang="en-ID" dirty="0" smtClean="0">
                <a:latin typeface="Lucida Console" panose="020B0609040504020204" pitchFamily="49" charset="0"/>
              </a:rPr>
              <a:t> </a:t>
            </a:r>
            <a:r>
              <a:rPr lang="en-ID" dirty="0">
                <a:latin typeface="Lucida Console" panose="020B0609040504020204" pitchFamily="49" charset="0"/>
              </a:rPr>
              <a:t>&lt;- </a:t>
            </a:r>
            <a:r>
              <a:rPr lang="en-ID" dirty="0" err="1">
                <a:latin typeface="Lucida Console" panose="020B0609040504020204" pitchFamily="49" charset="0"/>
              </a:rPr>
              <a:t>ifelse</a:t>
            </a:r>
            <a:r>
              <a:rPr lang="en-ID" dirty="0">
                <a:latin typeface="Lucida Console" panose="020B0609040504020204" pitchFamily="49" charset="0"/>
              </a:rPr>
              <a:t>(</a:t>
            </a:r>
            <a:r>
              <a:rPr lang="en-ID" dirty="0" err="1">
                <a:latin typeface="Lucida Console" panose="020B0609040504020204" pitchFamily="49" charset="0"/>
              </a:rPr>
              <a:t>data$quality</a:t>
            </a:r>
            <a:r>
              <a:rPr lang="en-ID" dirty="0">
                <a:latin typeface="Lucida Console" panose="020B0609040504020204" pitchFamily="49" charset="0"/>
              </a:rPr>
              <a:t> &gt; 6, 1, 2)</a:t>
            </a:r>
          </a:p>
          <a:p>
            <a:endParaRPr lang="en-ID" dirty="0">
              <a:latin typeface="Lucida Console" panose="020B0609040504020204" pitchFamily="49" charset="0"/>
            </a:endParaRPr>
          </a:p>
          <a:p>
            <a:r>
              <a:rPr lang="en-ID" dirty="0">
                <a:latin typeface="Lucida Console" panose="020B0609040504020204" pitchFamily="49" charset="0"/>
              </a:rPr>
              <a:t>library(class)</a:t>
            </a:r>
          </a:p>
          <a:p>
            <a:r>
              <a:rPr lang="en-ID" dirty="0" err="1">
                <a:latin typeface="Lucida Console" panose="020B0609040504020204" pitchFamily="49" charset="0"/>
              </a:rPr>
              <a:t>prediksi</a:t>
            </a:r>
            <a:r>
              <a:rPr lang="en-ID" dirty="0">
                <a:latin typeface="Lucida Console" panose="020B0609040504020204" pitchFamily="49" charset="0"/>
              </a:rPr>
              <a:t> &lt;- </a:t>
            </a:r>
            <a:r>
              <a:rPr lang="en-ID" dirty="0" err="1">
                <a:latin typeface="Lucida Console" panose="020B0609040504020204" pitchFamily="49" charset="0"/>
              </a:rPr>
              <a:t>knn</a:t>
            </a:r>
            <a:r>
              <a:rPr lang="en-ID" dirty="0">
                <a:latin typeface="Lucida Console" panose="020B0609040504020204" pitchFamily="49" charset="0"/>
              </a:rPr>
              <a:t>(data[,1:2], data[,1:2], data[,4], k = 25)</a:t>
            </a:r>
          </a:p>
          <a:p>
            <a:endParaRPr lang="en-ID" dirty="0">
              <a:latin typeface="Lucida Console" panose="020B0609040504020204" pitchFamily="49" charset="0"/>
            </a:endParaRPr>
          </a:p>
          <a:p>
            <a:r>
              <a:rPr lang="en-ID" dirty="0">
                <a:latin typeface="Lucida Console" panose="020B0609040504020204" pitchFamily="49" charset="0"/>
              </a:rPr>
              <a:t>library(caret)</a:t>
            </a:r>
          </a:p>
          <a:p>
            <a:r>
              <a:rPr lang="en-ID" dirty="0" err="1">
                <a:latin typeface="Lucida Console" panose="020B0609040504020204" pitchFamily="49" charset="0"/>
              </a:rPr>
              <a:t>confusionMatrix</a:t>
            </a:r>
            <a:r>
              <a:rPr lang="en-ID" dirty="0">
                <a:latin typeface="Lucida Console" panose="020B0609040504020204" pitchFamily="49" charset="0"/>
              </a:rPr>
              <a:t>(</a:t>
            </a:r>
            <a:r>
              <a:rPr lang="en-ID" dirty="0" err="1">
                <a:latin typeface="Lucida Console" panose="020B0609040504020204" pitchFamily="49" charset="0"/>
              </a:rPr>
              <a:t>prediksi</a:t>
            </a:r>
            <a:r>
              <a:rPr lang="en-ID" dirty="0">
                <a:latin typeface="Lucida Console" panose="020B0609040504020204" pitchFamily="49" charset="0"/>
              </a:rPr>
              <a:t>, data[,4])</a:t>
            </a:r>
          </a:p>
        </p:txBody>
      </p:sp>
    </p:spTree>
    <p:extLst>
      <p:ext uri="{BB962C8B-B14F-4D97-AF65-F5344CB8AC3E}">
        <p14:creationId xmlns:p14="http://schemas.microsoft.com/office/powerpoint/2010/main" val="25764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228600"/>
            <a:ext cx="5299528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confusionMatrix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prediksi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data[,4])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Confusion Matrix and Statistics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Reference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Prediction 	1 	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1 	913 	86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2 	147 	3752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Accuracy : 0.9524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95% CI : (0.9461, 0.9582)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 Information Rate : 0.7836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 [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Acc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&gt; NIR] : &lt; 2.2e-16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Kappa : 0.8568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Mcnemar's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Test P-Value : 8.469e-05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Sensitivity : 0.8613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Specificity : 0.9776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Value : 0.9139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Neg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Value : 0.9623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Prevalence : 0.2164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Detection Rate : 0.1864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Detection Prevalence : 0.2040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Balanced Accuracy : 0.9195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'Positive' Class : 1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/>
              <a:t>Tidak semua amatan pada data digunakan sebagai data training</a:t>
            </a:r>
          </a:p>
          <a:p>
            <a:endParaRPr lang="en-US" sz="2400" smtClean="0"/>
          </a:p>
          <a:p>
            <a:r>
              <a:rPr lang="en-US" sz="2400" smtClean="0"/>
              <a:t>Sebagian disisihkan terlebih dahulu untuk dijadikan gugus data untuk validasi</a:t>
            </a:r>
          </a:p>
          <a:p>
            <a:endParaRPr lang="en-US" sz="2400" smtClean="0"/>
          </a:p>
          <a:p>
            <a:r>
              <a:rPr lang="en-US" sz="2400" smtClean="0"/>
              <a:t>Dilakukan pendugaan atau prediksi terhadap amatan pada gugus validasi, dan kemudian dinilai kemampuan prediksinya menggunakan data tersebut dengan membandingkan kelas hasil prediksi dan kelas yang sebenarnya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803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Validasi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6019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set.seed(10)</a:t>
            </a:r>
          </a:p>
          <a:p>
            <a:r>
              <a:rPr lang="en-US" smtClean="0"/>
              <a:t>acak &lt;- sample(1:nrow(data), 4)</a:t>
            </a:r>
          </a:p>
          <a:p>
            <a:endParaRPr lang="en-US" smtClean="0"/>
          </a:p>
          <a:p>
            <a:r>
              <a:rPr lang="en-US" smtClean="0"/>
              <a:t>training &lt;- data[-acak,1:2]</a:t>
            </a:r>
          </a:p>
          <a:p>
            <a:r>
              <a:rPr lang="en-US" smtClean="0"/>
              <a:t>kelastraining &lt;- as.factor(data[-acak,3])</a:t>
            </a:r>
          </a:p>
          <a:p>
            <a:endParaRPr lang="en-US" smtClean="0"/>
          </a:p>
          <a:p>
            <a:r>
              <a:rPr lang="en-US" smtClean="0"/>
              <a:t>validasi &lt;- data[acak,1:2]</a:t>
            </a:r>
          </a:p>
          <a:p>
            <a:r>
              <a:rPr lang="en-US" smtClean="0"/>
              <a:t>kelasvalidasi &lt;- as.factor(data[acak,3])</a:t>
            </a:r>
          </a:p>
          <a:p>
            <a:endParaRPr lang="en-US" smtClean="0"/>
          </a:p>
          <a:p>
            <a:r>
              <a:rPr lang="en-US" smtClean="0"/>
              <a:t>prediksi.validasi &lt;- knn(training, validasi, kelastraining, k = 12)</a:t>
            </a:r>
          </a:p>
          <a:p>
            <a:r>
              <a:rPr lang="en-US" smtClean="0"/>
              <a:t>prediksi.validasi</a:t>
            </a:r>
          </a:p>
          <a:p>
            <a:endParaRPr lang="en-US" smtClean="0"/>
          </a:p>
          <a:p>
            <a:r>
              <a:rPr lang="en-US" smtClean="0"/>
              <a:t>table(prediksi.validasi,kelasvalidasi)</a:t>
            </a:r>
          </a:p>
          <a:p>
            <a:endParaRPr lang="en-US" smtClean="0"/>
          </a:p>
          <a:p>
            <a:r>
              <a:rPr lang="en-US" smtClean="0"/>
              <a:t>mean(prediksi.validasi == kelasvalidasi)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9800" y="3124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Membagi data menjadi dua bagian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1752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Menentukan nomor baris pembagian secara acak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4191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Memprediksi data validasi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5257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Membandingkan prediksi dan kelas sebenarnya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0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Lihat</a:t>
            </a:r>
            <a:r>
              <a:rPr lang="en-US" dirty="0" smtClean="0"/>
              <a:t> file program…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85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: Data </a:t>
            </a:r>
            <a:r>
              <a:rPr lang="en-US" dirty="0" err="1" smtClean="0"/>
              <a:t>Kualitas</a:t>
            </a:r>
            <a:r>
              <a:rPr lang="en-US" dirty="0" smtClean="0"/>
              <a:t> Wine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wine </a:t>
            </a:r>
            <a:r>
              <a:rPr lang="en-US" dirty="0" err="1" smtClean="0"/>
              <a:t>putih</a:t>
            </a:r>
            <a:r>
              <a:rPr lang="en-US" dirty="0" smtClean="0"/>
              <a:t> (</a:t>
            </a:r>
            <a:r>
              <a:rPr lang="en-US" dirty="0" err="1" smtClean="0"/>
              <a:t>ada</a:t>
            </a:r>
            <a:r>
              <a:rPr lang="en-US" dirty="0" smtClean="0"/>
              <a:t> 4898 </a:t>
            </a:r>
            <a:r>
              <a:rPr lang="en-US" dirty="0" err="1" smtClean="0"/>
              <a:t>jenis</a:t>
            </a:r>
            <a:r>
              <a:rPr lang="en-US" dirty="0" smtClean="0"/>
              <a:t>) yang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Portugal.</a:t>
            </a:r>
          </a:p>
          <a:p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wine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rasa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. 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rasa yang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mencicipi</a:t>
            </a:r>
            <a:r>
              <a:rPr lang="en-US" dirty="0" smtClean="0"/>
              <a:t> wine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. 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penilai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bervariasi</a:t>
            </a:r>
            <a:r>
              <a:rPr lang="en-US" dirty="0" smtClean="0"/>
              <a:t> </a:t>
            </a:r>
            <a:r>
              <a:rPr lang="en-US" dirty="0" err="1" smtClean="0"/>
              <a:t>opininya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Kualitas</a:t>
            </a:r>
            <a:r>
              <a:rPr lang="en-US" dirty="0" smtClean="0"/>
              <a:t> wine juga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physicochemical </a:t>
            </a:r>
            <a:r>
              <a:rPr lang="en-US" dirty="0"/>
              <a:t>tests </a:t>
            </a:r>
            <a:r>
              <a:rPr lang="en-US" dirty="0" smtClean="0"/>
              <a:t>yang </a:t>
            </a:r>
            <a:r>
              <a:rPr lang="en-US" dirty="0" err="1" smtClean="0"/>
              <a:t>dilakukan</a:t>
            </a:r>
            <a:r>
              <a:rPr lang="en-US" dirty="0" smtClean="0"/>
              <a:t> di </a:t>
            </a:r>
            <a:r>
              <a:rPr lang="en-US" dirty="0" err="1" smtClean="0"/>
              <a:t>laboratorium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 acidity</a:t>
            </a:r>
            <a:r>
              <a:rPr lang="en-US" dirty="0"/>
              <a:t>, pH level, </a:t>
            </a:r>
            <a:r>
              <a:rPr lang="en-US" dirty="0" err="1" smtClean="0"/>
              <a:t>kandungan</a:t>
            </a:r>
            <a:r>
              <a:rPr lang="en-US" dirty="0" smtClean="0"/>
              <a:t> </a:t>
            </a:r>
            <a:r>
              <a:rPr lang="en-US" dirty="0" err="1" smtClean="0"/>
              <a:t>gula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kandungan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senyawa</a:t>
            </a:r>
            <a:r>
              <a:rPr lang="en-US" dirty="0" smtClean="0"/>
              <a:t> </a:t>
            </a:r>
            <a:r>
              <a:rPr lang="en-US" dirty="0" err="1" smtClean="0"/>
              <a:t>kimia</a:t>
            </a:r>
            <a:r>
              <a:rPr lang="en-US" dirty="0" smtClean="0"/>
              <a:t> lain. </a:t>
            </a:r>
          </a:p>
          <a:p>
            <a:r>
              <a:rPr lang="en-US" dirty="0" smtClean="0"/>
              <a:t>Akan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di </a:t>
            </a:r>
            <a:r>
              <a:rPr lang="en-US" dirty="0" err="1" smtClean="0"/>
              <a:t>laboratorium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keterkaitan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subjektif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rasa.</a:t>
            </a:r>
          </a:p>
          <a:p>
            <a:r>
              <a:rPr lang="en-US" dirty="0" smtClean="0"/>
              <a:t>Data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data </a:t>
            </a:r>
            <a:r>
              <a:rPr lang="en-US" dirty="0" err="1" smtClean="0"/>
              <a:t>penilaian</a:t>
            </a:r>
            <a:r>
              <a:rPr lang="en-US" dirty="0" smtClean="0"/>
              <a:t> wine </a:t>
            </a:r>
            <a:r>
              <a:rPr lang="en-US" dirty="0" err="1" smtClean="0"/>
              <a:t>putih</a:t>
            </a:r>
            <a:r>
              <a:rPr lang="en-US" dirty="0" smtClean="0"/>
              <a:t>, yang </a:t>
            </a:r>
            <a:r>
              <a:rPr lang="en-US" dirty="0" err="1" smtClean="0"/>
              <a:t>meliputi</a:t>
            </a:r>
            <a:r>
              <a:rPr lang="en-US" dirty="0" smtClean="0"/>
              <a:t> 12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rasar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1 – 10, </a:t>
            </a:r>
            <a:r>
              <a:rPr lang="en-US" dirty="0" err="1" smtClean="0"/>
              <a:t>dengan</a:t>
            </a:r>
            <a:r>
              <a:rPr lang="en-US" dirty="0" smtClean="0"/>
              <a:t> 1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rasa yang paling </a:t>
            </a:r>
            <a:r>
              <a:rPr lang="en-US" dirty="0" err="1" smtClean="0"/>
              <a:t>buruk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10 </a:t>
            </a:r>
            <a:r>
              <a:rPr lang="en-US" dirty="0" err="1" smtClean="0"/>
              <a:t>untuk</a:t>
            </a:r>
            <a:r>
              <a:rPr lang="en-US" dirty="0" smtClean="0"/>
              <a:t> rasa yang paling </a:t>
            </a:r>
            <a:r>
              <a:rPr lang="en-US" dirty="0" err="1" smtClean="0"/>
              <a:t>baik</a:t>
            </a:r>
            <a:r>
              <a:rPr lang="en-US" dirty="0" smtClean="0"/>
              <a:t>.  Ada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penilai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median </a:t>
            </a:r>
            <a:r>
              <a:rPr lang="en-US" dirty="0" err="1" smtClean="0"/>
              <a:t>ketiganya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94103"/>
            <a:ext cx="5438989" cy="6647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confusionMatrix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prediksi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y.testing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Confusion Matrix and Statistics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Reference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Prediction 	1 	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1 	366 	32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2 	32 	1468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Accuracy : 0.9663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95% CI : (0.9571, 0.9739)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 Information Rate : 0.7903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 [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Acc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&gt; NIR] : &lt;2e-16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Kappa : 0.8983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Mcnemar's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Test P-Value :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Sensitivity : 0.9196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Specificity : 0.9787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Value : 0.9196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Neg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Value : 0.9787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Prevalence : 0.2097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Detection Rate : 0.1928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Detection Prevalence : 0.2097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Balanced Accuracy : 0.9491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'Positive' Class : 1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Penentuan</a:t>
            </a:r>
            <a:r>
              <a:rPr lang="en-US" dirty="0" smtClean="0"/>
              <a:t> k-optimal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k-</a:t>
            </a:r>
            <a:r>
              <a:rPr lang="en-US" dirty="0" err="1" smtClean="0"/>
              <a:t>nn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testing</a:t>
            </a:r>
          </a:p>
          <a:p>
            <a:endParaRPr lang="en-US" dirty="0" smtClean="0"/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</a:t>
            </a:r>
          </a:p>
          <a:p>
            <a:endParaRPr lang="en-US" dirty="0"/>
          </a:p>
          <a:p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 </a:t>
            </a:r>
            <a:r>
              <a:rPr lang="en-US" dirty="0" err="1" smtClean="0"/>
              <a:t>berapa</a:t>
            </a:r>
            <a:r>
              <a:rPr lang="en-US" dirty="0" smtClean="0"/>
              <a:t> 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yang paling </a:t>
            </a:r>
            <a:r>
              <a:rPr lang="en-US" dirty="0" err="1" smtClean="0"/>
              <a:t>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725890"/>
            <a:ext cx="5090218" cy="56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Validasi Silang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Validasi vs Validasi Silang</a:t>
            </a:r>
          </a:p>
          <a:p>
            <a:pPr lvl="1"/>
            <a:r>
              <a:rPr lang="en-US" sz="2400" smtClean="0"/>
              <a:t>Pada proses validasi, setiap amatan hanya berperan sebagai anggota data latih/training saja atau sebagai anggota data validasi saja</a:t>
            </a:r>
          </a:p>
          <a:p>
            <a:pPr lvl="1"/>
            <a:r>
              <a:rPr lang="en-US" sz="2400" smtClean="0"/>
              <a:t>Pada proses validasi silang, memungkinkan suatu amatan berperan dalam dua jenis data tersebut di atas</a:t>
            </a:r>
          </a:p>
          <a:p>
            <a:pPr lvl="1"/>
            <a:endParaRPr lang="en-US" sz="2400" smtClean="0"/>
          </a:p>
          <a:p>
            <a:r>
              <a:rPr lang="en-US" smtClean="0"/>
              <a:t>LOO-CV (leave-one-out cross validation)</a:t>
            </a:r>
          </a:p>
          <a:p>
            <a:r>
              <a:rPr lang="en-US" smtClean="0"/>
              <a:t>K-fold CV (k-fold cross validation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Validasi Silang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LOO-CV (leave-one-out cross validation)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Andaikan terdapat n buah amatan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Sisihkan satu buah amatan sebagai gugus data validasi, sedangkan (n-1) amatan lainnya sebagai gugus data training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Susun model analisis menggunakan data training, dan lakukan prediksi terhadap data validasi yang hanya berisi satu amatan tadi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Ulangi 2-3 dengan menggunakan satu amatan lainnya sebagai gugus validasi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Bandingkan hasil prediksi dengan nilai kelas aslinya</a:t>
            </a:r>
          </a:p>
        </p:txBody>
      </p:sp>
    </p:spTree>
    <p:extLst>
      <p:ext uri="{BB962C8B-B14F-4D97-AF65-F5344CB8AC3E}">
        <p14:creationId xmlns:p14="http://schemas.microsoft.com/office/powerpoint/2010/main" val="42800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Validasi Silang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smtClean="0"/>
              <a:t>K-fold CV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Andaikan terdapat n buah amatan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Bagi gugus data menjadi k buah bagian yang berisi amatan dengan banyaknya yang sama (hampir sama)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Gunakan salah satu bagian sebagai gugus data validasi dan k-1 bagian lain sebagai gugus data training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Susun model analisis menggunakan data training, dan lakukan prediksi terhadap data validasi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Ulangi 3-4 dengan menggunakan satu bagian lainnya sebagai gugus validasi dan sisanya sebagai data training.   Ulangi hingga seluruh k buah bagian pernah menjadi data validasi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Bandingkan hasil prediksi dengan nilai kelas aslinya</a:t>
            </a:r>
          </a:p>
          <a:p>
            <a:pPr marL="514350" indent="-457200"/>
            <a:endParaRPr lang="en-US" sz="2400" smtClean="0"/>
          </a:p>
          <a:p>
            <a:pPr marL="514350" indent="-457200"/>
            <a:r>
              <a:rPr lang="en-US" sz="2400" smtClean="0"/>
              <a:t>Biasanya orang menggunakan k = 10</a:t>
            </a:r>
          </a:p>
        </p:txBody>
      </p:sp>
    </p:spTree>
    <p:extLst>
      <p:ext uri="{BB962C8B-B14F-4D97-AF65-F5344CB8AC3E}">
        <p14:creationId xmlns:p14="http://schemas.microsoft.com/office/powerpoint/2010/main" val="3321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Tugas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Validasi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Silang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susun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silang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k optimal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379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Gunakan</a:t>
            </a:r>
            <a:r>
              <a:rPr lang="en-US" dirty="0" smtClean="0"/>
              <a:t> data “white_wine2.csv”</a:t>
            </a:r>
          </a:p>
          <a:p>
            <a:endParaRPr lang="en-US" dirty="0"/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2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prediktor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ALCOHOL</a:t>
            </a:r>
          </a:p>
          <a:p>
            <a:endParaRPr lang="en-US" dirty="0" smtClean="0"/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&gt; 6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Baik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Skor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kualitas</a:t>
            </a:r>
            <a:r>
              <a:rPr lang="en-US" dirty="0" smtClean="0">
                <a:sym typeface="Wingdings" panose="05000000000000000000" pitchFamily="2" charset="2"/>
              </a:rPr>
              <a:t> &lt; 6  </a:t>
            </a:r>
            <a:r>
              <a:rPr lang="en-US" dirty="0" err="1" smtClean="0">
                <a:sym typeface="Wingdings" panose="05000000000000000000" pitchFamily="2" charset="2"/>
              </a:rPr>
              <a:t>Kurang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69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Beberapa</a:t>
            </a:r>
            <a:r>
              <a:rPr lang="en-US" b="1" dirty="0" smtClean="0"/>
              <a:t> </a:t>
            </a:r>
            <a:r>
              <a:rPr lang="en-US" b="1" dirty="0" err="1" smtClean="0"/>
              <a:t>ukuran</a:t>
            </a:r>
            <a:r>
              <a:rPr lang="en-US" b="1" dirty="0" smtClean="0"/>
              <a:t> </a:t>
            </a:r>
            <a:r>
              <a:rPr lang="en-US" b="1" dirty="0" err="1" smtClean="0"/>
              <a:t>ketepatan</a:t>
            </a:r>
            <a:r>
              <a:rPr lang="en-US" b="1" dirty="0" smtClean="0"/>
              <a:t> </a:t>
            </a:r>
            <a:r>
              <a:rPr lang="en-US" b="1" dirty="0" err="1" smtClean="0"/>
              <a:t>prediksi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Confusion Matrix/Classification Table</a:t>
            </a:r>
            <a:r>
              <a:rPr lang="en-US" dirty="0" smtClean="0"/>
              <a:t>: </a:t>
            </a:r>
            <a:r>
              <a:rPr lang="en-US" dirty="0"/>
              <a:t>A breakdown of predictions into a table showing correct predictions (the diagonal) and the types of incorrect predictions made (what classes incorrect predictions were assigned).</a:t>
            </a:r>
          </a:p>
          <a:p>
            <a:r>
              <a:rPr lang="en-US" b="1" dirty="0"/>
              <a:t>Precision</a:t>
            </a:r>
            <a:r>
              <a:rPr lang="en-US" dirty="0"/>
              <a:t>: A measure of a classifiers exactness.</a:t>
            </a:r>
          </a:p>
          <a:p>
            <a:r>
              <a:rPr lang="en-US" b="1" dirty="0"/>
              <a:t>Recall</a:t>
            </a:r>
            <a:r>
              <a:rPr lang="en-US" dirty="0"/>
              <a:t>: A measure of a classifiers completeness</a:t>
            </a:r>
          </a:p>
          <a:p>
            <a:r>
              <a:rPr lang="en-US" b="1" dirty="0"/>
              <a:t>F1 Score (or F-score)</a:t>
            </a:r>
            <a:r>
              <a:rPr lang="en-US" dirty="0"/>
              <a:t>: A weighted average of precision and recall.</a:t>
            </a:r>
          </a:p>
          <a:p>
            <a:r>
              <a:rPr lang="en-US" b="1" dirty="0" smtClean="0"/>
              <a:t>Kappa </a:t>
            </a:r>
            <a:r>
              <a:rPr lang="en-US" b="1" dirty="0"/>
              <a:t>(or </a:t>
            </a:r>
            <a:r>
              <a:rPr lang="en-US" b="1" dirty="0">
                <a:hlinkClick r:id="rId2"/>
              </a:rPr>
              <a:t>Cohen’s kappa</a:t>
            </a:r>
            <a:r>
              <a:rPr lang="en-US" b="1" dirty="0"/>
              <a:t>)</a:t>
            </a:r>
            <a:r>
              <a:rPr lang="en-US" dirty="0"/>
              <a:t>: Classification accuracy normalized by the imbalance of the classes in the data.</a:t>
            </a:r>
          </a:p>
          <a:p>
            <a:r>
              <a:rPr lang="en-US" b="1" dirty="0"/>
              <a:t>ROC Curves</a:t>
            </a:r>
            <a:r>
              <a:rPr lang="en-US" dirty="0"/>
              <a:t>: Like precision and recall, accuracy is divided into sensitivity and specificity and models can be chosen based on the balance thresholds of these values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11188" y="1412875"/>
            <a:ext cx="6781800" cy="4495800"/>
            <a:chOff x="768" y="912"/>
            <a:chExt cx="4272" cy="2832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1440" y="158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000099"/>
                  </a:solidFill>
                  <a:latin typeface="Verdana" pitchFamily="34" charset="0"/>
                </a:rPr>
                <a:t>True</a:t>
              </a:r>
            </a:p>
            <a:p>
              <a:pPr algn="ctr" eaLnBrk="0" hangingPunct="0"/>
              <a:r>
                <a:rPr lang="en-US" sz="2400" b="1">
                  <a:solidFill>
                    <a:srgbClr val="000099"/>
                  </a:solidFill>
                  <a:latin typeface="Verdana" pitchFamily="34" charset="0"/>
                </a:rPr>
                <a:t>Negative</a:t>
              </a: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2640" y="158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A50021"/>
                  </a:solidFill>
                  <a:latin typeface="Verdana" pitchFamily="34" charset="0"/>
                </a:rPr>
                <a:t>False</a:t>
              </a:r>
            </a:p>
            <a:p>
              <a:pPr algn="ctr" eaLnBrk="0" hangingPunct="0"/>
              <a:r>
                <a:rPr lang="en-US" sz="2400" b="1">
                  <a:solidFill>
                    <a:srgbClr val="A50021"/>
                  </a:solidFill>
                  <a:latin typeface="Verdana" pitchFamily="34" charset="0"/>
                </a:rPr>
                <a:t>Positive</a:t>
              </a:r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>
              <a:off x="1440" y="230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A50021"/>
                  </a:solidFill>
                  <a:latin typeface="Verdana" pitchFamily="34" charset="0"/>
                </a:rPr>
                <a:t>False</a:t>
              </a:r>
            </a:p>
            <a:p>
              <a:pPr algn="ctr" eaLnBrk="0" hangingPunct="0"/>
              <a:r>
                <a:rPr lang="en-US" sz="2400" b="1">
                  <a:solidFill>
                    <a:srgbClr val="A50021"/>
                  </a:solidFill>
                  <a:latin typeface="Verdana" pitchFamily="34" charset="0"/>
                </a:rPr>
                <a:t>Negative</a:t>
              </a:r>
            </a:p>
          </p:txBody>
        </p:sp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2640" y="230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000099"/>
                  </a:solidFill>
                  <a:latin typeface="Verdana" pitchFamily="34" charset="0"/>
                </a:rPr>
                <a:t>True</a:t>
              </a:r>
            </a:p>
            <a:p>
              <a:pPr algn="ctr" eaLnBrk="0" hangingPunct="0"/>
              <a:r>
                <a:rPr lang="en-US" sz="2400" b="1">
                  <a:solidFill>
                    <a:srgbClr val="000099"/>
                  </a:solidFill>
                  <a:latin typeface="Verdana" pitchFamily="34" charset="0"/>
                </a:rPr>
                <a:t>Positive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840" y="1584"/>
              <a:ext cx="12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pitchFamily="34" charset="0"/>
                </a:rPr>
                <a:t>Actual</a:t>
              </a:r>
            </a:p>
            <a:p>
              <a:pPr algn="ctr" eaLnBrk="0" hangingPunct="0"/>
              <a:r>
                <a:rPr lang="en-US" sz="2400">
                  <a:latin typeface="Verdana" pitchFamily="34" charset="0"/>
                </a:rPr>
                <a:t>Negative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440" y="3024"/>
              <a:ext cx="12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pitchFamily="34" charset="0"/>
                </a:rPr>
                <a:t>Predicted</a:t>
              </a:r>
            </a:p>
            <a:p>
              <a:pPr algn="ctr" eaLnBrk="0" hangingPunct="0"/>
              <a:r>
                <a:rPr lang="en-US" sz="2400">
                  <a:latin typeface="Verdana" pitchFamily="34" charset="0"/>
                </a:rPr>
                <a:t>Negative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2640" y="3024"/>
              <a:ext cx="12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pitchFamily="34" charset="0"/>
                </a:rPr>
                <a:t>Predicted</a:t>
              </a:r>
            </a:p>
            <a:p>
              <a:pPr algn="ctr" eaLnBrk="0" hangingPunct="0"/>
              <a:r>
                <a:rPr lang="en-US" sz="2400">
                  <a:latin typeface="Verdana" pitchFamily="34" charset="0"/>
                </a:rPr>
                <a:t>Positive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3840" y="2304"/>
              <a:ext cx="12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pitchFamily="34" charset="0"/>
                </a:rPr>
                <a:t>Actual</a:t>
              </a:r>
            </a:p>
            <a:p>
              <a:pPr algn="ctr" eaLnBrk="0" hangingPunct="0"/>
              <a:r>
                <a:rPr lang="en-US" sz="2400">
                  <a:latin typeface="Verdana" pitchFamily="34" charset="0"/>
                </a:rPr>
                <a:t>Positive</a:t>
              </a: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1872" y="912"/>
              <a:ext cx="15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Verdana" pitchFamily="34" charset="0"/>
                </a:rPr>
                <a:t>Predicted Class</a:t>
              </a: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 rot="-5400000">
              <a:off x="270" y="2178"/>
              <a:ext cx="12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Verdana" pitchFamily="34" charset="0"/>
                </a:rPr>
                <a:t>Actual Class</a:t>
              </a:r>
            </a:p>
          </p:txBody>
        </p: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1144" y="1844"/>
              <a:ext cx="2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Verdana" pitchFamily="34" charset="0"/>
                </a:rPr>
                <a:t>0</a:t>
              </a: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1154" y="2564"/>
              <a:ext cx="2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Verdana" pitchFamily="34" charset="0"/>
                </a:rPr>
                <a:t>1</a:t>
              </a:r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1922" y="1248"/>
              <a:ext cx="2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Verdana" pitchFamily="34" charset="0"/>
                </a:rPr>
                <a:t>0</a:t>
              </a:r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3122" y="1248"/>
              <a:ext cx="2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1011238" y="2157413"/>
            <a:ext cx="5400675" cy="3095625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ot"/>
            <a:round/>
            <a:headEnd type="none" w="sm" len="sm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6516688" y="5157788"/>
            <a:ext cx="2303462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Georgia" pitchFamily="18" charset="0"/>
              </a:rPr>
              <a:t>Proporsinya harus tinggi</a:t>
            </a:r>
            <a:endParaRPr lang="id-ID" sz="2400" b="1">
              <a:latin typeface="Georgia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 smtClean="0"/>
              <a:t>Table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278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Accuracy / Correct Classification Rate</a:t>
            </a:r>
            <a:endParaRPr lang="en-ID" sz="2800" dirty="0"/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1828800" y="1524000"/>
            <a:ext cx="5906410" cy="3775819"/>
            <a:chOff x="767" y="912"/>
            <a:chExt cx="4273" cy="2832"/>
          </a:xfrm>
        </p:grpSpPr>
        <p:sp>
          <p:nvSpPr>
            <p:cNvPr id="38" name="AutoShape 4"/>
            <p:cNvSpPr>
              <a:spLocks noChangeArrowheads="1"/>
            </p:cNvSpPr>
            <p:nvPr/>
          </p:nvSpPr>
          <p:spPr bwMode="auto">
            <a:xfrm>
              <a:off x="1440" y="158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0099"/>
                  </a:solidFill>
                  <a:latin typeface="Verdana" pitchFamily="34" charset="0"/>
                </a:rPr>
                <a:t>True</a:t>
              </a:r>
            </a:p>
            <a:p>
              <a:pPr algn="ctr" eaLnBrk="0" hangingPunct="0"/>
              <a:r>
                <a:rPr lang="en-US" sz="2000" b="1" dirty="0">
                  <a:solidFill>
                    <a:srgbClr val="000099"/>
                  </a:solidFill>
                  <a:latin typeface="Verdana" pitchFamily="34" charset="0"/>
                </a:rPr>
                <a:t>Negative</a:t>
              </a:r>
            </a:p>
          </p:txBody>
        </p:sp>
        <p:sp>
          <p:nvSpPr>
            <p:cNvPr id="39" name="AutoShape 5"/>
            <p:cNvSpPr>
              <a:spLocks noChangeArrowheads="1"/>
            </p:cNvSpPr>
            <p:nvPr/>
          </p:nvSpPr>
          <p:spPr bwMode="auto">
            <a:xfrm>
              <a:off x="2640" y="158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rgbClr val="A50021"/>
                  </a:solidFill>
                  <a:latin typeface="Verdana" pitchFamily="34" charset="0"/>
                </a:rPr>
                <a:t>False</a:t>
              </a:r>
            </a:p>
            <a:p>
              <a:pPr algn="ctr" eaLnBrk="0" hangingPunct="0"/>
              <a:r>
                <a:rPr lang="en-US" sz="2000" b="1">
                  <a:solidFill>
                    <a:srgbClr val="A50021"/>
                  </a:solidFill>
                  <a:latin typeface="Verdana" pitchFamily="34" charset="0"/>
                </a:rPr>
                <a:t>Positive</a:t>
              </a:r>
            </a:p>
          </p:txBody>
        </p:sp>
        <p:sp>
          <p:nvSpPr>
            <p:cNvPr id="40" name="AutoShape 6"/>
            <p:cNvSpPr>
              <a:spLocks noChangeArrowheads="1"/>
            </p:cNvSpPr>
            <p:nvPr/>
          </p:nvSpPr>
          <p:spPr bwMode="auto">
            <a:xfrm>
              <a:off x="1440" y="230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rgbClr val="A50021"/>
                  </a:solidFill>
                  <a:latin typeface="Verdana" pitchFamily="34" charset="0"/>
                </a:rPr>
                <a:t>False</a:t>
              </a:r>
            </a:p>
            <a:p>
              <a:pPr algn="ctr" eaLnBrk="0" hangingPunct="0"/>
              <a:r>
                <a:rPr lang="en-US" sz="2000" b="1">
                  <a:solidFill>
                    <a:srgbClr val="A50021"/>
                  </a:solidFill>
                  <a:latin typeface="Verdana" pitchFamily="34" charset="0"/>
                </a:rPr>
                <a:t>Negative</a:t>
              </a:r>
            </a:p>
          </p:txBody>
        </p:sp>
        <p:sp>
          <p:nvSpPr>
            <p:cNvPr id="41" name="AutoShape 7"/>
            <p:cNvSpPr>
              <a:spLocks noChangeArrowheads="1"/>
            </p:cNvSpPr>
            <p:nvPr/>
          </p:nvSpPr>
          <p:spPr bwMode="auto">
            <a:xfrm>
              <a:off x="2640" y="230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rgbClr val="000099"/>
                  </a:solidFill>
                  <a:latin typeface="Verdana" pitchFamily="34" charset="0"/>
                </a:rPr>
                <a:t>True</a:t>
              </a:r>
            </a:p>
            <a:p>
              <a:pPr algn="ctr" eaLnBrk="0" hangingPunct="0"/>
              <a:r>
                <a:rPr lang="en-US" sz="2000" b="1">
                  <a:solidFill>
                    <a:srgbClr val="000099"/>
                  </a:solidFill>
                  <a:latin typeface="Verdana" pitchFamily="34" charset="0"/>
                </a:rPr>
                <a:t>Positive</a:t>
              </a: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3840" y="1584"/>
              <a:ext cx="12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Verdana" pitchFamily="34" charset="0"/>
                </a:rPr>
                <a:t>Actual</a:t>
              </a:r>
            </a:p>
            <a:p>
              <a:pPr algn="ctr" eaLnBrk="0" hangingPunct="0"/>
              <a:r>
                <a:rPr lang="en-US" sz="2000">
                  <a:latin typeface="Verdana" pitchFamily="34" charset="0"/>
                </a:rPr>
                <a:t>Negative (N</a:t>
              </a:r>
              <a:r>
                <a:rPr lang="en-US" sz="2000" baseline="-25000">
                  <a:latin typeface="Verdana" pitchFamily="34" charset="0"/>
                </a:rPr>
                <a:t>2</a:t>
              </a:r>
              <a:r>
                <a:rPr lang="en-US" sz="2000">
                  <a:latin typeface="Verdana" pitchFamily="34" charset="0"/>
                </a:rPr>
                <a:t>)</a:t>
              </a:r>
            </a:p>
          </p:txBody>
        </p: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1440" y="3024"/>
              <a:ext cx="12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Verdana" pitchFamily="34" charset="0"/>
                </a:rPr>
                <a:t>Predicted</a:t>
              </a:r>
            </a:p>
            <a:p>
              <a:pPr algn="ctr" eaLnBrk="0" hangingPunct="0"/>
              <a:r>
                <a:rPr lang="en-US" sz="2000">
                  <a:latin typeface="Verdana" pitchFamily="34" charset="0"/>
                </a:rPr>
                <a:t>Negative</a:t>
              </a: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2640" y="3024"/>
              <a:ext cx="12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Verdana" pitchFamily="34" charset="0"/>
                </a:rPr>
                <a:t>Predicted</a:t>
              </a:r>
            </a:p>
            <a:p>
              <a:pPr algn="ctr" eaLnBrk="0" hangingPunct="0"/>
              <a:r>
                <a:rPr lang="en-US" sz="2000">
                  <a:latin typeface="Verdana" pitchFamily="34" charset="0"/>
                </a:rPr>
                <a:t>Positive</a:t>
              </a: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3840" y="2304"/>
              <a:ext cx="12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Verdana" pitchFamily="34" charset="0"/>
                </a:rPr>
                <a:t>Actual</a:t>
              </a:r>
            </a:p>
            <a:p>
              <a:pPr algn="ctr" eaLnBrk="0" hangingPunct="0"/>
              <a:r>
                <a:rPr lang="en-US" sz="2000">
                  <a:latin typeface="Verdana" pitchFamily="34" charset="0"/>
                </a:rPr>
                <a:t>Positive (N</a:t>
              </a:r>
              <a:r>
                <a:rPr lang="en-US" sz="2000" baseline="-25000">
                  <a:latin typeface="Verdana" pitchFamily="34" charset="0"/>
                </a:rPr>
                <a:t>1</a:t>
              </a:r>
              <a:r>
                <a:rPr lang="en-US" sz="2000">
                  <a:latin typeface="Verdana" pitchFamily="34" charset="0"/>
                </a:rPr>
                <a:t>)</a:t>
              </a:r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1872" y="912"/>
              <a:ext cx="154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Predicted Class</a:t>
              </a:r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 rot="16200000">
              <a:off x="259" y="2177"/>
              <a:ext cx="1305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Actual Class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1144" y="1844"/>
              <a:ext cx="25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0</a:t>
              </a: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1154" y="2564"/>
              <a:ext cx="25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1922" y="1248"/>
              <a:ext cx="25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0</a:t>
              </a:r>
            </a:p>
          </p:txBody>
        </p: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122" y="1248"/>
              <a:ext cx="25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110474" y="562845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Correct Rate = (True Positive + True Negative) / 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466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/ Recall</a:t>
            </a:r>
            <a:endParaRPr lang="en-ID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403770" y="1529244"/>
            <a:ext cx="5696622" cy="3888432"/>
            <a:chOff x="762" y="912"/>
            <a:chExt cx="4278" cy="2832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1440" y="158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id-ID" sz="2000" b="1">
                <a:solidFill>
                  <a:srgbClr val="000099"/>
                </a:solidFill>
                <a:latin typeface="Verdana" pitchFamily="34" charset="0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640" y="158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id-ID" sz="2000" b="1">
                <a:solidFill>
                  <a:srgbClr val="A50021"/>
                </a:solidFill>
                <a:latin typeface="Verdana" pitchFamily="34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1440" y="230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id-ID" sz="2000" b="1">
                <a:solidFill>
                  <a:srgbClr val="A50021"/>
                </a:solidFill>
                <a:latin typeface="Verdana" pitchFamily="34" charset="0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2640" y="230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rgbClr val="000099"/>
                  </a:solidFill>
                  <a:latin typeface="Verdana" pitchFamily="34" charset="0"/>
                </a:rPr>
                <a:t>True</a:t>
              </a:r>
            </a:p>
            <a:p>
              <a:pPr algn="ctr" eaLnBrk="0" hangingPunct="0"/>
              <a:r>
                <a:rPr lang="en-US" sz="2000" b="1">
                  <a:solidFill>
                    <a:srgbClr val="000099"/>
                  </a:solidFill>
                  <a:latin typeface="Verdana" pitchFamily="34" charset="0"/>
                </a:rPr>
                <a:t>Positive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640" y="3024"/>
              <a:ext cx="12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Verdana" pitchFamily="34" charset="0"/>
                </a:rPr>
                <a:t>Predicted</a:t>
              </a:r>
            </a:p>
            <a:p>
              <a:pPr algn="ctr" eaLnBrk="0" hangingPunct="0"/>
              <a:r>
                <a:rPr lang="en-US" sz="2000">
                  <a:latin typeface="Verdana" pitchFamily="34" charset="0"/>
                </a:rPr>
                <a:t>Positive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840" y="2304"/>
              <a:ext cx="12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dirty="0">
                  <a:latin typeface="Verdana" pitchFamily="34" charset="0"/>
                </a:rPr>
                <a:t>Actual</a:t>
              </a:r>
            </a:p>
            <a:p>
              <a:pPr algn="ctr" eaLnBrk="0" hangingPunct="0"/>
              <a:r>
                <a:rPr lang="en-US" sz="2000" dirty="0" smtClean="0">
                  <a:latin typeface="Verdana" pitchFamily="34" charset="0"/>
                </a:rPr>
                <a:t>Positive (N</a:t>
              </a:r>
              <a:r>
                <a:rPr lang="en-US" sz="2000" baseline="-25000" dirty="0" smtClean="0">
                  <a:latin typeface="Verdana" pitchFamily="34" charset="0"/>
                </a:rPr>
                <a:t>1</a:t>
              </a:r>
              <a:r>
                <a:rPr lang="en-US" sz="2000" dirty="0" smtClean="0">
                  <a:latin typeface="Verdana" pitchFamily="34" charset="0"/>
                </a:rPr>
                <a:t>)</a:t>
              </a:r>
              <a:endParaRPr lang="en-US" sz="2000" dirty="0">
                <a:latin typeface="Verdana" pitchFamily="34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872" y="912"/>
              <a:ext cx="16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Predicted Class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 rot="16200000">
              <a:off x="278" y="2172"/>
              <a:ext cx="126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Actual Class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144" y="1844"/>
              <a:ext cx="2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0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154" y="2564"/>
              <a:ext cx="2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922" y="1248"/>
              <a:ext cx="2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0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122" y="1248"/>
              <a:ext cx="2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23528" y="5345668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rebuchet MS" pitchFamily="34" charset="0"/>
              </a:rPr>
              <a:t>SENSITIVITY </a:t>
            </a:r>
            <a:r>
              <a:rPr lang="en-US" sz="2400" b="1" dirty="0" err="1" smtClean="0">
                <a:latin typeface="Trebuchet MS" pitchFamily="34" charset="0"/>
              </a:rPr>
              <a:t>adalah</a:t>
            </a:r>
            <a:r>
              <a:rPr lang="en-US" sz="2400" b="1" dirty="0" smtClean="0">
                <a:latin typeface="Trebuchet MS" pitchFamily="34" charset="0"/>
              </a:rPr>
              <a:t> TRUE POSITIVE </a:t>
            </a:r>
            <a:r>
              <a:rPr lang="en-US" sz="2400" b="1" dirty="0" err="1" smtClean="0">
                <a:latin typeface="Trebuchet MS" pitchFamily="34" charset="0"/>
              </a:rPr>
              <a:t>dibagi</a:t>
            </a:r>
            <a:r>
              <a:rPr lang="en-US" sz="2400" b="1" dirty="0" smtClean="0">
                <a:latin typeface="Trebuchet MS" pitchFamily="34" charset="0"/>
              </a:rPr>
              <a:t> </a:t>
            </a:r>
            <a:r>
              <a:rPr lang="en-US" sz="2400" b="1" dirty="0" err="1" smtClean="0">
                <a:latin typeface="Trebuchet MS" pitchFamily="34" charset="0"/>
              </a:rPr>
              <a:t>dengan</a:t>
            </a:r>
            <a:r>
              <a:rPr lang="en-US" sz="2400" b="1" dirty="0" smtClean="0">
                <a:latin typeface="Trebuchet MS" pitchFamily="34" charset="0"/>
              </a:rPr>
              <a:t> N</a:t>
            </a:r>
            <a:r>
              <a:rPr lang="en-US" sz="2400" b="1" baseline="-25000" dirty="0" smtClean="0">
                <a:latin typeface="Trebuchet MS" pitchFamily="34" charset="0"/>
              </a:rPr>
              <a:t>1</a:t>
            </a:r>
            <a:endParaRPr lang="en-US" sz="2400" b="1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 smtClean="0"/>
              <a:t>Table</a:t>
            </a:r>
            <a:endParaRPr lang="en-ID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286000" y="1492613"/>
            <a:ext cx="5659250" cy="3679304"/>
            <a:chOff x="760" y="912"/>
            <a:chExt cx="4280" cy="2832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1440" y="158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accent2"/>
                  </a:solidFill>
                  <a:latin typeface="Verdana" pitchFamily="34" charset="0"/>
                </a:rPr>
                <a:t>True </a:t>
              </a:r>
            </a:p>
            <a:p>
              <a:pPr algn="ctr" eaLnBrk="0" hangingPunct="0"/>
              <a:r>
                <a:rPr lang="en-US" sz="2000" b="1">
                  <a:solidFill>
                    <a:schemeClr val="accent2"/>
                  </a:solidFill>
                  <a:latin typeface="Verdana" pitchFamily="34" charset="0"/>
                </a:rPr>
                <a:t>Negative</a:t>
              </a:r>
              <a:endParaRPr lang="en-US" sz="2000" b="1">
                <a:latin typeface="Verdana" pitchFamily="34" charset="0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640" y="158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id-ID" sz="2000" b="1">
                <a:solidFill>
                  <a:srgbClr val="A50021"/>
                </a:solidFill>
                <a:latin typeface="Verdana" pitchFamily="34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1440" y="230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id-ID" sz="2000" b="1">
                <a:solidFill>
                  <a:srgbClr val="A50021"/>
                </a:solidFill>
                <a:latin typeface="Verdana" pitchFamily="34" charset="0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2640" y="230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id-ID" sz="2000" b="1">
                <a:solidFill>
                  <a:srgbClr val="000099"/>
                </a:solidFill>
                <a:latin typeface="Verdana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440" y="3024"/>
              <a:ext cx="12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Verdana" pitchFamily="34" charset="0"/>
                </a:rPr>
                <a:t>Predicted</a:t>
              </a:r>
            </a:p>
            <a:p>
              <a:pPr algn="ctr" eaLnBrk="0" hangingPunct="0"/>
              <a:r>
                <a:rPr lang="en-US" sz="2000">
                  <a:latin typeface="Verdana" pitchFamily="34" charset="0"/>
                </a:rPr>
                <a:t>Negative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840" y="1584"/>
              <a:ext cx="12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dirty="0">
                  <a:latin typeface="Verdana" pitchFamily="34" charset="0"/>
                </a:rPr>
                <a:t>Actual</a:t>
              </a:r>
            </a:p>
            <a:p>
              <a:pPr algn="ctr" eaLnBrk="0" hangingPunct="0"/>
              <a:r>
                <a:rPr lang="en-US" sz="2000" dirty="0" smtClean="0">
                  <a:latin typeface="Verdana" pitchFamily="34" charset="0"/>
                </a:rPr>
                <a:t>Negative (N</a:t>
              </a:r>
              <a:r>
                <a:rPr lang="en-US" sz="2000" baseline="-25000" dirty="0" smtClean="0">
                  <a:latin typeface="Verdana" pitchFamily="34" charset="0"/>
                </a:rPr>
                <a:t>2</a:t>
              </a:r>
              <a:r>
                <a:rPr lang="en-US" sz="2000" dirty="0" smtClean="0">
                  <a:latin typeface="Verdana" pitchFamily="34" charset="0"/>
                </a:rPr>
                <a:t>)</a:t>
              </a:r>
              <a:endParaRPr lang="en-US" sz="2000" dirty="0">
                <a:latin typeface="Verdana" pitchFamily="34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872" y="912"/>
              <a:ext cx="16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Predicted Class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 rot="16200000">
              <a:off x="242" y="2171"/>
              <a:ext cx="1339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Actual Class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144" y="1844"/>
              <a:ext cx="26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0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154" y="2564"/>
              <a:ext cx="26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922" y="1248"/>
              <a:ext cx="26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0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122" y="1248"/>
              <a:ext cx="26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>
              <a:off x="2640" y="230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id-ID" sz="2000" b="1">
                <a:solidFill>
                  <a:srgbClr val="3333CC"/>
                </a:solidFill>
                <a:latin typeface="Verdana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57200" y="5166691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rebuchet MS" pitchFamily="34" charset="0"/>
              </a:rPr>
              <a:t>SPECIFICITY </a:t>
            </a:r>
            <a:r>
              <a:rPr lang="en-US" sz="2400" b="1" dirty="0" err="1" smtClean="0">
                <a:latin typeface="Trebuchet MS" pitchFamily="34" charset="0"/>
              </a:rPr>
              <a:t>adalah</a:t>
            </a:r>
            <a:r>
              <a:rPr lang="en-US" sz="2400" b="1" dirty="0" smtClean="0">
                <a:latin typeface="Trebuchet MS" pitchFamily="34" charset="0"/>
              </a:rPr>
              <a:t> TRUE NEGATIVE </a:t>
            </a:r>
            <a:r>
              <a:rPr lang="en-US" sz="2400" b="1" dirty="0" err="1" smtClean="0">
                <a:latin typeface="Trebuchet MS" pitchFamily="34" charset="0"/>
              </a:rPr>
              <a:t>dibagi</a:t>
            </a:r>
            <a:r>
              <a:rPr lang="en-US" sz="2400" b="1" dirty="0" smtClean="0">
                <a:latin typeface="Trebuchet MS" pitchFamily="34" charset="0"/>
              </a:rPr>
              <a:t> </a:t>
            </a:r>
            <a:r>
              <a:rPr lang="en-US" sz="2400" b="1" dirty="0" err="1" smtClean="0">
                <a:latin typeface="Trebuchet MS" pitchFamily="34" charset="0"/>
              </a:rPr>
              <a:t>dengan</a:t>
            </a:r>
            <a:r>
              <a:rPr lang="en-US" sz="2400" b="1" dirty="0" smtClean="0">
                <a:latin typeface="Trebuchet MS" pitchFamily="34" charset="0"/>
              </a:rPr>
              <a:t> N</a:t>
            </a:r>
            <a:r>
              <a:rPr lang="en-US" sz="2400" b="1" baseline="-25000" dirty="0" smtClean="0">
                <a:latin typeface="Trebuchet MS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57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5961156" y="6634069"/>
              <a:ext cx="423069" cy="98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/>
          <p:nvPr/>
        </p:nvGrpSpPr>
        <p:grpSpPr>
          <a:xfrm>
            <a:off x="-1684530" y="-742539"/>
            <a:ext cx="10828530" cy="2280381"/>
            <a:chOff x="-1684530" y="-742539"/>
            <a:chExt cx="10828530" cy="2280381"/>
          </a:xfrm>
        </p:grpSpPr>
        <p:sp>
          <p:nvSpPr>
            <p:cNvPr id="14" name="Diagonal Stripe 13"/>
            <p:cNvSpPr/>
            <p:nvPr/>
          </p:nvSpPr>
          <p:spPr>
            <a:xfrm rot="12600000">
              <a:off x="-1684530" y="-742539"/>
              <a:ext cx="4213259" cy="2280381"/>
            </a:xfrm>
            <a:prstGeom prst="diagStripe">
              <a:avLst>
                <a:gd name="adj" fmla="val 71768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00098" y="214290"/>
              <a:ext cx="9644098" cy="57150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smtClean="0">
                <a:latin typeface="+mj-lt"/>
                <a:ea typeface="+mj-ea"/>
                <a:cs typeface="+mj-cs"/>
              </a:rPr>
              <a:t>Specificity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411760" y="692696"/>
            <a:ext cx="5659250" cy="3679304"/>
            <a:chOff x="760" y="912"/>
            <a:chExt cx="4280" cy="2832"/>
          </a:xfrm>
        </p:grpSpPr>
        <p:sp>
          <p:nvSpPr>
            <p:cNvPr id="25" name="AutoShape 4"/>
            <p:cNvSpPr>
              <a:spLocks noChangeArrowheads="1"/>
            </p:cNvSpPr>
            <p:nvPr/>
          </p:nvSpPr>
          <p:spPr bwMode="auto">
            <a:xfrm>
              <a:off x="1440" y="158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accent2"/>
                  </a:solidFill>
                  <a:latin typeface="Verdana" pitchFamily="34" charset="0"/>
                </a:rPr>
                <a:t>True </a:t>
              </a:r>
            </a:p>
            <a:p>
              <a:pPr algn="ctr" eaLnBrk="0" hangingPunct="0"/>
              <a:r>
                <a:rPr lang="en-US" sz="2000" b="1">
                  <a:solidFill>
                    <a:schemeClr val="accent2"/>
                  </a:solidFill>
                  <a:latin typeface="Verdana" pitchFamily="34" charset="0"/>
                </a:rPr>
                <a:t>Negative</a:t>
              </a:r>
              <a:endParaRPr lang="en-US" sz="2000" b="1">
                <a:latin typeface="Verdana" pitchFamily="34" charset="0"/>
              </a:endParaRPr>
            </a:p>
          </p:txBody>
        </p:sp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2640" y="158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id-ID" sz="2000" b="1">
                <a:solidFill>
                  <a:srgbClr val="A50021"/>
                </a:solidFill>
                <a:latin typeface="Verdana" pitchFamily="34" charset="0"/>
              </a:endParaRPr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auto">
            <a:xfrm>
              <a:off x="1440" y="230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id-ID" sz="2000" b="1">
                <a:solidFill>
                  <a:srgbClr val="A50021"/>
                </a:solidFill>
                <a:latin typeface="Verdana" pitchFamily="34" charset="0"/>
              </a:endParaRPr>
            </a:p>
          </p:txBody>
        </p:sp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2640" y="230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id-ID" sz="2000" b="1">
                <a:solidFill>
                  <a:srgbClr val="000099"/>
                </a:solidFill>
                <a:latin typeface="Verdana" pitchFamily="34" charset="0"/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440" y="3024"/>
              <a:ext cx="12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Verdana" pitchFamily="34" charset="0"/>
                </a:rPr>
                <a:t>Predicted</a:t>
              </a:r>
            </a:p>
            <a:p>
              <a:pPr algn="ctr" eaLnBrk="0" hangingPunct="0"/>
              <a:r>
                <a:rPr lang="en-US" sz="2000">
                  <a:latin typeface="Verdana" pitchFamily="34" charset="0"/>
                </a:rPr>
                <a:t>Negative</a:t>
              </a: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3840" y="1584"/>
              <a:ext cx="12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Verdana" pitchFamily="34" charset="0"/>
                </a:rPr>
                <a:t>Actual</a:t>
              </a:r>
            </a:p>
            <a:p>
              <a:pPr algn="ctr" eaLnBrk="0" hangingPunct="0"/>
              <a:r>
                <a:rPr lang="en-US" sz="2000">
                  <a:latin typeface="Verdana" pitchFamily="34" charset="0"/>
                </a:rPr>
                <a:t>Negative</a:t>
              </a:r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1872" y="912"/>
              <a:ext cx="16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Predicted Class</a:t>
              </a:r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 rot="16200000">
              <a:off x="242" y="2171"/>
              <a:ext cx="1339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Actual Class</a:t>
              </a:r>
            </a:p>
          </p:txBody>
        </p: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1144" y="1844"/>
              <a:ext cx="26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0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1154" y="2564"/>
              <a:ext cx="26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1922" y="1248"/>
              <a:ext cx="26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0</a:t>
              </a: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3122" y="1248"/>
              <a:ext cx="26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37" name="AutoShape 16"/>
            <p:cNvSpPr>
              <a:spLocks noChangeArrowheads="1"/>
            </p:cNvSpPr>
            <p:nvPr/>
          </p:nvSpPr>
          <p:spPr bwMode="auto">
            <a:xfrm>
              <a:off x="2640" y="2304"/>
              <a:ext cx="1200" cy="72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id-ID" sz="2000" b="1">
                <a:solidFill>
                  <a:srgbClr val="3333CC"/>
                </a:solidFill>
                <a:latin typeface="Verdana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67544" y="4227472"/>
            <a:ext cx="842493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Trebuchet MS" pitchFamily="34" charset="0"/>
              </a:rPr>
              <a:t>SPECIFICITY adalah TRUE NEGATIVE dibagi dengan N</a:t>
            </a:r>
            <a:r>
              <a:rPr lang="en-US" baseline="-25000" smtClean="0">
                <a:latin typeface="Trebuchet MS" pitchFamily="34" charset="0"/>
              </a:rPr>
              <a:t>2</a:t>
            </a:r>
          </a:p>
          <a:p>
            <a:endParaRPr lang="en-US" smtClean="0">
              <a:latin typeface="Trebuchet MS" pitchFamily="34" charset="0"/>
            </a:endParaRPr>
          </a:p>
          <a:p>
            <a:r>
              <a:rPr lang="en-US" sz="1400" smtClean="0">
                <a:latin typeface="Trebuchet MS" pitchFamily="34" charset="0"/>
              </a:rPr>
              <a:t>Tentu saja 1 – Specificity adalah 1 dikurangi nilai specificity-nya, atau diperoleh dari FALSE POSITIVE dibagi dengan N</a:t>
            </a:r>
            <a:r>
              <a:rPr lang="en-US" sz="1400" baseline="-25000" smtClean="0">
                <a:latin typeface="Trebuchet MS" pitchFamily="34" charset="0"/>
              </a:rPr>
              <a:t>2</a:t>
            </a:r>
            <a:r>
              <a:rPr lang="en-US" sz="1400" smtClean="0">
                <a:latin typeface="Trebuchet MS" pitchFamily="34" charset="0"/>
              </a:rPr>
              <a:t>.</a:t>
            </a:r>
          </a:p>
          <a:p>
            <a:endParaRPr lang="en-US" sz="1400" smtClean="0">
              <a:latin typeface="Trebuchet MS" pitchFamily="34" charset="0"/>
            </a:endParaRPr>
          </a:p>
          <a:p>
            <a:r>
              <a:rPr lang="en-US" sz="1400" smtClean="0">
                <a:latin typeface="Trebuchet MS" pitchFamily="34" charset="0"/>
              </a:rPr>
              <a:t>Jika cutoff nilai prediksi peluang yang digunakan kecil, maka individu cenderung akan diprediksi memiliki kategori 1 (YES).  Sehingga pada saat nilai cutoff kecil, maka (1 – specificity) ini akan besar (mendekati 100%).  Secara umum nilai (1 – specificity) ini akan menurun jika nilai cutoff ditingkatkan.  Namun secara ideal kita menginginkan untuk berbagai nilai cutoff, model memiliki (1 – specificity) yang rendah.</a:t>
            </a:r>
            <a:endParaRPr lang="en-US" sz="140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15680</TotalTime>
  <Words>2052</Words>
  <Application>Microsoft Office PowerPoint</Application>
  <PresentationFormat>On-screen Show (4:3)</PresentationFormat>
  <Paragraphs>320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Georgia</vt:lpstr>
      <vt:lpstr>Lucida Console</vt:lpstr>
      <vt:lpstr>Trebuchet MS</vt:lpstr>
      <vt:lpstr>Tw Cen MT</vt:lpstr>
      <vt:lpstr>Tw Cen MT Condensed</vt:lpstr>
      <vt:lpstr>Verdana</vt:lpstr>
      <vt:lpstr>Wingdings</vt:lpstr>
      <vt:lpstr>Wingdings 3</vt:lpstr>
      <vt:lpstr>Integral</vt:lpstr>
      <vt:lpstr>PowerPoint Presentation</vt:lpstr>
      <vt:lpstr>Latihan: Data Kualitas Wine</vt:lpstr>
      <vt:lpstr>Latihan</vt:lpstr>
      <vt:lpstr>Beberapa ukuran ketepatan prediksi</vt:lpstr>
      <vt:lpstr>Classification Table</vt:lpstr>
      <vt:lpstr>Accuracy / Correct Classification Rate</vt:lpstr>
      <vt:lpstr>Sensitivity / Recall</vt:lpstr>
      <vt:lpstr>Classification Table</vt:lpstr>
      <vt:lpstr>PowerPoint Presentation</vt:lpstr>
      <vt:lpstr>Beberapa ukuran ketepatan prediksi</vt:lpstr>
      <vt:lpstr>PowerPoint Presentation</vt:lpstr>
      <vt:lpstr>Sensitivity vs Precision</vt:lpstr>
      <vt:lpstr>PowerPoint Presentation</vt:lpstr>
      <vt:lpstr>Kappa</vt:lpstr>
      <vt:lpstr>PowerPoint Presentation</vt:lpstr>
      <vt:lpstr>PowerPoint Presentation</vt:lpstr>
      <vt:lpstr>Validasi</vt:lpstr>
      <vt:lpstr>Validasi</vt:lpstr>
      <vt:lpstr>PowerPoint Presentation</vt:lpstr>
      <vt:lpstr>PowerPoint Presentation</vt:lpstr>
      <vt:lpstr>Penentuan k-optimal dengan validasi</vt:lpstr>
      <vt:lpstr>PowerPoint Presentation</vt:lpstr>
      <vt:lpstr>Validasi Silang</vt:lpstr>
      <vt:lpstr>Validasi Silang</vt:lpstr>
      <vt:lpstr>Validasi Silang</vt:lpstr>
      <vt:lpstr>Tugas Validasi Silang susun program untuk melakukan validasi silang dalam menentukan k optimal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Klasifikasi</dc:title>
  <dc:creator>Stat</dc:creator>
  <cp:lastModifiedBy>bagusco bagusco</cp:lastModifiedBy>
  <cp:revision>58</cp:revision>
  <dcterms:created xsi:type="dcterms:W3CDTF">2016-02-13T01:35:04Z</dcterms:created>
  <dcterms:modified xsi:type="dcterms:W3CDTF">2020-02-14T01:41:06Z</dcterms:modified>
</cp:coreProperties>
</file>