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sldIdLst>
    <p:sldId id="421"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69D6F-9D23-4CA4-9884-D2347CFB5FB5}" type="datetimeFigureOut">
              <a:rPr lang="en-US" smtClean="0"/>
              <a:pPr/>
              <a:t>4/4/2020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01436-465F-4651-97F8-05B6CFA4454F}" type="slidenum">
              <a:rPr lang="en-US" smtClean="0"/>
              <a:pPr/>
              <a:t>‹#›</a:t>
            </a:fld>
            <a:endParaRPr lang="en-US"/>
          </a:p>
        </p:txBody>
      </p:sp>
    </p:spTree>
    <p:extLst>
      <p:ext uri="{BB962C8B-B14F-4D97-AF65-F5344CB8AC3E}">
        <p14:creationId xmlns:p14="http://schemas.microsoft.com/office/powerpoint/2010/main" val="39520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 name="Rectangle 105"/>
          <p:cNvSpPr/>
          <p:nvPr/>
        </p:nvSpPr>
        <p:spPr>
          <a:xfrm rot="2700000">
            <a:off x="7446946" y="993285"/>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9" name="Group 408"/>
          <p:cNvGrpSpPr/>
          <p:nvPr/>
        </p:nvGrpSpPr>
        <p:grpSpPr>
          <a:xfrm>
            <a:off x="0" y="420256"/>
            <a:ext cx="9144000" cy="3795497"/>
            <a:chOff x="0" y="420256"/>
            <a:chExt cx="12188952" cy="3795497"/>
          </a:xfrm>
        </p:grpSpPr>
        <p:cxnSp>
          <p:nvCxnSpPr>
            <p:cNvPr id="410" name="Straight Connector 409"/>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Freeform 4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4" name="Oval 463"/>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5"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6" name="Oval 465"/>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7" name="Oval 466"/>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8" name="Oval 467"/>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9" name="Oval 468"/>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0" name="Oval 469"/>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1" name="Oval 470"/>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2" name="Oval 471"/>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3" name="Oval 472"/>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4" name="Oval 473"/>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5"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6"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7"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8"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9"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0"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1"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2"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3"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4"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6" name="Oval 485"/>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7" name="Oval 486"/>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8" name="Oval 487"/>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9" name="Oval 488"/>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0" name="Oval 489"/>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1" name="Oval 490"/>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2" name="Oval 491"/>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3" name="Oval 492"/>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4" name="Oval 493"/>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5" name="Oval 494"/>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6" name="Oval 495"/>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6"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7"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8"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9"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0"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1"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6"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7"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8"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9"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1"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3" name="Oval 522"/>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4" name="Oval 523"/>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5" name="Oval 524"/>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6" name="Oval 525"/>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Oval 526"/>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8" name="Oval 527"/>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9" name="Oval 528"/>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0" name="Oval 529"/>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1" name="Oval 530"/>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 name="Oval 531"/>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Oval 543"/>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Oval 544"/>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Oval 545"/>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Oval 546"/>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Oval 547"/>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Oval 548"/>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Oval 549"/>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Oval 550"/>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Oval 551"/>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Oval 552"/>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Oval 553"/>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Oval 566"/>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Oval 567"/>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Oval 568"/>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Oval 569"/>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Oval 570"/>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Oval 571"/>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Oval 572"/>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Oval 573"/>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Oval 574"/>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Oval 575"/>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Oval 587"/>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Oval 588"/>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Oval 589"/>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Oval 590"/>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592"/>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Oval 610"/>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Oval 611"/>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Oval 612"/>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Oval 613"/>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Oval 614"/>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Oval 615"/>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Oval 616"/>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Oval 617"/>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Oval 618"/>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Oval 619"/>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63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Oval 63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Oval 63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Oval 63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Oval 63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Oval 64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Oval 64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Oval 65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Oval 65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Oval 65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Oval 65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Oval 65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Oval 65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Oval 66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Oval 66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Oval 66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Oval 66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Oval 683"/>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Oval 684"/>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Oval 685"/>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1" name="Oval 70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2" name="Oval 701"/>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3" name="Oval 702"/>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4" name="Oval 703"/>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5" name="Oval 704"/>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6" name="Oval 705"/>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7" name="Oval 706"/>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8" name="Oval 707"/>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9" name="Oval 708"/>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0" name="Oval 709"/>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1" name="Oval 71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2" name="Oval 711"/>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3" name="Oval 712"/>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4" name="Oval 713"/>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5" name="Oval 714"/>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6" name="Oval 715"/>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7" name="Oval 716"/>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8" name="Oval 717"/>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9" name="Oval 718"/>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0" name="Oval 719"/>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1" name="Oval 720"/>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2" name="Oval 721"/>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3" name="Oval 722"/>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4" name="Oval 723"/>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5" name="Oval 724"/>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6" name="Oval 725"/>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7" name="Oval 726"/>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8" name="Oval 727"/>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9" name="Oval 728"/>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0" name="Oval 729"/>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1" name="Oval 730"/>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2" name="Oval 73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3" name="Oval 732"/>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4" name="Oval 733"/>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5" name="Oval 734"/>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6" name="Oval 735"/>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7" name="Oval 736"/>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8" name="Oval 737"/>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9" name="Oval 738"/>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0" name="Oval 739"/>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1" name="Oval 740"/>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2" name="Oval 74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3" name="Oval 742"/>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4" name="Oval 743"/>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5" name="Oval 744"/>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6" name="Oval 74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7" name="Oval 74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8" name="Oval 74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9" name="Oval 74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0" name="Oval 74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1" name="Oval 75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2" name="Oval 75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3" name="Oval 752"/>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4" name="Oval 753"/>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25096E7-155B-4913-BFA6-FE9331BA4A46}"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C798-BE21-440D-B86D-3C2EFD8AB96F}"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22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96E7-155B-4913-BFA6-FE9331BA4A46}"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355858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96E7-155B-4913-BFA6-FE9331BA4A46}"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C798-BE21-440D-B86D-3C2EFD8AB96F}"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32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9"/>
        <p:cNvGrpSpPr/>
        <p:nvPr/>
      </p:nvGrpSpPr>
      <p:grpSpPr>
        <a:xfrm>
          <a:off x="0" y="0"/>
          <a:ext cx="0" cy="0"/>
          <a:chOff x="0" y="0"/>
          <a:chExt cx="0" cy="0"/>
        </a:xfrm>
      </p:grpSpPr>
      <p:sp>
        <p:nvSpPr>
          <p:cNvPr id="20" name="Shape 20"/>
          <p:cNvSpPr/>
          <p:nvPr/>
        </p:nvSpPr>
        <p:spPr>
          <a:xfrm>
            <a:off x="259950" y="365700"/>
            <a:ext cx="8624125" cy="6126600"/>
          </a:xfrm>
          <a:custGeom>
            <a:avLst/>
            <a:gdLst/>
            <a:ahLst/>
            <a:cxnLst/>
            <a:rect l="0" t="0" r="0" b="0"/>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rgbClr val="FF9E00"/>
            </a:solidFill>
            <a:prstDash val="solid"/>
            <a:miter lim="8000"/>
            <a:headEnd type="none" w="lg" len="lg"/>
            <a:tailEnd type="none" w="lg" len="lg"/>
          </a:ln>
        </p:spPr>
      </p:sp>
      <p:sp>
        <p:nvSpPr>
          <p:cNvPr id="21" name="Shape 21"/>
          <p:cNvSpPr txBox="1">
            <a:spLocks noGrp="1"/>
          </p:cNvSpPr>
          <p:nvPr>
            <p:ph type="title"/>
          </p:nvPr>
        </p:nvSpPr>
        <p:spPr>
          <a:xfrm>
            <a:off x="3241650" y="122088"/>
            <a:ext cx="2660700" cy="978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916650" y="1267800"/>
            <a:ext cx="7310700" cy="4322400"/>
          </a:xfrm>
          <a:prstGeom prst="rect">
            <a:avLst/>
          </a:prstGeom>
        </p:spPr>
        <p:txBody>
          <a:bodyPr wrap="square" lIns="91425" tIns="91425" rIns="91425" bIns="91425" anchor="t" anchorCtr="0"/>
          <a:lstStyle>
            <a:lvl1pPr lvl="0">
              <a:spcBef>
                <a:spcPts val="0"/>
              </a:spcBef>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Tree>
    <p:extLst>
      <p:ext uri="{BB962C8B-B14F-4D97-AF65-F5344CB8AC3E}">
        <p14:creationId xmlns:p14="http://schemas.microsoft.com/office/powerpoint/2010/main" val="289351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609600"/>
            <a:ext cx="7290054" cy="1499616"/>
          </a:xfrm>
        </p:spPr>
        <p:txBody>
          <a:bodyPr>
            <a:normAutofit/>
          </a:bodyPr>
          <a:lstStyle>
            <a:lvl1pPr>
              <a:defRPr sz="3600" b="1" cap="none" baseline="0">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96E7-155B-4913-BFA6-FE9331BA4A46}"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23671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0" y="420256"/>
            <a:ext cx="9144000" cy="3795497"/>
            <a:chOff x="0" y="420256"/>
            <a:chExt cx="12188952" cy="3795497"/>
          </a:xfrm>
        </p:grpSpPr>
        <p:cxnSp>
          <p:nvCxnSpPr>
            <p:cNvPr id="10" name="Straight Connector 9"/>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293"/>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296"/>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297"/>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299"/>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1" name="Oval 350"/>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2" name="Oval 351"/>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3" name="Oval 352"/>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4" name="Oval 353"/>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96E7-155B-4913-BFA6-FE9331BA4A46}"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5C798-BE21-440D-B86D-3C2EFD8AB96F}"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63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5096E7-155B-4913-BFA6-FE9331BA4A46}"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223495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5096E7-155B-4913-BFA6-FE9331BA4A46}" type="datetimeFigureOut">
              <a:rPr lang="en-US" smtClean="0"/>
              <a:pPr/>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21283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5096E7-155B-4913-BFA6-FE9331BA4A46}" type="datetimeFigureOut">
              <a:rPr lang="en-US" smtClean="0"/>
              <a:pPr/>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281545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96E7-155B-4913-BFA6-FE9331BA4A46}" type="datetimeFigureOut">
              <a:rPr lang="en-US" smtClean="0"/>
              <a:pPr/>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270344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96E7-155B-4913-BFA6-FE9331BA4A46}"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5C798-BE21-440D-B86D-3C2EFD8AB96F}" type="slidenum">
              <a:rPr lang="en-US" smtClean="0"/>
              <a:pPr/>
              <a:t>‹#›</a:t>
            </a:fld>
            <a:endParaRPr lang="en-US"/>
          </a:p>
        </p:txBody>
      </p:sp>
    </p:spTree>
    <p:extLst>
      <p:ext uri="{BB962C8B-B14F-4D97-AF65-F5344CB8AC3E}">
        <p14:creationId xmlns:p14="http://schemas.microsoft.com/office/powerpoint/2010/main" val="152551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96E7-155B-4913-BFA6-FE9331BA4A46}"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5C798-BE21-440D-B86D-3C2EFD8AB96F}" type="slidenum">
              <a:rPr lang="en-US" smtClean="0"/>
              <a:pPr/>
              <a:t>‹#›</a:t>
            </a:fld>
            <a:endParaRPr lang="en-US"/>
          </a:p>
        </p:txBody>
      </p:sp>
      <p:cxnSp>
        <p:nvCxnSpPr>
          <p:cNvPr id="9" name="Straight Connector 8"/>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19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4"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6"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5096E7-155B-4913-BFA6-FE9331BA4A46}" type="datetimeFigureOut">
              <a:rPr lang="en-US" smtClean="0"/>
              <a:pPr/>
              <a:t>4/4/2020</a:t>
            </a:fld>
            <a:endParaRPr lang="en-US"/>
          </a:p>
        </p:txBody>
      </p:sp>
      <p:sp>
        <p:nvSpPr>
          <p:cNvPr id="5" name="Footer Placeholder 4"/>
          <p:cNvSpPr>
            <a:spLocks noGrp="1"/>
          </p:cNvSpPr>
          <p:nvPr>
            <p:ph type="ftr" sz="quarter" idx="3"/>
          </p:nvPr>
        </p:nvSpPr>
        <p:spPr>
          <a:xfrm>
            <a:off x="3632199"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75C798-BE21-440D-B86D-3C2EFD8AB96F}"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9753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bagusco@apps.ipb.ac.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152400"/>
            <a:ext cx="6172200" cy="769441"/>
          </a:xfrm>
          <a:prstGeom prst="rect">
            <a:avLst/>
          </a:prstGeom>
          <a:solidFill>
            <a:schemeClr val="accent6">
              <a:lumMod val="20000"/>
              <a:lumOff val="80000"/>
              <a:alpha val="50000"/>
            </a:schemeClr>
          </a:solidFill>
        </p:spPr>
        <p:txBody>
          <a:bodyPr wrap="square" rtlCol="0">
            <a:spAutoFit/>
          </a:bodyPr>
          <a:lstStyle/>
          <a:p>
            <a:r>
              <a:rPr lang="en-US" sz="2000" b="1" dirty="0" err="1" smtClean="0"/>
              <a:t>Departemen</a:t>
            </a:r>
            <a:r>
              <a:rPr lang="en-US" sz="2000" b="1" dirty="0" smtClean="0"/>
              <a:t> </a:t>
            </a:r>
            <a:r>
              <a:rPr lang="en-US" sz="2000" b="1" dirty="0" err="1" smtClean="0"/>
              <a:t>Statistika</a:t>
            </a:r>
            <a:endParaRPr lang="en-US" sz="2000" b="1" dirty="0" smtClean="0"/>
          </a:p>
          <a:p>
            <a:r>
              <a:rPr lang="en-US" sz="1200" b="1" dirty="0" err="1" smtClean="0"/>
              <a:t>Fakultas</a:t>
            </a:r>
            <a:r>
              <a:rPr lang="en-US" sz="1200" b="1" dirty="0" smtClean="0"/>
              <a:t> </a:t>
            </a:r>
            <a:r>
              <a:rPr lang="en-US" sz="1200" b="1" dirty="0" err="1" smtClean="0"/>
              <a:t>Matematika</a:t>
            </a:r>
            <a:r>
              <a:rPr lang="en-US" sz="1200" b="1" dirty="0" smtClean="0"/>
              <a:t> </a:t>
            </a:r>
            <a:r>
              <a:rPr lang="en-US" sz="1200" b="1" dirty="0" err="1" smtClean="0"/>
              <a:t>dan</a:t>
            </a:r>
            <a:r>
              <a:rPr lang="en-US" sz="1200" b="1" dirty="0" smtClean="0"/>
              <a:t> </a:t>
            </a:r>
            <a:r>
              <a:rPr lang="en-US" sz="1200" b="1" dirty="0" err="1" smtClean="0"/>
              <a:t>Ilmu</a:t>
            </a:r>
            <a:r>
              <a:rPr lang="en-US" sz="1200" b="1" dirty="0" smtClean="0"/>
              <a:t> </a:t>
            </a:r>
            <a:r>
              <a:rPr lang="en-US" sz="1200" b="1" dirty="0" err="1" smtClean="0"/>
              <a:t>Pengetahuan</a:t>
            </a:r>
            <a:r>
              <a:rPr lang="en-US" sz="1200" b="1" dirty="0" smtClean="0"/>
              <a:t> </a:t>
            </a:r>
            <a:r>
              <a:rPr lang="en-US" sz="1200" b="1" dirty="0" err="1" smtClean="0"/>
              <a:t>Alam</a:t>
            </a:r>
            <a:endParaRPr lang="en-US" sz="1200" b="1" dirty="0" smtClean="0"/>
          </a:p>
          <a:p>
            <a:r>
              <a:rPr lang="en-US" sz="1200" b="1" dirty="0" err="1" smtClean="0"/>
              <a:t>Institut</a:t>
            </a:r>
            <a:r>
              <a:rPr lang="en-US" sz="1200" b="1" dirty="0" smtClean="0"/>
              <a:t> </a:t>
            </a:r>
            <a:r>
              <a:rPr lang="en-US" sz="1200" b="1" dirty="0" err="1" smtClean="0"/>
              <a:t>Pertanian</a:t>
            </a:r>
            <a:r>
              <a:rPr lang="en-US" sz="1200" b="1" dirty="0" smtClean="0"/>
              <a:t> Bogor</a:t>
            </a:r>
          </a:p>
        </p:txBody>
      </p:sp>
      <p:sp>
        <p:nvSpPr>
          <p:cNvPr id="3" name="Rectangle 2"/>
          <p:cNvSpPr/>
          <p:nvPr/>
        </p:nvSpPr>
        <p:spPr>
          <a:xfrm>
            <a:off x="671223" y="4953000"/>
            <a:ext cx="4572000" cy="1015663"/>
          </a:xfrm>
          <a:prstGeom prst="rect">
            <a:avLst/>
          </a:prstGeom>
        </p:spPr>
        <p:txBody>
          <a:bodyPr>
            <a:spAutoFit/>
          </a:bodyPr>
          <a:lstStyle/>
          <a:p>
            <a:r>
              <a:rPr lang="en-US" sz="2400" b="1" dirty="0">
                <a:solidFill>
                  <a:srgbClr val="C00000"/>
                </a:solidFill>
              </a:rPr>
              <a:t>Bagus Sartono</a:t>
            </a:r>
            <a:r>
              <a:rPr lang="en-US" b="1" dirty="0"/>
              <a:t/>
            </a:r>
            <a:br>
              <a:rPr lang="en-US" b="1" dirty="0"/>
            </a:br>
            <a:r>
              <a:rPr lang="en-US" b="1" dirty="0" smtClean="0">
                <a:hlinkClick r:id="rId2"/>
              </a:rPr>
              <a:t>bagusco@apps.ipb.ac.id</a:t>
            </a:r>
            <a:endParaRPr lang="en-US" b="1" dirty="0"/>
          </a:p>
          <a:p>
            <a:r>
              <a:rPr lang="en-US" b="1" dirty="0" smtClean="0"/>
              <a:t>2020</a:t>
            </a:r>
            <a:endParaRPr lang="en-ID" dirty="0"/>
          </a:p>
        </p:txBody>
      </p:sp>
      <p:pic>
        <p:nvPicPr>
          <p:cNvPr id="7"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4600" y="203283"/>
            <a:ext cx="2430593" cy="667674"/>
          </a:xfrm>
          <a:prstGeom prst="rect">
            <a:avLst/>
          </a:prstGeom>
        </p:spPr>
      </p:pic>
      <p:sp>
        <p:nvSpPr>
          <p:cNvPr id="4" name="Title 3"/>
          <p:cNvSpPr>
            <a:spLocks noGrp="1"/>
          </p:cNvSpPr>
          <p:nvPr>
            <p:ph type="ctrTitle"/>
          </p:nvPr>
        </p:nvSpPr>
        <p:spPr/>
        <p:txBody>
          <a:bodyPr/>
          <a:lstStyle/>
          <a:p>
            <a:endParaRPr lang="en-US"/>
          </a:p>
        </p:txBody>
      </p:sp>
      <p:sp>
        <p:nvSpPr>
          <p:cNvPr id="9" name="Title 1"/>
          <p:cNvSpPr txBox="1">
            <a:spLocks/>
          </p:cNvSpPr>
          <p:nvPr/>
        </p:nvSpPr>
        <p:spPr>
          <a:xfrm>
            <a:off x="1828800" y="2362200"/>
            <a:ext cx="7200900" cy="2057400"/>
          </a:xfrm>
          <a:prstGeom prst="rect">
            <a:avLst/>
          </a:prstGeom>
          <a:solidFill>
            <a:schemeClr val="accent3">
              <a:lumMod val="20000"/>
              <a:lumOff val="80000"/>
              <a:alpha val="47000"/>
            </a:schemeClr>
          </a:solidFill>
        </p:spPr>
        <p:txBody>
          <a:bodyPr vert="horz" lIns="91440" tIns="45720" rIns="91440" bIns="45720" rtlCol="0" anchor="ctr">
            <a:norm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r>
              <a:rPr lang="en-US" b="1" smtClean="0"/>
              <a:t>Pemodelan Klasifikasi</a:t>
            </a:r>
            <a:br>
              <a:rPr lang="en-US" b="1" smtClean="0"/>
            </a:br>
            <a:r>
              <a:rPr lang="en-US" sz="3100" b="1" smtClean="0">
                <a:solidFill>
                  <a:schemeClr val="accent5">
                    <a:lumMod val="75000"/>
                  </a:schemeClr>
                </a:solidFill>
              </a:rPr>
              <a:t>Pertemuan #8</a:t>
            </a:r>
            <a:br>
              <a:rPr lang="en-US" sz="3100" b="1" smtClean="0">
                <a:solidFill>
                  <a:schemeClr val="accent5">
                    <a:lumMod val="75000"/>
                  </a:schemeClr>
                </a:solidFill>
              </a:rPr>
            </a:br>
            <a:r>
              <a:rPr lang="en-US" sz="3200" b="1" smtClean="0">
                <a:solidFill>
                  <a:srgbClr val="FF0000"/>
                </a:solidFill>
              </a:rPr>
              <a:t>DISKRETISASI</a:t>
            </a:r>
            <a:endParaRPr lang="en-US" sz="2700" b="1" dirty="0"/>
          </a:p>
        </p:txBody>
      </p:sp>
    </p:spTree>
    <p:extLst>
      <p:ext uri="{BB962C8B-B14F-4D97-AF65-F5344CB8AC3E}">
        <p14:creationId xmlns:p14="http://schemas.microsoft.com/office/powerpoint/2010/main" val="2860327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8534400" cy="3416320"/>
          </a:xfrm>
          <a:prstGeom prst="rect">
            <a:avLst/>
          </a:prstGeom>
        </p:spPr>
        <p:txBody>
          <a:bodyPr wrap="square">
            <a:spAutoFit/>
          </a:bodyPr>
          <a:lstStyle/>
          <a:p>
            <a:r>
              <a:rPr lang="en-US" dirty="0" smtClean="0">
                <a:latin typeface="Lucida Console" panose="020B0609040504020204" pitchFamily="49" charset="0"/>
                <a:cs typeface="Courier New" pitchFamily="49" charset="0"/>
              </a:rPr>
              <a:t>x &lt;- c(15, 4, 21, 11, 16, 18, 24, 26, 28) </a:t>
            </a:r>
          </a:p>
          <a:p>
            <a:r>
              <a:rPr lang="en-US" dirty="0" smtClean="0">
                <a:latin typeface="Lucida Console" panose="020B0609040504020204" pitchFamily="49" charset="0"/>
                <a:cs typeface="Courier New" pitchFamily="49" charset="0"/>
              </a:rPr>
              <a:t>library(</a:t>
            </a:r>
            <a:r>
              <a:rPr lang="en-US" dirty="0" err="1" smtClean="0">
                <a:latin typeface="Lucida Console" panose="020B0609040504020204" pitchFamily="49" charset="0"/>
                <a:cs typeface="Courier New" pitchFamily="49" charset="0"/>
              </a:rPr>
              <a:t>classInt</a:t>
            </a:r>
            <a:r>
              <a:rPr lang="en-US" dirty="0" smtClean="0">
                <a:latin typeface="Lucida Console" panose="020B0609040504020204" pitchFamily="49" charset="0"/>
                <a:cs typeface="Courier New" pitchFamily="49" charset="0"/>
              </a:rPr>
              <a:t>) </a:t>
            </a:r>
          </a:p>
          <a:p>
            <a:endParaRPr lang="en-US" dirty="0" smtClean="0">
              <a:latin typeface="Lucida Console" panose="020B0609040504020204" pitchFamily="49" charset="0"/>
              <a:cs typeface="Courier New" pitchFamily="49" charset="0"/>
            </a:endParaRPr>
          </a:p>
          <a:p>
            <a:r>
              <a:rPr lang="en-US" dirty="0" smtClean="0">
                <a:latin typeface="Lucida Console" panose="020B0609040504020204" pitchFamily="49" charset="0"/>
                <a:cs typeface="Courier New" pitchFamily="49" charset="0"/>
              </a:rPr>
              <a:t>#equal width</a:t>
            </a:r>
          </a:p>
          <a:p>
            <a:r>
              <a:rPr lang="en-US" dirty="0" err="1" smtClean="0">
                <a:latin typeface="Lucida Console" panose="020B0609040504020204" pitchFamily="49" charset="0"/>
                <a:cs typeface="Courier New" pitchFamily="49" charset="0"/>
              </a:rPr>
              <a:t>eqwid</a:t>
            </a:r>
            <a:r>
              <a:rPr lang="en-US" dirty="0" smtClean="0">
                <a:latin typeface="Lucida Console" panose="020B0609040504020204" pitchFamily="49" charset="0"/>
                <a:cs typeface="Courier New" pitchFamily="49" charset="0"/>
              </a:rPr>
              <a:t> &lt;- </a:t>
            </a:r>
            <a:r>
              <a:rPr lang="en-US" dirty="0" err="1" smtClean="0">
                <a:latin typeface="Lucida Console" panose="020B0609040504020204" pitchFamily="49" charset="0"/>
                <a:cs typeface="Courier New" pitchFamily="49" charset="0"/>
              </a:rPr>
              <a:t>classIntervals</a:t>
            </a:r>
            <a:r>
              <a:rPr lang="en-US" dirty="0" smtClean="0">
                <a:latin typeface="Lucida Console" panose="020B0609040504020204" pitchFamily="49" charset="0"/>
                <a:cs typeface="Courier New" pitchFamily="49" charset="0"/>
              </a:rPr>
              <a:t>(x, 4, style = 'equal')</a:t>
            </a:r>
          </a:p>
          <a:p>
            <a:r>
              <a:rPr lang="en-US" dirty="0" err="1" smtClean="0">
                <a:latin typeface="Lucida Console" panose="020B0609040504020204" pitchFamily="49" charset="0"/>
                <a:cs typeface="Courier New" pitchFamily="49" charset="0"/>
              </a:rPr>
              <a:t>eqwid$brks</a:t>
            </a:r>
            <a:endParaRPr lang="en-US" dirty="0" smtClean="0">
              <a:latin typeface="Lucida Console" panose="020B0609040504020204" pitchFamily="49" charset="0"/>
              <a:cs typeface="Courier New" pitchFamily="49" charset="0"/>
            </a:endParaRPr>
          </a:p>
          <a:p>
            <a:endParaRPr lang="en-US" dirty="0" smtClean="0">
              <a:latin typeface="Lucida Console" panose="020B0609040504020204" pitchFamily="49" charset="0"/>
              <a:cs typeface="Courier New" pitchFamily="49" charset="0"/>
            </a:endParaRPr>
          </a:p>
          <a:p>
            <a:endParaRPr lang="en-US" dirty="0" smtClean="0">
              <a:latin typeface="Lucida Console" panose="020B0609040504020204" pitchFamily="49" charset="0"/>
              <a:cs typeface="Courier New" pitchFamily="49" charset="0"/>
            </a:endParaRPr>
          </a:p>
          <a:p>
            <a:r>
              <a:rPr lang="en-US" dirty="0" err="1" smtClean="0">
                <a:latin typeface="Lucida Console" panose="020B0609040504020204" pitchFamily="49" charset="0"/>
                <a:cs typeface="Courier New" pitchFamily="49" charset="0"/>
              </a:rPr>
              <a:t>x.eqwid</a:t>
            </a:r>
            <a:r>
              <a:rPr lang="en-US" dirty="0" smtClean="0">
                <a:latin typeface="Lucida Console" panose="020B0609040504020204" pitchFamily="49" charset="0"/>
                <a:cs typeface="Courier New" pitchFamily="49" charset="0"/>
              </a:rPr>
              <a:t> &lt;- cut(x, breaks=</a:t>
            </a:r>
            <a:r>
              <a:rPr lang="en-US" dirty="0" err="1" smtClean="0">
                <a:latin typeface="Lucida Console" panose="020B0609040504020204" pitchFamily="49" charset="0"/>
                <a:cs typeface="Courier New" pitchFamily="49" charset="0"/>
              </a:rPr>
              <a:t>eqwid$brks</a:t>
            </a:r>
            <a:r>
              <a:rPr lang="en-US" dirty="0" smtClean="0">
                <a:latin typeface="Lucida Console" panose="020B0609040504020204" pitchFamily="49" charset="0"/>
                <a:cs typeface="Courier New" pitchFamily="49" charset="0"/>
              </a:rPr>
              <a:t>, </a:t>
            </a:r>
            <a:r>
              <a:rPr lang="en-US" dirty="0" err="1" smtClean="0">
                <a:latin typeface="Lucida Console" panose="020B0609040504020204" pitchFamily="49" charset="0"/>
                <a:cs typeface="Courier New" pitchFamily="49" charset="0"/>
              </a:rPr>
              <a:t>include.lowest</a:t>
            </a:r>
            <a:r>
              <a:rPr lang="en-US" dirty="0" smtClean="0">
                <a:latin typeface="Lucida Console" panose="020B0609040504020204" pitchFamily="49" charset="0"/>
                <a:cs typeface="Courier New" pitchFamily="49" charset="0"/>
              </a:rPr>
              <a:t>=TRUE)</a:t>
            </a:r>
          </a:p>
          <a:p>
            <a:r>
              <a:rPr lang="en-US" dirty="0" err="1" smtClean="0">
                <a:latin typeface="Lucida Console" panose="020B0609040504020204" pitchFamily="49" charset="0"/>
                <a:cs typeface="Courier New" pitchFamily="49" charset="0"/>
              </a:rPr>
              <a:t>cbind</a:t>
            </a:r>
            <a:r>
              <a:rPr lang="en-US" dirty="0" smtClean="0">
                <a:latin typeface="Lucida Console" panose="020B0609040504020204" pitchFamily="49" charset="0"/>
                <a:cs typeface="Courier New" pitchFamily="49" charset="0"/>
              </a:rPr>
              <a:t>(x, </a:t>
            </a:r>
            <a:r>
              <a:rPr lang="en-US" dirty="0" err="1" smtClean="0">
                <a:latin typeface="Lucida Console" panose="020B0609040504020204" pitchFamily="49" charset="0"/>
                <a:cs typeface="Courier New" pitchFamily="49" charset="0"/>
              </a:rPr>
              <a:t>x.eqwid</a:t>
            </a:r>
            <a:r>
              <a:rPr lang="en-US" dirty="0" smtClean="0">
                <a:latin typeface="Lucida Console" panose="020B0609040504020204" pitchFamily="49" charset="0"/>
                <a:cs typeface="Courier New" pitchFamily="49" charset="0"/>
              </a:rPr>
              <a:t>)</a:t>
            </a:r>
          </a:p>
          <a:p>
            <a:endParaRPr lang="en-US" dirty="0" smtClean="0">
              <a:latin typeface="Lucida Console" panose="020B0609040504020204" pitchFamily="49" charset="0"/>
              <a:cs typeface="Courier New" pitchFamily="49" charset="0"/>
            </a:endParaRPr>
          </a:p>
          <a:p>
            <a:endParaRPr lang="en-US" dirty="0" smtClean="0">
              <a:latin typeface="Lucida Console" panose="020B0609040504020204" pitchFamily="49" charset="0"/>
              <a:cs typeface="Courier New" pitchFamily="49" charset="0"/>
            </a:endParaRPr>
          </a:p>
        </p:txBody>
      </p:sp>
      <p:sp>
        <p:nvSpPr>
          <p:cNvPr id="4" name="Rectangle 3"/>
          <p:cNvSpPr/>
          <p:nvPr/>
        </p:nvSpPr>
        <p:spPr>
          <a:xfrm>
            <a:off x="1828800" y="1769730"/>
            <a:ext cx="4572000" cy="707886"/>
          </a:xfrm>
          <a:prstGeom prst="rect">
            <a:avLst/>
          </a:prstGeom>
        </p:spPr>
        <p:txBody>
          <a:bodyPr>
            <a:spAutoFit/>
          </a:bodyPr>
          <a:lstStyle/>
          <a:p>
            <a:r>
              <a:rPr lang="en-US" sz="2000" dirty="0" smtClean="0">
                <a:solidFill>
                  <a:srgbClr val="FF0000"/>
                </a:solidFill>
                <a:latin typeface="Courier New" pitchFamily="49" charset="0"/>
                <a:cs typeface="Courier New" pitchFamily="49" charset="0"/>
              </a:rPr>
              <a:t>&gt; </a:t>
            </a:r>
            <a:r>
              <a:rPr lang="en-US" sz="2000" dirty="0" err="1" smtClean="0">
                <a:solidFill>
                  <a:srgbClr val="FF0000"/>
                </a:solidFill>
                <a:latin typeface="Courier New" pitchFamily="49" charset="0"/>
                <a:cs typeface="Courier New" pitchFamily="49" charset="0"/>
              </a:rPr>
              <a:t>eqwid$brks</a:t>
            </a:r>
            <a:endParaRPr lang="en-US" sz="2000" dirty="0" smtClean="0">
              <a:solidFill>
                <a:srgbClr val="FF0000"/>
              </a:solidFill>
              <a:latin typeface="Courier New" pitchFamily="49" charset="0"/>
              <a:cs typeface="Courier New" pitchFamily="49" charset="0"/>
            </a:endParaRPr>
          </a:p>
          <a:p>
            <a:r>
              <a:rPr lang="en-US" sz="2000" dirty="0" smtClean="0">
                <a:solidFill>
                  <a:srgbClr val="FF0000"/>
                </a:solidFill>
                <a:latin typeface="Courier New" pitchFamily="49" charset="0"/>
                <a:cs typeface="Courier New" pitchFamily="49" charset="0"/>
              </a:rPr>
              <a:t>[1]  4 10 16 22 28</a:t>
            </a:r>
            <a:endParaRPr lang="en-US" sz="2000" dirty="0">
              <a:solidFill>
                <a:srgbClr val="FF0000"/>
              </a:solidFill>
              <a:latin typeface="Courier New" pitchFamily="49" charset="0"/>
              <a:cs typeface="Courier New" pitchFamily="49" charset="0"/>
            </a:endParaRPr>
          </a:p>
        </p:txBody>
      </p:sp>
      <p:sp>
        <p:nvSpPr>
          <p:cNvPr id="6" name="Rectangle 5"/>
          <p:cNvSpPr/>
          <p:nvPr/>
        </p:nvSpPr>
        <p:spPr>
          <a:xfrm>
            <a:off x="4114800" y="3124200"/>
            <a:ext cx="4724400" cy="3477875"/>
          </a:xfrm>
          <a:prstGeom prst="rect">
            <a:avLst/>
          </a:prstGeom>
        </p:spPr>
        <p:txBody>
          <a:bodyPr wrap="square">
            <a:spAutoFit/>
          </a:bodyPr>
          <a:lstStyle/>
          <a:p>
            <a:r>
              <a:rPr lang="en-US" sz="2000" dirty="0" smtClean="0">
                <a:solidFill>
                  <a:srgbClr val="FF0000"/>
                </a:solidFill>
                <a:latin typeface="Courier New" pitchFamily="49" charset="0"/>
                <a:cs typeface="Courier New" pitchFamily="49" charset="0"/>
              </a:rPr>
              <a:t>&gt; </a:t>
            </a:r>
            <a:r>
              <a:rPr lang="en-US" sz="2000" dirty="0" err="1" smtClean="0">
                <a:solidFill>
                  <a:srgbClr val="FF0000"/>
                </a:solidFill>
                <a:latin typeface="Courier New" pitchFamily="49" charset="0"/>
                <a:cs typeface="Courier New" pitchFamily="49" charset="0"/>
              </a:rPr>
              <a:t>cbind</a:t>
            </a:r>
            <a:r>
              <a:rPr lang="en-US" sz="2000" dirty="0" smtClean="0">
                <a:solidFill>
                  <a:srgbClr val="FF0000"/>
                </a:solidFill>
                <a:latin typeface="Courier New" pitchFamily="49" charset="0"/>
                <a:cs typeface="Courier New" pitchFamily="49" charset="0"/>
              </a:rPr>
              <a:t>(x, </a:t>
            </a:r>
            <a:r>
              <a:rPr lang="en-US" sz="2000" dirty="0" err="1" smtClean="0">
                <a:solidFill>
                  <a:srgbClr val="FF0000"/>
                </a:solidFill>
                <a:latin typeface="Courier New" pitchFamily="49" charset="0"/>
                <a:cs typeface="Courier New" pitchFamily="49" charset="0"/>
              </a:rPr>
              <a:t>x.eqwid</a:t>
            </a:r>
            <a:r>
              <a:rPr lang="en-US" sz="2000" dirty="0" smtClean="0">
                <a:solidFill>
                  <a:srgbClr val="FF0000"/>
                </a:solidFill>
                <a:latin typeface="Courier New" pitchFamily="49" charset="0"/>
                <a:cs typeface="Courier New" pitchFamily="49" charset="0"/>
              </a:rPr>
              <a:t>)</a:t>
            </a:r>
          </a:p>
          <a:p>
            <a:r>
              <a:rPr lang="en-US" sz="2000" dirty="0" smtClean="0">
                <a:solidFill>
                  <a:srgbClr val="FF0000"/>
                </a:solidFill>
                <a:latin typeface="Courier New" pitchFamily="49" charset="0"/>
                <a:cs typeface="Courier New" pitchFamily="49" charset="0"/>
              </a:rPr>
              <a:t>       x </a:t>
            </a:r>
            <a:r>
              <a:rPr lang="en-US" sz="2000" dirty="0" err="1" smtClean="0">
                <a:solidFill>
                  <a:srgbClr val="FF0000"/>
                </a:solidFill>
                <a:latin typeface="Courier New" pitchFamily="49" charset="0"/>
                <a:cs typeface="Courier New" pitchFamily="49" charset="0"/>
              </a:rPr>
              <a:t>x.eqwid</a:t>
            </a:r>
            <a:endParaRPr lang="en-US" sz="2000" dirty="0" smtClean="0">
              <a:solidFill>
                <a:srgbClr val="FF0000"/>
              </a:solidFill>
              <a:latin typeface="Courier New" pitchFamily="49" charset="0"/>
              <a:cs typeface="Courier New" pitchFamily="49" charset="0"/>
            </a:endParaRPr>
          </a:p>
          <a:p>
            <a:r>
              <a:rPr lang="en-US" sz="2000" dirty="0" smtClean="0">
                <a:solidFill>
                  <a:srgbClr val="FF0000"/>
                </a:solidFill>
                <a:latin typeface="Courier New" pitchFamily="49" charset="0"/>
                <a:cs typeface="Courier New" pitchFamily="49" charset="0"/>
              </a:rPr>
              <a:t> [1,] 15       2</a:t>
            </a:r>
          </a:p>
          <a:p>
            <a:r>
              <a:rPr lang="en-US" sz="2000" dirty="0" smtClean="0">
                <a:solidFill>
                  <a:srgbClr val="FF0000"/>
                </a:solidFill>
                <a:latin typeface="Courier New" pitchFamily="49" charset="0"/>
                <a:cs typeface="Courier New" pitchFamily="49" charset="0"/>
              </a:rPr>
              <a:t> [2,]  4       1</a:t>
            </a:r>
          </a:p>
          <a:p>
            <a:r>
              <a:rPr lang="en-US" sz="2000" dirty="0" smtClean="0">
                <a:solidFill>
                  <a:srgbClr val="FF0000"/>
                </a:solidFill>
                <a:latin typeface="Courier New" pitchFamily="49" charset="0"/>
                <a:cs typeface="Courier New" pitchFamily="49" charset="0"/>
              </a:rPr>
              <a:t> [3,] 21       3</a:t>
            </a:r>
          </a:p>
          <a:p>
            <a:r>
              <a:rPr lang="en-US" sz="2000" dirty="0" smtClean="0">
                <a:solidFill>
                  <a:srgbClr val="FF0000"/>
                </a:solidFill>
                <a:latin typeface="Courier New" pitchFamily="49" charset="0"/>
                <a:cs typeface="Courier New" pitchFamily="49" charset="0"/>
              </a:rPr>
              <a:t> [4,] 11       2</a:t>
            </a:r>
          </a:p>
          <a:p>
            <a:r>
              <a:rPr lang="en-US" sz="2000" dirty="0" smtClean="0">
                <a:solidFill>
                  <a:srgbClr val="FF0000"/>
                </a:solidFill>
                <a:latin typeface="Courier New" pitchFamily="49" charset="0"/>
                <a:cs typeface="Courier New" pitchFamily="49" charset="0"/>
              </a:rPr>
              <a:t> [5,] 16       2</a:t>
            </a:r>
          </a:p>
          <a:p>
            <a:r>
              <a:rPr lang="en-US" sz="2000" dirty="0" smtClean="0">
                <a:solidFill>
                  <a:srgbClr val="FF0000"/>
                </a:solidFill>
                <a:latin typeface="Courier New" pitchFamily="49" charset="0"/>
                <a:cs typeface="Courier New" pitchFamily="49" charset="0"/>
              </a:rPr>
              <a:t> [6,] 18       3</a:t>
            </a:r>
          </a:p>
          <a:p>
            <a:r>
              <a:rPr lang="en-US" sz="2000" dirty="0" smtClean="0">
                <a:solidFill>
                  <a:srgbClr val="FF0000"/>
                </a:solidFill>
                <a:latin typeface="Courier New" pitchFamily="49" charset="0"/>
                <a:cs typeface="Courier New" pitchFamily="49" charset="0"/>
              </a:rPr>
              <a:t> [7,] 24       4</a:t>
            </a:r>
          </a:p>
          <a:p>
            <a:r>
              <a:rPr lang="en-US" sz="2000" dirty="0" smtClean="0">
                <a:solidFill>
                  <a:srgbClr val="FF0000"/>
                </a:solidFill>
                <a:latin typeface="Courier New" pitchFamily="49" charset="0"/>
                <a:cs typeface="Courier New" pitchFamily="49" charset="0"/>
              </a:rPr>
              <a:t> [8,] 26       4</a:t>
            </a:r>
          </a:p>
          <a:p>
            <a:r>
              <a:rPr lang="en-US" sz="2000" dirty="0" smtClean="0">
                <a:solidFill>
                  <a:srgbClr val="FF0000"/>
                </a:solidFill>
                <a:latin typeface="Courier New" pitchFamily="49" charset="0"/>
                <a:cs typeface="Courier New" pitchFamily="49" charset="0"/>
              </a:rPr>
              <a:t> [9,] 28       4</a:t>
            </a:r>
            <a:endParaRPr lang="en-US" sz="20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3774675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228600"/>
            <a:ext cx="8534400" cy="2031325"/>
          </a:xfrm>
          <a:prstGeom prst="rect">
            <a:avLst/>
          </a:prstGeom>
        </p:spPr>
        <p:txBody>
          <a:bodyPr wrap="square">
            <a:spAutoFit/>
          </a:bodyPr>
          <a:lstStyle/>
          <a:p>
            <a:r>
              <a:rPr lang="en-US" dirty="0" smtClean="0">
                <a:latin typeface="Lucida Console" panose="020B0609040504020204" pitchFamily="49" charset="0"/>
                <a:cs typeface="Courier New" pitchFamily="49" charset="0"/>
              </a:rPr>
              <a:t>#equal </a:t>
            </a:r>
            <a:r>
              <a:rPr lang="en-US" dirty="0" err="1" smtClean="0">
                <a:latin typeface="Lucida Console" panose="020B0609040504020204" pitchFamily="49" charset="0"/>
                <a:cs typeface="Courier New" pitchFamily="49" charset="0"/>
              </a:rPr>
              <a:t>freq</a:t>
            </a:r>
            <a:endParaRPr lang="en-US" dirty="0" smtClean="0">
              <a:latin typeface="Lucida Console" panose="020B0609040504020204" pitchFamily="49" charset="0"/>
              <a:cs typeface="Courier New" pitchFamily="49" charset="0"/>
            </a:endParaRPr>
          </a:p>
          <a:p>
            <a:r>
              <a:rPr lang="en-US" dirty="0" err="1" smtClean="0">
                <a:latin typeface="Lucida Console" panose="020B0609040504020204" pitchFamily="49" charset="0"/>
                <a:cs typeface="Courier New" pitchFamily="49" charset="0"/>
              </a:rPr>
              <a:t>eqfreq</a:t>
            </a:r>
            <a:r>
              <a:rPr lang="en-US" dirty="0" smtClean="0">
                <a:latin typeface="Lucida Console" panose="020B0609040504020204" pitchFamily="49" charset="0"/>
                <a:cs typeface="Courier New" pitchFamily="49" charset="0"/>
              </a:rPr>
              <a:t> &lt;- </a:t>
            </a:r>
            <a:r>
              <a:rPr lang="en-US" dirty="0" err="1" smtClean="0">
                <a:latin typeface="Lucida Console" panose="020B0609040504020204" pitchFamily="49" charset="0"/>
                <a:cs typeface="Courier New" pitchFamily="49" charset="0"/>
              </a:rPr>
              <a:t>classIntervals</a:t>
            </a:r>
            <a:r>
              <a:rPr lang="en-US" dirty="0" smtClean="0">
                <a:latin typeface="Lucida Console" panose="020B0609040504020204" pitchFamily="49" charset="0"/>
                <a:cs typeface="Courier New" pitchFamily="49" charset="0"/>
              </a:rPr>
              <a:t>(x, 4, style = 'quantile')</a:t>
            </a:r>
          </a:p>
          <a:p>
            <a:r>
              <a:rPr lang="en-US" dirty="0" err="1" smtClean="0">
                <a:latin typeface="Lucida Console" panose="020B0609040504020204" pitchFamily="49" charset="0"/>
                <a:cs typeface="Courier New" pitchFamily="49" charset="0"/>
              </a:rPr>
              <a:t>eqfreq$brks</a:t>
            </a:r>
            <a:endParaRPr lang="en-US" dirty="0" smtClean="0">
              <a:latin typeface="Lucida Console" panose="020B0609040504020204" pitchFamily="49" charset="0"/>
              <a:cs typeface="Courier New" pitchFamily="49" charset="0"/>
            </a:endParaRPr>
          </a:p>
          <a:p>
            <a:endParaRPr lang="en-US" dirty="0" smtClean="0">
              <a:latin typeface="Lucida Console" panose="020B0609040504020204" pitchFamily="49" charset="0"/>
              <a:cs typeface="Courier New" pitchFamily="49" charset="0"/>
            </a:endParaRPr>
          </a:p>
          <a:p>
            <a:endParaRPr lang="en-US" dirty="0" smtClean="0">
              <a:latin typeface="Lucida Console" panose="020B0609040504020204" pitchFamily="49" charset="0"/>
              <a:cs typeface="Courier New" pitchFamily="49" charset="0"/>
            </a:endParaRPr>
          </a:p>
          <a:p>
            <a:r>
              <a:rPr lang="en-US" dirty="0" err="1" smtClean="0">
                <a:latin typeface="Lucida Console" panose="020B0609040504020204" pitchFamily="49" charset="0"/>
                <a:cs typeface="Courier New" pitchFamily="49" charset="0"/>
              </a:rPr>
              <a:t>x.eqfreq</a:t>
            </a:r>
            <a:r>
              <a:rPr lang="en-US" dirty="0" smtClean="0">
                <a:latin typeface="Lucida Console" panose="020B0609040504020204" pitchFamily="49" charset="0"/>
                <a:cs typeface="Courier New" pitchFamily="49" charset="0"/>
              </a:rPr>
              <a:t> &lt;- cut(x, breaks=</a:t>
            </a:r>
            <a:r>
              <a:rPr lang="en-US" dirty="0" err="1" smtClean="0">
                <a:latin typeface="Lucida Console" panose="020B0609040504020204" pitchFamily="49" charset="0"/>
                <a:cs typeface="Courier New" pitchFamily="49" charset="0"/>
              </a:rPr>
              <a:t>eqfreq$brks</a:t>
            </a:r>
            <a:r>
              <a:rPr lang="en-US" dirty="0" smtClean="0">
                <a:latin typeface="Lucida Console" panose="020B0609040504020204" pitchFamily="49" charset="0"/>
                <a:cs typeface="Courier New" pitchFamily="49" charset="0"/>
              </a:rPr>
              <a:t>, </a:t>
            </a:r>
            <a:r>
              <a:rPr lang="en-US" dirty="0" err="1" smtClean="0">
                <a:latin typeface="Lucida Console" panose="020B0609040504020204" pitchFamily="49" charset="0"/>
                <a:cs typeface="Courier New" pitchFamily="49" charset="0"/>
              </a:rPr>
              <a:t>include.lowest</a:t>
            </a:r>
            <a:r>
              <a:rPr lang="en-US" dirty="0" smtClean="0">
                <a:latin typeface="Lucida Console" panose="020B0609040504020204" pitchFamily="49" charset="0"/>
                <a:cs typeface="Courier New" pitchFamily="49" charset="0"/>
              </a:rPr>
              <a:t>=TRUE)</a:t>
            </a:r>
          </a:p>
          <a:p>
            <a:r>
              <a:rPr lang="en-US" dirty="0" err="1" smtClean="0">
                <a:latin typeface="Lucida Console" panose="020B0609040504020204" pitchFamily="49" charset="0"/>
                <a:cs typeface="Courier New" pitchFamily="49" charset="0"/>
              </a:rPr>
              <a:t>cbind</a:t>
            </a:r>
            <a:r>
              <a:rPr lang="en-US" dirty="0" smtClean="0">
                <a:latin typeface="Lucida Console" panose="020B0609040504020204" pitchFamily="49" charset="0"/>
                <a:cs typeface="Courier New" pitchFamily="49" charset="0"/>
              </a:rPr>
              <a:t>(x, </a:t>
            </a:r>
            <a:r>
              <a:rPr lang="en-US" dirty="0" err="1" smtClean="0">
                <a:latin typeface="Lucida Console" panose="020B0609040504020204" pitchFamily="49" charset="0"/>
                <a:cs typeface="Courier New" pitchFamily="49" charset="0"/>
              </a:rPr>
              <a:t>x.eqwid</a:t>
            </a:r>
            <a:r>
              <a:rPr lang="en-US" dirty="0" smtClean="0">
                <a:latin typeface="Lucida Console" panose="020B0609040504020204" pitchFamily="49" charset="0"/>
                <a:cs typeface="Courier New" pitchFamily="49" charset="0"/>
              </a:rPr>
              <a:t>, </a:t>
            </a:r>
            <a:r>
              <a:rPr lang="en-US" dirty="0" err="1" smtClean="0">
                <a:latin typeface="Lucida Console" panose="020B0609040504020204" pitchFamily="49" charset="0"/>
                <a:cs typeface="Courier New" pitchFamily="49" charset="0"/>
              </a:rPr>
              <a:t>x.eqfreq</a:t>
            </a:r>
            <a:r>
              <a:rPr lang="en-US" dirty="0" smtClean="0">
                <a:latin typeface="Lucida Console" panose="020B0609040504020204" pitchFamily="49" charset="0"/>
                <a:cs typeface="Courier New" pitchFamily="49" charset="0"/>
              </a:rPr>
              <a:t>)</a:t>
            </a:r>
            <a:endParaRPr lang="en-US" dirty="0">
              <a:latin typeface="Lucida Console" panose="020B0609040504020204" pitchFamily="49" charset="0"/>
              <a:cs typeface="Courier New" pitchFamily="49" charset="0"/>
            </a:endParaRPr>
          </a:p>
        </p:txBody>
      </p:sp>
      <p:sp>
        <p:nvSpPr>
          <p:cNvPr id="5" name="Rectangle 4"/>
          <p:cNvSpPr/>
          <p:nvPr/>
        </p:nvSpPr>
        <p:spPr>
          <a:xfrm>
            <a:off x="2438400" y="1044714"/>
            <a:ext cx="4572000" cy="707886"/>
          </a:xfrm>
          <a:prstGeom prst="rect">
            <a:avLst/>
          </a:prstGeom>
        </p:spPr>
        <p:txBody>
          <a:bodyPr>
            <a:spAutoFit/>
          </a:bodyPr>
          <a:lstStyle/>
          <a:p>
            <a:r>
              <a:rPr lang="en-US" sz="2000" smtClean="0">
                <a:solidFill>
                  <a:srgbClr val="FF0000"/>
                </a:solidFill>
                <a:latin typeface="Courier New" pitchFamily="49" charset="0"/>
                <a:cs typeface="Courier New" pitchFamily="49" charset="0"/>
              </a:rPr>
              <a:t>&gt; eqfreq$brks</a:t>
            </a:r>
          </a:p>
          <a:p>
            <a:r>
              <a:rPr lang="en-US" sz="2000" smtClean="0">
                <a:solidFill>
                  <a:srgbClr val="FF0000"/>
                </a:solidFill>
                <a:latin typeface="Courier New" pitchFamily="49" charset="0"/>
                <a:cs typeface="Courier New" pitchFamily="49" charset="0"/>
              </a:rPr>
              <a:t>[1]  4 15 18 24 28</a:t>
            </a:r>
            <a:endParaRPr lang="en-US" sz="2000">
              <a:solidFill>
                <a:srgbClr val="FF0000"/>
              </a:solidFill>
              <a:latin typeface="Courier New" pitchFamily="49" charset="0"/>
              <a:cs typeface="Courier New" pitchFamily="49" charset="0"/>
            </a:endParaRPr>
          </a:p>
        </p:txBody>
      </p:sp>
      <p:sp>
        <p:nvSpPr>
          <p:cNvPr id="6" name="Rectangle 5"/>
          <p:cNvSpPr/>
          <p:nvPr/>
        </p:nvSpPr>
        <p:spPr>
          <a:xfrm>
            <a:off x="2438400" y="2819400"/>
            <a:ext cx="5486400" cy="3477875"/>
          </a:xfrm>
          <a:prstGeom prst="rect">
            <a:avLst/>
          </a:prstGeom>
        </p:spPr>
        <p:txBody>
          <a:bodyPr wrap="square">
            <a:spAutoFit/>
          </a:bodyPr>
          <a:lstStyle/>
          <a:p>
            <a:r>
              <a:rPr lang="en-US" sz="2000" smtClean="0">
                <a:solidFill>
                  <a:srgbClr val="FF0000"/>
                </a:solidFill>
                <a:latin typeface="Courier New" pitchFamily="49" charset="0"/>
                <a:cs typeface="Courier New" pitchFamily="49" charset="0"/>
              </a:rPr>
              <a:t>&gt; cbind(x, x.eqwid, x.eqfreq)</a:t>
            </a:r>
          </a:p>
          <a:p>
            <a:r>
              <a:rPr lang="en-US" sz="2000" smtClean="0">
                <a:solidFill>
                  <a:srgbClr val="FF0000"/>
                </a:solidFill>
                <a:latin typeface="Courier New" pitchFamily="49" charset="0"/>
                <a:cs typeface="Courier New" pitchFamily="49" charset="0"/>
              </a:rPr>
              <a:t>       x x.eqwid x.eqfreq</a:t>
            </a:r>
          </a:p>
          <a:p>
            <a:r>
              <a:rPr lang="en-US" sz="2000" smtClean="0">
                <a:solidFill>
                  <a:srgbClr val="FF0000"/>
                </a:solidFill>
                <a:latin typeface="Courier New" pitchFamily="49" charset="0"/>
                <a:cs typeface="Courier New" pitchFamily="49" charset="0"/>
              </a:rPr>
              <a:t> [1,] 15       2        1</a:t>
            </a:r>
          </a:p>
          <a:p>
            <a:r>
              <a:rPr lang="en-US" sz="2000" smtClean="0">
                <a:solidFill>
                  <a:srgbClr val="FF0000"/>
                </a:solidFill>
                <a:latin typeface="Courier New" pitchFamily="49" charset="0"/>
                <a:cs typeface="Courier New" pitchFamily="49" charset="0"/>
              </a:rPr>
              <a:t> [2,]  4       1        1</a:t>
            </a:r>
          </a:p>
          <a:p>
            <a:r>
              <a:rPr lang="en-US" sz="2000" smtClean="0">
                <a:solidFill>
                  <a:srgbClr val="FF0000"/>
                </a:solidFill>
                <a:latin typeface="Courier New" pitchFamily="49" charset="0"/>
                <a:cs typeface="Courier New" pitchFamily="49" charset="0"/>
              </a:rPr>
              <a:t> [3,] 21       3        3</a:t>
            </a:r>
          </a:p>
          <a:p>
            <a:r>
              <a:rPr lang="en-US" sz="2000" smtClean="0">
                <a:solidFill>
                  <a:srgbClr val="FF0000"/>
                </a:solidFill>
                <a:latin typeface="Courier New" pitchFamily="49" charset="0"/>
                <a:cs typeface="Courier New" pitchFamily="49" charset="0"/>
              </a:rPr>
              <a:t> [4,] 11       2        1</a:t>
            </a:r>
          </a:p>
          <a:p>
            <a:r>
              <a:rPr lang="en-US" sz="2000" smtClean="0">
                <a:solidFill>
                  <a:srgbClr val="FF0000"/>
                </a:solidFill>
                <a:latin typeface="Courier New" pitchFamily="49" charset="0"/>
                <a:cs typeface="Courier New" pitchFamily="49" charset="0"/>
              </a:rPr>
              <a:t> [5,] 16       2        2</a:t>
            </a:r>
          </a:p>
          <a:p>
            <a:r>
              <a:rPr lang="en-US" sz="2000" smtClean="0">
                <a:solidFill>
                  <a:srgbClr val="FF0000"/>
                </a:solidFill>
                <a:latin typeface="Courier New" pitchFamily="49" charset="0"/>
                <a:cs typeface="Courier New" pitchFamily="49" charset="0"/>
              </a:rPr>
              <a:t> [6,] 18       3        2</a:t>
            </a:r>
          </a:p>
          <a:p>
            <a:r>
              <a:rPr lang="en-US" sz="2000" smtClean="0">
                <a:solidFill>
                  <a:srgbClr val="FF0000"/>
                </a:solidFill>
                <a:latin typeface="Courier New" pitchFamily="49" charset="0"/>
                <a:cs typeface="Courier New" pitchFamily="49" charset="0"/>
              </a:rPr>
              <a:t> [7,] 24       4        3</a:t>
            </a:r>
          </a:p>
          <a:p>
            <a:r>
              <a:rPr lang="en-US" sz="2000" smtClean="0">
                <a:solidFill>
                  <a:srgbClr val="FF0000"/>
                </a:solidFill>
                <a:latin typeface="Courier New" pitchFamily="49" charset="0"/>
                <a:cs typeface="Courier New" pitchFamily="49" charset="0"/>
              </a:rPr>
              <a:t> [8,] 26       4        4</a:t>
            </a:r>
          </a:p>
          <a:p>
            <a:r>
              <a:rPr lang="en-US" sz="2000" smtClean="0">
                <a:solidFill>
                  <a:srgbClr val="FF0000"/>
                </a:solidFill>
                <a:latin typeface="Courier New" pitchFamily="49" charset="0"/>
                <a:cs typeface="Courier New" pitchFamily="49" charset="0"/>
              </a:rPr>
              <a:t> [9,] 28       4        4</a:t>
            </a:r>
            <a:endParaRPr lang="en-US" sz="200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381775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Ilustrasi efek diskretisasi terhadap kualitas model prediktif</a:t>
            </a:r>
            <a:endParaRPr lang="en-US"/>
          </a:p>
        </p:txBody>
      </p:sp>
      <p:sp>
        <p:nvSpPr>
          <p:cNvPr id="6" name="Content Placeholder 5"/>
          <p:cNvSpPr>
            <a:spLocks noGrp="1"/>
          </p:cNvSpPr>
          <p:nvPr>
            <p:ph idx="1"/>
          </p:nvPr>
        </p:nvSpPr>
        <p:spPr/>
        <p:txBody>
          <a:bodyPr>
            <a:normAutofit/>
          </a:bodyPr>
          <a:lstStyle/>
          <a:p>
            <a:r>
              <a:rPr lang="en-US" sz="2800" smtClean="0"/>
              <a:t>Akan dipaparkan situasi dimana diskretisasi mampu memberikan peningkatan akurasi prediksi pada model regresi logistik</a:t>
            </a:r>
          </a:p>
          <a:p>
            <a:r>
              <a:rPr lang="en-US" sz="2800" smtClean="0"/>
              <a:t>Akan dibandingkan akurasi dua model dengan data yang sama</a:t>
            </a:r>
          </a:p>
          <a:p>
            <a:pPr lvl="1"/>
            <a:r>
              <a:rPr lang="en-US" sz="2400" smtClean="0"/>
              <a:t>Model pertama menggunakan variabel prediktor asli</a:t>
            </a:r>
          </a:p>
          <a:p>
            <a:pPr lvl="1"/>
            <a:r>
              <a:rPr lang="en-US" sz="2400" smtClean="0"/>
              <a:t>Model kedua menggunakan variabel prediktor yang telah didiskretkan</a:t>
            </a:r>
            <a:endParaRPr lang="en-US" sz="2400"/>
          </a:p>
        </p:txBody>
      </p:sp>
      <p:sp>
        <p:nvSpPr>
          <p:cNvPr id="4" name="Rectangle 3"/>
          <p:cNvSpPr/>
          <p:nvPr/>
        </p:nvSpPr>
        <p:spPr>
          <a:xfrm>
            <a:off x="533400" y="5461337"/>
            <a:ext cx="8001000" cy="1015663"/>
          </a:xfrm>
          <a:prstGeom prst="rect">
            <a:avLst/>
          </a:prstGeom>
        </p:spPr>
        <p:txBody>
          <a:bodyPr wrap="square">
            <a:spAutoFit/>
          </a:bodyPr>
          <a:lstStyle/>
          <a:p>
            <a:r>
              <a:rPr lang="en-US" sz="2000" b="1" smtClean="0">
                <a:solidFill>
                  <a:srgbClr val="FF0000"/>
                </a:solidFill>
                <a:latin typeface="Courier New" pitchFamily="49" charset="0"/>
                <a:cs typeface="Courier New" pitchFamily="49" charset="0"/>
              </a:rPr>
              <a:t>data &lt;- read.csv("D:/disk01.csv", header=TRUE)</a:t>
            </a:r>
          </a:p>
          <a:p>
            <a:r>
              <a:rPr lang="en-US" sz="2000" b="1" smtClean="0">
                <a:solidFill>
                  <a:srgbClr val="FF0000"/>
                </a:solidFill>
                <a:latin typeface="Courier New" pitchFamily="49" charset="0"/>
                <a:cs typeface="Courier New" pitchFamily="49" charset="0"/>
              </a:rPr>
              <a:t>head(data)</a:t>
            </a:r>
          </a:p>
          <a:p>
            <a:endParaRPr lang="en-US" sz="2000" b="1"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422012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Ilustrasi efek diskretisasi terhadap kualitas model prediktif</a:t>
            </a:r>
            <a:endParaRPr lang="en-US"/>
          </a:p>
        </p:txBody>
      </p:sp>
      <p:sp>
        <p:nvSpPr>
          <p:cNvPr id="4" name="Rectangle 3"/>
          <p:cNvSpPr/>
          <p:nvPr/>
        </p:nvSpPr>
        <p:spPr>
          <a:xfrm>
            <a:off x="685800" y="2438400"/>
            <a:ext cx="7848600" cy="3416320"/>
          </a:xfrm>
          <a:prstGeom prst="rect">
            <a:avLst/>
          </a:prstGeom>
        </p:spPr>
        <p:txBody>
          <a:bodyPr wrap="square">
            <a:spAutoFit/>
          </a:bodyPr>
          <a:lstStyle/>
          <a:p>
            <a:pPr>
              <a:buFont typeface="Arial" pitchFamily="34" charset="0"/>
              <a:buChar char="•"/>
            </a:pPr>
            <a:endParaRPr lang="en-US" sz="2400" smtClean="0"/>
          </a:p>
          <a:p>
            <a:pPr marL="165100" indent="-165100">
              <a:buFont typeface="Arial" pitchFamily="34" charset="0"/>
              <a:buChar char="•"/>
            </a:pPr>
            <a:r>
              <a:rPr lang="en-US" sz="2400" smtClean="0"/>
              <a:t>model.asli &lt;- glm(class ~ x, data=data, family="binomial")</a:t>
            </a:r>
          </a:p>
          <a:p>
            <a:pPr marL="165100" indent="-165100">
              <a:buFont typeface="Arial" pitchFamily="34" charset="0"/>
              <a:buChar char="•"/>
            </a:pPr>
            <a:r>
              <a:rPr lang="en-US" sz="2400" smtClean="0"/>
              <a:t>maudiprediksi &lt;- data.frame(data$x)</a:t>
            </a:r>
          </a:p>
          <a:p>
            <a:pPr marL="165100" indent="-165100">
              <a:buFont typeface="Arial" pitchFamily="34" charset="0"/>
              <a:buChar char="•"/>
            </a:pPr>
            <a:r>
              <a:rPr lang="en-US" sz="2400" smtClean="0"/>
              <a:t>colnames(maudiprediksi) &lt;- c("x")</a:t>
            </a:r>
          </a:p>
          <a:p>
            <a:pPr marL="165100" indent="-165100">
              <a:buFont typeface="Arial" pitchFamily="34" charset="0"/>
              <a:buChar char="•"/>
            </a:pPr>
            <a:r>
              <a:rPr lang="en-US" sz="2400" smtClean="0"/>
              <a:t>prediksi.prob.asli &lt;- predict(model.asli, newdata=maudiprediksi, type="response")</a:t>
            </a:r>
          </a:p>
          <a:p>
            <a:pPr marL="165100" indent="-165100">
              <a:buFont typeface="Arial" pitchFamily="34" charset="0"/>
              <a:buChar char="•"/>
            </a:pPr>
            <a:r>
              <a:rPr lang="en-US" sz="2400" smtClean="0"/>
              <a:t>prediksi.asli &lt;- ifelse(prediksi.prob.asli &gt; 0.5, 1, 0)</a:t>
            </a:r>
          </a:p>
          <a:p>
            <a:pPr marL="165100" indent="-165100">
              <a:buFont typeface="Arial" pitchFamily="34" charset="0"/>
              <a:buChar char="•"/>
            </a:pPr>
            <a:r>
              <a:rPr lang="en-US" sz="2400" smtClean="0"/>
              <a:t>table(data$class, prediksi.asli)</a:t>
            </a:r>
          </a:p>
          <a:p>
            <a:pPr marL="165100" indent="-165100">
              <a:buFont typeface="Arial" pitchFamily="34" charset="0"/>
              <a:buChar char="•"/>
            </a:pPr>
            <a:r>
              <a:rPr lang="en-US" sz="2400" smtClean="0"/>
              <a:t>mean(data$class == prediksi.asli)</a:t>
            </a:r>
            <a:endParaRPr lang="en-US" sz="2400"/>
          </a:p>
        </p:txBody>
      </p:sp>
      <p:sp>
        <p:nvSpPr>
          <p:cNvPr id="5" name="TextBox 4"/>
          <p:cNvSpPr txBox="1"/>
          <p:nvPr/>
        </p:nvSpPr>
        <p:spPr>
          <a:xfrm>
            <a:off x="2209800" y="2362200"/>
            <a:ext cx="4419600" cy="400110"/>
          </a:xfrm>
          <a:prstGeom prst="rect">
            <a:avLst/>
          </a:prstGeom>
          <a:noFill/>
        </p:spPr>
        <p:txBody>
          <a:bodyPr wrap="square" rtlCol="0">
            <a:spAutoFit/>
          </a:bodyPr>
          <a:lstStyle/>
          <a:p>
            <a:r>
              <a:rPr lang="en-US" sz="2000" smtClean="0">
                <a:solidFill>
                  <a:srgbClr val="FF0000"/>
                </a:solidFill>
              </a:rPr>
              <a:t>Pemodelan Regresi Logistik dengan X asli</a:t>
            </a:r>
            <a:endParaRPr lang="en-US" sz="2000">
              <a:solidFill>
                <a:srgbClr val="FF0000"/>
              </a:solidFill>
            </a:endParaRPr>
          </a:p>
        </p:txBody>
      </p:sp>
    </p:spTree>
    <p:extLst>
      <p:ext uri="{BB962C8B-B14F-4D97-AF65-F5344CB8AC3E}">
        <p14:creationId xmlns:p14="http://schemas.microsoft.com/office/powerpoint/2010/main" val="740853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Ilustrasi efek diskretisasi terhadap kualitas model prediktif</a:t>
            </a:r>
            <a:endParaRPr lang="en-US"/>
          </a:p>
        </p:txBody>
      </p:sp>
      <p:sp>
        <p:nvSpPr>
          <p:cNvPr id="5" name="Rectangle 4"/>
          <p:cNvSpPr/>
          <p:nvPr/>
        </p:nvSpPr>
        <p:spPr>
          <a:xfrm>
            <a:off x="685800" y="1752600"/>
            <a:ext cx="7848600" cy="4154984"/>
          </a:xfrm>
          <a:prstGeom prst="rect">
            <a:avLst/>
          </a:prstGeom>
        </p:spPr>
        <p:txBody>
          <a:bodyPr wrap="square">
            <a:spAutoFit/>
          </a:bodyPr>
          <a:lstStyle/>
          <a:p>
            <a:pPr marL="225425" indent="-225425">
              <a:buFont typeface="Arial" pitchFamily="34" charset="0"/>
              <a:buChar char="•"/>
            </a:pPr>
            <a:r>
              <a:rPr lang="en-US" sz="2400" smtClean="0"/>
              <a:t>eqwid &lt;- classIntervals(data$x, 10, style = 'equal')</a:t>
            </a:r>
          </a:p>
          <a:p>
            <a:pPr marL="225425" indent="-225425">
              <a:buFont typeface="Arial" pitchFamily="34" charset="0"/>
              <a:buChar char="•"/>
            </a:pPr>
            <a:r>
              <a:rPr lang="en-US" sz="2400" smtClean="0"/>
              <a:t>x.eqwid &lt;- cut(data$x, breaks=eqwid$brks, include.lowest=TRUE)</a:t>
            </a:r>
          </a:p>
          <a:p>
            <a:pPr marL="225425" indent="-225425">
              <a:buFont typeface="Arial" pitchFamily="34" charset="0"/>
              <a:buChar char="•"/>
            </a:pPr>
            <a:endParaRPr lang="en-US" sz="2400" smtClean="0"/>
          </a:p>
          <a:p>
            <a:pPr marL="225425" indent="-225425">
              <a:buFont typeface="Arial" pitchFamily="34" charset="0"/>
              <a:buChar char="•"/>
            </a:pPr>
            <a:endParaRPr lang="en-US" sz="2400" smtClean="0"/>
          </a:p>
          <a:p>
            <a:pPr marL="225425" indent="-225425">
              <a:buFont typeface="Arial" pitchFamily="34" charset="0"/>
              <a:buChar char="•"/>
            </a:pPr>
            <a:r>
              <a:rPr lang="en-US" sz="2400" smtClean="0"/>
              <a:t>model.disk &lt;- glm(data$class ~ x.eqwid, family="binomial")</a:t>
            </a:r>
          </a:p>
          <a:p>
            <a:pPr marL="225425" indent="-225425">
              <a:buFont typeface="Arial" pitchFamily="34" charset="0"/>
              <a:buChar char="•"/>
            </a:pPr>
            <a:r>
              <a:rPr lang="en-US" sz="2400" smtClean="0"/>
              <a:t>prediksi.prob.disk &lt;- predict(model.disk, newdata=x.eqwid, type="response")</a:t>
            </a:r>
          </a:p>
          <a:p>
            <a:pPr marL="225425" indent="-225425">
              <a:buFont typeface="Arial" pitchFamily="34" charset="0"/>
              <a:buChar char="•"/>
            </a:pPr>
            <a:r>
              <a:rPr lang="en-US" sz="2400" smtClean="0"/>
              <a:t>prediksi.disk &lt;- ifelse(prediksi.prob.disk&gt; 0.5, 1, 0)</a:t>
            </a:r>
          </a:p>
          <a:p>
            <a:pPr marL="225425" indent="-225425">
              <a:buFont typeface="Arial" pitchFamily="34" charset="0"/>
              <a:buChar char="•"/>
            </a:pPr>
            <a:r>
              <a:rPr lang="en-US" sz="2400" smtClean="0"/>
              <a:t>table(data$class, prediksi.disk)</a:t>
            </a:r>
          </a:p>
          <a:p>
            <a:pPr marL="225425" indent="-225425">
              <a:buFont typeface="Arial" pitchFamily="34" charset="0"/>
              <a:buChar char="•"/>
            </a:pPr>
            <a:r>
              <a:rPr lang="en-US" sz="2400" smtClean="0"/>
              <a:t>mean(data$class == prediksi.disk)</a:t>
            </a:r>
            <a:endParaRPr lang="en-US" sz="2400"/>
          </a:p>
        </p:txBody>
      </p:sp>
      <p:sp>
        <p:nvSpPr>
          <p:cNvPr id="4" name="TextBox 3"/>
          <p:cNvSpPr txBox="1"/>
          <p:nvPr/>
        </p:nvSpPr>
        <p:spPr>
          <a:xfrm>
            <a:off x="4038600" y="2873514"/>
            <a:ext cx="4419600" cy="707886"/>
          </a:xfrm>
          <a:prstGeom prst="rect">
            <a:avLst/>
          </a:prstGeom>
          <a:noFill/>
        </p:spPr>
        <p:txBody>
          <a:bodyPr wrap="square" rtlCol="0">
            <a:spAutoFit/>
          </a:bodyPr>
          <a:lstStyle/>
          <a:p>
            <a:r>
              <a:rPr lang="en-US" sz="2000" smtClean="0">
                <a:solidFill>
                  <a:srgbClr val="FF0000"/>
                </a:solidFill>
              </a:rPr>
              <a:t>Pemodelan Regresi Logistik dengan X yang sudah didiskretkan</a:t>
            </a:r>
            <a:endParaRPr lang="en-US" sz="2000">
              <a:solidFill>
                <a:srgbClr val="FF0000"/>
              </a:solidFill>
            </a:endParaRPr>
          </a:p>
        </p:txBody>
      </p:sp>
    </p:spTree>
    <p:extLst>
      <p:ext uri="{BB962C8B-B14F-4D97-AF65-F5344CB8AC3E}">
        <p14:creationId xmlns:p14="http://schemas.microsoft.com/office/powerpoint/2010/main" val="367242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0"/>
            <a:ext cx="7772400" cy="3046988"/>
          </a:xfrm>
          <a:prstGeom prst="rect">
            <a:avLst/>
          </a:prstGeom>
        </p:spPr>
        <p:txBody>
          <a:bodyPr wrap="square">
            <a:spAutoFit/>
          </a:bodyPr>
          <a:lstStyle/>
          <a:p>
            <a:endParaRPr lang="en-US" sz="2400" smtClean="0">
              <a:latin typeface="Courier New" pitchFamily="49" charset="0"/>
              <a:cs typeface="Courier New" pitchFamily="49" charset="0"/>
            </a:endParaRPr>
          </a:p>
          <a:p>
            <a:r>
              <a:rPr lang="en-US" sz="2400" smtClean="0">
                <a:latin typeface="Courier New" pitchFamily="49" charset="0"/>
                <a:cs typeface="Courier New" pitchFamily="49" charset="0"/>
              </a:rPr>
              <a:t>&gt; table(data$class, prediksi.asli)</a:t>
            </a:r>
          </a:p>
          <a:p>
            <a:r>
              <a:rPr lang="en-US" sz="2400" smtClean="0">
                <a:latin typeface="Courier New" pitchFamily="49" charset="0"/>
                <a:cs typeface="Courier New" pitchFamily="49" charset="0"/>
              </a:rPr>
              <a:t>   prediksi.asli</a:t>
            </a:r>
          </a:p>
          <a:p>
            <a:r>
              <a:rPr lang="en-US" sz="2400" smtClean="0">
                <a:latin typeface="Courier New" pitchFamily="49" charset="0"/>
                <a:cs typeface="Courier New" pitchFamily="49" charset="0"/>
              </a:rPr>
              <a:t>      0   1</a:t>
            </a:r>
          </a:p>
          <a:p>
            <a:r>
              <a:rPr lang="en-US" sz="2400" smtClean="0">
                <a:latin typeface="Courier New" pitchFamily="49" charset="0"/>
                <a:cs typeface="Courier New" pitchFamily="49" charset="0"/>
              </a:rPr>
              <a:t>  0 350 386</a:t>
            </a:r>
          </a:p>
          <a:p>
            <a:r>
              <a:rPr lang="en-US" sz="2400" smtClean="0">
                <a:latin typeface="Courier New" pitchFamily="49" charset="0"/>
                <a:cs typeface="Courier New" pitchFamily="49" charset="0"/>
              </a:rPr>
              <a:t>  1 312 481</a:t>
            </a:r>
          </a:p>
          <a:p>
            <a:r>
              <a:rPr lang="en-US" sz="2400" smtClean="0">
                <a:latin typeface="Courier New" pitchFamily="49" charset="0"/>
                <a:cs typeface="Courier New" pitchFamily="49" charset="0"/>
              </a:rPr>
              <a:t>&gt; mean(data$class == prediksi.</a:t>
            </a:r>
            <a:r>
              <a:rPr lang="en-US" sz="2400" u="sng" smtClean="0">
                <a:latin typeface="Courier New" pitchFamily="49" charset="0"/>
                <a:cs typeface="Courier New" pitchFamily="49" charset="0"/>
              </a:rPr>
              <a:t>asli</a:t>
            </a:r>
            <a:r>
              <a:rPr lang="en-US" sz="2400" smtClean="0">
                <a:latin typeface="Courier New" pitchFamily="49" charset="0"/>
                <a:cs typeface="Courier New" pitchFamily="49" charset="0"/>
              </a:rPr>
              <a:t>)</a:t>
            </a:r>
          </a:p>
          <a:p>
            <a:r>
              <a:rPr lang="en-US" sz="2400" smtClean="0">
                <a:latin typeface="Courier New" pitchFamily="49" charset="0"/>
                <a:cs typeface="Courier New" pitchFamily="49" charset="0"/>
              </a:rPr>
              <a:t>[1] </a:t>
            </a:r>
            <a:r>
              <a:rPr lang="en-US" sz="2400" b="1" smtClean="0">
                <a:solidFill>
                  <a:srgbClr val="FF0000"/>
                </a:solidFill>
                <a:latin typeface="Courier New" pitchFamily="49" charset="0"/>
                <a:cs typeface="Courier New" pitchFamily="49" charset="0"/>
              </a:rPr>
              <a:t>0.5434925</a:t>
            </a:r>
            <a:endParaRPr lang="en-US" sz="2400" b="1">
              <a:solidFill>
                <a:srgbClr val="FF0000"/>
              </a:solidFill>
              <a:latin typeface="Courier New" pitchFamily="49" charset="0"/>
              <a:cs typeface="Courier New" pitchFamily="49" charset="0"/>
            </a:endParaRPr>
          </a:p>
        </p:txBody>
      </p:sp>
      <p:sp>
        <p:nvSpPr>
          <p:cNvPr id="5" name="Rectangle 4"/>
          <p:cNvSpPr/>
          <p:nvPr/>
        </p:nvSpPr>
        <p:spPr>
          <a:xfrm>
            <a:off x="1905000" y="3505200"/>
            <a:ext cx="6934200" cy="3046988"/>
          </a:xfrm>
          <a:prstGeom prst="rect">
            <a:avLst/>
          </a:prstGeom>
        </p:spPr>
        <p:txBody>
          <a:bodyPr wrap="square">
            <a:spAutoFit/>
          </a:bodyPr>
          <a:lstStyle/>
          <a:p>
            <a:endParaRPr lang="en-US" sz="2400" smtClean="0">
              <a:latin typeface="Courier New" pitchFamily="49" charset="0"/>
              <a:cs typeface="Courier New" pitchFamily="49" charset="0"/>
            </a:endParaRPr>
          </a:p>
          <a:p>
            <a:r>
              <a:rPr lang="en-US" sz="2400" smtClean="0">
                <a:latin typeface="Courier New" pitchFamily="49" charset="0"/>
                <a:cs typeface="Courier New" pitchFamily="49" charset="0"/>
              </a:rPr>
              <a:t>&gt; table(data$class, prediksi.disk)</a:t>
            </a:r>
          </a:p>
          <a:p>
            <a:r>
              <a:rPr lang="en-US" sz="2400" smtClean="0">
                <a:latin typeface="Courier New" pitchFamily="49" charset="0"/>
                <a:cs typeface="Courier New" pitchFamily="49" charset="0"/>
              </a:rPr>
              <a:t>   prediksi.disk</a:t>
            </a:r>
          </a:p>
          <a:p>
            <a:r>
              <a:rPr lang="en-US" sz="2400" smtClean="0">
                <a:latin typeface="Courier New" pitchFamily="49" charset="0"/>
                <a:cs typeface="Courier New" pitchFamily="49" charset="0"/>
              </a:rPr>
              <a:t>      0   1</a:t>
            </a:r>
          </a:p>
          <a:p>
            <a:r>
              <a:rPr lang="en-US" sz="2400" smtClean="0">
                <a:latin typeface="Courier New" pitchFamily="49" charset="0"/>
                <a:cs typeface="Courier New" pitchFamily="49" charset="0"/>
              </a:rPr>
              <a:t>  0 569 167</a:t>
            </a:r>
          </a:p>
          <a:p>
            <a:r>
              <a:rPr lang="en-US" sz="2400" smtClean="0">
                <a:latin typeface="Courier New" pitchFamily="49" charset="0"/>
                <a:cs typeface="Courier New" pitchFamily="49" charset="0"/>
              </a:rPr>
              <a:t>  1 210 583</a:t>
            </a:r>
          </a:p>
          <a:p>
            <a:r>
              <a:rPr lang="en-US" sz="2400" smtClean="0">
                <a:latin typeface="Courier New" pitchFamily="49" charset="0"/>
                <a:cs typeface="Courier New" pitchFamily="49" charset="0"/>
              </a:rPr>
              <a:t>&gt; mean(data$class == prediksi.</a:t>
            </a:r>
            <a:r>
              <a:rPr lang="en-US" sz="2400" u="sng" smtClean="0">
                <a:latin typeface="Courier New" pitchFamily="49" charset="0"/>
                <a:cs typeface="Courier New" pitchFamily="49" charset="0"/>
              </a:rPr>
              <a:t>disk</a:t>
            </a:r>
            <a:r>
              <a:rPr lang="en-US" sz="2400" smtClean="0">
                <a:latin typeface="Courier New" pitchFamily="49" charset="0"/>
                <a:cs typeface="Courier New" pitchFamily="49" charset="0"/>
              </a:rPr>
              <a:t>)</a:t>
            </a:r>
          </a:p>
          <a:p>
            <a:r>
              <a:rPr lang="en-US" sz="2400" smtClean="0">
                <a:latin typeface="Courier New" pitchFamily="49" charset="0"/>
                <a:cs typeface="Courier New" pitchFamily="49" charset="0"/>
              </a:rPr>
              <a:t>[1] </a:t>
            </a:r>
            <a:r>
              <a:rPr lang="en-US" sz="2400" b="1" smtClean="0">
                <a:solidFill>
                  <a:srgbClr val="FF0000"/>
                </a:solidFill>
                <a:latin typeface="Courier New" pitchFamily="49" charset="0"/>
                <a:cs typeface="Courier New" pitchFamily="49" charset="0"/>
              </a:rPr>
              <a:t>0.7534336</a:t>
            </a:r>
            <a:endParaRPr lang="en-US" sz="2400" b="1">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762887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686800" cy="1477328"/>
          </a:xfrm>
          <a:prstGeom prst="rect">
            <a:avLst/>
          </a:prstGeom>
        </p:spPr>
        <p:txBody>
          <a:bodyPr wrap="square">
            <a:spAutoFit/>
          </a:bodyPr>
          <a:lstStyle/>
          <a:p>
            <a:r>
              <a:rPr lang="en-US" smtClean="0">
                <a:latin typeface="Courier New" pitchFamily="49" charset="0"/>
                <a:cs typeface="Courier New" pitchFamily="49" charset="0"/>
              </a:rPr>
              <a:t>table(x.eqwid, data$class)</a:t>
            </a:r>
          </a:p>
          <a:p>
            <a:r>
              <a:rPr lang="en-US" smtClean="0">
                <a:latin typeface="Courier New" pitchFamily="49" charset="0"/>
                <a:cs typeface="Courier New" pitchFamily="49" charset="0"/>
              </a:rPr>
              <a:t>prop.table(table(x.eqwid, data$class), margin=1)</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proporsi &lt;- prop.table(table(x.eqwid, data$class), margin=1)</a:t>
            </a:r>
          </a:p>
          <a:p>
            <a:r>
              <a:rPr lang="en-US" smtClean="0">
                <a:latin typeface="Courier New" pitchFamily="49" charset="0"/>
                <a:cs typeface="Courier New" pitchFamily="49" charset="0"/>
              </a:rPr>
              <a:t>barplot(t(proporsi))</a:t>
            </a:r>
            <a:endParaRPr lang="en-US">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304800" y="2895600"/>
            <a:ext cx="8554322" cy="3408363"/>
          </a:xfrm>
          <a:prstGeom prst="rect">
            <a:avLst/>
          </a:prstGeom>
          <a:noFill/>
          <a:ln w="9525">
            <a:noFill/>
            <a:miter lim="800000"/>
            <a:headEnd/>
            <a:tailEnd/>
          </a:ln>
          <a:effectLst/>
        </p:spPr>
      </p:pic>
    </p:spTree>
    <p:extLst>
      <p:ext uri="{BB962C8B-B14F-4D97-AF65-F5344CB8AC3E}">
        <p14:creationId xmlns:p14="http://schemas.microsoft.com/office/powerpoint/2010/main" val="3032609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600200"/>
            <a:ext cx="7848600" cy="461665"/>
          </a:xfrm>
          <a:prstGeom prst="rect">
            <a:avLst/>
          </a:prstGeom>
          <a:noFill/>
        </p:spPr>
        <p:txBody>
          <a:bodyPr wrap="square" rtlCol="0">
            <a:spAutoFit/>
          </a:bodyPr>
          <a:lstStyle/>
          <a:p>
            <a:r>
              <a:rPr lang="en-US" sz="2400" b="1" smtClean="0">
                <a:solidFill>
                  <a:srgbClr val="FE9802"/>
                </a:solidFill>
                <a:latin typeface="Calibri" pitchFamily="34" charset="0"/>
                <a:cs typeface="Calibri" pitchFamily="34" charset="0"/>
              </a:rPr>
              <a:t>Unsupervised Discretization: Equal Width Discretization</a:t>
            </a:r>
            <a:endParaRPr lang="en-US" sz="2400" b="1">
              <a:solidFill>
                <a:srgbClr val="FE9802"/>
              </a:solidFill>
              <a:latin typeface="Calibri" pitchFamily="34" charset="0"/>
              <a:cs typeface="Calibri" pitchFamily="34" charset="0"/>
            </a:endParaRPr>
          </a:p>
        </p:txBody>
      </p:sp>
      <p:sp>
        <p:nvSpPr>
          <p:cNvPr id="7" name="TextBox 6"/>
          <p:cNvSpPr txBox="1"/>
          <p:nvPr/>
        </p:nvSpPr>
        <p:spPr>
          <a:xfrm>
            <a:off x="762000" y="4114800"/>
            <a:ext cx="7848600" cy="461665"/>
          </a:xfrm>
          <a:prstGeom prst="rect">
            <a:avLst/>
          </a:prstGeom>
          <a:noFill/>
        </p:spPr>
        <p:txBody>
          <a:bodyPr wrap="square" rtlCol="0">
            <a:spAutoFit/>
          </a:bodyPr>
          <a:lstStyle/>
          <a:p>
            <a:r>
              <a:rPr lang="en-US" sz="2400" b="1" smtClean="0">
                <a:solidFill>
                  <a:srgbClr val="FE9802"/>
                </a:solidFill>
                <a:latin typeface="Calibri" pitchFamily="34" charset="0"/>
                <a:cs typeface="Calibri" pitchFamily="34" charset="0"/>
              </a:rPr>
              <a:t>Unsupervised Discretization: Equal Freq Discretization</a:t>
            </a:r>
            <a:endParaRPr lang="en-US" sz="2400" b="1">
              <a:solidFill>
                <a:srgbClr val="FE9802"/>
              </a:solidFill>
              <a:latin typeface="Calibri" pitchFamily="34" charset="0"/>
              <a:cs typeface="Calibri" pitchFamily="34" charset="0"/>
            </a:endParaRPr>
          </a:p>
        </p:txBody>
      </p:sp>
      <p:grpSp>
        <p:nvGrpSpPr>
          <p:cNvPr id="3" name="Group 87"/>
          <p:cNvGrpSpPr/>
          <p:nvPr/>
        </p:nvGrpSpPr>
        <p:grpSpPr>
          <a:xfrm>
            <a:off x="914400" y="4876800"/>
            <a:ext cx="7162800" cy="1143000"/>
            <a:chOff x="914400" y="4876800"/>
            <a:chExt cx="7162800" cy="1143000"/>
          </a:xfrm>
        </p:grpSpPr>
        <p:cxnSp>
          <p:nvCxnSpPr>
            <p:cNvPr id="9" name="Straight Connector 8"/>
            <p:cNvCxnSpPr/>
            <p:nvPr/>
          </p:nvCxnSpPr>
          <p:spPr>
            <a:xfrm>
              <a:off x="914400" y="5943600"/>
              <a:ext cx="7162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3963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0767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7570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4374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1178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7981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4785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91588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8392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5196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00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75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0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86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67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76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57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56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1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162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581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8482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07417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20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9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886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267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572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876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57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562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01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477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781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162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581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8482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7417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819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276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886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267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72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876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57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562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019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77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781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7162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81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08482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07417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86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267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5720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57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62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019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5814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08482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7417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267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5720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8768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572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88"/>
          <p:cNvGrpSpPr/>
          <p:nvPr/>
        </p:nvGrpSpPr>
        <p:grpSpPr>
          <a:xfrm>
            <a:off x="914400" y="2667000"/>
            <a:ext cx="7162800" cy="1143000"/>
            <a:chOff x="914400" y="4876800"/>
            <a:chExt cx="7162800" cy="1143000"/>
          </a:xfrm>
        </p:grpSpPr>
        <p:cxnSp>
          <p:nvCxnSpPr>
            <p:cNvPr id="90" name="Straight Connector 89"/>
            <p:cNvCxnSpPr/>
            <p:nvPr/>
          </p:nvCxnSpPr>
          <p:spPr>
            <a:xfrm>
              <a:off x="914400" y="5943600"/>
              <a:ext cx="71628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3716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3963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50767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7570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64374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21178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779816"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347852"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915888"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483924"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5196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0000" y="5867400"/>
              <a:ext cx="0" cy="1524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175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20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819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276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886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2672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4876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257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5626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1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477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781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7162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5814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08482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07417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20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819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276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886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267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572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876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257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5626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019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4770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81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1628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5814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08482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507417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2819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3276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3886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4267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4572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4876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257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562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019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77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781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162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581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408482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507417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886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672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45720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257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5626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019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5814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408482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507417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267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5720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48768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4572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Connector 165"/>
          <p:cNvCxnSpPr/>
          <p:nvPr/>
        </p:nvCxnSpPr>
        <p:spPr>
          <a:xfrm>
            <a:off x="1721370"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19827"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518284"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916741"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315200" y="2362200"/>
            <a:ext cx="0" cy="1676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72137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0386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8006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8674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315200" y="4800600"/>
            <a:ext cx="0" cy="16764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76" name="Title 175"/>
          <p:cNvSpPr>
            <a:spLocks noGrp="1"/>
          </p:cNvSpPr>
          <p:nvPr>
            <p:ph type="title"/>
          </p:nvPr>
        </p:nvSpPr>
        <p:spPr/>
        <p:txBody>
          <a:bodyPr/>
          <a:lstStyle/>
          <a:p>
            <a:endParaRPr lang="en-US"/>
          </a:p>
        </p:txBody>
      </p:sp>
    </p:spTree>
    <p:extLst>
      <p:ext uri="{BB962C8B-B14F-4D97-AF65-F5344CB8AC3E}">
        <p14:creationId xmlns:p14="http://schemas.microsoft.com/office/powerpoint/2010/main" val="1612763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Supervised Discretization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6669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41986" name="Rectangle 3"/>
          <p:cNvSpPr>
            <a:spLocks noGrp="1" noChangeArrowheads="1"/>
          </p:cNvSpPr>
          <p:nvPr>
            <p:ph idx="1"/>
          </p:nvPr>
        </p:nvSpPr>
        <p:spPr>
          <a:xfrm>
            <a:off x="457200" y="1206500"/>
            <a:ext cx="8229600" cy="5391150"/>
          </a:xfrm>
        </p:spPr>
        <p:txBody>
          <a:bodyPr/>
          <a:lstStyle/>
          <a:p>
            <a:pPr marL="0" indent="0" algn="just" eaLnBrk="1" hangingPunct="1">
              <a:buFont typeface="Arial" pitchFamily="34" charset="0"/>
              <a:buNone/>
            </a:pPr>
            <a:r>
              <a:rPr lang="es-ES" smtClean="0">
                <a:ea typeface="ＭＳ Ｐゴシック" pitchFamily="34" charset="-128"/>
              </a:rPr>
              <a:t>Splitting</a:t>
            </a:r>
          </a:p>
          <a:p>
            <a:pPr marL="0" indent="0" algn="just" eaLnBrk="1" hangingPunct="1">
              <a:buFont typeface="Arial" pitchFamily="34" charset="0"/>
              <a:buNone/>
            </a:pPr>
            <a:endParaRPr lang="es-ES" smtClean="0">
              <a:ea typeface="ＭＳ Ｐゴシック" pitchFamily="34" charset="-128"/>
            </a:endParaRPr>
          </a:p>
        </p:txBody>
      </p:sp>
      <p:pic>
        <p:nvPicPr>
          <p:cNvPr id="41987" name="Imagen 1"/>
          <p:cNvPicPr>
            <a:picLocks noChangeAspect="1"/>
          </p:cNvPicPr>
          <p:nvPr/>
        </p:nvPicPr>
        <p:blipFill>
          <a:blip r:embed="rId2" cstate="print"/>
          <a:srcRect/>
          <a:stretch>
            <a:fillRect/>
          </a:stretch>
        </p:blipFill>
        <p:spPr bwMode="auto">
          <a:xfrm>
            <a:off x="1276350" y="2330450"/>
            <a:ext cx="6680200" cy="3835400"/>
          </a:xfrm>
          <a:prstGeom prst="rect">
            <a:avLst/>
          </a:prstGeom>
          <a:noFill/>
          <a:ln w="9525">
            <a:noFill/>
            <a:miter lim="800000"/>
            <a:headEnd/>
            <a:tailEnd/>
          </a:ln>
        </p:spPr>
      </p:pic>
    </p:spTree>
    <p:extLst>
      <p:ext uri="{BB962C8B-B14F-4D97-AF65-F5344CB8AC3E}">
        <p14:creationId xmlns:p14="http://schemas.microsoft.com/office/powerpoint/2010/main" val="1087788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p:txBody>
          <a:bodyPr/>
          <a:lstStyle/>
          <a:p>
            <a:r>
              <a:rPr lang="en-US" smtClean="0"/>
              <a:t>Pendahuluan dan Motivasi</a:t>
            </a:r>
          </a:p>
          <a:p>
            <a:r>
              <a:rPr lang="en-US" smtClean="0"/>
              <a:t>Pengelompokan Metode Diskretisasi</a:t>
            </a:r>
          </a:p>
          <a:p>
            <a:r>
              <a:rPr lang="en-US" smtClean="0"/>
              <a:t>Unsupervised Discretization</a:t>
            </a:r>
          </a:p>
          <a:p>
            <a:r>
              <a:rPr lang="en-US" smtClean="0"/>
              <a:t>Supervised Discretization</a:t>
            </a:r>
            <a:endParaRPr lang="en-US"/>
          </a:p>
        </p:txBody>
      </p:sp>
    </p:spTree>
    <p:extLst>
      <p:ext uri="{BB962C8B-B14F-4D97-AF65-F5344CB8AC3E}">
        <p14:creationId xmlns:p14="http://schemas.microsoft.com/office/powerpoint/2010/main" val="1103484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44034" name="Rectangle 3"/>
          <p:cNvSpPr>
            <a:spLocks noGrp="1" noChangeArrowheads="1"/>
          </p:cNvSpPr>
          <p:nvPr>
            <p:ph idx="1"/>
          </p:nvPr>
        </p:nvSpPr>
        <p:spPr>
          <a:xfrm>
            <a:off x="457200" y="1206500"/>
            <a:ext cx="8229600" cy="5391150"/>
          </a:xfrm>
        </p:spPr>
        <p:txBody>
          <a:bodyPr/>
          <a:lstStyle/>
          <a:p>
            <a:pPr marL="0" indent="0" algn="just" eaLnBrk="1" hangingPunct="1">
              <a:buFont typeface="Arial" pitchFamily="34" charset="0"/>
              <a:buNone/>
            </a:pPr>
            <a:r>
              <a:rPr lang="es-ES" smtClean="0">
                <a:ea typeface="ＭＳ Ｐゴシック" pitchFamily="34" charset="-128"/>
              </a:rPr>
              <a:t>Splitting</a:t>
            </a:r>
          </a:p>
          <a:p>
            <a:pPr marL="0" indent="0" algn="just" eaLnBrk="1" hangingPunct="1">
              <a:buFont typeface="Arial" pitchFamily="34" charset="0"/>
              <a:buNone/>
            </a:pPr>
            <a:endParaRPr lang="es-ES" smtClean="0">
              <a:ea typeface="ＭＳ Ｐゴシック" pitchFamily="34" charset="-128"/>
            </a:endParaRPr>
          </a:p>
          <a:p>
            <a:pPr marL="0" indent="0" algn="just" eaLnBrk="1" hangingPunct="1">
              <a:buFont typeface="Arial" pitchFamily="34" charset="0"/>
              <a:buNone/>
            </a:pPr>
            <a:r>
              <a:rPr lang="es-ES" sz="2400" b="1" smtClean="0">
                <a:ea typeface="ＭＳ Ｐゴシック" pitchFamily="34" charset="-128"/>
              </a:rPr>
              <a:t>MDLP</a:t>
            </a:r>
            <a:r>
              <a:rPr lang="es-ES" sz="2400" smtClean="0">
                <a:ea typeface="ＭＳ Ｐゴシック" pitchFamily="34" charset="-128"/>
              </a:rPr>
              <a:t> — This discretizer uses the entropy measure to evaluate candidate cut points. Entropy is one of the most commonly used discretization measures in the literature. The entropy of a sample variable </a:t>
            </a:r>
            <a:r>
              <a:rPr lang="es-ES" sz="2400" i="1" smtClean="0">
                <a:ea typeface="ＭＳ Ｐゴシック" pitchFamily="34" charset="-128"/>
              </a:rPr>
              <a:t>X</a:t>
            </a:r>
            <a:r>
              <a:rPr lang="es-ES" sz="2400" smtClean="0">
                <a:ea typeface="ＭＳ Ｐゴシック" pitchFamily="34" charset="-128"/>
              </a:rPr>
              <a:t> is</a:t>
            </a: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r>
              <a:rPr lang="es-ES" sz="2400" smtClean="0">
                <a:ea typeface="ＭＳ Ｐゴシック" pitchFamily="34" charset="-128"/>
              </a:rPr>
              <a:t>where x represents a value of </a:t>
            </a:r>
            <a:r>
              <a:rPr lang="es-ES" sz="2400" i="1" smtClean="0">
                <a:ea typeface="ＭＳ Ｐゴシック" pitchFamily="34" charset="-128"/>
              </a:rPr>
              <a:t>X</a:t>
            </a:r>
            <a:r>
              <a:rPr lang="es-ES" sz="2400" smtClean="0">
                <a:ea typeface="ＭＳ Ｐゴシック" pitchFamily="34" charset="-128"/>
              </a:rPr>
              <a:t> and </a:t>
            </a:r>
            <a:r>
              <a:rPr lang="es-ES" sz="2400" i="1" smtClean="0">
                <a:ea typeface="ＭＳ Ｐゴシック" pitchFamily="34" charset="-128"/>
              </a:rPr>
              <a:t>p</a:t>
            </a:r>
            <a:r>
              <a:rPr lang="es-ES" sz="2400" i="1" baseline="-25000" smtClean="0">
                <a:ea typeface="ＭＳ Ｐゴシック" pitchFamily="34" charset="-128"/>
              </a:rPr>
              <a:t>x</a:t>
            </a:r>
            <a:r>
              <a:rPr lang="es-ES" sz="2400" smtClean="0">
                <a:ea typeface="ＭＳ Ｐゴシック" pitchFamily="34" charset="-128"/>
              </a:rPr>
              <a:t> its estimated probability of occurring. </a:t>
            </a:r>
          </a:p>
        </p:txBody>
      </p:sp>
      <p:pic>
        <p:nvPicPr>
          <p:cNvPr id="44035" name="Imagen 1"/>
          <p:cNvPicPr>
            <a:picLocks noChangeAspect="1"/>
          </p:cNvPicPr>
          <p:nvPr/>
        </p:nvPicPr>
        <p:blipFill>
          <a:blip r:embed="rId2" cstate="print"/>
          <a:srcRect/>
          <a:stretch>
            <a:fillRect/>
          </a:stretch>
        </p:blipFill>
        <p:spPr bwMode="auto">
          <a:xfrm>
            <a:off x="3059113" y="3933825"/>
            <a:ext cx="3243262" cy="808038"/>
          </a:xfrm>
          <a:prstGeom prst="rect">
            <a:avLst/>
          </a:prstGeom>
          <a:noFill/>
          <a:ln w="9525">
            <a:noFill/>
            <a:miter lim="800000"/>
            <a:headEnd/>
            <a:tailEnd/>
          </a:ln>
        </p:spPr>
      </p:pic>
    </p:spTree>
    <p:extLst>
      <p:ext uri="{BB962C8B-B14F-4D97-AF65-F5344CB8AC3E}">
        <p14:creationId xmlns:p14="http://schemas.microsoft.com/office/powerpoint/2010/main" val="170189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Imagen 3"/>
          <p:cNvPicPr>
            <a:picLocks noChangeAspect="1"/>
          </p:cNvPicPr>
          <p:nvPr/>
        </p:nvPicPr>
        <p:blipFill>
          <a:blip r:embed="rId2" cstate="print"/>
          <a:srcRect/>
          <a:stretch>
            <a:fillRect/>
          </a:stretch>
        </p:blipFill>
        <p:spPr bwMode="auto">
          <a:xfrm>
            <a:off x="381000" y="5649913"/>
            <a:ext cx="7559675" cy="1208087"/>
          </a:xfrm>
          <a:prstGeom prst="rect">
            <a:avLst/>
          </a:prstGeom>
          <a:noFill/>
          <a:ln w="9525">
            <a:noFill/>
            <a:miter lim="800000"/>
            <a:headEnd/>
            <a:tailEnd/>
          </a:ln>
        </p:spPr>
      </p:pic>
      <p:sp>
        <p:nvSpPr>
          <p:cNvPr id="45058"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45059" name="Rectangle 3"/>
          <p:cNvSpPr>
            <a:spLocks noGrp="1" noChangeArrowheads="1"/>
          </p:cNvSpPr>
          <p:nvPr>
            <p:ph idx="1"/>
          </p:nvPr>
        </p:nvSpPr>
        <p:spPr>
          <a:xfrm>
            <a:off x="457200" y="1162050"/>
            <a:ext cx="8229600" cy="5391150"/>
          </a:xfrm>
        </p:spPr>
        <p:txBody>
          <a:bodyPr/>
          <a:lstStyle/>
          <a:p>
            <a:pPr marL="0" indent="0" algn="just" eaLnBrk="1" hangingPunct="1">
              <a:buFont typeface="Arial" pitchFamily="34" charset="0"/>
              <a:buNone/>
            </a:pPr>
            <a:r>
              <a:rPr lang="es-ES" smtClean="0">
                <a:ea typeface="ＭＳ Ｐゴシック" pitchFamily="34" charset="-128"/>
              </a:rPr>
              <a:t>Splitting</a:t>
            </a:r>
          </a:p>
          <a:p>
            <a:pPr marL="0" indent="0" algn="just" eaLnBrk="1" hangingPunct="1">
              <a:buFont typeface="Arial" pitchFamily="34" charset="0"/>
              <a:buNone/>
            </a:pPr>
            <a:endParaRPr lang="es-ES" smtClean="0">
              <a:ea typeface="ＭＳ Ｐゴシック" pitchFamily="34" charset="-128"/>
            </a:endParaRPr>
          </a:p>
          <a:p>
            <a:pPr marL="0" indent="0" algn="just" eaLnBrk="1" hangingPunct="1">
              <a:buFont typeface="Arial" pitchFamily="34" charset="0"/>
              <a:buNone/>
            </a:pPr>
            <a:r>
              <a:rPr lang="es-ES" sz="2400" b="1" smtClean="0">
                <a:ea typeface="ＭＳ Ｐゴシック" pitchFamily="34" charset="-128"/>
              </a:rPr>
              <a:t>MDLP</a:t>
            </a:r>
            <a:r>
              <a:rPr lang="es-ES" sz="2400" smtClean="0">
                <a:ea typeface="ＭＳ Ｐゴシック" pitchFamily="34" charset="-128"/>
              </a:rPr>
              <a:t> — Information is high for lower probable events and low otherwise. This discretizer uses the </a:t>
            </a:r>
            <a:r>
              <a:rPr lang="es-ES" sz="2400" i="1" smtClean="0">
                <a:ea typeface="ＭＳ Ｐゴシック" pitchFamily="34" charset="-128"/>
              </a:rPr>
              <a:t>Information Gain</a:t>
            </a:r>
            <a:r>
              <a:rPr lang="es-ES" sz="2400" smtClean="0">
                <a:ea typeface="ＭＳ Ｐゴシック" pitchFamily="34" charset="-128"/>
              </a:rPr>
              <a:t> of a cut point, which is defined as</a:t>
            </a:r>
          </a:p>
          <a:p>
            <a:pPr marL="0" indent="0" algn="just" eaLnBrk="1" hangingPunct="1">
              <a:buFont typeface="Arial" pitchFamily="34" charset="0"/>
              <a:buNone/>
            </a:pPr>
            <a:endParaRPr lang="es-ES" sz="2400" smtClean="0">
              <a:ea typeface="ＭＳ Ｐゴシック" pitchFamily="34" charset="-128"/>
            </a:endParaRPr>
          </a:p>
          <a:p>
            <a:pPr marL="0" indent="0" algn="just">
              <a:buFont typeface="Arial" pitchFamily="34" charset="0"/>
              <a:buNone/>
            </a:pPr>
            <a:endParaRPr lang="es-ES" sz="2400" smtClean="0">
              <a:ea typeface="ＭＳ Ｐゴシック" pitchFamily="34" charset="-128"/>
            </a:endParaRPr>
          </a:p>
          <a:p>
            <a:pPr marL="0" indent="0" algn="just">
              <a:buFont typeface="Arial" pitchFamily="34" charset="0"/>
              <a:buNone/>
            </a:pPr>
            <a:r>
              <a:rPr lang="es-ES" sz="2000" smtClean="0">
                <a:ea typeface="ＭＳ Ｐゴシック" pitchFamily="34" charset="-128"/>
              </a:rPr>
              <a:t>where </a:t>
            </a:r>
            <a:r>
              <a:rPr lang="es-ES" sz="2000" i="1" smtClean="0">
                <a:ea typeface="ＭＳ Ｐゴシック" pitchFamily="34" charset="-128"/>
              </a:rPr>
              <a:t>A</a:t>
            </a:r>
            <a:r>
              <a:rPr lang="es-ES" sz="2000" smtClean="0">
                <a:ea typeface="ＭＳ Ｐゴシック" pitchFamily="34" charset="-128"/>
              </a:rPr>
              <a:t> is the attribute in question, </a:t>
            </a:r>
            <a:r>
              <a:rPr lang="es-ES" sz="2000" i="1" smtClean="0">
                <a:ea typeface="ＭＳ Ｐゴシック" pitchFamily="34" charset="-128"/>
              </a:rPr>
              <a:t>T</a:t>
            </a:r>
            <a:r>
              <a:rPr lang="es-ES" sz="2000" smtClean="0">
                <a:ea typeface="ＭＳ Ｐゴシック" pitchFamily="34" charset="-128"/>
              </a:rPr>
              <a:t> is a candidate cut point and </a:t>
            </a:r>
            <a:r>
              <a:rPr lang="es-ES" sz="2000" i="1" smtClean="0">
                <a:ea typeface="ＭＳ Ｐゴシック" pitchFamily="34" charset="-128"/>
              </a:rPr>
              <a:t>S</a:t>
            </a:r>
            <a:r>
              <a:rPr lang="es-ES" sz="2000" smtClean="0">
                <a:ea typeface="ＭＳ Ｐゴシック" pitchFamily="34" charset="-128"/>
              </a:rPr>
              <a:t> is the set of </a:t>
            </a:r>
            <a:r>
              <a:rPr lang="es-ES" sz="2000" i="1" smtClean="0">
                <a:ea typeface="ＭＳ Ｐゴシック" pitchFamily="34" charset="-128"/>
              </a:rPr>
              <a:t>N</a:t>
            </a:r>
            <a:r>
              <a:rPr lang="es-ES" sz="2000" smtClean="0">
                <a:ea typeface="ＭＳ Ｐゴシック" pitchFamily="34" charset="-128"/>
              </a:rPr>
              <a:t> examples. So, </a:t>
            </a:r>
            <a:r>
              <a:rPr lang="es-ES" sz="2000" i="1" smtClean="0">
                <a:ea typeface="ＭＳ Ｐゴシック" pitchFamily="34" charset="-128"/>
              </a:rPr>
              <a:t>S</a:t>
            </a:r>
            <a:r>
              <a:rPr lang="es-ES" sz="2000" i="1" baseline="-25000" smtClean="0">
                <a:ea typeface="ＭＳ Ｐゴシック" pitchFamily="34" charset="-128"/>
              </a:rPr>
              <a:t>i</a:t>
            </a:r>
            <a:r>
              <a:rPr lang="es-ES" sz="2000" smtClean="0">
                <a:ea typeface="ＭＳ Ｐゴシック" pitchFamily="34" charset="-128"/>
              </a:rPr>
              <a:t> is a partitioned subset of examples produced by </a:t>
            </a:r>
            <a:r>
              <a:rPr lang="es-ES" sz="2000" i="1" smtClean="0">
                <a:ea typeface="ＭＳ Ｐゴシック" pitchFamily="34" charset="-128"/>
              </a:rPr>
              <a:t>T</a:t>
            </a:r>
            <a:r>
              <a:rPr lang="es-ES" sz="2000" smtClean="0">
                <a:ea typeface="ＭＳ Ｐゴシック" pitchFamily="34" charset="-128"/>
              </a:rPr>
              <a:t>. The MDLP discretizer applies the </a:t>
            </a:r>
            <a:r>
              <a:rPr lang="es-ES" sz="2000" i="1" smtClean="0">
                <a:ea typeface="ＭＳ Ｐゴシック" pitchFamily="34" charset="-128"/>
              </a:rPr>
              <a:t>Minimum Description Length Principle</a:t>
            </a:r>
            <a:r>
              <a:rPr lang="es-ES" sz="2000" smtClean="0">
                <a:ea typeface="ＭＳ Ｐゴシック" pitchFamily="34" charset="-128"/>
              </a:rPr>
              <a:t> to decide the acceptation or rejection for each cut point and to govern the stopping criterion.</a:t>
            </a:r>
          </a:p>
        </p:txBody>
      </p:sp>
      <p:pic>
        <p:nvPicPr>
          <p:cNvPr id="45060" name="Imagen 4"/>
          <p:cNvPicPr>
            <a:picLocks noChangeAspect="1"/>
          </p:cNvPicPr>
          <p:nvPr/>
        </p:nvPicPr>
        <p:blipFill>
          <a:blip r:embed="rId3" cstate="print"/>
          <a:srcRect/>
          <a:stretch>
            <a:fillRect/>
          </a:stretch>
        </p:blipFill>
        <p:spPr bwMode="auto">
          <a:xfrm>
            <a:off x="0" y="3536950"/>
            <a:ext cx="9144000" cy="755650"/>
          </a:xfrm>
          <a:prstGeom prst="rect">
            <a:avLst/>
          </a:prstGeom>
          <a:noFill/>
          <a:ln w="9525">
            <a:noFill/>
            <a:miter lim="800000"/>
            <a:headEnd/>
            <a:tailEnd/>
          </a:ln>
        </p:spPr>
      </p:pic>
    </p:spTree>
    <p:extLst>
      <p:ext uri="{BB962C8B-B14F-4D97-AF65-F5344CB8AC3E}">
        <p14:creationId xmlns:p14="http://schemas.microsoft.com/office/powerpoint/2010/main" val="3357568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Entropy</a:t>
            </a:r>
            <a:endParaRPr lang="en-US"/>
          </a:p>
        </p:txBody>
      </p:sp>
      <p:grpSp>
        <p:nvGrpSpPr>
          <p:cNvPr id="4" name="Group 3"/>
          <p:cNvGrpSpPr>
            <a:grpSpLocks/>
          </p:cNvGrpSpPr>
          <p:nvPr/>
        </p:nvGrpSpPr>
        <p:grpSpPr bwMode="auto">
          <a:xfrm>
            <a:off x="971600" y="2492896"/>
            <a:ext cx="2103120" cy="2103120"/>
            <a:chOff x="288" y="1824"/>
            <a:chExt cx="1344" cy="1200"/>
          </a:xfrm>
        </p:grpSpPr>
        <p:sp>
          <p:nvSpPr>
            <p:cNvPr id="5" name="Oval 4"/>
            <p:cNvSpPr>
              <a:spLocks noChangeArrowheads="1"/>
            </p:cNvSpPr>
            <p:nvPr/>
          </p:nvSpPr>
          <p:spPr bwMode="auto">
            <a:xfrm>
              <a:off x="288" y="1824"/>
              <a:ext cx="1344" cy="1200"/>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6" name="Oval 5"/>
            <p:cNvSpPr>
              <a:spLocks noChangeArrowheads="1"/>
            </p:cNvSpPr>
            <p:nvPr/>
          </p:nvSpPr>
          <p:spPr bwMode="auto">
            <a:xfrm>
              <a:off x="1248"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 name="Oval 6"/>
            <p:cNvSpPr>
              <a:spLocks noChangeArrowheads="1"/>
            </p:cNvSpPr>
            <p:nvPr/>
          </p:nvSpPr>
          <p:spPr bwMode="auto">
            <a:xfrm>
              <a:off x="1008"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 name="Oval 7"/>
            <p:cNvSpPr>
              <a:spLocks noChangeArrowheads="1"/>
            </p:cNvSpPr>
            <p:nvPr/>
          </p:nvSpPr>
          <p:spPr bwMode="auto">
            <a:xfrm>
              <a:off x="528"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 name="Oval 8"/>
            <p:cNvSpPr>
              <a:spLocks noChangeArrowheads="1"/>
            </p:cNvSpPr>
            <p:nvPr/>
          </p:nvSpPr>
          <p:spPr bwMode="auto">
            <a:xfrm>
              <a:off x="432"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 name="Oval 9"/>
            <p:cNvSpPr>
              <a:spLocks noChangeArrowheads="1"/>
            </p:cNvSpPr>
            <p:nvPr/>
          </p:nvSpPr>
          <p:spPr bwMode="auto">
            <a:xfrm>
              <a:off x="62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1" name="Oval 10"/>
            <p:cNvSpPr>
              <a:spLocks noChangeArrowheads="1"/>
            </p:cNvSpPr>
            <p:nvPr/>
          </p:nvSpPr>
          <p:spPr bwMode="auto">
            <a:xfrm>
              <a:off x="1008" y="187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2" name="Oval 11"/>
            <p:cNvSpPr>
              <a:spLocks noChangeArrowheads="1"/>
            </p:cNvSpPr>
            <p:nvPr/>
          </p:nvSpPr>
          <p:spPr bwMode="auto">
            <a:xfrm>
              <a:off x="816" y="182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3" name="Oval 12"/>
            <p:cNvSpPr>
              <a:spLocks noChangeArrowheads="1"/>
            </p:cNvSpPr>
            <p:nvPr/>
          </p:nvSpPr>
          <p:spPr bwMode="auto">
            <a:xfrm>
              <a:off x="864"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14" name="Group 13"/>
            <p:cNvGrpSpPr>
              <a:grpSpLocks/>
            </p:cNvGrpSpPr>
            <p:nvPr/>
          </p:nvGrpSpPr>
          <p:grpSpPr bwMode="auto">
            <a:xfrm>
              <a:off x="624" y="1872"/>
              <a:ext cx="144" cy="144"/>
              <a:chOff x="2880" y="2160"/>
              <a:chExt cx="192" cy="192"/>
            </a:xfrm>
          </p:grpSpPr>
          <p:sp>
            <p:nvSpPr>
              <p:cNvPr id="59" name="Line 14"/>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0" name="Line 15"/>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15" name="Oval 16"/>
            <p:cNvSpPr>
              <a:spLocks noChangeArrowheads="1"/>
            </p:cNvSpPr>
            <p:nvPr/>
          </p:nvSpPr>
          <p:spPr bwMode="auto">
            <a:xfrm>
              <a:off x="1152" y="196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6" name="Oval 17"/>
            <p:cNvSpPr>
              <a:spLocks noChangeArrowheads="1"/>
            </p:cNvSpPr>
            <p:nvPr/>
          </p:nvSpPr>
          <p:spPr bwMode="auto">
            <a:xfrm>
              <a:off x="100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17" name="Group 18"/>
            <p:cNvGrpSpPr>
              <a:grpSpLocks/>
            </p:cNvGrpSpPr>
            <p:nvPr/>
          </p:nvGrpSpPr>
          <p:grpSpPr bwMode="auto">
            <a:xfrm>
              <a:off x="816" y="2160"/>
              <a:ext cx="144" cy="144"/>
              <a:chOff x="2880" y="2160"/>
              <a:chExt cx="192" cy="192"/>
            </a:xfrm>
          </p:grpSpPr>
          <p:sp>
            <p:nvSpPr>
              <p:cNvPr id="57" name="Line 1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8" name="Line 2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18" name="Group 21"/>
            <p:cNvGrpSpPr>
              <a:grpSpLocks/>
            </p:cNvGrpSpPr>
            <p:nvPr/>
          </p:nvGrpSpPr>
          <p:grpSpPr bwMode="auto">
            <a:xfrm>
              <a:off x="816" y="2640"/>
              <a:ext cx="144" cy="144"/>
              <a:chOff x="2880" y="2160"/>
              <a:chExt cx="192" cy="192"/>
            </a:xfrm>
          </p:grpSpPr>
          <p:sp>
            <p:nvSpPr>
              <p:cNvPr id="55" name="Line 2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6" name="Line 2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19" name="Group 24"/>
            <p:cNvGrpSpPr>
              <a:grpSpLocks/>
            </p:cNvGrpSpPr>
            <p:nvPr/>
          </p:nvGrpSpPr>
          <p:grpSpPr bwMode="auto">
            <a:xfrm>
              <a:off x="1200" y="2064"/>
              <a:ext cx="144" cy="144"/>
              <a:chOff x="2880" y="2160"/>
              <a:chExt cx="192" cy="192"/>
            </a:xfrm>
          </p:grpSpPr>
          <p:sp>
            <p:nvSpPr>
              <p:cNvPr id="53" name="Line 2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4" name="Line 2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0" name="Group 27"/>
            <p:cNvGrpSpPr>
              <a:grpSpLocks/>
            </p:cNvGrpSpPr>
            <p:nvPr/>
          </p:nvGrpSpPr>
          <p:grpSpPr bwMode="auto">
            <a:xfrm>
              <a:off x="336" y="2208"/>
              <a:ext cx="144" cy="144"/>
              <a:chOff x="2880" y="2160"/>
              <a:chExt cx="192" cy="192"/>
            </a:xfrm>
          </p:grpSpPr>
          <p:sp>
            <p:nvSpPr>
              <p:cNvPr id="51" name="Line 2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2" name="Line 2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21" name="Oval 30"/>
            <p:cNvSpPr>
              <a:spLocks noChangeArrowheads="1"/>
            </p:cNvSpPr>
            <p:nvPr/>
          </p:nvSpPr>
          <p:spPr bwMode="auto">
            <a:xfrm>
              <a:off x="52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2" name="Oval 31"/>
            <p:cNvSpPr>
              <a:spLocks noChangeArrowheads="1"/>
            </p:cNvSpPr>
            <p:nvPr/>
          </p:nvSpPr>
          <p:spPr bwMode="auto">
            <a:xfrm>
              <a:off x="624"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3" name="Oval 32"/>
            <p:cNvSpPr>
              <a:spLocks noChangeArrowheads="1"/>
            </p:cNvSpPr>
            <p:nvPr/>
          </p:nvSpPr>
          <p:spPr bwMode="auto">
            <a:xfrm>
              <a:off x="768"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4" name="Oval 33"/>
            <p:cNvSpPr>
              <a:spLocks noChangeArrowheads="1"/>
            </p:cNvSpPr>
            <p:nvPr/>
          </p:nvSpPr>
          <p:spPr bwMode="auto">
            <a:xfrm>
              <a:off x="624"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5" name="Oval 34"/>
            <p:cNvSpPr>
              <a:spLocks noChangeArrowheads="1"/>
            </p:cNvSpPr>
            <p:nvPr/>
          </p:nvSpPr>
          <p:spPr bwMode="auto">
            <a:xfrm>
              <a:off x="480" y="230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6" name="Oval 35"/>
            <p:cNvSpPr>
              <a:spLocks noChangeArrowheads="1"/>
            </p:cNvSpPr>
            <p:nvPr/>
          </p:nvSpPr>
          <p:spPr bwMode="auto">
            <a:xfrm>
              <a:off x="384"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27" name="Group 36"/>
            <p:cNvGrpSpPr>
              <a:grpSpLocks/>
            </p:cNvGrpSpPr>
            <p:nvPr/>
          </p:nvGrpSpPr>
          <p:grpSpPr bwMode="auto">
            <a:xfrm>
              <a:off x="1008" y="2736"/>
              <a:ext cx="144" cy="144"/>
              <a:chOff x="2880" y="2160"/>
              <a:chExt cx="192" cy="192"/>
            </a:xfrm>
          </p:grpSpPr>
          <p:sp>
            <p:nvSpPr>
              <p:cNvPr id="49" name="Line 37"/>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0" name="Line 38"/>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8" name="Group 39"/>
            <p:cNvGrpSpPr>
              <a:grpSpLocks/>
            </p:cNvGrpSpPr>
            <p:nvPr/>
          </p:nvGrpSpPr>
          <p:grpSpPr bwMode="auto">
            <a:xfrm>
              <a:off x="720" y="2832"/>
              <a:ext cx="144" cy="144"/>
              <a:chOff x="2880" y="2160"/>
              <a:chExt cx="192" cy="192"/>
            </a:xfrm>
          </p:grpSpPr>
          <p:sp>
            <p:nvSpPr>
              <p:cNvPr id="47" name="Line 40"/>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8" name="Line 41"/>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29" name="Group 42"/>
            <p:cNvGrpSpPr>
              <a:grpSpLocks/>
            </p:cNvGrpSpPr>
            <p:nvPr/>
          </p:nvGrpSpPr>
          <p:grpSpPr bwMode="auto">
            <a:xfrm>
              <a:off x="1296" y="2688"/>
              <a:ext cx="144" cy="144"/>
              <a:chOff x="2880" y="2160"/>
              <a:chExt cx="192" cy="192"/>
            </a:xfrm>
          </p:grpSpPr>
          <p:sp>
            <p:nvSpPr>
              <p:cNvPr id="45" name="Line 43"/>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6" name="Line 44"/>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0" name="Group 45"/>
            <p:cNvGrpSpPr>
              <a:grpSpLocks/>
            </p:cNvGrpSpPr>
            <p:nvPr/>
          </p:nvGrpSpPr>
          <p:grpSpPr bwMode="auto">
            <a:xfrm>
              <a:off x="864" y="2400"/>
              <a:ext cx="144" cy="144"/>
              <a:chOff x="2880" y="2160"/>
              <a:chExt cx="192" cy="192"/>
            </a:xfrm>
          </p:grpSpPr>
          <p:sp>
            <p:nvSpPr>
              <p:cNvPr id="43" name="Line 46"/>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4" name="Line 47"/>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1" name="Group 48"/>
            <p:cNvGrpSpPr>
              <a:grpSpLocks/>
            </p:cNvGrpSpPr>
            <p:nvPr/>
          </p:nvGrpSpPr>
          <p:grpSpPr bwMode="auto">
            <a:xfrm>
              <a:off x="1104" y="2592"/>
              <a:ext cx="144" cy="144"/>
              <a:chOff x="2880" y="2160"/>
              <a:chExt cx="192" cy="192"/>
            </a:xfrm>
          </p:grpSpPr>
          <p:sp>
            <p:nvSpPr>
              <p:cNvPr id="41" name="Line 4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2" name="Line 5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2" name="Group 51"/>
            <p:cNvGrpSpPr>
              <a:grpSpLocks/>
            </p:cNvGrpSpPr>
            <p:nvPr/>
          </p:nvGrpSpPr>
          <p:grpSpPr bwMode="auto">
            <a:xfrm>
              <a:off x="1152" y="2832"/>
              <a:ext cx="144" cy="144"/>
              <a:chOff x="2880" y="2160"/>
              <a:chExt cx="192" cy="192"/>
            </a:xfrm>
          </p:grpSpPr>
          <p:sp>
            <p:nvSpPr>
              <p:cNvPr id="39" name="Line 5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40" name="Line 5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3" name="Group 54"/>
            <p:cNvGrpSpPr>
              <a:grpSpLocks/>
            </p:cNvGrpSpPr>
            <p:nvPr/>
          </p:nvGrpSpPr>
          <p:grpSpPr bwMode="auto">
            <a:xfrm>
              <a:off x="1296" y="2208"/>
              <a:ext cx="144" cy="144"/>
              <a:chOff x="2880" y="2160"/>
              <a:chExt cx="192" cy="192"/>
            </a:xfrm>
          </p:grpSpPr>
          <p:sp>
            <p:nvSpPr>
              <p:cNvPr id="37" name="Line 5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38" name="Line 5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4" name="Group 57"/>
            <p:cNvGrpSpPr>
              <a:grpSpLocks/>
            </p:cNvGrpSpPr>
            <p:nvPr/>
          </p:nvGrpSpPr>
          <p:grpSpPr bwMode="auto">
            <a:xfrm>
              <a:off x="1440" y="2352"/>
              <a:ext cx="144" cy="144"/>
              <a:chOff x="2880" y="2160"/>
              <a:chExt cx="192" cy="192"/>
            </a:xfrm>
          </p:grpSpPr>
          <p:sp>
            <p:nvSpPr>
              <p:cNvPr id="35" name="Line 5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36" name="Line 5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sp>
        <p:nvSpPr>
          <p:cNvPr id="61" name="Text Box 60"/>
          <p:cNvSpPr txBox="1">
            <a:spLocks noChangeArrowheads="1"/>
          </p:cNvSpPr>
          <p:nvPr/>
        </p:nvSpPr>
        <p:spPr bwMode="auto">
          <a:xfrm>
            <a:off x="971600" y="1916832"/>
            <a:ext cx="1965410" cy="369332"/>
          </a:xfrm>
          <a:prstGeom prst="rect">
            <a:avLst/>
          </a:prstGeom>
          <a:noFill/>
          <a:ln w="9525">
            <a:noFill/>
            <a:miter lim="800000"/>
            <a:headEnd/>
            <a:tailEnd/>
          </a:ln>
          <a:effectLst/>
        </p:spPr>
        <p:txBody>
          <a:bodyPr wrap="none">
            <a:spAutoFit/>
          </a:bodyPr>
          <a:lstStyle/>
          <a:p>
            <a:r>
              <a:rPr lang="en-US" b="1">
                <a:latin typeface="+mj-lt"/>
                <a:cs typeface="Arial" charset="0"/>
              </a:rPr>
              <a:t>Very impure group</a:t>
            </a:r>
          </a:p>
        </p:txBody>
      </p:sp>
      <p:sp>
        <p:nvSpPr>
          <p:cNvPr id="62" name="Text Box 61"/>
          <p:cNvSpPr txBox="1">
            <a:spLocks noChangeArrowheads="1"/>
          </p:cNvSpPr>
          <p:nvPr/>
        </p:nvSpPr>
        <p:spPr bwMode="auto">
          <a:xfrm>
            <a:off x="4067944" y="1916832"/>
            <a:ext cx="1371529" cy="369332"/>
          </a:xfrm>
          <a:prstGeom prst="rect">
            <a:avLst/>
          </a:prstGeom>
          <a:noFill/>
          <a:ln w="9525">
            <a:noFill/>
            <a:miter lim="800000"/>
            <a:headEnd/>
            <a:tailEnd/>
          </a:ln>
          <a:effectLst/>
        </p:spPr>
        <p:txBody>
          <a:bodyPr wrap="square">
            <a:spAutoFit/>
          </a:bodyPr>
          <a:lstStyle/>
          <a:p>
            <a:pPr algn="ctr"/>
            <a:r>
              <a:rPr lang="en-US" b="1">
                <a:latin typeface="+mj-lt"/>
                <a:cs typeface="Arial" charset="0"/>
              </a:rPr>
              <a:t>Less </a:t>
            </a:r>
            <a:r>
              <a:rPr lang="en-US" b="1" smtClean="0">
                <a:latin typeface="+mj-lt"/>
                <a:cs typeface="Arial" charset="0"/>
              </a:rPr>
              <a:t>impure</a:t>
            </a:r>
            <a:endParaRPr lang="en-US" b="1">
              <a:latin typeface="+mj-lt"/>
              <a:cs typeface="Arial" charset="0"/>
            </a:endParaRPr>
          </a:p>
        </p:txBody>
      </p:sp>
      <p:grpSp>
        <p:nvGrpSpPr>
          <p:cNvPr id="63" name="Group 62"/>
          <p:cNvGrpSpPr>
            <a:grpSpLocks/>
          </p:cNvGrpSpPr>
          <p:nvPr/>
        </p:nvGrpSpPr>
        <p:grpSpPr bwMode="auto">
          <a:xfrm>
            <a:off x="6400800" y="2492896"/>
            <a:ext cx="2103120" cy="2103120"/>
            <a:chOff x="4032" y="1968"/>
            <a:chExt cx="1152" cy="1104"/>
          </a:xfrm>
        </p:grpSpPr>
        <p:sp>
          <p:nvSpPr>
            <p:cNvPr id="64" name="Oval 63"/>
            <p:cNvSpPr>
              <a:spLocks noChangeArrowheads="1"/>
            </p:cNvSpPr>
            <p:nvPr/>
          </p:nvSpPr>
          <p:spPr bwMode="auto">
            <a:xfrm>
              <a:off x="4512"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5" name="Oval 64"/>
            <p:cNvSpPr>
              <a:spLocks noChangeArrowheads="1"/>
            </p:cNvSpPr>
            <p:nvPr/>
          </p:nvSpPr>
          <p:spPr bwMode="auto">
            <a:xfrm>
              <a:off x="4032" y="1968"/>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66" name="Oval 65"/>
            <p:cNvSpPr>
              <a:spLocks noChangeArrowheads="1"/>
            </p:cNvSpPr>
            <p:nvPr/>
          </p:nvSpPr>
          <p:spPr bwMode="auto">
            <a:xfrm>
              <a:off x="4800"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7" name="Oval 66"/>
            <p:cNvSpPr>
              <a:spLocks noChangeArrowheads="1"/>
            </p:cNvSpPr>
            <p:nvPr/>
          </p:nvSpPr>
          <p:spPr bwMode="auto">
            <a:xfrm>
              <a:off x="4656"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8" name="Oval 67"/>
            <p:cNvSpPr>
              <a:spLocks noChangeArrowheads="1"/>
            </p:cNvSpPr>
            <p:nvPr/>
          </p:nvSpPr>
          <p:spPr bwMode="auto">
            <a:xfrm>
              <a:off x="4416"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69" name="Oval 68"/>
            <p:cNvSpPr>
              <a:spLocks noChangeArrowheads="1"/>
            </p:cNvSpPr>
            <p:nvPr/>
          </p:nvSpPr>
          <p:spPr bwMode="auto">
            <a:xfrm>
              <a:off x="4800"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0" name="Oval 69"/>
            <p:cNvSpPr>
              <a:spLocks noChangeArrowheads="1"/>
            </p:cNvSpPr>
            <p:nvPr/>
          </p:nvSpPr>
          <p:spPr bwMode="auto">
            <a:xfrm>
              <a:off x="4800"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1" name="Oval 70"/>
            <p:cNvSpPr>
              <a:spLocks noChangeArrowheads="1"/>
            </p:cNvSpPr>
            <p:nvPr/>
          </p:nvSpPr>
          <p:spPr bwMode="auto">
            <a:xfrm>
              <a:off x="4224"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2" name="Oval 71"/>
            <p:cNvSpPr>
              <a:spLocks noChangeArrowheads="1"/>
            </p:cNvSpPr>
            <p:nvPr/>
          </p:nvSpPr>
          <p:spPr bwMode="auto">
            <a:xfrm>
              <a:off x="43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3" name="Oval 72"/>
            <p:cNvSpPr>
              <a:spLocks noChangeArrowheads="1"/>
            </p:cNvSpPr>
            <p:nvPr/>
          </p:nvSpPr>
          <p:spPr bwMode="auto">
            <a:xfrm>
              <a:off x="4416" y="268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4" name="Oval 73"/>
            <p:cNvSpPr>
              <a:spLocks noChangeArrowheads="1"/>
            </p:cNvSpPr>
            <p:nvPr/>
          </p:nvSpPr>
          <p:spPr bwMode="auto">
            <a:xfrm>
              <a:off x="4608"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5" name="Oval 74"/>
            <p:cNvSpPr>
              <a:spLocks noChangeArrowheads="1"/>
            </p:cNvSpPr>
            <p:nvPr/>
          </p:nvSpPr>
          <p:spPr bwMode="auto">
            <a:xfrm>
              <a:off x="465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76" name="Oval 75"/>
            <p:cNvSpPr>
              <a:spLocks noChangeArrowheads="1"/>
            </p:cNvSpPr>
            <p:nvPr/>
          </p:nvSpPr>
          <p:spPr bwMode="auto">
            <a:xfrm>
              <a:off x="489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sp>
        <p:nvSpPr>
          <p:cNvPr id="77" name="Text Box 76"/>
          <p:cNvSpPr txBox="1">
            <a:spLocks noChangeArrowheads="1"/>
          </p:cNvSpPr>
          <p:nvPr/>
        </p:nvSpPr>
        <p:spPr bwMode="auto">
          <a:xfrm>
            <a:off x="6172200" y="1916832"/>
            <a:ext cx="2504256" cy="369332"/>
          </a:xfrm>
          <a:prstGeom prst="rect">
            <a:avLst/>
          </a:prstGeom>
          <a:noFill/>
          <a:ln w="9525">
            <a:noFill/>
            <a:miter lim="800000"/>
            <a:headEnd/>
            <a:tailEnd/>
          </a:ln>
          <a:effectLst/>
        </p:spPr>
        <p:txBody>
          <a:bodyPr wrap="square">
            <a:spAutoFit/>
          </a:bodyPr>
          <a:lstStyle/>
          <a:p>
            <a:pPr algn="ctr"/>
            <a:r>
              <a:rPr lang="en-US" b="1" smtClean="0">
                <a:latin typeface="+mj-lt"/>
                <a:cs typeface="Arial" charset="0"/>
              </a:rPr>
              <a:t>Minimum impurity</a:t>
            </a:r>
            <a:endParaRPr lang="en-US" b="1">
              <a:latin typeface="+mj-lt"/>
              <a:cs typeface="Arial" charset="0"/>
            </a:endParaRPr>
          </a:p>
        </p:txBody>
      </p:sp>
      <p:grpSp>
        <p:nvGrpSpPr>
          <p:cNvPr id="78" name="Group 77"/>
          <p:cNvGrpSpPr>
            <a:grpSpLocks/>
          </p:cNvGrpSpPr>
          <p:nvPr/>
        </p:nvGrpSpPr>
        <p:grpSpPr bwMode="auto">
          <a:xfrm>
            <a:off x="3686200" y="2492896"/>
            <a:ext cx="2103120" cy="2103120"/>
            <a:chOff x="2352" y="1920"/>
            <a:chExt cx="1152" cy="1104"/>
          </a:xfrm>
        </p:grpSpPr>
        <p:sp>
          <p:nvSpPr>
            <p:cNvPr id="79" name="Oval 78"/>
            <p:cNvSpPr>
              <a:spLocks noChangeArrowheads="1"/>
            </p:cNvSpPr>
            <p:nvPr/>
          </p:nvSpPr>
          <p:spPr bwMode="auto">
            <a:xfrm>
              <a:off x="2832"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0" name="Oval 79"/>
            <p:cNvSpPr>
              <a:spLocks noChangeArrowheads="1"/>
            </p:cNvSpPr>
            <p:nvPr/>
          </p:nvSpPr>
          <p:spPr bwMode="auto">
            <a:xfrm>
              <a:off x="2352" y="1920"/>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81" name="Oval 80"/>
            <p:cNvSpPr>
              <a:spLocks noChangeArrowheads="1"/>
            </p:cNvSpPr>
            <p:nvPr/>
          </p:nvSpPr>
          <p:spPr bwMode="auto">
            <a:xfrm>
              <a:off x="3120"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2" name="Oval 81"/>
            <p:cNvSpPr>
              <a:spLocks noChangeArrowheads="1"/>
            </p:cNvSpPr>
            <p:nvPr/>
          </p:nvSpPr>
          <p:spPr bwMode="auto">
            <a:xfrm>
              <a:off x="297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3" name="Oval 82"/>
            <p:cNvSpPr>
              <a:spLocks noChangeArrowheads="1"/>
            </p:cNvSpPr>
            <p:nvPr/>
          </p:nvSpPr>
          <p:spPr bwMode="auto">
            <a:xfrm>
              <a:off x="2736"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4" name="Oval 83"/>
            <p:cNvSpPr>
              <a:spLocks noChangeArrowheads="1"/>
            </p:cNvSpPr>
            <p:nvPr/>
          </p:nvSpPr>
          <p:spPr bwMode="auto">
            <a:xfrm>
              <a:off x="31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5" name="Oval 84"/>
            <p:cNvSpPr>
              <a:spLocks noChangeArrowheads="1"/>
            </p:cNvSpPr>
            <p:nvPr/>
          </p:nvSpPr>
          <p:spPr bwMode="auto">
            <a:xfrm>
              <a:off x="3120" y="220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6" name="Oval 85"/>
            <p:cNvSpPr>
              <a:spLocks noChangeArrowheads="1"/>
            </p:cNvSpPr>
            <p:nvPr/>
          </p:nvSpPr>
          <p:spPr bwMode="auto">
            <a:xfrm>
              <a:off x="254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7" name="Oval 86"/>
            <p:cNvSpPr>
              <a:spLocks noChangeArrowheads="1"/>
            </p:cNvSpPr>
            <p:nvPr/>
          </p:nvSpPr>
          <p:spPr bwMode="auto">
            <a:xfrm>
              <a:off x="2640"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8" name="Oval 87"/>
            <p:cNvSpPr>
              <a:spLocks noChangeArrowheads="1"/>
            </p:cNvSpPr>
            <p:nvPr/>
          </p:nvSpPr>
          <p:spPr bwMode="auto">
            <a:xfrm>
              <a:off x="2736"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9" name="Oval 88"/>
            <p:cNvSpPr>
              <a:spLocks noChangeArrowheads="1"/>
            </p:cNvSpPr>
            <p:nvPr/>
          </p:nvSpPr>
          <p:spPr bwMode="auto">
            <a:xfrm>
              <a:off x="2928"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0" name="Oval 89"/>
            <p:cNvSpPr>
              <a:spLocks noChangeArrowheads="1"/>
            </p:cNvSpPr>
            <p:nvPr/>
          </p:nvSpPr>
          <p:spPr bwMode="auto">
            <a:xfrm>
              <a:off x="2976" y="235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1" name="Oval 90"/>
            <p:cNvSpPr>
              <a:spLocks noChangeArrowheads="1"/>
            </p:cNvSpPr>
            <p:nvPr/>
          </p:nvSpPr>
          <p:spPr bwMode="auto">
            <a:xfrm>
              <a:off x="321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92" name="Group 91"/>
            <p:cNvGrpSpPr>
              <a:grpSpLocks/>
            </p:cNvGrpSpPr>
            <p:nvPr/>
          </p:nvGrpSpPr>
          <p:grpSpPr bwMode="auto">
            <a:xfrm>
              <a:off x="2880" y="2544"/>
              <a:ext cx="144" cy="144"/>
              <a:chOff x="2880" y="2160"/>
              <a:chExt cx="192" cy="192"/>
            </a:xfrm>
          </p:grpSpPr>
          <p:sp>
            <p:nvSpPr>
              <p:cNvPr id="96" name="Line 92"/>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97" name="Line 93"/>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nvGrpSpPr>
            <p:cNvPr id="93" name="Group 94"/>
            <p:cNvGrpSpPr>
              <a:grpSpLocks/>
            </p:cNvGrpSpPr>
            <p:nvPr/>
          </p:nvGrpSpPr>
          <p:grpSpPr bwMode="auto">
            <a:xfrm>
              <a:off x="2976" y="2736"/>
              <a:ext cx="144" cy="144"/>
              <a:chOff x="2880" y="2160"/>
              <a:chExt cx="192" cy="192"/>
            </a:xfrm>
          </p:grpSpPr>
          <p:sp>
            <p:nvSpPr>
              <p:cNvPr id="94" name="Line 95"/>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95" name="Line 96"/>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spTree>
    <p:extLst>
      <p:ext uri="{BB962C8B-B14F-4D97-AF65-F5344CB8AC3E}">
        <p14:creationId xmlns:p14="http://schemas.microsoft.com/office/powerpoint/2010/main" val="114475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1000"/>
                                        <p:tgtEl>
                                          <p:spTgt spid="62"/>
                                        </p:tgtEl>
                                      </p:cBhvr>
                                    </p:animEffect>
                                    <p:anim calcmode="lin" valueType="num">
                                      <p:cBhvr>
                                        <p:cTn id="20" dur="1000" fill="hold"/>
                                        <p:tgtEl>
                                          <p:spTgt spid="62"/>
                                        </p:tgtEl>
                                        <p:attrNameLst>
                                          <p:attrName>ppt_x</p:attrName>
                                        </p:attrNameLst>
                                      </p:cBhvr>
                                      <p:tavLst>
                                        <p:tav tm="0">
                                          <p:val>
                                            <p:strVal val="#ppt_x"/>
                                          </p:val>
                                        </p:tav>
                                        <p:tav tm="100000">
                                          <p:val>
                                            <p:strVal val="#ppt_x"/>
                                          </p:val>
                                        </p:tav>
                                      </p:tavLst>
                                    </p:anim>
                                    <p:anim calcmode="lin" valueType="num">
                                      <p:cBhvr>
                                        <p:cTn id="21" dur="1000" fill="hold"/>
                                        <p:tgtEl>
                                          <p:spTgt spid="62"/>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1000"/>
                                        <p:tgtEl>
                                          <p:spTgt spid="78"/>
                                        </p:tgtEl>
                                      </p:cBhvr>
                                    </p:animEffect>
                                    <p:anim calcmode="lin" valueType="num">
                                      <p:cBhvr>
                                        <p:cTn id="25" dur="1000" fill="hold"/>
                                        <p:tgtEl>
                                          <p:spTgt spid="78"/>
                                        </p:tgtEl>
                                        <p:attrNameLst>
                                          <p:attrName>ppt_x</p:attrName>
                                        </p:attrNameLst>
                                      </p:cBhvr>
                                      <p:tavLst>
                                        <p:tav tm="0">
                                          <p:val>
                                            <p:strVal val="#ppt_x"/>
                                          </p:val>
                                        </p:tav>
                                        <p:tav tm="100000">
                                          <p:val>
                                            <p:strVal val="#ppt_x"/>
                                          </p:val>
                                        </p:tav>
                                      </p:tavLst>
                                    </p:anim>
                                    <p:anim calcmode="lin" valueType="num">
                                      <p:cBhvr>
                                        <p:cTn id="26"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1000"/>
                                        <p:tgtEl>
                                          <p:spTgt spid="63"/>
                                        </p:tgtEl>
                                      </p:cBhvr>
                                    </p:animEffect>
                                    <p:anim calcmode="lin" valueType="num">
                                      <p:cBhvr>
                                        <p:cTn id="37" dur="1000" fill="hold"/>
                                        <p:tgtEl>
                                          <p:spTgt spid="63"/>
                                        </p:tgtEl>
                                        <p:attrNameLst>
                                          <p:attrName>ppt_x</p:attrName>
                                        </p:attrNameLst>
                                      </p:cBhvr>
                                      <p:tavLst>
                                        <p:tav tm="0">
                                          <p:val>
                                            <p:strVal val="#ppt_x"/>
                                          </p:val>
                                        </p:tav>
                                        <p:tav tm="100000">
                                          <p:val>
                                            <p:strVal val="#ppt_x"/>
                                          </p:val>
                                        </p:tav>
                                      </p:tavLst>
                                    </p:anim>
                                    <p:anim calcmode="lin" valueType="num">
                                      <p:cBhvr>
                                        <p:cTn id="3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Entropy</a:t>
            </a:r>
            <a:endParaRPr lang="en-US"/>
          </a:p>
        </p:txBody>
      </p:sp>
      <p:pic>
        <p:nvPicPr>
          <p:cNvPr id="4" name="Picture 2"/>
          <p:cNvPicPr>
            <a:picLocks noChangeAspect="1" noChangeArrowheads="1"/>
          </p:cNvPicPr>
          <p:nvPr/>
        </p:nvPicPr>
        <p:blipFill>
          <a:blip r:embed="rId2" cstate="print"/>
          <a:srcRect l="7447" t="13990" r="4255" b="3886"/>
          <a:stretch>
            <a:fillRect/>
          </a:stretch>
        </p:blipFill>
        <p:spPr bwMode="auto">
          <a:xfrm>
            <a:off x="990600" y="1295400"/>
            <a:ext cx="7467600" cy="5218323"/>
          </a:xfrm>
          <a:prstGeom prst="rect">
            <a:avLst/>
          </a:prstGeom>
          <a:noFill/>
          <a:ln w="9525">
            <a:noFill/>
            <a:miter lim="800000"/>
            <a:headEnd/>
            <a:tailEnd/>
          </a:ln>
        </p:spPr>
      </p:pic>
    </p:spTree>
    <p:extLst>
      <p:ext uri="{BB962C8B-B14F-4D97-AF65-F5344CB8AC3E}">
        <p14:creationId xmlns:p14="http://schemas.microsoft.com/office/powerpoint/2010/main" val="4266987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Entropy</a:t>
            </a:r>
            <a:endParaRPr lang="en-US"/>
          </a:p>
        </p:txBody>
      </p:sp>
      <p:sp>
        <p:nvSpPr>
          <p:cNvPr id="4" name="Rectangle 3"/>
          <p:cNvSpPr/>
          <p:nvPr/>
        </p:nvSpPr>
        <p:spPr>
          <a:xfrm>
            <a:off x="609600" y="1524000"/>
            <a:ext cx="7848600" cy="1477328"/>
          </a:xfrm>
          <a:prstGeom prst="rect">
            <a:avLst/>
          </a:prstGeom>
        </p:spPr>
        <p:txBody>
          <a:bodyPr wrap="square">
            <a:spAutoFit/>
          </a:bodyPr>
          <a:lstStyle/>
          <a:p>
            <a:r>
              <a:rPr lang="it-IT" smtClean="0"/>
              <a:t>&gt; proporsi &lt;- prop.table(table(data$class))</a:t>
            </a:r>
          </a:p>
          <a:p>
            <a:r>
              <a:rPr lang="it-IT" smtClean="0"/>
              <a:t>&gt; entropy = -proporsi[1] * log(proporsi[1]) - proporsi[2] * log(proporsi[2])</a:t>
            </a:r>
          </a:p>
          <a:p>
            <a:r>
              <a:rPr lang="it-IT" smtClean="0"/>
              <a:t>&gt; entropy</a:t>
            </a:r>
          </a:p>
          <a:p>
            <a:r>
              <a:rPr lang="it-IT" smtClean="0"/>
              <a:t>        0 </a:t>
            </a:r>
          </a:p>
          <a:p>
            <a:r>
              <a:rPr lang="it-IT" smtClean="0"/>
              <a:t>0.6924521 </a:t>
            </a:r>
            <a:endParaRPr lang="en-US"/>
          </a:p>
        </p:txBody>
      </p:sp>
      <p:sp>
        <p:nvSpPr>
          <p:cNvPr id="5" name="Rectangle 4"/>
          <p:cNvSpPr/>
          <p:nvPr/>
        </p:nvSpPr>
        <p:spPr>
          <a:xfrm>
            <a:off x="762000" y="3505200"/>
            <a:ext cx="5943600" cy="1323439"/>
          </a:xfrm>
          <a:prstGeom prst="rect">
            <a:avLst/>
          </a:prstGeom>
        </p:spPr>
        <p:txBody>
          <a:bodyPr wrap="square">
            <a:spAutoFit/>
          </a:bodyPr>
          <a:lstStyle/>
          <a:p>
            <a:endParaRPr lang="en-US" sz="2000" smtClean="0"/>
          </a:p>
          <a:p>
            <a:r>
              <a:rPr lang="en-US" sz="2000" smtClean="0"/>
              <a:t>&gt; library(discretization)</a:t>
            </a:r>
          </a:p>
          <a:p>
            <a:r>
              <a:rPr lang="en-US" sz="2000" smtClean="0"/>
              <a:t>&gt; ent(data$class)</a:t>
            </a:r>
          </a:p>
          <a:p>
            <a:r>
              <a:rPr lang="en-US" sz="2000" smtClean="0"/>
              <a:t>[1] 0.6924521</a:t>
            </a:r>
            <a:endParaRPr lang="en-US" sz="2000"/>
          </a:p>
        </p:txBody>
      </p:sp>
    </p:spTree>
    <p:extLst>
      <p:ext uri="{BB962C8B-B14F-4D97-AF65-F5344CB8AC3E}">
        <p14:creationId xmlns:p14="http://schemas.microsoft.com/office/powerpoint/2010/main" val="370523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Gain</a:t>
            </a:r>
            <a:endParaRPr lang="en-US"/>
          </a:p>
        </p:txBody>
      </p:sp>
      <p:sp>
        <p:nvSpPr>
          <p:cNvPr id="3" name="Content Placeholder 2"/>
          <p:cNvSpPr>
            <a:spLocks noGrp="1"/>
          </p:cNvSpPr>
          <p:nvPr>
            <p:ph idx="1"/>
          </p:nvPr>
        </p:nvSpPr>
        <p:spPr/>
        <p:txBody>
          <a:bodyPr/>
          <a:lstStyle/>
          <a:p>
            <a:r>
              <a:rPr lang="en-US" smtClean="0"/>
              <a:t>Mana yang lebih baik?</a:t>
            </a:r>
          </a:p>
          <a:p>
            <a:pPr lvl="1"/>
            <a:r>
              <a:rPr lang="en-US" smtClean="0"/>
              <a:t>X &lt; 35 vs X </a:t>
            </a:r>
            <a:r>
              <a:rPr lang="en-US" smtClean="0">
                <a:sym typeface="Symbol"/>
              </a:rPr>
              <a:t></a:t>
            </a:r>
            <a:r>
              <a:rPr lang="en-US" smtClean="0"/>
              <a:t> 35</a:t>
            </a:r>
          </a:p>
          <a:p>
            <a:pPr lvl="1">
              <a:buNone/>
            </a:pPr>
            <a:r>
              <a:rPr lang="en-US" smtClean="0"/>
              <a:t>atau</a:t>
            </a:r>
          </a:p>
          <a:p>
            <a:pPr lvl="1"/>
            <a:r>
              <a:rPr lang="en-US" smtClean="0"/>
              <a:t>X &lt; 40 vs X </a:t>
            </a:r>
            <a:r>
              <a:rPr lang="en-US" smtClean="0">
                <a:sym typeface="Symbol"/>
              </a:rPr>
              <a:t> 40</a:t>
            </a:r>
            <a:endParaRPr lang="en-US"/>
          </a:p>
        </p:txBody>
      </p:sp>
    </p:spTree>
    <p:extLst>
      <p:ext uri="{BB962C8B-B14F-4D97-AF65-F5344CB8AC3E}">
        <p14:creationId xmlns:p14="http://schemas.microsoft.com/office/powerpoint/2010/main" val="3956375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Gain</a:t>
            </a:r>
            <a:endParaRPr lang="en-US"/>
          </a:p>
        </p:txBody>
      </p:sp>
      <p:sp>
        <p:nvSpPr>
          <p:cNvPr id="4" name="Rectangle 3"/>
          <p:cNvSpPr/>
          <p:nvPr/>
        </p:nvSpPr>
        <p:spPr>
          <a:xfrm>
            <a:off x="457200" y="1219200"/>
            <a:ext cx="8077200" cy="3970318"/>
          </a:xfrm>
          <a:prstGeom prst="rect">
            <a:avLst/>
          </a:prstGeom>
        </p:spPr>
        <p:txBody>
          <a:bodyPr wrap="square">
            <a:spAutoFit/>
          </a:bodyPr>
          <a:lstStyle/>
          <a:p>
            <a:r>
              <a:rPr lang="en-US" smtClean="0"/>
              <a:t>ent.total &lt;- ent(data$class)</a:t>
            </a:r>
          </a:p>
          <a:p>
            <a:endParaRPr lang="en-US" smtClean="0"/>
          </a:p>
          <a:p>
            <a:r>
              <a:rPr lang="en-US" smtClean="0"/>
              <a:t>ent.35.1 &lt;- ent(data$class[data$x &lt; 35])</a:t>
            </a:r>
          </a:p>
          <a:p>
            <a:r>
              <a:rPr lang="en-US" smtClean="0"/>
              <a:t>ent.35.2 &lt;- ent(data$class[data$x &gt;= 35])</a:t>
            </a:r>
          </a:p>
          <a:p>
            <a:endParaRPr lang="en-US" smtClean="0"/>
          </a:p>
          <a:p>
            <a:r>
              <a:rPr lang="en-US" smtClean="0"/>
              <a:t>ent.40.1 &lt;- ent(data$class[data$x &lt; 40])</a:t>
            </a:r>
          </a:p>
          <a:p>
            <a:r>
              <a:rPr lang="en-US" smtClean="0"/>
              <a:t>ent.40.2 &lt;- ent(data$class[data$x &gt;= 40])</a:t>
            </a:r>
          </a:p>
          <a:p>
            <a:endParaRPr lang="en-US" smtClean="0"/>
          </a:p>
          <a:p>
            <a:r>
              <a:rPr lang="en-US" smtClean="0"/>
              <a:t>ig.35 &lt;- ent.total - </a:t>
            </a:r>
          </a:p>
          <a:p>
            <a:r>
              <a:rPr lang="en-US" smtClean="0"/>
              <a:t>	( length(data$class[data$x &lt; 35])/length(data$class) * ent.35.1 +</a:t>
            </a:r>
          </a:p>
          <a:p>
            <a:r>
              <a:rPr lang="en-US" smtClean="0"/>
              <a:t>	  length(data$class[data$x &gt;= 35])/length(data$class) * ent.35.2)</a:t>
            </a:r>
          </a:p>
          <a:p>
            <a:r>
              <a:rPr lang="en-US" smtClean="0"/>
              <a:t>ig.40 &lt;- ent.total - </a:t>
            </a:r>
          </a:p>
          <a:p>
            <a:r>
              <a:rPr lang="en-US" smtClean="0"/>
              <a:t>	( length(data$class[data$x &lt; 40])/length(data$class) * ent.40.1 +</a:t>
            </a:r>
          </a:p>
          <a:p>
            <a:r>
              <a:rPr lang="en-US" smtClean="0"/>
              <a:t>	  length(data$class[data$x &gt;= 40])/length(data$class) * ent.40.2)</a:t>
            </a:r>
            <a:endParaRPr lang="en-US"/>
          </a:p>
        </p:txBody>
      </p:sp>
      <p:sp>
        <p:nvSpPr>
          <p:cNvPr id="5" name="Rectangle 4"/>
          <p:cNvSpPr/>
          <p:nvPr/>
        </p:nvSpPr>
        <p:spPr>
          <a:xfrm>
            <a:off x="2971800" y="5181600"/>
            <a:ext cx="4572000" cy="1569660"/>
          </a:xfrm>
          <a:prstGeom prst="rect">
            <a:avLst/>
          </a:prstGeom>
        </p:spPr>
        <p:txBody>
          <a:bodyPr>
            <a:spAutoFit/>
          </a:bodyPr>
          <a:lstStyle/>
          <a:p>
            <a:r>
              <a:rPr lang="de-DE" sz="2400" smtClean="0"/>
              <a:t>&gt; ig.35</a:t>
            </a:r>
          </a:p>
          <a:p>
            <a:r>
              <a:rPr lang="de-DE" sz="2400" smtClean="0"/>
              <a:t>[1]</a:t>
            </a:r>
            <a:r>
              <a:rPr lang="de-DE" sz="2400" b="1" smtClean="0">
                <a:solidFill>
                  <a:srgbClr val="FF0000"/>
                </a:solidFill>
              </a:rPr>
              <a:t> 0.002782724</a:t>
            </a:r>
          </a:p>
          <a:p>
            <a:r>
              <a:rPr lang="de-DE" sz="2400" smtClean="0"/>
              <a:t>&gt; ig.40</a:t>
            </a:r>
          </a:p>
          <a:p>
            <a:r>
              <a:rPr lang="de-DE" sz="2400" smtClean="0"/>
              <a:t>[1] </a:t>
            </a:r>
            <a:r>
              <a:rPr lang="de-DE" sz="2400" b="1" smtClean="0">
                <a:solidFill>
                  <a:srgbClr val="FF0000"/>
                </a:solidFill>
              </a:rPr>
              <a:t>0.003429511</a:t>
            </a:r>
            <a:endParaRPr lang="en-US" sz="2400" b="1">
              <a:solidFill>
                <a:srgbClr val="FF0000"/>
              </a:solidFill>
            </a:endParaRPr>
          </a:p>
        </p:txBody>
      </p:sp>
    </p:spTree>
    <p:extLst>
      <p:ext uri="{BB962C8B-B14F-4D97-AF65-F5344CB8AC3E}">
        <p14:creationId xmlns:p14="http://schemas.microsoft.com/office/powerpoint/2010/main" val="2607259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990600"/>
            <a:ext cx="5943600" cy="5016758"/>
          </a:xfrm>
          <a:prstGeom prst="rect">
            <a:avLst/>
          </a:prstGeom>
        </p:spPr>
        <p:txBody>
          <a:bodyPr wrap="square">
            <a:spAutoFit/>
          </a:bodyPr>
          <a:lstStyle/>
          <a:p>
            <a:r>
              <a:rPr lang="en-US" sz="2000" smtClean="0"/>
              <a:t>&gt; data &lt;- read.csv("D:/disk01.csv", header=TRUE)</a:t>
            </a:r>
          </a:p>
          <a:p>
            <a:r>
              <a:rPr lang="en-US" sz="2000" smtClean="0"/>
              <a:t>&gt; head(data)</a:t>
            </a:r>
          </a:p>
          <a:p>
            <a:r>
              <a:rPr lang="en-US" sz="2000" smtClean="0"/>
              <a:t>   x class</a:t>
            </a:r>
          </a:p>
          <a:p>
            <a:r>
              <a:rPr lang="en-US" sz="2000" smtClean="0"/>
              <a:t>1 51     0</a:t>
            </a:r>
          </a:p>
          <a:p>
            <a:r>
              <a:rPr lang="en-US" sz="2000" smtClean="0"/>
              <a:t>2 19     1</a:t>
            </a:r>
          </a:p>
          <a:p>
            <a:r>
              <a:rPr lang="en-US" sz="2000" smtClean="0"/>
              <a:t>3 66     1</a:t>
            </a:r>
          </a:p>
          <a:p>
            <a:r>
              <a:rPr lang="en-US" sz="2000" smtClean="0"/>
              <a:t>4 35     0</a:t>
            </a:r>
          </a:p>
          <a:p>
            <a:r>
              <a:rPr lang="en-US" sz="2000" smtClean="0"/>
              <a:t>5 64     1</a:t>
            </a:r>
          </a:p>
          <a:p>
            <a:r>
              <a:rPr lang="en-US" sz="2000" smtClean="0"/>
              <a:t>6 48     1</a:t>
            </a:r>
          </a:p>
          <a:p>
            <a:r>
              <a:rPr lang="en-US" sz="2000" smtClean="0"/>
              <a:t>&gt; </a:t>
            </a:r>
          </a:p>
          <a:p>
            <a:r>
              <a:rPr lang="en-US" sz="2000" smtClean="0"/>
              <a:t>&gt; library(discretization)</a:t>
            </a:r>
          </a:p>
          <a:p>
            <a:r>
              <a:rPr lang="en-US" sz="2000" smtClean="0"/>
              <a:t>&gt; ##---- MDLP discretization ----</a:t>
            </a:r>
          </a:p>
          <a:p>
            <a:r>
              <a:rPr lang="en-US" sz="2000" smtClean="0"/>
              <a:t>&gt; mdlp &lt;- mdlp(data)</a:t>
            </a:r>
          </a:p>
          <a:p>
            <a:r>
              <a:rPr lang="en-US" sz="2000" smtClean="0"/>
              <a:t>&gt; mdlp$cutp</a:t>
            </a:r>
          </a:p>
          <a:p>
            <a:r>
              <a:rPr lang="en-US" sz="2000" smtClean="0"/>
              <a:t>[[1]]</a:t>
            </a:r>
          </a:p>
          <a:p>
            <a:r>
              <a:rPr lang="en-US" sz="2000" smtClean="0"/>
              <a:t>[1] 29.5 54.5 46.5 64.5</a:t>
            </a:r>
            <a:endParaRPr lang="en-US" sz="2000"/>
          </a:p>
        </p:txBody>
      </p:sp>
    </p:spTree>
    <p:extLst>
      <p:ext uri="{BB962C8B-B14F-4D97-AF65-F5344CB8AC3E}">
        <p14:creationId xmlns:p14="http://schemas.microsoft.com/office/powerpoint/2010/main" val="3394149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600200"/>
            <a:ext cx="6629400" cy="2246769"/>
          </a:xfrm>
          <a:prstGeom prst="rect">
            <a:avLst/>
          </a:prstGeom>
        </p:spPr>
        <p:txBody>
          <a:bodyPr wrap="square">
            <a:spAutoFit/>
          </a:bodyPr>
          <a:lstStyle/>
          <a:p>
            <a:r>
              <a:rPr lang="en-US" sz="2800" smtClean="0">
                <a:latin typeface="Courier New" pitchFamily="49" charset="0"/>
                <a:cs typeface="Courier New" pitchFamily="49" charset="0"/>
              </a:rPr>
              <a:t>&gt; x.mdlp &lt;- mdlp$Disc.data$x</a:t>
            </a:r>
          </a:p>
          <a:p>
            <a:r>
              <a:rPr lang="en-US" sz="2800" smtClean="0">
                <a:latin typeface="Courier New" pitchFamily="49" charset="0"/>
                <a:cs typeface="Courier New" pitchFamily="49" charset="0"/>
              </a:rPr>
              <a:t>&gt; table(x.mdlp)</a:t>
            </a:r>
          </a:p>
          <a:p>
            <a:r>
              <a:rPr lang="en-US" sz="2800" smtClean="0">
                <a:solidFill>
                  <a:srgbClr val="FF0000"/>
                </a:solidFill>
                <a:latin typeface="Courier New" pitchFamily="49" charset="0"/>
                <a:cs typeface="Courier New" pitchFamily="49" charset="0"/>
              </a:rPr>
              <a:t>x.mdlp</a:t>
            </a:r>
          </a:p>
          <a:p>
            <a:r>
              <a:rPr lang="en-US" sz="2800" smtClean="0">
                <a:solidFill>
                  <a:srgbClr val="FF0000"/>
                </a:solidFill>
                <a:latin typeface="Courier New" pitchFamily="49" charset="0"/>
                <a:cs typeface="Courier New" pitchFamily="49" charset="0"/>
              </a:rPr>
              <a:t>  1   2   3   4   5 </a:t>
            </a:r>
          </a:p>
          <a:p>
            <a:r>
              <a:rPr lang="en-US" sz="2800" smtClean="0">
                <a:solidFill>
                  <a:srgbClr val="FF0000"/>
                </a:solidFill>
                <a:latin typeface="Courier New" pitchFamily="49" charset="0"/>
                <a:cs typeface="Courier New" pitchFamily="49" charset="0"/>
              </a:rPr>
              <a:t>344 507 280 315  83 </a:t>
            </a:r>
            <a:endParaRPr lang="en-US" sz="280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3753785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90600"/>
            <a:ext cx="8077200" cy="1200329"/>
          </a:xfrm>
          <a:prstGeom prst="rect">
            <a:avLst/>
          </a:prstGeom>
        </p:spPr>
        <p:txBody>
          <a:bodyPr wrap="square">
            <a:spAutoFit/>
          </a:bodyPr>
          <a:lstStyle/>
          <a:p>
            <a:r>
              <a:rPr lang="en-US" sz="2400" smtClean="0"/>
              <a:t>&gt; proporsi &lt;- prop.table(table(x.mdlp, data$class), margin=1)</a:t>
            </a:r>
          </a:p>
          <a:p>
            <a:r>
              <a:rPr lang="en-US" sz="2400" smtClean="0"/>
              <a:t>&gt; barplot(t(proporsi))</a:t>
            </a:r>
          </a:p>
          <a:p>
            <a:r>
              <a:rPr lang="en-US" sz="2400" smtClean="0"/>
              <a:t>&gt; </a:t>
            </a:r>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1143000" y="1981200"/>
            <a:ext cx="6800850" cy="4324965"/>
          </a:xfrm>
          <a:prstGeom prst="rect">
            <a:avLst/>
          </a:prstGeom>
          <a:noFill/>
          <a:ln w="9525">
            <a:noFill/>
            <a:miter lim="800000"/>
            <a:headEnd/>
            <a:tailEnd/>
          </a:ln>
          <a:effectLst/>
        </p:spPr>
      </p:pic>
    </p:spTree>
    <p:extLst>
      <p:ext uri="{BB962C8B-B14F-4D97-AF65-F5344CB8AC3E}">
        <p14:creationId xmlns:p14="http://schemas.microsoft.com/office/powerpoint/2010/main" val="1735558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s-ES" smtClean="0">
                <a:ea typeface="ＭＳ Ｐゴシック" pitchFamily="34" charset="-128"/>
              </a:rPr>
              <a:t>Pendahuluan</a:t>
            </a:r>
            <a:endParaRPr lang="es-ES" smtClean="0">
              <a:solidFill>
                <a:schemeClr val="bg2"/>
              </a:solidFill>
              <a:ea typeface="ＭＳ Ｐゴシック" pitchFamily="34" charset="-128"/>
            </a:endParaRPr>
          </a:p>
        </p:txBody>
      </p:sp>
      <p:sp>
        <p:nvSpPr>
          <p:cNvPr id="17410" name="Rectangle 3"/>
          <p:cNvSpPr>
            <a:spLocks noGrp="1" noChangeArrowheads="1"/>
          </p:cNvSpPr>
          <p:nvPr>
            <p:ph idx="1"/>
          </p:nvPr>
        </p:nvSpPr>
        <p:spPr/>
        <p:txBody>
          <a:bodyPr>
            <a:normAutofit fontScale="92500" lnSpcReduction="10000"/>
          </a:bodyPr>
          <a:lstStyle/>
          <a:p>
            <a:pPr algn="just" eaLnBrk="1" hangingPunct="1"/>
            <a:r>
              <a:rPr lang="es-ES" smtClean="0">
                <a:ea typeface="ＭＳ Ｐゴシック" pitchFamily="34" charset="-128"/>
              </a:rPr>
              <a:t>Data terdiri atas banyak variabel dengan berbagai format/tipe:</a:t>
            </a:r>
          </a:p>
          <a:p>
            <a:pPr lvl="1" algn="just"/>
            <a:r>
              <a:rPr lang="es-ES" smtClean="0">
                <a:ea typeface="ＭＳ Ｐゴシック" pitchFamily="34" charset="-128"/>
              </a:rPr>
              <a:t>Numerik diskret</a:t>
            </a:r>
          </a:p>
          <a:p>
            <a:pPr lvl="1" algn="just"/>
            <a:r>
              <a:rPr lang="es-ES" smtClean="0">
                <a:ea typeface="ＭＳ Ｐゴシック" pitchFamily="34" charset="-128"/>
              </a:rPr>
              <a:t>Numerik kontinu</a:t>
            </a:r>
          </a:p>
          <a:p>
            <a:pPr lvl="1" algn="just"/>
            <a:r>
              <a:rPr lang="es-ES" smtClean="0">
                <a:ea typeface="ＭＳ Ｐゴシック" pitchFamily="34" charset="-128"/>
              </a:rPr>
              <a:t>Kategorik ordinal</a:t>
            </a:r>
          </a:p>
          <a:p>
            <a:pPr lvl="1" algn="just"/>
            <a:r>
              <a:rPr lang="es-ES" smtClean="0">
                <a:ea typeface="ＭＳ Ｐゴシック" pitchFamily="34" charset="-128"/>
              </a:rPr>
              <a:t>Kategorik nominal</a:t>
            </a:r>
          </a:p>
          <a:p>
            <a:pPr algn="just" eaLnBrk="1" hangingPunct="1"/>
            <a:r>
              <a:rPr lang="es-ES" smtClean="0">
                <a:ea typeface="ＭＳ Ｐゴシック" pitchFamily="34" charset="-128"/>
              </a:rPr>
              <a:t>Variabel yang bertipe numerik dapat diubah menjadi kategorik (ordinal) </a:t>
            </a:r>
            <a:r>
              <a:rPr lang="es-ES" smtClean="0">
                <a:ea typeface="ＭＳ Ｐゴシック" pitchFamily="34" charset="-128"/>
                <a:sym typeface="Wingdings" pitchFamily="2" charset="2"/>
              </a:rPr>
              <a:t> prosesnya dikenal sebagai diskretisasi, ada juga yang menyebut sebagai binning</a:t>
            </a:r>
            <a:endParaRPr lang="es-ES" smtClean="0">
              <a:ea typeface="ＭＳ Ｐゴシック" pitchFamily="34" charset="-128"/>
            </a:endParaRPr>
          </a:p>
          <a:p>
            <a:pPr algn="just"/>
            <a:r>
              <a:rPr lang="es-ES" smtClean="0">
                <a:ea typeface="ＭＳ Ｐゴシック" pitchFamily="34" charset="-128"/>
              </a:rPr>
              <a:t>Diskretisasi ini sering membantu dalam pemodelan prediktif</a:t>
            </a:r>
            <a:endParaRPr lang="es-ES" smtClean="0">
              <a:solidFill>
                <a:schemeClr val="bg2"/>
              </a:solidFill>
              <a:ea typeface="ＭＳ Ｐゴシック" pitchFamily="34" charset="-128"/>
            </a:endParaRPr>
          </a:p>
        </p:txBody>
      </p:sp>
    </p:spTree>
    <p:extLst>
      <p:ext uri="{BB962C8B-B14F-4D97-AF65-F5344CB8AC3E}">
        <p14:creationId xmlns:p14="http://schemas.microsoft.com/office/powerpoint/2010/main" val="2213630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smtClean="0"/>
              <a:t>Hasil Reg Logistik setelah Diskretisasi MDLP</a:t>
            </a:r>
            <a:endParaRPr lang="en-US" sz="3200" b="1"/>
          </a:p>
        </p:txBody>
      </p:sp>
      <p:sp>
        <p:nvSpPr>
          <p:cNvPr id="4" name="Rectangle 3"/>
          <p:cNvSpPr/>
          <p:nvPr/>
        </p:nvSpPr>
        <p:spPr>
          <a:xfrm>
            <a:off x="228600" y="1524000"/>
            <a:ext cx="8763000" cy="3170099"/>
          </a:xfrm>
          <a:prstGeom prst="rect">
            <a:avLst/>
          </a:prstGeom>
        </p:spPr>
        <p:txBody>
          <a:bodyPr wrap="square">
            <a:spAutoFit/>
          </a:bodyPr>
          <a:lstStyle/>
          <a:p>
            <a:r>
              <a:rPr lang="en-US" sz="2000" smtClean="0"/>
              <a:t>&gt; model.mdlp &lt;- glm(data$class ~ x.mdlp, family="binomial")</a:t>
            </a:r>
          </a:p>
          <a:p>
            <a:r>
              <a:rPr lang="en-US" sz="2000" smtClean="0"/>
              <a:t>&gt; prediksi.prob.mdlp &lt;- predict(model.mdlp, newdata=x.mdlp, type="response")</a:t>
            </a:r>
          </a:p>
          <a:p>
            <a:r>
              <a:rPr lang="en-US" sz="2000" smtClean="0"/>
              <a:t>&gt; prediksi.mdlp &lt;- ifelse(prediksi.prob.mdlp &gt; 0.5, 1, 0)</a:t>
            </a:r>
          </a:p>
          <a:p>
            <a:r>
              <a:rPr lang="en-US" sz="2000" smtClean="0"/>
              <a:t>&gt; table(data$class, prediksi.mdlp)</a:t>
            </a:r>
          </a:p>
          <a:p>
            <a:r>
              <a:rPr lang="en-US" sz="2000" smtClean="0"/>
              <a:t>   prediksi.mdlp</a:t>
            </a:r>
          </a:p>
          <a:p>
            <a:r>
              <a:rPr lang="en-US" sz="2000" smtClean="0"/>
              <a:t>      0   1</a:t>
            </a:r>
          </a:p>
          <a:p>
            <a:r>
              <a:rPr lang="en-US" sz="2000" smtClean="0"/>
              <a:t>  0 578 158</a:t>
            </a:r>
          </a:p>
          <a:p>
            <a:r>
              <a:rPr lang="en-US" sz="2000" smtClean="0"/>
              <a:t>  1 209 584</a:t>
            </a:r>
          </a:p>
          <a:p>
            <a:r>
              <a:rPr lang="en-US" sz="2000" smtClean="0"/>
              <a:t>&gt; mean(data$class == prediksi.mdlp)</a:t>
            </a:r>
          </a:p>
          <a:p>
            <a:r>
              <a:rPr lang="en-US" sz="2000" smtClean="0"/>
              <a:t>[1] </a:t>
            </a:r>
            <a:r>
              <a:rPr lang="en-US" sz="2000" b="1" smtClean="0">
                <a:solidFill>
                  <a:srgbClr val="FF0000"/>
                </a:solidFill>
              </a:rPr>
              <a:t>0.7599738</a:t>
            </a:r>
            <a:endParaRPr lang="en-US" sz="2000" b="1">
              <a:solidFill>
                <a:srgbClr val="FF0000"/>
              </a:solidFill>
            </a:endParaRPr>
          </a:p>
        </p:txBody>
      </p:sp>
      <p:sp>
        <p:nvSpPr>
          <p:cNvPr id="5" name="Rectangle 4"/>
          <p:cNvSpPr/>
          <p:nvPr/>
        </p:nvSpPr>
        <p:spPr>
          <a:xfrm>
            <a:off x="3352800" y="5715000"/>
            <a:ext cx="5423280" cy="738664"/>
          </a:xfrm>
          <a:prstGeom prst="rect">
            <a:avLst/>
          </a:prstGeom>
        </p:spPr>
        <p:txBody>
          <a:bodyPr wrap="none">
            <a:spAutoFit/>
          </a:bodyPr>
          <a:lstStyle/>
          <a:p>
            <a:r>
              <a:rPr lang="en-US" b="1" smtClean="0">
                <a:solidFill>
                  <a:srgbClr val="FF0000"/>
                </a:solidFill>
                <a:latin typeface="Courier New" pitchFamily="49" charset="0"/>
                <a:cs typeface="Courier New" pitchFamily="49" charset="0"/>
              </a:rPr>
              <a:t>Recall… ini akurasi tanpa diskretisasi</a:t>
            </a:r>
          </a:p>
          <a:p>
            <a:r>
              <a:rPr lang="en-US" sz="2400" b="1" smtClean="0">
                <a:solidFill>
                  <a:srgbClr val="FF0000"/>
                </a:solidFill>
                <a:latin typeface="Courier New" pitchFamily="49" charset="0"/>
                <a:cs typeface="Courier New" pitchFamily="49" charset="0"/>
              </a:rPr>
              <a:t>0.5434925</a:t>
            </a:r>
            <a:endParaRPr lang="en-US" sz="2400" b="1"/>
          </a:p>
        </p:txBody>
      </p:sp>
    </p:spTree>
    <p:extLst>
      <p:ext uri="{BB962C8B-B14F-4D97-AF65-F5344CB8AC3E}">
        <p14:creationId xmlns:p14="http://schemas.microsoft.com/office/powerpoint/2010/main" val="381397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49154" name="Rectangle 3"/>
          <p:cNvSpPr>
            <a:spLocks noGrp="1" noChangeArrowheads="1"/>
          </p:cNvSpPr>
          <p:nvPr>
            <p:ph idx="1"/>
          </p:nvPr>
        </p:nvSpPr>
        <p:spPr>
          <a:xfrm>
            <a:off x="457200" y="1206500"/>
            <a:ext cx="8229600" cy="5391150"/>
          </a:xfrm>
        </p:spPr>
        <p:txBody>
          <a:bodyPr/>
          <a:lstStyle/>
          <a:p>
            <a:pPr marL="0" indent="0" algn="just" eaLnBrk="1" hangingPunct="1">
              <a:buFont typeface="Arial" pitchFamily="34" charset="0"/>
              <a:buNone/>
            </a:pPr>
            <a:r>
              <a:rPr lang="es-ES" smtClean="0">
                <a:ea typeface="ＭＳ Ｐゴシック" pitchFamily="34" charset="-128"/>
              </a:rPr>
              <a:t>Merging</a:t>
            </a:r>
          </a:p>
          <a:p>
            <a:pPr marL="0" indent="0" algn="just" eaLnBrk="1" hangingPunct="1">
              <a:buFont typeface="Arial" pitchFamily="34" charset="0"/>
              <a:buNone/>
            </a:pPr>
            <a:endParaRPr lang="es-ES" smtClean="0">
              <a:ea typeface="ＭＳ Ｐゴシック" pitchFamily="34" charset="-128"/>
            </a:endParaRPr>
          </a:p>
        </p:txBody>
      </p:sp>
      <p:pic>
        <p:nvPicPr>
          <p:cNvPr id="49155" name="Imagen 2"/>
          <p:cNvPicPr>
            <a:picLocks noChangeAspect="1"/>
          </p:cNvPicPr>
          <p:nvPr/>
        </p:nvPicPr>
        <p:blipFill>
          <a:blip r:embed="rId2" cstate="print"/>
          <a:srcRect/>
          <a:stretch>
            <a:fillRect/>
          </a:stretch>
        </p:blipFill>
        <p:spPr bwMode="auto">
          <a:xfrm>
            <a:off x="1908175" y="2133600"/>
            <a:ext cx="5113338" cy="3822700"/>
          </a:xfrm>
          <a:prstGeom prst="rect">
            <a:avLst/>
          </a:prstGeom>
          <a:noFill/>
          <a:ln w="9525">
            <a:noFill/>
            <a:miter lim="800000"/>
            <a:headEnd/>
            <a:tailEnd/>
          </a:ln>
        </p:spPr>
      </p:pic>
    </p:spTree>
    <p:extLst>
      <p:ext uri="{BB962C8B-B14F-4D97-AF65-F5344CB8AC3E}">
        <p14:creationId xmlns:p14="http://schemas.microsoft.com/office/powerpoint/2010/main" val="1059967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50178" name="Rectangle 3"/>
          <p:cNvSpPr>
            <a:spLocks noGrp="1" noChangeArrowheads="1"/>
          </p:cNvSpPr>
          <p:nvPr>
            <p:ph idx="1"/>
          </p:nvPr>
        </p:nvSpPr>
        <p:spPr>
          <a:xfrm>
            <a:off x="457200" y="1206500"/>
            <a:ext cx="8229600" cy="5391150"/>
          </a:xfrm>
        </p:spPr>
        <p:txBody>
          <a:bodyPr/>
          <a:lstStyle/>
          <a:p>
            <a:pPr marL="0" indent="0" algn="just" eaLnBrk="1" hangingPunct="1">
              <a:buFont typeface="Arial" pitchFamily="34" charset="0"/>
              <a:buNone/>
            </a:pPr>
            <a:r>
              <a:rPr lang="es-ES" smtClean="0">
                <a:ea typeface="ＭＳ Ｐゴシック" pitchFamily="34" charset="-128"/>
              </a:rPr>
              <a:t>Merging</a:t>
            </a:r>
          </a:p>
          <a:p>
            <a:pPr marL="0" indent="0" algn="just" eaLnBrk="1" hangingPunct="1">
              <a:buFont typeface="Arial" pitchFamily="34" charset="0"/>
              <a:buNone/>
            </a:pPr>
            <a:endParaRPr lang="es-ES" smtClean="0">
              <a:ea typeface="ＭＳ Ｐゴシック" pitchFamily="34" charset="-128"/>
            </a:endParaRPr>
          </a:p>
          <a:p>
            <a:pPr marL="0" indent="0" algn="just" eaLnBrk="1" hangingPunct="1">
              <a:buFont typeface="Arial" pitchFamily="34" charset="0"/>
              <a:buNone/>
            </a:pPr>
            <a:r>
              <a:rPr lang="es-ES" sz="2400" b="1" smtClean="0">
                <a:ea typeface="ＭＳ Ｐゴシック" pitchFamily="34" charset="-128"/>
              </a:rPr>
              <a:t>ChiMerge</a:t>
            </a:r>
            <a:r>
              <a:rPr lang="es-ES" sz="2400" smtClean="0">
                <a:ea typeface="ＭＳ Ｐゴシック" pitchFamily="34" charset="-128"/>
              </a:rPr>
              <a:t> — </a:t>
            </a:r>
            <a:r>
              <a:rPr lang="es-ES" sz="2400" b="1" smtClean="0">
                <a:ea typeface="ＭＳ Ｐゴシック" pitchFamily="34" charset="-128"/>
              </a:rPr>
              <a:t>χ</a:t>
            </a:r>
            <a:r>
              <a:rPr lang="es-ES" sz="2400" baseline="30000" smtClean="0">
                <a:ea typeface="ＭＳ Ｐゴシック" pitchFamily="34" charset="-128"/>
              </a:rPr>
              <a:t>2</a:t>
            </a:r>
            <a:r>
              <a:rPr lang="es-ES" sz="2400" smtClean="0">
                <a:ea typeface="ＭＳ Ｐゴシック" pitchFamily="34" charset="-128"/>
              </a:rPr>
              <a:t> is a statistical measure that conducts a significance test on the relationship between the values of an attribute and the class. This statistic determines the similarity of adjacent intervals based on some significance level. Actually, it tests the hypothesis that two adjacent intervals of an attribute are independent of the class. </a:t>
            </a:r>
            <a:r>
              <a:rPr lang="es-ES" sz="2400" b="1" smtClean="0">
                <a:ea typeface="ＭＳ Ｐゴシック" pitchFamily="34" charset="-128"/>
              </a:rPr>
              <a:t>χ</a:t>
            </a:r>
            <a:r>
              <a:rPr lang="es-ES" sz="2400" baseline="30000" smtClean="0">
                <a:ea typeface="ＭＳ Ｐゴシック" pitchFamily="34" charset="-128"/>
              </a:rPr>
              <a:t>2</a:t>
            </a:r>
            <a:r>
              <a:rPr lang="es-ES" sz="2400" smtClean="0">
                <a:ea typeface="ＭＳ Ｐゴシック" pitchFamily="34" charset="-128"/>
              </a:rPr>
              <a:t> is computed as:</a:t>
            </a:r>
          </a:p>
        </p:txBody>
      </p:sp>
      <p:pic>
        <p:nvPicPr>
          <p:cNvPr id="50179" name="Imagen 1"/>
          <p:cNvPicPr>
            <a:picLocks noChangeAspect="1"/>
          </p:cNvPicPr>
          <p:nvPr/>
        </p:nvPicPr>
        <p:blipFill>
          <a:blip r:embed="rId2" cstate="print"/>
          <a:srcRect/>
          <a:stretch>
            <a:fillRect/>
          </a:stretch>
        </p:blipFill>
        <p:spPr bwMode="auto">
          <a:xfrm>
            <a:off x="2700338" y="4868863"/>
            <a:ext cx="4321175" cy="1436687"/>
          </a:xfrm>
          <a:prstGeom prst="rect">
            <a:avLst/>
          </a:prstGeom>
          <a:noFill/>
          <a:ln w="9525">
            <a:noFill/>
            <a:miter lim="800000"/>
            <a:headEnd/>
            <a:tailEnd/>
          </a:ln>
        </p:spPr>
      </p:pic>
    </p:spTree>
    <p:extLst>
      <p:ext uri="{BB962C8B-B14F-4D97-AF65-F5344CB8AC3E}">
        <p14:creationId xmlns:p14="http://schemas.microsoft.com/office/powerpoint/2010/main" val="19036034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Imagen 2"/>
          <p:cNvPicPr>
            <a:picLocks noChangeAspect="1"/>
          </p:cNvPicPr>
          <p:nvPr/>
        </p:nvPicPr>
        <p:blipFill>
          <a:blip r:embed="rId2" cstate="print"/>
          <a:srcRect/>
          <a:stretch>
            <a:fillRect/>
          </a:stretch>
        </p:blipFill>
        <p:spPr bwMode="auto">
          <a:xfrm>
            <a:off x="3203575" y="1268413"/>
            <a:ext cx="5724525" cy="3111500"/>
          </a:xfrm>
          <a:prstGeom prst="rect">
            <a:avLst/>
          </a:prstGeom>
          <a:noFill/>
          <a:ln w="9525">
            <a:noFill/>
            <a:miter lim="800000"/>
            <a:headEnd/>
            <a:tailEnd/>
          </a:ln>
        </p:spPr>
      </p:pic>
      <p:sp>
        <p:nvSpPr>
          <p:cNvPr id="51202" name="Rectangle 2"/>
          <p:cNvSpPr>
            <a:spLocks noGrp="1" noChangeArrowheads="1"/>
          </p:cNvSpPr>
          <p:nvPr>
            <p:ph type="title"/>
          </p:nvPr>
        </p:nvSpPr>
        <p:spPr/>
        <p:txBody>
          <a:bodyPr>
            <a:normAutofit/>
          </a:bodyPr>
          <a:lstStyle/>
          <a:p>
            <a:pPr eaLnBrk="1" hangingPunct="1"/>
            <a:r>
              <a:rPr lang="es-ES" smtClean="0">
                <a:ea typeface="ＭＳ Ｐゴシック" pitchFamily="34" charset="-128"/>
              </a:rPr>
              <a:t>Description of Representative Methods</a:t>
            </a:r>
            <a:endParaRPr lang="es-ES" smtClean="0">
              <a:solidFill>
                <a:schemeClr val="bg2"/>
              </a:solidFill>
              <a:ea typeface="ＭＳ Ｐゴシック" pitchFamily="34" charset="-128"/>
            </a:endParaRPr>
          </a:p>
        </p:txBody>
      </p:sp>
      <p:sp>
        <p:nvSpPr>
          <p:cNvPr id="51203" name="Rectangle 3"/>
          <p:cNvSpPr>
            <a:spLocks noGrp="1" noChangeArrowheads="1"/>
          </p:cNvSpPr>
          <p:nvPr>
            <p:ph idx="1"/>
          </p:nvPr>
        </p:nvSpPr>
        <p:spPr>
          <a:xfrm>
            <a:off x="457200" y="1206500"/>
            <a:ext cx="8229600" cy="5391150"/>
          </a:xfrm>
        </p:spPr>
        <p:txBody>
          <a:bodyPr/>
          <a:lstStyle/>
          <a:p>
            <a:pPr marL="0" indent="0" algn="just" eaLnBrk="1" hangingPunct="1">
              <a:buFont typeface="Arial" pitchFamily="34" charset="0"/>
              <a:buNone/>
            </a:pPr>
            <a:r>
              <a:rPr lang="es-ES" smtClean="0">
                <a:ea typeface="ＭＳ Ｐゴシック" pitchFamily="34" charset="-128"/>
              </a:rPr>
              <a:t>Merging</a:t>
            </a:r>
          </a:p>
          <a:p>
            <a:pPr marL="0" indent="0" algn="just" eaLnBrk="1" hangingPunct="1">
              <a:buFont typeface="Arial" pitchFamily="34" charset="0"/>
              <a:buNone/>
            </a:pPr>
            <a:r>
              <a:rPr lang="es-ES" sz="2400" b="1" smtClean="0">
                <a:ea typeface="ＭＳ Ｐゴシック" pitchFamily="34" charset="-128"/>
              </a:rPr>
              <a:t>ChiMerge</a:t>
            </a:r>
            <a:r>
              <a:rPr lang="es-ES" sz="2400" smtClean="0">
                <a:ea typeface="ＭＳ Ｐゴシック" pitchFamily="34" charset="-128"/>
              </a:rPr>
              <a:t> —</a:t>
            </a: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endParaRPr lang="es-ES" sz="2400" smtClean="0">
              <a:ea typeface="ＭＳ Ｐゴシック" pitchFamily="34" charset="-128"/>
            </a:endParaRPr>
          </a:p>
          <a:p>
            <a:pPr marL="0" indent="0" algn="just" eaLnBrk="1" hangingPunct="1">
              <a:buFont typeface="Arial" pitchFamily="34" charset="0"/>
              <a:buNone/>
            </a:pPr>
            <a:endParaRPr lang="es-ES" sz="2400" smtClean="0">
              <a:ea typeface="ＭＳ Ｐゴシック" pitchFamily="34" charset="-128"/>
            </a:endParaRPr>
          </a:p>
          <a:p>
            <a:pPr marL="0" indent="0" algn="just">
              <a:buFont typeface="Arial" pitchFamily="34" charset="0"/>
              <a:buNone/>
            </a:pPr>
            <a:r>
              <a:rPr lang="es-ES" sz="2400" smtClean="0">
                <a:ea typeface="ＭＳ Ｐゴシック" pitchFamily="34" charset="-128"/>
              </a:rPr>
              <a:t>It is a supervised, bottom-up discretizer. At the beginning, each distinct value of the attribute is considered to be one interval. </a:t>
            </a:r>
            <a:r>
              <a:rPr lang="es-ES" sz="2400" b="1" smtClean="0">
                <a:ea typeface="ＭＳ Ｐゴシック" pitchFamily="34" charset="-128"/>
              </a:rPr>
              <a:t>χ</a:t>
            </a:r>
            <a:r>
              <a:rPr lang="es-ES" sz="2400" baseline="30000" smtClean="0">
                <a:ea typeface="ＭＳ Ｐゴシック" pitchFamily="34" charset="-128"/>
              </a:rPr>
              <a:t>2</a:t>
            </a:r>
            <a:r>
              <a:rPr lang="es-ES" sz="2400" smtClean="0">
                <a:ea typeface="ＭＳ Ｐゴシック" pitchFamily="34" charset="-128"/>
              </a:rPr>
              <a:t> tests are performed for every pair of adjacent intervals. Those adjacent intervals with the least </a:t>
            </a:r>
            <a:r>
              <a:rPr lang="es-ES" sz="2400" b="1" smtClean="0">
                <a:ea typeface="ＭＳ Ｐゴシック" pitchFamily="34" charset="-128"/>
              </a:rPr>
              <a:t>χ</a:t>
            </a:r>
            <a:r>
              <a:rPr lang="es-ES" sz="2400" baseline="30000" smtClean="0">
                <a:ea typeface="ＭＳ Ｐゴシック" pitchFamily="34" charset="-128"/>
              </a:rPr>
              <a:t>2</a:t>
            </a:r>
            <a:r>
              <a:rPr lang="es-ES" sz="2400" smtClean="0">
                <a:ea typeface="ＭＳ Ｐゴシック" pitchFamily="34" charset="-128"/>
              </a:rPr>
              <a:t> value are merged until the chosen stopping criterion is satisfied.</a:t>
            </a:r>
          </a:p>
        </p:txBody>
      </p:sp>
    </p:spTree>
    <p:extLst>
      <p:ext uri="{BB962C8B-B14F-4D97-AF65-F5344CB8AC3E}">
        <p14:creationId xmlns:p14="http://schemas.microsoft.com/office/powerpoint/2010/main" val="3141334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542395"/>
            <a:ext cx="8382000" cy="4401205"/>
          </a:xfrm>
          <a:prstGeom prst="rect">
            <a:avLst/>
          </a:prstGeom>
        </p:spPr>
        <p:txBody>
          <a:bodyPr wrap="square">
            <a:spAutoFit/>
          </a:bodyPr>
          <a:lstStyle/>
          <a:p>
            <a:r>
              <a:rPr lang="en-US" sz="2000" smtClean="0">
                <a:latin typeface="Courier New" pitchFamily="49" charset="0"/>
                <a:cs typeface="Courier New" pitchFamily="49" charset="0"/>
              </a:rPr>
              <a:t>&gt; data &lt;- read.csv("D:/disk01.csv", header=TRUE)</a:t>
            </a:r>
          </a:p>
          <a:p>
            <a:r>
              <a:rPr lang="en-US" sz="2000" smtClean="0">
                <a:latin typeface="Courier New" pitchFamily="49" charset="0"/>
                <a:cs typeface="Courier New" pitchFamily="49" charset="0"/>
              </a:rPr>
              <a:t>&gt; head(data)</a:t>
            </a:r>
          </a:p>
          <a:p>
            <a:r>
              <a:rPr lang="en-US" sz="2000" smtClean="0">
                <a:latin typeface="Courier New" pitchFamily="49" charset="0"/>
                <a:cs typeface="Courier New" pitchFamily="49" charset="0"/>
              </a:rPr>
              <a:t>   x class</a:t>
            </a:r>
          </a:p>
          <a:p>
            <a:r>
              <a:rPr lang="en-US" sz="2000" smtClean="0">
                <a:latin typeface="Courier New" pitchFamily="49" charset="0"/>
                <a:cs typeface="Courier New" pitchFamily="49" charset="0"/>
              </a:rPr>
              <a:t>1 51     0</a:t>
            </a:r>
          </a:p>
          <a:p>
            <a:r>
              <a:rPr lang="en-US" sz="2000" smtClean="0">
                <a:latin typeface="Courier New" pitchFamily="49" charset="0"/>
                <a:cs typeface="Courier New" pitchFamily="49" charset="0"/>
              </a:rPr>
              <a:t>2 19     1</a:t>
            </a:r>
          </a:p>
          <a:p>
            <a:r>
              <a:rPr lang="en-US" sz="2000" smtClean="0">
                <a:latin typeface="Courier New" pitchFamily="49" charset="0"/>
                <a:cs typeface="Courier New" pitchFamily="49" charset="0"/>
              </a:rPr>
              <a:t>3 66     1</a:t>
            </a:r>
          </a:p>
          <a:p>
            <a:r>
              <a:rPr lang="en-US" sz="2000" smtClean="0">
                <a:latin typeface="Courier New" pitchFamily="49" charset="0"/>
                <a:cs typeface="Courier New" pitchFamily="49" charset="0"/>
              </a:rPr>
              <a:t>4 35     0</a:t>
            </a:r>
          </a:p>
          <a:p>
            <a:r>
              <a:rPr lang="en-US" sz="2000" smtClean="0">
                <a:latin typeface="Courier New" pitchFamily="49" charset="0"/>
                <a:cs typeface="Courier New" pitchFamily="49" charset="0"/>
              </a:rPr>
              <a:t>5 64     1</a:t>
            </a:r>
          </a:p>
          <a:p>
            <a:r>
              <a:rPr lang="en-US" sz="2000" smtClean="0">
                <a:latin typeface="Courier New" pitchFamily="49" charset="0"/>
                <a:cs typeface="Courier New" pitchFamily="49" charset="0"/>
              </a:rPr>
              <a:t>6 48     1</a:t>
            </a:r>
          </a:p>
          <a:p>
            <a:r>
              <a:rPr lang="en-US" sz="2000" smtClean="0">
                <a:latin typeface="Courier New" pitchFamily="49" charset="0"/>
                <a:cs typeface="Courier New" pitchFamily="49" charset="0"/>
              </a:rPr>
              <a:t>&gt; disk.chi &lt;- chiM(data,0.05)</a:t>
            </a:r>
          </a:p>
          <a:p>
            <a:r>
              <a:rPr lang="en-US" sz="2000" smtClean="0">
                <a:latin typeface="Courier New" pitchFamily="49" charset="0"/>
                <a:cs typeface="Courier New" pitchFamily="49" charset="0"/>
              </a:rPr>
              <a:t>&gt; disk.chi$cutp</a:t>
            </a:r>
          </a:p>
          <a:p>
            <a:r>
              <a:rPr lang="en-US" sz="2000" smtClean="0">
                <a:latin typeface="Courier New" pitchFamily="49" charset="0"/>
                <a:cs typeface="Courier New" pitchFamily="49" charset="0"/>
              </a:rPr>
              <a:t>[[1]]</a:t>
            </a:r>
          </a:p>
          <a:p>
            <a:r>
              <a:rPr lang="en-US" sz="2000" smtClean="0">
                <a:latin typeface="Courier New" pitchFamily="49" charset="0"/>
                <a:cs typeface="Courier New" pitchFamily="49" charset="0"/>
              </a:rPr>
              <a:t> [1] 23.5 27.5 30.5 33.5 38.5 40.5 45.5 49.5 54.5 59.5 64.5</a:t>
            </a:r>
            <a:endParaRPr lang="en-US" sz="2000">
              <a:latin typeface="Courier New" pitchFamily="49" charset="0"/>
              <a:cs typeface="Courier New" pitchFamily="49" charset="0"/>
            </a:endParaRPr>
          </a:p>
        </p:txBody>
      </p:sp>
    </p:spTree>
    <p:extLst>
      <p:ext uri="{BB962C8B-B14F-4D97-AF65-F5344CB8AC3E}">
        <p14:creationId xmlns:p14="http://schemas.microsoft.com/office/powerpoint/2010/main" val="3567109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676400"/>
            <a:ext cx="8305800" cy="1631216"/>
          </a:xfrm>
          <a:prstGeom prst="rect">
            <a:avLst/>
          </a:prstGeom>
        </p:spPr>
        <p:txBody>
          <a:bodyPr wrap="square">
            <a:spAutoFit/>
          </a:bodyPr>
          <a:lstStyle/>
          <a:p>
            <a:r>
              <a:rPr lang="en-US" sz="2000" smtClean="0">
                <a:latin typeface="Courier New" pitchFamily="49" charset="0"/>
                <a:cs typeface="Courier New" pitchFamily="49" charset="0"/>
              </a:rPr>
              <a:t>&gt; x.chim &lt;- disk.chi$Disc.data$x</a:t>
            </a:r>
          </a:p>
          <a:p>
            <a:r>
              <a:rPr lang="en-US" sz="2000" smtClean="0">
                <a:latin typeface="Courier New" pitchFamily="49" charset="0"/>
                <a:cs typeface="Courier New" pitchFamily="49" charset="0"/>
              </a:rPr>
              <a:t>&gt; table(x.chim)</a:t>
            </a:r>
          </a:p>
          <a:p>
            <a:r>
              <a:rPr lang="en-US" sz="2000" smtClean="0">
                <a:latin typeface="Courier New" pitchFamily="49" charset="0"/>
                <a:cs typeface="Courier New" pitchFamily="49" charset="0"/>
              </a:rPr>
              <a:t>x.chim</a:t>
            </a:r>
          </a:p>
          <a:p>
            <a:r>
              <a:rPr lang="en-US" sz="2000" smtClean="0">
                <a:latin typeface="Courier New" pitchFamily="49" charset="0"/>
                <a:cs typeface="Courier New" pitchFamily="49" charset="0"/>
              </a:rPr>
              <a:t>  1   2   3   4   5   6   7   8   9  10  11  12 </a:t>
            </a:r>
          </a:p>
          <a:p>
            <a:r>
              <a:rPr lang="en-US" sz="2000" smtClean="0">
                <a:latin typeface="Courier New" pitchFamily="49" charset="0"/>
                <a:cs typeface="Courier New" pitchFamily="49" charset="0"/>
              </a:rPr>
              <a:t>175 115  87 110 159  45 123 159 158 162 153  83 </a:t>
            </a:r>
            <a:endParaRPr lang="en-US" sz="2000">
              <a:latin typeface="Courier New" pitchFamily="49" charset="0"/>
              <a:cs typeface="Courier New" pitchFamily="49" charset="0"/>
            </a:endParaRPr>
          </a:p>
        </p:txBody>
      </p:sp>
    </p:spTree>
    <p:extLst>
      <p:ext uri="{BB962C8B-B14F-4D97-AF65-F5344CB8AC3E}">
        <p14:creationId xmlns:p14="http://schemas.microsoft.com/office/powerpoint/2010/main" val="1340797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914400"/>
            <a:ext cx="8382000" cy="584775"/>
          </a:xfrm>
          <a:prstGeom prst="rect">
            <a:avLst/>
          </a:prstGeom>
        </p:spPr>
        <p:txBody>
          <a:bodyPr wrap="square">
            <a:spAutoFit/>
          </a:bodyPr>
          <a:lstStyle/>
          <a:p>
            <a:r>
              <a:rPr lang="en-US" sz="1600" smtClean="0">
                <a:latin typeface="Courier New" pitchFamily="49" charset="0"/>
                <a:cs typeface="Courier New" pitchFamily="49" charset="0"/>
              </a:rPr>
              <a:t>&gt; proporsi &lt;- prop.table(table(x.chim, data$class), margin=1)</a:t>
            </a:r>
          </a:p>
          <a:p>
            <a:r>
              <a:rPr lang="en-US" sz="1600" smtClean="0">
                <a:latin typeface="Courier New" pitchFamily="49" charset="0"/>
                <a:cs typeface="Courier New" pitchFamily="49" charset="0"/>
              </a:rPr>
              <a:t>&gt; barplot(t(proporsi))</a:t>
            </a:r>
            <a:endParaRPr lang="en-US" sz="160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600200"/>
            <a:ext cx="8267700" cy="5257800"/>
          </a:xfrm>
          <a:prstGeom prst="rect">
            <a:avLst/>
          </a:prstGeom>
          <a:noFill/>
          <a:ln w="9525">
            <a:noFill/>
            <a:miter lim="800000"/>
            <a:headEnd/>
            <a:tailEnd/>
          </a:ln>
          <a:effectLst/>
        </p:spPr>
      </p:pic>
    </p:spTree>
    <p:extLst>
      <p:ext uri="{BB962C8B-B14F-4D97-AF65-F5344CB8AC3E}">
        <p14:creationId xmlns:p14="http://schemas.microsoft.com/office/powerpoint/2010/main" val="393782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447800"/>
            <a:ext cx="8229600" cy="3170099"/>
          </a:xfrm>
          <a:prstGeom prst="rect">
            <a:avLst/>
          </a:prstGeom>
        </p:spPr>
        <p:txBody>
          <a:bodyPr wrap="square">
            <a:spAutoFit/>
          </a:bodyPr>
          <a:lstStyle/>
          <a:p>
            <a:endParaRPr lang="en-US" smtClean="0"/>
          </a:p>
          <a:p>
            <a:r>
              <a:rPr lang="en-US" smtClean="0"/>
              <a:t>&gt; model.chi &lt;- glm(data$class ~ as.factor(x.chim), family="binomial")</a:t>
            </a:r>
          </a:p>
          <a:p>
            <a:r>
              <a:rPr lang="en-US" smtClean="0"/>
              <a:t>&gt; prediksi.prob.chi &lt;- predict(model.chi, newdata= as.factor(x.chim), type="response")</a:t>
            </a:r>
          </a:p>
          <a:p>
            <a:r>
              <a:rPr lang="en-US" smtClean="0"/>
              <a:t>&gt; prediksi.chi &lt;- ifelse(prediksi.prob.chi &gt; 0.5, 1, 0)</a:t>
            </a:r>
          </a:p>
          <a:p>
            <a:r>
              <a:rPr lang="en-US" smtClean="0"/>
              <a:t>&gt; table(data$class, prediksi.chi)</a:t>
            </a:r>
          </a:p>
          <a:p>
            <a:r>
              <a:rPr lang="en-US" smtClean="0"/>
              <a:t>   prediksi.chi</a:t>
            </a:r>
          </a:p>
          <a:p>
            <a:r>
              <a:rPr lang="en-US" smtClean="0"/>
              <a:t>      0   1</a:t>
            </a:r>
          </a:p>
          <a:p>
            <a:r>
              <a:rPr lang="en-US" smtClean="0"/>
              <a:t>  0 603 133</a:t>
            </a:r>
          </a:p>
          <a:p>
            <a:r>
              <a:rPr lang="en-US" smtClean="0"/>
              <a:t>  1 238 555</a:t>
            </a:r>
          </a:p>
          <a:p>
            <a:r>
              <a:rPr lang="en-US" smtClean="0"/>
              <a:t>&gt; mean(data$class == prediksi.chi)</a:t>
            </a:r>
          </a:p>
          <a:p>
            <a:r>
              <a:rPr lang="en-US" smtClean="0"/>
              <a:t>[1]</a:t>
            </a:r>
            <a:r>
              <a:rPr lang="en-US" sz="2000" smtClean="0">
                <a:solidFill>
                  <a:srgbClr val="FF0000"/>
                </a:solidFill>
              </a:rPr>
              <a:t> 0.7573578</a:t>
            </a:r>
            <a:endParaRPr lang="en-US" sz="2000">
              <a:solidFill>
                <a:srgbClr val="FF0000"/>
              </a:solidFill>
            </a:endParaRPr>
          </a:p>
        </p:txBody>
      </p:sp>
      <p:sp>
        <p:nvSpPr>
          <p:cNvPr id="5" name="Rectangle 4"/>
          <p:cNvSpPr/>
          <p:nvPr/>
        </p:nvSpPr>
        <p:spPr>
          <a:xfrm>
            <a:off x="3352800" y="5715000"/>
            <a:ext cx="5423280" cy="738664"/>
          </a:xfrm>
          <a:prstGeom prst="rect">
            <a:avLst/>
          </a:prstGeom>
        </p:spPr>
        <p:txBody>
          <a:bodyPr wrap="none">
            <a:spAutoFit/>
          </a:bodyPr>
          <a:lstStyle/>
          <a:p>
            <a:r>
              <a:rPr lang="en-US" b="1" smtClean="0">
                <a:solidFill>
                  <a:srgbClr val="FF0000"/>
                </a:solidFill>
                <a:latin typeface="Courier New" pitchFamily="49" charset="0"/>
                <a:cs typeface="Courier New" pitchFamily="49" charset="0"/>
              </a:rPr>
              <a:t>Recall… ini akurasi tanpa diskretisasi</a:t>
            </a:r>
          </a:p>
          <a:p>
            <a:r>
              <a:rPr lang="en-US" sz="2400" b="1" smtClean="0">
                <a:solidFill>
                  <a:srgbClr val="FF0000"/>
                </a:solidFill>
                <a:latin typeface="Courier New" pitchFamily="49" charset="0"/>
                <a:cs typeface="Courier New" pitchFamily="49" charset="0"/>
              </a:rPr>
              <a:t>0.5434925</a:t>
            </a:r>
            <a:endParaRPr lang="en-US" sz="2400" b="1"/>
          </a:p>
        </p:txBody>
      </p:sp>
    </p:spTree>
    <p:extLst>
      <p:ext uri="{BB962C8B-B14F-4D97-AF65-F5344CB8AC3E}">
        <p14:creationId xmlns:p14="http://schemas.microsoft.com/office/powerpoint/2010/main" val="564293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95800"/>
            <a:ext cx="8229600" cy="1143000"/>
          </a:xfrm>
        </p:spPr>
        <p:txBody>
          <a:bodyPr/>
          <a:lstStyle/>
          <a:p>
            <a:r>
              <a:rPr lang="en-US" smtClean="0"/>
              <a:t>terima kasih</a:t>
            </a:r>
            <a:endParaRPr lang="en-US"/>
          </a:p>
        </p:txBody>
      </p:sp>
    </p:spTree>
    <p:extLst>
      <p:ext uri="{BB962C8B-B14F-4D97-AF65-F5344CB8AC3E}">
        <p14:creationId xmlns:p14="http://schemas.microsoft.com/office/powerpoint/2010/main" val="87904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s-ES" smtClean="0">
                <a:ea typeface="ＭＳ Ｐゴシック" pitchFamily="34" charset="-128"/>
              </a:rPr>
              <a:t>Diskretisasi</a:t>
            </a:r>
            <a:endParaRPr lang="es-ES" smtClean="0">
              <a:solidFill>
                <a:schemeClr val="bg2"/>
              </a:solidFill>
              <a:ea typeface="ＭＳ Ｐゴシック" pitchFamily="34" charset="-128"/>
            </a:endParaRPr>
          </a:p>
        </p:txBody>
      </p:sp>
      <p:sp>
        <p:nvSpPr>
          <p:cNvPr id="18434" name="Rectangle 3"/>
          <p:cNvSpPr>
            <a:spLocks noGrp="1" noChangeArrowheads="1"/>
          </p:cNvSpPr>
          <p:nvPr>
            <p:ph idx="1"/>
          </p:nvPr>
        </p:nvSpPr>
        <p:spPr/>
        <p:txBody>
          <a:bodyPr>
            <a:normAutofit/>
          </a:bodyPr>
          <a:lstStyle/>
          <a:p>
            <a:pPr marL="0" indent="0" algn="just">
              <a:buFont typeface="Arial" pitchFamily="34" charset="0"/>
              <a:buNone/>
            </a:pPr>
            <a:r>
              <a:rPr lang="es-ES" sz="2800" smtClean="0">
                <a:ea typeface="ＭＳ Ｐゴシック" pitchFamily="34" charset="-128"/>
              </a:rPr>
              <a:t>Andaikan dataset berisi </a:t>
            </a:r>
            <a:r>
              <a:rPr lang="es-ES" sz="2800" i="1" smtClean="0">
                <a:ea typeface="ＭＳ Ｐゴシック" pitchFamily="34" charset="-128"/>
              </a:rPr>
              <a:t>N</a:t>
            </a:r>
            <a:r>
              <a:rPr lang="es-ES" sz="2800" smtClean="0">
                <a:ea typeface="ＭＳ Ｐゴシック" pitchFamily="34" charset="-128"/>
              </a:rPr>
              <a:t> observasi, proses diskretiasi terhadap variabel numerik </a:t>
            </a:r>
            <a:r>
              <a:rPr lang="es-ES" sz="2800" i="1" smtClean="0">
                <a:ea typeface="ＭＳ Ｐゴシック" pitchFamily="34" charset="-128"/>
              </a:rPr>
              <a:t>A</a:t>
            </a:r>
            <a:r>
              <a:rPr lang="es-ES" sz="2800" smtClean="0">
                <a:ea typeface="ＭＳ Ｐゴシック" pitchFamily="34" charset="-128"/>
              </a:rPr>
              <a:t> adalah mengubah nilai variabel tersebut menjadi </a:t>
            </a:r>
            <a:r>
              <a:rPr lang="es-ES" sz="2800" i="1" smtClean="0">
                <a:ea typeface="ＭＳ Ｐゴシック" pitchFamily="34" charset="-128"/>
              </a:rPr>
              <a:t>m</a:t>
            </a:r>
            <a:r>
              <a:rPr lang="es-ES" sz="2800" smtClean="0">
                <a:ea typeface="ＭＳ Ｐゴシック" pitchFamily="34" charset="-128"/>
              </a:rPr>
              <a:t> interval </a:t>
            </a:r>
            <a:r>
              <a:rPr lang="es-ES" sz="2800" i="1" smtClean="0">
                <a:ea typeface="ＭＳ Ｐゴシック" pitchFamily="34" charset="-128"/>
              </a:rPr>
              <a:t>D = {[d</a:t>
            </a:r>
            <a:r>
              <a:rPr lang="es-ES" sz="2800" i="1" baseline="-25000" smtClean="0">
                <a:ea typeface="ＭＳ Ｐゴシック" pitchFamily="34" charset="-128"/>
              </a:rPr>
              <a:t>0</a:t>
            </a:r>
            <a:r>
              <a:rPr lang="es-ES" sz="2800" i="1" smtClean="0">
                <a:ea typeface="ＭＳ Ｐゴシック" pitchFamily="34" charset="-128"/>
              </a:rPr>
              <a:t>, d</a:t>
            </a:r>
            <a:r>
              <a:rPr lang="es-ES" sz="2800" i="1" baseline="-25000" smtClean="0">
                <a:ea typeface="ＭＳ Ｐゴシック" pitchFamily="34" charset="-128"/>
              </a:rPr>
              <a:t>1</a:t>
            </a:r>
            <a:r>
              <a:rPr lang="es-ES" sz="2800" i="1" smtClean="0">
                <a:ea typeface="ＭＳ Ｐゴシック" pitchFamily="34" charset="-128"/>
              </a:rPr>
              <a:t>], (d</a:t>
            </a:r>
            <a:r>
              <a:rPr lang="es-ES" sz="2800" i="1" baseline="-25000" smtClean="0">
                <a:ea typeface="ＭＳ Ｐゴシック" pitchFamily="34" charset="-128"/>
              </a:rPr>
              <a:t>1</a:t>
            </a:r>
            <a:r>
              <a:rPr lang="es-ES" sz="2800" i="1" smtClean="0">
                <a:ea typeface="ＭＳ Ｐゴシック" pitchFamily="34" charset="-128"/>
              </a:rPr>
              <a:t>, d</a:t>
            </a:r>
            <a:r>
              <a:rPr lang="es-ES" sz="2800" i="1" baseline="-25000" smtClean="0">
                <a:ea typeface="ＭＳ Ｐゴシック" pitchFamily="34" charset="-128"/>
              </a:rPr>
              <a:t>2</a:t>
            </a:r>
            <a:r>
              <a:rPr lang="es-ES" sz="2800" i="1" smtClean="0">
                <a:ea typeface="ＭＳ Ｐゴシック" pitchFamily="34" charset="-128"/>
              </a:rPr>
              <a:t>], …, (d</a:t>
            </a:r>
            <a:r>
              <a:rPr lang="es-ES" sz="2800" i="1" baseline="-25000" smtClean="0">
                <a:ea typeface="ＭＳ Ｐゴシック" pitchFamily="34" charset="-128"/>
              </a:rPr>
              <a:t>m−1</a:t>
            </a:r>
            <a:r>
              <a:rPr lang="es-ES" sz="2800" i="1" smtClean="0">
                <a:ea typeface="ＭＳ Ｐゴシック" pitchFamily="34" charset="-128"/>
              </a:rPr>
              <a:t>, d</a:t>
            </a:r>
            <a:r>
              <a:rPr lang="es-ES" sz="2800" i="1" baseline="-25000" smtClean="0">
                <a:ea typeface="ＭＳ Ｐゴシック" pitchFamily="34" charset="-128"/>
              </a:rPr>
              <a:t>m</a:t>
            </a:r>
            <a:r>
              <a:rPr lang="es-ES" sz="2800" i="1" smtClean="0">
                <a:ea typeface="ＭＳ Ｐゴシック" pitchFamily="34" charset="-128"/>
              </a:rPr>
              <a:t>]}</a:t>
            </a:r>
            <a:r>
              <a:rPr lang="es-ES" sz="2800" smtClean="0">
                <a:ea typeface="ＭＳ Ｐゴシック" pitchFamily="34" charset="-128"/>
              </a:rPr>
              <a:t>, dengan </a:t>
            </a:r>
            <a:r>
              <a:rPr lang="es-ES" sz="2800" i="1" smtClean="0">
                <a:ea typeface="ＭＳ Ｐゴシック" pitchFamily="34" charset="-128"/>
              </a:rPr>
              <a:t>d</a:t>
            </a:r>
            <a:r>
              <a:rPr lang="es-ES" sz="2800" i="1" baseline="-25000" smtClean="0">
                <a:ea typeface="ＭＳ Ｐゴシック" pitchFamily="34" charset="-128"/>
              </a:rPr>
              <a:t>0</a:t>
            </a:r>
            <a:r>
              <a:rPr lang="es-ES" sz="2800" smtClean="0">
                <a:ea typeface="ＭＳ Ｐゴシック" pitchFamily="34" charset="-128"/>
              </a:rPr>
              <a:t> adalah nilai terkecil, </a:t>
            </a:r>
            <a:r>
              <a:rPr lang="es-ES" sz="2800" i="1" smtClean="0">
                <a:ea typeface="ＭＳ Ｐゴシック" pitchFamily="34" charset="-128"/>
              </a:rPr>
              <a:t>d</a:t>
            </a:r>
            <a:r>
              <a:rPr lang="es-ES" sz="2800" i="1" baseline="-25000" smtClean="0">
                <a:ea typeface="ＭＳ Ｐゴシック" pitchFamily="34" charset="-128"/>
              </a:rPr>
              <a:t>m</a:t>
            </a:r>
            <a:r>
              <a:rPr lang="es-ES" sz="2800" smtClean="0">
                <a:ea typeface="ＭＳ Ｐゴシック" pitchFamily="34" charset="-128"/>
              </a:rPr>
              <a:t> adalah nilai terbesar, dan </a:t>
            </a:r>
            <a:r>
              <a:rPr lang="es-ES" sz="2800" i="1" smtClean="0">
                <a:ea typeface="ＭＳ Ｐゴシック" pitchFamily="34" charset="-128"/>
              </a:rPr>
              <a:t>d</a:t>
            </a:r>
            <a:r>
              <a:rPr lang="es-ES" sz="2800" i="1" baseline="-25000" smtClean="0">
                <a:ea typeface="ＭＳ Ｐゴシック" pitchFamily="34" charset="-128"/>
              </a:rPr>
              <a:t>i</a:t>
            </a:r>
            <a:r>
              <a:rPr lang="es-ES" sz="2800" i="1" smtClean="0">
                <a:ea typeface="ＭＳ Ｐゴシック" pitchFamily="34" charset="-128"/>
              </a:rPr>
              <a:t> &lt; d</a:t>
            </a:r>
            <a:r>
              <a:rPr lang="es-ES" sz="2800" i="1" baseline="-25000" smtClean="0">
                <a:ea typeface="ＭＳ Ｐゴシック" pitchFamily="34" charset="-128"/>
              </a:rPr>
              <a:t>i+i</a:t>
            </a:r>
            <a:r>
              <a:rPr lang="es-ES" sz="2800" smtClean="0">
                <a:ea typeface="ＭＳ Ｐゴシック" pitchFamily="34" charset="-128"/>
              </a:rPr>
              <a:t>, untuk </a:t>
            </a:r>
            <a:r>
              <a:rPr lang="es-ES" sz="2800" i="1" smtClean="0">
                <a:ea typeface="ＭＳ Ｐゴシック" pitchFamily="34" charset="-128"/>
              </a:rPr>
              <a:t>i = 0, 1, ...,m−1</a:t>
            </a:r>
            <a:r>
              <a:rPr lang="es-ES" sz="2800" smtClean="0">
                <a:ea typeface="ＭＳ Ｐゴシック" pitchFamily="34" charset="-128"/>
              </a:rPr>
              <a:t>. </a:t>
            </a:r>
            <a:endParaRPr lang="es-ES" smtClean="0">
              <a:ea typeface="ＭＳ Ｐゴシック" pitchFamily="34" charset="-128"/>
            </a:endParaRPr>
          </a:p>
        </p:txBody>
      </p:sp>
    </p:spTree>
    <p:extLst>
      <p:ext uri="{BB962C8B-B14F-4D97-AF65-F5344CB8AC3E}">
        <p14:creationId xmlns:p14="http://schemas.microsoft.com/office/powerpoint/2010/main" val="2254695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Diskretisasi</a:t>
            </a:r>
            <a:endParaRPr lang="en-US"/>
          </a:p>
        </p:txBody>
      </p:sp>
      <p:graphicFrame>
        <p:nvGraphicFramePr>
          <p:cNvPr id="4" name="Table 3"/>
          <p:cNvGraphicFramePr>
            <a:graphicFrameLocks noGrp="1"/>
          </p:cNvGraphicFramePr>
          <p:nvPr/>
        </p:nvGraphicFramePr>
        <p:xfrm>
          <a:off x="990600" y="1676400"/>
          <a:ext cx="1752600" cy="4714875"/>
        </p:xfrm>
        <a:graphic>
          <a:graphicData uri="http://schemas.openxmlformats.org/drawingml/2006/table">
            <a:tbl>
              <a:tblPr/>
              <a:tblGrid>
                <a:gridCol w="1752600">
                  <a:extLst>
                    <a:ext uri="{9D8B030D-6E8A-4147-A177-3AD203B41FA5}">
                      <a16:colId xmlns:a16="http://schemas.microsoft.com/office/drawing/2014/main" val="20000"/>
                    </a:ext>
                  </a:extLst>
                </a:gridCol>
              </a:tblGrid>
              <a:tr h="190500">
                <a:tc>
                  <a:txBody>
                    <a:bodyPr/>
                    <a:lstStyle/>
                    <a:p>
                      <a:pPr algn="r" fontAlgn="b"/>
                      <a:r>
                        <a:rPr lang="en-US" sz="2000" b="0" i="0" u="none" strike="noStrike">
                          <a:solidFill>
                            <a:srgbClr val="000000"/>
                          </a:solidFill>
                          <a:latin typeface="Calibri"/>
                        </a:rPr>
                        <a:t>6.58</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2000" b="0" i="0" u="none" strike="noStrike">
                          <a:solidFill>
                            <a:srgbClr val="000000"/>
                          </a:solidFill>
                          <a:latin typeface="Calibri"/>
                        </a:rPr>
                        <a:t>15.35</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2000" b="0" i="0" u="none" strike="noStrike">
                          <a:solidFill>
                            <a:srgbClr val="000000"/>
                          </a:solidFill>
                          <a:latin typeface="Calibri"/>
                        </a:rPr>
                        <a:t>14.24</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2000" b="0" i="0" u="none" strike="noStrike">
                          <a:solidFill>
                            <a:srgbClr val="000000"/>
                          </a:solidFill>
                          <a:latin typeface="Calibri"/>
                        </a:rPr>
                        <a:t>6.22</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2000" b="0" i="0" u="none" strike="noStrike">
                          <a:solidFill>
                            <a:srgbClr val="000000"/>
                          </a:solidFill>
                          <a:latin typeface="Calibri"/>
                        </a:rPr>
                        <a:t>1.82</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2000" b="0" i="0" u="none" strike="noStrike">
                          <a:solidFill>
                            <a:srgbClr val="000000"/>
                          </a:solidFill>
                          <a:latin typeface="Calibri"/>
                        </a:rPr>
                        <a:t>2.11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2000" b="0" i="0" u="none" strike="noStrike">
                          <a:solidFill>
                            <a:srgbClr val="000000"/>
                          </a:solidFill>
                          <a:latin typeface="Calibri"/>
                        </a:rPr>
                        <a:t>13.77</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2000" b="0" i="0" u="none" strike="noStrike">
                          <a:solidFill>
                            <a:srgbClr val="000000"/>
                          </a:solidFill>
                          <a:latin typeface="Calibri"/>
                        </a:rPr>
                        <a:t>5.65</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2000" b="0" i="0" u="none" strike="noStrike">
                          <a:solidFill>
                            <a:srgbClr val="000000"/>
                          </a:solidFill>
                          <a:latin typeface="Calibri"/>
                        </a:rPr>
                        <a:t>15.58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2000" b="0" i="0" u="none" strike="noStrike">
                          <a:solidFill>
                            <a:srgbClr val="000000"/>
                          </a:solidFill>
                          <a:latin typeface="Calibri"/>
                        </a:rPr>
                        <a:t>12.46</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2000" b="0" i="0" u="none" strike="noStrike">
                          <a:solidFill>
                            <a:srgbClr val="000000"/>
                          </a:solidFill>
                          <a:latin typeface="Calibri"/>
                        </a:rPr>
                        <a:t>13.05</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2000" b="0" i="0" u="none" strike="noStrike">
                          <a:solidFill>
                            <a:srgbClr val="000000"/>
                          </a:solidFill>
                          <a:latin typeface="Calibri"/>
                        </a:rPr>
                        <a:t>11.64</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2000" b="0" i="0" u="none" strike="noStrike">
                          <a:solidFill>
                            <a:srgbClr val="000000"/>
                          </a:solidFill>
                          <a:latin typeface="Calibri"/>
                        </a:rPr>
                        <a:t>10.91</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2000" b="0" i="0" u="none" strike="noStrike">
                          <a:solidFill>
                            <a:srgbClr val="000000"/>
                          </a:solidFill>
                          <a:latin typeface="Calibri"/>
                        </a:rPr>
                        <a:t>14.31</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2000" b="0" i="0" u="none" strike="noStrike">
                          <a:solidFill>
                            <a:srgbClr val="000000"/>
                          </a:solidFill>
                          <a:latin typeface="Calibri"/>
                        </a:rPr>
                        <a:t>7.42</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bl>
          </a:graphicData>
        </a:graphic>
      </p:graphicFrame>
      <p:graphicFrame>
        <p:nvGraphicFramePr>
          <p:cNvPr id="5" name="Table 4"/>
          <p:cNvGraphicFramePr>
            <a:graphicFrameLocks noGrp="1"/>
          </p:cNvGraphicFramePr>
          <p:nvPr/>
        </p:nvGraphicFramePr>
        <p:xfrm>
          <a:off x="5334000" y="2819400"/>
          <a:ext cx="2971800" cy="1483360"/>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tblGrid>
              <a:tr h="370840">
                <a:tc>
                  <a:txBody>
                    <a:bodyPr/>
                    <a:lstStyle/>
                    <a:p>
                      <a:r>
                        <a:rPr lang="en-US" smtClean="0"/>
                        <a:t>X </a:t>
                      </a:r>
                      <a:r>
                        <a:rPr lang="en-US" smtClean="0">
                          <a:sym typeface="Symbol"/>
                        </a:rPr>
                        <a:t></a:t>
                      </a:r>
                      <a:r>
                        <a:rPr lang="en-US" smtClean="0"/>
                        <a:t> 5</a:t>
                      </a:r>
                      <a:endParaRPr lang="en-US"/>
                    </a:p>
                  </a:txBody>
                  <a:tcPr/>
                </a:tc>
                <a:extLst>
                  <a:ext uri="{0D108BD9-81ED-4DB2-BD59-A6C34878D82A}">
                    <a16:rowId xmlns:a16="http://schemas.microsoft.com/office/drawing/2014/main" val="10000"/>
                  </a:ext>
                </a:extLst>
              </a:tr>
              <a:tr h="370840">
                <a:tc>
                  <a:txBody>
                    <a:bodyPr/>
                    <a:lstStyle/>
                    <a:p>
                      <a:r>
                        <a:rPr lang="en-US" smtClean="0"/>
                        <a:t>5 &lt; X </a:t>
                      </a:r>
                      <a:r>
                        <a:rPr lang="en-US" smtClean="0">
                          <a:sym typeface="Symbol"/>
                        </a:rPr>
                        <a:t></a:t>
                      </a:r>
                      <a:r>
                        <a:rPr lang="en-US" smtClean="0"/>
                        <a:t> 10</a:t>
                      </a:r>
                      <a:endParaRPr lang="en-US"/>
                    </a:p>
                  </a:txBody>
                  <a:tcPr/>
                </a:tc>
                <a:extLst>
                  <a:ext uri="{0D108BD9-81ED-4DB2-BD59-A6C34878D82A}">
                    <a16:rowId xmlns:a16="http://schemas.microsoft.com/office/drawing/2014/main" val="10001"/>
                  </a:ext>
                </a:extLst>
              </a:tr>
              <a:tr h="370840">
                <a:tc>
                  <a:txBody>
                    <a:bodyPr/>
                    <a:lstStyle/>
                    <a:p>
                      <a:r>
                        <a:rPr lang="en-US" smtClean="0"/>
                        <a:t>10 &lt; X </a:t>
                      </a:r>
                      <a:r>
                        <a:rPr lang="en-US" smtClean="0">
                          <a:sym typeface="Symbol"/>
                        </a:rPr>
                        <a:t> 15</a:t>
                      </a:r>
                      <a:endParaRPr lang="en-US"/>
                    </a:p>
                  </a:txBody>
                  <a:tcPr/>
                </a:tc>
                <a:extLst>
                  <a:ext uri="{0D108BD9-81ED-4DB2-BD59-A6C34878D82A}">
                    <a16:rowId xmlns:a16="http://schemas.microsoft.com/office/drawing/2014/main" val="10002"/>
                  </a:ext>
                </a:extLst>
              </a:tr>
              <a:tr h="370840">
                <a:tc>
                  <a:txBody>
                    <a:bodyPr/>
                    <a:lstStyle/>
                    <a:p>
                      <a:r>
                        <a:rPr lang="en-US" smtClean="0"/>
                        <a:t>X &gt; 15</a:t>
                      </a:r>
                      <a:endParaRPr lang="en-US"/>
                    </a:p>
                  </a:txBody>
                  <a:tcPr/>
                </a:tc>
                <a:extLst>
                  <a:ext uri="{0D108BD9-81ED-4DB2-BD59-A6C34878D82A}">
                    <a16:rowId xmlns:a16="http://schemas.microsoft.com/office/drawing/2014/main" val="10003"/>
                  </a:ext>
                </a:extLst>
              </a:tr>
            </a:tbl>
          </a:graphicData>
        </a:graphic>
      </p:graphicFrame>
      <p:sp>
        <p:nvSpPr>
          <p:cNvPr id="6" name="Right Arrow 5"/>
          <p:cNvSpPr/>
          <p:nvPr/>
        </p:nvSpPr>
        <p:spPr>
          <a:xfrm>
            <a:off x="3581400" y="2971800"/>
            <a:ext cx="1143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800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Motivasi</a:t>
            </a:r>
            <a:endParaRPr lang="en-US"/>
          </a:p>
        </p:txBody>
      </p:sp>
      <p:sp>
        <p:nvSpPr>
          <p:cNvPr id="3" name="Content Placeholder 2"/>
          <p:cNvSpPr>
            <a:spLocks noGrp="1"/>
          </p:cNvSpPr>
          <p:nvPr>
            <p:ph idx="1"/>
          </p:nvPr>
        </p:nvSpPr>
        <p:spPr/>
        <p:txBody>
          <a:bodyPr>
            <a:noAutofit/>
          </a:bodyPr>
          <a:lstStyle/>
          <a:p>
            <a:pPr>
              <a:lnSpc>
                <a:spcPct val="80000"/>
              </a:lnSpc>
              <a:buFont typeface="Courier New" panose="02070309020205020404" pitchFamily="49" charset="0"/>
              <a:buChar char="o"/>
            </a:pPr>
            <a:r>
              <a:rPr lang="en-US" sz="1600" dirty="0" smtClean="0"/>
              <a:t>Without data discretization some rules would be difficult to establish.</a:t>
            </a:r>
          </a:p>
          <a:p>
            <a:pPr>
              <a:lnSpc>
                <a:spcPct val="80000"/>
              </a:lnSpc>
              <a:buFont typeface="Courier New" panose="02070309020205020404" pitchFamily="49" charset="0"/>
              <a:buChar char="o"/>
            </a:pPr>
            <a:r>
              <a:rPr lang="en-US" sz="1600" dirty="0" smtClean="0"/>
              <a:t>Several existing data mining systems cannot handle continuous variables without discretization.</a:t>
            </a:r>
          </a:p>
          <a:p>
            <a:pPr>
              <a:lnSpc>
                <a:spcPct val="80000"/>
              </a:lnSpc>
              <a:buFont typeface="Courier New" panose="02070309020205020404" pitchFamily="49" charset="0"/>
              <a:buChar char="o"/>
            </a:pPr>
            <a:r>
              <a:rPr lang="en-US" sz="1600" dirty="0" smtClean="0"/>
              <a:t>Data discretization significantly improves the quality of the discovered knowledge.</a:t>
            </a:r>
          </a:p>
          <a:p>
            <a:pPr>
              <a:lnSpc>
                <a:spcPct val="80000"/>
              </a:lnSpc>
              <a:buFont typeface="Courier New" panose="02070309020205020404" pitchFamily="49" charset="0"/>
              <a:buChar char="o"/>
            </a:pPr>
            <a:r>
              <a:rPr lang="en-US" sz="1600" dirty="0" smtClean="0"/>
              <a:t>New methods of discretization needed for tables with rare events.</a:t>
            </a:r>
          </a:p>
          <a:p>
            <a:pPr>
              <a:lnSpc>
                <a:spcPct val="80000"/>
              </a:lnSpc>
              <a:buFont typeface="Courier New" panose="02070309020205020404" pitchFamily="49" charset="0"/>
              <a:buChar char="o"/>
            </a:pPr>
            <a:r>
              <a:rPr lang="en-US" sz="1600" dirty="0" smtClean="0"/>
              <a:t>Data discretization significantly improves the performance of data mining algorithms. Some studies reported ten fold increase in performance. However:</a:t>
            </a:r>
          </a:p>
          <a:p>
            <a:pPr>
              <a:lnSpc>
                <a:spcPct val="80000"/>
              </a:lnSpc>
              <a:buFont typeface="Courier New" panose="02070309020205020404" pitchFamily="49" charset="0"/>
              <a:buChar char="o"/>
            </a:pPr>
            <a:endParaRPr lang="en-US" sz="1600" dirty="0" smtClean="0"/>
          </a:p>
          <a:p>
            <a:pPr>
              <a:lnSpc>
                <a:spcPct val="80000"/>
              </a:lnSpc>
              <a:buFont typeface="Courier New" panose="02070309020205020404" pitchFamily="49" charset="0"/>
              <a:buChar char="o"/>
            </a:pPr>
            <a:r>
              <a:rPr lang="en-US" sz="1600" i="1" dirty="0" smtClean="0">
                <a:solidFill>
                  <a:schemeClr val="hlink"/>
                </a:solidFill>
              </a:rPr>
              <a:t>           Any discretization process generally leads to a loss</a:t>
            </a:r>
          </a:p>
          <a:p>
            <a:pPr>
              <a:lnSpc>
                <a:spcPct val="80000"/>
              </a:lnSpc>
              <a:buFont typeface="Courier New" panose="02070309020205020404" pitchFamily="49" charset="0"/>
              <a:buChar char="o"/>
            </a:pPr>
            <a:r>
              <a:rPr lang="en-US" sz="1600" i="1" dirty="0" smtClean="0">
                <a:solidFill>
                  <a:schemeClr val="hlink"/>
                </a:solidFill>
              </a:rPr>
              <a:t>          of information. Minimizing such a possible loss is the mark </a:t>
            </a:r>
          </a:p>
          <a:p>
            <a:pPr>
              <a:lnSpc>
                <a:spcPct val="80000"/>
              </a:lnSpc>
              <a:buFont typeface="Courier New" panose="02070309020205020404" pitchFamily="49" charset="0"/>
              <a:buChar char="o"/>
            </a:pPr>
            <a:r>
              <a:rPr lang="en-US" sz="1600" i="1" dirty="0" smtClean="0">
                <a:solidFill>
                  <a:schemeClr val="hlink"/>
                </a:solidFill>
              </a:rPr>
              <a:t>          of </a:t>
            </a:r>
            <a:r>
              <a:rPr lang="en-US" sz="1600" b="1" i="1" dirty="0" smtClean="0">
                <a:solidFill>
                  <a:schemeClr val="hlink"/>
                </a:solidFill>
              </a:rPr>
              <a:t>good </a:t>
            </a:r>
            <a:r>
              <a:rPr lang="en-US" sz="1600" i="1" dirty="0" smtClean="0">
                <a:solidFill>
                  <a:schemeClr val="hlink"/>
                </a:solidFill>
              </a:rPr>
              <a:t>discretization method</a:t>
            </a:r>
            <a:r>
              <a:rPr lang="en-US" sz="1600" i="1" dirty="0" smtClean="0"/>
              <a:t>. </a:t>
            </a:r>
          </a:p>
          <a:p>
            <a:pPr>
              <a:buFont typeface="Courier New" panose="02070309020205020404" pitchFamily="49" charset="0"/>
              <a:buChar char="o"/>
            </a:pPr>
            <a:endParaRPr lang="en-US" sz="1600" dirty="0"/>
          </a:p>
        </p:txBody>
      </p:sp>
    </p:spTree>
    <p:extLst>
      <p:ext uri="{BB962C8B-B14F-4D97-AF65-F5344CB8AC3E}">
        <p14:creationId xmlns:p14="http://schemas.microsoft.com/office/powerpoint/2010/main" val="3503492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85800" y="3352800"/>
            <a:ext cx="1600200" cy="369332"/>
          </a:xfrm>
          <a:prstGeom prst="rect">
            <a:avLst/>
          </a:prstGeom>
          <a:noFill/>
        </p:spPr>
        <p:txBody>
          <a:bodyPr wrap="square" rtlCol="0">
            <a:spAutoFit/>
          </a:bodyPr>
          <a:lstStyle/>
          <a:p>
            <a:r>
              <a:rPr lang="en-US" smtClean="0"/>
              <a:t>Diskretisasi</a:t>
            </a:r>
            <a:endParaRPr lang="en-US"/>
          </a:p>
        </p:txBody>
      </p:sp>
      <p:sp>
        <p:nvSpPr>
          <p:cNvPr id="5" name="TextBox 4"/>
          <p:cNvSpPr txBox="1"/>
          <p:nvPr/>
        </p:nvSpPr>
        <p:spPr>
          <a:xfrm>
            <a:off x="2209800" y="1828800"/>
            <a:ext cx="1600200" cy="369332"/>
          </a:xfrm>
          <a:prstGeom prst="rect">
            <a:avLst/>
          </a:prstGeom>
          <a:noFill/>
        </p:spPr>
        <p:txBody>
          <a:bodyPr wrap="square" rtlCol="0">
            <a:spAutoFit/>
          </a:bodyPr>
          <a:lstStyle/>
          <a:p>
            <a:r>
              <a:rPr lang="en-US" smtClean="0"/>
              <a:t>Merging</a:t>
            </a:r>
            <a:endParaRPr lang="en-US"/>
          </a:p>
        </p:txBody>
      </p:sp>
      <p:sp>
        <p:nvSpPr>
          <p:cNvPr id="6" name="TextBox 5"/>
          <p:cNvSpPr txBox="1"/>
          <p:nvPr/>
        </p:nvSpPr>
        <p:spPr>
          <a:xfrm>
            <a:off x="2209800" y="4343400"/>
            <a:ext cx="1600200" cy="369332"/>
          </a:xfrm>
          <a:prstGeom prst="rect">
            <a:avLst/>
          </a:prstGeom>
          <a:noFill/>
        </p:spPr>
        <p:txBody>
          <a:bodyPr wrap="square" rtlCol="0">
            <a:spAutoFit/>
          </a:bodyPr>
          <a:lstStyle/>
          <a:p>
            <a:r>
              <a:rPr lang="en-US" smtClean="0"/>
              <a:t>Splitting</a:t>
            </a:r>
            <a:endParaRPr lang="en-US"/>
          </a:p>
        </p:txBody>
      </p:sp>
      <p:sp>
        <p:nvSpPr>
          <p:cNvPr id="7" name="TextBox 6"/>
          <p:cNvSpPr txBox="1"/>
          <p:nvPr/>
        </p:nvSpPr>
        <p:spPr>
          <a:xfrm>
            <a:off x="3657600" y="1828800"/>
            <a:ext cx="1600200" cy="369332"/>
          </a:xfrm>
          <a:prstGeom prst="rect">
            <a:avLst/>
          </a:prstGeom>
          <a:noFill/>
        </p:spPr>
        <p:txBody>
          <a:bodyPr wrap="square" rtlCol="0">
            <a:spAutoFit/>
          </a:bodyPr>
          <a:lstStyle/>
          <a:p>
            <a:r>
              <a:rPr lang="en-US" smtClean="0"/>
              <a:t>Supervised</a:t>
            </a:r>
            <a:endParaRPr lang="en-US"/>
          </a:p>
        </p:txBody>
      </p:sp>
      <p:sp>
        <p:nvSpPr>
          <p:cNvPr id="8" name="TextBox 7"/>
          <p:cNvSpPr txBox="1"/>
          <p:nvPr/>
        </p:nvSpPr>
        <p:spPr>
          <a:xfrm>
            <a:off x="3657600" y="3733800"/>
            <a:ext cx="1600200" cy="369332"/>
          </a:xfrm>
          <a:prstGeom prst="rect">
            <a:avLst/>
          </a:prstGeom>
          <a:noFill/>
        </p:spPr>
        <p:txBody>
          <a:bodyPr wrap="square" rtlCol="0">
            <a:spAutoFit/>
          </a:bodyPr>
          <a:lstStyle/>
          <a:p>
            <a:r>
              <a:rPr lang="en-US" smtClean="0"/>
              <a:t>Un-Supervised</a:t>
            </a:r>
            <a:endParaRPr lang="en-US"/>
          </a:p>
        </p:txBody>
      </p:sp>
      <p:sp>
        <p:nvSpPr>
          <p:cNvPr id="9" name="TextBox 8"/>
          <p:cNvSpPr txBox="1"/>
          <p:nvPr/>
        </p:nvSpPr>
        <p:spPr>
          <a:xfrm>
            <a:off x="3657600" y="5029200"/>
            <a:ext cx="1600200" cy="369332"/>
          </a:xfrm>
          <a:prstGeom prst="rect">
            <a:avLst/>
          </a:prstGeom>
          <a:noFill/>
        </p:spPr>
        <p:txBody>
          <a:bodyPr wrap="square" rtlCol="0">
            <a:spAutoFit/>
          </a:bodyPr>
          <a:lstStyle/>
          <a:p>
            <a:r>
              <a:rPr lang="en-US" smtClean="0"/>
              <a:t>Supervised</a:t>
            </a:r>
            <a:endParaRPr lang="en-US"/>
          </a:p>
        </p:txBody>
      </p:sp>
      <p:sp>
        <p:nvSpPr>
          <p:cNvPr id="10" name="TextBox 9"/>
          <p:cNvSpPr txBox="1"/>
          <p:nvPr/>
        </p:nvSpPr>
        <p:spPr>
          <a:xfrm>
            <a:off x="5562600" y="1828800"/>
            <a:ext cx="1600200" cy="369332"/>
          </a:xfrm>
          <a:prstGeom prst="rect">
            <a:avLst/>
          </a:prstGeom>
          <a:noFill/>
        </p:spPr>
        <p:txBody>
          <a:bodyPr wrap="square" rtlCol="0">
            <a:spAutoFit/>
          </a:bodyPr>
          <a:lstStyle/>
          <a:p>
            <a:r>
              <a:rPr lang="en-US" smtClean="0"/>
              <a:t>ChiMerge</a:t>
            </a:r>
            <a:endParaRPr lang="en-US"/>
          </a:p>
        </p:txBody>
      </p:sp>
      <p:sp>
        <p:nvSpPr>
          <p:cNvPr id="11" name="TextBox 10"/>
          <p:cNvSpPr txBox="1"/>
          <p:nvPr/>
        </p:nvSpPr>
        <p:spPr>
          <a:xfrm>
            <a:off x="5562600" y="3733800"/>
            <a:ext cx="1600200" cy="646331"/>
          </a:xfrm>
          <a:prstGeom prst="rect">
            <a:avLst/>
          </a:prstGeom>
          <a:noFill/>
        </p:spPr>
        <p:txBody>
          <a:bodyPr wrap="square" rtlCol="0">
            <a:spAutoFit/>
          </a:bodyPr>
          <a:lstStyle/>
          <a:p>
            <a:r>
              <a:rPr lang="en-US" smtClean="0"/>
              <a:t>Equal Width</a:t>
            </a:r>
          </a:p>
          <a:p>
            <a:r>
              <a:rPr lang="en-US" smtClean="0"/>
              <a:t>Equal Freq</a:t>
            </a:r>
            <a:endParaRPr lang="en-US"/>
          </a:p>
        </p:txBody>
      </p:sp>
      <p:sp>
        <p:nvSpPr>
          <p:cNvPr id="12" name="TextBox 11"/>
          <p:cNvSpPr txBox="1"/>
          <p:nvPr/>
        </p:nvSpPr>
        <p:spPr>
          <a:xfrm>
            <a:off x="5562600" y="5040868"/>
            <a:ext cx="2057400" cy="369332"/>
          </a:xfrm>
          <a:prstGeom prst="rect">
            <a:avLst/>
          </a:prstGeom>
          <a:noFill/>
        </p:spPr>
        <p:txBody>
          <a:bodyPr wrap="square" rtlCol="0">
            <a:spAutoFit/>
          </a:bodyPr>
          <a:lstStyle/>
          <a:p>
            <a:r>
              <a:rPr lang="en-US" smtClean="0"/>
              <a:t>Tree/MDLP</a:t>
            </a:r>
          </a:p>
        </p:txBody>
      </p:sp>
      <p:cxnSp>
        <p:nvCxnSpPr>
          <p:cNvPr id="14" name="Straight Connector 13"/>
          <p:cNvCxnSpPr/>
          <p:nvPr/>
        </p:nvCxnSpPr>
        <p:spPr>
          <a:xfrm flipV="1">
            <a:off x="1524000" y="2209800"/>
            <a:ext cx="838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46620" y="2027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29200" y="2027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05400" y="393242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05400" y="5257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048000" y="40386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00200" y="37338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24200" y="4648200"/>
            <a:ext cx="533400"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922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Unsupervised Discretization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39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s-ES" smtClean="0">
                <a:ea typeface="ＭＳ Ｐゴシック" pitchFamily="34" charset="-128"/>
              </a:rPr>
              <a:t>Equal Width dan Equal Frequency</a:t>
            </a:r>
            <a:endParaRPr lang="es-ES" smtClean="0">
              <a:solidFill>
                <a:schemeClr val="bg2"/>
              </a:solidFill>
              <a:ea typeface="ＭＳ Ｐゴシック" pitchFamily="34" charset="-128"/>
            </a:endParaRPr>
          </a:p>
        </p:txBody>
      </p:sp>
      <p:sp>
        <p:nvSpPr>
          <p:cNvPr id="43010" name="Rectangle 3"/>
          <p:cNvSpPr>
            <a:spLocks noGrp="1" noChangeArrowheads="1"/>
          </p:cNvSpPr>
          <p:nvPr>
            <p:ph idx="1"/>
          </p:nvPr>
        </p:nvSpPr>
        <p:spPr/>
        <p:txBody>
          <a:bodyPr>
            <a:normAutofit lnSpcReduction="10000"/>
          </a:bodyPr>
          <a:lstStyle/>
          <a:p>
            <a:pPr marL="284163" indent="-284163" algn="just">
              <a:tabLst>
                <a:tab pos="225425" algn="l"/>
              </a:tabLst>
            </a:pPr>
            <a:r>
              <a:rPr lang="es-ES" sz="2400" smtClean="0">
                <a:ea typeface="ＭＳ Ｐゴシック" pitchFamily="34" charset="-128"/>
              </a:rPr>
              <a:t>In equal width, the continuous range of a feature is divided into intervals that have an equal width and each interval represents a bin. The arity can be calculated by the relationship between the chosen width for each interval and the total length of the attribute range. </a:t>
            </a:r>
          </a:p>
          <a:p>
            <a:pPr marL="284163" indent="-284163" algn="just">
              <a:tabLst>
                <a:tab pos="225425" algn="l"/>
              </a:tabLst>
            </a:pPr>
            <a:endParaRPr lang="es-ES" sz="2400" smtClean="0">
              <a:ea typeface="ＭＳ Ｐゴシック" pitchFamily="34" charset="-128"/>
            </a:endParaRPr>
          </a:p>
          <a:p>
            <a:pPr marL="284163" indent="-284163" algn="just">
              <a:tabLst>
                <a:tab pos="225425" algn="l"/>
              </a:tabLst>
            </a:pPr>
            <a:r>
              <a:rPr lang="es-ES" sz="2400" smtClean="0">
                <a:ea typeface="ＭＳ Ｐゴシック" pitchFamily="34" charset="-128"/>
              </a:rPr>
              <a:t>In equal frequency, an equal number of continuous values are placed in each bin. Thus, the width of each interval is computed by dividing the length of the attribute range by the desired arity.</a:t>
            </a:r>
          </a:p>
        </p:txBody>
      </p:sp>
    </p:spTree>
    <p:extLst>
      <p:ext uri="{BB962C8B-B14F-4D97-AF65-F5344CB8AC3E}">
        <p14:creationId xmlns:p14="http://schemas.microsoft.com/office/powerpoint/2010/main" val="475532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21319</TotalTime>
  <Words>1633</Words>
  <Application>Microsoft Office PowerPoint</Application>
  <PresentationFormat>On-screen Show (4:3)</PresentationFormat>
  <Paragraphs>302</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ＭＳ Ｐゴシック</vt:lpstr>
      <vt:lpstr>Arial</vt:lpstr>
      <vt:lpstr>Calibri</vt:lpstr>
      <vt:lpstr>Courier New</vt:lpstr>
      <vt:lpstr>Lucida Console</vt:lpstr>
      <vt:lpstr>Symbol</vt:lpstr>
      <vt:lpstr>Tw Cen MT</vt:lpstr>
      <vt:lpstr>Tw Cen MT Condensed</vt:lpstr>
      <vt:lpstr>Wingdings</vt:lpstr>
      <vt:lpstr>Wingdings 3</vt:lpstr>
      <vt:lpstr>Integral</vt:lpstr>
      <vt:lpstr>PowerPoint Presentation</vt:lpstr>
      <vt:lpstr>Outline</vt:lpstr>
      <vt:lpstr>Pendahuluan</vt:lpstr>
      <vt:lpstr>Diskretisasi</vt:lpstr>
      <vt:lpstr>Diskretisasi</vt:lpstr>
      <vt:lpstr>Motivasi</vt:lpstr>
      <vt:lpstr>PowerPoint Presentation</vt:lpstr>
      <vt:lpstr>Unsupervised Discretization</vt:lpstr>
      <vt:lpstr>Equal Width dan Equal Frequency</vt:lpstr>
      <vt:lpstr>PowerPoint Presentation</vt:lpstr>
      <vt:lpstr>PowerPoint Presentation</vt:lpstr>
      <vt:lpstr>Ilustrasi efek diskretisasi terhadap kualitas model prediktif</vt:lpstr>
      <vt:lpstr>Ilustrasi efek diskretisasi terhadap kualitas model prediktif</vt:lpstr>
      <vt:lpstr>Ilustrasi efek diskretisasi terhadap kualitas model prediktif</vt:lpstr>
      <vt:lpstr>PowerPoint Presentation</vt:lpstr>
      <vt:lpstr>PowerPoint Presentation</vt:lpstr>
      <vt:lpstr>PowerPoint Presentation</vt:lpstr>
      <vt:lpstr>Supervised Discretization</vt:lpstr>
      <vt:lpstr>Description of Representative Methods</vt:lpstr>
      <vt:lpstr>Description of Representative Methods</vt:lpstr>
      <vt:lpstr>Description of Representative Methods</vt:lpstr>
      <vt:lpstr>Entropy</vt:lpstr>
      <vt:lpstr>Entropy</vt:lpstr>
      <vt:lpstr>Entropy</vt:lpstr>
      <vt:lpstr>Information Gain</vt:lpstr>
      <vt:lpstr>Information Gain</vt:lpstr>
      <vt:lpstr>PowerPoint Presentation</vt:lpstr>
      <vt:lpstr>PowerPoint Presentation</vt:lpstr>
      <vt:lpstr>PowerPoint Presentation</vt:lpstr>
      <vt:lpstr>Hasil Reg Logistik setelah Diskretisasi MDLP</vt:lpstr>
      <vt:lpstr>Description of Representative Methods</vt:lpstr>
      <vt:lpstr>Description of Representative Methods</vt:lpstr>
      <vt:lpstr>Description of Representative Methods</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Pemodelan Klasifikasi</dc:title>
  <dc:creator>Stat</dc:creator>
  <cp:lastModifiedBy>bagusco bagusco</cp:lastModifiedBy>
  <cp:revision>70</cp:revision>
  <dcterms:created xsi:type="dcterms:W3CDTF">2016-02-13T01:35:04Z</dcterms:created>
  <dcterms:modified xsi:type="dcterms:W3CDTF">2020-04-04T14:40:32Z</dcterms:modified>
</cp:coreProperties>
</file>