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710" r:id="rId2"/>
    <p:sldId id="614" r:id="rId3"/>
    <p:sldId id="712" r:id="rId4"/>
    <p:sldId id="615" r:id="rId5"/>
    <p:sldId id="616" r:id="rId6"/>
    <p:sldId id="617" r:id="rId7"/>
    <p:sldId id="618" r:id="rId8"/>
    <p:sldId id="619" r:id="rId9"/>
    <p:sldId id="713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F073D-DE9C-47F2-AEE7-31F154A730E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C8B5-1F50-484B-83B6-E1F731A9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31882"/>
            <a:ext cx="7886700" cy="1257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39340" y="4620441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1411457" y="4550591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EA9B-3045-45C9-9EA7-ACAEAC8EF116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3.emf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background elegant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133351"/>
            <a:ext cx="8886824" cy="661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46" y="1244872"/>
            <a:ext cx="7772400" cy="92177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STK201 </a:t>
            </a:r>
            <a:r>
              <a:rPr lang="en-US" sz="4000" b="1" dirty="0" err="1" smtClean="0"/>
              <a:t>Aljabar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Matriks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Semester </a:t>
            </a:r>
            <a:r>
              <a:rPr lang="en-US" sz="2000" b="1" dirty="0" err="1" smtClean="0"/>
              <a:t>Ganjil</a:t>
            </a:r>
            <a:r>
              <a:rPr lang="en-US" sz="2000" b="1" dirty="0" smtClean="0"/>
              <a:t> </a:t>
            </a:r>
            <a:r>
              <a:rPr lang="en-US" sz="2000" b="1" dirty="0" smtClean="0"/>
              <a:t>2019/2020</a:t>
            </a:r>
            <a:endParaRPr lang="en-US" sz="2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29049" y="1107712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01166" y="1037862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124071" y="4432471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disusun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oleh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 Sartono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bagusco@gmail.com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0852-1523-1823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>
                <a:glow rad="203200">
                  <a:schemeClr val="bg1"/>
                </a:glow>
              </a:effectLst>
            </a:endParaRPr>
          </a:p>
        </p:txBody>
      </p:sp>
      <p:pic>
        <p:nvPicPr>
          <p:cNvPr id="8" name="Picture 7" descr="C:\Users\Stat\Downloads\logo_ipb_mulai_201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863" y="4334755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807794" y="4984088"/>
            <a:ext cx="4572000" cy="9094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Bogor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5627" y="589253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64623" y="2627671"/>
            <a:ext cx="6858000" cy="856951"/>
          </a:xfrm>
          <a:solidFill>
            <a:schemeClr val="accent6">
              <a:lumMod val="20000"/>
              <a:lumOff val="80000"/>
              <a:alpha val="49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PERTEMUAN #9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Himpunan</a:t>
            </a:r>
            <a:r>
              <a:rPr lang="en-US" sz="2000" dirty="0" smtClean="0">
                <a:solidFill>
                  <a:srgbClr val="FF0000"/>
                </a:solidFill>
              </a:rPr>
              <a:t> yang </a:t>
            </a:r>
            <a:r>
              <a:rPr lang="en-US" sz="2000" dirty="0" err="1" smtClean="0">
                <a:solidFill>
                  <a:srgbClr val="FF0000"/>
                </a:solidFill>
              </a:rPr>
              <a:t>Merentang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Kebebasan</a:t>
            </a:r>
            <a:r>
              <a:rPr lang="en-US" sz="2000" dirty="0" smtClean="0">
                <a:solidFill>
                  <a:srgbClr val="FF0000"/>
                </a:solidFill>
              </a:rPr>
              <a:t> Linear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Spanning Sets and Linear </a:t>
            </a:r>
            <a:r>
              <a:rPr lang="en-US" altLang="zh-TW" sz="2000" dirty="0" smtClean="0">
                <a:solidFill>
                  <a:srgbClr val="FF0000"/>
                </a:solidFill>
              </a:rPr>
              <a:t>Independence)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15"/>
          <p:cNvGraphicFramePr>
            <a:graphicFrameLocks noChangeAspect="1"/>
          </p:cNvGraphicFramePr>
          <p:nvPr/>
        </p:nvGraphicFramePr>
        <p:xfrm>
          <a:off x="1258888" y="1408113"/>
          <a:ext cx="7202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3" imgW="3606480" imgH="253800" progId="Equation.DSMT4">
                  <p:embed/>
                </p:oleObj>
              </mc:Choice>
              <mc:Fallback>
                <p:oleObj name="Equation" r:id="rId3" imgW="3606480" imgH="253800" progId="Equation.DSMT4">
                  <p:embed/>
                  <p:pic>
                    <p:nvPicPr>
                      <p:cNvPr id="3891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08113"/>
                        <a:ext cx="72024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16"/>
          <p:cNvSpPr txBox="1">
            <a:spLocks noChangeArrowheads="1"/>
          </p:cNvSpPr>
          <p:nvPr/>
        </p:nvSpPr>
        <p:spPr bwMode="auto">
          <a:xfrm>
            <a:off x="381000" y="912813"/>
            <a:ext cx="4254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</a:rPr>
              <a:t>Example: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</a:rPr>
              <a:t>A spanning set for </a:t>
            </a:r>
            <a:r>
              <a:rPr lang="en-US" altLang="zh-TW" i="1" dirty="0">
                <a:solidFill>
                  <a:schemeClr val="hlink"/>
                </a:solidFill>
                <a:latin typeface="Times New Roman" pitchFamily="18" charset="0"/>
              </a:rPr>
              <a:t>R</a:t>
            </a:r>
            <a:r>
              <a:rPr lang="en-US" altLang="zh-TW" baseline="50000" dirty="0">
                <a:solidFill>
                  <a:schemeClr val="hlink"/>
                </a:solidFill>
                <a:latin typeface="Times New Roman" pitchFamily="18" charset="0"/>
              </a:rPr>
              <a:t>3</a:t>
            </a:r>
            <a:endParaRPr lang="en-US" altLang="zh-TW" baseline="50000" dirty="0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8915" name="Object 18"/>
          <p:cNvGraphicFramePr>
            <a:graphicFrameLocks noChangeAspect="1"/>
          </p:cNvGraphicFramePr>
          <p:nvPr>
            <p:extLst/>
          </p:nvPr>
        </p:nvGraphicFramePr>
        <p:xfrm>
          <a:off x="1115616" y="2363788"/>
          <a:ext cx="70532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5" imgW="3530520" imgH="711000" progId="Equation.DSMT4">
                  <p:embed/>
                </p:oleObj>
              </mc:Choice>
              <mc:Fallback>
                <p:oleObj name="Equation" r:id="rId5" imgW="3530520" imgH="711000" progId="Equation.DSMT4">
                  <p:embed/>
                  <p:pic>
                    <p:nvPicPr>
                      <p:cNvPr id="3891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63788"/>
                        <a:ext cx="7053262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19"/>
          <p:cNvSpPr txBox="1">
            <a:spLocks noChangeArrowheads="1"/>
          </p:cNvSpPr>
          <p:nvPr/>
        </p:nvSpPr>
        <p:spPr bwMode="auto">
          <a:xfrm>
            <a:off x="673100" y="1811338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38916" name="Object 21"/>
          <p:cNvGraphicFramePr>
            <a:graphicFrameLocks noChangeAspect="1"/>
          </p:cNvGraphicFramePr>
          <p:nvPr/>
        </p:nvGraphicFramePr>
        <p:xfrm>
          <a:off x="1357313" y="3900488"/>
          <a:ext cx="299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7" imgW="1498320" imgH="228600" progId="Equation.DSMT4">
                  <p:embed/>
                </p:oleObj>
              </mc:Choice>
              <mc:Fallback>
                <p:oleObj name="Equation" r:id="rId7" imgW="1498320" imgH="228600" progId="Equation.DSMT4">
                  <p:embed/>
                  <p:pic>
                    <p:nvPicPr>
                      <p:cNvPr id="3891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900488"/>
                        <a:ext cx="2995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357688" y="3929063"/>
          <a:ext cx="2667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Equation" r:id="rId9" imgW="1358640" imgH="685800" progId="Equation.3">
                  <p:embed/>
                </p:oleObj>
              </mc:Choice>
              <mc:Fallback>
                <p:oleObj name="Equation" r:id="rId9" imgW="1358640" imgH="685800" progId="Equation.3">
                  <p:embed/>
                  <p:pic>
                    <p:nvPicPr>
                      <p:cNvPr id="3891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929063"/>
                        <a:ext cx="26670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23"/>
          <p:cNvGraphicFramePr>
            <a:graphicFrameLocks noChangeAspect="1"/>
          </p:cNvGraphicFramePr>
          <p:nvPr>
            <p:extLst/>
          </p:nvPr>
        </p:nvGraphicFramePr>
        <p:xfrm>
          <a:off x="1187624" y="5572125"/>
          <a:ext cx="7213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Equation" r:id="rId11" imgW="3606480" imgH="431640" progId="Equation.DSMT4">
                  <p:embed/>
                </p:oleObj>
              </mc:Choice>
              <mc:Fallback>
                <p:oleObj name="Equation" r:id="rId11" imgW="3606480" imgH="431640" progId="Equation.DSMT4">
                  <p:embed/>
                  <p:pic>
                    <p:nvPicPr>
                      <p:cNvPr id="3891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572125"/>
                        <a:ext cx="7213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0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1130300" y="928688"/>
          <a:ext cx="2716213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Equation" r:id="rId3" imgW="1358640" imgH="711000" progId="Equation.3">
                  <p:embed/>
                </p:oleObj>
              </mc:Choice>
              <mc:Fallback>
                <p:oleObj name="Equation" r:id="rId3" imgW="1358640" imgH="711000" progId="Equation.3">
                  <p:embed/>
                  <p:pic>
                    <p:nvPicPr>
                      <p:cNvPr id="399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928688"/>
                        <a:ext cx="2716213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1143000" y="2509838"/>
          <a:ext cx="5667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tion" r:id="rId5" imgW="2831760" imgH="203040" progId="Equation.DSMT4">
                  <p:embed/>
                </p:oleObj>
              </mc:Choice>
              <mc:Fallback>
                <p:oleObj name="Equation" r:id="rId5" imgW="2831760" imgH="203040" progId="Equation.DSMT4">
                  <p:embed/>
                  <p:pic>
                    <p:nvPicPr>
                      <p:cNvPr id="399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09838"/>
                        <a:ext cx="5667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1117600" y="3081338"/>
          <a:ext cx="2030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7" imgW="1015920" imgH="228600" progId="Equation.DSMT4">
                  <p:embed/>
                </p:oleObj>
              </mc:Choice>
              <mc:Fallback>
                <p:oleObj name="Equation" r:id="rId7" imgW="1015920" imgH="228600" progId="Equation.DSMT4">
                  <p:embed/>
                  <p:pic>
                    <p:nvPicPr>
                      <p:cNvPr id="399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081338"/>
                        <a:ext cx="2030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16"/>
          <p:cNvSpPr txBox="1">
            <a:spLocks noChangeArrowheads="1"/>
          </p:cNvSpPr>
          <p:nvPr/>
        </p:nvSpPr>
        <p:spPr bwMode="auto">
          <a:xfrm>
            <a:off x="463550" y="3767138"/>
            <a:ext cx="117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Notes: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943" name="Text Box 17"/>
          <p:cNvSpPr txBox="1">
            <a:spLocks noChangeArrowheads="1"/>
          </p:cNvSpPr>
          <p:nvPr/>
        </p:nvSpPr>
        <p:spPr bwMode="auto">
          <a:xfrm>
            <a:off x="714375" y="4151313"/>
            <a:ext cx="8072438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※ For any set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containing the set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if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can span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2000" baseline="5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can span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2000" baseline="5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as well (e.g.,                                                                                     ).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※  Actually, in this case, what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can span is only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2000" baseline="5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. Since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and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span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2000" baseline="5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must be a linear combination of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and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. So, adding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will not generate more combinations. As a consequence,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, and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 baseline="-25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 can only span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2000" baseline="3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endParaRPr lang="en-US" altLang="zh-TW" sz="2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39941" name="Object 15"/>
          <p:cNvGraphicFramePr>
            <a:graphicFrameLocks noChangeAspect="1"/>
          </p:cNvGraphicFramePr>
          <p:nvPr/>
        </p:nvGraphicFramePr>
        <p:xfrm>
          <a:off x="1733550" y="4503738"/>
          <a:ext cx="535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9" imgW="3352680" imgH="253800" progId="Equation.DSMT4">
                  <p:embed/>
                </p:oleObj>
              </mc:Choice>
              <mc:Fallback>
                <p:oleObj name="Equation" r:id="rId9" imgW="3352680" imgH="253800" progId="Equation.DSMT4">
                  <p:embed/>
                  <p:pic>
                    <p:nvPicPr>
                      <p:cNvPr id="3994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503738"/>
                        <a:ext cx="535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929063" y="857250"/>
            <a:ext cx="5000625" cy="169227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>
            <a:spAutoFit/>
          </a:bodyPr>
          <a:lstStyle/>
          <a:p>
            <a:pPr marL="271463" indent="-271463">
              <a:lnSpc>
                <a:spcPct val="130000"/>
              </a:lnSpc>
              <a:defRPr/>
            </a:pP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※ </a:t>
            </a:r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if</a:t>
            </a:r>
            <a:r>
              <a:rPr lang="zh-TW" altLang="en-US" sz="1600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 </a:t>
            </a:r>
            <a:r>
              <a:rPr lang="en-US" altLang="zh-TW" sz="16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A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is an invertible matrix, then the system of linear equations </a:t>
            </a:r>
            <a:r>
              <a:rPr lang="en-US" altLang="zh-TW" sz="16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A</a:t>
            </a:r>
            <a:r>
              <a:rPr lang="en-US" altLang="zh-TW" sz="1600" b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x</a:t>
            </a:r>
            <a:r>
              <a:rPr lang="en-US" altLang="zh-TW" sz="16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 = </a:t>
            </a:r>
            <a:r>
              <a:rPr lang="en-US" altLang="zh-TW" sz="1600" b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b</a:t>
            </a:r>
            <a:r>
              <a:rPr lang="en-US" altLang="zh-TW" sz="16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has a unique solution (</a:t>
            </a:r>
            <a:r>
              <a:rPr lang="en-US" altLang="zh-TW" sz="1600" b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x</a:t>
            </a:r>
            <a:r>
              <a:rPr lang="en-US" altLang="zh-TW" sz="16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 = A</a:t>
            </a:r>
            <a:r>
              <a:rPr lang="en-US" altLang="zh-TW" sz="1600" baseline="30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-1</a:t>
            </a:r>
            <a:r>
              <a:rPr lang="en-US" altLang="zh-TW" sz="1600" b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b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) given any </a:t>
            </a:r>
            <a:r>
              <a:rPr lang="en-US" altLang="zh-TW" sz="1600" b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b</a:t>
            </a:r>
          </a:p>
          <a:p>
            <a:pPr marL="271463" indent="-271463">
              <a:lnSpc>
                <a:spcPct val="130000"/>
              </a:lnSpc>
              <a:defRPr/>
            </a:pP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※ </a:t>
            </a:r>
            <a:r>
              <a:rPr lang="en-US" altLang="zh-TW" sz="1600" dirty="0" smtClean="0">
                <a:solidFill>
                  <a:srgbClr val="0000FF"/>
                </a:solidFill>
                <a:latin typeface="+mn-lt"/>
                <a:ea typeface="標楷體" pitchFamily="65" charset="-120"/>
              </a:rPr>
              <a:t>a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square matrix </a:t>
            </a:r>
            <a:r>
              <a:rPr lang="en-US" altLang="zh-TW" sz="16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A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is invertible (nonsingular) if and only if </a:t>
            </a:r>
            <a:r>
              <a:rPr lang="en-US" altLang="zh-TW" sz="1600" dirty="0" err="1">
                <a:solidFill>
                  <a:srgbClr val="0000FF"/>
                </a:solidFill>
                <a:latin typeface="+mn-lt"/>
                <a:ea typeface="標楷體" pitchFamily="65" charset="-120"/>
                <a:cs typeface="Times New Roman" pitchFamily="18" charset="0"/>
              </a:rPr>
              <a:t>det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  <a:cs typeface="Times New Roman" pitchFamily="18" charset="0"/>
              </a:rPr>
              <a:t> (</a:t>
            </a:r>
            <a:r>
              <a:rPr lang="en-US" altLang="zh-TW" sz="1600" i="1" dirty="0">
                <a:solidFill>
                  <a:srgbClr val="0000FF"/>
                </a:solidFill>
                <a:latin typeface="+mn-lt"/>
                <a:ea typeface="標楷體" pitchFamily="65" charset="-120"/>
                <a:cs typeface="Times New Roman" pitchFamily="18" charset="0"/>
              </a:rPr>
              <a:t>A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  <a:cs typeface="Times New Roman" pitchFamily="18" charset="0"/>
              </a:rPr>
              <a:t>)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標楷體" pitchFamily="65" charset="-120"/>
                <a:cs typeface="Times New Roman" pitchFamily="18" charset="0"/>
              </a:rPr>
              <a:t> 0</a:t>
            </a:r>
            <a:endParaRPr lang="en-US" altLang="zh-TW" sz="1600" dirty="0">
              <a:solidFill>
                <a:srgbClr val="0000FF"/>
              </a:solidFill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1028"/>
          <p:cNvSpPr txBox="1">
            <a:spLocks noChangeArrowheads="1"/>
          </p:cNvSpPr>
          <p:nvPr/>
        </p:nvSpPr>
        <p:spPr bwMode="auto">
          <a:xfrm>
            <a:off x="381000" y="785813"/>
            <a:ext cx="49455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</a:rPr>
              <a:t>Theorem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: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span(</a:t>
            </a:r>
            <a:r>
              <a:rPr lang="en-US" altLang="zh-TW" i="1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) is a subspace of </a:t>
            </a:r>
            <a:r>
              <a:rPr lang="en-US" altLang="zh-TW" i="1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V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0964" name="Text Box 1058"/>
          <p:cNvSpPr txBox="1">
            <a:spLocks noChangeArrowheads="1"/>
          </p:cNvSpPr>
          <p:nvPr/>
        </p:nvSpPr>
        <p:spPr bwMode="auto">
          <a:xfrm>
            <a:off x="468313" y="1285875"/>
            <a:ext cx="8247062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TW" dirty="0">
                <a:latin typeface="Times New Roman" pitchFamily="18" charset="0"/>
              </a:rPr>
              <a:t>If </a:t>
            </a:r>
            <a:r>
              <a:rPr lang="en-US" altLang="zh-TW" i="1" dirty="0" smtClean="0">
                <a:latin typeface="Times New Roman" pitchFamily="18" charset="0"/>
              </a:rPr>
              <a:t>S </a:t>
            </a:r>
            <a:r>
              <a:rPr lang="en-US" altLang="zh-TW" dirty="0" smtClean="0">
                <a:latin typeface="Times New Roman" pitchFamily="18" charset="0"/>
              </a:rPr>
              <a:t>= {</a:t>
            </a:r>
            <a:r>
              <a:rPr lang="en-US" altLang="zh-TW" b="1" dirty="0">
                <a:latin typeface="Times New Roman" pitchFamily="18" charset="0"/>
              </a:rPr>
              <a:t>v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</a:rPr>
              <a:t>, </a:t>
            </a:r>
            <a:r>
              <a:rPr lang="en-US" altLang="zh-TW" b="1" dirty="0">
                <a:latin typeface="Times New Roman" pitchFamily="18" charset="0"/>
              </a:rPr>
              <a:t>v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,…, </a:t>
            </a:r>
            <a:r>
              <a:rPr lang="en-US" altLang="zh-TW" b="1" dirty="0" err="1">
                <a:latin typeface="Times New Roman" pitchFamily="18" charset="0"/>
              </a:rPr>
              <a:t>v</a:t>
            </a:r>
            <a:r>
              <a:rPr lang="en-US" altLang="zh-TW" i="1" baseline="-25000" dirty="0" err="1">
                <a:latin typeface="Times New Roman" pitchFamily="18" charset="0"/>
              </a:rPr>
              <a:t>k</a:t>
            </a:r>
            <a:r>
              <a:rPr lang="en-US" altLang="zh-TW" dirty="0">
                <a:latin typeface="Times New Roman" pitchFamily="18" charset="0"/>
              </a:rPr>
              <a:t>} is a set of vectors in a vector space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dirty="0">
                <a:latin typeface="Times New Roman" pitchFamily="18" charset="0"/>
              </a:rPr>
              <a:t>, then</a:t>
            </a:r>
          </a:p>
          <a:p>
            <a:pPr eaLnBrk="1" hangingPunct="1">
              <a:spcBef>
                <a:spcPct val="30000"/>
              </a:spcBef>
              <a:buFontTx/>
              <a:buAutoNum type="alphaLcParenBoth"/>
            </a:pPr>
            <a:r>
              <a:rPr lang="en-US" altLang="zh-TW" dirty="0">
                <a:latin typeface="Times New Roman" pitchFamily="18" charset="0"/>
              </a:rPr>
              <a:t>span(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</a:rPr>
              <a:t>) is a subspace of </a:t>
            </a:r>
            <a:r>
              <a:rPr lang="en-US" altLang="zh-TW" i="1" dirty="0">
                <a:latin typeface="Times New Roman" pitchFamily="18" charset="0"/>
              </a:rPr>
              <a:t>V</a:t>
            </a:r>
            <a:endParaRPr lang="en-US" altLang="zh-TW" dirty="0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FontTx/>
              <a:buAutoNum type="alphaLcParenBoth"/>
            </a:pPr>
            <a:r>
              <a:rPr lang="en-US" altLang="zh-TW" dirty="0">
                <a:latin typeface="Times New Roman" pitchFamily="18" charset="0"/>
              </a:rPr>
              <a:t>span(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</a:rPr>
              <a:t>) is the smallest subspace of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dirty="0">
                <a:latin typeface="Times New Roman" pitchFamily="18" charset="0"/>
              </a:rPr>
              <a:t> that contains 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</a:rPr>
              <a:t>, i.e., every other subspace of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dirty="0">
                <a:latin typeface="Times New Roman" pitchFamily="18" charset="0"/>
              </a:rPr>
              <a:t> containing 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</a:rPr>
              <a:t> must contain span(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</a:rPr>
              <a:t>)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>
            <p:extLst/>
          </p:nvPr>
        </p:nvGraphicFramePr>
        <p:xfrm>
          <a:off x="2286000" y="3104372"/>
          <a:ext cx="4033085" cy="277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Visio" r:id="rId3" imgW="4033085" imgH="2772900" progId="Visio.Drawing.11">
                  <p:embed/>
                </p:oleObj>
              </mc:Choice>
              <mc:Fallback>
                <p:oleObj name="Visio" r:id="rId3" imgW="4033085" imgH="2772900" progId="Visio.Drawing.11">
                  <p:embed/>
                  <p:pic>
                    <p:nvPicPr>
                      <p:cNvPr id="409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04372"/>
                        <a:ext cx="4033085" cy="277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3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1061"/>
          <p:cNvSpPr txBox="1">
            <a:spLocks noChangeArrowheads="1"/>
          </p:cNvSpPr>
          <p:nvPr/>
        </p:nvSpPr>
        <p:spPr bwMode="auto">
          <a:xfrm>
            <a:off x="357188" y="785813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Proof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graphicFrame>
        <p:nvGraphicFramePr>
          <p:cNvPr id="41986" name="Object 1062"/>
          <p:cNvGraphicFramePr>
            <a:graphicFrameLocks noChangeAspect="1"/>
          </p:cNvGraphicFramePr>
          <p:nvPr/>
        </p:nvGraphicFramePr>
        <p:xfrm>
          <a:off x="820738" y="1681163"/>
          <a:ext cx="6707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3" imgW="3352680" imgH="431640" progId="Equation.DSMT4">
                  <p:embed/>
                </p:oleObj>
              </mc:Choice>
              <mc:Fallback>
                <p:oleObj name="Equation" r:id="rId3" imgW="3352680" imgH="431640" progId="Equation.DSMT4">
                  <p:embed/>
                  <p:pic>
                    <p:nvPicPr>
                      <p:cNvPr id="41986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1681163"/>
                        <a:ext cx="67071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1063"/>
          <p:cNvGraphicFramePr>
            <a:graphicFrameLocks noChangeAspect="1"/>
          </p:cNvGraphicFramePr>
          <p:nvPr>
            <p:extLst/>
          </p:nvPr>
        </p:nvGraphicFramePr>
        <p:xfrm>
          <a:off x="827584" y="2971800"/>
          <a:ext cx="78009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5" imgW="3898800" imgH="1371600" progId="Equation.DSMT4">
                  <p:embed/>
                </p:oleObj>
              </mc:Choice>
              <mc:Fallback>
                <p:oleObj name="Equation" r:id="rId5" imgW="3898800" imgH="1371600" progId="Equation.DSMT4">
                  <p:embed/>
                  <p:pic>
                    <p:nvPicPr>
                      <p:cNvPr id="41987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71800"/>
                        <a:ext cx="780097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1061"/>
          <p:cNvSpPr txBox="1">
            <a:spLocks noChangeArrowheads="1"/>
          </p:cNvSpPr>
          <p:nvPr/>
        </p:nvSpPr>
        <p:spPr bwMode="auto">
          <a:xfrm>
            <a:off x="500063" y="1243013"/>
            <a:ext cx="525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9514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1062"/>
          <p:cNvGraphicFramePr>
            <a:graphicFrameLocks noChangeAspect="1"/>
          </p:cNvGraphicFramePr>
          <p:nvPr>
            <p:extLst/>
          </p:nvPr>
        </p:nvGraphicFramePr>
        <p:xfrm>
          <a:off x="796925" y="1357313"/>
          <a:ext cx="79756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3" imgW="3987720" imgH="2234880" progId="Equation.DSMT4">
                  <p:embed/>
                </p:oleObj>
              </mc:Choice>
              <mc:Fallback>
                <p:oleObj name="Equation" r:id="rId3" imgW="3987720" imgH="2234880" progId="Equation.DSMT4">
                  <p:embed/>
                  <p:pic>
                    <p:nvPicPr>
                      <p:cNvPr id="4301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357313"/>
                        <a:ext cx="79756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1061"/>
          <p:cNvSpPr txBox="1">
            <a:spLocks noChangeArrowheads="1"/>
          </p:cNvSpPr>
          <p:nvPr/>
        </p:nvSpPr>
        <p:spPr bwMode="auto">
          <a:xfrm>
            <a:off x="312738" y="878806"/>
            <a:ext cx="544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(b)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43688" y="2924944"/>
            <a:ext cx="23928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(because </a:t>
            </a:r>
            <a:r>
              <a:rPr lang="en-US" altLang="zh-TW" sz="1400" i="1" dirty="0">
                <a:solidFill>
                  <a:srgbClr val="0000FF"/>
                </a:solidFill>
                <a:latin typeface="+mn-lt"/>
              </a:rPr>
              <a:t>U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 is closed under vector addition and scalar </a:t>
            </a:r>
            <a:r>
              <a:rPr lang="en-US" altLang="zh-TW" sz="1400" dirty="0" smtClean="0">
                <a:solidFill>
                  <a:srgbClr val="0000FF"/>
                </a:solidFill>
                <a:latin typeface="+mn-lt"/>
              </a:rPr>
              <a:t>multiplication, and any linear combination can be evaluated with finite vector additions and scalar multiplications)</a:t>
            </a:r>
            <a:endParaRPr lang="zh-TW" altLang="en-US" sz="14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32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040873"/>
              </p:ext>
            </p:extLst>
          </p:nvPr>
        </p:nvGraphicFramePr>
        <p:xfrm>
          <a:off x="320612" y="2662593"/>
          <a:ext cx="8629650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3" imgW="4520880" imgH="1854000" progId="Equation.DSMT4">
                  <p:embed/>
                </p:oleObj>
              </mc:Choice>
              <mc:Fallback>
                <p:oleObj name="Equation" r:id="rId3" imgW="4520880" imgH="1854000" progId="Equation.DSMT4">
                  <p:embed/>
                  <p:pic>
                    <p:nvPicPr>
                      <p:cNvPr id="440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12" y="2662593"/>
                        <a:ext cx="8629650" cy="35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047013"/>
              </p:ext>
            </p:extLst>
          </p:nvPr>
        </p:nvGraphicFramePr>
        <p:xfrm>
          <a:off x="1208087" y="1743490"/>
          <a:ext cx="6727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5" imgW="3365280" imgH="253800" progId="Equation.DSMT4">
                  <p:embed/>
                </p:oleObj>
              </mc:Choice>
              <mc:Fallback>
                <p:oleObj name="Equation" r:id="rId5" imgW="3365280" imgH="253800" progId="Equation.DSMT4">
                  <p:embed/>
                  <p:pic>
                    <p:nvPicPr>
                      <p:cNvPr id="440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7" y="1743490"/>
                        <a:ext cx="6727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250825" y="785813"/>
            <a:ext cx="864235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Definitions of Linear Independence (L.I.) 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and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Linear Dependence (L.D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.):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49689"/>
              </p:ext>
            </p:extLst>
          </p:nvPr>
        </p:nvGraphicFramePr>
        <p:xfrm>
          <a:off x="320612" y="2251490"/>
          <a:ext cx="3656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7" imgW="1828800" imgH="228600" progId="Equation.DSMT4">
                  <p:embed/>
                </p:oleObj>
              </mc:Choice>
              <mc:Fallback>
                <p:oleObj name="Equation" r:id="rId7" imgW="1828800" imgH="228600" progId="Equation.DSMT4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12" y="2251490"/>
                        <a:ext cx="3656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3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1714500" y="1871663"/>
          <a:ext cx="579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Equation" r:id="rId3" imgW="2895480" imgH="279360" progId="Equation.DSMT4">
                  <p:embed/>
                </p:oleObj>
              </mc:Choice>
              <mc:Fallback>
                <p:oleObj name="Equation" r:id="rId3" imgW="2895480" imgH="279360" progId="Equation.DSMT4">
                  <p:embed/>
                  <p:pic>
                    <p:nvPicPr>
                      <p:cNvPr id="450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871663"/>
                        <a:ext cx="5791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Text Box 5"/>
          <p:cNvSpPr txBox="1">
            <a:spLocks noChangeArrowheads="1"/>
          </p:cNvSpPr>
          <p:nvPr/>
        </p:nvSpPr>
        <p:spPr bwMode="auto">
          <a:xfrm>
            <a:off x="381000" y="857250"/>
            <a:ext cx="5529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</a:rPr>
              <a:t>Example: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Testing for linear independence</a:t>
            </a:r>
          </a:p>
        </p:txBody>
      </p:sp>
      <p:graphicFrame>
        <p:nvGraphicFramePr>
          <p:cNvPr id="45059" name="Object 7"/>
          <p:cNvGraphicFramePr>
            <a:graphicFrameLocks noChangeAspect="1"/>
          </p:cNvGraphicFramePr>
          <p:nvPr/>
        </p:nvGraphicFramePr>
        <p:xfrm>
          <a:off x="4470400" y="2514600"/>
          <a:ext cx="2286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" name="Equation" r:id="rId5" imgW="1143000" imgH="685800" progId="Equation.3">
                  <p:embed/>
                </p:oleObj>
              </mc:Choice>
              <mc:Fallback>
                <p:oleObj name="Equation" r:id="rId5" imgW="1143000" imgH="685800" progId="Equation.3">
                  <p:embed/>
                  <p:pic>
                    <p:nvPicPr>
                      <p:cNvPr id="450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514600"/>
                        <a:ext cx="2286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9"/>
          <p:cNvGraphicFramePr>
            <a:graphicFrameLocks noChangeAspect="1"/>
          </p:cNvGraphicFramePr>
          <p:nvPr/>
        </p:nvGraphicFramePr>
        <p:xfrm>
          <a:off x="1060450" y="3043238"/>
          <a:ext cx="31099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" name="方程式" r:id="rId7" imgW="3111480" imgH="380880" progId="Equation.3">
                  <p:embed/>
                </p:oleObj>
              </mc:Choice>
              <mc:Fallback>
                <p:oleObj name="方程式" r:id="rId7" imgW="3111480" imgH="380880" progId="Equation.3">
                  <p:embed/>
                  <p:pic>
                    <p:nvPicPr>
                      <p:cNvPr id="4506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043238"/>
                        <a:ext cx="31099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0"/>
          <p:cNvSpPr>
            <a:spLocks noChangeArrowheads="1"/>
          </p:cNvSpPr>
          <p:nvPr/>
        </p:nvSpPr>
        <p:spPr bwMode="auto">
          <a:xfrm>
            <a:off x="654050" y="2371725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sp>
        <p:nvSpPr>
          <p:cNvPr id="45069" name="Text Box 11"/>
          <p:cNvSpPr txBox="1">
            <a:spLocks noChangeArrowheads="1"/>
          </p:cNvSpPr>
          <p:nvPr/>
        </p:nvSpPr>
        <p:spPr bwMode="auto">
          <a:xfrm>
            <a:off x="684213" y="1390650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Determine whether the following set of vectors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60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L.I. or L.D.</a:t>
            </a:r>
          </a:p>
        </p:txBody>
      </p:sp>
      <p:grpSp>
        <p:nvGrpSpPr>
          <p:cNvPr id="45070" name="Group 19"/>
          <p:cNvGrpSpPr>
            <a:grpSpLocks/>
          </p:cNvGrpSpPr>
          <p:nvPr/>
        </p:nvGrpSpPr>
        <p:grpSpPr bwMode="auto">
          <a:xfrm>
            <a:off x="1017588" y="3879850"/>
            <a:ext cx="5667375" cy="1470025"/>
            <a:chOff x="849" y="2544"/>
            <a:chExt cx="3570" cy="926"/>
          </a:xfrm>
        </p:grpSpPr>
        <p:graphicFrame>
          <p:nvGraphicFramePr>
            <p:cNvPr id="45064" name="Object 12"/>
            <p:cNvGraphicFramePr>
              <a:graphicFrameLocks noChangeAspect="1"/>
            </p:cNvGraphicFramePr>
            <p:nvPr/>
          </p:nvGraphicFramePr>
          <p:xfrm>
            <a:off x="849" y="2544"/>
            <a:ext cx="1503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9" name="Equation" r:id="rId9" imgW="1193760" imgH="711000" progId="Equation.3">
                    <p:embed/>
                  </p:oleObj>
                </mc:Choice>
                <mc:Fallback>
                  <p:oleObj name="Equation" r:id="rId9" imgW="1193760" imgH="711000" progId="Equation.3">
                    <p:embed/>
                    <p:pic>
                      <p:nvPicPr>
                        <p:cNvPr id="4506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2544"/>
                          <a:ext cx="1503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8"/>
            <p:cNvGraphicFramePr>
              <a:graphicFrameLocks noChangeAspect="1"/>
            </p:cNvGraphicFramePr>
            <p:nvPr/>
          </p:nvGraphicFramePr>
          <p:xfrm>
            <a:off x="2413" y="2890"/>
            <a:ext cx="7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0" name="Equation" r:id="rId11" imgW="622080" imgH="203040" progId="Equation.DSMT4">
                    <p:embed/>
                  </p:oleObj>
                </mc:Choice>
                <mc:Fallback>
                  <p:oleObj name="Equation" r:id="rId11" imgW="622080" imgH="203040" progId="Equation.DSMT4">
                    <p:embed/>
                    <p:pic>
                      <p:nvPicPr>
                        <p:cNvPr id="4506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2890"/>
                          <a:ext cx="7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Object 15"/>
            <p:cNvGraphicFramePr>
              <a:graphicFrameLocks noChangeAspect="1"/>
            </p:cNvGraphicFramePr>
            <p:nvPr/>
          </p:nvGraphicFramePr>
          <p:xfrm>
            <a:off x="3268" y="2575"/>
            <a:ext cx="1151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1" name="Equation" r:id="rId13" imgW="914400" imgH="711000" progId="Equation.DSMT4">
                    <p:embed/>
                  </p:oleObj>
                </mc:Choice>
                <mc:Fallback>
                  <p:oleObj name="Equation" r:id="rId13" imgW="914400" imgH="711000" progId="Equation.DSMT4">
                    <p:embed/>
                    <p:pic>
                      <p:nvPicPr>
                        <p:cNvPr id="4506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8" y="2575"/>
                          <a:ext cx="1151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1" name="Object 17"/>
          <p:cNvGraphicFramePr>
            <a:graphicFrameLocks noChangeAspect="1"/>
          </p:cNvGraphicFramePr>
          <p:nvPr/>
        </p:nvGraphicFramePr>
        <p:xfrm>
          <a:off x="1001713" y="5372100"/>
          <a:ext cx="538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2" name="方程式" r:id="rId15" imgW="5384520" imgH="380880" progId="Equation.3">
                  <p:embed/>
                </p:oleObj>
              </mc:Choice>
              <mc:Fallback>
                <p:oleObj name="方程式" r:id="rId15" imgW="5384520" imgH="380880" progId="Equation.3">
                  <p:embed/>
                  <p:pic>
                    <p:nvPicPr>
                      <p:cNvPr id="450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372100"/>
                        <a:ext cx="538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8"/>
          <p:cNvGraphicFramePr>
            <a:graphicFrameLocks noChangeAspect="1"/>
          </p:cNvGraphicFramePr>
          <p:nvPr/>
        </p:nvGraphicFramePr>
        <p:xfrm>
          <a:off x="1000125" y="6343650"/>
          <a:ext cx="5618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" name="Equation" r:id="rId17" imgW="2806560" imgH="228600" progId="Equation.DSMT4">
                  <p:embed/>
                </p:oleObj>
              </mc:Choice>
              <mc:Fallback>
                <p:oleObj name="Equation" r:id="rId17" imgW="2806560" imgH="228600" progId="Equation.DSMT4">
                  <p:embed/>
                  <p:pic>
                    <p:nvPicPr>
                      <p:cNvPr id="450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6343650"/>
                        <a:ext cx="5618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4"/>
          <p:cNvGraphicFramePr>
            <a:graphicFrameLocks noChangeAspect="1"/>
          </p:cNvGraphicFramePr>
          <p:nvPr/>
        </p:nvGraphicFramePr>
        <p:xfrm>
          <a:off x="1289050" y="5872163"/>
          <a:ext cx="67833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4" name="Equation" r:id="rId19" imgW="3390840" imgH="203040" progId="Equation.DSMT4">
                  <p:embed/>
                </p:oleObj>
              </mc:Choice>
              <mc:Fallback>
                <p:oleObj name="Equation" r:id="rId19" imgW="3390840" imgH="203040" progId="Equation.DSMT4">
                  <p:embed/>
                  <p:pic>
                    <p:nvPicPr>
                      <p:cNvPr id="4506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872163"/>
                        <a:ext cx="67833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83613" cy="12954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smtClean="0"/>
              <a:t>Example: Testing for linear independence</a:t>
            </a:r>
          </a:p>
          <a:p>
            <a:pPr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 Determine whether the following set of vectors in </a:t>
            </a:r>
            <a:r>
              <a:rPr lang="en-US" altLang="zh-TW" i="1" dirty="0" smtClean="0">
                <a:solidFill>
                  <a:schemeClr val="tx1"/>
                </a:solidFill>
              </a:rPr>
              <a:t>P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 is L.I. or L.D.</a:t>
            </a:r>
          </a:p>
        </p:txBody>
      </p:sp>
      <p:sp>
        <p:nvSpPr>
          <p:cNvPr id="46087" name="Text Box 81"/>
          <p:cNvSpPr txBox="1">
            <a:spLocks noChangeArrowheads="1"/>
          </p:cNvSpPr>
          <p:nvPr/>
        </p:nvSpPr>
        <p:spPr bwMode="auto">
          <a:xfrm>
            <a:off x="611188" y="2708275"/>
            <a:ext cx="247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grpSp>
        <p:nvGrpSpPr>
          <p:cNvPr id="46088" name="Group 100"/>
          <p:cNvGrpSpPr>
            <a:grpSpLocks/>
          </p:cNvGrpSpPr>
          <p:nvPr/>
        </p:nvGrpSpPr>
        <p:grpSpPr bwMode="auto">
          <a:xfrm>
            <a:off x="598488" y="3232150"/>
            <a:ext cx="7072312" cy="469900"/>
            <a:chOff x="513" y="2106"/>
            <a:chExt cx="4455" cy="296"/>
          </a:xfrm>
        </p:grpSpPr>
        <p:sp>
          <p:nvSpPr>
            <p:cNvPr id="46096" name="Text Box 70"/>
            <p:cNvSpPr txBox="1">
              <a:spLocks noChangeArrowheads="1"/>
            </p:cNvSpPr>
            <p:nvPr/>
          </p:nvSpPr>
          <p:spPr bwMode="auto">
            <a:xfrm>
              <a:off x="513" y="2111"/>
              <a:ext cx="4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i.e.,</a:t>
              </a:r>
            </a:p>
          </p:txBody>
        </p:sp>
        <p:sp>
          <p:nvSpPr>
            <p:cNvPr id="46097" name="Text Box 83"/>
            <p:cNvSpPr txBox="1">
              <a:spLocks noChangeArrowheads="1"/>
            </p:cNvSpPr>
            <p:nvPr/>
          </p:nvSpPr>
          <p:spPr bwMode="auto">
            <a:xfrm>
              <a:off x="877" y="2106"/>
              <a:ext cx="40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(1+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 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baseline="30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 +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(2+5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 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baseline="30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 +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baseline="30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 = 0+0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+0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baseline="30000">
                  <a:latin typeface="Times New Roman" pitchFamily="18" charset="0"/>
                  <a:ea typeface="標楷體" pitchFamily="65" charset="-120"/>
                </a:rPr>
                <a:t>2</a:t>
              </a:r>
            </a:p>
          </p:txBody>
        </p:sp>
      </p:grpSp>
      <p:grpSp>
        <p:nvGrpSpPr>
          <p:cNvPr id="46089" name="Group 101"/>
          <p:cNvGrpSpPr>
            <a:grpSpLocks/>
          </p:cNvGrpSpPr>
          <p:nvPr/>
        </p:nvGrpSpPr>
        <p:grpSpPr bwMode="auto">
          <a:xfrm>
            <a:off x="546100" y="3883025"/>
            <a:ext cx="2714625" cy="1200150"/>
            <a:chOff x="480" y="2516"/>
            <a:chExt cx="1710" cy="756"/>
          </a:xfrm>
        </p:grpSpPr>
        <p:sp>
          <p:nvSpPr>
            <p:cNvPr id="46094" name="Text Box 84"/>
            <p:cNvSpPr txBox="1">
              <a:spLocks noChangeArrowheads="1"/>
            </p:cNvSpPr>
            <p:nvPr/>
          </p:nvSpPr>
          <p:spPr bwMode="auto">
            <a:xfrm>
              <a:off x="480" y="2736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>
                  <a:sym typeface="Symbol" pitchFamily="18" charset="2"/>
                </a:rPr>
                <a:t></a:t>
              </a:r>
              <a:endParaRPr lang="en-US" altLang="zh-TW"/>
            </a:p>
          </p:txBody>
        </p:sp>
        <p:sp>
          <p:nvSpPr>
            <p:cNvPr id="46095" name="Text Box 85"/>
            <p:cNvSpPr txBox="1">
              <a:spLocks noChangeArrowheads="1"/>
            </p:cNvSpPr>
            <p:nvPr/>
          </p:nvSpPr>
          <p:spPr bwMode="auto">
            <a:xfrm>
              <a:off x="810" y="2516"/>
              <a:ext cx="138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   = 0</a:t>
              </a:r>
            </a:p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+5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= 0</a:t>
              </a:r>
            </a:p>
            <a:p>
              <a:pPr eaLnBrk="1" hangingPunct="1"/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= 0</a:t>
              </a:r>
            </a:p>
          </p:txBody>
        </p:sp>
      </p:grpSp>
      <p:sp>
        <p:nvSpPr>
          <p:cNvPr id="46090" name="Text Box 94"/>
          <p:cNvSpPr txBox="1">
            <a:spLocks noChangeArrowheads="1"/>
          </p:cNvSpPr>
          <p:nvPr/>
        </p:nvSpPr>
        <p:spPr bwMode="auto">
          <a:xfrm>
            <a:off x="539750" y="2205038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sp>
        <p:nvSpPr>
          <p:cNvPr id="46091" name="Text Box 95"/>
          <p:cNvSpPr txBox="1">
            <a:spLocks noChangeArrowheads="1"/>
          </p:cNvSpPr>
          <p:nvPr/>
        </p:nvSpPr>
        <p:spPr bwMode="auto">
          <a:xfrm>
            <a:off x="539750" y="5159375"/>
            <a:ext cx="8278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ym typeface="Symbol" pitchFamily="18" charset="2"/>
              </a:rPr>
              <a:t>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 This system has infinitely many solutions</a:t>
            </a:r>
          </a:p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      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(i.e., this system has nontrivial solutions, e.g., </a:t>
            </a:r>
            <a:r>
              <a:rPr lang="en-US" altLang="zh-TW" sz="2200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200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=2, </a:t>
            </a:r>
            <a:r>
              <a:rPr lang="en-US" altLang="zh-TW" sz="2200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200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 1, </a:t>
            </a:r>
            <a:r>
              <a:rPr lang="en-US" altLang="zh-TW" sz="2200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200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=3)</a:t>
            </a:r>
          </a:p>
        </p:txBody>
      </p:sp>
      <p:sp>
        <p:nvSpPr>
          <p:cNvPr id="46092" name="Text Box 97"/>
          <p:cNvSpPr txBox="1">
            <a:spLocks noChangeArrowheads="1"/>
          </p:cNvSpPr>
          <p:nvPr/>
        </p:nvSpPr>
        <p:spPr bwMode="auto">
          <a:xfrm>
            <a:off x="546100" y="6029325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sym typeface="Symbol" pitchFamily="18" charset="2"/>
              </a:rPr>
              <a:t> 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S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is (or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are) linearly dependent</a:t>
            </a:r>
          </a:p>
        </p:txBody>
      </p:sp>
      <p:graphicFrame>
        <p:nvGraphicFramePr>
          <p:cNvPr id="46082" name="Object 90"/>
          <p:cNvGraphicFramePr>
            <a:graphicFrameLocks noChangeAspect="1"/>
          </p:cNvGraphicFramePr>
          <p:nvPr/>
        </p:nvGraphicFramePr>
        <p:xfrm>
          <a:off x="3624263" y="3851275"/>
          <a:ext cx="19240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3" imgW="1066680" imgH="711000" progId="Equation.DSMT4">
                  <p:embed/>
                </p:oleObj>
              </mc:Choice>
              <mc:Fallback>
                <p:oleObj name="Equation" r:id="rId3" imgW="1066680" imgH="711000" progId="Equation.DSMT4">
                  <p:embed/>
                  <p:pic>
                    <p:nvPicPr>
                      <p:cNvPr id="46082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3851275"/>
                        <a:ext cx="192405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91"/>
          <p:cNvGraphicFramePr>
            <a:graphicFrameLocks noChangeAspect="1"/>
          </p:cNvGraphicFramePr>
          <p:nvPr/>
        </p:nvGraphicFramePr>
        <p:xfrm>
          <a:off x="6672263" y="3783013"/>
          <a:ext cx="182880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Equation" r:id="rId5" imgW="1015920" imgH="787320" progId="Equation.DSMT4">
                  <p:embed/>
                </p:oleObj>
              </mc:Choice>
              <mc:Fallback>
                <p:oleObj name="Equation" r:id="rId5" imgW="1015920" imgH="787320" progId="Equation.DSMT4">
                  <p:embed/>
                  <p:pic>
                    <p:nvPicPr>
                      <p:cNvPr id="46083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783013"/>
                        <a:ext cx="1828800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93"/>
          <p:cNvSpPr txBox="1">
            <a:spLocks noChangeArrowheads="1"/>
          </p:cNvSpPr>
          <p:nvPr/>
        </p:nvSpPr>
        <p:spPr bwMode="auto">
          <a:xfrm>
            <a:off x="3213100" y="4232275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ym typeface="Symbol" pitchFamily="18" charset="2"/>
              </a:rPr>
              <a:t></a:t>
            </a:r>
            <a:endParaRPr lang="en-US" altLang="zh-TW"/>
          </a:p>
        </p:txBody>
      </p:sp>
      <p:graphicFrame>
        <p:nvGraphicFramePr>
          <p:cNvPr id="46084" name="Object 99"/>
          <p:cNvGraphicFramePr>
            <a:graphicFrameLocks noChangeAspect="1"/>
          </p:cNvGraphicFramePr>
          <p:nvPr/>
        </p:nvGraphicFramePr>
        <p:xfrm>
          <a:off x="5637213" y="4232275"/>
          <a:ext cx="908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7" imgW="533160" imgH="203040" progId="Equation.DSMT4">
                  <p:embed/>
                </p:oleObj>
              </mc:Choice>
              <mc:Fallback>
                <p:oleObj name="Equation" r:id="rId7" imgW="533160" imgH="203040" progId="Equation.DSMT4">
                  <p:embed/>
                  <p:pic>
                    <p:nvPicPr>
                      <p:cNvPr id="46084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4232275"/>
                        <a:ext cx="908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104"/>
          <p:cNvGraphicFramePr>
            <a:graphicFrameLocks noChangeAspect="1"/>
          </p:cNvGraphicFramePr>
          <p:nvPr/>
        </p:nvGraphicFramePr>
        <p:xfrm>
          <a:off x="1563688" y="1862138"/>
          <a:ext cx="581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name="Equation" r:id="rId9" imgW="2908080" imgH="279360" progId="Equation.DSMT4">
                  <p:embed/>
                </p:oleObj>
              </mc:Choice>
              <mc:Fallback>
                <p:oleObj name="Equation" r:id="rId9" imgW="2908080" imgH="279360" progId="Equation.DSMT4">
                  <p:embed/>
                  <p:pic>
                    <p:nvPicPr>
                      <p:cNvPr id="46085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862138"/>
                        <a:ext cx="581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5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92163"/>
            <a:ext cx="8007350" cy="177323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dirty="0" smtClean="0"/>
              <a:t>Example: Testing for linear independence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	      Determine whether the following set of vectors in the 2×2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        matrix space is L.I. or L.D.</a:t>
            </a:r>
          </a:p>
        </p:txBody>
      </p:sp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403350" y="2416175"/>
          <a:ext cx="55753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3" imgW="2654280" imgH="482400" progId="Equation.DSMT4">
                  <p:embed/>
                </p:oleObj>
              </mc:Choice>
              <mc:Fallback>
                <p:oleObj name="Equation" r:id="rId3" imgW="2654280" imgH="482400" progId="Equation.DSMT4">
                  <p:embed/>
                  <p:pic>
                    <p:nvPicPr>
                      <p:cNvPr id="471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16175"/>
                        <a:ext cx="55753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577850" y="3686175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47107" name="Object 12"/>
          <p:cNvGraphicFramePr>
            <a:graphicFrameLocks noChangeAspect="1"/>
          </p:cNvGraphicFramePr>
          <p:nvPr/>
        </p:nvGraphicFramePr>
        <p:xfrm>
          <a:off x="1316038" y="4876800"/>
          <a:ext cx="52562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5" imgW="2501640" imgH="457200" progId="Equation.3">
                  <p:embed/>
                </p:oleObj>
              </mc:Choice>
              <mc:Fallback>
                <p:oleObj name="Equation" r:id="rId5" imgW="2501640" imgH="457200" progId="Equation.3">
                  <p:embed/>
                  <p:pic>
                    <p:nvPicPr>
                      <p:cNvPr id="4710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876800"/>
                        <a:ext cx="52562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14"/>
          <p:cNvSpPr txBox="1">
            <a:spLocks noChangeArrowheads="1"/>
          </p:cNvSpPr>
          <p:nvPr/>
        </p:nvSpPr>
        <p:spPr bwMode="auto">
          <a:xfrm>
            <a:off x="1279525" y="4144963"/>
            <a:ext cx="247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943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3" name="Group 33"/>
          <p:cNvGrpSpPr>
            <a:grpSpLocks/>
          </p:cNvGrpSpPr>
          <p:nvPr/>
        </p:nvGrpSpPr>
        <p:grpSpPr bwMode="auto">
          <a:xfrm>
            <a:off x="925513" y="5029200"/>
            <a:ext cx="7620000" cy="457200"/>
            <a:chOff x="816" y="3600"/>
            <a:chExt cx="4800" cy="288"/>
          </a:xfrm>
        </p:grpSpPr>
        <p:sp>
          <p:nvSpPr>
            <p:cNvPr id="48141" name="Text Box 22"/>
            <p:cNvSpPr txBox="1">
              <a:spLocks noChangeArrowheads="1"/>
            </p:cNvSpPr>
            <p:nvPr/>
          </p:nvSpPr>
          <p:spPr bwMode="auto">
            <a:xfrm>
              <a:off x="2304" y="3600"/>
              <a:ext cx="3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(This system has only the trivial solution)</a:t>
              </a:r>
            </a:p>
          </p:txBody>
        </p:sp>
        <p:grpSp>
          <p:nvGrpSpPr>
            <p:cNvPr id="48142" name="Group 32"/>
            <p:cNvGrpSpPr>
              <a:grpSpLocks/>
            </p:cNvGrpSpPr>
            <p:nvPr/>
          </p:nvGrpSpPr>
          <p:grpSpPr bwMode="auto">
            <a:xfrm>
              <a:off x="816" y="3600"/>
              <a:ext cx="1515" cy="288"/>
              <a:chOff x="816" y="3600"/>
              <a:chExt cx="1515" cy="288"/>
            </a:xfrm>
          </p:grpSpPr>
          <p:sp>
            <p:nvSpPr>
              <p:cNvPr id="48143" name="Text Box 28"/>
              <p:cNvSpPr txBox="1">
                <a:spLocks noChangeArrowheads="1"/>
              </p:cNvSpPr>
              <p:nvPr/>
            </p:nvSpPr>
            <p:spPr bwMode="auto">
              <a:xfrm>
                <a:off x="1108" y="3600"/>
                <a:ext cx="1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c</a:t>
                </a:r>
                <a:r>
                  <a:rPr lang="en-US" altLang="zh-TW" baseline="-25000">
                    <a:latin typeface="Times New Roman" pitchFamily="18" charset="0"/>
                    <a:ea typeface="標楷體" pitchFamily="65" charset="-120"/>
                  </a:rPr>
                  <a:t>1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 = </a:t>
                </a:r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c</a:t>
                </a:r>
                <a:r>
                  <a:rPr lang="en-US" altLang="zh-TW" baseline="-25000">
                    <a:latin typeface="Times New Roman" pitchFamily="18" charset="0"/>
                    <a:ea typeface="標楷體" pitchFamily="65" charset="-120"/>
                  </a:rPr>
                  <a:t>2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 = </a:t>
                </a:r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c</a:t>
                </a:r>
                <a:r>
                  <a:rPr lang="en-US" altLang="zh-TW" baseline="-25000">
                    <a:latin typeface="Times New Roman" pitchFamily="18" charset="0"/>
                    <a:ea typeface="標楷體" pitchFamily="65" charset="-120"/>
                  </a:rPr>
                  <a:t>3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= 0</a:t>
                </a:r>
              </a:p>
            </p:txBody>
          </p:sp>
          <p:sp>
            <p:nvSpPr>
              <p:cNvPr id="48144" name="Text Box 29"/>
              <p:cNvSpPr txBox="1">
                <a:spLocks noChangeArrowheads="1"/>
              </p:cNvSpPr>
              <p:nvPr/>
            </p:nvSpPr>
            <p:spPr bwMode="auto">
              <a:xfrm>
                <a:off x="816" y="3600"/>
                <a:ext cx="30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ym typeface="Symbol" pitchFamily="18" charset="2"/>
                  </a:rPr>
                  <a:t></a:t>
                </a:r>
                <a:endParaRPr lang="en-US" altLang="zh-TW"/>
              </a:p>
            </p:txBody>
          </p:sp>
        </p:grpSp>
      </p:grpSp>
      <p:grpSp>
        <p:nvGrpSpPr>
          <p:cNvPr id="48134" name="Group 34"/>
          <p:cNvGrpSpPr>
            <a:grpSpLocks/>
          </p:cNvGrpSpPr>
          <p:nvPr/>
        </p:nvGrpSpPr>
        <p:grpSpPr bwMode="auto">
          <a:xfrm>
            <a:off x="925513" y="5715000"/>
            <a:ext cx="3641725" cy="457200"/>
            <a:chOff x="816" y="3936"/>
            <a:chExt cx="2294" cy="288"/>
          </a:xfrm>
        </p:grpSpPr>
        <p:sp>
          <p:nvSpPr>
            <p:cNvPr id="48139" name="Text Box 24"/>
            <p:cNvSpPr txBox="1">
              <a:spLocks noChangeArrowheads="1"/>
            </p:cNvSpPr>
            <p:nvPr/>
          </p:nvSpPr>
          <p:spPr bwMode="auto">
            <a:xfrm>
              <a:off x="1104" y="3936"/>
              <a:ext cx="20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S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is linearly independent</a:t>
              </a:r>
            </a:p>
          </p:txBody>
        </p:sp>
        <p:sp>
          <p:nvSpPr>
            <p:cNvPr id="48140" name="Text Box 30"/>
            <p:cNvSpPr txBox="1">
              <a:spLocks noChangeArrowheads="1"/>
            </p:cNvSpPr>
            <p:nvPr/>
          </p:nvSpPr>
          <p:spPr bwMode="auto">
            <a:xfrm>
              <a:off x="816" y="3936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>
                  <a:sym typeface="Symbol" pitchFamily="18" charset="2"/>
                </a:rPr>
                <a:t></a:t>
              </a:r>
              <a:endParaRPr lang="en-US" altLang="zh-TW"/>
            </a:p>
          </p:txBody>
        </p:sp>
      </p:grpSp>
      <p:grpSp>
        <p:nvGrpSpPr>
          <p:cNvPr id="48135" name="Group 35"/>
          <p:cNvGrpSpPr>
            <a:grpSpLocks/>
          </p:cNvGrpSpPr>
          <p:nvPr/>
        </p:nvGrpSpPr>
        <p:grpSpPr bwMode="auto">
          <a:xfrm>
            <a:off x="925513" y="1066800"/>
            <a:ext cx="2895600" cy="1600200"/>
            <a:chOff x="816" y="1200"/>
            <a:chExt cx="1824" cy="1008"/>
          </a:xfrm>
        </p:grpSpPr>
        <p:sp>
          <p:nvSpPr>
            <p:cNvPr id="48137" name="Text Box 26"/>
            <p:cNvSpPr txBox="1">
              <a:spLocks noChangeArrowheads="1"/>
            </p:cNvSpPr>
            <p:nvPr/>
          </p:nvSpPr>
          <p:spPr bwMode="auto">
            <a:xfrm>
              <a:off x="816" y="1200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>
                  <a:sym typeface="Symbol" pitchFamily="18" charset="2"/>
                </a:rPr>
                <a:t></a:t>
              </a:r>
              <a:endParaRPr lang="en-US" altLang="zh-TW"/>
            </a:p>
          </p:txBody>
        </p:sp>
        <p:sp>
          <p:nvSpPr>
            <p:cNvPr id="48138" name="Text Box 31"/>
            <p:cNvSpPr txBox="1">
              <a:spLocks noChangeArrowheads="1"/>
            </p:cNvSpPr>
            <p:nvPr/>
          </p:nvSpPr>
          <p:spPr bwMode="auto">
            <a:xfrm>
              <a:off x="1242" y="1230"/>
              <a:ext cx="1398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algn="r"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+3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 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= 0</a:t>
              </a:r>
            </a:p>
            <a:p>
              <a:pPr algn="r"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             = 0</a:t>
              </a:r>
            </a:p>
            <a:p>
              <a:pPr algn="r"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    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= 0</a:t>
              </a:r>
            </a:p>
            <a:p>
              <a:pPr algn="r"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      = 0</a:t>
              </a:r>
            </a:p>
          </p:txBody>
        </p:sp>
      </p:grpSp>
      <p:graphicFrame>
        <p:nvGraphicFramePr>
          <p:cNvPr id="48130" name="Object 2048"/>
          <p:cNvGraphicFramePr>
            <a:graphicFrameLocks noChangeAspect="1"/>
          </p:cNvGraphicFramePr>
          <p:nvPr/>
        </p:nvGraphicFramePr>
        <p:xfrm>
          <a:off x="1473200" y="2881313"/>
          <a:ext cx="1920875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3" imgW="914400" imgH="914400" progId="Equation.3">
                  <p:embed/>
                </p:oleObj>
              </mc:Choice>
              <mc:Fallback>
                <p:oleObj name="Equation" r:id="rId3" imgW="914400" imgH="914400" progId="Equation.3">
                  <p:embed/>
                  <p:pic>
                    <p:nvPicPr>
                      <p:cNvPr id="4813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881313"/>
                        <a:ext cx="1920875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2049"/>
          <p:cNvGraphicFramePr>
            <a:graphicFrameLocks noChangeAspect="1"/>
          </p:cNvGraphicFramePr>
          <p:nvPr/>
        </p:nvGraphicFramePr>
        <p:xfrm>
          <a:off x="4786313" y="2881313"/>
          <a:ext cx="1893887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5" imgW="901440" imgH="914400" progId="Equation.3">
                  <p:embed/>
                </p:oleObj>
              </mc:Choice>
              <mc:Fallback>
                <p:oleObj name="Equation" r:id="rId5" imgW="901440" imgH="914400" progId="Equation.3">
                  <p:embed/>
                  <p:pic>
                    <p:nvPicPr>
                      <p:cNvPr id="48131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881313"/>
                        <a:ext cx="1893887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27"/>
          <p:cNvSpPr txBox="1">
            <a:spLocks noChangeArrowheads="1"/>
          </p:cNvSpPr>
          <p:nvPr/>
        </p:nvSpPr>
        <p:spPr bwMode="auto">
          <a:xfrm>
            <a:off x="925513" y="3543300"/>
            <a:ext cx="48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ym typeface="Symbol" pitchFamily="18" charset="2"/>
              </a:rPr>
              <a:t></a:t>
            </a:r>
            <a:endParaRPr lang="en-US" altLang="zh-TW"/>
          </a:p>
        </p:txBody>
      </p:sp>
      <p:graphicFrame>
        <p:nvGraphicFramePr>
          <p:cNvPr id="48132" name="Object 2050"/>
          <p:cNvGraphicFramePr>
            <a:graphicFrameLocks noChangeAspect="1"/>
          </p:cNvGraphicFramePr>
          <p:nvPr/>
        </p:nvGraphicFramePr>
        <p:xfrm>
          <a:off x="3429000" y="3643313"/>
          <a:ext cx="1162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48132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43313"/>
                        <a:ext cx="1162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5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Spanning Sets and Linear Independence</a:t>
            </a:r>
          </a:p>
        </p:txBody>
      </p:sp>
      <p:sp>
        <p:nvSpPr>
          <p:cNvPr id="32775" name="Text Box 2059"/>
          <p:cNvSpPr txBox="1">
            <a:spLocks noChangeArrowheads="1"/>
          </p:cNvSpPr>
          <p:nvPr/>
        </p:nvSpPr>
        <p:spPr bwMode="auto">
          <a:xfrm>
            <a:off x="286417" y="1745139"/>
            <a:ext cx="84248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This section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introduces the spanning set, linear independence, and linear dependence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The above three notions are associated with the representation of any vector 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in a vector space as a </a:t>
            </a:r>
            <a:r>
              <a:rPr lang="en-US" altLang="zh-TW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linear combination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of a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selected set 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of vectors in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that 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vector space</a:t>
            </a:r>
          </a:p>
        </p:txBody>
      </p:sp>
    </p:spTree>
    <p:extLst>
      <p:ext uri="{BB962C8B-B14F-4D97-AF65-F5344CB8AC3E}">
        <p14:creationId xmlns:p14="http://schemas.microsoft.com/office/powerpoint/2010/main" val="2397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611188"/>
            <a:ext cx="8007350" cy="23749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TW" dirty="0" smtClean="0"/>
              <a:t>A property of linearly dependent sets</a:t>
            </a:r>
          </a:p>
          <a:p>
            <a:pPr marL="355600" indent="-14288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A set </a:t>
            </a:r>
            <a:r>
              <a:rPr lang="en-US" altLang="zh-TW" i="1" dirty="0" smtClean="0">
                <a:solidFill>
                  <a:schemeClr val="tx1"/>
                </a:solidFill>
              </a:rPr>
              <a:t>S </a:t>
            </a:r>
            <a:r>
              <a:rPr lang="en-US" altLang="zh-TW" dirty="0" smtClean="0">
                <a:solidFill>
                  <a:schemeClr val="tx1"/>
                </a:solidFill>
              </a:rPr>
              <a:t>= {</a:t>
            </a:r>
            <a:r>
              <a:rPr lang="en-US" altLang="zh-TW" b="1" dirty="0" smtClean="0">
                <a:solidFill>
                  <a:schemeClr val="tx1"/>
                </a:solidFill>
              </a:rPr>
              <a:t>v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en-US" altLang="zh-TW" b="1" dirty="0" smtClean="0">
                <a:solidFill>
                  <a:schemeClr val="tx1"/>
                </a:solidFill>
              </a:rPr>
              <a:t>v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en-US" altLang="zh-TW" dirty="0" smtClean="0">
                <a:solidFill>
                  <a:schemeClr val="tx1"/>
                </a:solidFill>
                <a:cs typeface="Times New Roman" pitchFamily="18" charset="0"/>
              </a:rPr>
              <a:t>…,</a:t>
            </a:r>
            <a:r>
              <a:rPr lang="en-US" altLang="zh-TW" b="1" dirty="0" err="1" smtClean="0">
                <a:solidFill>
                  <a:schemeClr val="tx1"/>
                </a:solidFill>
              </a:rPr>
              <a:t>v</a:t>
            </a:r>
            <a:r>
              <a:rPr lang="en-US" altLang="zh-TW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zh-TW" dirty="0" smtClean="0">
                <a:solidFill>
                  <a:schemeClr val="tx1"/>
                </a:solidFill>
              </a:rPr>
              <a:t>}, for </a:t>
            </a:r>
            <a:r>
              <a:rPr lang="en-US" altLang="zh-TW" i="1" dirty="0" smtClean="0">
                <a:solidFill>
                  <a:schemeClr val="tx1"/>
                </a:solidFill>
              </a:rPr>
              <a:t>k </a:t>
            </a:r>
            <a:r>
              <a:rPr lang="en-US" altLang="zh-TW" dirty="0" smtClean="0">
                <a:solidFill>
                  <a:schemeClr val="tx1"/>
                </a:solidFill>
                <a:sym typeface="Symbol" pitchFamily="18" charset="2"/>
              </a:rPr>
              <a:t> 2</a:t>
            </a:r>
            <a:r>
              <a:rPr lang="en-US" altLang="zh-TW" dirty="0" smtClean="0">
                <a:solidFill>
                  <a:schemeClr val="tx1"/>
                </a:solidFill>
              </a:rPr>
              <a:t>, is linearly dependent if and only if at least one of the vectors </a:t>
            </a:r>
            <a:r>
              <a:rPr lang="en-US" altLang="zh-TW" b="1" dirty="0" smtClean="0">
                <a:solidFill>
                  <a:schemeClr val="tx1"/>
                </a:solidFill>
              </a:rPr>
              <a:t>v</a:t>
            </a:r>
            <a:r>
              <a:rPr lang="en-US" altLang="zh-TW" i="1" baseline="-25000" dirty="0" smtClean="0">
                <a:solidFill>
                  <a:schemeClr val="tx1"/>
                </a:solidFill>
              </a:rPr>
              <a:t>i  </a:t>
            </a:r>
            <a:r>
              <a:rPr lang="en-US" altLang="zh-TW" dirty="0" smtClean="0">
                <a:solidFill>
                  <a:schemeClr val="tx1"/>
                </a:solidFill>
              </a:rPr>
              <a:t>in </a:t>
            </a:r>
            <a:r>
              <a:rPr lang="en-US" altLang="zh-TW" i="1" dirty="0" smtClean="0">
                <a:solidFill>
                  <a:schemeClr val="tx1"/>
                </a:solidFill>
              </a:rPr>
              <a:t>S</a:t>
            </a:r>
            <a:r>
              <a:rPr lang="en-US" altLang="zh-TW" dirty="0" smtClean="0">
                <a:solidFill>
                  <a:schemeClr val="tx1"/>
                </a:solidFill>
              </a:rPr>
              <a:t> can be written as a linear combination of the other vectors in </a:t>
            </a:r>
            <a:r>
              <a:rPr lang="en-US" altLang="zh-TW" i="1" dirty="0" smtClean="0">
                <a:solidFill>
                  <a:schemeClr val="tx1"/>
                </a:solidFill>
              </a:rPr>
              <a:t>S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graphicFrame>
        <p:nvGraphicFramePr>
          <p:cNvPr id="49154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23582"/>
              </p:ext>
            </p:extLst>
          </p:nvPr>
        </p:nvGraphicFramePr>
        <p:xfrm>
          <a:off x="401637" y="3787479"/>
          <a:ext cx="7464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3" imgW="3543120" imgH="203040" progId="Equation.DSMT4">
                  <p:embed/>
                </p:oleObj>
              </mc:Choice>
              <mc:Fallback>
                <p:oleObj name="Equation" r:id="rId3" imgW="3543120" imgH="203040" progId="Equation.DSMT4">
                  <p:embed/>
                  <p:pic>
                    <p:nvPicPr>
                      <p:cNvPr id="49154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" y="3787479"/>
                        <a:ext cx="7464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13"/>
          <p:cNvSpPr txBox="1">
            <a:spLocks noChangeArrowheads="1"/>
          </p:cNvSpPr>
          <p:nvPr/>
        </p:nvSpPr>
        <p:spPr bwMode="auto">
          <a:xfrm>
            <a:off x="401637" y="4379616"/>
            <a:ext cx="253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 </a:t>
            </a:r>
            <a:r>
              <a:rPr lang="en-US" altLang="zh-TW" i="1">
                <a:latin typeface="Times New Roman" pitchFamily="18" charset="0"/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  <a:sym typeface="Symbol" pitchFamily="18" charset="2"/>
              </a:rPr>
              <a:t>i</a:t>
            </a:r>
            <a:r>
              <a:rPr lang="en-US" altLang="zh-TW">
                <a:latin typeface="Times New Roman" pitchFamily="18" charset="0"/>
                <a:ea typeface="標楷體" pitchFamily="65" charset="-120"/>
                <a:sym typeface="Symbol" pitchFamily="18" charset="2"/>
              </a:rPr>
              <a:t>  0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for some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i</a:t>
            </a:r>
          </a:p>
        </p:txBody>
      </p:sp>
      <p:graphicFrame>
        <p:nvGraphicFramePr>
          <p:cNvPr id="49155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382707"/>
              </p:ext>
            </p:extLst>
          </p:nvPr>
        </p:nvGraphicFramePr>
        <p:xfrm>
          <a:off x="455612" y="4919366"/>
          <a:ext cx="80025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5" imgW="3974760" imgH="482400" progId="Equation.DSMT4">
                  <p:embed/>
                </p:oleObj>
              </mc:Choice>
              <mc:Fallback>
                <p:oleObj name="Equation" r:id="rId5" imgW="3974760" imgH="482400" progId="Equation.DSMT4">
                  <p:embed/>
                  <p:pic>
                    <p:nvPicPr>
                      <p:cNvPr id="49155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" y="4919366"/>
                        <a:ext cx="80025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17"/>
          <p:cNvSpPr txBox="1">
            <a:spLocks noChangeArrowheads="1"/>
          </p:cNvSpPr>
          <p:nvPr/>
        </p:nvSpPr>
        <p:spPr bwMode="auto">
          <a:xfrm>
            <a:off x="1239393" y="2781649"/>
            <a:ext cx="68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()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159" name="Text Box 18"/>
          <p:cNvSpPr txBox="1">
            <a:spLocks noChangeArrowheads="1"/>
          </p:cNvSpPr>
          <p:nvPr/>
        </p:nvSpPr>
        <p:spPr bwMode="auto">
          <a:xfrm>
            <a:off x="365125" y="3093741"/>
            <a:ext cx="4160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 dirty="0" err="1" smtClean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="1" dirty="0" err="1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 dirty="0" err="1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 dirty="0" err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 dirty="0" err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 dirty="0" err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49160" name="Text Box 22"/>
          <p:cNvSpPr txBox="1">
            <a:spLocks noChangeArrowheads="1"/>
          </p:cNvSpPr>
          <p:nvPr/>
        </p:nvSpPr>
        <p:spPr bwMode="auto">
          <a:xfrm>
            <a:off x="365125" y="2757488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Proof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12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987425" y="838200"/>
          <a:ext cx="6127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3" imgW="304560" imgH="203040" progId="Equation.3">
                  <p:embed/>
                </p:oleObj>
              </mc:Choice>
              <mc:Fallback>
                <p:oleObj name="Equation" r:id="rId3" imgW="304560" imgH="203040" progId="Equation.3">
                  <p:embed/>
                  <p:pic>
                    <p:nvPicPr>
                      <p:cNvPr id="501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838200"/>
                        <a:ext cx="6127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990600" y="1293813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Let</a:t>
            </a:r>
          </a:p>
        </p:txBody>
      </p:sp>
      <p:sp>
        <p:nvSpPr>
          <p:cNvPr id="50181" name="Text Box 9"/>
          <p:cNvSpPr txBox="1">
            <a:spLocks noChangeArrowheads="1"/>
          </p:cNvSpPr>
          <p:nvPr/>
        </p:nvSpPr>
        <p:spPr bwMode="auto">
          <a:xfrm>
            <a:off x="6576244" y="2494637"/>
            <a:ext cx="25322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(there exits at least this nontrivial solution)</a:t>
            </a:r>
          </a:p>
        </p:txBody>
      </p:sp>
      <p:grpSp>
        <p:nvGrpSpPr>
          <p:cNvPr id="50182" name="Group 13"/>
          <p:cNvGrpSpPr>
            <a:grpSpLocks/>
          </p:cNvGrpSpPr>
          <p:nvPr/>
        </p:nvGrpSpPr>
        <p:grpSpPr bwMode="auto">
          <a:xfrm>
            <a:off x="1460500" y="3143250"/>
            <a:ext cx="3254375" cy="457200"/>
            <a:chOff x="1727" y="2736"/>
            <a:chExt cx="2050" cy="288"/>
          </a:xfrm>
        </p:grpSpPr>
        <p:graphicFrame>
          <p:nvGraphicFramePr>
            <p:cNvPr id="50179" name="Object 11"/>
            <p:cNvGraphicFramePr>
              <a:graphicFrameLocks noChangeAspect="1"/>
            </p:cNvGraphicFramePr>
            <p:nvPr/>
          </p:nvGraphicFramePr>
          <p:xfrm>
            <a:off x="1727" y="2783"/>
            <a:ext cx="24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3" name="Equation" r:id="rId5" imgW="190440" imgH="152280" progId="Equation.3">
                    <p:embed/>
                  </p:oleObj>
                </mc:Choice>
                <mc:Fallback>
                  <p:oleObj name="Equation" r:id="rId5" imgW="190440" imgH="152280" progId="Equation.3">
                    <p:embed/>
                    <p:pic>
                      <p:nvPicPr>
                        <p:cNvPr id="5017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" y="2783"/>
                          <a:ext cx="24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Text Box 12"/>
            <p:cNvSpPr txBox="1">
              <a:spLocks noChangeArrowheads="1"/>
            </p:cNvSpPr>
            <p:nvPr/>
          </p:nvSpPr>
          <p:spPr bwMode="auto">
            <a:xfrm>
              <a:off x="1920" y="2736"/>
              <a:ext cx="18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S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is linearly dependent</a:t>
              </a:r>
            </a:p>
          </p:txBody>
        </p:sp>
      </p:grpSp>
      <p:sp>
        <p:nvSpPr>
          <p:cNvPr id="50183" name="Rectangle 14"/>
          <p:cNvSpPr>
            <a:spLocks noChangeArrowheads="1"/>
          </p:cNvSpPr>
          <p:nvPr/>
        </p:nvSpPr>
        <p:spPr bwMode="auto">
          <a:xfrm>
            <a:off x="395288" y="4191000"/>
            <a:ext cx="835342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Corollary to 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Theorem: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 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Two vectors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in a vector space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are linearly dependent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and only if one is a scalar multiple of the other</a:t>
            </a:r>
          </a:p>
        </p:txBody>
      </p:sp>
      <p:sp>
        <p:nvSpPr>
          <p:cNvPr id="50184" name="Text Box 16"/>
          <p:cNvSpPr txBox="1">
            <a:spLocks noChangeArrowheads="1"/>
          </p:cNvSpPr>
          <p:nvPr/>
        </p:nvSpPr>
        <p:spPr bwMode="auto">
          <a:xfrm>
            <a:off x="1643063" y="1295400"/>
            <a:ext cx="483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i-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i-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i+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i+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</a:p>
        </p:txBody>
      </p:sp>
      <p:sp>
        <p:nvSpPr>
          <p:cNvPr id="50185" name="Text Box 17"/>
          <p:cNvSpPr txBox="1">
            <a:spLocks noChangeArrowheads="1"/>
          </p:cNvSpPr>
          <p:nvPr/>
        </p:nvSpPr>
        <p:spPr bwMode="auto">
          <a:xfrm>
            <a:off x="1403350" y="1905000"/>
            <a:ext cx="6104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v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…+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 dirty="0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 dirty="0" smtClean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 dirty="0" smtClean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 dirty="0" smtClean="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+(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–1)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 dirty="0" smtClean="0">
                <a:latin typeface="Times New Roman" pitchFamily="18" charset="0"/>
                <a:ea typeface="標楷體" pitchFamily="65" charset="-120"/>
              </a:rPr>
              <a:t>i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 dirty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+1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 dirty="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+1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 dirty="0" err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 dirty="0" err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 dirty="0" err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50186" name="Text Box 18"/>
          <p:cNvSpPr txBox="1">
            <a:spLocks noChangeArrowheads="1"/>
          </p:cNvSpPr>
          <p:nvPr/>
        </p:nvSpPr>
        <p:spPr bwMode="auto">
          <a:xfrm>
            <a:off x="1403350" y="2514600"/>
            <a:ext cx="5197257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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</a:t>
            </a:r>
            <a:r>
              <a:rPr lang="en-US" altLang="zh-TW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=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d</a:t>
            </a:r>
            <a:r>
              <a:rPr lang="en-US" altLang="zh-TW" baseline="-25000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sym typeface="Symbol" pitchFamily="18" charset="2"/>
              </a:rPr>
              <a:t>,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…,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 dirty="0" smtClean="0">
                <a:latin typeface="Times New Roman" pitchFamily="18" charset="0"/>
                <a:ea typeface="標楷體" pitchFamily="65" charset="-120"/>
              </a:rPr>
              <a:t>i </a:t>
            </a:r>
            <a:r>
              <a:rPr lang="en-US" altLang="zh-TW" dirty="0" smtClean="0">
                <a:latin typeface="+mn-lt"/>
                <a:ea typeface="標楷體" pitchFamily="65" charset="-120"/>
              </a:rPr>
              <a:t>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dirty="0">
                <a:latin typeface="+mn-lt"/>
                <a:ea typeface="標楷體" pitchFamily="65" charset="-120"/>
              </a:rPr>
              <a:t>1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,…, </a:t>
            </a:r>
            <a:r>
              <a:rPr lang="en-US" altLang="zh-TW" i="1" dirty="0" err="1" smtClean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 dirty="0" err="1" smtClean="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i="1" baseline="-250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i="1" dirty="0" err="1" smtClean="0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 dirty="0" err="1" smtClean="0">
                <a:latin typeface="Times New Roman" pitchFamily="18" charset="0"/>
                <a:ea typeface="標楷體" pitchFamily="65" charset="-120"/>
              </a:rPr>
              <a:t>k</a:t>
            </a:r>
            <a:endParaRPr lang="en-US" altLang="zh-TW" i="1" baseline="-250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40882" y="4004151"/>
            <a:ext cx="46163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(A corollary is a must-be-true result based on the already proved theorem)</a:t>
            </a:r>
            <a:endParaRPr lang="en-US" altLang="zh-TW" sz="1800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3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Keywords </a:t>
            </a:r>
            <a:r>
              <a:rPr lang="en-US" altLang="zh-TW" dirty="0" err="1" smtClean="0"/>
              <a:t>pertemuan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</a:t>
            </a:r>
            <a:r>
              <a:rPr lang="en-US" altLang="zh-TW" dirty="0" smtClean="0"/>
              <a:t>: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dirty="0" smtClean="0">
                <a:solidFill>
                  <a:schemeClr val="tx1"/>
                </a:solidFill>
              </a:rPr>
              <a:t>linear combination: </a:t>
            </a:r>
            <a:r>
              <a:rPr lang="en-US" altLang="zh-TW" dirty="0" err="1" smtClean="0">
                <a:solidFill>
                  <a:schemeClr val="tx1"/>
                </a:solidFill>
              </a:rPr>
              <a:t>kombinasi</a:t>
            </a:r>
            <a:r>
              <a:rPr lang="en-US" altLang="zh-TW" dirty="0" smtClean="0">
                <a:solidFill>
                  <a:schemeClr val="tx1"/>
                </a:solidFill>
              </a:rPr>
              <a:t> linear</a:t>
            </a:r>
            <a:endParaRPr lang="zh-TW" alt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dirty="0" smtClean="0">
                <a:solidFill>
                  <a:schemeClr val="tx1"/>
                </a:solidFill>
              </a:rPr>
              <a:t>spanning set: </a:t>
            </a:r>
            <a:r>
              <a:rPr lang="en-US" altLang="zh-TW" dirty="0" err="1" smtClean="0">
                <a:solidFill>
                  <a:schemeClr val="tx1"/>
                </a:solidFill>
              </a:rPr>
              <a:t>gugus</a:t>
            </a:r>
            <a:r>
              <a:rPr lang="en-US" altLang="zh-TW" dirty="0" smtClean="0">
                <a:solidFill>
                  <a:schemeClr val="tx1"/>
                </a:solidFill>
              </a:rPr>
              <a:t> yang </a:t>
            </a:r>
            <a:r>
              <a:rPr lang="en-US" altLang="zh-TW" dirty="0" err="1" smtClean="0">
                <a:solidFill>
                  <a:schemeClr val="tx1"/>
                </a:solidFill>
              </a:rPr>
              <a:t>merentang</a:t>
            </a:r>
            <a:endParaRPr lang="zh-TW" alt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dirty="0" smtClean="0">
                <a:solidFill>
                  <a:schemeClr val="tx1"/>
                </a:solidFill>
              </a:rPr>
              <a:t>linear independence: </a:t>
            </a:r>
            <a:r>
              <a:rPr lang="en-US" altLang="zh-TW" dirty="0" err="1" smtClean="0">
                <a:solidFill>
                  <a:schemeClr val="tx1"/>
                </a:solidFill>
              </a:rPr>
              <a:t>kebebasan</a:t>
            </a:r>
            <a:r>
              <a:rPr lang="en-US" altLang="zh-TW" dirty="0" smtClean="0">
                <a:solidFill>
                  <a:schemeClr val="tx1"/>
                </a:solidFill>
              </a:rPr>
              <a:t> linear – </a:t>
            </a:r>
            <a:r>
              <a:rPr lang="en-US" altLang="zh-TW" dirty="0" err="1" smtClean="0">
                <a:solidFill>
                  <a:schemeClr val="tx1"/>
                </a:solidFill>
              </a:rPr>
              <a:t>bebas</a:t>
            </a:r>
            <a:r>
              <a:rPr lang="en-US" altLang="zh-TW" dirty="0" smtClean="0">
                <a:solidFill>
                  <a:schemeClr val="tx1"/>
                </a:solidFill>
              </a:rPr>
              <a:t> linear</a:t>
            </a:r>
            <a:endParaRPr lang="zh-TW" alt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dirty="0" smtClean="0">
                <a:solidFill>
                  <a:schemeClr val="tx1"/>
                </a:solidFill>
              </a:rPr>
              <a:t>linear dependence: </a:t>
            </a:r>
            <a:r>
              <a:rPr lang="en-US" altLang="zh-TW" dirty="0" err="1" smtClean="0">
                <a:solidFill>
                  <a:schemeClr val="tx1"/>
                </a:solidFill>
              </a:rPr>
              <a:t>ketakbebasan</a:t>
            </a:r>
            <a:r>
              <a:rPr lang="en-US" altLang="zh-TW" dirty="0" smtClean="0">
                <a:solidFill>
                  <a:schemeClr val="tx1"/>
                </a:solidFill>
              </a:rPr>
              <a:t> linear – </a:t>
            </a:r>
            <a:r>
              <a:rPr lang="en-US" altLang="zh-TW" dirty="0" err="1" smtClean="0">
                <a:solidFill>
                  <a:schemeClr val="tx1"/>
                </a:solidFill>
              </a:rPr>
              <a:t>terpaut</a:t>
            </a:r>
            <a:r>
              <a:rPr lang="en-US" altLang="zh-TW" dirty="0" smtClean="0">
                <a:solidFill>
                  <a:schemeClr val="tx1"/>
                </a:solidFill>
              </a:rPr>
              <a:t> linear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Spanning Sets and Linear Independence</a:t>
            </a:r>
          </a:p>
        </p:txBody>
      </p:sp>
      <p:graphicFrame>
        <p:nvGraphicFramePr>
          <p:cNvPr id="32770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80741"/>
              </p:ext>
            </p:extLst>
          </p:nvPr>
        </p:nvGraphicFramePr>
        <p:xfrm>
          <a:off x="2791206" y="4064596"/>
          <a:ext cx="3249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3277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206" y="4064596"/>
                        <a:ext cx="3249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932217"/>
              </p:ext>
            </p:extLst>
          </p:nvPr>
        </p:nvGraphicFramePr>
        <p:xfrm>
          <a:off x="817944" y="3008908"/>
          <a:ext cx="7870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Equation" r:id="rId5" imgW="3936960" imgH="431640" progId="Equation.DSMT4">
                  <p:embed/>
                </p:oleObj>
              </mc:Choice>
              <mc:Fallback>
                <p:oleObj name="Equation" r:id="rId5" imgW="3936960" imgH="431640" progId="Equation.DSMT4">
                  <p:embed/>
                  <p:pic>
                    <p:nvPicPr>
                      <p:cNvPr id="32771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44" y="3008908"/>
                        <a:ext cx="78708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2055"/>
          <p:cNvSpPr txBox="1">
            <a:spLocks noChangeArrowheads="1"/>
          </p:cNvSpPr>
          <p:nvPr/>
        </p:nvSpPr>
        <p:spPr bwMode="auto">
          <a:xfrm>
            <a:off x="348044" y="2432646"/>
            <a:ext cx="31037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 Linear 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combination: 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2772" name="Object 2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19810"/>
              </p:ext>
            </p:extLst>
          </p:nvPr>
        </p:nvGraphicFramePr>
        <p:xfrm>
          <a:off x="848106" y="4737696"/>
          <a:ext cx="5227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7" imgW="2616120" imgH="228600" progId="Equation.DSMT4">
                  <p:embed/>
                </p:oleObj>
              </mc:Choice>
              <mc:Fallback>
                <p:oleObj name="Equation" r:id="rId7" imgW="2616120" imgH="228600" progId="Equation.DSMT4">
                  <p:embed/>
                  <p:pic>
                    <p:nvPicPr>
                      <p:cNvPr id="32772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06" y="4737696"/>
                        <a:ext cx="52276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9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Text Box 2052"/>
          <p:cNvSpPr txBox="1">
            <a:spLocks noChangeArrowheads="1"/>
          </p:cNvSpPr>
          <p:nvPr/>
        </p:nvSpPr>
        <p:spPr bwMode="auto">
          <a:xfrm>
            <a:off x="381000" y="857250"/>
            <a:ext cx="5186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Example: </a:t>
            </a: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Finding a linear combination</a:t>
            </a:r>
          </a:p>
        </p:txBody>
      </p:sp>
      <p:graphicFrame>
        <p:nvGraphicFramePr>
          <p:cNvPr id="33794" name="Object 2053"/>
          <p:cNvGraphicFramePr>
            <a:graphicFrameLocks noChangeAspect="1"/>
          </p:cNvGraphicFramePr>
          <p:nvPr/>
        </p:nvGraphicFramePr>
        <p:xfrm>
          <a:off x="928688" y="1285875"/>
          <a:ext cx="78454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3" imgW="3924000" imgH="685800" progId="Equation.DSMT4">
                  <p:embed/>
                </p:oleObj>
              </mc:Choice>
              <mc:Fallback>
                <p:oleObj name="Equation" r:id="rId3" imgW="3924000" imgH="685800" progId="Equation.DSMT4">
                  <p:embed/>
                  <p:pic>
                    <p:nvPicPr>
                      <p:cNvPr id="33794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285875"/>
                        <a:ext cx="78454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2056"/>
          <p:cNvSpPr txBox="1">
            <a:spLocks noChangeArrowheads="1"/>
          </p:cNvSpPr>
          <p:nvPr/>
        </p:nvSpPr>
        <p:spPr bwMode="auto">
          <a:xfrm>
            <a:off x="533400" y="2665413"/>
            <a:ext cx="1311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hlink"/>
                </a:solidFill>
                <a:latin typeface="Times New Roman" pitchFamily="18" charset="0"/>
              </a:rPr>
              <a:t>Solution:</a:t>
            </a:r>
            <a:endParaRPr lang="en-US" altLang="zh-TW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33795" name="Object 2057"/>
          <p:cNvGraphicFramePr>
            <a:graphicFrameLocks noChangeAspect="1"/>
          </p:cNvGraphicFramePr>
          <p:nvPr/>
        </p:nvGraphicFramePr>
        <p:xfrm>
          <a:off x="1066800" y="3124200"/>
          <a:ext cx="3071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33795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071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2058"/>
          <p:cNvGraphicFramePr>
            <a:graphicFrameLocks noChangeAspect="1"/>
          </p:cNvGraphicFramePr>
          <p:nvPr/>
        </p:nvGraphicFramePr>
        <p:xfrm>
          <a:off x="1524000" y="3733800"/>
          <a:ext cx="4672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7" imgW="2336760" imgH="228600" progId="Equation.3">
                  <p:embed/>
                </p:oleObj>
              </mc:Choice>
              <mc:Fallback>
                <p:oleObj name="Equation" r:id="rId7" imgW="2336760" imgH="228600" progId="Equation.3">
                  <p:embed/>
                  <p:pic>
                    <p:nvPicPr>
                      <p:cNvPr id="33796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4672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2059"/>
          <p:cNvGraphicFramePr>
            <a:graphicFrameLocks noChangeAspect="1"/>
          </p:cNvGraphicFramePr>
          <p:nvPr/>
        </p:nvGraphicFramePr>
        <p:xfrm>
          <a:off x="2286000" y="4191000"/>
          <a:ext cx="398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9" imgW="1993680" imgH="228600" progId="Equation.3">
                  <p:embed/>
                </p:oleObj>
              </mc:Choice>
              <mc:Fallback>
                <p:oleObj name="Equation" r:id="rId9" imgW="1993680" imgH="228600" progId="Equation.3">
                  <p:embed/>
                  <p:pic>
                    <p:nvPicPr>
                      <p:cNvPr id="33797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1000"/>
                        <a:ext cx="3986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2060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524000" y="4851400"/>
          <a:ext cx="28257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11" imgW="1523880" imgH="685800" progId="Equation.DSMT4">
                  <p:embed/>
                </p:oleObj>
              </mc:Choice>
              <mc:Fallback>
                <p:oleObj name="Equation" r:id="rId11" imgW="1523880" imgH="685800" progId="Equation.DSMT4">
                  <p:embed/>
                  <p:pic>
                    <p:nvPicPr>
                      <p:cNvPr id="33798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51400"/>
                        <a:ext cx="282575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7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76233"/>
              </p:ext>
            </p:extLst>
          </p:nvPr>
        </p:nvGraphicFramePr>
        <p:xfrm>
          <a:off x="990600" y="1545336"/>
          <a:ext cx="2286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Equation" r:id="rId3" imgW="1143000" imgH="711000" progId="Equation.3">
                  <p:embed/>
                </p:oleObj>
              </mc:Choice>
              <mc:Fallback>
                <p:oleObj name="Equation" r:id="rId3" imgW="1143000" imgH="711000" progId="Equation.3">
                  <p:embed/>
                  <p:pic>
                    <p:nvPicPr>
                      <p:cNvPr id="34818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45336"/>
                        <a:ext cx="22860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77471"/>
              </p:ext>
            </p:extLst>
          </p:nvPr>
        </p:nvGraphicFramePr>
        <p:xfrm>
          <a:off x="3454400" y="1977136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3481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977136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20814"/>
              </p:ext>
            </p:extLst>
          </p:nvPr>
        </p:nvGraphicFramePr>
        <p:xfrm>
          <a:off x="5000625" y="1545336"/>
          <a:ext cx="213201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name="Equation" r:id="rId7" imgW="1066680" imgH="711000" progId="Equation.3">
                  <p:embed/>
                </p:oleObj>
              </mc:Choice>
              <mc:Fallback>
                <p:oleObj name="Equation" r:id="rId7" imgW="1066680" imgH="711000" progId="Equation.3">
                  <p:embed/>
                  <p:pic>
                    <p:nvPicPr>
                      <p:cNvPr id="3482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545336"/>
                        <a:ext cx="2132013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576026"/>
              </p:ext>
            </p:extLst>
          </p:nvPr>
        </p:nvGraphicFramePr>
        <p:xfrm>
          <a:off x="990600" y="4593336"/>
          <a:ext cx="26384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9" imgW="1320480" imgH="317160" progId="Equation.3">
                  <p:embed/>
                </p:oleObj>
              </mc:Choice>
              <mc:Fallback>
                <p:oleObj name="Equation" r:id="rId9" imgW="1320480" imgH="317160" progId="Equation.3">
                  <p:embed/>
                  <p:pic>
                    <p:nvPicPr>
                      <p:cNvPr id="34821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93336"/>
                        <a:ext cx="26384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4" name="Group 1037"/>
          <p:cNvGrpSpPr>
            <a:grpSpLocks/>
          </p:cNvGrpSpPr>
          <p:nvPr/>
        </p:nvGrpSpPr>
        <p:grpSpPr bwMode="auto">
          <a:xfrm>
            <a:off x="990600" y="3221736"/>
            <a:ext cx="5664200" cy="1184275"/>
            <a:chOff x="801" y="2064"/>
            <a:chExt cx="3568" cy="746"/>
          </a:xfrm>
        </p:grpSpPr>
        <p:graphicFrame>
          <p:nvGraphicFramePr>
            <p:cNvPr id="34823" name="Object 1032"/>
            <p:cNvGraphicFramePr>
              <a:graphicFrameLocks noChangeAspect="1"/>
            </p:cNvGraphicFramePr>
            <p:nvPr/>
          </p:nvGraphicFramePr>
          <p:xfrm>
            <a:off x="801" y="2064"/>
            <a:ext cx="25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4" name="Equation" r:id="rId11" imgW="1993680" imgH="228600" progId="Equation.3">
                    <p:embed/>
                  </p:oleObj>
                </mc:Choice>
                <mc:Fallback>
                  <p:oleObj name="Equation" r:id="rId11" imgW="1993680" imgH="228600" progId="Equation.3">
                    <p:embed/>
                    <p:pic>
                      <p:nvPicPr>
                        <p:cNvPr id="34823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064"/>
                          <a:ext cx="25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5" name="Text Box 1036"/>
            <p:cNvSpPr txBox="1">
              <a:spLocks noChangeArrowheads="1"/>
            </p:cNvSpPr>
            <p:nvPr/>
          </p:nvSpPr>
          <p:spPr bwMode="auto">
            <a:xfrm>
              <a:off x="806" y="2522"/>
              <a:ext cx="3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(this system has infinitely many solutions)</a:t>
              </a:r>
            </a:p>
          </p:txBody>
        </p:sp>
      </p:grpSp>
      <p:graphicFrame>
        <p:nvGraphicFramePr>
          <p:cNvPr id="348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142327"/>
              </p:ext>
            </p:extLst>
          </p:nvPr>
        </p:nvGraphicFramePr>
        <p:xfrm>
          <a:off x="1000125" y="5318824"/>
          <a:ext cx="27654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Equation" r:id="rId13" imgW="1384200" imgH="507960" progId="Equation.DSMT4">
                  <p:embed/>
                </p:oleObj>
              </mc:Choice>
              <mc:Fallback>
                <p:oleObj name="Equation" r:id="rId13" imgW="1384200" imgH="507960" progId="Equation.DSMT4">
                  <p:embed/>
                  <p:pic>
                    <p:nvPicPr>
                      <p:cNvPr id="348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318824"/>
                        <a:ext cx="27654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0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650374"/>
              </p:ext>
            </p:extLst>
          </p:nvPr>
        </p:nvGraphicFramePr>
        <p:xfrm>
          <a:off x="500063" y="1295400"/>
          <a:ext cx="3122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Equation" r:id="rId3" imgW="1562040" imgH="431640" progId="Equation.DSMT4">
                  <p:embed/>
                </p:oleObj>
              </mc:Choice>
              <mc:Fallback>
                <p:oleObj name="Equation" r:id="rId3" imgW="1562040" imgH="431640" progId="Equation.DSMT4">
                  <p:embed/>
                  <p:pic>
                    <p:nvPicPr>
                      <p:cNvPr id="358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295400"/>
                        <a:ext cx="3122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703263" y="2138363"/>
          <a:ext cx="271621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Equation" r:id="rId5" imgW="1358640" imgH="711000" progId="Equation.3">
                  <p:embed/>
                </p:oleObj>
              </mc:Choice>
              <mc:Fallback>
                <p:oleObj name="Equation" r:id="rId5" imgW="1358640" imgH="711000" progId="Equation.3">
                  <p:embed/>
                  <p:pic>
                    <p:nvPicPr>
                      <p:cNvPr id="358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138363"/>
                        <a:ext cx="2716212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8"/>
          <p:cNvGraphicFramePr>
            <a:graphicFrameLocks noChangeAspect="1"/>
          </p:cNvGraphicFramePr>
          <p:nvPr/>
        </p:nvGraphicFramePr>
        <p:xfrm>
          <a:off x="5143500" y="2138363"/>
          <a:ext cx="2182813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Equation" r:id="rId7" imgW="1091880" imgH="711000" progId="Equation.3">
                  <p:embed/>
                </p:oleObj>
              </mc:Choice>
              <mc:Fallback>
                <p:oleObj name="Equation" r:id="rId7" imgW="1091880" imgH="711000" progId="Equation.3">
                  <p:embed/>
                  <p:pic>
                    <p:nvPicPr>
                      <p:cNvPr id="358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138363"/>
                        <a:ext cx="2182813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"/>
          <p:cNvGraphicFramePr>
            <a:graphicFrameLocks noChangeAspect="1"/>
          </p:cNvGraphicFramePr>
          <p:nvPr/>
        </p:nvGraphicFramePr>
        <p:xfrm>
          <a:off x="900113" y="3860800"/>
          <a:ext cx="71199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Equation" r:id="rId9" imgW="3555720" imgH="431640" progId="Equation.DSMT4">
                  <p:embed/>
                </p:oleObj>
              </mc:Choice>
              <mc:Fallback>
                <p:oleObj name="Equation" r:id="rId9" imgW="3555720" imgH="431640" progId="Equation.DSMT4">
                  <p:embed/>
                  <p:pic>
                    <p:nvPicPr>
                      <p:cNvPr id="3584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71199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1"/>
          <p:cNvGraphicFramePr>
            <a:graphicFrameLocks noChangeAspect="1"/>
          </p:cNvGraphicFramePr>
          <p:nvPr/>
        </p:nvGraphicFramePr>
        <p:xfrm>
          <a:off x="906463" y="4843463"/>
          <a:ext cx="5737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Equation" r:id="rId11" imgW="2869920" imgH="228600" progId="Equation.DSMT4">
                  <p:embed/>
                </p:oleObj>
              </mc:Choice>
              <mc:Fallback>
                <p:oleObj name="Equation" r:id="rId11" imgW="2869920" imgH="228600" progId="Equation.DSMT4">
                  <p:embed/>
                  <p:pic>
                    <p:nvPicPr>
                      <p:cNvPr id="358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4843463"/>
                        <a:ext cx="5737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6"/>
          <p:cNvGraphicFramePr>
            <a:graphicFrameLocks noChangeAspect="1"/>
          </p:cNvGraphicFramePr>
          <p:nvPr/>
        </p:nvGraphicFramePr>
        <p:xfrm>
          <a:off x="3597275" y="25908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Equation" r:id="rId13" imgW="622080" imgH="203040" progId="Equation.DSMT4">
                  <p:embed/>
                </p:oleObj>
              </mc:Choice>
              <mc:Fallback>
                <p:oleObj name="Equation" r:id="rId13" imgW="622080" imgH="203040" progId="Equation.DSMT4">
                  <p:embed/>
                  <p:pic>
                    <p:nvPicPr>
                      <p:cNvPr id="3584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5908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5"/>
          <a:srcRect t="63295"/>
          <a:stretch/>
        </p:blipFill>
        <p:spPr>
          <a:xfrm>
            <a:off x="-347472" y="317163"/>
            <a:ext cx="8558784" cy="54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10"/>
          <p:cNvSpPr txBox="1">
            <a:spLocks noChangeArrowheads="1"/>
          </p:cNvSpPr>
          <p:nvPr/>
        </p:nvSpPr>
        <p:spPr bwMode="auto">
          <a:xfrm>
            <a:off x="990600" y="1341438"/>
            <a:ext cx="731520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i="1" dirty="0" smtClean="0">
                <a:latin typeface="Times New Roman" pitchFamily="18" charset="0"/>
                <a:ea typeface="標楷體" pitchFamily="65" charset="-120"/>
              </a:rPr>
              <a:t>S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= {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,…, </a:t>
            </a:r>
            <a:r>
              <a:rPr lang="en-US" altLang="zh-TW" b="1" dirty="0" err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 dirty="0" err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} is a set of vectors in a vector space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, then the span of 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  is the set of all linear combinations of the vectors in 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,                               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3536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The span of a set: span(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graphicFrame>
        <p:nvGraphicFramePr>
          <p:cNvPr id="36866" name="Object 9"/>
          <p:cNvGraphicFramePr>
            <a:graphicFrameLocks noChangeAspect="1"/>
          </p:cNvGraphicFramePr>
          <p:nvPr/>
        </p:nvGraphicFramePr>
        <p:xfrm>
          <a:off x="1503363" y="2933700"/>
          <a:ext cx="6092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3" imgW="3047760" imgH="482400" progId="Equation.DSMT4">
                  <p:embed/>
                </p:oleObj>
              </mc:Choice>
              <mc:Fallback>
                <p:oleObj name="Equation" r:id="rId3" imgW="3047760" imgH="482400" progId="Equation.DSMT4">
                  <p:embed/>
                  <p:pic>
                    <p:nvPicPr>
                      <p:cNvPr id="3686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933700"/>
                        <a:ext cx="60928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16"/>
          <p:cNvSpPr txBox="1">
            <a:spLocks noChangeArrowheads="1"/>
          </p:cNvSpPr>
          <p:nvPr/>
        </p:nvSpPr>
        <p:spPr bwMode="auto">
          <a:xfrm>
            <a:off x="463550" y="4267200"/>
            <a:ext cx="6026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Definition of a spanning set of a vector space:</a:t>
            </a:r>
          </a:p>
        </p:txBody>
      </p:sp>
      <p:sp>
        <p:nvSpPr>
          <p:cNvPr id="36870" name="Text Box 17"/>
          <p:cNvSpPr txBox="1">
            <a:spLocks noChangeArrowheads="1"/>
          </p:cNvSpPr>
          <p:nvPr/>
        </p:nvSpPr>
        <p:spPr bwMode="auto">
          <a:xfrm>
            <a:off x="971550" y="4797425"/>
            <a:ext cx="7704138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TW" dirty="0">
                <a:latin typeface="Times New Roman" pitchFamily="18" charset="0"/>
              </a:rPr>
              <a:t>If every vector in a given vector space </a:t>
            </a:r>
            <a:r>
              <a:rPr lang="en-US" altLang="zh-TW" i="1" dirty="0">
                <a:latin typeface="Times New Roman" pitchFamily="18" charset="0"/>
              </a:rPr>
              <a:t>V</a:t>
            </a:r>
            <a:r>
              <a:rPr lang="en-US" altLang="zh-TW" dirty="0">
                <a:latin typeface="Times New Roman" pitchFamily="18" charset="0"/>
              </a:rPr>
              <a:t> can be written as a linear combination of vectors in a set 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</a:rPr>
              <a:t>, then 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</a:rPr>
              <a:t> is called a </a:t>
            </a:r>
            <a:r>
              <a:rPr lang="en-US" altLang="zh-TW" b="1" dirty="0">
                <a:latin typeface="Times New Roman" pitchFamily="18" charset="0"/>
              </a:rPr>
              <a:t>spanning </a:t>
            </a:r>
            <a:r>
              <a:rPr lang="en-US" altLang="zh-TW" b="1" dirty="0" smtClean="0">
                <a:latin typeface="Times New Roman" pitchFamily="18" charset="0"/>
              </a:rPr>
              <a:t>set</a:t>
            </a:r>
            <a:r>
              <a:rPr lang="en-US" altLang="zh-TW" dirty="0" smtClean="0">
                <a:latin typeface="Times New Roman" pitchFamily="18" charset="0"/>
              </a:rPr>
              <a:t> of </a:t>
            </a:r>
            <a:r>
              <a:rPr lang="en-US" altLang="zh-TW" dirty="0">
                <a:latin typeface="Times New Roman" pitchFamily="18" charset="0"/>
              </a:rPr>
              <a:t>the vector space </a:t>
            </a:r>
            <a:r>
              <a:rPr lang="en-US" altLang="zh-TW" i="1" dirty="0"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144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814339"/>
              </p:ext>
            </p:extLst>
          </p:nvPr>
        </p:nvGraphicFramePr>
        <p:xfrm>
          <a:off x="1937766" y="2683701"/>
          <a:ext cx="4240213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3" imgW="2120760" imgH="888840" progId="Equation.DSMT4">
                  <p:embed/>
                </p:oleObj>
              </mc:Choice>
              <mc:Fallback>
                <p:oleObj name="Equation" r:id="rId3" imgW="2120760" imgH="888840" progId="Equation.DSMT4">
                  <p:embed/>
                  <p:pic>
                    <p:nvPicPr>
                      <p:cNvPr id="3789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766" y="2683701"/>
                        <a:ext cx="4240213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20"/>
          <p:cNvSpPr txBox="1">
            <a:spLocks noChangeArrowheads="1"/>
          </p:cNvSpPr>
          <p:nvPr/>
        </p:nvSpPr>
        <p:spPr bwMode="auto">
          <a:xfrm>
            <a:off x="737616" y="2175701"/>
            <a:ext cx="7434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Notes: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The above statement can be expressed as follows</a:t>
            </a:r>
          </a:p>
        </p:txBody>
      </p:sp>
    </p:spTree>
    <p:extLst>
      <p:ext uri="{BB962C8B-B14F-4D97-AF65-F5344CB8AC3E}">
        <p14:creationId xmlns:p14="http://schemas.microsoft.com/office/powerpoint/2010/main" val="18539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 Box 24"/>
          <p:cNvSpPr txBox="1">
            <a:spLocks noChangeArrowheads="1"/>
          </p:cNvSpPr>
          <p:nvPr/>
        </p:nvSpPr>
        <p:spPr bwMode="auto">
          <a:xfrm>
            <a:off x="386017" y="1743075"/>
            <a:ext cx="1579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</a:rPr>
              <a:t>Example: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789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21879"/>
              </p:ext>
            </p:extLst>
          </p:nvPr>
        </p:nvGraphicFramePr>
        <p:xfrm>
          <a:off x="513017" y="2252663"/>
          <a:ext cx="84058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Equation" r:id="rId3" imgW="4203360" imgH="723600" progId="Equation.DSMT4">
                  <p:embed/>
                </p:oleObj>
              </mc:Choice>
              <mc:Fallback>
                <p:oleObj name="Equation" r:id="rId3" imgW="4203360" imgH="723600" progId="Equation.DSMT4">
                  <p:embed/>
                  <p:pic>
                    <p:nvPicPr>
                      <p:cNvPr id="3789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17" y="2252663"/>
                        <a:ext cx="840581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95572"/>
              </p:ext>
            </p:extLst>
          </p:nvPr>
        </p:nvGraphicFramePr>
        <p:xfrm>
          <a:off x="552704" y="3941763"/>
          <a:ext cx="815181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Equation" r:id="rId5" imgW="4076640" imgH="736560" progId="Equation.DSMT4">
                  <p:embed/>
                </p:oleObj>
              </mc:Choice>
              <mc:Fallback>
                <p:oleObj name="Equation" r:id="rId5" imgW="4076640" imgH="736560" progId="Equation.DSMT4">
                  <p:embed/>
                  <p:pic>
                    <p:nvPicPr>
                      <p:cNvPr id="3789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04" y="3941763"/>
                        <a:ext cx="8151813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9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24352</TotalTime>
  <Words>841</Words>
  <Application>Microsoft Office PowerPoint</Application>
  <PresentationFormat>On-screen Show (4:3)</PresentationFormat>
  <Paragraphs>95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Light</vt:lpstr>
      <vt:lpstr>標楷體</vt:lpstr>
      <vt:lpstr>新細明體</vt:lpstr>
      <vt:lpstr>Symbol</vt:lpstr>
      <vt:lpstr>Tahoma</vt:lpstr>
      <vt:lpstr>Times New Roman</vt:lpstr>
      <vt:lpstr>Wingdings</vt:lpstr>
      <vt:lpstr>Office Theme</vt:lpstr>
      <vt:lpstr>Equation</vt:lpstr>
      <vt:lpstr>Visio</vt:lpstr>
      <vt:lpstr>方程式</vt:lpstr>
      <vt:lpstr>STK201 Aljabar Matriks Semester Ganjil 2019/2020</vt:lpstr>
      <vt:lpstr>Spanning Sets and Linear Independence</vt:lpstr>
      <vt:lpstr>Spanning Sets and Linear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Keywords pertemuan ini: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</dc:creator>
  <cp:lastModifiedBy>bagusco bagusco</cp:lastModifiedBy>
  <cp:revision>132</cp:revision>
  <dcterms:created xsi:type="dcterms:W3CDTF">2018-08-02T03:45:08Z</dcterms:created>
  <dcterms:modified xsi:type="dcterms:W3CDTF">2019-10-20T12:34:47Z</dcterms:modified>
</cp:coreProperties>
</file>