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576" r:id="rId2"/>
    <p:sldId id="577" r:id="rId3"/>
    <p:sldId id="695" r:id="rId4"/>
    <p:sldId id="696" r:id="rId5"/>
    <p:sldId id="580" r:id="rId6"/>
    <p:sldId id="581" r:id="rId7"/>
    <p:sldId id="583" r:id="rId8"/>
    <p:sldId id="697" r:id="rId9"/>
    <p:sldId id="584" r:id="rId10"/>
    <p:sldId id="585" r:id="rId11"/>
    <p:sldId id="586" r:id="rId12"/>
    <p:sldId id="587" r:id="rId13"/>
    <p:sldId id="698" r:id="rId14"/>
    <p:sldId id="588" r:id="rId15"/>
    <p:sldId id="699" r:id="rId16"/>
    <p:sldId id="700" r:id="rId17"/>
    <p:sldId id="591" r:id="rId18"/>
    <p:sldId id="592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2" r:id="rId36"/>
    <p:sldId id="71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4.png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0.png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93500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STK201 </a:t>
            </a:r>
            <a:r>
              <a:rPr lang="en-US" sz="5400" b="1" dirty="0" err="1" smtClean="0"/>
              <a:t>Aljabar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Matriks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Semester </a:t>
            </a:r>
            <a:r>
              <a:rPr lang="en-US" sz="3200" b="1" dirty="0" err="1" smtClean="0"/>
              <a:t>Ganjil</a:t>
            </a:r>
            <a:r>
              <a:rPr lang="en-US" sz="3200" b="1" dirty="0" smtClean="0"/>
              <a:t> 2019/2020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pic>
        <p:nvPicPr>
          <p:cNvPr id="8" name="Picture 7" descr="C:\Users\Stat\Downloads\logo_ipb_mulai_201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863" y="4334755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64623" y="2677310"/>
            <a:ext cx="6858000" cy="1463519"/>
          </a:xfr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 smtClean="0"/>
              <a:t>PERTEMUAN #8</a:t>
            </a:r>
            <a:endParaRPr lang="en-US" sz="2000" b="1" dirty="0"/>
          </a:p>
          <a:p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endParaRPr lang="en-US" sz="2800" dirty="0" smtClean="0"/>
          </a:p>
          <a:p>
            <a:r>
              <a:rPr lang="en-US" sz="2800" b="1" dirty="0" smtClean="0"/>
              <a:t>(vector space and vector subspace)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26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30000" dirty="0" smtClean="0"/>
              <a:t>4</a:t>
            </a:r>
            <a:endParaRPr lang="en-US" baseline="30000" dirty="0"/>
          </a:p>
        </p:txBody>
      </p:sp>
      <p:sp>
        <p:nvSpPr>
          <p:cNvPr id="5124" name="Text Box 11"/>
          <p:cNvSpPr txBox="1">
            <a:spLocks noChangeArrowheads="1"/>
          </p:cNvSpPr>
          <p:nvPr/>
        </p:nvSpPr>
        <p:spPr bwMode="auto">
          <a:xfrm>
            <a:off x="-25331" y="3616019"/>
            <a:ext cx="1662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solidFill>
                  <a:srgbClr val="0066FF"/>
                </a:solidFill>
                <a:latin typeface="Times New Roman" pitchFamily="18" charset="0"/>
              </a:rPr>
              <a:t>Jawaban</a:t>
            </a:r>
            <a:r>
              <a:rPr lang="en-US" altLang="zh-TW" dirty="0" smtClean="0">
                <a:solidFill>
                  <a:srgbClr val="0066FF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(a)</a:t>
            </a:r>
          </a:p>
        </p:txBody>
      </p:sp>
      <p:sp>
        <p:nvSpPr>
          <p:cNvPr id="5125" name="Text Box 19"/>
          <p:cNvSpPr txBox="1">
            <a:spLocks noChangeArrowheads="1"/>
          </p:cNvSpPr>
          <p:nvPr/>
        </p:nvSpPr>
        <p:spPr bwMode="auto">
          <a:xfrm>
            <a:off x="531845" y="1371600"/>
            <a:ext cx="8154955" cy="208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Andaikan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(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2,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, 5, 0),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(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4, 3, 1,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),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w </a:t>
            </a:r>
            <a:r>
              <a:rPr lang="en-US" altLang="zh-TW" sz="2200" i="1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6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, 2, 0, 3)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adalah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200" baseline="50000" dirty="0" smtClean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.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Carilah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yang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memenuhi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masing-masing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persamaan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berikut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.</a:t>
            </a:r>
            <a:endParaRPr lang="en-US" altLang="zh-TW" sz="2200" dirty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 (a)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= 2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+ 3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 (b)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3(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) = 2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2200" b="1" dirty="0" err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91401"/>
              </p:ext>
            </p:extLst>
          </p:nvPr>
        </p:nvGraphicFramePr>
        <p:xfrm>
          <a:off x="1722263" y="3696951"/>
          <a:ext cx="623411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3111480" imgH="1346040" progId="Equation.DSMT4">
                  <p:embed/>
                </p:oleObj>
              </mc:Choice>
              <mc:Fallback>
                <p:oleObj name="Equation" r:id="rId3" imgW="3111480" imgH="1346040" progId="Equation.DSMT4">
                  <p:embed/>
                  <p:pic>
                    <p:nvPicPr>
                      <p:cNvPr id="51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63" y="3696951"/>
                        <a:ext cx="6234113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030"/>
          <p:cNvSpPr txBox="1">
            <a:spLocks noChangeArrowheads="1"/>
          </p:cNvSpPr>
          <p:nvPr/>
        </p:nvSpPr>
        <p:spPr bwMode="auto">
          <a:xfrm>
            <a:off x="263882" y="2123136"/>
            <a:ext cx="1680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solidFill>
                  <a:srgbClr val="0066FF"/>
                </a:solidFill>
                <a:latin typeface="Times New Roman" pitchFamily="18" charset="0"/>
                <a:ea typeface="標楷體" pitchFamily="65" charset="-120"/>
              </a:rPr>
              <a:t>Jawaban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(b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47427"/>
              </p:ext>
            </p:extLst>
          </p:nvPr>
        </p:nvGraphicFramePr>
        <p:xfrm>
          <a:off x="2149893" y="2188872"/>
          <a:ext cx="6207125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3098520" imgH="1663560" progId="Equation.DSMT4">
                  <p:embed/>
                </p:oleObj>
              </mc:Choice>
              <mc:Fallback>
                <p:oleObj name="Equation" r:id="rId3" imgW="3098520" imgH="1663560" progId="Equation.DSMT4">
                  <p:embed/>
                  <p:pic>
                    <p:nvPicPr>
                      <p:cNvPr id="614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893" y="2188872"/>
                        <a:ext cx="6207125" cy="333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6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061"/>
          <p:cNvSpPr txBox="1">
            <a:spLocks noChangeArrowheads="1"/>
          </p:cNvSpPr>
          <p:nvPr/>
        </p:nvSpPr>
        <p:spPr bwMode="auto">
          <a:xfrm>
            <a:off x="573865" y="1886254"/>
            <a:ext cx="8348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nol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disebut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sebagai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identitas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additive identity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endParaRPr lang="en-US" altLang="zh-TW" baseline="500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80" name="Text Box 2062"/>
          <p:cNvSpPr txBox="1">
            <a:spLocks noChangeArrowheads="1"/>
          </p:cNvSpPr>
          <p:nvPr/>
        </p:nvSpPr>
        <p:spPr bwMode="auto">
          <a:xfrm>
            <a:off x="573865" y="3303361"/>
            <a:ext cx="8032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disebut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sebagai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kebalikan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additive inverse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dari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u</a:t>
            </a:r>
            <a:endParaRPr lang="en-US" altLang="zh-TW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endParaRPr lang="en-US" dirty="0"/>
          </a:p>
        </p:txBody>
      </p:sp>
      <p:sp>
        <p:nvSpPr>
          <p:cNvPr id="7171" name="Rectangle 2051"/>
          <p:cNvSpPr>
            <a:spLocks noGrp="1" noChangeArrowheads="1"/>
          </p:cNvSpPr>
          <p:nvPr>
            <p:ph idx="1"/>
          </p:nvPr>
        </p:nvSpPr>
        <p:spPr>
          <a:xfrm>
            <a:off x="544674" y="1387086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zh-TW" dirty="0" err="1" smtClean="0"/>
              <a:t>Teorema</a:t>
            </a:r>
            <a:r>
              <a:rPr lang="en-US" altLang="zh-TW" dirty="0" smtClean="0"/>
              <a:t>: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</a:rPr>
              <a:t>jika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v </a:t>
            </a:r>
            <a:r>
              <a:rPr lang="en-US" altLang="zh-TW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sebuah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vektor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pada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</a:rPr>
              <a:t>R</a:t>
            </a:r>
            <a:r>
              <a:rPr lang="en-US" altLang="zh-TW" i="1" baseline="50000" dirty="0" smtClean="0">
                <a:solidFill>
                  <a:schemeClr val="tx1"/>
                </a:solidFill>
              </a:rPr>
              <a:t>n</a:t>
            </a:r>
            <a:r>
              <a:rPr lang="en-US" altLang="zh-TW" i="1" baseline="60000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dan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</a:rPr>
              <a:t>c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sebuah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skalar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</a:rPr>
              <a:t>maka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berlaku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sifat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berikut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289865" y="2741191"/>
            <a:ext cx="81980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Identitas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bersifat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unik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yaitu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pastilah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endParaRPr lang="en-US" altLang="zh-TW" sz="22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73" name="Text Box 2053"/>
          <p:cNvSpPr txBox="1">
            <a:spLocks noChangeArrowheads="1"/>
          </p:cNvSpPr>
          <p:nvPr/>
        </p:nvSpPr>
        <p:spPr bwMode="auto">
          <a:xfrm>
            <a:off x="289865" y="3219029"/>
            <a:ext cx="85651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 sz="2200" dirty="0" err="1" smtClean="0">
                <a:latin typeface="Times New Roman" pitchFamily="18" charset="0"/>
              </a:rPr>
              <a:t>Kebalikan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</a:rPr>
              <a:t>penjumlahan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</a:rPr>
              <a:t>dari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b="1" dirty="0" smtClean="0">
                <a:latin typeface="Times New Roman" pitchFamily="18" charset="0"/>
              </a:rPr>
              <a:t>v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</a:rPr>
              <a:t>adalah</a:t>
            </a:r>
            <a:r>
              <a:rPr lang="en-US" altLang="zh-TW" sz="2200" dirty="0" smtClean="0">
                <a:latin typeface="Times New Roman" pitchFamily="18" charset="0"/>
              </a:rPr>
              <a:t>, </a:t>
            </a:r>
            <a:r>
              <a:rPr lang="en-US" altLang="zh-TW" sz="2200" dirty="0" err="1" smtClean="0">
                <a:latin typeface="Times New Roman" pitchFamily="18" charset="0"/>
              </a:rPr>
              <a:t>yaitu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</a:rPr>
              <a:t>jika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sz="2200" b="1" dirty="0" err="1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200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pastilah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 sz="22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74" name="Text Box 2054"/>
          <p:cNvSpPr txBox="1">
            <a:spLocks noChangeArrowheads="1"/>
          </p:cNvSpPr>
          <p:nvPr/>
        </p:nvSpPr>
        <p:spPr bwMode="auto">
          <a:xfrm>
            <a:off x="289865" y="3650829"/>
            <a:ext cx="13083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(3)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endParaRPr lang="en-US" altLang="zh-TW" sz="22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75" name="Text Box 2055"/>
          <p:cNvSpPr txBox="1">
            <a:spLocks noChangeArrowheads="1"/>
          </p:cNvSpPr>
          <p:nvPr/>
        </p:nvSpPr>
        <p:spPr bwMode="auto">
          <a:xfrm>
            <a:off x="289865" y="4084216"/>
            <a:ext cx="12923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(4) </a:t>
            </a:r>
            <a:r>
              <a:rPr lang="en-US" altLang="zh-TW" sz="2200" i="1" dirty="0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endParaRPr lang="en-US" altLang="zh-TW" sz="22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76" name="Text Box 2056"/>
          <p:cNvSpPr txBox="1">
            <a:spLocks noChangeArrowheads="1"/>
          </p:cNvSpPr>
          <p:nvPr/>
        </p:nvSpPr>
        <p:spPr bwMode="auto">
          <a:xfrm>
            <a:off x="289865" y="4516016"/>
            <a:ext cx="5314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(5)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i="1" dirty="0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maka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berlaku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i="1" dirty="0" smtClean="0">
                <a:latin typeface="Times New Roman" pitchFamily="18" charset="0"/>
                <a:ea typeface="標楷體" pitchFamily="65" charset="-120"/>
              </a:rPr>
              <a:t>c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0 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atau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0</a:t>
            </a:r>
            <a:endParaRPr lang="en-US" altLang="zh-TW" sz="22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77" name="Text Box 2057"/>
          <p:cNvSpPr txBox="1">
            <a:spLocks noChangeArrowheads="1"/>
          </p:cNvSpPr>
          <p:nvPr/>
        </p:nvSpPr>
        <p:spPr bwMode="auto">
          <a:xfrm>
            <a:off x="289865" y="4973216"/>
            <a:ext cx="23082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(6) </a:t>
            </a: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sz="2200" b="1">
                <a:latin typeface="Times New Roman" pitchFamily="18" charset="0"/>
                <a:ea typeface="標楷體" pitchFamily="65" charset="-12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57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Kombinasi</a:t>
            </a:r>
            <a:r>
              <a:rPr lang="en-US" dirty="0" smtClean="0"/>
              <a:t> Linear</a:t>
            </a:r>
            <a:endParaRPr lang="en-US" dirty="0"/>
          </a:p>
        </p:txBody>
      </p:sp>
      <p:graphicFrame>
        <p:nvGraphicFramePr>
          <p:cNvPr id="819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57942"/>
              </p:ext>
            </p:extLst>
          </p:nvPr>
        </p:nvGraphicFramePr>
        <p:xfrm>
          <a:off x="2580644" y="3772364"/>
          <a:ext cx="4914691" cy="134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3" imgW="2450880" imgH="672840" progId="Equation.DSMT4">
                  <p:embed/>
                </p:oleObj>
              </mc:Choice>
              <mc:Fallback>
                <p:oleObj name="Equation" r:id="rId3" imgW="2450880" imgH="672840" progId="Equation.DSMT4">
                  <p:embed/>
                  <p:pic>
                    <p:nvPicPr>
                      <p:cNvPr id="8194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44" y="3772364"/>
                        <a:ext cx="4914691" cy="13484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50799"/>
              </p:ext>
            </p:extLst>
          </p:nvPr>
        </p:nvGraphicFramePr>
        <p:xfrm>
          <a:off x="2841902" y="5203831"/>
          <a:ext cx="3189766" cy="4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5" imgW="1473120" imgH="203040" progId="Equation.3">
                  <p:embed/>
                </p:oleObj>
              </mc:Choice>
              <mc:Fallback>
                <p:oleObj name="Equation" r:id="rId5" imgW="1473120" imgH="203040" progId="Equation.3">
                  <p:embed/>
                  <p:pic>
                    <p:nvPicPr>
                      <p:cNvPr id="819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902" y="5203831"/>
                        <a:ext cx="3189766" cy="44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7184"/>
              </p:ext>
            </p:extLst>
          </p:nvPr>
        </p:nvGraphicFramePr>
        <p:xfrm>
          <a:off x="3141823" y="5644036"/>
          <a:ext cx="2589923" cy="35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7" imgW="1485720" imgH="203040" progId="Equation.3">
                  <p:embed/>
                </p:oleObj>
              </mc:Choice>
              <mc:Fallback>
                <p:oleObj name="Equation" r:id="rId7" imgW="1485720" imgH="203040" progId="Equation.3">
                  <p:embed/>
                  <p:pic>
                    <p:nvPicPr>
                      <p:cNvPr id="8196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823" y="5644036"/>
                        <a:ext cx="2589923" cy="354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072"/>
          <p:cNvSpPr txBox="1">
            <a:spLocks noChangeArrowheads="1"/>
          </p:cNvSpPr>
          <p:nvPr/>
        </p:nvSpPr>
        <p:spPr bwMode="auto">
          <a:xfrm>
            <a:off x="609600" y="1415024"/>
            <a:ext cx="78041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Sebuah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x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disebut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sebagai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kombinasi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liner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                 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        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dia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dapat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dituliskan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sebagai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8197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62775"/>
              </p:ext>
            </p:extLst>
          </p:nvPr>
        </p:nvGraphicFramePr>
        <p:xfrm>
          <a:off x="6164290" y="1371466"/>
          <a:ext cx="13985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8197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90" y="1371466"/>
                        <a:ext cx="13985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01576"/>
              </p:ext>
            </p:extLst>
          </p:nvPr>
        </p:nvGraphicFramePr>
        <p:xfrm>
          <a:off x="1085850" y="2146300"/>
          <a:ext cx="6972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1" imgW="3886200" imgH="228600" progId="Equation.DSMT4">
                  <p:embed/>
                </p:oleObj>
              </mc:Choice>
              <mc:Fallback>
                <p:oleObj name="Equation" r:id="rId11" imgW="3886200" imgH="228600" progId="Equation.DSMT4">
                  <p:embed/>
                  <p:pic>
                    <p:nvPicPr>
                      <p:cNvPr id="8198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146300"/>
                        <a:ext cx="69723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51"/>
          <p:cNvSpPr txBox="1">
            <a:spLocks noChangeArrowheads="1"/>
          </p:cNvSpPr>
          <p:nvPr/>
        </p:nvSpPr>
        <p:spPr bwMode="auto">
          <a:xfrm>
            <a:off x="628650" y="2871921"/>
            <a:ext cx="81141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 err="1" smtClean="0">
                <a:latin typeface="Times New Roman" pitchFamily="18" charset="0"/>
              </a:rPr>
              <a:t>Jika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</a:rPr>
              <a:t>x </a:t>
            </a:r>
            <a:r>
              <a:rPr lang="en-US" altLang="zh-TW" sz="2000" dirty="0">
                <a:latin typeface="Times New Roman" pitchFamily="18" charset="0"/>
              </a:rPr>
              <a:t>= </a:t>
            </a:r>
            <a:r>
              <a:rPr lang="en-US" altLang="zh-TW" sz="2000" dirty="0" smtClean="0">
                <a:latin typeface="Times New Roman" pitchFamily="18" charset="0"/>
              </a:rPr>
              <a:t>(–1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 smtClean="0">
                <a:latin typeface="Times New Roman" pitchFamily="18" charset="0"/>
              </a:rPr>
              <a:t>–2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 smtClean="0">
                <a:latin typeface="Times New Roman" pitchFamily="18" charset="0"/>
              </a:rPr>
              <a:t>–2</a:t>
            </a:r>
            <a:r>
              <a:rPr lang="en-US" altLang="zh-TW" sz="2000" dirty="0">
                <a:latin typeface="Times New Roman" pitchFamily="18" charset="0"/>
              </a:rPr>
              <a:t>), </a:t>
            </a:r>
            <a:r>
              <a:rPr lang="en-US" altLang="zh-TW" sz="2000" b="1" dirty="0">
                <a:latin typeface="Times New Roman" pitchFamily="18" charset="0"/>
              </a:rPr>
              <a:t>u </a:t>
            </a:r>
            <a:r>
              <a:rPr lang="en-US" altLang="zh-TW" sz="2000" dirty="0">
                <a:latin typeface="Times New Roman" pitchFamily="18" charset="0"/>
              </a:rPr>
              <a:t>= (0,1,4), </a:t>
            </a:r>
            <a:r>
              <a:rPr lang="en-US" altLang="zh-TW" sz="2000" b="1" dirty="0">
                <a:latin typeface="Times New Roman" pitchFamily="18" charset="0"/>
              </a:rPr>
              <a:t>v </a:t>
            </a:r>
            <a:r>
              <a:rPr lang="en-US" altLang="zh-TW" sz="2000" dirty="0">
                <a:latin typeface="Times New Roman" pitchFamily="18" charset="0"/>
              </a:rPr>
              <a:t>= (– 1,1,2), </a:t>
            </a:r>
            <a:r>
              <a:rPr lang="en-US" altLang="zh-TW" sz="2000" dirty="0" err="1" smtClean="0">
                <a:latin typeface="Times New Roman" pitchFamily="18" charset="0"/>
              </a:rPr>
              <a:t>dan</a:t>
            </a:r>
            <a:endParaRPr lang="en-US" altLang="zh-TW" sz="2000" dirty="0">
              <a:latin typeface="Times New Roman" pitchFamily="18" charset="0"/>
            </a:endParaRPr>
          </a:p>
          <a:p>
            <a:pPr eaLnBrk="1" hangingPunct="1"/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</a:rPr>
              <a:t>w </a:t>
            </a:r>
            <a:r>
              <a:rPr lang="en-US" altLang="zh-TW" sz="2000" dirty="0">
                <a:latin typeface="Times New Roman" pitchFamily="18" charset="0"/>
              </a:rPr>
              <a:t>= (3,1,2) </a:t>
            </a:r>
            <a:r>
              <a:rPr lang="en-US" altLang="zh-TW" sz="2000" dirty="0" err="1" smtClean="0">
                <a:latin typeface="Times New Roman" pitchFamily="18" charset="0"/>
              </a:rPr>
              <a:t>pada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500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carilah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b,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c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sehingga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x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+ </a:t>
            </a:r>
            <a:r>
              <a:rPr lang="en-US" altLang="zh-TW" sz="2000" i="1" dirty="0" err="1" smtClean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sz="2000" b="1" dirty="0" err="1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+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.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234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Andaikan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ea typeface="標楷體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adalah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gugus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yang di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dalamnya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berlaku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operasi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penjumlahan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perkalian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skalar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. 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Jika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ea typeface="標楷體" pitchFamily="65" charset="-120"/>
                <a:cs typeface="Times New Roman" panose="02020603050405020304" pitchFamily="18" charset="0"/>
              </a:rPr>
              <a:t>sepuluh</a:t>
            </a:r>
            <a:r>
              <a:rPr lang="en-US" altLang="zh-TW" sz="2400" b="1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ea typeface="標楷體" pitchFamily="65" charset="-120"/>
                <a:cs typeface="Times New Roman" panose="02020603050405020304" pitchFamily="18" charset="0"/>
              </a:rPr>
              <a:t>aksioma</a:t>
            </a:r>
            <a:r>
              <a:rPr lang="en-US" altLang="zh-TW" sz="2400" b="1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ini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terpenuhi</a:t>
            </a:r>
            <a:r>
              <a:rPr lang="en-US" altLang="zh-TW" sz="2400" dirty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untuk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semua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i="1" u="sng" dirty="0" smtClean="0">
                <a:ea typeface="標楷體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i="1" u="sng" dirty="0" smtClean="0">
                <a:ea typeface="標楷體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i="1" u="sng" dirty="0" smtClean="0">
                <a:ea typeface="標楷體" pitchFamily="65" charset="-120"/>
                <a:cs typeface="Times New Roman" panose="02020603050405020304" pitchFamily="18" charset="0"/>
              </a:rPr>
              <a:t>w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anggota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V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skalar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real </a:t>
            </a:r>
            <a:r>
              <a:rPr lang="en-US" altLang="zh-TW" sz="2400" i="1" dirty="0" smtClean="0">
                <a:ea typeface="標楷體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dan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ea typeface="標楷體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maka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V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disebut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sebagai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ruang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ea typeface="標楷體" pitchFamily="65" charset="-120"/>
                <a:cs typeface="Times New Roman" panose="02020603050405020304" pitchFamily="18" charset="0"/>
              </a:rPr>
              <a:t>vektor</a:t>
            </a:r>
            <a:r>
              <a:rPr lang="en-US" altLang="zh-TW" sz="2400" dirty="0" smtClean="0">
                <a:ea typeface="標楷體" pitchFamily="65" charset="-12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" name="Group 1075"/>
          <p:cNvGrpSpPr>
            <a:grpSpLocks/>
          </p:cNvGrpSpPr>
          <p:nvPr/>
        </p:nvGrpSpPr>
        <p:grpSpPr bwMode="auto">
          <a:xfrm>
            <a:off x="476801" y="3441701"/>
            <a:ext cx="8499477" cy="2735262"/>
            <a:chOff x="521" y="2064"/>
            <a:chExt cx="5354" cy="1723"/>
          </a:xfrm>
        </p:grpSpPr>
        <p:sp>
          <p:nvSpPr>
            <p:cNvPr id="8" name="Text Box 1055"/>
            <p:cNvSpPr txBox="1">
              <a:spLocks noChangeArrowheads="1"/>
            </p:cNvSpPr>
            <p:nvPr/>
          </p:nvSpPr>
          <p:spPr bwMode="auto">
            <a:xfrm>
              <a:off x="528" y="2064"/>
              <a:ext cx="49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(1)  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err="1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b="1" i="1" dirty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ada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dalam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 dirty="0" smtClean="0">
                  <a:latin typeface="Times New Roman" pitchFamily="18" charset="0"/>
                  <a:ea typeface="標楷體" pitchFamily="65" charset="-120"/>
                </a:rPr>
                <a:t>V</a:t>
              </a:r>
              <a:endParaRPr lang="en-US" altLang="zh-TW" dirty="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9" name="Text Box 1056"/>
            <p:cNvSpPr txBox="1">
              <a:spLocks noChangeArrowheads="1"/>
            </p:cNvSpPr>
            <p:nvPr/>
          </p:nvSpPr>
          <p:spPr bwMode="auto">
            <a:xfrm>
              <a:off x="528" y="2352"/>
              <a:ext cx="12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(2)  </a:t>
              </a:r>
              <a:r>
                <a:rPr lang="en-US" altLang="zh-TW" b="1" dirty="0" err="1" smtClean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err="1" smtClean="0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= </a:t>
              </a:r>
              <a:r>
                <a:rPr lang="en-US" altLang="zh-TW" b="1" dirty="0" err="1" smtClean="0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err="1" smtClean="0">
                  <a:latin typeface="Times New Roman" pitchFamily="18" charset="0"/>
                  <a:ea typeface="標楷體" pitchFamily="65" charset="-120"/>
                </a:rPr>
                <a:t>u</a:t>
              </a:r>
              <a:endParaRPr lang="en-US" altLang="zh-TW" dirty="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0" name="Text Box 1065"/>
            <p:cNvSpPr txBox="1">
              <a:spLocks noChangeArrowheads="1"/>
            </p:cNvSpPr>
            <p:nvPr/>
          </p:nvSpPr>
          <p:spPr bwMode="auto">
            <a:xfrm>
              <a:off x="528" y="2640"/>
              <a:ext cx="20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(3)  </a:t>
              </a:r>
              <a:r>
                <a:rPr lang="en-US" altLang="zh-TW" b="1" dirty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+(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 err="1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w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) = (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err="1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err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)+</a:t>
              </a:r>
              <a:r>
                <a:rPr lang="en-US" altLang="zh-TW" b="1" dirty="0">
                  <a:latin typeface="Times New Roman" pitchFamily="18" charset="0"/>
                  <a:ea typeface="標楷體" pitchFamily="65" charset="-120"/>
                </a:rPr>
                <a:t>w</a:t>
              </a:r>
              <a:endParaRPr lang="en-US" altLang="zh-TW" dirty="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1" name="Text Box 1067"/>
            <p:cNvSpPr txBox="1">
              <a:spLocks noChangeArrowheads="1"/>
            </p:cNvSpPr>
            <p:nvPr/>
          </p:nvSpPr>
          <p:spPr bwMode="auto">
            <a:xfrm>
              <a:off x="521" y="2950"/>
              <a:ext cx="5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(4)  </a:t>
              </a:r>
              <a:r>
                <a:rPr lang="en-US" altLang="zh-TW" i="1" dirty="0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memuat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vektor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nol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0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sehingga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untuk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setiap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latin typeface="Times New Roman" pitchFamily="18" charset="0"/>
                </a:rPr>
                <a:t>u</a:t>
              </a:r>
              <a:r>
                <a:rPr lang="en-US" altLang="zh-TW" dirty="0" smtClean="0">
                  <a:latin typeface="Times New Roman" pitchFamily="18" charset="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</a:rPr>
                <a:t>pada</a:t>
              </a:r>
              <a:r>
                <a:rPr lang="en-US" altLang="zh-TW" dirty="0" smtClean="0">
                  <a:latin typeface="Times New Roman" pitchFamily="18" charset="0"/>
                </a:rPr>
                <a:t> </a:t>
              </a:r>
              <a:r>
                <a:rPr lang="en-US" altLang="zh-TW" i="1" dirty="0" smtClean="0">
                  <a:latin typeface="Times New Roman" pitchFamily="18" charset="0"/>
                </a:rPr>
                <a:t>V</a:t>
              </a:r>
              <a:r>
                <a:rPr lang="en-US" altLang="zh-TW" dirty="0">
                  <a:latin typeface="Times New Roman" pitchFamily="18" charset="0"/>
                </a:rPr>
                <a:t>,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0 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=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u</a:t>
              </a:r>
              <a:endParaRPr lang="en-US" altLang="zh-TW" b="1" dirty="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2" name="Text Box 1074"/>
            <p:cNvSpPr txBox="1">
              <a:spLocks noChangeArrowheads="1"/>
            </p:cNvSpPr>
            <p:nvPr/>
          </p:nvSpPr>
          <p:spPr bwMode="auto">
            <a:xfrm>
              <a:off x="528" y="3264"/>
              <a:ext cx="499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(5)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Untuk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setiap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pada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 dirty="0" smtClean="0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,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ada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vektor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pada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 dirty="0" smtClean="0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yang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dinotasikan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–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latin typeface="Times New Roman" pitchFamily="18" charset="0"/>
                  <a:ea typeface="標楷體" pitchFamily="65" charset="-120"/>
                </a:rPr>
                <a:t>sehingga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+(</a:t>
              </a:r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 b="1" dirty="0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</a:rPr>
                <a:t>) = </a:t>
              </a:r>
              <a:r>
                <a:rPr lang="en-US" altLang="zh-TW" b="1" dirty="0" smtClean="0">
                  <a:latin typeface="Times New Roman" pitchFamily="18" charset="0"/>
                  <a:ea typeface="標楷體" pitchFamily="65" charset="-120"/>
                </a:rPr>
                <a:t>0</a:t>
              </a:r>
              <a:r>
                <a:rPr lang="en-US" altLang="zh-TW" b="1" dirty="0">
                  <a:latin typeface="Times New Roman" pitchFamily="18" charset="0"/>
                  <a:ea typeface="標楷體" pitchFamily="65" charset="-120"/>
                </a:rPr>
                <a:t>					</a:t>
              </a:r>
              <a:endParaRPr lang="en-US" altLang="zh-TW" sz="2000" dirty="0"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90600" y="1268413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(6)      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dalam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			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1587500" y="1416050"/>
          <a:ext cx="406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3" imgW="203040" imgH="139680" progId="Equation.3">
                  <p:embed/>
                </p:oleObj>
              </mc:Choice>
              <mc:Fallback>
                <p:oleObj name="Equation" r:id="rId3" imgW="203040" imgH="139680" progId="Equation.3">
                  <p:embed/>
                  <p:pic>
                    <p:nvPicPr>
                      <p:cNvPr id="1229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416050"/>
                        <a:ext cx="4064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4"/>
          <p:cNvSpPr txBox="1">
            <a:spLocks noChangeArrowheads="1"/>
          </p:cNvSpPr>
          <p:nvPr/>
        </p:nvSpPr>
        <p:spPr bwMode="auto">
          <a:xfrm>
            <a:off x="990600" y="1773238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(7)                                 		</a:t>
            </a:r>
          </a:p>
        </p:txBody>
      </p:sp>
      <p:graphicFrame>
        <p:nvGraphicFramePr>
          <p:cNvPr id="12291" name="Object 1025"/>
          <p:cNvGraphicFramePr>
            <a:graphicFrameLocks noChangeAspect="1"/>
          </p:cNvGraphicFramePr>
          <p:nvPr/>
        </p:nvGraphicFramePr>
        <p:xfrm>
          <a:off x="1543050" y="1812925"/>
          <a:ext cx="2243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5" imgW="1117440" imgH="203040" progId="Equation.3">
                  <p:embed/>
                </p:oleObj>
              </mc:Choice>
              <mc:Fallback>
                <p:oleObj name="Equation" r:id="rId5" imgW="1117440" imgH="203040" progId="Equation.3">
                  <p:embed/>
                  <p:pic>
                    <p:nvPicPr>
                      <p:cNvPr id="1229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812925"/>
                        <a:ext cx="22431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990600" y="23495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(8)					</a:t>
            </a:r>
          </a:p>
        </p:txBody>
      </p:sp>
      <p:graphicFrame>
        <p:nvGraphicFramePr>
          <p:cNvPr id="12292" name="Object 1026"/>
          <p:cNvGraphicFramePr>
            <a:graphicFrameLocks noChangeAspect="1"/>
          </p:cNvGraphicFramePr>
          <p:nvPr/>
        </p:nvGraphicFramePr>
        <p:xfrm>
          <a:off x="1557338" y="2389188"/>
          <a:ext cx="2293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7" imgW="1143000" imgH="203040" progId="Equation.3">
                  <p:embed/>
                </p:oleObj>
              </mc:Choice>
              <mc:Fallback>
                <p:oleObj name="Equation" r:id="rId7" imgW="1143000" imgH="203040" progId="Equation.3">
                  <p:embed/>
                  <p:pic>
                    <p:nvPicPr>
                      <p:cNvPr id="1229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389188"/>
                        <a:ext cx="22939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990600" y="29241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(9)					</a:t>
            </a:r>
          </a:p>
        </p:txBody>
      </p:sp>
      <p:graphicFrame>
        <p:nvGraphicFramePr>
          <p:cNvPr id="12293" name="Object 1027"/>
          <p:cNvGraphicFramePr>
            <a:graphicFrameLocks noChangeAspect="1"/>
          </p:cNvGraphicFramePr>
          <p:nvPr/>
        </p:nvGraphicFramePr>
        <p:xfrm>
          <a:off x="1587500" y="2974975"/>
          <a:ext cx="1770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9" imgW="888840" imgH="203040" progId="Equation.3">
                  <p:embed/>
                </p:oleObj>
              </mc:Choice>
              <mc:Fallback>
                <p:oleObj name="Equation" r:id="rId9" imgW="888840" imgH="203040" progId="Equation.3">
                  <p:embed/>
                  <p:pic>
                    <p:nvPicPr>
                      <p:cNvPr id="1229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974975"/>
                        <a:ext cx="17700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26"/>
          <p:cNvSpPr txBox="1">
            <a:spLocks noChangeArrowheads="1"/>
          </p:cNvSpPr>
          <p:nvPr/>
        </p:nvSpPr>
        <p:spPr bwMode="auto">
          <a:xfrm>
            <a:off x="990600" y="349885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(10)				    	</a:t>
            </a:r>
            <a:endParaRPr lang="en-US" altLang="zh-TW">
              <a:solidFill>
                <a:schemeClr val="fol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294" name="Object 1028"/>
          <p:cNvGraphicFramePr>
            <a:graphicFrameLocks noChangeAspect="1"/>
          </p:cNvGraphicFramePr>
          <p:nvPr/>
        </p:nvGraphicFramePr>
        <p:xfrm>
          <a:off x="1671638" y="3549650"/>
          <a:ext cx="10493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1" imgW="520560" imgH="203040" progId="Equation.3">
                  <p:embed/>
                </p:oleObj>
              </mc:Choice>
              <mc:Fallback>
                <p:oleObj name="Equation" r:id="rId11" imgW="520560" imgH="203040" progId="Equation.3">
                  <p:embed/>
                  <p:pic>
                    <p:nvPicPr>
                      <p:cNvPr id="1229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549650"/>
                        <a:ext cx="10493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13317" name="Text Box 53"/>
          <p:cNvSpPr txBox="1">
            <a:spLocks noChangeArrowheads="1"/>
          </p:cNvSpPr>
          <p:nvPr/>
        </p:nvSpPr>
        <p:spPr bwMode="auto">
          <a:xfrm>
            <a:off x="928688" y="1522413"/>
            <a:ext cx="5838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Konsep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ruang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terdiri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atas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4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komponen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322" name="Text Box 83"/>
          <p:cNvSpPr txBox="1">
            <a:spLocks noChangeArrowheads="1"/>
          </p:cNvSpPr>
          <p:nvPr/>
        </p:nvSpPr>
        <p:spPr bwMode="auto">
          <a:xfrm>
            <a:off x="1143000" y="2055813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gugus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real,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dengan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skalar</a:t>
            </a:r>
            <a:endParaRPr lang="en-US" altLang="zh-TW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323" name="Text Box 34"/>
          <p:cNvSpPr txBox="1">
            <a:spLocks noChangeArrowheads="1"/>
          </p:cNvSpPr>
          <p:nvPr/>
        </p:nvSpPr>
        <p:spPr bwMode="auto">
          <a:xfrm>
            <a:off x="575469" y="3750647"/>
            <a:ext cx="7993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※ The set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together with the definitions of vector addition and scalar multiplication satisfying the above ten axioms is called a vector space</a:t>
            </a:r>
          </a:p>
        </p:txBody>
      </p:sp>
    </p:spTree>
    <p:extLst>
      <p:ext uri="{BB962C8B-B14F-4D97-AF65-F5344CB8AC3E}">
        <p14:creationId xmlns:p14="http://schemas.microsoft.com/office/powerpoint/2010/main" val="3103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544512" y="2486025"/>
            <a:ext cx="270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n-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tuple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space: 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endParaRPr lang="en-US" altLang="zh-TW" i="1" baseline="50000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5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95326"/>
              </p:ext>
            </p:extLst>
          </p:nvPr>
        </p:nvGraphicFramePr>
        <p:xfrm>
          <a:off x="987425" y="3003550"/>
          <a:ext cx="6013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方程式" r:id="rId3" imgW="6743520" imgH="380880" progId="Equation.3">
                  <p:embed/>
                </p:oleObj>
              </mc:Choice>
              <mc:Fallback>
                <p:oleObj name="方程式" r:id="rId3" imgW="6743520" imgH="380880" progId="Equation.3">
                  <p:embed/>
                  <p:pic>
                    <p:nvPicPr>
                      <p:cNvPr id="14338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003550"/>
                        <a:ext cx="60134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03340"/>
              </p:ext>
            </p:extLst>
          </p:nvPr>
        </p:nvGraphicFramePr>
        <p:xfrm>
          <a:off x="987425" y="3398838"/>
          <a:ext cx="39751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方程式" r:id="rId5" imgW="3974760" imgH="380880" progId="Equation.3">
                  <p:embed/>
                </p:oleObj>
              </mc:Choice>
              <mc:Fallback>
                <p:oleObj name="方程式" r:id="rId5" imgW="3974760" imgH="380880" progId="Equation.3">
                  <p:embed/>
                  <p:pic>
                    <p:nvPicPr>
                      <p:cNvPr id="14339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398838"/>
                        <a:ext cx="39751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6832600" y="2986088"/>
            <a:ext cx="231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vector addition)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4970462" y="3414713"/>
            <a:ext cx="3698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scalar multiplication for vectors)</a:t>
            </a:r>
          </a:p>
        </p:txBody>
      </p:sp>
    </p:spTree>
    <p:extLst>
      <p:ext uri="{BB962C8B-B14F-4D97-AF65-F5344CB8AC3E}">
        <p14:creationId xmlns:p14="http://schemas.microsoft.com/office/powerpoint/2010/main" val="2041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4400" dirty="0" smtClean="0"/>
              <a:t>Yang </a:t>
            </a:r>
            <a:r>
              <a:rPr lang="en-US" altLang="zh-TW" sz="4400" dirty="0" err="1" smtClean="0"/>
              <a:t>akan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dibahas</a:t>
            </a:r>
            <a:endParaRPr lang="en-US" altLang="zh-TW" sz="4400" dirty="0" smtClean="0">
              <a:solidFill>
                <a:srgbClr val="3333CC"/>
              </a:solidFill>
            </a:endParaRP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sz="2400" dirty="0" err="1" smtClean="0"/>
              <a:t>Vektor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pada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R</a:t>
            </a:r>
            <a:r>
              <a:rPr lang="en-US" altLang="zh-TW" sz="2400" i="1" baseline="50000" dirty="0" smtClean="0"/>
              <a:t>n</a:t>
            </a:r>
            <a:endParaRPr lang="en-US" altLang="zh-TW" sz="2400" baseline="50000" dirty="0" smtClean="0"/>
          </a:p>
          <a:p>
            <a:pPr algn="l" eaLnBrk="1" hangingPunct="1"/>
            <a:r>
              <a:rPr lang="en-US" altLang="zh-TW" sz="2400" dirty="0" err="1" smtClean="0"/>
              <a:t>Definisi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Ruang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Vektor</a:t>
            </a:r>
            <a:endParaRPr lang="en-US" altLang="zh-TW" sz="2400" dirty="0" smtClean="0"/>
          </a:p>
          <a:p>
            <a:pPr algn="l" eaLnBrk="1" hangingPunct="1"/>
            <a:r>
              <a:rPr lang="en-US" altLang="zh-TW" sz="2400" dirty="0" err="1" smtClean="0"/>
              <a:t>Anak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Ruang</a:t>
            </a:r>
            <a:r>
              <a:rPr lang="en-US" altLang="zh-TW" sz="2400" dirty="0" smtClean="0"/>
              <a:t> Vector</a:t>
            </a:r>
          </a:p>
          <a:p>
            <a:pPr algn="l" eaLnBrk="1" hangingPunct="1"/>
            <a:r>
              <a:rPr lang="en-US" altLang="zh-TW" sz="2400" dirty="0" err="1" smtClean="0"/>
              <a:t>Gugus</a:t>
            </a:r>
            <a:r>
              <a:rPr lang="en-US" altLang="zh-TW" sz="2400" dirty="0" smtClean="0"/>
              <a:t> yang </a:t>
            </a:r>
            <a:r>
              <a:rPr lang="en-US" altLang="zh-TW" sz="2400" dirty="0" err="1" smtClean="0"/>
              <a:t>Merentang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Ruang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Vektor</a:t>
            </a:r>
            <a:endParaRPr lang="en-US" altLang="zh-TW" sz="2400" dirty="0" smtClean="0"/>
          </a:p>
          <a:p>
            <a:pPr algn="l" eaLnBrk="1" hangingPunct="1"/>
            <a:r>
              <a:rPr lang="en-US" altLang="zh-TW" sz="2400" dirty="0" err="1" smtClean="0"/>
              <a:t>Kebebasan</a:t>
            </a:r>
            <a:r>
              <a:rPr lang="en-US" altLang="zh-TW" sz="2400" dirty="0" smtClean="0"/>
              <a:t> Linear</a:t>
            </a:r>
          </a:p>
          <a:p>
            <a:pPr algn="l" eaLnBrk="1" hangingPunct="1"/>
            <a:r>
              <a:rPr lang="en-US" altLang="zh-TW" sz="2400" dirty="0" smtClean="0"/>
              <a:t>Basis </a:t>
            </a:r>
            <a:r>
              <a:rPr lang="en-US" altLang="zh-TW" sz="2400" dirty="0" err="1" smtClean="0"/>
              <a:t>dan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Dimensi</a:t>
            </a:r>
            <a:endParaRPr lang="en-US" altLang="zh-TW" sz="2400" dirty="0" smtClean="0"/>
          </a:p>
          <a:p>
            <a:pPr algn="l" eaLnBrk="1" hangingPunct="1"/>
            <a:r>
              <a:rPr lang="en-US" altLang="zh-TW" sz="2400" dirty="0" err="1" smtClean="0"/>
              <a:t>Pangkat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dan</a:t>
            </a:r>
            <a:r>
              <a:rPr lang="en-US" altLang="zh-TW" sz="2400" dirty="0" smtClean="0"/>
              <a:t> SPL</a:t>
            </a:r>
          </a:p>
          <a:p>
            <a:pPr algn="l" eaLnBrk="1" hangingPunct="1"/>
            <a:r>
              <a:rPr lang="en-US" altLang="zh-TW" sz="2400" dirty="0" err="1" smtClean="0"/>
              <a:t>Koordinat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dan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Perubahan</a:t>
            </a:r>
            <a:r>
              <a:rPr lang="en-US" altLang="zh-TW" sz="2400" dirty="0" smtClean="0"/>
              <a:t> Basis</a:t>
            </a:r>
          </a:p>
          <a:p>
            <a:pPr algn="l" eaLnBrk="1" hangingPunct="1"/>
            <a:r>
              <a:rPr lang="en-US" altLang="zh-TW" sz="2400" dirty="0" err="1" smtClean="0"/>
              <a:t>Penerapan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Ruang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Vektor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404" name="Rectangle 1030"/>
          <p:cNvSpPr>
            <a:spLocks noChangeArrowheads="1"/>
          </p:cNvSpPr>
          <p:nvPr/>
        </p:nvSpPr>
        <p:spPr bwMode="auto">
          <a:xfrm>
            <a:off x="8572500" y="64008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kumimoji="0" lang="en-US" altLang="zh-TW" sz="1400">
                <a:latin typeface="Times New Roman" pitchFamily="18" charset="0"/>
              </a:rPr>
              <a:t>4.</a:t>
            </a:r>
            <a:fld id="{32046DC5-DE7E-4CE7-99D3-489C45DE025B}" type="slidenum">
              <a:rPr kumimoji="0" lang="en-US" altLang="zh-TW" sz="1400">
                <a:latin typeface="Times New Roman" pitchFamily="18" charset="0"/>
              </a:rPr>
              <a:pPr algn="ctr"/>
              <a:t>2</a:t>
            </a:fld>
            <a:endParaRPr kumimoji="0" lang="en-US" altLang="zh-TW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400827" y="1958263"/>
            <a:ext cx="2379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Matrix space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: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0" name="Object 3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08782"/>
              </p:ext>
            </p:extLst>
          </p:nvPr>
        </p:nvGraphicFramePr>
        <p:xfrm>
          <a:off x="4177490" y="2010651"/>
          <a:ext cx="1220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1434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490" y="2010651"/>
                        <a:ext cx="1220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785002" y="2885363"/>
            <a:ext cx="205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</a:rPr>
              <a:t>Ex: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m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2)</a:t>
            </a:r>
          </a:p>
        </p:txBody>
      </p:sp>
      <p:graphicFrame>
        <p:nvGraphicFramePr>
          <p:cNvPr id="12" name="Object 3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971"/>
              </p:ext>
            </p:extLst>
          </p:nvPr>
        </p:nvGraphicFramePr>
        <p:xfrm>
          <a:off x="1005665" y="3434638"/>
          <a:ext cx="5635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方程式" r:id="rId5" imgW="2819160" imgH="482400" progId="Equation.3">
                  <p:embed/>
                </p:oleObj>
              </mc:Choice>
              <mc:Fallback>
                <p:oleObj name="方程式" r:id="rId5" imgW="2819160" imgH="482400" progId="Equation.3">
                  <p:embed/>
                  <p:pic>
                    <p:nvPicPr>
                      <p:cNvPr id="14341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65" y="3434638"/>
                        <a:ext cx="56356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64214"/>
              </p:ext>
            </p:extLst>
          </p:nvPr>
        </p:nvGraphicFramePr>
        <p:xfrm>
          <a:off x="996140" y="4579226"/>
          <a:ext cx="33782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方程式" r:id="rId7" imgW="1688760" imgH="482400" progId="Equation.3">
                  <p:embed/>
                </p:oleObj>
              </mc:Choice>
              <mc:Fallback>
                <p:oleObj name="方程式" r:id="rId7" imgW="1688760" imgH="482400" progId="Equation.3">
                  <p:embed/>
                  <p:pic>
                    <p:nvPicPr>
                      <p:cNvPr id="14342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40" y="4579226"/>
                        <a:ext cx="33782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6606365" y="3815638"/>
            <a:ext cx="233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matrix addition)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4463240" y="4906251"/>
            <a:ext cx="3802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scalar multiplication for matrices)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862790" y="2386888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(the set of all </a:t>
            </a:r>
            <a:r>
              <a:rPr lang="en-US" altLang="zh-TW" i="1" dirty="0" err="1">
                <a:latin typeface="Times New Roman" pitchFamily="18" charset="0"/>
              </a:rPr>
              <a:t>m</a:t>
            </a:r>
            <a:r>
              <a:rPr lang="en-US" altLang="zh-TW" dirty="0" err="1">
                <a:latin typeface="Times New Roman" pitchFamily="18" charset="0"/>
              </a:rPr>
              <a:t>×</a:t>
            </a:r>
            <a:r>
              <a:rPr lang="en-US" altLang="zh-TW" i="1" dirty="0" err="1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matrices with real-number entries)</a:t>
            </a:r>
          </a:p>
        </p:txBody>
      </p:sp>
    </p:spTree>
    <p:extLst>
      <p:ext uri="{BB962C8B-B14F-4D97-AF65-F5344CB8AC3E}">
        <p14:creationId xmlns:p14="http://schemas.microsoft.com/office/powerpoint/2010/main" val="17937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97632" y="1940833"/>
            <a:ext cx="7700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(3) 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n-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th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degree or less polynomial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space:                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   (the set of all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real-valued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polynomials of degree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or less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4320"/>
              </p:ext>
            </p:extLst>
          </p:nvPr>
        </p:nvGraphicFramePr>
        <p:xfrm>
          <a:off x="5980436" y="1993072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1536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436" y="1993072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65498"/>
              </p:ext>
            </p:extLst>
          </p:nvPr>
        </p:nvGraphicFramePr>
        <p:xfrm>
          <a:off x="859632" y="2782208"/>
          <a:ext cx="6272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方程式" r:id="rId5" imgW="3136680" imgH="241200" progId="Equation.3">
                  <p:embed/>
                </p:oleObj>
              </mc:Choice>
              <mc:Fallback>
                <p:oleObj name="方程式" r:id="rId5" imgW="3136680" imgH="241200" progId="Equation.3">
                  <p:embed/>
                  <p:pic>
                    <p:nvPicPr>
                      <p:cNvPr id="1536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2" y="2782208"/>
                        <a:ext cx="6272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88797"/>
              </p:ext>
            </p:extLst>
          </p:nvPr>
        </p:nvGraphicFramePr>
        <p:xfrm>
          <a:off x="1586707" y="3264808"/>
          <a:ext cx="373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方程式" r:id="rId7" imgW="1866600" imgH="241200" progId="Equation.3">
                  <p:embed/>
                </p:oleObj>
              </mc:Choice>
              <mc:Fallback>
                <p:oleObj name="方程式" r:id="rId7" imgW="1866600" imgH="241200" progId="Equation.3">
                  <p:embed/>
                  <p:pic>
                    <p:nvPicPr>
                      <p:cNvPr id="1536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707" y="3264808"/>
                        <a:ext cx="373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48"/>
          <p:cNvSpPr txBox="1">
            <a:spLocks noChangeArrowheads="1"/>
          </p:cNvSpPr>
          <p:nvPr/>
        </p:nvSpPr>
        <p:spPr bwMode="auto">
          <a:xfrm>
            <a:off x="861170" y="3825344"/>
            <a:ext cx="7559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※ By the fact that the set of real numbers is closed under addition and multiplication, it is straightforward to show that </a:t>
            </a:r>
            <a:r>
              <a:rPr lang="en-US" altLang="zh-TW" sz="1800" i="1" dirty="0" err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TW" sz="1800" i="1" baseline="-25000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 satisfies the ten axioms and thus is a vector space</a:t>
            </a: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7052320" y="2732450"/>
            <a:ext cx="1979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6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standard polynomial addition</a:t>
            </a:r>
            <a:r>
              <a:rPr lang="en-US" altLang="zh-TW" sz="16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5333157" y="3236506"/>
            <a:ext cx="3591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scalar multiplication for </a:t>
            </a:r>
            <a:r>
              <a:rPr lang="en-US" altLang="zh-TW" sz="16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polynomials</a:t>
            </a:r>
            <a:r>
              <a:rPr lang="en-US" altLang="zh-TW" sz="16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3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Catatan</a:t>
            </a:r>
            <a:r>
              <a:rPr lang="en-US" sz="2000" dirty="0" smtClean="0"/>
              <a:t>: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gugus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aksioma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pSp>
        <p:nvGrpSpPr>
          <p:cNvPr id="4" name="Group 1077"/>
          <p:cNvGrpSpPr>
            <a:grpSpLocks/>
          </p:cNvGrpSpPr>
          <p:nvPr/>
        </p:nvGrpSpPr>
        <p:grpSpPr bwMode="auto">
          <a:xfrm>
            <a:off x="1216885" y="3034977"/>
            <a:ext cx="6859967" cy="2317751"/>
            <a:chOff x="751" y="1373"/>
            <a:chExt cx="4879" cy="1460"/>
          </a:xfrm>
        </p:grpSpPr>
        <p:graphicFrame>
          <p:nvGraphicFramePr>
            <p:cNvPr id="14" name="Object 2054"/>
            <p:cNvGraphicFramePr>
              <a:graphicFrameLocks noChangeAspect="1"/>
            </p:cNvGraphicFramePr>
            <p:nvPr/>
          </p:nvGraphicFramePr>
          <p:xfrm>
            <a:off x="1064" y="1373"/>
            <a:ext cx="2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8" name="Equation" r:id="rId3" imgW="2222280" imgH="228600" progId="Equation.DSMT4">
                    <p:embed/>
                  </p:oleObj>
                </mc:Choice>
                <mc:Fallback>
                  <p:oleObj name="Equation" r:id="rId3" imgW="2222280" imgH="228600" progId="Equation.DSMT4">
                    <p:embed/>
                    <p:pic>
                      <p:nvPicPr>
                        <p:cNvPr id="19464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373"/>
                          <a:ext cx="28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55"/>
            <p:cNvGraphicFramePr>
              <a:graphicFrameLocks noChangeAspect="1"/>
            </p:cNvGraphicFramePr>
            <p:nvPr/>
          </p:nvGraphicFramePr>
          <p:xfrm>
            <a:off x="1056" y="1645"/>
            <a:ext cx="10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9" name="方程式" r:id="rId5" imgW="850680" imgH="228600" progId="Equation.3">
                    <p:embed/>
                  </p:oleObj>
                </mc:Choice>
                <mc:Fallback>
                  <p:oleObj name="方程式" r:id="rId5" imgW="850680" imgH="228600" progId="Equation.3">
                    <p:embed/>
                    <p:pic>
                      <p:nvPicPr>
                        <p:cNvPr id="19465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45"/>
                          <a:ext cx="10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059"/>
            <p:cNvSpPr txBox="1">
              <a:spLocks noChangeArrowheads="1"/>
            </p:cNvSpPr>
            <p:nvPr/>
          </p:nvSpPr>
          <p:spPr bwMode="auto">
            <a:xfrm>
              <a:off x="2154" y="1655"/>
              <a:ext cx="347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(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tidak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tertutup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pada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operasi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perkalian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skalar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+mn-lt"/>
                  <a:ea typeface="標楷體" pitchFamily="65" charset="-120"/>
                </a:rPr>
                <a:t>)</a:t>
              </a:r>
              <a:endPara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17" name="Text Box 1059"/>
            <p:cNvSpPr txBox="1">
              <a:spLocks noChangeArrowheads="1"/>
            </p:cNvSpPr>
            <p:nvPr/>
          </p:nvSpPr>
          <p:spPr bwMode="auto">
            <a:xfrm>
              <a:off x="751" y="2581"/>
              <a:ext cx="397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Jadi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….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Himpunan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bilangan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bulat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bukan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ruang</a:t>
              </a:r>
              <a:r>
                <a:rPr lang="en-US" altLang="zh-TW" sz="2000" dirty="0" smtClean="0">
                  <a:solidFill>
                    <a:srgbClr val="0000FF"/>
                  </a:solidFill>
                  <a:ea typeface="標楷體" pitchFamily="65" charset="-120"/>
                </a:rPr>
                <a:t> </a:t>
              </a:r>
              <a:r>
                <a:rPr lang="en-US" altLang="zh-TW" sz="2000" dirty="0" err="1" smtClean="0">
                  <a:solidFill>
                    <a:srgbClr val="0000FF"/>
                  </a:solidFill>
                  <a:ea typeface="標楷體" pitchFamily="65" charset="-120"/>
                </a:rPr>
                <a:t>vektor</a:t>
              </a:r>
              <a:endPara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endParaRPr>
            </a:p>
          </p:txBody>
        </p:sp>
      </p:grpSp>
      <p:graphicFrame>
        <p:nvGraphicFramePr>
          <p:cNvPr id="5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85873"/>
              </p:ext>
            </p:extLst>
          </p:nvPr>
        </p:nvGraphicFramePr>
        <p:xfrm>
          <a:off x="2492144" y="3820790"/>
          <a:ext cx="24886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方程式" r:id="rId7" imgW="139680" imgH="203040" progId="Equation.3">
                  <p:embed/>
                </p:oleObj>
              </mc:Choice>
              <mc:Fallback>
                <p:oleObj name="方程式" r:id="rId7" imgW="139680" imgH="203040" progId="Equation.3">
                  <p:embed/>
                  <p:pic>
                    <p:nvPicPr>
                      <p:cNvPr id="1946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144" y="3820790"/>
                        <a:ext cx="24886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2132"/>
              </p:ext>
            </p:extLst>
          </p:nvPr>
        </p:nvGraphicFramePr>
        <p:xfrm>
          <a:off x="1728676" y="3820790"/>
          <a:ext cx="24886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方程式" r:id="rId9" imgW="139680" imgH="203040" progId="Equation.3">
                  <p:embed/>
                </p:oleObj>
              </mc:Choice>
              <mc:Fallback>
                <p:oleObj name="方程式" r:id="rId9" imgW="139680" imgH="203040" progId="Equation.3">
                  <p:embed/>
                  <p:pic>
                    <p:nvPicPr>
                      <p:cNvPr id="1946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76" y="3820790"/>
                        <a:ext cx="24886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60665"/>
              </p:ext>
            </p:extLst>
          </p:nvPr>
        </p:nvGraphicFramePr>
        <p:xfrm>
          <a:off x="2019722" y="3820790"/>
          <a:ext cx="24886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方程式" r:id="rId11" imgW="139680" imgH="203040" progId="Equation.3">
                  <p:embed/>
                </p:oleObj>
              </mc:Choice>
              <mc:Fallback>
                <p:oleObj name="方程式" r:id="rId11" imgW="139680" imgH="203040" progId="Equation.3">
                  <p:embed/>
                  <p:pic>
                    <p:nvPicPr>
                      <p:cNvPr id="19463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22" y="3820790"/>
                        <a:ext cx="24886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63"/>
          <p:cNvSpPr txBox="1">
            <a:spLocks noChangeArrowheads="1"/>
          </p:cNvSpPr>
          <p:nvPr/>
        </p:nvSpPr>
        <p:spPr bwMode="auto">
          <a:xfrm>
            <a:off x="1419352" y="4054152"/>
            <a:ext cx="61443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  <a:ea typeface="標楷體" pitchFamily="65" charset="-120"/>
              </a:rPr>
              <a:t>scala</a:t>
            </a:r>
            <a:r>
              <a:rPr lang="en-US" altLang="zh-TW" sz="1600">
                <a:latin typeface="標楷體" pitchFamily="65" charset="-120"/>
                <a:ea typeface="標楷體" pitchFamily="65" charset="-120"/>
              </a:rPr>
              <a:t>r</a:t>
            </a:r>
          </a:p>
        </p:txBody>
      </p:sp>
      <p:sp>
        <p:nvSpPr>
          <p:cNvPr id="13" name="Text Box 1074"/>
          <p:cNvSpPr txBox="1">
            <a:spLocks noChangeArrowheads="1"/>
          </p:cNvSpPr>
          <p:nvPr/>
        </p:nvSpPr>
        <p:spPr bwMode="auto">
          <a:xfrm>
            <a:off x="628650" y="1922528"/>
            <a:ext cx="831940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</a:rPr>
              <a:t>contoh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: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Himpunan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semua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bilangan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bulat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(integer)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bukanlah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ruang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Text Box 1075"/>
          <p:cNvSpPr txBox="1">
            <a:spLocks noChangeArrowheads="1"/>
          </p:cNvSpPr>
          <p:nvPr/>
        </p:nvSpPr>
        <p:spPr bwMode="auto">
          <a:xfrm>
            <a:off x="1835533" y="4198615"/>
            <a:ext cx="72550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folHlink"/>
                </a:solidFill>
                <a:latin typeface="Times New Roman" pitchFamily="18" charset="0"/>
                <a:ea typeface="標楷體" pitchFamily="65" charset="-120"/>
              </a:rPr>
              <a:t>integer</a:t>
            </a:r>
          </a:p>
        </p:txBody>
      </p:sp>
      <p:sp>
        <p:nvSpPr>
          <p:cNvPr id="11" name="Text Box 1076"/>
          <p:cNvSpPr txBox="1">
            <a:spLocks noChangeArrowheads="1"/>
          </p:cNvSpPr>
          <p:nvPr/>
        </p:nvSpPr>
        <p:spPr bwMode="auto">
          <a:xfrm>
            <a:off x="2375444" y="4054152"/>
            <a:ext cx="93500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itchFamily="18" charset="0"/>
                <a:ea typeface="標楷體" pitchFamily="65" charset="-120"/>
              </a:rPr>
              <a:t>noninteger</a:t>
            </a:r>
          </a:p>
        </p:txBody>
      </p:sp>
    </p:spTree>
    <p:extLst>
      <p:ext uri="{BB962C8B-B14F-4D97-AF65-F5344CB8AC3E}">
        <p14:creationId xmlns:p14="http://schemas.microsoft.com/office/powerpoint/2010/main" val="5396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Catatan</a:t>
            </a:r>
            <a:r>
              <a:rPr lang="en-US" sz="2000" dirty="0" smtClean="0"/>
              <a:t>: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gugus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aksioma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 Box 1074"/>
          <p:cNvSpPr txBox="1">
            <a:spLocks noChangeArrowheads="1"/>
          </p:cNvSpPr>
          <p:nvPr/>
        </p:nvSpPr>
        <p:spPr bwMode="auto">
          <a:xfrm>
            <a:off x="628650" y="1922528"/>
            <a:ext cx="8319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</a:rPr>
              <a:t>contoh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: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Himpunan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semua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polynomial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derajat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dua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tepat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bukanlah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ruang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Text Box 1066"/>
          <p:cNvSpPr txBox="1">
            <a:spLocks noChangeArrowheads="1"/>
          </p:cNvSpPr>
          <p:nvPr/>
        </p:nvSpPr>
        <p:spPr bwMode="auto">
          <a:xfrm>
            <a:off x="835124" y="3226222"/>
            <a:ext cx="3423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Andaikan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              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568937"/>
              </p:ext>
            </p:extLst>
          </p:nvPr>
        </p:nvGraphicFramePr>
        <p:xfrm>
          <a:off x="2274986" y="3226222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方程式" r:id="rId3" imgW="622080" imgH="228600" progId="Equation.3">
                  <p:embed/>
                </p:oleObj>
              </mc:Choice>
              <mc:Fallback>
                <p:oleObj name="方程式" r:id="rId3" imgW="622080" imgH="228600" progId="Equation.3">
                  <p:embed/>
                  <p:pic>
                    <p:nvPicPr>
                      <p:cNvPr id="1945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986" y="3226222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92540"/>
              </p:ext>
            </p:extLst>
          </p:nvPr>
        </p:nvGraphicFramePr>
        <p:xfrm>
          <a:off x="4219674" y="3226222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方程式" r:id="rId5" imgW="1091880" imgH="228600" progId="Equation.3">
                  <p:embed/>
                </p:oleObj>
              </mc:Choice>
              <mc:Fallback>
                <p:oleObj name="方程式" r:id="rId5" imgW="1091880" imgH="228600" progId="Equation.3">
                  <p:embed/>
                  <p:pic>
                    <p:nvPicPr>
                      <p:cNvPr id="19459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674" y="3226222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65448"/>
              </p:ext>
            </p:extLst>
          </p:nvPr>
        </p:nvGraphicFramePr>
        <p:xfrm>
          <a:off x="1846361" y="3856459"/>
          <a:ext cx="3152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方程式" r:id="rId7" imgW="1574640" imgH="203040" progId="Equation.3">
                  <p:embed/>
                </p:oleObj>
              </mc:Choice>
              <mc:Fallback>
                <p:oleObj name="方程式" r:id="rId7" imgW="1574640" imgH="203040" progId="Equation.3">
                  <p:embed/>
                  <p:pic>
                    <p:nvPicPr>
                      <p:cNvPr id="1946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361" y="3856459"/>
                        <a:ext cx="3152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71"/>
          <p:cNvSpPr txBox="1">
            <a:spLocks noChangeArrowheads="1"/>
          </p:cNvSpPr>
          <p:nvPr/>
        </p:nvSpPr>
        <p:spPr bwMode="auto">
          <a:xfrm>
            <a:off x="1843186" y="4367634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tidak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tertutup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pada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operasi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penjumlahan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20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3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</a:rPr>
              <a:t>Himpunan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bagian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tidak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kosong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dari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i="1" dirty="0" smtClean="0">
                <a:latin typeface="Times New Roman" pitchFamily="18" charset="0"/>
              </a:rPr>
              <a:t>V</a:t>
            </a:r>
            <a:r>
              <a:rPr lang="en-US" altLang="zh-TW" dirty="0" smtClean="0">
                <a:latin typeface="Times New Roman" pitchFamily="18" charset="0"/>
              </a:rPr>
              <a:t>, </a:t>
            </a:r>
            <a:r>
              <a:rPr lang="en-US" altLang="zh-TW" dirty="0" err="1" smtClean="0">
                <a:latin typeface="Times New Roman" pitchFamily="18" charset="0"/>
              </a:rPr>
              <a:t>yaitu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i="1" dirty="0" smtClean="0">
                <a:latin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</a:rPr>
              <a:t>, </a:t>
            </a:r>
            <a:r>
              <a:rPr lang="en-US" altLang="zh-TW" dirty="0" err="1" smtClean="0">
                <a:latin typeface="Times New Roman" pitchFamily="18" charset="0"/>
              </a:rPr>
              <a:t>disebut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sebagai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anak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ruang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vektor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jika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i="1" dirty="0" smtClean="0">
                <a:latin typeface="Times New Roman" pitchFamily="18" charset="0"/>
              </a:rPr>
              <a:t>W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juga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u="sng" dirty="0" err="1" smtClean="0">
                <a:latin typeface="Times New Roman" pitchFamily="18" charset="0"/>
              </a:rPr>
              <a:t>bersifat</a:t>
            </a:r>
            <a:r>
              <a:rPr lang="en-US" altLang="zh-TW" u="sng" dirty="0" smtClean="0">
                <a:latin typeface="Times New Roman" pitchFamily="18" charset="0"/>
              </a:rPr>
              <a:t> </a:t>
            </a:r>
            <a:r>
              <a:rPr lang="en-US" altLang="zh-TW" u="sng" dirty="0" err="1" smtClean="0">
                <a:latin typeface="Times New Roman" pitchFamily="18" charset="0"/>
              </a:rPr>
              <a:t>sebagai</a:t>
            </a:r>
            <a:r>
              <a:rPr lang="en-US" altLang="zh-TW" u="sng" dirty="0" smtClean="0">
                <a:latin typeface="Times New Roman" pitchFamily="18" charset="0"/>
              </a:rPr>
              <a:t> </a:t>
            </a:r>
            <a:r>
              <a:rPr lang="en-US" altLang="zh-TW" u="sng" dirty="0" err="1" smtClean="0">
                <a:latin typeface="Times New Roman" pitchFamily="18" charset="0"/>
              </a:rPr>
              <a:t>ruang</a:t>
            </a:r>
            <a:r>
              <a:rPr lang="en-US" altLang="zh-TW" u="sng" dirty="0" smtClean="0">
                <a:latin typeface="Times New Roman" pitchFamily="18" charset="0"/>
              </a:rPr>
              <a:t> </a:t>
            </a:r>
            <a:r>
              <a:rPr lang="en-US" altLang="zh-TW" u="sng" dirty="0" err="1" smtClean="0">
                <a:latin typeface="Times New Roman" pitchFamily="18" charset="0"/>
              </a:rPr>
              <a:t>vektor</a:t>
            </a:r>
            <a:r>
              <a:rPr lang="en-US" altLang="zh-TW" u="sng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dengan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operasi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penjumlahan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dan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perkalian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skalar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seperti</a:t>
            </a:r>
            <a:r>
              <a:rPr lang="en-US" altLang="zh-TW" dirty="0" smtClean="0">
                <a:latin typeface="Times New Roman" pitchFamily="18" charset="0"/>
              </a:rPr>
              <a:t> yang </a:t>
            </a:r>
            <a:r>
              <a:rPr lang="en-US" altLang="zh-TW" dirty="0" err="1" smtClean="0">
                <a:latin typeface="Times New Roman" pitchFamily="18" charset="0"/>
              </a:rPr>
              <a:t>didefinisikan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untuk</a:t>
            </a:r>
            <a:r>
              <a:rPr lang="en-US" altLang="zh-TW" dirty="0" smtClean="0">
                <a:latin typeface="Times New Roman" pitchFamily="18" charset="0"/>
              </a:rPr>
              <a:t> V</a:t>
            </a:r>
          </a:p>
          <a:p>
            <a:endParaRPr lang="en-US" dirty="0" smtClean="0"/>
          </a:p>
          <a:p>
            <a:r>
              <a:rPr lang="en-US" dirty="0" smtClean="0"/>
              <a:t>Hal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sepuluh</a:t>
            </a:r>
            <a:r>
              <a:rPr lang="en-US" dirty="0" smtClean="0"/>
              <a:t> </a:t>
            </a:r>
            <a:r>
              <a:rPr lang="en-US" dirty="0" err="1" smtClean="0"/>
              <a:t>aksioma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14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55000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Karena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yang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didefinisikan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W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sama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dengan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yang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didefinisikan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V,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sebagian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besar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sepuluh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aksioma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otomatis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berlaku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</a:t>
            </a:r>
          </a:p>
          <a:p>
            <a:pPr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55000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Tidak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diperlukan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memeriksa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sepuluh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aksioma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tersebut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</a:t>
            </a:r>
          </a:p>
          <a:p>
            <a:pPr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55000"/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Teorema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berikut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menyatakan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bahwa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pemeriksaan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cukup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dilakukan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tertutup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dengan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156121" y="1571255"/>
            <a:ext cx="781059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adalah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himpunan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bagian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V,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W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adalah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suatu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anak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ruang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V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hanya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memenuhi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dua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hal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berikut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1081087" y="3040808"/>
            <a:ext cx="7675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dalam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err="1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juga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dalam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Text Box 1048"/>
          <p:cNvSpPr txBox="1">
            <a:spLocks noChangeArrowheads="1"/>
          </p:cNvSpPr>
          <p:nvPr/>
        </p:nvSpPr>
        <p:spPr bwMode="auto">
          <a:xfrm>
            <a:off x="1074738" y="3545633"/>
            <a:ext cx="76027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dalam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c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sembaran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juga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dalam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0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23561" name="Rectangle 1027"/>
          <p:cNvSpPr>
            <a:spLocks noGrp="1" noChangeArrowheads="1"/>
          </p:cNvSpPr>
          <p:nvPr>
            <p:ph idx="1"/>
          </p:nvPr>
        </p:nvSpPr>
        <p:spPr>
          <a:xfrm>
            <a:off x="429591" y="1312862"/>
            <a:ext cx="8175477" cy="159305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ilustrasi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tentang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anak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vektor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2×2</a:t>
            </a:r>
            <a:endParaRPr lang="en-US" altLang="zh-TW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dirty="0" smtClean="0"/>
              <a:t>	 </a:t>
            </a:r>
            <a:r>
              <a:rPr lang="en-US" altLang="zh-TW" dirty="0" err="1" smtClean="0"/>
              <a:t>Andaikan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chemeClr val="tx1"/>
                </a:solidFill>
              </a:rPr>
              <a:t>W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himpunan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semua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matriks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simetrik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berukuran</a:t>
            </a:r>
            <a:r>
              <a:rPr lang="en-US" altLang="zh-TW" dirty="0" smtClean="0">
                <a:solidFill>
                  <a:schemeClr val="tx1"/>
                </a:solidFill>
              </a:rPr>
              <a:t> 2×2. </a:t>
            </a:r>
            <a:r>
              <a:rPr lang="en-US" altLang="zh-TW" dirty="0" err="1" smtClean="0">
                <a:solidFill>
                  <a:schemeClr val="tx1"/>
                </a:solidFill>
              </a:rPr>
              <a:t>Tunjukkan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bahwa</a:t>
            </a:r>
            <a:r>
              <a:rPr lang="en-US" altLang="zh-TW" dirty="0" smtClean="0">
                <a:solidFill>
                  <a:schemeClr val="tx1"/>
                </a:solidFill>
              </a:rPr>
              <a:t> W </a:t>
            </a:r>
            <a:r>
              <a:rPr lang="en-US" altLang="zh-TW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anak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ruang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vektor</a:t>
            </a:r>
            <a:r>
              <a:rPr lang="en-US" altLang="zh-TW" dirty="0"/>
              <a:t> </a:t>
            </a:r>
            <a:r>
              <a:rPr lang="en-US" altLang="zh-TW" dirty="0" err="1" smtClean="0"/>
              <a:t>dari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ruang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chemeClr val="tx1"/>
                </a:solidFill>
              </a:rPr>
              <a:t>M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2×2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</a:rPr>
              <a:t>dengan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operasi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penju</a:t>
            </a:r>
            <a:r>
              <a:rPr lang="en-US" altLang="zh-TW" dirty="0" err="1" smtClean="0"/>
              <a:t>mlahan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perkalian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skalar</a:t>
            </a:r>
            <a:r>
              <a:rPr lang="en-US" altLang="zh-TW" dirty="0" smtClean="0"/>
              <a:t> yang </a:t>
            </a:r>
            <a:r>
              <a:rPr lang="en-US" altLang="zh-TW" dirty="0" err="1" smtClean="0"/>
              <a:t>standar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3562" name="Text Box 1035"/>
          <p:cNvSpPr txBox="1">
            <a:spLocks noChangeArrowheads="1"/>
          </p:cNvSpPr>
          <p:nvPr/>
        </p:nvSpPr>
        <p:spPr bwMode="auto">
          <a:xfrm>
            <a:off x="429591" y="2841815"/>
            <a:ext cx="129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</a:rPr>
              <a:t>jawaban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23555" name="Object 1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48784"/>
              </p:ext>
            </p:extLst>
          </p:nvPr>
        </p:nvGraphicFramePr>
        <p:xfrm>
          <a:off x="628650" y="3745712"/>
          <a:ext cx="6069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3" imgW="3035160" imgH="228600" progId="Equation.3">
                  <p:embed/>
                </p:oleObj>
              </mc:Choice>
              <mc:Fallback>
                <p:oleObj name="Equation" r:id="rId3" imgW="3035160" imgH="228600" progId="Equation.3">
                  <p:embed/>
                  <p:pic>
                    <p:nvPicPr>
                      <p:cNvPr id="23555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45712"/>
                        <a:ext cx="6069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0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42995"/>
              </p:ext>
            </p:extLst>
          </p:nvPr>
        </p:nvGraphicFramePr>
        <p:xfrm>
          <a:off x="628650" y="4843115"/>
          <a:ext cx="423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5" imgW="2120760" imgH="228600" progId="Equation.DSMT4">
                  <p:embed/>
                </p:oleObj>
              </mc:Choice>
              <mc:Fallback>
                <p:oleObj name="Equation" r:id="rId5" imgW="2120760" imgH="228600" progId="Equation.DSMT4">
                  <p:embed/>
                  <p:pic>
                    <p:nvPicPr>
                      <p:cNvPr id="23556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843115"/>
                        <a:ext cx="423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4756"/>
              </p:ext>
            </p:extLst>
          </p:nvPr>
        </p:nvGraphicFramePr>
        <p:xfrm>
          <a:off x="5520179" y="4437052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23558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179" y="4437052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39657"/>
              </p:ext>
            </p:extLst>
          </p:nvPr>
        </p:nvGraphicFramePr>
        <p:xfrm>
          <a:off x="3036889" y="5548652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23559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9" y="5548652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9"/>
          <p:cNvSpPr>
            <a:spLocks noChangeArrowheads="1"/>
          </p:cNvSpPr>
          <p:nvPr/>
        </p:nvSpPr>
        <p:spPr bwMode="auto">
          <a:xfrm>
            <a:off x="628650" y="4113670"/>
            <a:ext cx="2179864" cy="69252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Ini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berarti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1800" i="1" baseline="30000" dirty="0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1800" i="1" dirty="0" err="1" smtClean="0">
                <a:solidFill>
                  <a:srgbClr val="0000FF"/>
                </a:solidFill>
                <a:latin typeface="Times New Roman" pitchFamily="18" charset="0"/>
              </a:rPr>
              <a:t>dan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TW" i="1" baseline="30000" dirty="0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TW" sz="18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5" name="Rectangle 1027"/>
          <p:cNvSpPr txBox="1">
            <a:spLocks noChangeArrowheads="1"/>
          </p:cNvSpPr>
          <p:nvPr/>
        </p:nvSpPr>
        <p:spPr>
          <a:xfrm>
            <a:off x="429591" y="3128435"/>
            <a:ext cx="8175477" cy="159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en-US" altLang="zh-TW" sz="2000" dirty="0" err="1" smtClean="0"/>
              <a:t>Pertama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jelas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bahwa</a:t>
            </a:r>
            <a:r>
              <a:rPr lang="en-US" altLang="zh-TW" sz="2000" dirty="0" smtClean="0"/>
              <a:t> W </a:t>
            </a:r>
            <a:r>
              <a:rPr lang="en-US" altLang="zh-TW" sz="2000" dirty="0" err="1" smtClean="0"/>
              <a:t>adalah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himpunan</a:t>
            </a:r>
            <a:r>
              <a:rPr lang="en-US" altLang="zh-TW" sz="2000" dirty="0" smtClean="0"/>
              <a:t> yang </a:t>
            </a:r>
            <a:r>
              <a:rPr lang="en-US" altLang="zh-TW" sz="2000" dirty="0" err="1" smtClean="0"/>
              <a:t>tidak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kosong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en-US" altLang="zh-TW" sz="2000" dirty="0" err="1" smtClean="0"/>
              <a:t>Kedua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perhatikan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bahwa</a:t>
            </a:r>
            <a:endParaRPr lang="en-US" altLang="zh-TW" sz="2000" dirty="0" smtClean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37568" y="4085250"/>
            <a:ext cx="3326922" cy="42163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Ini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berarti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juga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simetrik</a:t>
            </a:r>
            <a:endParaRPr lang="en-US" altLang="zh-TW" sz="18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65548" y="5202390"/>
            <a:ext cx="1815970" cy="346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Ini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berarti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 i="1" baseline="30000" dirty="0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= </a:t>
            </a:r>
            <a:r>
              <a:rPr lang="en-US" altLang="zh-TW" sz="1800" i="1" dirty="0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endParaRPr lang="en-US" altLang="zh-TW" sz="18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945437" y="5221254"/>
            <a:ext cx="2745812" cy="42163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Ini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</a:rPr>
              <a:t>berarti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TW" sz="1800" i="1" dirty="0" err="1" smtClean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juga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i="1" dirty="0" err="1" smtClean="0">
                <a:solidFill>
                  <a:srgbClr val="0000FF"/>
                </a:solidFill>
                <a:latin typeface="Times New Roman" pitchFamily="18" charset="0"/>
              </a:rPr>
              <a:t>simetrik</a:t>
            </a:r>
            <a:endParaRPr lang="en-US" altLang="zh-TW" sz="18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Rectangle 1027"/>
          <p:cNvSpPr txBox="1">
            <a:spLocks noChangeArrowheads="1"/>
          </p:cNvSpPr>
          <p:nvPr/>
        </p:nvSpPr>
        <p:spPr>
          <a:xfrm>
            <a:off x="339874" y="5907927"/>
            <a:ext cx="5585066" cy="159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en-US" altLang="zh-TW" sz="2000" dirty="0" err="1" smtClean="0"/>
              <a:t>Karena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tertutup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terhadap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operasi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penjumlahan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perkalian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dengan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skalar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maka</a:t>
            </a:r>
            <a:r>
              <a:rPr lang="en-US" altLang="zh-TW" sz="2000" dirty="0" smtClean="0"/>
              <a:t> W </a:t>
            </a:r>
            <a:r>
              <a:rPr lang="en-US" altLang="zh-TW" sz="2000" dirty="0" err="1" smtClean="0"/>
              <a:t>adalah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anak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ruang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vektor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5134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</a:t>
            </a:r>
          </a:p>
        </p:txBody>
      </p:sp>
      <p:graphicFrame>
        <p:nvGraphicFramePr>
          <p:cNvPr id="24578" name="Object 2052"/>
          <p:cNvGraphicFramePr>
            <a:graphicFrameLocks noChangeAspect="1"/>
          </p:cNvGraphicFramePr>
          <p:nvPr>
            <p:extLst/>
          </p:nvPr>
        </p:nvGraphicFramePr>
        <p:xfrm>
          <a:off x="988442" y="4502150"/>
          <a:ext cx="35115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2457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442" y="4502150"/>
                        <a:ext cx="35115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2053"/>
          <p:cNvGraphicFramePr>
            <a:graphicFrameLocks noChangeAspect="1"/>
          </p:cNvGraphicFramePr>
          <p:nvPr>
            <p:extLst/>
          </p:nvPr>
        </p:nvGraphicFramePr>
        <p:xfrm>
          <a:off x="1009650" y="5780088"/>
          <a:ext cx="3702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2457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780088"/>
                        <a:ext cx="3702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2056"/>
          <p:cNvSpPr>
            <a:spLocks noChangeArrowheads="1"/>
          </p:cNvSpPr>
          <p:nvPr/>
        </p:nvSpPr>
        <p:spPr bwMode="auto">
          <a:xfrm>
            <a:off x="533400" y="1393862"/>
            <a:ext cx="80772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Andaikan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W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adalah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himpunan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matriks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persegi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ordo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dua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yang singular.</a:t>
            </a:r>
          </a:p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Tunjukkan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bahwa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W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bukan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anak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ruang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dari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</a:rPr>
              <a:t>2×2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dengan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definisi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matriks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standar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. </a:t>
            </a:r>
          </a:p>
        </p:txBody>
      </p:sp>
      <p:graphicFrame>
        <p:nvGraphicFramePr>
          <p:cNvPr id="24580" name="Object 2058"/>
          <p:cNvGraphicFramePr>
            <a:graphicFrameLocks noChangeAspect="1"/>
          </p:cNvGraphicFramePr>
          <p:nvPr>
            <p:extLst/>
          </p:nvPr>
        </p:nvGraphicFramePr>
        <p:xfrm>
          <a:off x="1000125" y="3371875"/>
          <a:ext cx="4143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7" imgW="2070000" imgH="457200" progId="Equation.DSMT4">
                  <p:embed/>
                </p:oleObj>
              </mc:Choice>
              <mc:Fallback>
                <p:oleObj name="Equation" r:id="rId7" imgW="2070000" imgH="457200" progId="Equation.DSMT4">
                  <p:embed/>
                  <p:pic>
                    <p:nvPicPr>
                      <p:cNvPr id="2458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71875"/>
                        <a:ext cx="4143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059"/>
          <p:cNvSpPr txBox="1">
            <a:spLocks noChangeArrowheads="1"/>
          </p:cNvSpPr>
          <p:nvPr/>
        </p:nvSpPr>
        <p:spPr bwMode="auto">
          <a:xfrm>
            <a:off x="609599" y="2773387"/>
            <a:ext cx="1816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</a:rPr>
              <a:t>jawaban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584" name="Text Box 87"/>
          <p:cNvSpPr txBox="1">
            <a:spLocks noChangeArrowheads="1"/>
          </p:cNvSpPr>
          <p:nvPr/>
        </p:nvSpPr>
        <p:spPr bwMode="auto">
          <a:xfrm>
            <a:off x="4499743" y="4749825"/>
            <a:ext cx="4176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tidak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tertutup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pada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operasi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Times New Roman" pitchFamily="18" charset="0"/>
              </a:rPr>
              <a:t>penjumlahan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zh-TW" sz="20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sebuah</a:t>
            </a:r>
            <a:r>
              <a:rPr lang="en-US" sz="2400" dirty="0" smtClean="0"/>
              <a:t> n-tuple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n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titik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R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,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koordinat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pPr lvl="1"/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endParaRPr lang="en-US" sz="2000" dirty="0"/>
          </a:p>
        </p:txBody>
      </p:sp>
      <p:graphicFrame>
        <p:nvGraphicFramePr>
          <p:cNvPr id="4" name="Object 4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25597"/>
              </p:ext>
            </p:extLst>
          </p:nvPr>
        </p:nvGraphicFramePr>
        <p:xfrm>
          <a:off x="3182734" y="2141382"/>
          <a:ext cx="2380882" cy="63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1026" name="Object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734" y="2141382"/>
                        <a:ext cx="2380882" cy="639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26516" y="3982413"/>
            <a:ext cx="2508250" cy="2048649"/>
            <a:chOff x="1357313" y="3654425"/>
            <a:chExt cx="2508250" cy="2048649"/>
          </a:xfrm>
        </p:grpSpPr>
        <p:sp>
          <p:nvSpPr>
            <p:cNvPr id="6" name="Oval 243"/>
            <p:cNvSpPr>
              <a:spLocks noChangeArrowheads="1"/>
            </p:cNvSpPr>
            <p:nvPr/>
          </p:nvSpPr>
          <p:spPr bwMode="auto">
            <a:xfrm>
              <a:off x="2840038" y="4143375"/>
              <a:ext cx="71437" cy="714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245"/>
            <p:cNvSpPr>
              <a:spLocks noChangeShapeType="1"/>
            </p:cNvSpPr>
            <p:nvPr/>
          </p:nvSpPr>
          <p:spPr bwMode="auto">
            <a:xfrm>
              <a:off x="1357313" y="418782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246"/>
            <p:cNvSpPr>
              <a:spLocks noChangeShapeType="1"/>
            </p:cNvSpPr>
            <p:nvPr/>
          </p:nvSpPr>
          <p:spPr bwMode="auto">
            <a:xfrm>
              <a:off x="2881313" y="4187825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248"/>
            <p:cNvSpPr>
              <a:spLocks noChangeArrowheads="1"/>
            </p:cNvSpPr>
            <p:nvPr/>
          </p:nvSpPr>
          <p:spPr bwMode="auto">
            <a:xfrm>
              <a:off x="1890713" y="5426075"/>
              <a:ext cx="10708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 err="1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sebuah</a:t>
              </a:r>
              <a:r>
                <a:rPr lang="en-US" altLang="zh-TW" dirty="0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titik</a:t>
              </a:r>
              <a:endParaRPr lang="en-US" altLang="zh-TW" dirty="0">
                <a:latin typeface="Times New Roman" pitchFamily="18" charset="0"/>
              </a:endParaRPr>
            </a:p>
          </p:txBody>
        </p:sp>
        <p:sp>
          <p:nvSpPr>
            <p:cNvPr id="10" name="Line 250"/>
            <p:cNvSpPr>
              <a:spLocks noChangeShapeType="1"/>
            </p:cNvSpPr>
            <p:nvPr/>
          </p:nvSpPr>
          <p:spPr bwMode="auto">
            <a:xfrm rot="16200000">
              <a:off x="595313" y="441642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51"/>
            <p:cNvSpPr>
              <a:spLocks noChangeShapeType="1"/>
            </p:cNvSpPr>
            <p:nvPr/>
          </p:nvSpPr>
          <p:spPr bwMode="auto">
            <a:xfrm>
              <a:off x="1357313" y="5178425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2" name="Object 2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282759"/>
                </p:ext>
              </p:extLst>
            </p:nvPr>
          </p:nvGraphicFramePr>
          <p:xfrm>
            <a:off x="2970213" y="3917950"/>
            <a:ext cx="89535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7" name="Equation" r:id="rId5" imgW="406080" imgH="190440" progId="Equation.DSMT4">
                    <p:embed/>
                  </p:oleObj>
                </mc:Choice>
                <mc:Fallback>
                  <p:oleObj name="Equation" r:id="rId5" imgW="406080" imgH="190440" progId="Equation.DSMT4">
                    <p:embed/>
                    <p:pic>
                      <p:nvPicPr>
                        <p:cNvPr id="2050" name="Object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213" y="3917950"/>
                          <a:ext cx="895350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4537740" y="3982413"/>
            <a:ext cx="3154363" cy="2048649"/>
            <a:chOff x="5060950" y="3654425"/>
            <a:chExt cx="3154363" cy="2048649"/>
          </a:xfrm>
        </p:grpSpPr>
        <p:sp>
          <p:nvSpPr>
            <p:cNvPr id="14" name="Line 254"/>
            <p:cNvSpPr>
              <a:spLocks noChangeShapeType="1"/>
            </p:cNvSpPr>
            <p:nvPr/>
          </p:nvSpPr>
          <p:spPr bwMode="auto">
            <a:xfrm flipV="1">
              <a:off x="5746750" y="4191000"/>
              <a:ext cx="1524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Rectangle 256"/>
            <p:cNvSpPr>
              <a:spLocks noChangeArrowheads="1"/>
            </p:cNvSpPr>
            <p:nvPr/>
          </p:nvSpPr>
          <p:spPr bwMode="auto">
            <a:xfrm>
              <a:off x="6219825" y="5426075"/>
              <a:ext cx="12888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 err="1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sebuah</a:t>
              </a:r>
              <a:r>
                <a:rPr lang="en-US" altLang="zh-TW" dirty="0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vektor</a:t>
              </a:r>
              <a:endParaRPr lang="en-US" altLang="zh-TW" dirty="0">
                <a:latin typeface="Times New Roman" pitchFamily="18" charset="0"/>
              </a:endParaRPr>
            </a:p>
          </p:txBody>
        </p:sp>
        <p:sp>
          <p:nvSpPr>
            <p:cNvPr id="16" name="Line 258"/>
            <p:cNvSpPr>
              <a:spLocks noChangeShapeType="1"/>
            </p:cNvSpPr>
            <p:nvPr/>
          </p:nvSpPr>
          <p:spPr bwMode="auto">
            <a:xfrm rot="16200000">
              <a:off x="4984750" y="441642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59"/>
            <p:cNvSpPr>
              <a:spLocks noChangeShapeType="1"/>
            </p:cNvSpPr>
            <p:nvPr/>
          </p:nvSpPr>
          <p:spPr bwMode="auto">
            <a:xfrm>
              <a:off x="5746750" y="5178425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8" name="Object 2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218283"/>
                </p:ext>
              </p:extLst>
            </p:nvPr>
          </p:nvGraphicFramePr>
          <p:xfrm>
            <a:off x="7319963" y="3906838"/>
            <a:ext cx="89535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8" name="Equation" r:id="rId7" imgW="406080" imgH="190440" progId="Equation.3">
                    <p:embed/>
                  </p:oleObj>
                </mc:Choice>
                <mc:Fallback>
                  <p:oleObj name="Equation" r:id="rId7" imgW="406080" imgH="190440" progId="Equation.3">
                    <p:embed/>
                    <p:pic>
                      <p:nvPicPr>
                        <p:cNvPr id="2051" name="Object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963" y="3906838"/>
                          <a:ext cx="895350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449390"/>
                </p:ext>
              </p:extLst>
            </p:nvPr>
          </p:nvGraphicFramePr>
          <p:xfrm>
            <a:off x="5060950" y="5178425"/>
            <a:ext cx="62071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9" name="Equation" r:id="rId9" imgW="317160" imgH="215640" progId="Equation.3">
                    <p:embed/>
                  </p:oleObj>
                </mc:Choice>
                <mc:Fallback>
                  <p:oleObj name="Equation" r:id="rId9" imgW="317160" imgH="215640" progId="Equation.3">
                    <p:embed/>
                    <p:pic>
                      <p:nvPicPr>
                        <p:cNvPr id="2052" name="Object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950" y="5178425"/>
                          <a:ext cx="620713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9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052"/>
          <p:cNvSpPr txBox="1">
            <a:spLocks noChangeArrowheads="1"/>
          </p:cNvSpPr>
          <p:nvPr/>
        </p:nvSpPr>
        <p:spPr bwMode="auto">
          <a:xfrm>
            <a:off x="362744" y="1281908"/>
            <a:ext cx="82740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190500" indent="-190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The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set of first-quadrant vectors is not a subspace of 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	    Show that                                                    , with the standard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     operations, is not a subspace of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 dirty="0"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sz="1600" dirty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5602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8494"/>
              </p:ext>
            </p:extLst>
          </p:nvPr>
        </p:nvGraphicFramePr>
        <p:xfrm>
          <a:off x="724387" y="3429795"/>
          <a:ext cx="2238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25602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87" y="3429795"/>
                        <a:ext cx="2238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44141"/>
              </p:ext>
            </p:extLst>
          </p:nvPr>
        </p:nvGraphicFramePr>
        <p:xfrm>
          <a:off x="724387" y="493157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25603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87" y="493157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45189"/>
              </p:ext>
            </p:extLst>
          </p:nvPr>
        </p:nvGraphicFramePr>
        <p:xfrm>
          <a:off x="2243526" y="1835548"/>
          <a:ext cx="382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方程式" r:id="rId7" imgW="3822480" imgH="368280" progId="Equation.3">
                  <p:embed/>
                </p:oleObj>
              </mc:Choice>
              <mc:Fallback>
                <p:oleObj name="方程式" r:id="rId7" imgW="3822480" imgH="368280" progId="Equation.3">
                  <p:embed/>
                  <p:pic>
                    <p:nvPicPr>
                      <p:cNvPr id="25604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26" y="1835548"/>
                        <a:ext cx="382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304673"/>
              </p:ext>
            </p:extLst>
          </p:nvPr>
        </p:nvGraphicFramePr>
        <p:xfrm>
          <a:off x="719624" y="3964782"/>
          <a:ext cx="411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9" imgW="2057400" imgH="215640" progId="Equation.3">
                  <p:embed/>
                </p:oleObj>
              </mc:Choice>
              <mc:Fallback>
                <p:oleObj name="Equation" r:id="rId9" imgW="2057400" imgH="215640" progId="Equation.3">
                  <p:embed/>
                  <p:pic>
                    <p:nvPicPr>
                      <p:cNvPr id="25605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24" y="3964782"/>
                        <a:ext cx="411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2060"/>
          <p:cNvSpPr txBox="1">
            <a:spLocks noChangeArrowheads="1"/>
          </p:cNvSpPr>
          <p:nvPr/>
        </p:nvSpPr>
        <p:spPr bwMode="auto">
          <a:xfrm>
            <a:off x="719624" y="4453732"/>
            <a:ext cx="705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is not closed under scalar multiplication)</a:t>
            </a:r>
          </a:p>
        </p:txBody>
      </p:sp>
    </p:spTree>
    <p:extLst>
      <p:ext uri="{BB962C8B-B14F-4D97-AF65-F5344CB8AC3E}">
        <p14:creationId xmlns:p14="http://schemas.microsoft.com/office/powerpoint/2010/main" val="7729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1028"/>
          <p:cNvSpPr txBox="1">
            <a:spLocks noChangeArrowheads="1"/>
          </p:cNvSpPr>
          <p:nvPr/>
        </p:nvSpPr>
        <p:spPr bwMode="auto">
          <a:xfrm>
            <a:off x="366713" y="828675"/>
            <a:ext cx="76025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Identify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subspaces of 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</a:rPr>
              <a:t>R</a:t>
            </a:r>
            <a:r>
              <a:rPr lang="en-US" altLang="zh-TW" baseline="50000" dirty="0">
                <a:solidFill>
                  <a:schemeClr val="hlink"/>
                </a:solidFill>
                <a:latin typeface="Times New Roman" pitchFamily="18" charset="0"/>
              </a:rPr>
              <a:t>2</a:t>
            </a:r>
            <a:endParaRPr lang="en-US" altLang="zh-TW" baseline="500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     Which of the following two subsets is a subspace of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     (a) The set of points on the line given by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+2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     (b) </a:t>
            </a:r>
            <a:r>
              <a:rPr lang="en-US" altLang="zh-TW" dirty="0">
                <a:latin typeface="Times New Roman" pitchFamily="18" charset="0"/>
              </a:rPr>
              <a:t>The set of points on the line given by </a:t>
            </a:r>
            <a:r>
              <a:rPr lang="en-US" altLang="zh-TW" i="1" dirty="0">
                <a:latin typeface="Times New Roman" pitchFamily="18" charset="0"/>
              </a:rPr>
              <a:t>x</a:t>
            </a:r>
            <a:r>
              <a:rPr lang="en-US" altLang="zh-TW" dirty="0">
                <a:latin typeface="Times New Roman" pitchFamily="18" charset="0"/>
              </a:rPr>
              <a:t>+2</a:t>
            </a:r>
            <a:r>
              <a:rPr lang="en-US" altLang="zh-TW" i="1" dirty="0">
                <a:latin typeface="Times New Roman" pitchFamily="18" charset="0"/>
              </a:rPr>
              <a:t>y</a:t>
            </a:r>
            <a:r>
              <a:rPr lang="en-US" altLang="zh-TW" dirty="0">
                <a:latin typeface="Times New Roman" pitchFamily="18" charset="0"/>
              </a:rPr>
              <a:t>=1</a:t>
            </a:r>
          </a:p>
        </p:txBody>
      </p:sp>
      <p:sp>
        <p:nvSpPr>
          <p:cNvPr id="26632" name="Text Box 1031"/>
          <p:cNvSpPr txBox="1">
            <a:spLocks noChangeArrowheads="1"/>
          </p:cNvSpPr>
          <p:nvPr/>
        </p:nvSpPr>
        <p:spPr bwMode="auto">
          <a:xfrm>
            <a:off x="609600" y="28908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6626" name="Object 1032"/>
          <p:cNvGraphicFramePr>
            <a:graphicFrameLocks noChangeAspect="1"/>
          </p:cNvGraphicFramePr>
          <p:nvPr/>
        </p:nvGraphicFramePr>
        <p:xfrm>
          <a:off x="990600" y="3416300"/>
          <a:ext cx="5738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" imgW="2869920" imgH="215640" progId="Equation.3">
                  <p:embed/>
                </p:oleObj>
              </mc:Choice>
              <mc:Fallback>
                <p:oleObj name="Equation" r:id="rId3" imgW="2869920" imgH="215640" progId="Equation.3">
                  <p:embed/>
                  <p:pic>
                    <p:nvPicPr>
                      <p:cNvPr id="2662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16300"/>
                        <a:ext cx="5738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33"/>
          <p:cNvGraphicFramePr>
            <a:graphicFrameLocks noChangeAspect="1"/>
          </p:cNvGraphicFramePr>
          <p:nvPr/>
        </p:nvGraphicFramePr>
        <p:xfrm>
          <a:off x="1500188" y="4000500"/>
          <a:ext cx="5507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2755800" imgH="253800" progId="Equation.DSMT4">
                  <p:embed/>
                </p:oleObj>
              </mc:Choice>
              <mc:Fallback>
                <p:oleObj name="Equation" r:id="rId5" imgW="2755800" imgH="253800" progId="Equation.DSMT4">
                  <p:embed/>
                  <p:pic>
                    <p:nvPicPr>
                      <p:cNvPr id="2662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00500"/>
                        <a:ext cx="55070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35"/>
          <p:cNvGraphicFramePr>
            <a:graphicFrameLocks noChangeAspect="1"/>
          </p:cNvGraphicFramePr>
          <p:nvPr/>
        </p:nvGraphicFramePr>
        <p:xfrm>
          <a:off x="1435100" y="4546600"/>
          <a:ext cx="429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7" imgW="2145960" imgH="253800" progId="Equation.DSMT4">
                  <p:embed/>
                </p:oleObj>
              </mc:Choice>
              <mc:Fallback>
                <p:oleObj name="Equation" r:id="rId7" imgW="2145960" imgH="253800" progId="Equation.DSMT4">
                  <p:embed/>
                  <p:pic>
                    <p:nvPicPr>
                      <p:cNvPr id="26628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546600"/>
                        <a:ext cx="4291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36"/>
          <p:cNvGraphicFramePr>
            <a:graphicFrameLocks noChangeAspect="1"/>
          </p:cNvGraphicFramePr>
          <p:nvPr/>
        </p:nvGraphicFramePr>
        <p:xfrm>
          <a:off x="1693863" y="5207000"/>
          <a:ext cx="2919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9" imgW="1460160" imgH="279360" progId="Equation.DSMT4">
                  <p:embed/>
                </p:oleObj>
              </mc:Choice>
              <mc:Fallback>
                <p:oleObj name="Equation" r:id="rId9" imgW="1460160" imgH="279360" progId="Equation.DSMT4">
                  <p:embed/>
                  <p:pic>
                    <p:nvPicPr>
                      <p:cNvPr id="26629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207000"/>
                        <a:ext cx="2919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37"/>
          <p:cNvGraphicFramePr>
            <a:graphicFrameLocks noChangeAspect="1"/>
          </p:cNvGraphicFramePr>
          <p:nvPr/>
        </p:nvGraphicFramePr>
        <p:xfrm>
          <a:off x="1384300" y="6089650"/>
          <a:ext cx="2973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1" imgW="1485720" imgH="228600" progId="Equation.DSMT4">
                  <p:embed/>
                </p:oleObj>
              </mc:Choice>
              <mc:Fallback>
                <p:oleObj name="Equation" r:id="rId11" imgW="1485720" imgH="228600" progId="Equation.DSMT4">
                  <p:embed/>
                  <p:pic>
                    <p:nvPicPr>
                      <p:cNvPr id="2663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6089650"/>
                        <a:ext cx="2973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041"/>
          <p:cNvSpPr txBox="1">
            <a:spLocks noChangeArrowheads="1"/>
          </p:cNvSpPr>
          <p:nvPr/>
        </p:nvSpPr>
        <p:spPr bwMode="auto">
          <a:xfrm>
            <a:off x="5643563" y="4572000"/>
            <a:ext cx="296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(closed under vector addition)</a:t>
            </a:r>
          </a:p>
        </p:txBody>
      </p:sp>
      <p:sp>
        <p:nvSpPr>
          <p:cNvPr id="26634" name="Text Box 1042"/>
          <p:cNvSpPr txBox="1">
            <a:spLocks noChangeArrowheads="1"/>
          </p:cNvSpPr>
          <p:nvPr/>
        </p:nvSpPr>
        <p:spPr bwMode="auto">
          <a:xfrm>
            <a:off x="4606925" y="5273675"/>
            <a:ext cx="346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(closed under scalar multiplication)</a:t>
            </a:r>
          </a:p>
        </p:txBody>
      </p:sp>
      <p:sp>
        <p:nvSpPr>
          <p:cNvPr id="26635" name="Text Box 1034"/>
          <p:cNvSpPr txBox="1">
            <a:spLocks noChangeArrowheads="1"/>
          </p:cNvSpPr>
          <p:nvPr/>
        </p:nvSpPr>
        <p:spPr bwMode="auto">
          <a:xfrm>
            <a:off x="6786563" y="3282950"/>
            <a:ext cx="2357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(Note: the zero vector (0,0) is on this line)</a:t>
            </a:r>
          </a:p>
        </p:txBody>
      </p:sp>
    </p:spTree>
    <p:extLst>
      <p:ext uri="{BB962C8B-B14F-4D97-AF65-F5344CB8AC3E}">
        <p14:creationId xmlns:p14="http://schemas.microsoft.com/office/powerpoint/2010/main" val="36197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869"/>
              </p:ext>
            </p:extLst>
          </p:nvPr>
        </p:nvGraphicFramePr>
        <p:xfrm>
          <a:off x="1177212" y="2062260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方程式" r:id="rId3" imgW="3124080" imgH="368280" progId="Equation.3">
                  <p:embed/>
                </p:oleObj>
              </mc:Choice>
              <mc:Fallback>
                <p:oleObj name="方程式" r:id="rId3" imgW="3124080" imgH="368280" progId="Equation.3">
                  <p:embed/>
                  <p:pic>
                    <p:nvPicPr>
                      <p:cNvPr id="276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212" y="2062260"/>
                        <a:ext cx="312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61415"/>
              </p:ext>
            </p:extLst>
          </p:nvPr>
        </p:nvGraphicFramePr>
        <p:xfrm>
          <a:off x="1099425" y="2567085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2765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25" y="2567085"/>
                        <a:ext cx="284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24606"/>
              </p:ext>
            </p:extLst>
          </p:nvPr>
        </p:nvGraphicFramePr>
        <p:xfrm>
          <a:off x="1140700" y="3019523"/>
          <a:ext cx="2716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7" imgW="1358640" imgH="253800" progId="Equation.DSMT4">
                  <p:embed/>
                </p:oleObj>
              </mc:Choice>
              <mc:Fallback>
                <p:oleObj name="Equation" r:id="rId7" imgW="1358640" imgH="253800" progId="Equation.DSMT4">
                  <p:embed/>
                  <p:pic>
                    <p:nvPicPr>
                      <p:cNvPr id="27652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700" y="3019523"/>
                        <a:ext cx="2716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66835"/>
              </p:ext>
            </p:extLst>
          </p:nvPr>
        </p:nvGraphicFramePr>
        <p:xfrm>
          <a:off x="4015662" y="299571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9" imgW="1790640" imgH="228600" progId="Equation.DSMT4">
                  <p:embed/>
                </p:oleObj>
              </mc:Choice>
              <mc:Fallback>
                <p:oleObj name="Equation" r:id="rId9" imgW="1790640" imgH="228600" progId="Equation.DSMT4">
                  <p:embed/>
                  <p:pic>
                    <p:nvPicPr>
                      <p:cNvPr id="27653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662" y="299571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033"/>
          <p:cNvSpPr txBox="1">
            <a:spLocks noChangeArrowheads="1"/>
          </p:cNvSpPr>
          <p:nvPr/>
        </p:nvSpPr>
        <p:spPr bwMode="auto">
          <a:xfrm>
            <a:off x="643812" y="199558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(b)</a:t>
            </a:r>
          </a:p>
        </p:txBody>
      </p:sp>
      <p:sp>
        <p:nvSpPr>
          <p:cNvPr id="27658" name="Text Box 1034"/>
          <p:cNvSpPr txBox="1">
            <a:spLocks noChangeArrowheads="1"/>
          </p:cNvSpPr>
          <p:nvPr/>
        </p:nvSpPr>
        <p:spPr bwMode="auto">
          <a:xfrm>
            <a:off x="4158537" y="2009873"/>
            <a:ext cx="4535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</a:rPr>
              <a:t>(Note: the zero vector (0, 0) is not on this line)</a:t>
            </a:r>
          </a:p>
        </p:txBody>
      </p:sp>
    </p:spTree>
    <p:extLst>
      <p:ext uri="{BB962C8B-B14F-4D97-AF65-F5344CB8AC3E}">
        <p14:creationId xmlns:p14="http://schemas.microsoft.com/office/powerpoint/2010/main" val="7523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2052"/>
          <p:cNvSpPr txBox="1">
            <a:spLocks noChangeArrowheads="1"/>
          </p:cNvSpPr>
          <p:nvPr/>
        </p:nvSpPr>
        <p:spPr bwMode="auto">
          <a:xfrm>
            <a:off x="381000" y="785813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Identify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subspaces of 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baseline="50000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graphicFrame>
        <p:nvGraphicFramePr>
          <p:cNvPr id="28674" name="Object 2053"/>
          <p:cNvGraphicFramePr>
            <a:graphicFrameLocks noChangeAspect="1"/>
          </p:cNvGraphicFramePr>
          <p:nvPr/>
        </p:nvGraphicFramePr>
        <p:xfrm>
          <a:off x="1004888" y="1320800"/>
          <a:ext cx="62849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方程式" r:id="rId3" imgW="6286320" imgH="1333440" progId="Equation.3">
                  <p:embed/>
                </p:oleObj>
              </mc:Choice>
              <mc:Fallback>
                <p:oleObj name="方程式" r:id="rId3" imgW="6286320" imgH="1333440" progId="Equation.3">
                  <p:embed/>
                  <p:pic>
                    <p:nvPicPr>
                      <p:cNvPr id="28674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320800"/>
                        <a:ext cx="62849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2055"/>
          <p:cNvSpPr txBox="1">
            <a:spLocks noChangeArrowheads="1"/>
          </p:cNvSpPr>
          <p:nvPr/>
        </p:nvSpPr>
        <p:spPr bwMode="auto">
          <a:xfrm>
            <a:off x="533400" y="264318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8675" name="Object 2056"/>
          <p:cNvGraphicFramePr>
            <a:graphicFrameLocks noChangeAspect="1"/>
          </p:cNvGraphicFramePr>
          <p:nvPr/>
        </p:nvGraphicFramePr>
        <p:xfrm>
          <a:off x="1071563" y="300037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28675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0037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058"/>
          <p:cNvGraphicFramePr>
            <a:graphicFrameLocks noChangeAspect="1"/>
          </p:cNvGraphicFramePr>
          <p:nvPr/>
        </p:nvGraphicFramePr>
        <p:xfrm>
          <a:off x="4675188" y="4421188"/>
          <a:ext cx="2894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1447560" imgH="203040" progId="Equation.DSMT4">
                  <p:embed/>
                </p:oleObj>
              </mc:Choice>
              <mc:Fallback>
                <p:oleObj name="Equation" r:id="rId7" imgW="1447560" imgH="203040" progId="Equation.DSMT4">
                  <p:embed/>
                  <p:pic>
                    <p:nvPicPr>
                      <p:cNvPr id="28676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421188"/>
                        <a:ext cx="2894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059"/>
          <p:cNvGraphicFramePr>
            <a:graphicFrameLocks noChangeAspect="1"/>
          </p:cNvGraphicFramePr>
          <p:nvPr/>
        </p:nvGraphicFramePr>
        <p:xfrm>
          <a:off x="4660900" y="4829175"/>
          <a:ext cx="355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1777680" imgH="228600" progId="Equation.DSMT4">
                  <p:embed/>
                </p:oleObj>
              </mc:Choice>
              <mc:Fallback>
                <p:oleObj name="Equation" r:id="rId9" imgW="1777680" imgH="228600" progId="Equation.DSMT4">
                  <p:embed/>
                  <p:pic>
                    <p:nvPicPr>
                      <p:cNvPr id="28677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829175"/>
                        <a:ext cx="355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034"/>
          <p:cNvSpPr txBox="1">
            <a:spLocks noChangeArrowheads="1"/>
          </p:cNvSpPr>
          <p:nvPr/>
        </p:nvSpPr>
        <p:spPr bwMode="auto">
          <a:xfrm>
            <a:off x="4895850" y="178593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(Note: the zero vector is not in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5572125" y="2286000"/>
            <a:ext cx="335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(Note: the zero vector is in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8678" name="Object 14"/>
          <p:cNvGraphicFramePr>
            <a:graphicFrameLocks noChangeAspect="1"/>
          </p:cNvGraphicFramePr>
          <p:nvPr/>
        </p:nvGraphicFramePr>
        <p:xfrm>
          <a:off x="4697413" y="4000500"/>
          <a:ext cx="3125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1" imgW="1562040" imgH="203040" progId="Equation.DSMT4">
                  <p:embed/>
                </p:oleObj>
              </mc:Choice>
              <mc:Fallback>
                <p:oleObj name="Equation" r:id="rId11" imgW="1562040" imgH="203040" progId="Equation.DSMT4">
                  <p:embed/>
                  <p:pic>
                    <p:nvPicPr>
                      <p:cNvPr id="28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4000500"/>
                        <a:ext cx="31257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71875"/>
            <a:ext cx="28130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4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062"/>
          <p:cNvGraphicFramePr>
            <a:graphicFrameLocks noChangeAspect="1"/>
          </p:cNvGraphicFramePr>
          <p:nvPr>
            <p:extLst/>
          </p:nvPr>
        </p:nvGraphicFramePr>
        <p:xfrm>
          <a:off x="1259632" y="4214813"/>
          <a:ext cx="7232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3" imgW="3619440" imgH="228600" progId="Equation.DSMT4">
                  <p:embed/>
                </p:oleObj>
              </mc:Choice>
              <mc:Fallback>
                <p:oleObj name="Equation" r:id="rId3" imgW="3619440" imgH="228600" progId="Equation.DSMT4">
                  <p:embed/>
                  <p:pic>
                    <p:nvPicPr>
                      <p:cNvPr id="29698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14813"/>
                        <a:ext cx="7232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063"/>
          <p:cNvGraphicFramePr>
            <a:graphicFrameLocks noChangeAspect="1"/>
          </p:cNvGraphicFramePr>
          <p:nvPr>
            <p:extLst/>
          </p:nvPr>
        </p:nvGraphicFramePr>
        <p:xfrm>
          <a:off x="1321545" y="4632325"/>
          <a:ext cx="607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5" imgW="3035160" imgH="279360" progId="Equation.DSMT4">
                  <p:embed/>
                </p:oleObj>
              </mc:Choice>
              <mc:Fallback>
                <p:oleObj name="Equation" r:id="rId5" imgW="3035160" imgH="279360" progId="Equation.DSMT4">
                  <p:embed/>
                  <p:pic>
                    <p:nvPicPr>
                      <p:cNvPr id="29699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45" y="4632325"/>
                        <a:ext cx="607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064"/>
          <p:cNvGraphicFramePr>
            <a:graphicFrameLocks noChangeAspect="1"/>
          </p:cNvGraphicFramePr>
          <p:nvPr>
            <p:extLst/>
          </p:nvPr>
        </p:nvGraphicFramePr>
        <p:xfrm>
          <a:off x="1545382" y="5106988"/>
          <a:ext cx="3910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7" imgW="1955520" imgH="279360" progId="Equation.DSMT4">
                  <p:embed/>
                </p:oleObj>
              </mc:Choice>
              <mc:Fallback>
                <p:oleObj name="Equation" r:id="rId7" imgW="1955520" imgH="279360" progId="Equation.DSMT4">
                  <p:embed/>
                  <p:pic>
                    <p:nvPicPr>
                      <p:cNvPr id="2970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382" y="5106988"/>
                        <a:ext cx="3910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065"/>
          <p:cNvGraphicFramePr>
            <a:graphicFrameLocks noChangeAspect="1"/>
          </p:cNvGraphicFramePr>
          <p:nvPr>
            <p:extLst/>
          </p:nvPr>
        </p:nvGraphicFramePr>
        <p:xfrm>
          <a:off x="1331640" y="5729288"/>
          <a:ext cx="7562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9" imgW="3784320" imgH="457200" progId="Equation.DSMT4">
                  <p:embed/>
                </p:oleObj>
              </mc:Choice>
              <mc:Fallback>
                <p:oleObj name="Equation" r:id="rId9" imgW="3784320" imgH="457200" progId="Equation.DSMT4">
                  <p:embed/>
                  <p:pic>
                    <p:nvPicPr>
                      <p:cNvPr id="29701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729288"/>
                        <a:ext cx="7562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"/>
          <p:cNvGraphicFramePr>
            <a:graphicFrameLocks noChangeAspect="1"/>
          </p:cNvGraphicFramePr>
          <p:nvPr/>
        </p:nvGraphicFramePr>
        <p:xfrm>
          <a:off x="1071563" y="879475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1" imgW="228600" imgH="203040" progId="Equation.DSMT4">
                  <p:embed/>
                </p:oleObj>
              </mc:Choice>
              <mc:Fallback>
                <p:oleObj name="Equation" r:id="rId11" imgW="228600" imgH="203040" progId="Equation.DSMT4">
                  <p:embed/>
                  <p:pic>
                    <p:nvPicPr>
                      <p:cNvPr id="297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879475"/>
                        <a:ext cx="45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312863"/>
            <a:ext cx="2846388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2052"/>
          <p:cNvSpPr txBox="1">
            <a:spLocks noChangeArrowheads="1"/>
          </p:cNvSpPr>
          <p:nvPr/>
        </p:nvSpPr>
        <p:spPr bwMode="auto">
          <a:xfrm>
            <a:off x="381000" y="857250"/>
            <a:ext cx="794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Theorem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4.6: The intersection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of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two subspaces is a subspace</a:t>
            </a:r>
          </a:p>
        </p:txBody>
      </p:sp>
      <p:graphicFrame>
        <p:nvGraphicFramePr>
          <p:cNvPr id="31746" name="Object 2053"/>
          <p:cNvGraphicFramePr>
            <a:graphicFrameLocks noChangeAspect="1"/>
          </p:cNvGraphicFramePr>
          <p:nvPr>
            <p:extLst/>
          </p:nvPr>
        </p:nvGraphicFramePr>
        <p:xfrm>
          <a:off x="1258888" y="1412875"/>
          <a:ext cx="6515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3" imgW="3352680" imgH="660240" progId="Equation.DSMT4">
                  <p:embed/>
                </p:oleObj>
              </mc:Choice>
              <mc:Fallback>
                <p:oleObj name="Equation" r:id="rId3" imgW="3352680" imgH="660240" progId="Equation.DSMT4">
                  <p:embed/>
                  <p:pic>
                    <p:nvPicPr>
                      <p:cNvPr id="31746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65151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058"/>
          <p:cNvGraphicFramePr>
            <a:graphicFrameLocks noChangeAspect="1"/>
          </p:cNvGraphicFramePr>
          <p:nvPr/>
        </p:nvGraphicFramePr>
        <p:xfrm>
          <a:off x="1003300" y="3019425"/>
          <a:ext cx="7745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5" imgW="3873240" imgH="457200" progId="Equation.DSMT4">
                  <p:embed/>
                </p:oleObj>
              </mc:Choice>
              <mc:Fallback>
                <p:oleObj name="Equation" r:id="rId5" imgW="3873240" imgH="457200" progId="Equation.DSMT4">
                  <p:embed/>
                  <p:pic>
                    <p:nvPicPr>
                      <p:cNvPr id="31747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019425"/>
                        <a:ext cx="7745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2059"/>
          <p:cNvSpPr txBox="1">
            <a:spLocks noChangeArrowheads="1"/>
          </p:cNvSpPr>
          <p:nvPr/>
        </p:nvSpPr>
        <p:spPr bwMode="auto">
          <a:xfrm>
            <a:off x="468313" y="2611438"/>
            <a:ext cx="54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  <p:graphicFrame>
        <p:nvGraphicFramePr>
          <p:cNvPr id="31748" name="Object 2060"/>
          <p:cNvGraphicFramePr>
            <a:graphicFrameLocks noChangeAspect="1"/>
          </p:cNvGraphicFramePr>
          <p:nvPr/>
        </p:nvGraphicFramePr>
        <p:xfrm>
          <a:off x="1000125" y="4005263"/>
          <a:ext cx="637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7" imgW="3187440" imgH="457200" progId="Equation.DSMT4">
                  <p:embed/>
                </p:oleObj>
              </mc:Choice>
              <mc:Fallback>
                <p:oleObj name="Equation" r:id="rId7" imgW="3187440" imgH="457200" progId="Equation.DSMT4">
                  <p:embed/>
                  <p:pic>
                    <p:nvPicPr>
                      <p:cNvPr id="31748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05263"/>
                        <a:ext cx="6373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063"/>
          <p:cNvGraphicFramePr>
            <a:graphicFrameLocks noChangeAspect="1"/>
          </p:cNvGraphicFramePr>
          <p:nvPr/>
        </p:nvGraphicFramePr>
        <p:xfrm>
          <a:off x="1012825" y="5157788"/>
          <a:ext cx="7388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9" imgW="3695400" imgH="431640" progId="Equation.DSMT4">
                  <p:embed/>
                </p:oleObj>
              </mc:Choice>
              <mc:Fallback>
                <p:oleObj name="Equation" r:id="rId9" imgW="3695400" imgH="431640" progId="Equation.DSMT4">
                  <p:embed/>
                  <p:pic>
                    <p:nvPicPr>
                      <p:cNvPr id="31749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157788"/>
                        <a:ext cx="7388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2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1035"/>
          <p:cNvSpPr txBox="1">
            <a:spLocks noChangeArrowheads="1"/>
          </p:cNvSpPr>
          <p:nvPr/>
        </p:nvSpPr>
        <p:spPr bwMode="auto">
          <a:xfrm>
            <a:off x="628650" y="1621206"/>
            <a:ext cx="7352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Sebuah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= (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000" baseline="-250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sz="2000" i="1" baseline="-25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i="1" baseline="3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dapat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dipandang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sebagai</a:t>
            </a:r>
            <a:endParaRPr lang="en-US" altLang="zh-TW" sz="2000" dirty="0">
              <a:latin typeface="Times New Roman" pitchFamily="18" charset="0"/>
            </a:endParaRPr>
          </a:p>
        </p:txBody>
      </p:sp>
      <p:graphicFrame>
        <p:nvGraphicFramePr>
          <p:cNvPr id="9220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10861"/>
              </p:ext>
            </p:extLst>
          </p:nvPr>
        </p:nvGraphicFramePr>
        <p:xfrm>
          <a:off x="5654997" y="2853856"/>
          <a:ext cx="2132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922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997" y="2853856"/>
                        <a:ext cx="2132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8552"/>
              </p:ext>
            </p:extLst>
          </p:nvPr>
        </p:nvGraphicFramePr>
        <p:xfrm>
          <a:off x="6474147" y="3738788"/>
          <a:ext cx="10906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5" imgW="558720" imgH="939600" progId="Equation.3">
                  <p:embed/>
                </p:oleObj>
              </mc:Choice>
              <mc:Fallback>
                <p:oleObj name="Equation" r:id="rId5" imgW="558720" imgH="939600" progId="Equation.3">
                  <p:embed/>
                  <p:pic>
                    <p:nvPicPr>
                      <p:cNvPr id="922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147" y="3738788"/>
                        <a:ext cx="1090612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043"/>
          <p:cNvSpPr txBox="1">
            <a:spLocks noChangeArrowheads="1"/>
          </p:cNvSpPr>
          <p:nvPr/>
        </p:nvSpPr>
        <p:spPr bwMode="auto">
          <a:xfrm>
            <a:off x="579569" y="4210352"/>
            <a:ext cx="5075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Matriks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berukuran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kolom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):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226" name="Text Box 1044"/>
          <p:cNvSpPr txBox="1">
            <a:spLocks noChangeArrowheads="1"/>
          </p:cNvSpPr>
          <p:nvPr/>
        </p:nvSpPr>
        <p:spPr bwMode="auto">
          <a:xfrm>
            <a:off x="579569" y="2815151"/>
            <a:ext cx="488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Matriks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berukuran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baris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):</a:t>
            </a:r>
            <a:endParaRPr lang="en-US" altLang="zh-TW" dirty="0">
              <a:latin typeface="Times New Roman" pitchFamily="18" charset="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2999994" y="1985692"/>
            <a:ext cx="144016" cy="225251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" name="Text Box 1042"/>
          <p:cNvSpPr txBox="1">
            <a:spLocks noChangeArrowheads="1"/>
          </p:cNvSpPr>
          <p:nvPr/>
        </p:nvSpPr>
        <p:spPr bwMode="auto">
          <a:xfrm>
            <a:off x="2354653" y="2230072"/>
            <a:ext cx="2477306" cy="30777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 err="1" smtClean="0">
                <a:solidFill>
                  <a:srgbClr val="0000FF"/>
                </a:solidFill>
                <a:latin typeface="Times New Roman" pitchFamily="18" charset="0"/>
              </a:rPr>
              <a:t>gunakan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Times New Roman" pitchFamily="18" charset="0"/>
              </a:rPr>
              <a:t>koma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Times New Roman" pitchFamily="18" charset="0"/>
              </a:rPr>
              <a:t>sebagai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Times New Roman" pitchFamily="18" charset="0"/>
              </a:rPr>
              <a:t>pemisah</a:t>
            </a:r>
            <a:endParaRPr lang="en-US" altLang="zh-TW" sz="1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" name="Text Box 1042"/>
          <p:cNvSpPr txBox="1">
            <a:spLocks noChangeArrowheads="1"/>
          </p:cNvSpPr>
          <p:nvPr/>
        </p:nvSpPr>
        <p:spPr bwMode="auto">
          <a:xfrm>
            <a:off x="3633315" y="3613498"/>
            <a:ext cx="2736305" cy="30777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dirty="0" smtClean="0">
                <a:solidFill>
                  <a:srgbClr val="0000FF"/>
                </a:solidFill>
                <a:latin typeface="Times New Roman" pitchFamily="18" charset="0"/>
              </a:rPr>
              <a:t>Use blank space to separate entries</a:t>
            </a:r>
            <a:endParaRPr lang="en-US" altLang="zh-TW" sz="1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6124177" y="3298356"/>
            <a:ext cx="648072" cy="315142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H="1" flipV="1">
            <a:off x="6124177" y="3921275"/>
            <a:ext cx="720080" cy="333451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579568" y="3479233"/>
            <a:ext cx="696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atau</a:t>
            </a:r>
            <a:endParaRPr lang="en-US" altLang="zh-TW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20277"/>
              </p:ext>
            </p:extLst>
          </p:nvPr>
        </p:nvGraphicFramePr>
        <p:xfrm>
          <a:off x="1029835" y="1684905"/>
          <a:ext cx="4519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2273040" imgH="253800" progId="Equation.DSMT4">
                  <p:embed/>
                </p:oleObj>
              </mc:Choice>
              <mc:Fallback>
                <p:oleObj name="Equation" r:id="rId3" imgW="2273040" imgH="253800" progId="Equation.DSMT4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835" y="1684905"/>
                        <a:ext cx="45196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841547" y="1705542"/>
            <a:ext cx="2720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dua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97025" y="2449286"/>
            <a:ext cx="84577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Kesamaan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dua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 dirty="0">
                <a:ea typeface="標楷體" pitchFamily="65" charset="-120"/>
              </a:rPr>
              <a:t>            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dan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hanya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jika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</a:rPr>
              <a:t>                                               </a:t>
            </a:r>
            <a:endParaRPr lang="en-US" altLang="zh-TW" dirty="0">
              <a:ea typeface="標楷體" pitchFamily="65" charset="-120"/>
            </a:endParaRPr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3604"/>
              </p:ext>
            </p:extLst>
          </p:nvPr>
        </p:nvGraphicFramePr>
        <p:xfrm>
          <a:off x="919325" y="2971574"/>
          <a:ext cx="7350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368280" imgH="139680" progId="Equation.3">
                  <p:embed/>
                </p:oleObj>
              </mc:Choice>
              <mc:Fallback>
                <p:oleObj name="Equation" r:id="rId5" imgW="368280" imgH="139680" progId="Equation.3">
                  <p:embed/>
                  <p:pic>
                    <p:nvPicPr>
                      <p:cNvPr id="307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25" y="2971574"/>
                        <a:ext cx="7350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5"/>
          <p:cNvSpPr txBox="1">
            <a:spLocks noChangeArrowheads="1"/>
          </p:cNvSpPr>
          <p:nvPr/>
        </p:nvSpPr>
        <p:spPr bwMode="auto">
          <a:xfrm>
            <a:off x="297025" y="3600224"/>
            <a:ext cx="4028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u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dan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b="1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):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7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3693"/>
              </p:ext>
            </p:extLst>
          </p:nvPr>
        </p:nvGraphicFramePr>
        <p:xfrm>
          <a:off x="906625" y="4049486"/>
          <a:ext cx="421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7" imgW="2108160" imgH="228600" progId="Equation.3">
                  <p:embed/>
                </p:oleObj>
              </mc:Choice>
              <mc:Fallback>
                <p:oleObj name="Equation" r:id="rId7" imgW="2108160" imgH="228600" progId="Equation.3">
                  <p:embed/>
                  <p:pic>
                    <p:nvPicPr>
                      <p:cNvPr id="307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5" y="4049486"/>
                        <a:ext cx="4217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21"/>
          <p:cNvSpPr txBox="1">
            <a:spLocks noChangeArrowheads="1"/>
          </p:cNvSpPr>
          <p:nvPr/>
        </p:nvSpPr>
        <p:spPr bwMode="auto">
          <a:xfrm>
            <a:off x="297025" y="4735286"/>
            <a:ext cx="714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dengan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):</a:t>
            </a:r>
            <a:endParaRPr lang="en-US" altLang="zh-TW" dirty="0">
              <a:ea typeface="標楷體" pitchFamily="65" charset="-120"/>
            </a:endParaRPr>
          </a:p>
        </p:txBody>
      </p:sp>
      <p:graphicFrame>
        <p:nvGraphicFramePr>
          <p:cNvPr id="307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19863"/>
              </p:ext>
            </p:extLst>
          </p:nvPr>
        </p:nvGraphicFramePr>
        <p:xfrm>
          <a:off x="906625" y="5192486"/>
          <a:ext cx="301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9" imgW="1358640" imgH="228600" progId="Equation.3">
                  <p:embed/>
                </p:oleObj>
              </mc:Choice>
              <mc:Fallback>
                <p:oleObj name="Equation" r:id="rId9" imgW="1358640" imgH="228600" progId="Equation.3">
                  <p:embed/>
                  <p:pic>
                    <p:nvPicPr>
                      <p:cNvPr id="307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5" y="5192486"/>
                        <a:ext cx="301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30471"/>
              </p:ext>
            </p:extLst>
          </p:nvPr>
        </p:nvGraphicFramePr>
        <p:xfrm>
          <a:off x="4314372" y="2845069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1" imgW="1701720" imgH="228600" progId="Equation.DSMT4">
                  <p:embed/>
                </p:oleObj>
              </mc:Choice>
              <mc:Fallback>
                <p:oleObj name="Equation" r:id="rId11" imgW="1701720" imgH="22860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4372" y="2845069"/>
                        <a:ext cx="3403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7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群組 11"/>
          <p:cNvGrpSpPr>
            <a:grpSpLocks/>
          </p:cNvGrpSpPr>
          <p:nvPr/>
        </p:nvGrpSpPr>
        <p:grpSpPr bwMode="auto">
          <a:xfrm>
            <a:off x="427653" y="1976244"/>
            <a:ext cx="7000875" cy="914400"/>
            <a:chOff x="381000" y="1052736"/>
            <a:chExt cx="7000801" cy="914177"/>
          </a:xfrm>
        </p:grpSpPr>
        <p:sp>
          <p:nvSpPr>
            <p:cNvPr id="4103" name="Text Box 10"/>
            <p:cNvSpPr txBox="1">
              <a:spLocks noChangeArrowheads="1"/>
            </p:cNvSpPr>
            <p:nvPr/>
          </p:nvSpPr>
          <p:spPr bwMode="auto">
            <a:xfrm>
              <a:off x="381000" y="1052736"/>
              <a:ext cx="3276824" cy="4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buSzPct val="80000"/>
                <a:buFont typeface="Wingdings" pitchFamily="2" charset="2"/>
                <a:buChar char="§"/>
              </a:pP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Selisih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antara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dan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dirty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:</a:t>
              </a: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 </a:t>
              </a:r>
            </a:p>
          </p:txBody>
        </p:sp>
        <p:graphicFrame>
          <p:nvGraphicFramePr>
            <p:cNvPr id="4099" name="Object 1026"/>
            <p:cNvGraphicFramePr>
              <a:graphicFrameLocks noChangeAspect="1"/>
            </p:cNvGraphicFramePr>
            <p:nvPr/>
          </p:nvGraphicFramePr>
          <p:xfrm>
            <a:off x="755576" y="1509713"/>
            <a:ext cx="6626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3" imgW="3314520" imgH="228600" progId="Equation.DSMT4">
                    <p:embed/>
                  </p:oleObj>
                </mc:Choice>
                <mc:Fallback>
                  <p:oleObj name="Equation" r:id="rId3" imgW="3314520" imgH="228600" progId="Equation.DSMT4">
                    <p:embed/>
                    <p:pic>
                      <p:nvPicPr>
                        <p:cNvPr id="4099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509713"/>
                          <a:ext cx="6626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" name="Group 28"/>
          <p:cNvGrpSpPr>
            <a:grpSpLocks/>
          </p:cNvGrpSpPr>
          <p:nvPr/>
        </p:nvGrpSpPr>
        <p:grpSpPr bwMode="auto">
          <a:xfrm>
            <a:off x="427653" y="3119244"/>
            <a:ext cx="2411413" cy="863600"/>
            <a:chOff x="240" y="1920"/>
            <a:chExt cx="1519" cy="544"/>
          </a:xfrm>
        </p:grpSpPr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240" y="1920"/>
              <a:ext cx="11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buSzPct val="80000"/>
                <a:buFont typeface="Wingdings" pitchFamily="2" charset="2"/>
                <a:buChar char="§"/>
              </a:pPr>
              <a:r>
                <a:rPr lang="en-US" altLang="zh-TW" dirty="0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Vektor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dirty="0" err="1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Nol</a:t>
              </a:r>
              <a:r>
                <a:rPr lang="en-US" altLang="zh-TW" dirty="0" smtClean="0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:</a:t>
              </a:r>
              <a:endPara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4098" name="Object 1025"/>
            <p:cNvGraphicFramePr>
              <a:graphicFrameLocks noChangeAspect="1"/>
            </p:cNvGraphicFramePr>
            <p:nvPr/>
          </p:nvGraphicFramePr>
          <p:xfrm>
            <a:off x="624" y="2208"/>
            <a:ext cx="11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5" imgW="901440" imgH="203040" progId="Equation.3">
                    <p:embed/>
                  </p:oleObj>
                </mc:Choice>
                <mc:Fallback>
                  <p:oleObj name="Equation" r:id="rId5" imgW="901440" imgH="203040" progId="Equation.3">
                    <p:embed/>
                    <p:pic>
                      <p:nvPicPr>
                        <p:cNvPr id="4098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1135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96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695325" y="1524000"/>
          <a:ext cx="4562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2286000" imgH="457200" progId="Equation.3">
                  <p:embed/>
                </p:oleObj>
              </mc:Choice>
              <mc:Fallback>
                <p:oleObj name="Equation" r:id="rId3" imgW="2286000" imgH="457200" progId="Equation.3">
                  <p:embed/>
                  <p:pic>
                    <p:nvPicPr>
                      <p:cNvPr id="10242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524000"/>
                        <a:ext cx="45624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49"/>
          <p:cNvGraphicFramePr>
            <a:graphicFrameLocks noChangeAspect="1"/>
          </p:cNvGraphicFramePr>
          <p:nvPr/>
        </p:nvGraphicFramePr>
        <p:xfrm>
          <a:off x="746125" y="3055938"/>
          <a:ext cx="4359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5" imgW="2184120" imgH="457200" progId="Equation.DSMT4">
                  <p:embed/>
                </p:oleObj>
              </mc:Choice>
              <mc:Fallback>
                <p:oleObj name="Equation" r:id="rId5" imgW="2184120" imgH="457200" progId="Equation.DSMT4">
                  <p:embed/>
                  <p:pic>
                    <p:nvPicPr>
                      <p:cNvPr id="10243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055938"/>
                        <a:ext cx="43592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050"/>
          <p:cNvGraphicFramePr>
            <a:graphicFrameLocks noChangeAspect="1"/>
          </p:cNvGraphicFramePr>
          <p:nvPr/>
        </p:nvGraphicFramePr>
        <p:xfrm>
          <a:off x="714375" y="4708525"/>
          <a:ext cx="37020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7" imgW="1854000" imgH="939600" progId="Equation.3">
                  <p:embed/>
                </p:oleObj>
              </mc:Choice>
              <mc:Fallback>
                <p:oleObj name="Equation" r:id="rId7" imgW="1854000" imgH="939600" progId="Equation.3">
                  <p:embed/>
                  <p:pic>
                    <p:nvPicPr>
                      <p:cNvPr id="10244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08525"/>
                        <a:ext cx="37020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036"/>
          <p:cNvSpPr txBox="1">
            <a:spLocks noChangeArrowheads="1"/>
          </p:cNvSpPr>
          <p:nvPr/>
        </p:nvSpPr>
        <p:spPr bwMode="auto">
          <a:xfrm>
            <a:off x="1643063" y="928688"/>
            <a:ext cx="208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Vector addition</a:t>
            </a:r>
          </a:p>
        </p:txBody>
      </p:sp>
      <p:sp>
        <p:nvSpPr>
          <p:cNvPr id="10249" name="Text Box 1037"/>
          <p:cNvSpPr txBox="1">
            <a:spLocks noChangeArrowheads="1"/>
          </p:cNvSpPr>
          <p:nvPr/>
        </p:nvSpPr>
        <p:spPr bwMode="auto">
          <a:xfrm>
            <a:off x="5562600" y="912813"/>
            <a:ext cx="272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Scalar multiplication</a:t>
            </a:r>
          </a:p>
        </p:txBody>
      </p:sp>
      <p:graphicFrame>
        <p:nvGraphicFramePr>
          <p:cNvPr id="10245" name="Object 2051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591175" y="4765675"/>
          <a:ext cx="236061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9" imgW="1180800" imgH="939600" progId="Equation.3">
                  <p:embed/>
                </p:oleObj>
              </mc:Choice>
              <mc:Fallback>
                <p:oleObj name="Equation" r:id="rId9" imgW="1180800" imgH="939600" progId="Equation.3">
                  <p:embed/>
                  <p:pic>
                    <p:nvPicPr>
                      <p:cNvPr id="10245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765675"/>
                        <a:ext cx="236061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052"/>
          <p:cNvGraphicFramePr>
            <a:graphicFrameLocks noChangeAspect="1"/>
          </p:cNvGraphicFramePr>
          <p:nvPr/>
        </p:nvGraphicFramePr>
        <p:xfrm>
          <a:off x="5537200" y="1549400"/>
          <a:ext cx="2840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1" imgW="1422360" imgH="457200" progId="Equation.3">
                  <p:embed/>
                </p:oleObj>
              </mc:Choice>
              <mc:Fallback>
                <p:oleObj name="Equation" r:id="rId11" imgW="1422360" imgH="457200" progId="Equation.3">
                  <p:embed/>
                  <p:pic>
                    <p:nvPicPr>
                      <p:cNvPr id="1024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549400"/>
                        <a:ext cx="28400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053"/>
          <p:cNvGraphicFramePr>
            <a:graphicFrameLocks noChangeAspect="1"/>
          </p:cNvGraphicFramePr>
          <p:nvPr/>
        </p:nvGraphicFramePr>
        <p:xfrm>
          <a:off x="5626100" y="3157538"/>
          <a:ext cx="2662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13" imgW="1333440" imgH="457200" progId="Equation.DSMT4">
                  <p:embed/>
                </p:oleObj>
              </mc:Choice>
              <mc:Fallback>
                <p:oleObj name="Equation" r:id="rId13" imgW="1333440" imgH="457200" progId="Equation.DSMT4">
                  <p:embed/>
                  <p:pic>
                    <p:nvPicPr>
                      <p:cNvPr id="10247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157538"/>
                        <a:ext cx="26622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36"/>
          <p:cNvSpPr txBox="1">
            <a:spLocks noChangeArrowheads="1"/>
          </p:cNvSpPr>
          <p:nvPr/>
        </p:nvSpPr>
        <p:spPr bwMode="auto">
          <a:xfrm>
            <a:off x="3000375" y="2743200"/>
            <a:ext cx="3087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Regarded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as 1×</a:t>
            </a:r>
            <a:r>
              <a:rPr lang="en-US" altLang="zh-TW" sz="2000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row matrix</a:t>
            </a:r>
          </a:p>
        </p:txBody>
      </p:sp>
      <p:sp>
        <p:nvSpPr>
          <p:cNvPr id="10251" name="Text Box 1036"/>
          <p:cNvSpPr txBox="1">
            <a:spLocks noChangeArrowheads="1"/>
          </p:cNvSpPr>
          <p:nvPr/>
        </p:nvSpPr>
        <p:spPr bwMode="auto">
          <a:xfrm>
            <a:off x="3000375" y="4357688"/>
            <a:ext cx="3456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Regarded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as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×1 column matrix</a:t>
            </a:r>
          </a:p>
        </p:txBody>
      </p:sp>
    </p:spTree>
    <p:extLst>
      <p:ext uri="{BB962C8B-B14F-4D97-AF65-F5344CB8AC3E}">
        <p14:creationId xmlns:p14="http://schemas.microsoft.com/office/powerpoint/2010/main" val="17854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Sifat-Sifat</a:t>
            </a:r>
            <a:r>
              <a:rPr lang="en-US" sz="2400" dirty="0" smtClean="0"/>
              <a:t> 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Skalar</a:t>
            </a:r>
            <a:endParaRPr lang="en-US" sz="2400" dirty="0"/>
          </a:p>
        </p:txBody>
      </p:sp>
      <p:sp>
        <p:nvSpPr>
          <p:cNvPr id="103426" name="Rectangle 1027"/>
          <p:cNvSpPr>
            <a:spLocks noGrp="1" noChangeArrowheads="1"/>
          </p:cNvSpPr>
          <p:nvPr>
            <p:ph idx="1"/>
          </p:nvPr>
        </p:nvSpPr>
        <p:spPr>
          <a:xfrm>
            <a:off x="608013" y="1784123"/>
            <a:ext cx="7886700" cy="685801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30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Andaikan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u</a:t>
            </a:r>
            <a:r>
              <a:rPr lang="en-US" altLang="zh-TW" sz="2400" dirty="0" smtClean="0">
                <a:solidFill>
                  <a:schemeClr val="tx1"/>
                </a:solidFill>
              </a:rPr>
              <a:t>,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v</a:t>
            </a:r>
            <a:r>
              <a:rPr lang="en-US" altLang="zh-TW" sz="2400" dirty="0" smtClean="0">
                <a:solidFill>
                  <a:schemeClr val="tx1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w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vektor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pada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R</a:t>
            </a:r>
            <a:r>
              <a:rPr lang="en-US" altLang="zh-TW" sz="2400" i="1" baseline="50000" dirty="0" smtClean="0">
                <a:solidFill>
                  <a:schemeClr val="tx1"/>
                </a:solidFill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c</a:t>
            </a:r>
            <a:r>
              <a:rPr lang="en-US" altLang="zh-TW" sz="2400" dirty="0" smtClean="0">
                <a:solidFill>
                  <a:schemeClr val="tx1"/>
                </a:solidFill>
              </a:rPr>
              <a:t> and 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d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adalah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skalar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103427" name="Text Box 1028"/>
          <p:cNvSpPr txBox="1">
            <a:spLocks noChangeArrowheads="1"/>
          </p:cNvSpPr>
          <p:nvPr/>
        </p:nvSpPr>
        <p:spPr bwMode="auto">
          <a:xfrm>
            <a:off x="539750" y="2420711"/>
            <a:ext cx="750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(1)  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adalah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vektor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i="1" baseline="30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tertutup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28" name="Text Box 1029"/>
          <p:cNvSpPr txBox="1">
            <a:spLocks noChangeArrowheads="1"/>
          </p:cNvSpPr>
          <p:nvPr/>
        </p:nvSpPr>
        <p:spPr bwMode="auto">
          <a:xfrm>
            <a:off x="539750" y="2793774"/>
            <a:ext cx="678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(2)  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komutatif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29" name="Text Box 1030"/>
          <p:cNvSpPr txBox="1">
            <a:spLocks noChangeArrowheads="1"/>
          </p:cNvSpPr>
          <p:nvPr/>
        </p:nvSpPr>
        <p:spPr bwMode="auto">
          <a:xfrm>
            <a:off x="539750" y="3206524"/>
            <a:ext cx="5929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(3)  (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)+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w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asosiatif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0" name="Text Box 1031"/>
          <p:cNvSpPr txBox="1">
            <a:spLocks noChangeArrowheads="1"/>
          </p:cNvSpPr>
          <p:nvPr/>
        </p:nvSpPr>
        <p:spPr bwMode="auto">
          <a:xfrm>
            <a:off x="539750" y="3635149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(4) 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identitas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1" name="Text Box 1032"/>
          <p:cNvSpPr txBox="1">
            <a:spLocks noChangeArrowheads="1"/>
          </p:cNvSpPr>
          <p:nvPr/>
        </p:nvSpPr>
        <p:spPr bwMode="auto">
          <a:xfrm>
            <a:off x="539750" y="4063774"/>
            <a:ext cx="488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(5) 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kebalikan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penjumlahan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3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Sifat-Sifat</a:t>
            </a:r>
            <a:r>
              <a:rPr lang="en-US" sz="2400" dirty="0" smtClean="0"/>
              <a:t> </a:t>
            </a:r>
            <a:r>
              <a:rPr lang="en-US" sz="2400" dirty="0" err="1" smtClean="0"/>
              <a:t>Penjumlahan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Skalar</a:t>
            </a:r>
            <a:endParaRPr lang="en-US" sz="2400" dirty="0"/>
          </a:p>
        </p:txBody>
      </p:sp>
      <p:sp>
        <p:nvSpPr>
          <p:cNvPr id="103432" name="Text Box 1033"/>
          <p:cNvSpPr txBox="1">
            <a:spLocks noChangeArrowheads="1"/>
          </p:cNvSpPr>
          <p:nvPr/>
        </p:nvSpPr>
        <p:spPr bwMode="auto">
          <a:xfrm>
            <a:off x="502428" y="2570293"/>
            <a:ext cx="7463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(6) 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dirty="0" err="1" smtClean="0">
                <a:latin typeface="Times New Roman" pitchFamily="18" charset="0"/>
              </a:rPr>
              <a:t>adalah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vektor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</a:rPr>
              <a:t>pada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tertutup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pada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operasi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3" name="Text Box 1034"/>
          <p:cNvSpPr txBox="1">
            <a:spLocks noChangeArrowheads="1"/>
          </p:cNvSpPr>
          <p:nvPr/>
        </p:nvSpPr>
        <p:spPr bwMode="auto">
          <a:xfrm>
            <a:off x="502428" y="3070355"/>
            <a:ext cx="810101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00325" indent="-26003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(7) 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distributif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4" name="Text Box 1035"/>
          <p:cNvSpPr txBox="1">
            <a:spLocks noChangeArrowheads="1"/>
          </p:cNvSpPr>
          <p:nvPr/>
        </p:nvSpPr>
        <p:spPr bwMode="auto">
          <a:xfrm>
            <a:off x="502428" y="3603755"/>
            <a:ext cx="810101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00325" indent="-26003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(8)  (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distributif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5" name="Text Box 1036"/>
          <p:cNvSpPr txBox="1">
            <a:spLocks noChangeArrowheads="1"/>
          </p:cNvSpPr>
          <p:nvPr/>
        </p:nvSpPr>
        <p:spPr bwMode="auto">
          <a:xfrm>
            <a:off x="502428" y="4070480"/>
            <a:ext cx="684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(9) 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= (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cd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asosiatif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skalar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436" name="Text Box 1037"/>
          <p:cNvSpPr txBox="1">
            <a:spLocks noChangeArrowheads="1"/>
          </p:cNvSpPr>
          <p:nvPr/>
        </p:nvSpPr>
        <p:spPr bwMode="auto">
          <a:xfrm>
            <a:off x="502428" y="4499105"/>
            <a:ext cx="491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(10) 1(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sifat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identitas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perkalian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1800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" name="Rectangle 1027"/>
          <p:cNvSpPr txBox="1">
            <a:spLocks noChangeArrowheads="1"/>
          </p:cNvSpPr>
          <p:nvPr/>
        </p:nvSpPr>
        <p:spPr>
          <a:xfrm>
            <a:off x="608013" y="1784123"/>
            <a:ext cx="7886700" cy="68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 smtClean="0"/>
              <a:t>Andaikan </a:t>
            </a:r>
            <a:r>
              <a:rPr lang="en-US" altLang="zh-TW" sz="2400" b="1" smtClean="0"/>
              <a:t>u</a:t>
            </a:r>
            <a:r>
              <a:rPr lang="en-US" altLang="zh-TW" sz="2400" smtClean="0"/>
              <a:t>, </a:t>
            </a:r>
            <a:r>
              <a:rPr lang="en-US" altLang="zh-TW" sz="2400" b="1" smtClean="0"/>
              <a:t>v</a:t>
            </a:r>
            <a:r>
              <a:rPr lang="en-US" altLang="zh-TW" sz="2400" smtClean="0"/>
              <a:t>, dan </a:t>
            </a:r>
            <a:r>
              <a:rPr lang="en-US" altLang="zh-TW" sz="2400" b="1" smtClean="0"/>
              <a:t>w </a:t>
            </a:r>
            <a:r>
              <a:rPr lang="en-US" altLang="zh-TW" sz="2400" smtClean="0"/>
              <a:t>adalah vektor pada </a:t>
            </a:r>
            <a:r>
              <a:rPr lang="en-US" altLang="zh-TW" sz="2400" i="1" smtClean="0"/>
              <a:t>R</a:t>
            </a:r>
            <a:r>
              <a:rPr lang="en-US" altLang="zh-TW" sz="2400" i="1" baseline="50000" smtClean="0"/>
              <a:t>n</a:t>
            </a:r>
            <a:r>
              <a:rPr lang="en-US" altLang="zh-TW" sz="2400" smtClean="0"/>
              <a:t>, dan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 adalah skalar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6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24327</TotalTime>
  <Words>1528</Words>
  <Application>Microsoft Office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標楷體</vt:lpstr>
      <vt:lpstr>新細明體</vt:lpstr>
      <vt:lpstr>Tahoma</vt:lpstr>
      <vt:lpstr>Times New Roman</vt:lpstr>
      <vt:lpstr>Wingdings</vt:lpstr>
      <vt:lpstr>Office Theme</vt:lpstr>
      <vt:lpstr>Equation</vt:lpstr>
      <vt:lpstr>方程式</vt:lpstr>
      <vt:lpstr>STK201 Aljabar Matriks Semester Ganjil 2019/2020</vt:lpstr>
      <vt:lpstr>Yang akan dibahas</vt:lpstr>
      <vt:lpstr>n-tuple</vt:lpstr>
      <vt:lpstr>Vektor</vt:lpstr>
      <vt:lpstr>PowerPoint Presentation</vt:lpstr>
      <vt:lpstr>PowerPoint Presentation</vt:lpstr>
      <vt:lpstr>PowerPoint Presentation</vt:lpstr>
      <vt:lpstr>Sifat-Sifat Penjumlahan Vektor dan Perkalian dengan Skalar</vt:lpstr>
      <vt:lpstr>Sifat-Sifat Penjumlahan Vektor dan Perkalian dengan Skalar</vt:lpstr>
      <vt:lpstr>Ilustrasi operasi vektor pada R4</vt:lpstr>
      <vt:lpstr>PowerPoint Presentation</vt:lpstr>
      <vt:lpstr>Identitas dan Kebalikan Penjumlahan</vt:lpstr>
      <vt:lpstr>Sifat identitas dan kebalikan penjumlahan</vt:lpstr>
      <vt:lpstr>Kombinasi Linear</vt:lpstr>
      <vt:lpstr>Ruang Vektor</vt:lpstr>
      <vt:lpstr>Definisi Ruang Vektor</vt:lpstr>
      <vt:lpstr>Definisi Ruang Vektor</vt:lpstr>
      <vt:lpstr>Definisi Ruang Vektor</vt:lpstr>
      <vt:lpstr>Contoh Ruang Vektor</vt:lpstr>
      <vt:lpstr>Contoh Ruang Vektor</vt:lpstr>
      <vt:lpstr>Contoh Ruang Vektor</vt:lpstr>
      <vt:lpstr>Catatan: untuk menunjukkan bahwa suatu gugus bukan suatu ruang vektor adalah dengan menunjukkan salah satu aksioma tidak terpenuhi </vt:lpstr>
      <vt:lpstr>Catatan: untuk menunjukkan bahwa suatu gugus bukan suatu ruang vektor adalah dengan menunjukkan salah satu aksioma tidak terpenuhi </vt:lpstr>
      <vt:lpstr>Anak Ruang Vektor</vt:lpstr>
      <vt:lpstr>Definisi Anak Ruang Vektor</vt:lpstr>
      <vt:lpstr>Memeriksa apakah suatu himpunan adalah anak ruang vektor</vt:lpstr>
      <vt:lpstr>Memeriksa apakah suatu himpunan adalah anak ruang vektor</vt:lpstr>
      <vt:lpstr>Contoh pemeriksaan anak ruang vektor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132</cp:revision>
  <dcterms:created xsi:type="dcterms:W3CDTF">2018-08-02T03:45:08Z</dcterms:created>
  <dcterms:modified xsi:type="dcterms:W3CDTF">2019-10-14T01:02:30Z</dcterms:modified>
</cp:coreProperties>
</file>