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576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F073D-DE9C-47F2-AEE7-31F154A730E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C8B5-1F50-484B-83B6-E1F731A9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2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</a:t>
            </a:r>
            <a:r>
              <a:rPr lang="en-US" sz="1400" smtClean="0">
                <a:solidFill>
                  <a:schemeClr val="bg1"/>
                </a:solidFill>
              </a:rPr>
              <a:t>IPB University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2105" y="6369654"/>
            <a:ext cx="53781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0BFF93E2-064C-47DE-BFBD-A205D83E35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8650" y="1299411"/>
            <a:ext cx="78867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oon 6"/>
          <p:cNvSpPr/>
          <p:nvPr userDrawn="1"/>
        </p:nvSpPr>
        <p:spPr>
          <a:xfrm rot="15501404">
            <a:off x="4543898" y="-850620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/>
          <p:cNvSpPr/>
          <p:nvPr userDrawn="1"/>
        </p:nvSpPr>
        <p:spPr>
          <a:xfrm rot="15501404">
            <a:off x="4939475" y="-779596"/>
            <a:ext cx="3537449" cy="14887268"/>
          </a:xfrm>
          <a:prstGeom prst="moon">
            <a:avLst>
              <a:gd name="adj" fmla="val 610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Stat\Downloads\logo_ipb_mulai_2013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60" y="6369654"/>
            <a:ext cx="452389" cy="4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583577" y="6301092"/>
            <a:ext cx="203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Departemen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Statistika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FMIPA – IPB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31882"/>
            <a:ext cx="7886700" cy="1257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39340" y="4620441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411457" y="4550591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EA9B-3045-45C9-9EA7-ACAEAC8EF11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93E2-064C-47DE-BFBD-A205D83E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background elegant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133351"/>
            <a:ext cx="8886824" cy="661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46" y="193500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STK201 </a:t>
            </a:r>
            <a:r>
              <a:rPr lang="en-US" sz="5400" b="1" dirty="0" err="1" smtClean="0"/>
              <a:t>Aljabar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Matriks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Semester </a:t>
            </a:r>
            <a:r>
              <a:rPr lang="en-US" sz="3200" b="1" dirty="0" err="1" smtClean="0"/>
              <a:t>Ganjil</a:t>
            </a:r>
            <a:r>
              <a:rPr lang="en-US" sz="3200" b="1" dirty="0" smtClean="0"/>
              <a:t> 2019/2020</a:t>
            </a:r>
            <a:endParaRPr lang="en-US" sz="3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29049" y="1107712"/>
            <a:ext cx="1485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01166" y="1037862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124071" y="4432471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disusun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oleh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 Sartono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bagusco@gmail.com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effectLst>
                  <a:glow rad="203200">
                    <a:schemeClr val="bg1"/>
                  </a:glow>
                </a:effectLst>
              </a:rPr>
              <a:t>0852-1523-1823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>
                <a:glow rad="203200">
                  <a:schemeClr val="bg1"/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7794" y="4984088"/>
            <a:ext cx="4572000" cy="9094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15000"/>
              </a:lnSpc>
              <a:spcBef>
                <a:spcPts val="600"/>
              </a:spcBef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Pertanian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Bogor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5627" y="589253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5" y="4455586"/>
            <a:ext cx="2430593" cy="66767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291622" y="2662298"/>
            <a:ext cx="6858000" cy="1471657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 smtClean="0"/>
              <a:t>PERTEMUAN #</a:t>
            </a:r>
            <a:r>
              <a:rPr lang="en-US" sz="2000" b="1" dirty="0" smtClean="0"/>
              <a:t>13</a:t>
            </a:r>
            <a:endParaRPr lang="en-US" sz="2000" b="1" dirty="0" smtClean="0"/>
          </a:p>
          <a:p>
            <a:pPr>
              <a:spcBef>
                <a:spcPts val="0"/>
              </a:spcBef>
            </a:pPr>
            <a:r>
              <a:rPr lang="en-US" sz="2000" b="1" dirty="0" err="1" smtClean="0"/>
              <a:t>Diagonalisasi</a:t>
            </a:r>
            <a:endParaRPr lang="en-US" sz="2000" b="1" dirty="0" smtClean="0"/>
          </a:p>
          <a:p>
            <a:pPr>
              <a:spcBef>
                <a:spcPts val="0"/>
              </a:spcBef>
            </a:pPr>
            <a:r>
              <a:rPr lang="en-US" sz="2000" b="1" dirty="0" err="1" smtClean="0"/>
              <a:t>Dekomposisi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Spektral</a:t>
            </a:r>
            <a:endParaRPr lang="en-US" sz="2000" b="1" dirty="0" smtClean="0"/>
          </a:p>
          <a:p>
            <a:pPr>
              <a:spcBef>
                <a:spcPts val="0"/>
              </a:spcBef>
            </a:pPr>
            <a:r>
              <a:rPr lang="en-US" sz="2000" b="1" dirty="0" err="1" smtClean="0"/>
              <a:t>Dekomposisi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 Singular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/>
              <a:t>Bentuk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Kuadrat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69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/>
              <a:t>BENTUK KUADRAT</a:t>
            </a:r>
            <a:r>
              <a:rPr lang="en-US" altLang="en-US"/>
              <a:t> </a:t>
            </a:r>
            <a:endParaRPr lang="id-ID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t="24352" r="16602" b="22487"/>
          <a:stretch>
            <a:fillRect/>
          </a:stretch>
        </p:blipFill>
        <p:spPr bwMode="auto">
          <a:xfrm>
            <a:off x="457200" y="1520825"/>
            <a:ext cx="822960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8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26807" r="13593" b="8044"/>
          <a:stretch>
            <a:fillRect/>
          </a:stretch>
        </p:blipFill>
        <p:spPr bwMode="auto">
          <a:xfrm>
            <a:off x="671513" y="1447800"/>
            <a:ext cx="7799387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90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1" t="26222" r="13576" b="9045"/>
          <a:stretch>
            <a:fillRect/>
          </a:stretch>
        </p:blipFill>
        <p:spPr bwMode="auto">
          <a:xfrm>
            <a:off x="411163" y="838200"/>
            <a:ext cx="8321675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4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4" t="38399" r="13576" b="20726"/>
          <a:stretch>
            <a:fillRect/>
          </a:stretch>
        </p:blipFill>
        <p:spPr bwMode="auto">
          <a:xfrm>
            <a:off x="449263" y="1638300"/>
            <a:ext cx="8245475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b="1" u="sng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t="31021" r="18542" b="32990"/>
          <a:stretch>
            <a:fillRect/>
          </a:stretch>
        </p:blipFill>
        <p:spPr bwMode="auto">
          <a:xfrm>
            <a:off x="495300" y="1744663"/>
            <a:ext cx="815340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628650" y="2838061"/>
            <a:ext cx="8229600" cy="1295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en-US" b="1" u="sng" smtClean="0"/>
              <a:t>Teorema.</a:t>
            </a:r>
            <a:endParaRPr lang="es-ES" altLang="en-US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en-US" smtClean="0"/>
              <a:t>Matriks simetrik A adalah definit positif jika dan hanya jika semua akar ciri A adalah positif.</a:t>
            </a:r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368017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cap="none" dirty="0" err="1" smtClean="0"/>
              <a:t>Terima</a:t>
            </a:r>
            <a:r>
              <a:rPr lang="en-US" cap="none" dirty="0" smtClean="0"/>
              <a:t> </a:t>
            </a:r>
            <a:r>
              <a:rPr lang="en-US" cap="none" dirty="0" err="1"/>
              <a:t>K</a:t>
            </a:r>
            <a:r>
              <a:rPr lang="en-US" cap="none" dirty="0" err="1" smtClean="0"/>
              <a:t>asih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b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dirty="0" smtClean="0"/>
              <a:t> </a:t>
            </a:r>
            <a:r>
              <a:rPr lang="en-US" sz="2000" dirty="0" err="1" smtClean="0"/>
              <a:t>persegi</a:t>
            </a:r>
            <a:r>
              <a:rPr lang="en-US" sz="2000" dirty="0" smtClean="0"/>
              <a:t> </a:t>
            </a:r>
            <a:r>
              <a:rPr lang="en-US" sz="2000" dirty="0" err="1" smtClean="0"/>
              <a:t>berukuran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n</a:t>
            </a:r>
            <a:r>
              <a:rPr lang="en-US" sz="2000" dirty="0" err="1" smtClean="0">
                <a:sym typeface="Symbol" panose="05050102010706020507" pitchFamily="18" charset="2"/>
              </a:rPr>
              <a:t></a:t>
            </a:r>
            <a:r>
              <a:rPr lang="en-US" sz="2000" i="1" dirty="0" err="1" smtClean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dapat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dicari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i="1" dirty="0" smtClean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pasangan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akar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ciri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dan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pasangan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ciri</a:t>
            </a:r>
            <a:endParaRPr lang="en-US" sz="2000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sz="2000" dirty="0" smtClean="0">
                <a:sym typeface="Symbol" panose="05050102010706020507" pitchFamily="18" charset="2"/>
              </a:rPr>
              <a:t>(</a:t>
            </a:r>
            <a:r>
              <a:rPr lang="en-US" sz="2000" i="1" dirty="0" smtClean="0">
                <a:sym typeface="Symbol" panose="05050102010706020507" pitchFamily="18" charset="2"/>
              </a:rPr>
              <a:t></a:t>
            </a:r>
            <a:r>
              <a:rPr lang="en-US" sz="2000" baseline="-25000" dirty="0" smtClean="0">
                <a:sym typeface="Symbol" panose="05050102010706020507" pitchFamily="18" charset="2"/>
              </a:rPr>
              <a:t>1</a:t>
            </a:r>
            <a:r>
              <a:rPr lang="en-US" sz="2000" dirty="0" smtClean="0">
                <a:sym typeface="Symbol" panose="05050102010706020507" pitchFamily="18" charset="2"/>
              </a:rPr>
              <a:t>, </a:t>
            </a:r>
            <a:r>
              <a:rPr lang="en-US" sz="2000" b="1" i="1" u="sng" dirty="0" smtClean="0">
                <a:sym typeface="Symbol" panose="05050102010706020507" pitchFamily="18" charset="2"/>
              </a:rPr>
              <a:t>u</a:t>
            </a:r>
            <a:r>
              <a:rPr lang="en-US" sz="2000" baseline="-25000" dirty="0" smtClean="0">
                <a:sym typeface="Symbol" panose="05050102010706020507" pitchFamily="18" charset="2"/>
              </a:rPr>
              <a:t>1</a:t>
            </a:r>
            <a:r>
              <a:rPr lang="en-US" sz="2000" dirty="0" smtClean="0">
                <a:sym typeface="Symbol" panose="05050102010706020507" pitchFamily="18" charset="2"/>
              </a:rPr>
              <a:t>), </a:t>
            </a:r>
            <a:r>
              <a:rPr lang="en-US" sz="2000" dirty="0">
                <a:sym typeface="Symbol" panose="05050102010706020507" pitchFamily="18" charset="2"/>
              </a:rPr>
              <a:t>(</a:t>
            </a:r>
            <a:r>
              <a:rPr lang="en-US" sz="2000" i="1" dirty="0" smtClean="0">
                <a:sym typeface="Symbol" panose="05050102010706020507" pitchFamily="18" charset="2"/>
              </a:rPr>
              <a:t></a:t>
            </a:r>
            <a:r>
              <a:rPr lang="en-US" sz="2000" baseline="-25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, </a:t>
            </a:r>
            <a:r>
              <a:rPr lang="en-US" sz="2000" b="1" i="1" u="sng" dirty="0" smtClean="0">
                <a:sym typeface="Symbol" panose="05050102010706020507" pitchFamily="18" charset="2"/>
              </a:rPr>
              <a:t>u</a:t>
            </a:r>
            <a:r>
              <a:rPr lang="en-US" sz="2000" baseline="-25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), …, </a:t>
            </a:r>
            <a:r>
              <a:rPr lang="en-US" sz="2000" dirty="0">
                <a:sym typeface="Symbol" panose="05050102010706020507" pitchFamily="18" charset="2"/>
              </a:rPr>
              <a:t>(</a:t>
            </a:r>
            <a:r>
              <a:rPr lang="en-US" sz="2000" i="1" dirty="0" smtClean="0">
                <a:sym typeface="Symbol" panose="05050102010706020507" pitchFamily="18" charset="2"/>
              </a:rPr>
              <a:t></a:t>
            </a:r>
            <a:r>
              <a:rPr lang="en-US" sz="2000" i="1" baseline="-25000" dirty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, </a:t>
            </a:r>
            <a:r>
              <a:rPr lang="en-US" sz="2000" b="1" i="1" u="sng" dirty="0" smtClean="0">
                <a:sym typeface="Symbol" panose="05050102010706020507" pitchFamily="18" charset="2"/>
              </a:rPr>
              <a:t>u</a:t>
            </a:r>
            <a:r>
              <a:rPr lang="en-US" sz="2000" i="1" baseline="-25000" dirty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sym typeface="Symbol" panose="05050102010706020507" pitchFamily="18" charset="2"/>
              </a:rPr>
              <a:t>dimana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berlaku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A</a:t>
            </a:r>
            <a:r>
              <a:rPr lang="en-US" sz="2000" b="1" i="1" u="sng" dirty="0" err="1">
                <a:sym typeface="Symbol" panose="05050102010706020507" pitchFamily="18" charset="2"/>
              </a:rPr>
              <a:t>u</a:t>
            </a:r>
            <a:r>
              <a:rPr lang="en-US" sz="2000" baseline="-25000" dirty="0" err="1">
                <a:sym typeface="Symbol" panose="05050102010706020507" pitchFamily="18" charset="2"/>
              </a:rPr>
              <a:t>i</a:t>
            </a:r>
            <a:r>
              <a:rPr lang="en-US" sz="2000" dirty="0" smtClean="0">
                <a:sym typeface="Symbol" panose="05050102010706020507" pitchFamily="18" charset="2"/>
              </a:rPr>
              <a:t> = </a:t>
            </a:r>
            <a:r>
              <a:rPr lang="en-US" sz="2000" i="1" dirty="0" smtClean="0">
                <a:sym typeface="Symbol" panose="05050102010706020507" pitchFamily="18" charset="2"/>
              </a:rPr>
              <a:t></a:t>
            </a:r>
            <a:r>
              <a:rPr lang="en-US" sz="2000" baseline="-25000" dirty="0" err="1" smtClean="0">
                <a:sym typeface="Symbol" panose="05050102010706020507" pitchFamily="18" charset="2"/>
              </a:rPr>
              <a:t>i</a:t>
            </a:r>
            <a:r>
              <a:rPr lang="en-US" sz="2000" b="1" i="1" u="sng" dirty="0" err="1" smtClean="0">
                <a:sym typeface="Symbol" panose="05050102010706020507" pitchFamily="18" charset="2"/>
              </a:rPr>
              <a:t>u</a:t>
            </a:r>
            <a:r>
              <a:rPr lang="en-US" sz="2000" baseline="-25000" dirty="0" err="1">
                <a:sym typeface="Symbol" panose="05050102010706020507" pitchFamily="18" charset="2"/>
              </a:rPr>
              <a:t>i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untuk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semua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i</a:t>
            </a:r>
            <a:r>
              <a:rPr lang="en-US" sz="2000" dirty="0" smtClean="0">
                <a:sym typeface="Symbol" panose="05050102010706020507" pitchFamily="18" charset="2"/>
              </a:rPr>
              <a:t> = 1, …, n</a:t>
            </a:r>
          </a:p>
          <a:p>
            <a:pPr marL="0" indent="0">
              <a:buNone/>
            </a:pPr>
            <a:r>
              <a:rPr lang="en-US" sz="2000" dirty="0" smtClean="0">
                <a:sym typeface="Symbol" panose="05050102010706020507" pitchFamily="18" charset="2"/>
              </a:rPr>
              <a:t>yang </a:t>
            </a:r>
            <a:r>
              <a:rPr lang="en-US" sz="2000" dirty="0" err="1" smtClean="0">
                <a:sym typeface="Symbol" panose="05050102010706020507" pitchFamily="18" charset="2"/>
              </a:rPr>
              <a:t>selanjutnya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dapat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ditulis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sym typeface="Symbol" panose="05050102010706020507" pitchFamily="18" charset="2"/>
              </a:rPr>
              <a:t>sebagai</a:t>
            </a:r>
            <a:endParaRPr lang="en-US" sz="2000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sz="2000" b="1" dirty="0" smtClean="0"/>
              <a:t>A</a:t>
            </a:r>
            <a:r>
              <a:rPr lang="en-US" sz="2000" dirty="0" smtClean="0"/>
              <a:t> [</a:t>
            </a:r>
            <a:r>
              <a:rPr lang="en-US" sz="2000" b="1" i="1" u="sng" dirty="0" smtClean="0"/>
              <a:t>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b="1" i="1" u="sng" dirty="0" smtClean="0"/>
              <a:t>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… </a:t>
            </a:r>
            <a:r>
              <a:rPr lang="en-US" sz="2000" b="1" i="1" u="sng" dirty="0" smtClean="0"/>
              <a:t>u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] = </a:t>
            </a:r>
            <a:r>
              <a:rPr lang="en-US" sz="2000" dirty="0"/>
              <a:t>[</a:t>
            </a:r>
            <a:r>
              <a:rPr lang="en-US" sz="2000" b="1" i="1" u="sng" dirty="0"/>
              <a:t>u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b="1" i="1" u="sng" dirty="0"/>
              <a:t>u</a:t>
            </a:r>
            <a:r>
              <a:rPr lang="en-US" sz="2000" baseline="-25000" dirty="0"/>
              <a:t>2</a:t>
            </a:r>
            <a:r>
              <a:rPr lang="en-US" sz="2000" dirty="0"/>
              <a:t> … </a:t>
            </a:r>
            <a:r>
              <a:rPr lang="en-US" sz="2000" b="1" i="1" u="sng" dirty="0"/>
              <a:t>u</a:t>
            </a:r>
            <a:r>
              <a:rPr lang="en-US" sz="2000" baseline="-25000" dirty="0"/>
              <a:t>n</a:t>
            </a:r>
            <a:r>
              <a:rPr lang="en-US" sz="2000" dirty="0"/>
              <a:t>]</a:t>
            </a:r>
            <a:r>
              <a:rPr lang="en-US" sz="2000" dirty="0" smtClean="0"/>
              <a:t> </a:t>
            </a:r>
            <a:r>
              <a:rPr lang="en-US" sz="2000" b="1" dirty="0" smtClean="0">
                <a:sym typeface="Symbol" panose="05050102010706020507" pitchFamily="18" charset="2"/>
              </a:rPr>
              <a:t></a:t>
            </a:r>
          </a:p>
          <a:p>
            <a:pPr marL="0" indent="0" algn="ctr">
              <a:buNone/>
            </a:pPr>
            <a:r>
              <a:rPr lang="en-US" sz="2000" dirty="0" err="1" smtClean="0">
                <a:sym typeface="Symbol" panose="05050102010706020507" pitchFamily="18" charset="2"/>
              </a:rPr>
              <a:t>atau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b="1" dirty="0" smtClean="0"/>
              <a:t>AU</a:t>
            </a:r>
            <a:r>
              <a:rPr lang="en-US" sz="2000" dirty="0" smtClean="0"/>
              <a:t> = </a:t>
            </a:r>
            <a:r>
              <a:rPr lang="en-US" sz="2000" b="1" dirty="0" smtClean="0"/>
              <a:t>U</a:t>
            </a:r>
            <a:r>
              <a:rPr lang="en-US" sz="2000" b="1" dirty="0">
                <a:sym typeface="Symbol" panose="05050102010706020507" pitchFamily="18" charset="2"/>
              </a:rPr>
              <a:t></a:t>
            </a:r>
          </a:p>
          <a:p>
            <a:pPr marL="0" indent="0">
              <a:buNone/>
            </a:pPr>
            <a:r>
              <a:rPr lang="en-US" sz="2000" dirty="0" err="1" smtClean="0"/>
              <a:t>dengan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856597"/>
              </p:ext>
            </p:extLst>
          </p:nvPr>
        </p:nvGraphicFramePr>
        <p:xfrm>
          <a:off x="1553159" y="4545302"/>
          <a:ext cx="1887506" cy="125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409400" imgH="939600" progId="Equation.3">
                  <p:embed/>
                </p:oleObj>
              </mc:Choice>
              <mc:Fallback>
                <p:oleObj name="Equation" r:id="rId3" imgW="140940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3159" y="4545302"/>
                        <a:ext cx="1887506" cy="125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61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AU</a:t>
            </a:r>
            <a:r>
              <a:rPr lang="en-US" dirty="0"/>
              <a:t> = </a:t>
            </a:r>
            <a:r>
              <a:rPr lang="en-US" b="1" dirty="0"/>
              <a:t>U</a:t>
            </a:r>
            <a:r>
              <a:rPr lang="en-US" b="1" dirty="0" smtClean="0">
                <a:sym typeface="Symbol" panose="05050102010706020507" pitchFamily="18" charset="2"/>
              </a:rPr>
              <a:t>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Jika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non-singular,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kita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bisa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memperoleh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U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sehingga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kita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bisa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peroleh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bahwa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b="1" dirty="0"/>
              <a:t>AU</a:t>
            </a:r>
            <a:r>
              <a:rPr lang="en-US" dirty="0"/>
              <a:t> = </a:t>
            </a:r>
            <a:r>
              <a:rPr lang="en-US" b="1" dirty="0"/>
              <a:t>U</a:t>
            </a:r>
            <a:r>
              <a:rPr lang="en-US" b="1" dirty="0" smtClean="0">
                <a:sym typeface="Symbol" panose="05050102010706020507" pitchFamily="18" charset="2"/>
              </a:rPr>
              <a:t></a:t>
            </a:r>
          </a:p>
          <a:p>
            <a:pPr marL="0" indent="0" algn="ctr">
              <a:buNone/>
            </a:pPr>
            <a:r>
              <a:rPr lang="en-US" b="1" dirty="0" smtClean="0">
                <a:sym typeface="Symbol" panose="05050102010706020507" pitchFamily="18" charset="2"/>
              </a:rPr>
              <a:t>---------------------  </a:t>
            </a:r>
            <a:r>
              <a:rPr lang="en-US" b="1" dirty="0">
                <a:sym typeface="Symbol" panose="05050102010706020507" pitchFamily="18" charset="2"/>
              </a:rPr>
              <a:t>U</a:t>
            </a:r>
            <a:r>
              <a:rPr lang="en-US" baseline="30000" dirty="0">
                <a:sym typeface="Symbol" panose="05050102010706020507" pitchFamily="18" charset="2"/>
              </a:rPr>
              <a:t>-1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endParaRPr lang="en-US" b="1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b="1" dirty="0" smtClean="0"/>
              <a:t>A</a:t>
            </a:r>
            <a:r>
              <a:rPr lang="en-US" dirty="0" smtClean="0"/>
              <a:t> = </a:t>
            </a:r>
            <a:r>
              <a:rPr lang="en-US" b="1" dirty="0"/>
              <a:t>U</a:t>
            </a:r>
            <a:r>
              <a:rPr lang="en-US" b="1" dirty="0" smtClean="0">
                <a:sym typeface="Symbol" panose="05050102010706020507" pitchFamily="18" charset="2"/>
              </a:rPr>
              <a:t>U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b="1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Penguraian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A </a:t>
            </a:r>
            <a:r>
              <a:rPr lang="en-US" dirty="0" err="1" smtClean="0">
                <a:sym typeface="Symbol" panose="05050102010706020507" pitchFamily="18" charset="2"/>
              </a:rPr>
              <a:t>seperti</a:t>
            </a:r>
            <a:r>
              <a:rPr lang="en-US" dirty="0" smtClean="0">
                <a:sym typeface="Symbol" panose="05050102010706020507" pitchFamily="18" charset="2"/>
              </a:rPr>
              <a:t> di </a:t>
            </a:r>
            <a:r>
              <a:rPr lang="en-US" dirty="0" err="1" smtClean="0">
                <a:sym typeface="Symbol" panose="05050102010706020507" pitchFamily="18" charset="2"/>
              </a:rPr>
              <a:t>atas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dikenal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penguraian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spektral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i="1" dirty="0" smtClean="0">
                <a:sym typeface="Symbol" panose="05050102010706020507" pitchFamily="18" charset="2"/>
              </a:rPr>
              <a:t>spectral decomposition</a:t>
            </a:r>
            <a:r>
              <a:rPr lang="en-US" dirty="0" smtClean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2246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AU</a:t>
            </a:r>
            <a:r>
              <a:rPr lang="en-US" dirty="0"/>
              <a:t> = </a:t>
            </a:r>
            <a:r>
              <a:rPr lang="en-US" b="1" dirty="0"/>
              <a:t>U</a:t>
            </a:r>
            <a:r>
              <a:rPr lang="en-US" b="1" dirty="0" smtClean="0">
                <a:sym typeface="Symbol" panose="05050102010706020507" pitchFamily="18" charset="2"/>
              </a:rPr>
              <a:t>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Jika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non-singular,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kita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bisa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memperoleh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U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sehingga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kita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bisa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peroleh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bahwa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b="1" dirty="0"/>
              <a:t>AU</a:t>
            </a:r>
            <a:r>
              <a:rPr lang="en-US" dirty="0"/>
              <a:t> = </a:t>
            </a:r>
            <a:r>
              <a:rPr lang="en-US" b="1" dirty="0"/>
              <a:t>U</a:t>
            </a:r>
            <a:r>
              <a:rPr lang="en-US" b="1" dirty="0" smtClean="0">
                <a:sym typeface="Symbol" panose="05050102010706020507" pitchFamily="18" charset="2"/>
              </a:rPr>
              <a:t></a:t>
            </a:r>
          </a:p>
          <a:p>
            <a:pPr marL="0" indent="0" algn="ctr">
              <a:buNone/>
            </a:pPr>
            <a:r>
              <a:rPr lang="en-US" b="1" dirty="0" smtClean="0">
                <a:sym typeface="Symbol" panose="05050102010706020507" pitchFamily="18" charset="2"/>
              </a:rPr>
              <a:t>U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b="1" dirty="0" smtClean="0">
                <a:sym typeface="Symbol" panose="05050102010706020507" pitchFamily="18" charset="2"/>
              </a:rPr>
              <a:t> </a:t>
            </a:r>
            <a:r>
              <a:rPr lang="en-US" b="1" dirty="0">
                <a:sym typeface="Symbol" panose="05050102010706020507" pitchFamily="18" charset="2"/>
              </a:rPr>
              <a:t> </a:t>
            </a:r>
            <a:r>
              <a:rPr lang="en-US" b="1" dirty="0" smtClean="0">
                <a:sym typeface="Symbol" panose="05050102010706020507" pitchFamily="18" charset="2"/>
              </a:rPr>
              <a:t>--------------------- </a:t>
            </a:r>
          </a:p>
          <a:p>
            <a:pPr marL="0" indent="0" algn="ctr">
              <a:buNone/>
            </a:pPr>
            <a:r>
              <a:rPr lang="en-US" b="1" dirty="0" smtClean="0">
                <a:sym typeface="Symbol" panose="05050102010706020507" pitchFamily="18" charset="2"/>
              </a:rPr>
              <a:t>U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b="1" dirty="0" smtClean="0"/>
              <a:t>AU</a:t>
            </a:r>
            <a:r>
              <a:rPr lang="en-US" dirty="0" smtClean="0"/>
              <a:t> = </a:t>
            </a:r>
            <a:r>
              <a:rPr lang="en-US" b="1" dirty="0" smtClean="0">
                <a:sym typeface="Symbol" panose="05050102010706020507" pitchFamily="18" charset="2"/>
              </a:rPr>
              <a:t>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Persamaan</a:t>
            </a:r>
            <a:r>
              <a:rPr lang="en-US" dirty="0" smtClean="0">
                <a:sym typeface="Symbol" panose="05050102010706020507" pitchFamily="18" charset="2"/>
              </a:rPr>
              <a:t> di </a:t>
            </a:r>
            <a:r>
              <a:rPr lang="en-US" dirty="0" err="1" smtClean="0">
                <a:sym typeface="Symbol" panose="05050102010706020507" pitchFamily="18" charset="2"/>
              </a:rPr>
              <a:t>atas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dikenal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sebagai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diagonalisasi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dirty="0" err="1" smtClean="0">
                <a:sym typeface="Symbol" panose="05050102010706020507" pitchFamily="18" charset="2"/>
              </a:rPr>
              <a:t>pendiagonalan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11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Simetrik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simetrik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endParaRPr lang="en-US" dirty="0" smtClean="0"/>
          </a:p>
          <a:p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ortogonal</a:t>
            </a:r>
            <a:r>
              <a:rPr lang="en-US" dirty="0" smtClean="0"/>
              <a:t> (</a:t>
            </a:r>
            <a:r>
              <a:rPr lang="en-US" dirty="0" err="1" smtClean="0"/>
              <a:t>buktikan</a:t>
            </a:r>
            <a:r>
              <a:rPr lang="en-US" dirty="0" smtClean="0"/>
              <a:t>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3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A yang </a:t>
            </a:r>
            <a:r>
              <a:rPr lang="en-US" dirty="0" err="1" smtClean="0"/>
              <a:t>simetrik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AU</a:t>
            </a:r>
            <a:r>
              <a:rPr lang="en-US" dirty="0"/>
              <a:t> = </a:t>
            </a:r>
            <a:r>
              <a:rPr lang="en-US" b="1" dirty="0"/>
              <a:t>U</a:t>
            </a:r>
            <a:r>
              <a:rPr lang="en-US" b="1" dirty="0">
                <a:sym typeface="Symbol" panose="05050102010706020507" pitchFamily="18" charset="2"/>
              </a:rPr>
              <a:t>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Kita </a:t>
            </a:r>
            <a:r>
              <a:rPr lang="en-US" dirty="0" err="1" smtClean="0">
                <a:sym typeface="Symbol" panose="05050102010706020507" pitchFamily="18" charset="2"/>
              </a:rPr>
              <a:t>selalu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bisa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memperoleh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vektor-vektor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ciri</a:t>
            </a:r>
            <a:r>
              <a:rPr lang="en-US" dirty="0" smtClean="0">
                <a:sym typeface="Symbol" panose="05050102010706020507" pitchFamily="18" charset="2"/>
              </a:rPr>
              <a:t> yang </a:t>
            </a:r>
            <a:r>
              <a:rPr lang="en-US" dirty="0" err="1" smtClean="0">
                <a:sym typeface="Symbol" panose="05050102010706020507" pitchFamily="18" charset="2"/>
              </a:rPr>
              <a:t>ortogonal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normal </a:t>
            </a:r>
            <a:r>
              <a:rPr lang="en-US" dirty="0" err="1" smtClean="0">
                <a:sym typeface="Symbol" panose="05050102010706020507" pitchFamily="18" charset="2"/>
              </a:rPr>
              <a:t>sehingga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dapat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diperoleh</a:t>
            </a:r>
            <a:r>
              <a:rPr lang="en-US" dirty="0" smtClean="0">
                <a:sym typeface="Symbol" panose="05050102010706020507" pitchFamily="18" charset="2"/>
              </a:rPr>
              <a:t> U yang </a:t>
            </a:r>
            <a:r>
              <a:rPr lang="en-US" dirty="0" err="1" smtClean="0">
                <a:sym typeface="Symbol" panose="05050102010706020507" pitchFamily="18" charset="2"/>
              </a:rPr>
              <a:t>merupakan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matriks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ortogonal</a:t>
            </a:r>
            <a:r>
              <a:rPr lang="en-US" dirty="0" smtClean="0">
                <a:sym typeface="Symbol" panose="05050102010706020507" pitchFamily="18" charset="2"/>
              </a:rPr>
              <a:t>.  </a:t>
            </a:r>
            <a:r>
              <a:rPr lang="en-US" dirty="0" err="1" smtClean="0">
                <a:sym typeface="Symbol" panose="05050102010706020507" pitchFamily="18" charset="2"/>
              </a:rPr>
              <a:t>Karenanya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kita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dapatkan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bahwa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U</a:t>
            </a:r>
            <a:r>
              <a:rPr lang="en-US" b="1" dirty="0" smtClean="0">
                <a:sym typeface="Symbol" panose="05050102010706020507" pitchFamily="18" charset="2"/>
              </a:rPr>
              <a:t>U</a:t>
            </a:r>
            <a:r>
              <a:rPr lang="en-US" baseline="30000" dirty="0" smtClean="0">
                <a:sym typeface="Symbol" panose="05050102010706020507" pitchFamily="18" charset="2"/>
              </a:rPr>
              <a:t>T</a:t>
            </a:r>
          </a:p>
          <a:p>
            <a:pPr marL="0" indent="0">
              <a:buNone/>
            </a:pPr>
            <a:endParaRPr 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6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US" b="1" u="sng"/>
              <a:t>DEKOMPOSISI NILAI SINGULAR</a:t>
            </a:r>
            <a:r>
              <a:rPr lang="en-US" altLang="en-US"/>
              <a:t> </a:t>
            </a:r>
            <a:endParaRPr lang="id-ID" alt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8072" r="15562" b="26457"/>
          <a:stretch>
            <a:fillRect/>
          </a:stretch>
        </p:blipFill>
        <p:spPr bwMode="auto">
          <a:xfrm>
            <a:off x="476250" y="1416050"/>
            <a:ext cx="82867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7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26222" r="18610" b="13841"/>
          <a:stretch>
            <a:fillRect/>
          </a:stretch>
        </p:blipFill>
        <p:spPr bwMode="auto">
          <a:xfrm>
            <a:off x="533400" y="1219200"/>
            <a:ext cx="7467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94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8" t="27664" r="17616" b="30228"/>
          <a:stretch>
            <a:fillRect/>
          </a:stretch>
        </p:blipFill>
        <p:spPr bwMode="auto">
          <a:xfrm>
            <a:off x="609600" y="1465263"/>
            <a:ext cx="792480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4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21874</TotalTime>
  <Words>313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Microsoft Equation 3.0</vt:lpstr>
      <vt:lpstr>STK201 Aljabar Matriks Semester Ganjil 2019/2020</vt:lpstr>
      <vt:lpstr>PowerPoint Presentation</vt:lpstr>
      <vt:lpstr>PowerPoint Presentation</vt:lpstr>
      <vt:lpstr>PowerPoint Presentation</vt:lpstr>
      <vt:lpstr>Akar Ciri dan Vektor Ciri Matriks Simetrik</vt:lpstr>
      <vt:lpstr>PowerPoint Presentation</vt:lpstr>
      <vt:lpstr>DEKOMPOSISI NILAI SINGULAR </vt:lpstr>
      <vt:lpstr>PowerPoint Presentation</vt:lpstr>
      <vt:lpstr>PowerPoint Presentation</vt:lpstr>
      <vt:lpstr>BENTUK KUADRAT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</dc:creator>
  <cp:lastModifiedBy>bagusco bagusco</cp:lastModifiedBy>
  <cp:revision>136</cp:revision>
  <cp:lastPrinted>2019-09-15T09:44:03Z</cp:lastPrinted>
  <dcterms:created xsi:type="dcterms:W3CDTF">2018-08-02T03:45:08Z</dcterms:created>
  <dcterms:modified xsi:type="dcterms:W3CDTF">2019-11-17T06:05:59Z</dcterms:modified>
</cp:coreProperties>
</file>