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76" r:id="rId2"/>
    <p:sldId id="587" r:id="rId3"/>
    <p:sldId id="588" r:id="rId4"/>
    <p:sldId id="589" r:id="rId5"/>
    <p:sldId id="590" r:id="rId6"/>
    <p:sldId id="593" r:id="rId7"/>
    <p:sldId id="592" r:id="rId8"/>
    <p:sldId id="595" r:id="rId9"/>
    <p:sldId id="594" r:id="rId10"/>
    <p:sldId id="591" r:id="rId11"/>
    <p:sldId id="597" r:id="rId12"/>
    <p:sldId id="598" r:id="rId13"/>
    <p:sldId id="599" r:id="rId14"/>
    <p:sldId id="600" r:id="rId15"/>
    <p:sldId id="5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F073D-DE9C-47F2-AEE7-31F154A730EF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C8B5-1F50-484B-83B6-E1F731A9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57028-293A-4AD4-8A0E-7E46DB6BA450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98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228600"/>
            <a:ext cx="74914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1300" y="1524000"/>
            <a:ext cx="3670300" cy="4714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6324600"/>
            <a:ext cx="1409700" cy="490538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33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4A195C-40E5-4D30-83F9-08D833300E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</a:t>
            </a:r>
            <a:r>
              <a:rPr lang="en-US" sz="1400" smtClean="0">
                <a:solidFill>
                  <a:schemeClr val="bg1"/>
                </a:solidFill>
              </a:rPr>
              <a:t>IPB University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31882"/>
            <a:ext cx="7886700" cy="1257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39340" y="4620441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411457" y="4550591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EA9B-3045-45C9-9EA7-ACAEAC8EF11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2.e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background elegant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33351"/>
            <a:ext cx="8886824" cy="661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46" y="193500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STK201 </a:t>
            </a:r>
            <a:r>
              <a:rPr lang="en-US" sz="5400" b="1" dirty="0" err="1" smtClean="0"/>
              <a:t>Aljabar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Matriks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Semester </a:t>
            </a:r>
            <a:r>
              <a:rPr lang="en-US" sz="3200" b="1" dirty="0" err="1" smtClean="0"/>
              <a:t>Ganjil</a:t>
            </a:r>
            <a:r>
              <a:rPr lang="en-US" sz="3200" b="1" dirty="0" smtClean="0"/>
              <a:t> 2019/2020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29049" y="1107712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01166" y="1037862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124071" y="4432471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disusun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oleh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 Sartono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bagusco@gmail.com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0852-1523-1823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>
                <a:glow rad="203200">
                  <a:schemeClr val="bg1"/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7794" y="4984088"/>
            <a:ext cx="4572000" cy="9094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Bogor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5627" y="589253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5" y="4455586"/>
            <a:ext cx="2430593" cy="66767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291622" y="2662299"/>
            <a:ext cx="6858000" cy="1288338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PERTEMUAN #</a:t>
            </a:r>
            <a:r>
              <a:rPr lang="en-US" sz="2000" b="1" dirty="0" smtClean="0"/>
              <a:t>11</a:t>
            </a:r>
            <a:endParaRPr lang="en-US" sz="2000" b="1" dirty="0" smtClean="0"/>
          </a:p>
          <a:p>
            <a:r>
              <a:rPr lang="en-US" sz="2000" b="1" dirty="0" err="1" smtClean="0"/>
              <a:t>Landasan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Ortogonal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Ortogonalisasi</a:t>
            </a:r>
            <a:r>
              <a:rPr lang="en-US" sz="2000" b="1" dirty="0" smtClean="0"/>
              <a:t> Gram-Schmidt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69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basis/</a:t>
            </a:r>
            <a:r>
              <a:rPr lang="en-US" b="1" dirty="0" err="1">
                <a:solidFill>
                  <a:srgbClr val="C00000"/>
                </a:solidFill>
              </a:rPr>
              <a:t>landasan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yang </a:t>
            </a:r>
            <a:r>
              <a:rPr lang="en-US" b="1" dirty="0" err="1" smtClean="0">
                <a:solidFill>
                  <a:srgbClr val="C00000"/>
                </a:solidFill>
              </a:rPr>
              <a:t>ortogonal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i="1" u="sng" dirty="0"/>
              <a:t>v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V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hanya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dapat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dituliskan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sebagai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kombinasi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linear yang </a:t>
            </a:r>
            <a:r>
              <a:rPr 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unik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dari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S </a:t>
            </a:r>
            <a:r>
              <a:rPr lang="en-US" dirty="0" err="1" smtClean="0">
                <a:sym typeface="Symbol" panose="05050102010706020507" pitchFamily="18" charset="2"/>
              </a:rPr>
              <a:t>dalam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bentuk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b="1" i="1" u="sng" dirty="0" smtClean="0">
                <a:sym typeface="Symbol" panose="05050102010706020507" pitchFamily="18" charset="2"/>
              </a:rPr>
              <a:t>v</a:t>
            </a:r>
            <a:r>
              <a:rPr lang="en-US" i="1" dirty="0" smtClean="0">
                <a:sym typeface="Symbol" panose="05050102010706020507" pitchFamily="18" charset="2"/>
              </a:rPr>
              <a:t> = c</a:t>
            </a:r>
            <a:r>
              <a:rPr lang="en-US" i="1" baseline="-25000" dirty="0" smtClean="0">
                <a:sym typeface="Symbol" panose="05050102010706020507" pitchFamily="18" charset="2"/>
              </a:rPr>
              <a:t>1</a:t>
            </a:r>
            <a:r>
              <a:rPr lang="en-US" b="1" i="1" u="sng" dirty="0" smtClean="0">
                <a:sym typeface="Symbol" panose="05050102010706020507" pitchFamily="18" charset="2"/>
              </a:rPr>
              <a:t>s</a:t>
            </a:r>
            <a:r>
              <a:rPr lang="en-US" i="1" baseline="-25000" dirty="0" smtClean="0">
                <a:sym typeface="Symbol" panose="05050102010706020507" pitchFamily="18" charset="2"/>
              </a:rPr>
              <a:t>1</a:t>
            </a:r>
            <a:r>
              <a:rPr lang="en-US" i="1" dirty="0" smtClean="0">
                <a:sym typeface="Symbol" panose="05050102010706020507" pitchFamily="18" charset="2"/>
              </a:rPr>
              <a:t> + c</a:t>
            </a:r>
            <a:r>
              <a:rPr lang="en-US" i="1" baseline="-25000" dirty="0" smtClean="0">
                <a:sym typeface="Symbol" panose="05050102010706020507" pitchFamily="18" charset="2"/>
              </a:rPr>
              <a:t>2</a:t>
            </a:r>
            <a:r>
              <a:rPr lang="en-US" b="1" i="1" u="sng" dirty="0" smtClean="0">
                <a:sym typeface="Symbol" panose="05050102010706020507" pitchFamily="18" charset="2"/>
              </a:rPr>
              <a:t>s</a:t>
            </a:r>
            <a:r>
              <a:rPr lang="en-US" i="1" baseline="-25000" dirty="0" smtClean="0">
                <a:sym typeface="Symbol" panose="05050102010706020507" pitchFamily="18" charset="2"/>
              </a:rPr>
              <a:t>2</a:t>
            </a:r>
            <a:r>
              <a:rPr lang="en-US" i="1" dirty="0" smtClean="0">
                <a:sym typeface="Symbol" panose="05050102010706020507" pitchFamily="18" charset="2"/>
              </a:rPr>
              <a:t> + … + </a:t>
            </a:r>
            <a:r>
              <a:rPr lang="en-US" i="1" dirty="0" err="1" smtClean="0">
                <a:sym typeface="Symbol" panose="05050102010706020507" pitchFamily="18" charset="2"/>
              </a:rPr>
              <a:t>c</a:t>
            </a:r>
            <a:r>
              <a:rPr lang="en-US" i="1" baseline="-25000" dirty="0" err="1" smtClean="0">
                <a:sym typeface="Symbol" panose="05050102010706020507" pitchFamily="18" charset="2"/>
              </a:rPr>
              <a:t>k</a:t>
            </a:r>
            <a:r>
              <a:rPr lang="en-US" b="1" i="1" u="sng" dirty="0" err="1" smtClean="0">
                <a:sym typeface="Symbol" panose="05050102010706020507" pitchFamily="18" charset="2"/>
              </a:rPr>
              <a:t>s</a:t>
            </a:r>
            <a:r>
              <a:rPr lang="en-US" i="1" baseline="-25000" dirty="0" err="1" smtClean="0">
                <a:sym typeface="Symbol" panose="05050102010706020507" pitchFamily="18" charset="2"/>
              </a:rPr>
              <a:t>k</a:t>
            </a:r>
            <a:endParaRPr lang="en-US" i="1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dengan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i="1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=   		</a:t>
            </a:r>
            <a:r>
              <a:rPr lang="en-US" dirty="0" err="1" smtClean="0">
                <a:sym typeface="Symbol" panose="05050102010706020507" pitchFamily="18" charset="2"/>
              </a:rPr>
              <a:t>untuk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semua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= 1, 2, …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</a:p>
          <a:p>
            <a:pPr marL="0" indent="0" algn="ctr">
              <a:buNone/>
            </a:pPr>
            <a:endParaRPr 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 smtClean="0">
                <a:sym typeface="Symbol" panose="05050102010706020507" pitchFamily="18" charset="2"/>
              </a:rPr>
              <a:t>Buktikan</a:t>
            </a:r>
            <a:r>
              <a:rPr lang="en-US" i="1" dirty="0" smtClean="0">
                <a:sym typeface="Symbol" panose="05050102010706020507" pitchFamily="18" charset="2"/>
              </a:rPr>
              <a:t>!</a:t>
            </a:r>
            <a:r>
              <a:rPr lang="en-US" dirty="0" smtClean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785972"/>
              </p:ext>
            </p:extLst>
          </p:nvPr>
        </p:nvGraphicFramePr>
        <p:xfrm>
          <a:off x="2329154" y="4083438"/>
          <a:ext cx="927229" cy="130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342720" imgH="482400" progId="Equation.3">
                  <p:embed/>
                </p:oleObj>
              </mc:Choice>
              <mc:Fallback>
                <p:oleObj name="Equation" r:id="rId3" imgW="3427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154" y="4083438"/>
                        <a:ext cx="927229" cy="130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0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			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landasan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ortogonal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bagi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ruang</a:t>
                </a:r>
                <a:r>
                  <a:rPr lang="en-US" dirty="0" smtClean="0"/>
                  <a:t> R3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Perhatikan</a:t>
                </a:r>
                <a:r>
                  <a:rPr lang="en-US" dirty="0" smtClean="0"/>
                  <a:t> </a:t>
                </a:r>
                <a:r>
                  <a:rPr lang="en-US" b="1" i="1" u="sng" dirty="0" smtClean="0"/>
                  <a:t>v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ingin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dituliskan</a:t>
                </a:r>
                <a:r>
                  <a:rPr lang="en-US" dirty="0" smtClean="0"/>
                  <a:t> </a:t>
                </a:r>
                <a:r>
                  <a:rPr lang="en-US" b="1" i="1" u="sng" dirty="0">
                    <a:sym typeface="Symbol" panose="05050102010706020507" pitchFamily="18" charset="2"/>
                  </a:rPr>
                  <a:t>v</a:t>
                </a:r>
                <a:r>
                  <a:rPr lang="en-US" i="1" dirty="0">
                    <a:sym typeface="Symbol" panose="05050102010706020507" pitchFamily="18" charset="2"/>
                  </a:rPr>
                  <a:t> = c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b="1" i="1" u="sng" dirty="0">
                    <a:sym typeface="Symbol" panose="05050102010706020507" pitchFamily="18" charset="2"/>
                  </a:rPr>
                  <a:t>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i="1" dirty="0">
                    <a:sym typeface="Symbol" panose="05050102010706020507" pitchFamily="18" charset="2"/>
                  </a:rPr>
                  <a:t> + c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b="1" i="1" u="sng" dirty="0">
                    <a:sym typeface="Symbol" panose="05050102010706020507" pitchFamily="18" charset="2"/>
                  </a:rPr>
                  <a:t>s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>
                    <a:sym typeface="Symbol" panose="05050102010706020507" pitchFamily="18" charset="2"/>
                  </a:rPr>
                  <a:t> + … + </a:t>
                </a:r>
                <a:r>
                  <a:rPr lang="en-US" i="1" dirty="0" err="1">
                    <a:sym typeface="Symbol" panose="05050102010706020507" pitchFamily="18" charset="2"/>
                  </a:rPr>
                  <a:t>c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b="1" i="1" u="sng" dirty="0" err="1">
                    <a:sym typeface="Symbol" panose="05050102010706020507" pitchFamily="18" charset="2"/>
                  </a:rPr>
                  <a:t>s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k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3184" y="1434322"/>
                <a:ext cx="3862874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4" y="1434322"/>
                <a:ext cx="3862874" cy="1176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9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02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b="1" i="1" dirty="0" smtClean="0"/>
              <a:t>v</a:t>
            </a:r>
            <a:r>
              <a:rPr lang="en-US" baseline="30000" dirty="0" smtClean="0"/>
              <a:t>T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/ 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1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i="1" dirty="0" smtClean="0"/>
              <a:t>v</a:t>
            </a:r>
            <a:r>
              <a:rPr lang="en-US" baseline="30000" dirty="0" smtClean="0"/>
              <a:t>T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</a:t>
            </a:r>
            <a:r>
              <a:rPr lang="en-US" b="1" i="1" u="sng" dirty="0" smtClean="0"/>
              <a:t>s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i="1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i="1" dirty="0" smtClean="0"/>
              <a:t>v</a:t>
            </a:r>
            <a:r>
              <a:rPr lang="en-US" baseline="30000" dirty="0" smtClean="0"/>
              <a:t>T</a:t>
            </a:r>
            <a:r>
              <a:rPr lang="en-US" b="1" i="1" u="sng" dirty="0" smtClean="0"/>
              <a:t>s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b="1" i="1" u="sng" dirty="0" smtClean="0"/>
              <a:t>s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</a:t>
            </a:r>
            <a:r>
              <a:rPr lang="en-US" b="1" i="1" u="sng" dirty="0" smtClean="0"/>
              <a:t>s</a:t>
            </a:r>
            <a:r>
              <a:rPr lang="en-US" baseline="-25000" dirty="0"/>
              <a:t>3</a:t>
            </a:r>
          </a:p>
          <a:p>
            <a:pPr marL="0" indent="0">
              <a:buNone/>
            </a:pP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57804" y="1051184"/>
                <a:ext cx="3946850" cy="1504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4" y="1051184"/>
                <a:ext cx="3946850" cy="1504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57804" y="2798744"/>
                <a:ext cx="3946850" cy="1504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4" y="2798744"/>
                <a:ext cx="3946850" cy="1504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57804" y="4492250"/>
                <a:ext cx="3946850" cy="1527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4" y="4492250"/>
                <a:ext cx="3946850" cy="15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Ortogonalisasi</a:t>
            </a:r>
            <a:r>
              <a:rPr lang="en-US" dirty="0" smtClean="0"/>
              <a:t> Gram-Schmidt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9" y="1490645"/>
            <a:ext cx="6467767" cy="45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>
                <a:solidFill>
                  <a:schemeClr val="accent1"/>
                </a:solidFill>
              </a:rPr>
              <a:t>Example</a:t>
            </a:r>
            <a:endParaRPr lang="en-US" altLang="zh-TW" i="1" dirty="0">
              <a:solidFill>
                <a:schemeClr val="accent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00188" y="1524000"/>
            <a:ext cx="7248525" cy="50736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 b="0" dirty="0">
                <a:latin typeface="Times New Roman" panose="02020603050405020304" pitchFamily="18" charset="0"/>
              </a:rPr>
              <a:t>In       Let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 b="0" dirty="0">
              <a:solidFill>
                <a:srgbClr val="F93B07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b="0" dirty="0">
                <a:latin typeface="Times New Roman" panose="02020603050405020304" pitchFamily="18" charset="0"/>
              </a:rPr>
              <a:t> Take                               </a:t>
            </a:r>
            <a:r>
              <a:rPr lang="en-US" altLang="zh-TW" sz="2800" b="0" dirty="0" smtClean="0">
                <a:latin typeface="Times New Roman" panose="02020603050405020304" pitchFamily="18" charset="0"/>
              </a:rPr>
              <a:t>,         = 2</a:t>
            </a:r>
            <a:endParaRPr lang="en-US" altLang="zh-TW" sz="2800" b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800" b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800" b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800" b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800" b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b="0" dirty="0">
                <a:latin typeface="Times New Roman" panose="02020603050405020304" pitchFamily="18" charset="0"/>
              </a:rPr>
              <a:t>Finally</a:t>
            </a:r>
            <a:endParaRPr lang="zh-TW" altLang="zh-TW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1981200" y="15240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203040" imgH="190440" progId="Equation.3">
                  <p:embed/>
                </p:oleObj>
              </mc:Choice>
              <mc:Fallback>
                <p:oleObj name="Equation" r:id="rId4" imgW="203040" imgH="190440" progId="Equation.3">
                  <p:embed/>
                  <p:pic>
                    <p:nvPicPr>
                      <p:cNvPr id="542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53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3276600" y="1524000"/>
          <a:ext cx="5181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2311200" imgH="228600" progId="Equation.3">
                  <p:embed/>
                </p:oleObj>
              </mc:Choice>
              <mc:Fallback>
                <p:oleObj name="Equation" r:id="rId6" imgW="2311200" imgH="228600" progId="Equation.3">
                  <p:embed/>
                  <p:pic>
                    <p:nvPicPr>
                      <p:cNvPr id="542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5181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2514600" y="2362200"/>
          <a:ext cx="2438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8" imgW="939600" imgH="215640" progId="Equation.3">
                  <p:embed/>
                </p:oleObj>
              </mc:Choice>
              <mc:Fallback>
                <p:oleObj name="Equation" r:id="rId8" imgW="939600" imgH="215640" progId="Equation.3">
                  <p:embed/>
                  <p:pic>
                    <p:nvPicPr>
                      <p:cNvPr id="542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24384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5334000" y="2209800"/>
          <a:ext cx="838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0" imgW="291960" imgH="279360" progId="Equation.3">
                  <p:embed/>
                </p:oleObj>
              </mc:Choice>
              <mc:Fallback>
                <p:oleObj name="Equation" r:id="rId10" imgW="291960" imgH="279360" progId="Equation.3">
                  <p:embed/>
                  <p:pic>
                    <p:nvPicPr>
                      <p:cNvPr id="542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838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1676400" y="3048000"/>
          <a:ext cx="7162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2" imgW="2070000" imgH="888840" progId="Equation.3">
                  <p:embed/>
                </p:oleObj>
              </mc:Choice>
              <mc:Fallback>
                <p:oleObj name="Equation" r:id="rId12" imgW="2070000" imgH="888840" progId="Equation.3">
                  <p:embed/>
                  <p:pic>
                    <p:nvPicPr>
                      <p:cNvPr id="542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7162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2743200" y="4724400"/>
          <a:ext cx="6172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4" imgW="2844720" imgH="914400" progId="Equation.3">
                  <p:embed/>
                </p:oleObj>
              </mc:Choice>
              <mc:Fallback>
                <p:oleObj name="Equation" r:id="rId14" imgW="2844720" imgH="914400" progId="Equation.3">
                  <p:embed/>
                  <p:pic>
                    <p:nvPicPr>
                      <p:cNvPr id="542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6172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none" dirty="0" err="1" smtClean="0"/>
              <a:t>Terima</a:t>
            </a:r>
            <a:r>
              <a:rPr lang="en-US" cap="none" dirty="0" smtClean="0"/>
              <a:t> </a:t>
            </a:r>
            <a:r>
              <a:rPr lang="en-US" cap="none" dirty="0" err="1"/>
              <a:t>K</a:t>
            </a:r>
            <a:r>
              <a:rPr lang="en-US" cap="none" dirty="0" err="1" smtClean="0"/>
              <a:t>asih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: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		      </a:t>
            </a:r>
            <a:r>
              <a:rPr lang="en-US" dirty="0" err="1" smtClean="0"/>
              <a:t>dan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endParaRPr lang="en-US" dirty="0" smtClean="0"/>
          </a:p>
          <a:p>
            <a:pPr marL="0" indent="0" algn="ctr">
              <a:buNone/>
            </a:pPr>
            <a:r>
              <a:rPr lang="en-US" b="1" i="1" u="sng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b="1" i="1" u="sng" dirty="0" err="1" smtClean="0"/>
              <a:t>b</a:t>
            </a:r>
            <a:r>
              <a:rPr lang="en-US" dirty="0" smtClean="0"/>
              <a:t> = 0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Misalnya</a:t>
            </a:r>
            <a:r>
              <a:rPr lang="en-US" dirty="0" smtClean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80319" y="1445340"/>
                <a:ext cx="1268963" cy="1188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b="1" i="1" u="sng" dirty="0" smtClean="0"/>
                  <a:t>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19" y="1445340"/>
                <a:ext cx="1268963" cy="1188018"/>
              </a:xfrm>
              <a:prstGeom prst="rect">
                <a:avLst/>
              </a:prstGeom>
              <a:blipFill>
                <a:blip r:embed="rId2"/>
                <a:stretch>
                  <a:fillRect l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76124" y="1363941"/>
                <a:ext cx="1268963" cy="1369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b="1" i="1" u="sng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24" y="1363941"/>
                <a:ext cx="1268963" cy="1369477"/>
              </a:xfrm>
              <a:prstGeom prst="rect">
                <a:avLst/>
              </a:prstGeom>
              <a:blipFill>
                <a:blip r:embed="rId3"/>
                <a:stretch>
                  <a:fillRect l="-14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32653" y="4524442"/>
                <a:ext cx="1427584" cy="1136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b="1" i="1" u="sng" dirty="0" smtClean="0"/>
                  <a:t>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53" y="4524442"/>
                <a:ext cx="1427584" cy="1136593"/>
              </a:xfrm>
              <a:prstGeom prst="rect">
                <a:avLst/>
              </a:prstGeom>
              <a:blipFill>
                <a:blip r:embed="rId4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96417" y="4524441"/>
                <a:ext cx="1427584" cy="1173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b="1" i="1" u="sng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17" y="4524441"/>
                <a:ext cx="1427584" cy="1173783"/>
              </a:xfrm>
              <a:prstGeom prst="rect">
                <a:avLst/>
              </a:prstGeom>
              <a:blipFill>
                <a:blip r:embed="rId5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: </a:t>
            </a:r>
            <a:r>
              <a:rPr lang="en-US" dirty="0" err="1" smtClean="0"/>
              <a:t>Panjang</a:t>
            </a:r>
            <a:r>
              <a:rPr lang="en-US" dirty="0" smtClean="0"/>
              <a:t> (</a:t>
            </a:r>
            <a:r>
              <a:rPr lang="en-US" i="1" dirty="0" smtClean="0"/>
              <a:t>norm</a:t>
            </a:r>
            <a:r>
              <a:rPr lang="en-US" dirty="0" smtClean="0"/>
              <a:t>) </a:t>
            </a:r>
            <a:r>
              <a:rPr lang="en-US" dirty="0" err="1" smtClean="0"/>
              <a:t>vektor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Panjang</a:t>
                </a:r>
                <a:r>
                  <a:rPr lang="en-US" dirty="0" smtClean="0"/>
                  <a:t> (norm)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vektor</a:t>
                </a:r>
                <a:r>
                  <a:rPr lang="en-US" dirty="0" smtClean="0"/>
                  <a:t>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</a:t>
                </a:r>
                <a:r>
                  <a:rPr lang="en-US" dirty="0" err="1" smtClean="0"/>
                  <a:t>inotasikan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didefinisikan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Misalnya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                  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ym typeface="Symbol" panose="05050102010706020507" pitchFamily="18" charset="2"/>
                  </a:rPr>
                  <a:t>14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691675" y="1380025"/>
                <a:ext cx="1268963" cy="1188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b="1" i="1" u="sng" dirty="0" smtClean="0"/>
                  <a:t>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75" y="1380025"/>
                <a:ext cx="1268963" cy="1188018"/>
              </a:xfrm>
              <a:prstGeom prst="rect">
                <a:avLst/>
              </a:prstGeom>
              <a:blipFill>
                <a:blip r:embed="rId3"/>
                <a:stretch>
                  <a:fillRect l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97325" y="3525088"/>
                <a:ext cx="2454646" cy="707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ba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bar>
                          <m:r>
                            <a:rPr lang="en-US" sz="3200" b="1" i="1" baseline="3000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bar>
                            <m:bar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bar>
                        </m:e>
                      </m:rad>
                    </m:oMath>
                  </m:oMathPara>
                </a14:m>
                <a:endParaRPr lang="en-US" sz="3200" b="1" i="1" u="sng" baseline="30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25" y="3525088"/>
                <a:ext cx="2454646" cy="707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10856" y="4621337"/>
                <a:ext cx="1427584" cy="1136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800" b="1" i="1" u="sng" dirty="0" smtClean="0"/>
                  <a:t>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56" y="4621337"/>
                <a:ext cx="1427584" cy="1136593"/>
              </a:xfrm>
              <a:prstGeom prst="rect">
                <a:avLst/>
              </a:prstGeom>
              <a:blipFill>
                <a:blip r:embed="rId5"/>
                <a:stretch>
                  <a:fillRect l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9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: </a:t>
            </a:r>
            <a:r>
              <a:rPr lang="en-US" dirty="0" err="1" smtClean="0"/>
              <a:t>vektor</a:t>
            </a:r>
            <a:r>
              <a:rPr lang="en-US" dirty="0" smtClean="0"/>
              <a:t>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Vektor</a:t>
            </a:r>
            <a:r>
              <a:rPr lang="en-US" dirty="0" smtClean="0"/>
              <a:t> normal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yang </a:t>
            </a:r>
            <a:r>
              <a:rPr lang="en-US" dirty="0" err="1" smtClean="0"/>
              <a:t>panjang</a:t>
            </a:r>
            <a:r>
              <a:rPr lang="en-US" dirty="0" smtClean="0"/>
              <a:t> (norm)-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</a:t>
            </a:r>
          </a:p>
          <a:p>
            <a:endParaRPr lang="en-US" dirty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i="1" u="sng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, </a:t>
            </a:r>
            <a:r>
              <a:rPr lang="en-US" b="1" i="1" u="sng" dirty="0" smtClean="0"/>
              <a:t>a</a:t>
            </a:r>
            <a:r>
              <a:rPr lang="en-US" dirty="0" smtClean="0"/>
              <a:t>/|</a:t>
            </a:r>
            <a:r>
              <a:rPr lang="en-US" b="1" i="1" u="sng" dirty="0" smtClean="0"/>
              <a:t>a</a:t>
            </a:r>
            <a:r>
              <a:rPr lang="en-US" dirty="0" smtClean="0"/>
              <a:t>|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Vektor-vektor</a:t>
            </a:r>
            <a:r>
              <a:rPr lang="en-US" dirty="0" smtClean="0"/>
              <a:t> </a:t>
            </a:r>
            <a:r>
              <a:rPr lang="en-US" dirty="0" err="1" smtClean="0"/>
              <a:t>ortonormal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i="1" u="sng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u="sng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i="1" u="sng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u="sng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yang </a:t>
            </a:r>
            <a:r>
              <a:rPr lang="en-US" dirty="0" err="1" smtClean="0"/>
              <a:t>ortonormal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Kolom-kolom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vektor-vektor</a:t>
            </a:r>
            <a:r>
              <a:rPr lang="en-US" dirty="0" smtClean="0"/>
              <a:t> yang </a:t>
            </a:r>
            <a:r>
              <a:rPr lang="en-US" dirty="0" err="1" smtClean="0"/>
              <a:t>ortonormal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vektor-vektor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ortonormal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Andaikan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vektor-vektor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vektor-vektor</a:t>
            </a:r>
            <a:r>
              <a:rPr lang="en-US" dirty="0" smtClean="0"/>
              <a:t> yang </a:t>
            </a:r>
            <a:r>
              <a:rPr lang="en-US" dirty="0" err="1" smtClean="0"/>
              <a:t>bebas</a:t>
            </a:r>
            <a:r>
              <a:rPr lang="en-US" dirty="0" smtClean="0"/>
              <a:t> linear.</a:t>
            </a:r>
          </a:p>
          <a:p>
            <a:r>
              <a:rPr lang="en-US" dirty="0" err="1" smtClean="0"/>
              <a:t>Buktikan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err="1" smtClean="0"/>
              <a:t>adalah</a:t>
            </a:r>
            <a:r>
              <a:rPr lang="en-US" dirty="0" smtClean="0"/>
              <a:t> basis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merentang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</a:p>
          <a:p>
            <a:pPr lvl="1"/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bersifat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saling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bebas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Banyaknya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 err="1" smtClean="0">
                <a:sym typeface="Symbol" panose="05050102010706020507" pitchFamily="18" charset="2"/>
              </a:rPr>
              <a:t>yaitu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r>
              <a:rPr lang="en-US" dirty="0" err="1" smtClean="0">
                <a:sym typeface="Symbol" panose="05050102010706020507" pitchFamily="18" charset="2"/>
              </a:rPr>
              <a:t>disebut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dimensi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ruang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atau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dituliskan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Symbol" panose="05050102010706020507" pitchFamily="18" charset="2"/>
              </a:rPr>
              <a:t>dim(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  <a:r>
              <a:rPr lang="en-US" dirty="0" smtClean="0">
                <a:sym typeface="Symbol" panose="05050102010706020507" pitchFamily="18" charset="2"/>
              </a:rPr>
              <a:t>) = </a:t>
            </a:r>
            <a:r>
              <a:rPr lang="en-US" i="1" dirty="0" smtClean="0">
                <a:sym typeface="Symbol" panose="05050102010706020507" pitchFamily="18" charset="2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90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Kelebihan</a:t>
            </a:r>
            <a:r>
              <a:rPr lang="en-US" dirty="0" smtClean="0"/>
              <a:t> Basis/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Merentang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basis/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i="1" u="sng" dirty="0"/>
              <a:t>v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V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hanya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dapat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dituliskan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sebagai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kombinasi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linear yang </a:t>
            </a:r>
            <a:r>
              <a:rPr 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unik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dari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158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i="1" u="sng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i="1" u="sng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b="1" i="1" u="sng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}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basis/</a:t>
            </a:r>
            <a:r>
              <a:rPr lang="en-US" b="1" dirty="0" err="1" smtClean="0">
                <a:solidFill>
                  <a:srgbClr val="C00000"/>
                </a:solidFill>
              </a:rPr>
              <a:t>landasan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ortogonal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merentang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V</a:t>
            </a:r>
          </a:p>
          <a:p>
            <a:pPr lvl="1"/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bersifat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saling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ortogonal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 err="1" smtClean="0">
                <a:sym typeface="Symbol" panose="05050102010706020507" pitchFamily="18" charset="2"/>
              </a:rPr>
              <a:t>otomatis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saling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bebas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68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21502</TotalTime>
  <Words>393</Words>
  <Application>Microsoft Office PowerPoint</Application>
  <PresentationFormat>On-screen Show (4:3)</PresentationFormat>
  <Paragraphs>97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Microsoft Equation 3.0</vt:lpstr>
      <vt:lpstr>Microsoft 方程式編輯器 3.0</vt:lpstr>
      <vt:lpstr>STK201 Aljabar Matriks Semester Ganjil 2019/2020</vt:lpstr>
      <vt:lpstr>Definisi: Vektor saling ortogonal</vt:lpstr>
      <vt:lpstr>Definisi: Panjang (norm) vektor</vt:lpstr>
      <vt:lpstr>Definisi: vektor normal</vt:lpstr>
      <vt:lpstr>Vektor-vektor ortonormal</vt:lpstr>
      <vt:lpstr>Vektor Ortogonal dan Kebebasan Linear</vt:lpstr>
      <vt:lpstr>Basis Ruang Vektor</vt:lpstr>
      <vt:lpstr>Kelebihan Basis/Landasan dibandingkan Himpunan yang Merentang</vt:lpstr>
      <vt:lpstr>Basis Ruang Vektor</vt:lpstr>
      <vt:lpstr>PowerPoint Presentation</vt:lpstr>
      <vt:lpstr>PowerPoint Presentation</vt:lpstr>
      <vt:lpstr>PowerPoint Presentation</vt:lpstr>
      <vt:lpstr>Ortogonalisasi Gram-Schmidt</vt:lpstr>
      <vt:lpstr>Example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</dc:creator>
  <cp:lastModifiedBy>bagusco bagusco</cp:lastModifiedBy>
  <cp:revision>122</cp:revision>
  <cp:lastPrinted>2019-09-15T09:44:03Z</cp:lastPrinted>
  <dcterms:created xsi:type="dcterms:W3CDTF">2018-08-02T03:45:08Z</dcterms:created>
  <dcterms:modified xsi:type="dcterms:W3CDTF">2019-11-04T00:46:28Z</dcterms:modified>
</cp:coreProperties>
</file>