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76" r:id="rId2"/>
    <p:sldId id="577" r:id="rId3"/>
    <p:sldId id="579" r:id="rId4"/>
    <p:sldId id="578" r:id="rId5"/>
    <p:sldId id="580" r:id="rId6"/>
    <p:sldId id="581" r:id="rId7"/>
    <p:sldId id="582" r:id="rId8"/>
    <p:sldId id="583" r:id="rId9"/>
    <p:sldId id="584" r:id="rId10"/>
    <p:sldId id="5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</a:t>
            </a:r>
            <a:r>
              <a:rPr lang="en-US" sz="1400" smtClean="0">
                <a:solidFill>
                  <a:schemeClr val="bg1"/>
                </a:solidFill>
              </a:rPr>
              <a:t>IPB University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93500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STK201 </a:t>
            </a:r>
            <a:r>
              <a:rPr lang="en-US" sz="5400" b="1" dirty="0" err="1" smtClean="0"/>
              <a:t>Aljabar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Matriks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Semester </a:t>
            </a:r>
            <a:r>
              <a:rPr lang="en-US" sz="3200" b="1" dirty="0" err="1" smtClean="0"/>
              <a:t>Ganjil</a:t>
            </a:r>
            <a:r>
              <a:rPr lang="en-US" sz="3200" b="1" dirty="0" smtClean="0"/>
              <a:t> 2019/2020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5" y="4455586"/>
            <a:ext cx="2430593" cy="66767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291622" y="2662299"/>
            <a:ext cx="6858000" cy="1288338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PERTEMUAN #</a:t>
            </a:r>
            <a:r>
              <a:rPr lang="en-US" sz="2000" b="1" dirty="0" smtClean="0"/>
              <a:t>12</a:t>
            </a:r>
            <a:endParaRPr lang="en-US" sz="2000" b="1" dirty="0" smtClean="0"/>
          </a:p>
          <a:p>
            <a:r>
              <a:rPr lang="en-US" sz="2000" b="1" dirty="0" err="1" smtClean="0"/>
              <a:t>Akar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Vektor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Ciri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Terima</a:t>
            </a:r>
            <a:r>
              <a:rPr lang="en-US" cap="none" dirty="0" smtClean="0"/>
              <a:t> </a:t>
            </a:r>
            <a:r>
              <a:rPr lang="en-US" cap="none" dirty="0" err="1"/>
              <a:t>K</a:t>
            </a:r>
            <a:r>
              <a:rPr lang="en-US" cap="none" dirty="0" err="1" smtClean="0"/>
              <a:t>asih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b="1" i="1" u="sng" dirty="0" smtClean="0"/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 </a:t>
            </a:r>
            <a:r>
              <a:rPr lang="en-US" b="1" u="sng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disebut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hanya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suatu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skalar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memenuhi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persamaan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Skalar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disebut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Pasangan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disebut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pasangan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= Eigenvalue</a:t>
            </a:r>
          </a:p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= Eigenvector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Perhatikan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bahwa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b="1" i="1" u="sng" dirty="0">
                <a:sym typeface="Symbol" panose="05050102010706020507" pitchFamily="18" charset="2"/>
              </a:rPr>
              <a:t>u</a:t>
            </a:r>
          </a:p>
          <a:p>
            <a:pPr marL="0" indent="0">
              <a:buNone/>
            </a:pPr>
            <a:r>
              <a:rPr lang="en-US" dirty="0" err="1" smtClean="0"/>
              <a:t>Persamaan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A</a:t>
            </a:r>
            <a:r>
              <a:rPr lang="en-US" b="1" i="1" u="sng" dirty="0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–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b="1" i="1" u="sng" dirty="0" smtClean="0">
                <a:sym typeface="Symbol" panose="05050102010706020507" pitchFamily="18" charset="2"/>
              </a:rPr>
              <a:t>0</a:t>
            </a:r>
            <a:endParaRPr lang="en-US" b="1" i="1" u="sng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="1" i="1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–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b="1" i="1" u="sng" dirty="0">
                <a:sym typeface="Symbol" panose="05050102010706020507" pitchFamily="18" charset="2"/>
              </a:rPr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SPL </a:t>
            </a:r>
            <a:r>
              <a:rPr lang="en-US" dirty="0" err="1" smtClean="0"/>
              <a:t>Homogen</a:t>
            </a:r>
            <a:r>
              <a:rPr lang="en-US" dirty="0" smtClean="0"/>
              <a:t>. 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u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haruslah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det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="1" i="1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– 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) = 0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menyelesaikan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persamaan</a:t>
            </a:r>
            <a:r>
              <a:rPr lang="en-US" dirty="0" smtClean="0">
                <a:sym typeface="Symbol" panose="05050102010706020507" pitchFamily="18" charset="2"/>
              </a:rPr>
              <a:t> di </a:t>
            </a:r>
            <a:r>
              <a:rPr lang="en-US" dirty="0" err="1" smtClean="0">
                <a:sym typeface="Symbol" panose="05050102010706020507" pitchFamily="18" charset="2"/>
              </a:rPr>
              <a:t>atas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dapat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memperoleh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nilai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.  </a:t>
            </a:r>
            <a:r>
              <a:rPr lang="en-US" dirty="0" err="1" smtClean="0">
                <a:sym typeface="Symbol" panose="05050102010706020507" pitchFamily="18" charset="2"/>
              </a:rPr>
              <a:t>Selanjutnya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nilai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diperoleh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memperoleh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i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menggunakan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persamaan</a:t>
            </a:r>
            <a:r>
              <a:rPr lang="en-US" dirty="0" smtClean="0">
                <a:sym typeface="Symbol" panose="05050102010706020507" pitchFamily="18" charset="2"/>
              </a:rPr>
              <a:t> paling </a:t>
            </a:r>
            <a:r>
              <a:rPr lang="en-US" dirty="0" err="1" smtClean="0">
                <a:sym typeface="Symbol" panose="05050102010706020507" pitchFamily="18" charset="2"/>
              </a:rPr>
              <a:t>awal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>
                <a:sym typeface="Symbol" panose="05050102010706020507" pitchFamily="18" charset="2"/>
              </a:rPr>
              <a:t>det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b="1" dirty="0">
                <a:sym typeface="Symbol" panose="05050102010706020507" pitchFamily="18" charset="2"/>
              </a:rPr>
              <a:t>A</a:t>
            </a:r>
            <a:r>
              <a:rPr lang="en-US" b="1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– 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 = </a:t>
            </a:r>
            <a:r>
              <a:rPr lang="en-US" dirty="0" smtClean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A </a:t>
            </a:r>
            <a:r>
              <a:rPr lang="en-US" dirty="0" err="1" smtClean="0">
                <a:sym typeface="Symbol" panose="05050102010706020507" pitchFamily="18" charset="2"/>
              </a:rPr>
              <a:t>memiliki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dua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yaitu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-3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5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61804"/>
              </p:ext>
            </p:extLst>
          </p:nvPr>
        </p:nvGraphicFramePr>
        <p:xfrm>
          <a:off x="6407020" y="1523999"/>
          <a:ext cx="1753308" cy="110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020" y="1523999"/>
                        <a:ext cx="1753308" cy="1107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49075" r="65303" b="20967"/>
          <a:stretch/>
        </p:blipFill>
        <p:spPr bwMode="auto">
          <a:xfrm>
            <a:off x="5297487" y="2932858"/>
            <a:ext cx="3588291" cy="2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42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ym typeface="Symbol" panose="05050102010706020507" pitchFamily="18" charset="2"/>
              </a:rPr>
              <a:t>Sudah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diketahui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bahwa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memiliki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dua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akar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yaitu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-3 </a:t>
            </a:r>
            <a:r>
              <a:rPr lang="en-US" sz="2400" dirty="0" err="1" smtClean="0">
                <a:sym typeface="Symbol" panose="05050102010706020507" pitchFamily="18" charset="2"/>
              </a:rPr>
              <a:t>dan</a:t>
            </a:r>
            <a:r>
              <a:rPr lang="en-US" sz="2400" dirty="0" smtClean="0">
                <a:sym typeface="Symbol" panose="05050102010706020507" pitchFamily="18" charset="2"/>
              </a:rPr>
              <a:t> 5.  </a:t>
            </a:r>
            <a:r>
              <a:rPr lang="en-US" sz="2400" dirty="0" err="1" smtClean="0">
                <a:sym typeface="Symbol" panose="05050102010706020507" pitchFamily="18" charset="2"/>
              </a:rPr>
              <a:t>Selanjutnya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akan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dicari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cirinya</a:t>
            </a:r>
            <a:r>
              <a:rPr lang="en-US" sz="2400" dirty="0" smtClean="0">
                <a:sym typeface="Symbol" panose="05050102010706020507" pitchFamily="18" charset="2"/>
              </a:rPr>
              <a:t>.  Kita </a:t>
            </a:r>
            <a:r>
              <a:rPr lang="en-US" sz="2400" dirty="0" err="1" smtClean="0">
                <a:sym typeface="Symbol" panose="05050102010706020507" pitchFamily="18" charset="2"/>
              </a:rPr>
              <a:t>mulai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dengan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mencari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untuk</a:t>
            </a:r>
            <a:r>
              <a:rPr lang="en-US" sz="2400" dirty="0" smtClean="0">
                <a:sym typeface="Symbol" panose="05050102010706020507" pitchFamily="18" charset="2"/>
              </a:rPr>
              <a:t>  = -3</a:t>
            </a: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b="1" i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– </a:t>
            </a:r>
            <a:r>
              <a:rPr lang="en-US" sz="2400" i="1" dirty="0">
                <a:sym typeface="Symbol" panose="05050102010706020507" pitchFamily="18" charset="2"/>
              </a:rPr>
              <a:t>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="1" i="1" u="sng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en-US" sz="2400" b="1" i="1" u="sng" dirty="0">
                <a:sym typeface="Symbol" panose="05050102010706020507" pitchFamily="18" charset="2"/>
              </a:rPr>
              <a:t>0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b="1" i="1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+ 3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r>
              <a:rPr lang="en-US" sz="2400" b="1" i="1" u="sng" dirty="0" smtClean="0">
                <a:sym typeface="Symbol" panose="05050102010706020507" pitchFamily="18" charset="2"/>
              </a:rPr>
              <a:t>u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b="1" i="1" u="sng" dirty="0" smtClean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Yang </a:t>
            </a:r>
            <a:r>
              <a:rPr lang="en-US" sz="2400" dirty="0" err="1" smtClean="0">
                <a:sym typeface="Symbol" panose="05050102010706020507" pitchFamily="18" charset="2"/>
              </a:rPr>
              <a:t>solusinya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adalah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sembarang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dalam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bentuk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b="1" i="1" u="sng" dirty="0" smtClean="0">
                <a:sym typeface="Symbol" panose="05050102010706020507" pitchFamily="18" charset="2"/>
              </a:rPr>
              <a:t>u</a:t>
            </a:r>
            <a:r>
              <a:rPr 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sz="2400" dirty="0" smtClean="0">
                <a:sym typeface="Symbol" panose="05050102010706020507" pitchFamily="18" charset="2"/>
              </a:rPr>
              <a:t> =</a:t>
            </a:r>
          </a:p>
          <a:p>
            <a:pPr marL="0" indent="0">
              <a:buNone/>
            </a:pPr>
            <a:r>
              <a:rPr lang="en-US" sz="2400" dirty="0" err="1" smtClean="0">
                <a:sym typeface="Symbol" panose="05050102010706020507" pitchFamily="18" charset="2"/>
              </a:rPr>
              <a:t>dengan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i="1" dirty="0" err="1" smtClean="0">
                <a:sym typeface="Symbol" panose="05050102010706020507" pitchFamily="18" charset="2"/>
              </a:rPr>
              <a:t>a</a:t>
            </a:r>
            <a:r>
              <a:rPr lang="en-US" sz="2400" dirty="0" err="1" smtClean="0">
                <a:sym typeface="Symbol" panose="05050102010706020507" pitchFamily="18" charset="2"/>
              </a:rPr>
              <a:t></a:t>
            </a:r>
            <a:r>
              <a:rPr lang="en-US" sz="2400" i="1" dirty="0" err="1" smtClean="0">
                <a:sym typeface="Symbol" panose="05050102010706020507" pitchFamily="18" charset="2"/>
              </a:rPr>
              <a:t>R</a:t>
            </a:r>
            <a:r>
              <a:rPr lang="en-US" sz="2400" dirty="0" smtClean="0">
                <a:sym typeface="Symbol" panose="05050102010706020507" pitchFamily="18" charset="2"/>
              </a:rPr>
              <a:t> yang </a:t>
            </a:r>
            <a:r>
              <a:rPr lang="en-US" sz="2400" dirty="0" err="1" smtClean="0">
                <a:sym typeface="Symbol" panose="05050102010706020507" pitchFamily="18" charset="2"/>
              </a:rPr>
              <a:t>tidak</a:t>
            </a:r>
            <a:r>
              <a:rPr lang="en-US" sz="2400" dirty="0" smtClean="0">
                <a:sym typeface="Symbol" panose="05050102010706020507" pitchFamily="18" charset="2"/>
              </a:rPr>
              <a:t> nol.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Salah </a:t>
            </a:r>
            <a:r>
              <a:rPr lang="en-US" sz="2400" dirty="0" err="1" smtClean="0">
                <a:sym typeface="Symbol" panose="05050102010706020507" pitchFamily="18" charset="2"/>
              </a:rPr>
              <a:t>satu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</a:t>
            </a:r>
            <a:r>
              <a:rPr lang="en-US" sz="2400" dirty="0" smtClean="0">
                <a:sym typeface="Symbol" panose="05050102010706020507" pitchFamily="18" charset="2"/>
              </a:rPr>
              <a:t> yang </a:t>
            </a:r>
            <a:r>
              <a:rPr lang="en-US" sz="2400" dirty="0" err="1" smtClean="0">
                <a:sym typeface="Symbol" panose="05050102010706020507" pitchFamily="18" charset="2"/>
              </a:rPr>
              <a:t>berpasangan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dengan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 = -3</a:t>
            </a:r>
          </a:p>
          <a:p>
            <a:pPr marL="0" indent="0">
              <a:buNone/>
            </a:pPr>
            <a:r>
              <a:rPr lang="en-US" sz="2400" dirty="0" err="1" smtClean="0"/>
              <a:t>adalah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23110"/>
              </p:ext>
            </p:extLst>
          </p:nvPr>
        </p:nvGraphicFramePr>
        <p:xfrm>
          <a:off x="5567264" y="1449354"/>
          <a:ext cx="1753308" cy="110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264" y="1449354"/>
                        <a:ext cx="1753308" cy="1107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5445"/>
              </p:ext>
            </p:extLst>
          </p:nvPr>
        </p:nvGraphicFramePr>
        <p:xfrm>
          <a:off x="2489329" y="3575069"/>
          <a:ext cx="2208019" cy="96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1104840" imgH="482400" progId="Equation.3">
                  <p:embed/>
                </p:oleObj>
              </mc:Choice>
              <mc:Fallback>
                <p:oleObj name="Equation" r:id="rId5" imgW="11048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9329" y="3575069"/>
                        <a:ext cx="2208019" cy="96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28185"/>
              </p:ext>
            </p:extLst>
          </p:nvPr>
        </p:nvGraphicFramePr>
        <p:xfrm>
          <a:off x="8097080" y="4297848"/>
          <a:ext cx="836540" cy="86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444240" imgH="457200" progId="Equation.3">
                  <p:embed/>
                </p:oleObj>
              </mc:Choice>
              <mc:Fallback>
                <p:oleObj name="Equation" r:id="rId7" imgW="44424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7080" y="4297848"/>
                        <a:ext cx="836540" cy="86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78668"/>
              </p:ext>
            </p:extLst>
          </p:nvPr>
        </p:nvGraphicFramePr>
        <p:xfrm>
          <a:off x="1635871" y="5746750"/>
          <a:ext cx="692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9" imgW="368280" imgH="457200" progId="Equation.3">
                  <p:embed/>
                </p:oleObj>
              </mc:Choice>
              <mc:Fallback>
                <p:oleObj name="Equation" r:id="rId9" imgW="36828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5871" y="5746750"/>
                        <a:ext cx="6921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ym typeface="Symbol" panose="05050102010706020507" pitchFamily="18" charset="2"/>
              </a:rPr>
              <a:t>Selanjutnya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mencari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untuk</a:t>
            </a:r>
            <a:r>
              <a:rPr lang="en-US" sz="2400" dirty="0" smtClean="0">
                <a:sym typeface="Symbol" panose="05050102010706020507" pitchFamily="18" charset="2"/>
              </a:rPr>
              <a:t>  = 5</a:t>
            </a: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b="1" i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– </a:t>
            </a:r>
            <a:r>
              <a:rPr lang="en-US" sz="2400" i="1" dirty="0">
                <a:sym typeface="Symbol" panose="05050102010706020507" pitchFamily="18" charset="2"/>
              </a:rPr>
              <a:t>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="1" i="1" u="sng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en-US" sz="2400" b="1" i="1" u="sng" dirty="0">
                <a:sym typeface="Symbol" panose="05050102010706020507" pitchFamily="18" charset="2"/>
              </a:rPr>
              <a:t>0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b="1" i="1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– 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r>
              <a:rPr lang="en-US" sz="2400" b="1" i="1" u="sng" dirty="0" smtClean="0">
                <a:sym typeface="Symbol" panose="05050102010706020507" pitchFamily="18" charset="2"/>
              </a:rPr>
              <a:t>u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b="1" i="1" u="sng" dirty="0" smtClean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Yang </a:t>
            </a:r>
            <a:r>
              <a:rPr lang="en-US" sz="2400" dirty="0" err="1" smtClean="0">
                <a:sym typeface="Symbol" panose="05050102010706020507" pitchFamily="18" charset="2"/>
              </a:rPr>
              <a:t>solusinya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adalah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sembarang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dalam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bentuk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b="1" i="1" u="sng" dirty="0" smtClean="0">
                <a:sym typeface="Symbol" panose="05050102010706020507" pitchFamily="18" charset="2"/>
              </a:rPr>
              <a:t>u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 =</a:t>
            </a:r>
          </a:p>
          <a:p>
            <a:pPr marL="0" indent="0">
              <a:buNone/>
            </a:pPr>
            <a:r>
              <a:rPr lang="en-US" sz="2400" dirty="0" err="1" smtClean="0">
                <a:sym typeface="Symbol" panose="05050102010706020507" pitchFamily="18" charset="2"/>
              </a:rPr>
              <a:t>dengan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i="1" dirty="0" err="1" smtClean="0">
                <a:sym typeface="Symbol" panose="05050102010706020507" pitchFamily="18" charset="2"/>
              </a:rPr>
              <a:t>a</a:t>
            </a:r>
            <a:r>
              <a:rPr lang="en-US" sz="2400" dirty="0" err="1" smtClean="0">
                <a:sym typeface="Symbol" panose="05050102010706020507" pitchFamily="18" charset="2"/>
              </a:rPr>
              <a:t></a:t>
            </a:r>
            <a:r>
              <a:rPr lang="en-US" sz="2400" i="1" dirty="0" err="1" smtClean="0">
                <a:sym typeface="Symbol" panose="05050102010706020507" pitchFamily="18" charset="2"/>
              </a:rPr>
              <a:t>R</a:t>
            </a:r>
            <a:r>
              <a:rPr lang="en-US" sz="2400" dirty="0" smtClean="0">
                <a:sym typeface="Symbol" panose="05050102010706020507" pitchFamily="18" charset="2"/>
              </a:rPr>
              <a:t> yang </a:t>
            </a:r>
            <a:r>
              <a:rPr lang="en-US" sz="2400" dirty="0" err="1" smtClean="0">
                <a:sym typeface="Symbol" panose="05050102010706020507" pitchFamily="18" charset="2"/>
              </a:rPr>
              <a:t>tidak</a:t>
            </a:r>
            <a:r>
              <a:rPr lang="en-US" sz="2400" dirty="0" smtClean="0">
                <a:sym typeface="Symbol" panose="05050102010706020507" pitchFamily="18" charset="2"/>
              </a:rPr>
              <a:t> nol.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Salah </a:t>
            </a:r>
            <a:r>
              <a:rPr lang="en-US" sz="2400" dirty="0" err="1" smtClean="0">
                <a:sym typeface="Symbol" panose="05050102010706020507" pitchFamily="18" charset="2"/>
              </a:rPr>
              <a:t>satu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vektor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ciri</a:t>
            </a:r>
            <a:r>
              <a:rPr lang="en-US" sz="2400" dirty="0" smtClean="0">
                <a:sym typeface="Symbol" panose="05050102010706020507" pitchFamily="18" charset="2"/>
              </a:rPr>
              <a:t> yang </a:t>
            </a:r>
            <a:r>
              <a:rPr lang="en-US" sz="2400" dirty="0" err="1" smtClean="0">
                <a:sym typeface="Symbol" panose="05050102010706020507" pitchFamily="18" charset="2"/>
              </a:rPr>
              <a:t>berpasangan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err="1" smtClean="0">
                <a:sym typeface="Symbol" panose="05050102010706020507" pitchFamily="18" charset="2"/>
              </a:rPr>
              <a:t>dengan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 = 5</a:t>
            </a:r>
          </a:p>
          <a:p>
            <a:pPr marL="0" indent="0">
              <a:buNone/>
            </a:pPr>
            <a:r>
              <a:rPr lang="en-US" sz="2400" dirty="0" err="1" smtClean="0"/>
              <a:t>adalah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567264" y="1449354"/>
          <a:ext cx="1753308" cy="110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264" y="1449354"/>
                        <a:ext cx="1753308" cy="1107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29000"/>
              </p:ext>
            </p:extLst>
          </p:nvPr>
        </p:nvGraphicFramePr>
        <p:xfrm>
          <a:off x="2292350" y="3155950"/>
          <a:ext cx="26400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320480" imgH="482400" progId="Equation.3">
                  <p:embed/>
                </p:oleObj>
              </mc:Choice>
              <mc:Fallback>
                <p:oleObj name="Equation" r:id="rId5" imgW="1320480" imgH="482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350" y="3155950"/>
                        <a:ext cx="2640013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993"/>
              </p:ext>
            </p:extLst>
          </p:nvPr>
        </p:nvGraphicFramePr>
        <p:xfrm>
          <a:off x="8034468" y="3886783"/>
          <a:ext cx="6445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4468" y="3886783"/>
                        <a:ext cx="644525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81108"/>
              </p:ext>
            </p:extLst>
          </p:nvPr>
        </p:nvGraphicFramePr>
        <p:xfrm>
          <a:off x="1583645" y="5421897"/>
          <a:ext cx="4778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253800" imgH="457200" progId="Equation.3">
                  <p:embed/>
                </p:oleObj>
              </mc:Choice>
              <mc:Fallback>
                <p:oleObj name="Equation" r:id="rId9" imgW="2538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3645" y="5421897"/>
                        <a:ext cx="4778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91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baseline="-25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akar-akar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persegi</a:t>
            </a:r>
            <a:r>
              <a:rPr lang="en-US" dirty="0" smtClean="0">
                <a:sym typeface="Symbol" panose="05050102010706020507" pitchFamily="18" charset="2"/>
              </a:rPr>
              <a:t> A,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berlaku</a:t>
            </a:r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02823"/>
              </p:ext>
            </p:extLst>
          </p:nvPr>
        </p:nvGraphicFramePr>
        <p:xfrm>
          <a:off x="3620278" y="2858535"/>
          <a:ext cx="1949000" cy="92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0278" y="2858535"/>
                        <a:ext cx="1949000" cy="920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663750"/>
              </p:ext>
            </p:extLst>
          </p:nvPr>
        </p:nvGraphicFramePr>
        <p:xfrm>
          <a:off x="3713163" y="4057650"/>
          <a:ext cx="17605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3163" y="4057650"/>
                        <a:ext cx="17605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2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(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b="1" u="sng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pasangan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a.c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v.c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persegi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berlaku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i="1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b="1" u="sng" dirty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pasangan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a.c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v.c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</a:p>
          <a:p>
            <a:endParaRPr lang="en-US" dirty="0" smtClean="0"/>
          </a:p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b="1" u="sng" dirty="0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 err="1">
                <a:sym typeface="Symbol" panose="05050102010706020507" pitchFamily="18" charset="2"/>
              </a:rPr>
              <a:t>adalah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pasangan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a.c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v.c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bagi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matriks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persegi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non singular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maka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berlaku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</a:t>
            </a:r>
            <a:r>
              <a:rPr lang="en-US" i="1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b="1" u="sng" dirty="0">
                <a:sym typeface="Symbol" panose="05050102010706020507" pitchFamily="18" charset="2"/>
              </a:rPr>
              <a:t>u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 err="1">
                <a:sym typeface="Symbol" panose="05050102010706020507" pitchFamily="18" charset="2"/>
              </a:rPr>
              <a:t>adalah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pasangan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a.c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v.c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bagi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endParaRPr lang="en-US" baseline="30000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a.c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persegi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 </a:t>
            </a:r>
            <a:r>
              <a:rPr lang="en-US" dirty="0" err="1" smtClean="0">
                <a:sym typeface="Symbol" panose="05050102010706020507" pitchFamily="18" charset="2"/>
              </a:rPr>
              <a:t>juga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merupakan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a.c</a:t>
            </a:r>
            <a:r>
              <a:rPr lang="en-US" dirty="0" smtClean="0">
                <a:sym typeface="Symbol" panose="05050102010706020507" pitchFamily="18" charset="2"/>
              </a:rPr>
              <a:t>. </a:t>
            </a:r>
            <a:r>
              <a:rPr lang="en-US" dirty="0" err="1" smtClean="0">
                <a:sym typeface="Symbol" panose="05050102010706020507" pitchFamily="18" charset="2"/>
              </a:rPr>
              <a:t>bagi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A</a:t>
            </a:r>
            <a:r>
              <a:rPr lang="en-US" baseline="30000" dirty="0" smtClean="0">
                <a:sym typeface="Symbol" panose="05050102010706020507" pitchFamily="18" charset="2"/>
              </a:rPr>
              <a:t>T</a:t>
            </a: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21602</TotalTime>
  <Words>484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Microsoft Equation 3.0</vt:lpstr>
      <vt:lpstr>STK201 Aljabar Matriks Semester Ganjil 2019/2020</vt:lpstr>
      <vt:lpstr>Definisi</vt:lpstr>
      <vt:lpstr>Istilah Lain</vt:lpstr>
      <vt:lpstr>Mencari akar ciri dan vektor ciri</vt:lpstr>
      <vt:lpstr>Ilustrasi</vt:lpstr>
      <vt:lpstr>Ilustrasi (lanjutan)</vt:lpstr>
      <vt:lpstr>Ilustrasi (lanjutan)</vt:lpstr>
      <vt:lpstr>Sifat-Sifat Akar Ciri dan Vektor Ciri</vt:lpstr>
      <vt:lpstr>Sifat-Sifat Akar Ciri dan Vektor Ciri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130</cp:revision>
  <cp:lastPrinted>2019-09-15T09:44:03Z</cp:lastPrinted>
  <dcterms:created xsi:type="dcterms:W3CDTF">2018-08-02T03:45:08Z</dcterms:created>
  <dcterms:modified xsi:type="dcterms:W3CDTF">2019-11-10T12:12:05Z</dcterms:modified>
</cp:coreProperties>
</file>