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576" r:id="rId2"/>
    <p:sldId id="577" r:id="rId3"/>
    <p:sldId id="579" r:id="rId4"/>
    <p:sldId id="580" r:id="rId5"/>
    <p:sldId id="578" r:id="rId6"/>
    <p:sldId id="581" r:id="rId7"/>
    <p:sldId id="582" r:id="rId8"/>
    <p:sldId id="583" r:id="rId9"/>
    <p:sldId id="584" r:id="rId10"/>
    <p:sldId id="585" r:id="rId11"/>
    <p:sldId id="586" r:id="rId12"/>
    <p:sldId id="587" r:id="rId13"/>
    <p:sldId id="5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F073D-DE9C-47F2-AEE7-31F154A730EF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BC8B5-1F50-484B-83B6-E1F731A9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6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2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3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oon 6"/>
          <p:cNvSpPr/>
          <p:nvPr userDrawn="1"/>
        </p:nvSpPr>
        <p:spPr>
          <a:xfrm rot="15501404">
            <a:off x="4543898" y="-850620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oon 7"/>
          <p:cNvSpPr/>
          <p:nvPr userDrawn="1"/>
        </p:nvSpPr>
        <p:spPr>
          <a:xfrm rot="15501404">
            <a:off x="4939475" y="-779596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4285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2105" y="6369654"/>
            <a:ext cx="53781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0BFF93E2-064C-47DE-BFBD-A205D83E35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1299411"/>
            <a:ext cx="78867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:\Users\Stat\Downloads\logo_ipb_mulai_2013.pn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60" y="6369654"/>
            <a:ext cx="452389" cy="41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6583577" y="6301092"/>
            <a:ext cx="2031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Departemen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Statistika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FMIPA – </a:t>
            </a:r>
            <a:r>
              <a:rPr lang="en-US" sz="1400" smtClean="0">
                <a:solidFill>
                  <a:schemeClr val="bg1"/>
                </a:solidFill>
              </a:rPr>
              <a:t>IPB University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6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oon 6"/>
          <p:cNvSpPr/>
          <p:nvPr userDrawn="1"/>
        </p:nvSpPr>
        <p:spPr>
          <a:xfrm rot="15501404">
            <a:off x="4543898" y="-850620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oon 7"/>
          <p:cNvSpPr/>
          <p:nvPr userDrawn="1"/>
        </p:nvSpPr>
        <p:spPr>
          <a:xfrm rot="15501404">
            <a:off x="4939475" y="-779596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4285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2105" y="6369654"/>
            <a:ext cx="53781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0BFF93E2-064C-47DE-BFBD-A205D83E35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1299411"/>
            <a:ext cx="78867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:\Users\Stat\Downloads\logo_ipb_mulai_2013.pn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60" y="6369654"/>
            <a:ext cx="452389" cy="41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6583577" y="6301092"/>
            <a:ext cx="2031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Departemen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Statistika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FMIPA – IPB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0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oon 6"/>
          <p:cNvSpPr/>
          <p:nvPr userDrawn="1"/>
        </p:nvSpPr>
        <p:spPr>
          <a:xfrm rot="15501404">
            <a:off x="4543898" y="-850620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oon 7"/>
          <p:cNvSpPr/>
          <p:nvPr userDrawn="1"/>
        </p:nvSpPr>
        <p:spPr>
          <a:xfrm rot="15501404">
            <a:off x="4939475" y="-779596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:\Users\Stat\Downloads\logo_ipb_mulai_2013.pn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60" y="6369654"/>
            <a:ext cx="452389" cy="41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6583577" y="6301092"/>
            <a:ext cx="2031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Departemen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Statistika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FMIPA – IPB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31882"/>
            <a:ext cx="7886700" cy="125776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739340" y="4620441"/>
            <a:ext cx="14859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 userDrawn="1"/>
        </p:nvSpPr>
        <p:spPr>
          <a:xfrm>
            <a:off x="1411457" y="4550591"/>
            <a:ext cx="137160" cy="1371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9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2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3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AEA9B-3045-45C9-9EA7-ACAEAC8EF11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6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sil gambar untuk background elegant"/>
          <p:cNvPicPr/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133351"/>
            <a:ext cx="8886824" cy="66103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46" y="193500"/>
            <a:ext cx="7772400" cy="23876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STK201 </a:t>
            </a:r>
            <a:r>
              <a:rPr lang="en-US" sz="5400" b="1" dirty="0" err="1" smtClean="0"/>
              <a:t>Aljabar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Matriks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Semester </a:t>
            </a:r>
            <a:r>
              <a:rPr lang="en-US" sz="3200" b="1" dirty="0" err="1" smtClean="0"/>
              <a:t>Ganjil</a:t>
            </a:r>
            <a:r>
              <a:rPr lang="en-US" sz="3200" b="1" dirty="0" smtClean="0"/>
              <a:t> </a:t>
            </a:r>
            <a:r>
              <a:rPr lang="en-US" sz="3200" b="1" dirty="0" smtClean="0"/>
              <a:t>2019/2020</a:t>
            </a:r>
            <a:endParaRPr lang="en-US" sz="32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29049" y="1107712"/>
            <a:ext cx="14859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501166" y="1037862"/>
            <a:ext cx="137160" cy="1371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1124071" y="4432471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disusun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oleh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Bagus Sartono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bagusco@gmail.com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0852-1523-1823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effectLst>
                <a:glow rad="203200">
                  <a:schemeClr val="bg1"/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07794" y="4984088"/>
            <a:ext cx="4572000" cy="9094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15000"/>
              </a:lnSpc>
              <a:spcBef>
                <a:spcPts val="600"/>
              </a:spcBef>
            </a:pP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Departemen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Statistika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Fakultas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Matematika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Ilmu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Pengetahuan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Alam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Pertanian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Bogor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5627" y="5892535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2019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65" y="4455586"/>
            <a:ext cx="2430593" cy="667674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291622" y="2662299"/>
            <a:ext cx="6858000" cy="1288338"/>
          </a:xfrm>
          <a:prstGeom prst="rect">
            <a:avLst/>
          </a:prstGeom>
          <a:solidFill>
            <a:schemeClr val="accent6">
              <a:lumMod val="20000"/>
              <a:lumOff val="80000"/>
              <a:alpha val="49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PERTEMUAN #10</a:t>
            </a:r>
          </a:p>
          <a:p>
            <a:r>
              <a:rPr lang="en-US" sz="2000" b="1" dirty="0" smtClean="0"/>
              <a:t>Review </a:t>
            </a:r>
            <a:r>
              <a:rPr lang="en-US" sz="2000" b="1" dirty="0" err="1" smtClean="0"/>
              <a:t>Bebas</a:t>
            </a:r>
            <a:r>
              <a:rPr lang="en-US" sz="2000" b="1" dirty="0" smtClean="0"/>
              <a:t> Linear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Himpunan</a:t>
            </a:r>
            <a:r>
              <a:rPr lang="en-US" sz="2000" b="1" dirty="0" smtClean="0"/>
              <a:t> yang </a:t>
            </a:r>
            <a:r>
              <a:rPr lang="en-US" sz="2000" b="1" dirty="0" err="1" smtClean="0"/>
              <a:t>Merentang</a:t>
            </a:r>
            <a:endParaRPr lang="en-US" sz="2000" b="1" dirty="0" smtClean="0"/>
          </a:p>
          <a:p>
            <a:r>
              <a:rPr lang="en-US" sz="2000" b="1" dirty="0" smtClean="0"/>
              <a:t>Basis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Dimensi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269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direntang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merentang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V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 = </a:t>
            </a:r>
            <a:r>
              <a:rPr lang="en-US" i="1" dirty="0">
                <a:sym typeface="Symbol" panose="05050102010706020507" pitchFamily="18" charset="2"/>
              </a:rPr>
              <a:t>S</a:t>
            </a:r>
            <a:r>
              <a:rPr lang="en-US" dirty="0">
                <a:sym typeface="Symbol" panose="05050102010706020507" pitchFamily="18" charset="2"/>
              </a:rPr>
              <a:t>  {</a:t>
            </a:r>
            <a:r>
              <a:rPr lang="en-US" b="1" i="1" u="sng" dirty="0">
                <a:sym typeface="Symbol" panose="05050102010706020507" pitchFamily="18" charset="2"/>
              </a:rPr>
              <a:t>d</a:t>
            </a:r>
            <a:r>
              <a:rPr lang="en-US" dirty="0">
                <a:sym typeface="Symbol" panose="05050102010706020507" pitchFamily="18" charset="2"/>
              </a:rPr>
              <a:t>} </a:t>
            </a:r>
            <a:r>
              <a:rPr lang="en-US" dirty="0" err="1">
                <a:sym typeface="Symbol" panose="05050102010706020507" pitchFamily="18" charset="2"/>
              </a:rPr>
              <a:t>dengan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b="1" i="1" u="sng" dirty="0">
                <a:sym typeface="Symbol" panose="05050102010706020507" pitchFamily="18" charset="2"/>
              </a:rPr>
              <a:t>d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adalah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sembarang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vektor</a:t>
            </a:r>
            <a:r>
              <a:rPr lang="en-US" dirty="0">
                <a:sym typeface="Symbol" panose="05050102010706020507" pitchFamily="18" charset="2"/>
              </a:rPr>
              <a:t> lain </a:t>
            </a:r>
            <a:r>
              <a:rPr lang="en-US" dirty="0" err="1">
                <a:sym typeface="Symbol" panose="05050102010706020507" pitchFamily="18" charset="2"/>
              </a:rPr>
              <a:t>maka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juga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merentang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ruang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vektor</a:t>
            </a:r>
            <a:r>
              <a:rPr lang="en-US" dirty="0" smtClean="0">
                <a:sym typeface="Symbol" panose="05050102010706020507" pitchFamily="18" charset="2"/>
              </a:rPr>
              <a:t> V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5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= {</a:t>
            </a:r>
            <a:r>
              <a:rPr lang="en-US" b="1" i="1" u="sng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b="1" i="1" u="sng" dirty="0"/>
              <a:t>s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b="1" i="1" u="sng" dirty="0" err="1"/>
              <a:t>s</a:t>
            </a:r>
            <a:r>
              <a:rPr lang="en-US" i="1" baseline="-25000" dirty="0" err="1"/>
              <a:t>k</a:t>
            </a:r>
            <a:r>
              <a:rPr lang="en-US" dirty="0"/>
              <a:t>} </a:t>
            </a:r>
            <a:r>
              <a:rPr lang="en-US" dirty="0" err="1" smtClean="0"/>
              <a:t>adalah</a:t>
            </a:r>
            <a:r>
              <a:rPr lang="en-US" dirty="0" smtClean="0"/>
              <a:t> basis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>
                <a:sym typeface="Symbol" panose="05050102010706020507" pitchFamily="18" charset="2"/>
              </a:rPr>
              <a:t>S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merentang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i="1" dirty="0" smtClean="0">
                <a:sym typeface="Symbol" panose="05050102010706020507" pitchFamily="18" charset="2"/>
              </a:rPr>
              <a:t>V</a:t>
            </a:r>
          </a:p>
          <a:p>
            <a:pPr lvl="1"/>
            <a:r>
              <a:rPr lang="en-US" i="1" dirty="0" smtClean="0">
                <a:sym typeface="Symbol" panose="05050102010706020507" pitchFamily="18" charset="2"/>
              </a:rPr>
              <a:t>S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bersifat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saling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bebas</a:t>
            </a:r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Banyaknya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vektor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pada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i="1" dirty="0" smtClean="0">
                <a:sym typeface="Symbol" panose="05050102010706020507" pitchFamily="18" charset="2"/>
              </a:rPr>
              <a:t>S</a:t>
            </a:r>
            <a:r>
              <a:rPr lang="en-US" dirty="0" smtClean="0">
                <a:sym typeface="Symbol" panose="05050102010706020507" pitchFamily="18" charset="2"/>
              </a:rPr>
              <a:t> (</a:t>
            </a:r>
            <a:r>
              <a:rPr lang="en-US" dirty="0" err="1" smtClean="0">
                <a:sym typeface="Symbol" panose="05050102010706020507" pitchFamily="18" charset="2"/>
              </a:rPr>
              <a:t>yaitu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i="1" dirty="0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) </a:t>
            </a:r>
            <a:r>
              <a:rPr lang="en-US" dirty="0" err="1" smtClean="0">
                <a:sym typeface="Symbol" panose="05050102010706020507" pitchFamily="18" charset="2"/>
              </a:rPr>
              <a:t>disebut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sebagai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dimensi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dari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ruang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vektor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i="1" dirty="0" smtClean="0">
                <a:sym typeface="Symbol" panose="05050102010706020507" pitchFamily="18" charset="2"/>
              </a:rPr>
              <a:t>V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atau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dituliskan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dirty="0" smtClean="0">
                <a:sym typeface="Symbol" panose="05050102010706020507" pitchFamily="18" charset="2"/>
              </a:rPr>
              <a:t>dim(</a:t>
            </a:r>
            <a:r>
              <a:rPr lang="en-US" i="1" dirty="0" smtClean="0">
                <a:sym typeface="Symbol" panose="05050102010706020507" pitchFamily="18" charset="2"/>
              </a:rPr>
              <a:t>V</a:t>
            </a:r>
            <a:r>
              <a:rPr lang="en-US" dirty="0" smtClean="0">
                <a:sym typeface="Symbol" panose="05050102010706020507" pitchFamily="18" charset="2"/>
              </a:rPr>
              <a:t>) = </a:t>
            </a:r>
            <a:r>
              <a:rPr lang="en-US" i="1" dirty="0" smtClean="0">
                <a:sym typeface="Symbol" panose="05050102010706020507" pitchFamily="18" charset="2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54595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en-US" b="1" i="1" u="sng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b="1" i="1" u="sng" dirty="0"/>
              <a:t>s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b="1" i="1" u="sng" dirty="0" err="1"/>
              <a:t>s</a:t>
            </a:r>
            <a:r>
              <a:rPr lang="en-US" i="1" baseline="-25000" dirty="0" err="1"/>
              <a:t>k</a:t>
            </a:r>
            <a:r>
              <a:rPr lang="en-US" dirty="0"/>
              <a:t>} </a:t>
            </a:r>
            <a:r>
              <a:rPr lang="en-US" dirty="0" err="1" smtClean="0"/>
              <a:t>adalah</a:t>
            </a:r>
            <a:r>
              <a:rPr lang="en-US" dirty="0" smtClean="0"/>
              <a:t> basis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b="1" i="1" u="sng" dirty="0" smtClean="0"/>
              <a:t>v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 </a:t>
            </a:r>
            <a:r>
              <a:rPr lang="en-US" i="1" dirty="0" smtClean="0">
                <a:sym typeface="Symbol" panose="05050102010706020507" pitchFamily="18" charset="2"/>
              </a:rPr>
              <a:t>V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hanya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dapat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dituliskan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sebagai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kombinasi</a:t>
            </a:r>
            <a:r>
              <a:rPr lang="en-US" dirty="0" smtClean="0">
                <a:sym typeface="Symbol" panose="05050102010706020507" pitchFamily="18" charset="2"/>
              </a:rPr>
              <a:t> linear yang </a:t>
            </a:r>
            <a:r>
              <a:rPr lang="en-US" dirty="0" err="1" smtClean="0">
                <a:sym typeface="Symbol" panose="05050102010706020507" pitchFamily="18" charset="2"/>
              </a:rPr>
              <a:t>unik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dari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i="1" dirty="0" smtClean="0">
                <a:sym typeface="Symbol" panose="05050102010706020507" pitchFamily="18" charset="2"/>
              </a:rPr>
              <a:t>S</a:t>
            </a:r>
          </a:p>
          <a:p>
            <a:endParaRPr lang="en-US" i="1" dirty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Jika</a:t>
            </a:r>
            <a:r>
              <a:rPr lang="en-US" dirty="0" smtClean="0">
                <a:sym typeface="Symbol" panose="05050102010706020507" pitchFamily="18" charset="2"/>
              </a:rPr>
              <a:t> dim(</a:t>
            </a:r>
            <a:r>
              <a:rPr lang="en-US" i="1" dirty="0" smtClean="0">
                <a:sym typeface="Symbol" panose="05050102010706020507" pitchFamily="18" charset="2"/>
              </a:rPr>
              <a:t>V</a:t>
            </a:r>
            <a:r>
              <a:rPr lang="en-US" dirty="0" smtClean="0">
                <a:sym typeface="Symbol" panose="05050102010706020507" pitchFamily="18" charset="2"/>
              </a:rPr>
              <a:t>) = </a:t>
            </a:r>
            <a:r>
              <a:rPr lang="en-US" i="1" dirty="0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maka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banyaknya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vektor</a:t>
            </a:r>
            <a:r>
              <a:rPr lang="en-US" dirty="0" smtClean="0">
                <a:sym typeface="Symbol" panose="05050102010706020507" pitchFamily="18" charset="2"/>
              </a:rPr>
              <a:t> yang </a:t>
            </a:r>
            <a:r>
              <a:rPr lang="en-US" dirty="0" err="1" smtClean="0">
                <a:sym typeface="Symbol" panose="05050102010706020507" pitchFamily="18" charset="2"/>
              </a:rPr>
              <a:t>bebas</a:t>
            </a:r>
            <a:r>
              <a:rPr lang="en-US" dirty="0" smtClean="0">
                <a:sym typeface="Symbol" panose="05050102010706020507" pitchFamily="18" charset="2"/>
              </a:rPr>
              <a:t> linear </a:t>
            </a:r>
            <a:r>
              <a:rPr lang="en-US" dirty="0" err="1" smtClean="0">
                <a:sym typeface="Symbol" panose="05050102010706020507" pitchFamily="18" charset="2"/>
              </a:rPr>
              <a:t>adalah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i="1" dirty="0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544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cap="none" dirty="0" err="1" smtClean="0"/>
              <a:t>Terima</a:t>
            </a:r>
            <a:r>
              <a:rPr lang="en-US" cap="none" dirty="0" smtClean="0"/>
              <a:t> </a:t>
            </a:r>
            <a:r>
              <a:rPr lang="en-US" cap="none" dirty="0" err="1"/>
              <a:t>K</a:t>
            </a:r>
            <a:r>
              <a:rPr lang="en-US" cap="none" dirty="0" err="1" smtClean="0"/>
              <a:t>asih</a:t>
            </a:r>
            <a:endParaRPr lang="en-US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Bebas</a:t>
            </a:r>
            <a:r>
              <a:rPr lang="en-US" dirty="0" smtClean="0"/>
              <a:t> Linear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 = </a:t>
            </a:r>
            <a:r>
              <a:rPr lang="en-US" dirty="0"/>
              <a:t>{</a:t>
            </a:r>
            <a:r>
              <a:rPr lang="en-US" b="1" i="1" u="sng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b="1" i="1" u="sng" dirty="0"/>
              <a:t>s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b="1" i="1" u="sng" dirty="0" err="1"/>
              <a:t>s</a:t>
            </a:r>
            <a:r>
              <a:rPr lang="en-US" i="1" baseline="-25000" dirty="0" err="1"/>
              <a:t>k</a:t>
            </a:r>
            <a:r>
              <a:rPr lang="en-US" dirty="0"/>
              <a:t>}</a:t>
            </a:r>
            <a:r>
              <a:rPr lang="en-US" dirty="0" smtClean="0"/>
              <a:t>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bebas</a:t>
            </a:r>
            <a:r>
              <a:rPr lang="en-US" b="1" dirty="0" smtClean="0">
                <a:solidFill>
                  <a:srgbClr val="FF0000"/>
                </a:solidFill>
              </a:rPr>
              <a:t> linear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satupun</a:t>
            </a:r>
            <a:r>
              <a:rPr lang="en-US" dirty="0" smtClean="0"/>
              <a:t> </a:t>
            </a:r>
            <a:r>
              <a:rPr lang="en-US" b="1" i="1" u="sng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linear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b="1" i="1" u="sng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 yang lain.</a:t>
            </a:r>
          </a:p>
          <a:p>
            <a:endParaRPr lang="en-US" dirty="0"/>
          </a:p>
          <a:p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= {</a:t>
            </a:r>
            <a:r>
              <a:rPr lang="en-US" b="1" i="1" u="sng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b="1" i="1" u="sng" dirty="0"/>
              <a:t>s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b="1" i="1" u="sng" dirty="0" err="1"/>
              <a:t>s</a:t>
            </a:r>
            <a:r>
              <a:rPr lang="en-US" i="1" baseline="-25000" dirty="0" err="1"/>
              <a:t>k</a:t>
            </a:r>
            <a:r>
              <a:rPr lang="en-US" dirty="0"/>
              <a:t>}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bebas</a:t>
            </a:r>
            <a:r>
              <a:rPr lang="en-US" b="1" dirty="0" smtClean="0">
                <a:solidFill>
                  <a:srgbClr val="FF0000"/>
                </a:solidFill>
              </a:rPr>
              <a:t> linear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/>
              <a:t>c</a:t>
            </a:r>
            <a:r>
              <a:rPr lang="en-US" baseline="-25000" dirty="0" smtClean="0"/>
              <a:t>1</a:t>
            </a:r>
            <a:r>
              <a:rPr lang="en-US" b="1" i="1" u="sng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+ </a:t>
            </a:r>
            <a:r>
              <a:rPr lang="en-US" i="1" dirty="0" smtClean="0"/>
              <a:t>c</a:t>
            </a:r>
            <a:r>
              <a:rPr lang="en-US" baseline="-25000" dirty="0" smtClean="0"/>
              <a:t>2</a:t>
            </a:r>
            <a:r>
              <a:rPr lang="en-US" b="1" i="1" u="sng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 + … +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k</a:t>
            </a:r>
            <a:r>
              <a:rPr lang="en-US" b="1" i="1" u="sng" dirty="0" err="1" smtClean="0"/>
              <a:t>s</a:t>
            </a:r>
            <a:r>
              <a:rPr lang="en-US" i="1" baseline="-25000" dirty="0" err="1" smtClean="0"/>
              <a:t>k</a:t>
            </a:r>
            <a:r>
              <a:rPr lang="en-US" dirty="0" smtClean="0"/>
              <a:t> = </a:t>
            </a:r>
            <a:r>
              <a:rPr lang="en-US" b="1" u="sng" dirty="0" smtClean="0"/>
              <a:t>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hanyalah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i="1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 = … =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k</a:t>
            </a:r>
            <a:r>
              <a:rPr lang="en-US" dirty="0" smtClean="0"/>
              <a:t> = 0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Selainnya</a:t>
            </a:r>
            <a:r>
              <a:rPr lang="en-US" dirty="0" smtClean="0"/>
              <a:t>,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tidak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bebas</a:t>
            </a:r>
            <a:r>
              <a:rPr lang="en-US" b="1" dirty="0" smtClean="0">
                <a:solidFill>
                  <a:srgbClr val="FF0000"/>
                </a:solidFill>
              </a:rPr>
              <a:t> linear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terpaut</a:t>
            </a:r>
            <a:r>
              <a:rPr lang="en-US" dirty="0" smtClean="0">
                <a:solidFill>
                  <a:srgbClr val="FF0000"/>
                </a:solidFill>
              </a:rPr>
              <a:t> linear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2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Periksa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linear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75861" y="2861905"/>
                <a:ext cx="3862874" cy="113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61" y="2861905"/>
                <a:ext cx="3862874" cy="113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75861" y="4298820"/>
                <a:ext cx="3862874" cy="11737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61" y="4298820"/>
                <a:ext cx="3862874" cy="11737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529428" y="2861905"/>
                <a:ext cx="3862874" cy="11737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i="1" dirty="0"/>
                  <a:t>W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428" y="2861905"/>
                <a:ext cx="3862874" cy="1173783"/>
              </a:xfrm>
              <a:prstGeom prst="rect">
                <a:avLst/>
              </a:prstGeom>
              <a:blipFill>
                <a:blip r:embed="rId4"/>
                <a:stretch>
                  <a:fillRect l="-5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086808" y="4459128"/>
                <a:ext cx="3862874" cy="113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800" b="0" i="1" dirty="0" smtClean="0"/>
                  <a:t>Q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808" y="4459128"/>
                <a:ext cx="3862874" cy="11394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19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i="1" dirty="0" smtClean="0"/>
              <a:t>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yang </a:t>
            </a:r>
            <a:r>
              <a:rPr lang="en-US" dirty="0" err="1" smtClean="0"/>
              <a:t>memuat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b="1" u="sng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terpaut</a:t>
            </a:r>
            <a:r>
              <a:rPr lang="en-US" dirty="0" smtClean="0"/>
              <a:t> linear</a:t>
            </a:r>
          </a:p>
          <a:p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yang </a:t>
            </a:r>
            <a:r>
              <a:rPr lang="en-US" dirty="0" err="1" smtClean="0"/>
              <a:t>bebas</a:t>
            </a:r>
            <a:r>
              <a:rPr lang="en-US" dirty="0" smtClean="0"/>
              <a:t> linear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 </a:t>
            </a:r>
            <a:r>
              <a:rPr lang="en-US" i="1" dirty="0" smtClean="0">
                <a:sym typeface="Symbol" panose="05050102010706020507" pitchFamily="18" charset="2"/>
              </a:rPr>
              <a:t>S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juga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bersifat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bebas</a:t>
            </a:r>
            <a:r>
              <a:rPr lang="en-US" dirty="0" smtClean="0">
                <a:sym typeface="Symbol" panose="05050102010706020507" pitchFamily="18" charset="2"/>
              </a:rPr>
              <a:t> linear</a:t>
            </a: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Jika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i="1" dirty="0" smtClean="0">
                <a:sym typeface="Symbol" panose="05050102010706020507" pitchFamily="18" charset="2"/>
              </a:rPr>
              <a:t>S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adalah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himpunan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vektor</a:t>
            </a:r>
            <a:r>
              <a:rPr lang="en-US" dirty="0" smtClean="0">
                <a:sym typeface="Symbol" panose="05050102010706020507" pitchFamily="18" charset="2"/>
              </a:rPr>
              <a:t> yang </a:t>
            </a:r>
            <a:r>
              <a:rPr lang="en-US" dirty="0" err="1" smtClean="0">
                <a:sym typeface="Symbol" panose="05050102010706020507" pitchFamily="18" charset="2"/>
              </a:rPr>
              <a:t>terpaut</a:t>
            </a:r>
            <a:r>
              <a:rPr lang="en-US" dirty="0" smtClean="0">
                <a:sym typeface="Symbol" panose="05050102010706020507" pitchFamily="18" charset="2"/>
              </a:rPr>
              <a:t> linear </a:t>
            </a:r>
            <a:r>
              <a:rPr lang="en-US" dirty="0" err="1" smtClean="0">
                <a:sym typeface="Symbol" panose="05050102010706020507" pitchFamily="18" charset="2"/>
              </a:rPr>
              <a:t>dan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i="1" dirty="0" smtClean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 = </a:t>
            </a:r>
            <a:r>
              <a:rPr lang="en-US" i="1" dirty="0" smtClean="0">
                <a:sym typeface="Symbol" panose="05050102010706020507" pitchFamily="18" charset="2"/>
              </a:rPr>
              <a:t>S</a:t>
            </a:r>
            <a:r>
              <a:rPr lang="en-US" dirty="0" smtClean="0">
                <a:sym typeface="Symbol" panose="05050102010706020507" pitchFamily="18" charset="2"/>
              </a:rPr>
              <a:t>  {</a:t>
            </a:r>
            <a:r>
              <a:rPr lang="en-US" b="1" i="1" u="sng" dirty="0" smtClean="0">
                <a:sym typeface="Symbol" panose="05050102010706020507" pitchFamily="18" charset="2"/>
              </a:rPr>
              <a:t>d</a:t>
            </a:r>
            <a:r>
              <a:rPr lang="en-US" dirty="0" smtClean="0">
                <a:sym typeface="Symbol" panose="05050102010706020507" pitchFamily="18" charset="2"/>
              </a:rPr>
              <a:t>} </a:t>
            </a:r>
            <a:r>
              <a:rPr lang="en-US" dirty="0" err="1" smtClean="0">
                <a:sym typeface="Symbol" panose="05050102010706020507" pitchFamily="18" charset="2"/>
              </a:rPr>
              <a:t>dengan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b="1" i="1" u="sng" dirty="0" smtClean="0">
                <a:sym typeface="Symbol" panose="05050102010706020507" pitchFamily="18" charset="2"/>
              </a:rPr>
              <a:t>d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adalah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sembarang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vektor</a:t>
            </a:r>
            <a:r>
              <a:rPr lang="en-US" dirty="0" smtClean="0">
                <a:sym typeface="Symbol" panose="05050102010706020507" pitchFamily="18" charset="2"/>
              </a:rPr>
              <a:t> lain </a:t>
            </a:r>
            <a:r>
              <a:rPr lang="en-US" dirty="0" err="1" smtClean="0">
                <a:sym typeface="Symbol" panose="05050102010706020507" pitchFamily="18" charset="2"/>
              </a:rPr>
              <a:t>maka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i="1" dirty="0" smtClean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juga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terpaut</a:t>
            </a:r>
            <a:r>
              <a:rPr lang="en-US" dirty="0" smtClean="0">
                <a:sym typeface="Symbol" panose="05050102010706020507" pitchFamily="18" charset="2"/>
              </a:rPr>
              <a:t> 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5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Himpunan</a:t>
            </a:r>
            <a:r>
              <a:rPr lang="en-US" dirty="0" smtClean="0"/>
              <a:t> yang </a:t>
            </a:r>
            <a:r>
              <a:rPr lang="en-US" dirty="0" err="1" smtClean="0"/>
              <a:t>Merentang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= {</a:t>
            </a:r>
            <a:r>
              <a:rPr lang="en-US" b="1" i="1" u="sng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b="1" i="1" u="sng" dirty="0"/>
              <a:t>s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b="1" i="1" u="sng" dirty="0" err="1"/>
              <a:t>s</a:t>
            </a:r>
            <a:r>
              <a:rPr lang="en-US" i="1" baseline="-25000" dirty="0" err="1"/>
              <a:t>k</a:t>
            </a:r>
            <a:r>
              <a:rPr lang="en-US" dirty="0"/>
              <a:t>}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yang </a:t>
            </a:r>
            <a:r>
              <a:rPr lang="en-US" dirty="0" err="1" smtClean="0"/>
              <a:t>merentang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b="1" i="1" u="sng" dirty="0" smtClean="0"/>
              <a:t>v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 </a:t>
            </a:r>
            <a:r>
              <a:rPr lang="en-US" i="1" dirty="0" smtClean="0">
                <a:sym typeface="Symbol" panose="05050102010706020507" pitchFamily="18" charset="2"/>
              </a:rPr>
              <a:t>V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dapat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dituliskan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sebagai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b="1" i="1" u="sng" dirty="0" smtClean="0"/>
              <a:t>v</a:t>
            </a:r>
            <a:r>
              <a:rPr lang="en-US" i="1" dirty="0" smtClean="0"/>
              <a:t> = c</a:t>
            </a:r>
            <a:r>
              <a:rPr lang="en-US" baseline="-25000" dirty="0" smtClean="0"/>
              <a:t>1</a:t>
            </a:r>
            <a:r>
              <a:rPr lang="en-US" b="1" i="1" u="sng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b="1" i="1" u="sng" dirty="0"/>
              <a:t>s</a:t>
            </a:r>
            <a:r>
              <a:rPr lang="en-US" baseline="-25000" dirty="0"/>
              <a:t>2</a:t>
            </a:r>
            <a:r>
              <a:rPr lang="en-US" dirty="0"/>
              <a:t> + … + </a:t>
            </a:r>
            <a:r>
              <a:rPr lang="en-US" i="1" dirty="0" err="1"/>
              <a:t>c</a:t>
            </a:r>
            <a:r>
              <a:rPr lang="en-US" i="1" baseline="-25000" dirty="0" err="1"/>
              <a:t>k</a:t>
            </a:r>
            <a:r>
              <a:rPr lang="en-US" b="1" i="1" u="sng" dirty="0" err="1"/>
              <a:t>s</a:t>
            </a:r>
            <a:r>
              <a:rPr lang="en-US" i="1" baseline="-25000" dirty="0" err="1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3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Periksa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merentang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R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808515" y="1480975"/>
                <a:ext cx="3862874" cy="113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515" y="1480975"/>
                <a:ext cx="3862874" cy="113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92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Periksa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merentang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R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808515" y="1480975"/>
                <a:ext cx="3862874" cy="113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515" y="1480975"/>
                <a:ext cx="3862874" cy="113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79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Periksa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merentang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V = {</a:t>
            </a:r>
            <a:r>
              <a:rPr lang="en-US" b="1" i="1" u="sng" dirty="0" smtClean="0"/>
              <a:t>x</a:t>
            </a:r>
            <a:r>
              <a:rPr lang="en-US" dirty="0" smtClean="0"/>
              <a:t> | </a:t>
            </a:r>
            <a:r>
              <a:rPr lang="en-US" b="1" i="1" u="sng" dirty="0" err="1" smtClean="0"/>
              <a:t>x</a:t>
            </a:r>
            <a:r>
              <a:rPr lang="en-US" baseline="30000" dirty="0" err="1" smtClean="0"/>
              <a:t>T</a:t>
            </a:r>
            <a:r>
              <a:rPr lang="en-US" dirty="0" smtClean="0"/>
              <a:t> = 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0),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}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808515" y="1480975"/>
                <a:ext cx="3862874" cy="113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515" y="1480975"/>
                <a:ext cx="3862874" cy="113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736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Periksa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merentang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V = {</a:t>
            </a:r>
            <a:r>
              <a:rPr lang="en-US" b="1" i="1" u="sng" dirty="0" smtClean="0"/>
              <a:t>x</a:t>
            </a:r>
            <a:r>
              <a:rPr lang="en-US" dirty="0" smtClean="0"/>
              <a:t> | </a:t>
            </a:r>
            <a:r>
              <a:rPr lang="en-US" b="1" i="1" u="sng" dirty="0" err="1" smtClean="0"/>
              <a:t>x</a:t>
            </a:r>
            <a:r>
              <a:rPr lang="en-US" baseline="30000" dirty="0" err="1" smtClean="0"/>
              <a:t>T</a:t>
            </a:r>
            <a:r>
              <a:rPr lang="en-US" dirty="0" smtClean="0"/>
              <a:t> = 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0),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}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808515" y="1480975"/>
                <a:ext cx="3862874" cy="113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515" y="1480975"/>
                <a:ext cx="3862874" cy="113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56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19957</TotalTime>
  <Words>422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STK201 Aljabar Matriks Semester Ganjil 2019/2020</vt:lpstr>
      <vt:lpstr>Bebas Linear</vt:lpstr>
      <vt:lpstr>PowerPoint Presentation</vt:lpstr>
      <vt:lpstr>PowerPoint Presentation</vt:lpstr>
      <vt:lpstr>Himpunan yang Merentang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Basis Ruang Vektor</vt:lpstr>
      <vt:lpstr>Basis Ruang Vektor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bagus</dc:creator>
  <cp:lastModifiedBy>bagusco bagusco</cp:lastModifiedBy>
  <cp:revision>111</cp:revision>
  <cp:lastPrinted>2019-09-15T09:44:03Z</cp:lastPrinted>
  <dcterms:created xsi:type="dcterms:W3CDTF">2018-08-02T03:45:08Z</dcterms:created>
  <dcterms:modified xsi:type="dcterms:W3CDTF">2019-10-27T11:26:19Z</dcterms:modified>
</cp:coreProperties>
</file>