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70" r:id="rId3"/>
    <p:sldId id="278" r:id="rId4"/>
    <p:sldId id="26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2" r:id="rId18"/>
    <p:sldId id="363" r:id="rId19"/>
    <p:sldId id="364" r:id="rId20"/>
    <p:sldId id="368" r:id="rId21"/>
    <p:sldId id="365" r:id="rId22"/>
    <p:sldId id="366" r:id="rId23"/>
    <p:sldId id="36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48" r:id="rId44"/>
    <p:sldId id="318" r:id="rId45"/>
    <p:sldId id="325" r:id="rId46"/>
    <p:sldId id="326" r:id="rId47"/>
    <p:sldId id="327" r:id="rId48"/>
    <p:sldId id="328" r:id="rId49"/>
    <p:sldId id="329" r:id="rId50"/>
    <p:sldId id="330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>
      <p:cViewPr varScale="1">
        <p:scale>
          <a:sx n="80" d="100"/>
          <a:sy n="80" d="100"/>
        </p:scale>
        <p:origin x="14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BDB68-AF84-48BE-AD44-8F423465E5FA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12DE-9D27-4731-A856-750712D45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tk211februar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Pertemuan ke-3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548640"/>
          <a:ext cx="2209800" cy="5852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 </a:t>
                      </a:r>
                      <a:r>
                        <a:rPr lang="en-US" sz="1200" u="none" strike="noStrike" smtClean="0"/>
                        <a:t>Selang Nilai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smtClean="0"/>
                        <a:t>Frekuensi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32-33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33-34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34-35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35-36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36-37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37-38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38-39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39-40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40-41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41-42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42-43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43-44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44-45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45-46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46-47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47-48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48-49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49-50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50-51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51-52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52-53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53-54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54-55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55-56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56-57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57-58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58-59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59-60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60-61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61-62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62-63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/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pic>
        <p:nvPicPr>
          <p:cNvPr id="16385" name="Picture 1" descr="C:\Users\Stat\Histogram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33400"/>
            <a:ext cx="5181600" cy="3886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05200" y="4495800"/>
            <a:ext cx="533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proc univariate data=a.a;</a:t>
            </a:r>
          </a:p>
          <a:p>
            <a:r>
              <a:rPr lang="en-US" sz="1600"/>
              <a:t>var x;</a:t>
            </a:r>
          </a:p>
          <a:p>
            <a:r>
              <a:rPr lang="en-US" sz="1600"/>
              <a:t>histogram x </a:t>
            </a:r>
            <a:r>
              <a:rPr lang="en-US" sz="1600" smtClean="0"/>
              <a:t>   /   endpoints=31 </a:t>
            </a:r>
            <a:r>
              <a:rPr lang="en-US" sz="1600"/>
              <a:t>to 64 by </a:t>
            </a:r>
            <a:r>
              <a:rPr lang="en-US" sz="1600" smtClean="0"/>
              <a:t>1   vscale=COUNT</a:t>
            </a:r>
            <a:r>
              <a:rPr lang="en-US" sz="1600"/>
              <a:t>;</a:t>
            </a:r>
          </a:p>
          <a:p>
            <a:r>
              <a:rPr lang="en-US" sz="1600"/>
              <a:t>run;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5943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Dapat diganti dengan PERCENT atau PROPORTION</a:t>
            </a:r>
            <a:endParaRPr lang="en-US" sz="1400"/>
          </a:p>
        </p:txBody>
      </p:sp>
      <p:sp>
        <p:nvSpPr>
          <p:cNvPr id="8" name="Right Arrow 7"/>
          <p:cNvSpPr/>
          <p:nvPr/>
        </p:nvSpPr>
        <p:spPr>
          <a:xfrm rot="16200000">
            <a:off x="7741231" y="5365171"/>
            <a:ext cx="59573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8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Kegunaan Histogram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smtClean="0"/>
              <a:t>Memberikan informasi ukuran pemusatan dan penyebaran data secara ringkas, meskipun ukuran contohnya sangat besar</a:t>
            </a:r>
          </a:p>
          <a:p>
            <a:endParaRPr lang="en-US" sz="2800" smtClean="0"/>
          </a:p>
          <a:p>
            <a:r>
              <a:rPr lang="en-US" sz="2800" smtClean="0"/>
              <a:t>Mengenali pola umum sebaran</a:t>
            </a:r>
          </a:p>
          <a:p>
            <a:endParaRPr lang="en-US" sz="2800" smtClean="0"/>
          </a:p>
          <a:p>
            <a:r>
              <a:rPr lang="en-US" sz="2800" smtClean="0"/>
              <a:t>Mengidentifikasi keberadaan data yang ‘kurang wajar’ dan ekstrim</a:t>
            </a:r>
          </a:p>
          <a:p>
            <a:endParaRPr lang="en-US" sz="2800" smtClean="0"/>
          </a:p>
          <a:p>
            <a:r>
              <a:rPr lang="en-US" sz="2800" smtClean="0"/>
              <a:t>Memberikan informasi secara cepat banyaknya amatan yang termasuk dalam selang minat tertentu (misal: produk cacat)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5086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Berbagai Pola Sebaran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295400"/>
            <a:ext cx="7010400" cy="274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4038600"/>
            <a:ext cx="7162800" cy="27336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049251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Berbagai Pola Sebaran</a:t>
            </a:r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514600"/>
            <a:ext cx="7827402" cy="2514600"/>
          </a:xfrm>
        </p:spPr>
      </p:pic>
    </p:spTree>
    <p:extLst>
      <p:ext uri="{BB962C8B-B14F-4D97-AF65-F5344CB8AC3E}">
        <p14:creationId xmlns:p14="http://schemas.microsoft.com/office/powerpoint/2010/main" val="3430100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Penentuan Lebar Selang atau Banyaknya Selang</a:t>
            </a:r>
            <a:endParaRPr lang="en-US" sz="3600"/>
          </a:p>
        </p:txBody>
      </p:sp>
      <p:pic>
        <p:nvPicPr>
          <p:cNvPr id="18434" name="Picture 2" descr="C:\Users\Stat\Histogram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3810000" cy="2857500"/>
          </a:xfrm>
          <a:prstGeom prst="rect">
            <a:avLst/>
          </a:prstGeom>
          <a:noFill/>
        </p:spPr>
      </p:pic>
      <p:pic>
        <p:nvPicPr>
          <p:cNvPr id="18435" name="Picture 3" descr="C:\Users\Stat\Histogram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000501"/>
            <a:ext cx="3810000" cy="2857499"/>
          </a:xfrm>
          <a:prstGeom prst="rect">
            <a:avLst/>
          </a:prstGeom>
          <a:noFill/>
        </p:spPr>
      </p:pic>
      <p:pic>
        <p:nvPicPr>
          <p:cNvPr id="18436" name="Picture 4" descr="C:\Users\Stat\Histogram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981131"/>
            <a:ext cx="3835826" cy="2876869"/>
          </a:xfrm>
          <a:prstGeom prst="rect">
            <a:avLst/>
          </a:prstGeom>
          <a:noFill/>
        </p:spPr>
      </p:pic>
      <p:pic>
        <p:nvPicPr>
          <p:cNvPr id="18437" name="Picture 5" descr="C:\Users\Stat\Histogram3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21856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2526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Beberapa usulan penentuan banyaknya selang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Akar kuadrat dari banyaknya amatan</a:t>
            </a:r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Formula yang diusulkan H.A. Sturges</a:t>
            </a:r>
          </a:p>
          <a:p>
            <a:endParaRPr lang="en-US" sz="2800"/>
          </a:p>
          <a:p>
            <a:endParaRPr lang="en-US" sz="2800" smtClean="0"/>
          </a:p>
          <a:p>
            <a:r>
              <a:rPr lang="en-US" sz="2800" smtClean="0"/>
              <a:t>Formula yang diusulkan Rice University</a:t>
            </a:r>
            <a:endParaRPr lang="en-US" sz="28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86200" y="2209800"/>
          <a:ext cx="154686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3" imgW="533160" imgH="253800" progId="Equation.3">
                  <p:embed/>
                </p:oleObj>
              </mc:Choice>
              <mc:Fallback>
                <p:oleObj name="Equation" r:id="rId3" imgW="53316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154686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76600" y="3581400"/>
          <a:ext cx="31654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5" imgW="1091880" imgH="241200" progId="Equation.3">
                  <p:embed/>
                </p:oleObj>
              </mc:Choice>
              <mc:Fallback>
                <p:oleObj name="Equation" r:id="rId5" imgW="1091880" imgH="241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0"/>
                        <a:ext cx="316547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3738563" y="5114925"/>
          <a:ext cx="2392362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7" imgW="825480" imgH="495000" progId="Equation.3">
                  <p:embed/>
                </p:oleObj>
              </mc:Choice>
              <mc:Fallback>
                <p:oleObj name="Equation" r:id="rId7" imgW="825480" imgH="495000" progId="Equation.3">
                  <p:embed/>
                  <p:pic>
                    <p:nvPicPr>
                      <p:cNvPr id="194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5114925"/>
                        <a:ext cx="2392362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904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Beberapa usulan penentuan banyaknya selang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Formula yang diusulkan DP Doane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Formula yang diusulkan David Freedman dan P Diaconis</a:t>
            </a:r>
            <a:endParaRPr lang="en-US" sz="28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38563" y="2065338"/>
          <a:ext cx="18415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3" imgW="634680" imgH="469800" progId="Equation.3">
                  <p:embed/>
                </p:oleObj>
              </mc:Choice>
              <mc:Fallback>
                <p:oleObj name="Equation" r:id="rId3" imgW="634680" imgH="469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2065338"/>
                        <a:ext cx="1841500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36950" y="4724400"/>
          <a:ext cx="2246313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Equation" r:id="rId5" imgW="774360" imgH="469800" progId="Equation.3">
                  <p:embed/>
                </p:oleObj>
              </mc:Choice>
              <mc:Fallback>
                <p:oleObj name="Equation" r:id="rId5" imgW="774360" imgH="4698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724400"/>
                        <a:ext cx="2246313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811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F6F12-65A8-4813-A5C3-6F1C5AB35517}" type="slidenum">
              <a:rPr lang="en-US"/>
              <a:pPr/>
              <a:t>17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Ilustrasi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n=48: </a:t>
            </a:r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7543800" cy="1738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31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D88CD8-AC0E-4238-AA79-7DEEA6B533DA}" type="slidenum">
              <a:rPr lang="en-US"/>
              <a:pPr/>
              <a:t>18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Banyaknya kelas = 3.3 log(48) + 1 = 6.5 </a:t>
            </a:r>
            <a:r>
              <a:rPr lang="en-US">
                <a:sym typeface="Symbol" pitchFamily="18" charset="2"/>
              </a:rPr>
              <a:t></a:t>
            </a:r>
            <a:r>
              <a:rPr lang="en-US"/>
              <a:t> 7 </a:t>
            </a:r>
          </a:p>
          <a:p>
            <a:endParaRPr lang="en-US"/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7696200" cy="343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3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215A38-4CB1-4AE3-9A74-5E164C859607}" type="slidenum">
              <a:rPr lang="en-US"/>
              <a:pPr/>
              <a:t>19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248400" cy="4887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49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http://</a:t>
            </a:r>
            <a:r>
              <a:rPr lang="en-US" sz="4400" dirty="0" smtClean="0">
                <a:hlinkClick r:id="rId2"/>
              </a:rPr>
              <a:t>bit.ly/stk211februari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57407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IPB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keadaan</a:t>
            </a:r>
            <a:r>
              <a:rPr lang="en-US" sz="2700" dirty="0" smtClean="0"/>
              <a:t> </a:t>
            </a:r>
            <a:r>
              <a:rPr lang="en-US" sz="2700" dirty="0" err="1" smtClean="0"/>
              <a:t>tahun</a:t>
            </a:r>
            <a:r>
              <a:rPr lang="en-US" sz="2700" dirty="0" smtClean="0"/>
              <a:t> 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959" r="4496" b="8337"/>
          <a:stretch/>
        </p:blipFill>
        <p:spPr>
          <a:xfrm>
            <a:off x="457200" y="1858962"/>
            <a:ext cx="8277946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83DF3-EEC2-47ED-AC90-36E91109FE90}" type="slidenum">
              <a:rPr lang="en-US"/>
              <a:pPr/>
              <a:t>21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Kemungkinan Informasi yang diperoleh dari bentuk sebaran</a:t>
            </a:r>
          </a:p>
        </p:txBody>
      </p:sp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443786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2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B7DF4-A565-456B-81C8-5CC372E244A4}" type="slidenum">
              <a:rPr lang="en-US"/>
              <a:pPr/>
              <a:t>22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93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8153400" cy="3948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25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382292-1B32-4C7E-BFFB-B655E66380E2}" type="slidenum">
              <a:rPr lang="en-US"/>
              <a:pPr/>
              <a:t>23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83820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14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Nilai tengah (rataan/rata-rata)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Definisi</a:t>
            </a:r>
            <a:r>
              <a:rPr lang="en-US" sz="2800" dirty="0"/>
              <a:t>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yang </a:t>
            </a:r>
            <a:r>
              <a:rPr lang="en-US" sz="2800" dirty="0" err="1"/>
              <a:t>menimbang</a:t>
            </a:r>
            <a:r>
              <a:rPr lang="en-US" sz="2800" dirty="0"/>
              <a:t> data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data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massa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/>
              <a:t>Apabila</a:t>
            </a:r>
            <a:r>
              <a:rPr lang="en-US" sz="2800" dirty="0"/>
              <a:t> x</a:t>
            </a:r>
            <a:r>
              <a:rPr lang="en-US" sz="1800" dirty="0"/>
              <a:t>1</a:t>
            </a:r>
            <a:r>
              <a:rPr lang="en-US" sz="2800" dirty="0"/>
              <a:t>, x</a:t>
            </a:r>
            <a:r>
              <a:rPr lang="en-US" sz="1800" dirty="0"/>
              <a:t>2</a:t>
            </a:r>
            <a:r>
              <a:rPr lang="en-US" sz="2800" dirty="0"/>
              <a:t>, ...,</a:t>
            </a:r>
            <a:r>
              <a:rPr lang="en-US" sz="2800" dirty="0" err="1"/>
              <a:t>x</a:t>
            </a:r>
            <a:r>
              <a:rPr lang="en-US" sz="1200" dirty="0" err="1"/>
              <a:t>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populasi</a:t>
            </a:r>
            <a:r>
              <a:rPr lang="en-US" sz="2800" dirty="0"/>
              <a:t> </a:t>
            </a:r>
            <a:r>
              <a:rPr lang="en-US" sz="2800" dirty="0" err="1"/>
              <a:t>terhingga</a:t>
            </a:r>
            <a:r>
              <a:rPr lang="en-US" sz="2800" dirty="0"/>
              <a:t> </a:t>
            </a:r>
            <a:r>
              <a:rPr lang="en-US" sz="2800" dirty="0" err="1"/>
              <a:t>berukuran</a:t>
            </a:r>
            <a:r>
              <a:rPr lang="en-US" sz="2800" dirty="0"/>
              <a:t> N,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tengah</a:t>
            </a:r>
            <a:r>
              <a:rPr lang="en-US" sz="2800" dirty="0"/>
              <a:t> </a:t>
            </a:r>
            <a:r>
              <a:rPr lang="en-US" sz="2800" dirty="0" err="1"/>
              <a:t>populasinya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: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3810000" y="4876800"/>
          <a:ext cx="19812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622030" imgH="431613" progId="Equation.3">
                  <p:embed/>
                </p:oleObj>
              </mc:Choice>
              <mc:Fallback>
                <p:oleObj name="Equation" r:id="rId3" imgW="622030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1981200" cy="13922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Nilai tengah (rataan/rata-rata)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x</a:t>
            </a:r>
            <a:r>
              <a:rPr lang="en-US" sz="2000" dirty="0"/>
              <a:t>1</a:t>
            </a:r>
            <a:r>
              <a:rPr lang="en-US" dirty="0"/>
              <a:t>, x</a:t>
            </a:r>
            <a:r>
              <a:rPr lang="en-US" sz="2000" dirty="0"/>
              <a:t>2</a:t>
            </a:r>
            <a:r>
              <a:rPr lang="en-US" dirty="0"/>
              <a:t>, ...,</a:t>
            </a:r>
            <a:r>
              <a:rPr lang="en-US" dirty="0" err="1"/>
              <a:t>x</a:t>
            </a:r>
            <a:r>
              <a:rPr lang="en-US" sz="2000" dirty="0" err="1"/>
              <a:t>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505200" y="3352800"/>
          <a:ext cx="2133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596900" imgH="431800" progId="Equation.3">
                  <p:embed/>
                </p:oleObj>
              </mc:Choice>
              <mc:Fallback>
                <p:oleObj name="Equation" r:id="rId3" imgW="5969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2133600" cy="1549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381000" y="57150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u="sng"/>
              <a:t>dalam Bahasa Inggris, rata-rata populasi disebut dengan </a:t>
            </a:r>
            <a:r>
              <a:rPr lang="en-US" sz="2000" b="1" i="1" u="sng"/>
              <a:t>mean </a:t>
            </a:r>
            <a:r>
              <a:rPr lang="en-US" sz="2000" i="1" u="sng"/>
              <a:t>dan rata-rata contoh disebut </a:t>
            </a:r>
            <a:r>
              <a:rPr lang="en-US" sz="2000" b="1" i="1" u="sng"/>
              <a:t>average</a:t>
            </a:r>
            <a:endParaRPr lang="en-US" sz="2000" i="1" u="sng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Definisi</a:t>
            </a:r>
            <a:r>
              <a:rPr lang="en-US" dirty="0"/>
              <a:t> 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Urutkan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median (</a:t>
            </a:r>
            <a:r>
              <a:rPr lang="en-US" sz="2400" dirty="0" err="1"/>
              <a:t>n</a:t>
            </a:r>
            <a:r>
              <a:rPr lang="en-US" sz="2400" baseline="-25000" dirty="0" err="1"/>
              <a:t>med</a:t>
            </a:r>
            <a:r>
              <a:rPr lang="en-US" sz="2400" dirty="0"/>
              <a:t>=(n+1)/2)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Nilai</a:t>
            </a:r>
            <a:r>
              <a:rPr lang="en-US" sz="2400" dirty="0"/>
              <a:t> median</a:t>
            </a:r>
          </a:p>
          <a:p>
            <a:pPr lvl="2">
              <a:lnSpc>
                <a:spcPct val="8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n</a:t>
            </a:r>
            <a:r>
              <a:rPr lang="en-US" sz="2000" baseline="-25000" dirty="0" err="1"/>
              <a:t>med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Median=X</a:t>
            </a:r>
            <a:r>
              <a:rPr lang="en-US" sz="2000" baseline="-25000" dirty="0"/>
              <a:t>(n+1)/2</a:t>
            </a:r>
          </a:p>
          <a:p>
            <a:pPr lvl="2">
              <a:lnSpc>
                <a:spcPct val="8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n</a:t>
            </a:r>
            <a:r>
              <a:rPr lang="en-US" sz="2000" baseline="-25000" dirty="0" err="1"/>
              <a:t>med</a:t>
            </a:r>
            <a:r>
              <a:rPr lang="en-US" sz="2000" dirty="0"/>
              <a:t> </a:t>
            </a:r>
            <a:r>
              <a:rPr lang="en-US" sz="2000" dirty="0" err="1"/>
              <a:t>pecahan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Median=(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[</a:t>
            </a:r>
            <a:r>
              <a:rPr lang="en-US" sz="2000" baseline="-25000" dirty="0" err="1" smtClean="0"/>
              <a:t>nmed</a:t>
            </a:r>
            <a:r>
              <a:rPr lang="en-US" sz="2000" baseline="-25000" dirty="0" smtClean="0"/>
              <a:t>]</a:t>
            </a:r>
            <a:r>
              <a:rPr lang="en-US" sz="2000" dirty="0" smtClean="0"/>
              <a:t>+ X</a:t>
            </a:r>
            <a:r>
              <a:rPr lang="en-US" sz="2000" baseline="-25000" dirty="0" smtClean="0"/>
              <a:t>[</a:t>
            </a:r>
            <a:r>
              <a:rPr lang="en-US" sz="2000" baseline="-25000" dirty="0" err="1" smtClean="0"/>
              <a:t>nmed</a:t>
            </a:r>
            <a:r>
              <a:rPr lang="en-US" sz="2000" baseline="-25000" dirty="0" smtClean="0"/>
              <a:t>]+1</a:t>
            </a:r>
            <a:r>
              <a:rPr lang="en-US" sz="2000" dirty="0"/>
              <a:t>)/2 (rata-rata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median) 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Data:</a:t>
            </a:r>
          </a:p>
          <a:p>
            <a:pPr>
              <a:buNone/>
            </a:pPr>
            <a:r>
              <a:rPr lang="en-US" dirty="0" smtClean="0"/>
              <a:t>	20  34  45  89  120  122  129  130  150  152  180</a:t>
            </a:r>
          </a:p>
          <a:p>
            <a:pPr>
              <a:buNone/>
            </a:pPr>
            <a:r>
              <a:rPr lang="en-US" dirty="0" smtClean="0"/>
              <a:t>	Median = 122, 		</a:t>
            </a:r>
            <a:r>
              <a:rPr lang="en-US" dirty="0" err="1" smtClean="0"/>
              <a:t>Rataan</a:t>
            </a:r>
            <a:r>
              <a:rPr lang="en-US" dirty="0" smtClean="0"/>
              <a:t> = 106.45</a:t>
            </a:r>
          </a:p>
          <a:p>
            <a:endParaRPr lang="en-US" dirty="0" smtClean="0"/>
          </a:p>
          <a:p>
            <a:r>
              <a:rPr lang="en-US" dirty="0" smtClean="0"/>
              <a:t>Data:</a:t>
            </a:r>
          </a:p>
          <a:p>
            <a:pPr>
              <a:buNone/>
            </a:pPr>
            <a:r>
              <a:rPr lang="en-US" dirty="0" smtClean="0"/>
              <a:t>	20  34  45  89  120  122  129  130  150  152  1800</a:t>
            </a:r>
          </a:p>
          <a:p>
            <a:pPr>
              <a:buNone/>
            </a:pPr>
            <a:r>
              <a:rPr lang="en-US" dirty="0" smtClean="0"/>
              <a:t>	Median = 122,		</a:t>
            </a:r>
            <a:r>
              <a:rPr lang="en-US" dirty="0" err="1" smtClean="0"/>
              <a:t>Rataan</a:t>
            </a:r>
            <a:r>
              <a:rPr lang="en-US" dirty="0" smtClean="0"/>
              <a:t> = 253.73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kekar</a:t>
            </a:r>
            <a:r>
              <a:rPr lang="en-US" dirty="0" smtClean="0"/>
              <a:t> (robust),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terpengaruh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err="1" smtClean="0"/>
              <a:t>keberadaan</a:t>
            </a:r>
            <a:r>
              <a:rPr lang="en-US" smtClean="0"/>
              <a:t> nilai-nilai </a:t>
            </a:r>
            <a:r>
              <a:rPr lang="en-US" dirty="0" err="1" smtClean="0"/>
              <a:t>ekstrim</a:t>
            </a:r>
            <a:r>
              <a:rPr lang="en-US" dirty="0" smtClean="0"/>
              <a:t>.  [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dikenalkan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pencilan</a:t>
            </a:r>
            <a:r>
              <a:rPr lang="en-US" dirty="0" smtClean="0"/>
              <a:t>/outlier]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ekstrim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membesar</a:t>
            </a:r>
            <a:r>
              <a:rPr lang="en-US" dirty="0" smtClean="0"/>
              <a:t>.  </a:t>
            </a: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mengecil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ekstrim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Median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median </a:t>
            </a:r>
            <a:r>
              <a:rPr lang="en-US" dirty="0" err="1" smtClean="0"/>
              <a:t>lebih</a:t>
            </a:r>
            <a:r>
              <a:rPr lang="en-US" dirty="0" smtClean="0"/>
              <a:t> lama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data.</a:t>
            </a:r>
          </a:p>
          <a:p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terpangkas</a:t>
            </a:r>
            <a:r>
              <a:rPr lang="en-US" dirty="0" smtClean="0"/>
              <a:t> (trimmed mean)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ketidakkekaran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ekstrim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.  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membuang</a:t>
            </a:r>
            <a:r>
              <a:rPr lang="en-US" dirty="0" smtClean="0"/>
              <a:t> 5% data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Ukuran Penyebaran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Definisi</a:t>
            </a:r>
            <a:r>
              <a:rPr lang="en-US" dirty="0"/>
              <a:t> 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sv-SE" dirty="0"/>
              <a:t>memberikan gambaran seberapa besar data menyebar dalam kumpulannya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Wilayah (</a:t>
            </a:r>
            <a:r>
              <a:rPr lang="en-US" sz="2400" i="1" dirty="0"/>
              <a:t>Range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Kuartil</a:t>
            </a:r>
            <a:r>
              <a:rPr lang="en-US" sz="2400" dirty="0"/>
              <a:t> (</a:t>
            </a:r>
            <a:r>
              <a:rPr lang="en-US" sz="2400" i="1" dirty="0" err="1"/>
              <a:t>Interquartile</a:t>
            </a:r>
            <a:r>
              <a:rPr lang="en-US" sz="2400" i="1" dirty="0"/>
              <a:t> Range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Ragam</a:t>
            </a:r>
            <a:r>
              <a:rPr lang="en-US" sz="2400" dirty="0"/>
              <a:t> (</a:t>
            </a:r>
            <a:r>
              <a:rPr lang="en-US" sz="2400" i="1" dirty="0"/>
              <a:t>Variance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Simpangan</a:t>
            </a:r>
            <a:r>
              <a:rPr lang="en-US" sz="2400" dirty="0"/>
              <a:t> Baku (</a:t>
            </a:r>
            <a:r>
              <a:rPr lang="en-US" sz="2400" i="1" dirty="0"/>
              <a:t>Standard Deviation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dll</a:t>
            </a:r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data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Wilayah (</a:t>
            </a:r>
            <a:r>
              <a:rPr lang="en-US" i="1"/>
              <a:t>Range</a:t>
            </a:r>
            <a:r>
              <a:rPr lang="en-US"/>
              <a:t>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/>
              <a:t>Definisi</a:t>
            </a:r>
            <a:r>
              <a:rPr lang="en-US" sz="2400" dirty="0"/>
              <a:t> :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uku</a:t>
            </a:r>
            <a:r>
              <a:rPr lang="sv-SE" sz="2400" dirty="0"/>
              <a:t>ran yang dihitung dari selisih </a:t>
            </a:r>
            <a:r>
              <a:rPr lang="sv-SE" sz="2400" dirty="0" smtClean="0"/>
              <a:t>antara nilai pengamatan terbesar dengan </a:t>
            </a:r>
            <a:r>
              <a:rPr lang="sv-SE" sz="2400" dirty="0"/>
              <a:t>pengamatan </a:t>
            </a:r>
            <a:r>
              <a:rPr lang="en-US" sz="2400" dirty="0" err="1" smtClean="0"/>
              <a:t>terkecil</a:t>
            </a:r>
            <a:endParaRPr lang="en-US" sz="24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sv-SE" sz="24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sv-SE" sz="2400" dirty="0"/>
              <a:t>W = </a:t>
            </a:r>
            <a:r>
              <a:rPr lang="sv-SE" sz="2400" smtClean="0"/>
              <a:t>X</a:t>
            </a:r>
            <a:r>
              <a:rPr lang="sv-SE" sz="2400" baseline="-25000" smtClean="0"/>
              <a:t>[N]</a:t>
            </a:r>
            <a:r>
              <a:rPr lang="sv-SE" sz="2400" smtClean="0"/>
              <a:t>-X</a:t>
            </a:r>
            <a:r>
              <a:rPr lang="sv-SE" sz="2400" baseline="-25000" smtClean="0"/>
              <a:t>[1</a:t>
            </a:r>
            <a:r>
              <a:rPr lang="sv-SE" sz="2400" baseline="-25000" dirty="0"/>
              <a:t>]</a:t>
            </a:r>
            <a:r>
              <a:rPr lang="sv-SE" sz="2400" dirty="0"/>
              <a:t> </a:t>
            </a:r>
          </a:p>
          <a:p>
            <a:pPr>
              <a:lnSpc>
                <a:spcPct val="80000"/>
              </a:lnSpc>
            </a:pPr>
            <a:endParaRPr lang="sv-SE" sz="2400" dirty="0"/>
          </a:p>
          <a:p>
            <a:pPr>
              <a:lnSpc>
                <a:spcPct val="80000"/>
              </a:lnSpc>
            </a:pPr>
            <a:r>
              <a:rPr lang="sv-SE" sz="2400" dirty="0"/>
              <a:t>Ukuran ini cukup baik digunakan untuk mengukur penyebaran data yang simetrik dan nilai pengamatannya menyebar merata. </a:t>
            </a:r>
            <a:endParaRPr lang="sv-SE" sz="2400" dirty="0" smtClean="0"/>
          </a:p>
          <a:p>
            <a:pPr>
              <a:lnSpc>
                <a:spcPct val="80000"/>
              </a:lnSpc>
            </a:pPr>
            <a:endParaRPr lang="sv-SE" sz="2400" dirty="0"/>
          </a:p>
          <a:p>
            <a:pPr>
              <a:lnSpc>
                <a:spcPct val="80000"/>
              </a:lnSpc>
            </a:pPr>
            <a:r>
              <a:rPr lang="sv-SE" sz="2400" dirty="0"/>
              <a:t>Tetapi ukuran ini akan menjadi tidak relevan jika nilai pengamatan maksimum dan minimum </a:t>
            </a:r>
            <a:r>
              <a:rPr lang="sv-SE" sz="2400"/>
              <a:t>merupakan </a:t>
            </a:r>
            <a:r>
              <a:rPr lang="sv-SE" sz="2400" smtClean="0"/>
              <a:t>data-data </a:t>
            </a:r>
            <a:r>
              <a:rPr lang="sv-SE" sz="2400" dirty="0"/>
              <a:t>ekstrem</a:t>
            </a:r>
            <a:r>
              <a:rPr lang="en-US" sz="24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Kuartil (Quartile)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err="1"/>
              <a:t>Definisi</a:t>
            </a:r>
            <a:r>
              <a:rPr lang="en-US" sz="3600" dirty="0"/>
              <a:t> 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diurutkan</a:t>
            </a:r>
            <a:endParaRPr lang="en-US" dirty="0" smtClean="0"/>
          </a:p>
          <a:p>
            <a:r>
              <a:rPr lang="en-US" sz="3600" dirty="0" smtClean="0"/>
              <a:t>Q1, Q2, Q3</a:t>
            </a:r>
            <a:endParaRPr lang="en-US" sz="3600" dirty="0"/>
          </a:p>
          <a:p>
            <a:r>
              <a:rPr lang="en-US" sz="3600" dirty="0" smtClean="0"/>
              <a:t>Cara </a:t>
            </a:r>
            <a:r>
              <a:rPr lang="en-US" sz="3600" dirty="0" err="1" smtClean="0"/>
              <a:t>Penghitungan</a:t>
            </a:r>
            <a:endParaRPr lang="en-US" sz="3600" dirty="0"/>
          </a:p>
          <a:p>
            <a:pPr lvl="1"/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Belah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endParaRPr lang="en-US" sz="3200" dirty="0"/>
          </a:p>
          <a:p>
            <a:pPr lvl="1"/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Interpolasi</a:t>
            </a:r>
            <a:r>
              <a:rPr lang="en-US" sz="3200" dirty="0"/>
              <a:t>	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Metode Belah dua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Urutkan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Cari</a:t>
            </a:r>
            <a:r>
              <a:rPr lang="en-US" sz="2800" dirty="0"/>
              <a:t> </a:t>
            </a:r>
            <a:r>
              <a:rPr lang="en-US" sz="2800" dirty="0" err="1"/>
              <a:t>posisi</a:t>
            </a:r>
            <a:r>
              <a:rPr lang="en-US" sz="2800" dirty="0"/>
              <a:t> </a:t>
            </a:r>
            <a:r>
              <a:rPr lang="en-US" sz="2800" dirty="0" err="1"/>
              <a:t>kuartil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n</a:t>
            </a:r>
            <a:r>
              <a:rPr lang="en-US" sz="2800" baseline="-25000" dirty="0"/>
              <a:t>q2</a:t>
            </a:r>
            <a:r>
              <a:rPr lang="en-US" sz="2800" dirty="0"/>
              <a:t>=(n+1)/2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</a:t>
            </a:r>
            <a:r>
              <a:rPr lang="en-US" sz="2800" baseline="-25000" dirty="0"/>
              <a:t>q1</a:t>
            </a:r>
            <a:r>
              <a:rPr lang="en-US" sz="2800" dirty="0"/>
              <a:t>=(n</a:t>
            </a:r>
            <a:r>
              <a:rPr lang="en-US" sz="2800" baseline="-25000" dirty="0"/>
              <a:t>q2</a:t>
            </a:r>
            <a:r>
              <a:rPr lang="en-US" sz="2800" baseline="30000" dirty="0"/>
              <a:t>*</a:t>
            </a:r>
            <a:r>
              <a:rPr lang="en-US" sz="2800" dirty="0"/>
              <a:t>+1)/2= n</a:t>
            </a:r>
            <a:r>
              <a:rPr lang="en-US" sz="2800" baseline="-25000" dirty="0"/>
              <a:t>q3</a:t>
            </a:r>
            <a:r>
              <a:rPr lang="en-US" sz="2800" dirty="0"/>
              <a:t>, n</a:t>
            </a:r>
            <a:r>
              <a:rPr lang="en-US" sz="2800" baseline="-25000" dirty="0"/>
              <a:t>q2</a:t>
            </a:r>
            <a:r>
              <a:rPr lang="en-US" sz="2800" baseline="30000" dirty="0"/>
              <a:t>*</a:t>
            </a:r>
            <a:r>
              <a:rPr lang="en-US" sz="2800" dirty="0"/>
              <a:t> </a:t>
            </a:r>
            <a:r>
              <a:rPr lang="en-US" sz="2800" dirty="0" err="1"/>
              <a:t>posisi</a:t>
            </a:r>
            <a:r>
              <a:rPr lang="en-US" sz="2800" dirty="0"/>
              <a:t> </a:t>
            </a:r>
            <a:r>
              <a:rPr lang="en-US" sz="2800" dirty="0" err="1"/>
              <a:t>kuartil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terpangkas</a:t>
            </a:r>
            <a:r>
              <a:rPr lang="en-US" sz="2800" dirty="0"/>
              <a:t> (</a:t>
            </a:r>
            <a:r>
              <a:rPr lang="en-US" sz="2800" dirty="0" err="1"/>
              <a:t>pecahan</a:t>
            </a:r>
            <a:r>
              <a:rPr lang="en-US" sz="2800" dirty="0"/>
              <a:t> </a:t>
            </a:r>
            <a:r>
              <a:rPr lang="en-US" sz="2800" dirty="0" err="1"/>
              <a:t>dibuang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kuartil</a:t>
            </a:r>
            <a:r>
              <a:rPr lang="en-US" sz="2800" dirty="0"/>
              <a:t> 2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median. </a:t>
            </a:r>
            <a:r>
              <a:rPr lang="en-US" sz="2800" dirty="0" err="1"/>
              <a:t>Kuartil</a:t>
            </a:r>
            <a:r>
              <a:rPr lang="en-US" sz="2800" dirty="0"/>
              <a:t> 1 </a:t>
            </a:r>
            <a:r>
              <a:rPr lang="en-US" sz="2800" dirty="0" err="1"/>
              <a:t>dan</a:t>
            </a:r>
            <a:r>
              <a:rPr lang="en-US" sz="2800" dirty="0"/>
              <a:t> 3 </a:t>
            </a:r>
            <a:r>
              <a:rPr lang="en-US" sz="2800" dirty="0" err="1"/>
              <a:t>prinsipnya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median </a:t>
            </a:r>
            <a:r>
              <a:rPr lang="en-US" sz="2800" dirty="0" err="1"/>
              <a:t>tapi</a:t>
            </a:r>
            <a:r>
              <a:rPr lang="en-US" sz="2800" dirty="0"/>
              <a:t> </a:t>
            </a:r>
            <a:r>
              <a:rPr lang="en-US" sz="2800" dirty="0" err="1"/>
              <a:t>kuartil</a:t>
            </a:r>
            <a:r>
              <a:rPr lang="en-US" sz="2800" dirty="0"/>
              <a:t> 1 </a:t>
            </a:r>
            <a:r>
              <a:rPr lang="en-US" sz="2800" dirty="0" err="1"/>
              <a:t>dihitung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kuartil</a:t>
            </a:r>
            <a:r>
              <a:rPr lang="en-US" sz="2800" dirty="0"/>
              <a:t> 3 </a:t>
            </a:r>
            <a:r>
              <a:rPr lang="en-US" sz="2800" dirty="0" err="1"/>
              <a:t>dihitung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Kuartil</a:t>
            </a:r>
            <a:r>
              <a:rPr lang="en-US" dirty="0" smtClean="0"/>
              <a:t> –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terurut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20  34  45  64  89  102 120  122  129  130  133 150  152  180</a:t>
            </a:r>
          </a:p>
          <a:p>
            <a:r>
              <a:rPr lang="en-US" dirty="0" err="1" smtClean="0"/>
              <a:t>Banyaknya</a:t>
            </a:r>
            <a:r>
              <a:rPr lang="en-US" dirty="0" smtClean="0"/>
              <a:t> data, n = 14</a:t>
            </a:r>
          </a:p>
          <a:p>
            <a:r>
              <a:rPr lang="en-US" dirty="0" err="1" smtClean="0"/>
              <a:t>Posisi</a:t>
            </a:r>
            <a:r>
              <a:rPr lang="en-US" dirty="0" smtClean="0"/>
              <a:t> median, n</a:t>
            </a:r>
            <a:r>
              <a:rPr lang="en-US" baseline="-25000" dirty="0" smtClean="0"/>
              <a:t>Q2</a:t>
            </a:r>
            <a:r>
              <a:rPr lang="en-US" dirty="0" smtClean="0"/>
              <a:t> = (14 + 1) / 2 = 7.5</a:t>
            </a:r>
          </a:p>
          <a:p>
            <a:r>
              <a:rPr lang="en-US" dirty="0" err="1" smtClean="0"/>
              <a:t>Posisi</a:t>
            </a:r>
            <a:r>
              <a:rPr lang="en-US" dirty="0" smtClean="0"/>
              <a:t> Q1, n</a:t>
            </a:r>
            <a:r>
              <a:rPr lang="en-US" baseline="-25000" dirty="0" smtClean="0"/>
              <a:t>Q1</a:t>
            </a:r>
            <a:r>
              <a:rPr lang="en-US" dirty="0" smtClean="0"/>
              <a:t> = (7 + 1) / 2 = 4</a:t>
            </a:r>
          </a:p>
          <a:p>
            <a:endParaRPr lang="en-US" dirty="0" smtClean="0"/>
          </a:p>
          <a:p>
            <a:r>
              <a:rPr lang="en-US" dirty="0" smtClean="0"/>
              <a:t>Median = (120 + 122) / 2 = 121</a:t>
            </a:r>
          </a:p>
          <a:p>
            <a:r>
              <a:rPr lang="en-US" dirty="0" smtClean="0"/>
              <a:t>Q1 = 64</a:t>
            </a:r>
          </a:p>
          <a:p>
            <a:r>
              <a:rPr lang="en-US" dirty="0" smtClean="0"/>
              <a:t>Q3 = 133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Metode Interpolasi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Urutkan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kuartil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400" dirty="0"/>
              <a:t>n</a:t>
            </a:r>
            <a:r>
              <a:rPr lang="en-US" sz="2400" baseline="-25000" dirty="0"/>
              <a:t>q1</a:t>
            </a:r>
            <a:r>
              <a:rPr lang="en-US" sz="2400" dirty="0"/>
              <a:t>=(1/4)(n+1)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</a:t>
            </a:r>
            <a:r>
              <a:rPr lang="en-US" sz="2400" baseline="-25000" dirty="0"/>
              <a:t>q2</a:t>
            </a:r>
            <a:r>
              <a:rPr lang="en-US" sz="2400" dirty="0"/>
              <a:t>=(2/4)(n+1)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</a:t>
            </a:r>
            <a:r>
              <a:rPr lang="en-US" sz="2400" baseline="-25000" dirty="0"/>
              <a:t>q3</a:t>
            </a:r>
            <a:r>
              <a:rPr lang="en-US" sz="2400" dirty="0"/>
              <a:t>=(3/4)(n+1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X</a:t>
            </a:r>
            <a:r>
              <a:rPr lang="en-US" sz="2400" baseline="-25000" dirty="0" err="1"/>
              <a:t>qi</a:t>
            </a:r>
            <a:r>
              <a:rPr lang="en-US" sz="2400" dirty="0"/>
              <a:t>=</a:t>
            </a:r>
            <a:r>
              <a:rPr lang="en-US" sz="2400" dirty="0" err="1"/>
              <a:t>X</a:t>
            </a:r>
            <a:r>
              <a:rPr lang="en-US" sz="2400" baseline="-25000" dirty="0" err="1"/>
              <a:t>a,i</a:t>
            </a:r>
            <a:r>
              <a:rPr lang="en-US" sz="2400" dirty="0"/>
              <a:t> + h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/>
              <a:t>(</a:t>
            </a:r>
            <a:r>
              <a:rPr lang="en-US" sz="2400" smtClean="0"/>
              <a:t>X</a:t>
            </a:r>
            <a:r>
              <a:rPr lang="en-US" sz="2400" baseline="-25000" smtClean="0"/>
              <a:t>b,i</a:t>
            </a:r>
            <a:r>
              <a:rPr lang="en-US" sz="2400" smtClean="0"/>
              <a:t>-X</a:t>
            </a:r>
            <a:r>
              <a:rPr lang="en-US" sz="2400" baseline="-25000" smtClean="0"/>
              <a:t>a,i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X</a:t>
            </a:r>
            <a:r>
              <a:rPr lang="en-US" sz="2400" baseline="-25000" dirty="0" err="1"/>
              <a:t>a,i</a:t>
            </a:r>
            <a:r>
              <a:rPr lang="en-US" sz="2400" dirty="0"/>
              <a:t> = </a:t>
            </a:r>
            <a:r>
              <a:rPr lang="en-US" sz="2400" dirty="0" err="1"/>
              <a:t>pengamatan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err="1"/>
              <a:t>kuartil</a:t>
            </a:r>
            <a:r>
              <a:rPr lang="en-US" sz="2400"/>
              <a:t> </a:t>
            </a:r>
            <a:r>
              <a:rPr lang="en-US" sz="2400" smtClean="0"/>
              <a:t>ke-i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b,i</a:t>
            </a:r>
            <a:r>
              <a:rPr lang="en-US" sz="2400" dirty="0"/>
              <a:t> = </a:t>
            </a:r>
            <a:r>
              <a:rPr lang="en-US" sz="2400" dirty="0" err="1"/>
              <a:t>pengamatan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err="1"/>
              <a:t>kuartil</a:t>
            </a:r>
            <a:r>
              <a:rPr lang="en-US" sz="2400"/>
              <a:t> </a:t>
            </a:r>
            <a:r>
              <a:rPr lang="en-US" sz="2400" smtClean="0"/>
              <a:t>ke-i </a:t>
            </a:r>
            <a:r>
              <a:rPr lang="en-US" sz="2400" dirty="0" err="1"/>
              <a:t>dan</a:t>
            </a:r>
            <a:r>
              <a:rPr lang="en-US" sz="2400" dirty="0"/>
              <a:t> h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pecahan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kuartil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Kuartil</a:t>
            </a:r>
            <a:r>
              <a:rPr lang="en-US" dirty="0" smtClean="0"/>
              <a:t> –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Interpolasi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terurut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20  34  45  64  89  102 120  122  129  130  133 150  152  180</a:t>
            </a:r>
          </a:p>
          <a:p>
            <a:r>
              <a:rPr lang="en-US" dirty="0" err="1" smtClean="0"/>
              <a:t>Banyaknya</a:t>
            </a:r>
            <a:r>
              <a:rPr lang="en-US" dirty="0" smtClean="0"/>
              <a:t> data, n = 14</a:t>
            </a:r>
          </a:p>
          <a:p>
            <a:r>
              <a:rPr lang="en-US" dirty="0" err="1" smtClean="0"/>
              <a:t>Posisi</a:t>
            </a:r>
            <a:r>
              <a:rPr lang="en-US" dirty="0" smtClean="0"/>
              <a:t> Q1, n</a:t>
            </a:r>
            <a:r>
              <a:rPr lang="en-US" baseline="-25000" dirty="0" smtClean="0"/>
              <a:t>Q1</a:t>
            </a:r>
            <a:r>
              <a:rPr lang="en-US" dirty="0" smtClean="0"/>
              <a:t> = (14 + 1) * 1/ 4 = 3.75</a:t>
            </a:r>
          </a:p>
          <a:p>
            <a:r>
              <a:rPr lang="en-US" dirty="0" err="1" smtClean="0"/>
              <a:t>Posisi</a:t>
            </a:r>
            <a:r>
              <a:rPr lang="en-US" dirty="0" smtClean="0"/>
              <a:t> Q2, n</a:t>
            </a:r>
            <a:r>
              <a:rPr lang="en-US" baseline="-25000" dirty="0" smtClean="0"/>
              <a:t>Q2</a:t>
            </a:r>
            <a:r>
              <a:rPr lang="en-US" dirty="0" smtClean="0"/>
              <a:t> = (14 + 1) * 2/ 4 = 7.5</a:t>
            </a:r>
          </a:p>
          <a:p>
            <a:r>
              <a:rPr lang="en-US" dirty="0" err="1" smtClean="0"/>
              <a:t>Posisi</a:t>
            </a:r>
            <a:r>
              <a:rPr lang="en-US" dirty="0" smtClean="0"/>
              <a:t> Q3, n</a:t>
            </a:r>
            <a:r>
              <a:rPr lang="en-US" baseline="-25000" dirty="0" smtClean="0"/>
              <a:t>Q3</a:t>
            </a:r>
            <a:r>
              <a:rPr lang="en-US" dirty="0" smtClean="0"/>
              <a:t> = (14 + 1) * 3/4 = 11.25</a:t>
            </a:r>
          </a:p>
          <a:p>
            <a:endParaRPr lang="en-US" dirty="0" smtClean="0"/>
          </a:p>
          <a:p>
            <a:r>
              <a:rPr lang="en-US" dirty="0" smtClean="0"/>
              <a:t>Q1 = X3 + 0.75(X4 – X3) = 45 </a:t>
            </a:r>
            <a:r>
              <a:rPr lang="en-US" smtClean="0"/>
              <a:t>+ 0.75(64-45</a:t>
            </a:r>
            <a:r>
              <a:rPr lang="en-US" dirty="0" smtClean="0"/>
              <a:t>) =  59.25</a:t>
            </a:r>
          </a:p>
          <a:p>
            <a:r>
              <a:rPr lang="en-US" dirty="0" smtClean="0"/>
              <a:t>Q2 = X7 + 0.5 (X8 – X7) = 120 + 0.5 </a:t>
            </a:r>
            <a:r>
              <a:rPr lang="en-US" smtClean="0"/>
              <a:t>(122-120</a:t>
            </a:r>
            <a:r>
              <a:rPr lang="en-US" dirty="0" smtClean="0"/>
              <a:t>) = 121</a:t>
            </a:r>
          </a:p>
          <a:p>
            <a:r>
              <a:rPr lang="en-US" dirty="0" smtClean="0"/>
              <a:t>Q3 = X11 + 0.25 (X12 – X11) = 133 </a:t>
            </a:r>
            <a:r>
              <a:rPr lang="en-US" smtClean="0"/>
              <a:t>+ 0.25(150-133</a:t>
            </a:r>
            <a:r>
              <a:rPr lang="en-US" dirty="0" smtClean="0"/>
              <a:t>) = 137.25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Jarak antar kuartil (</a:t>
            </a:r>
            <a:r>
              <a:rPr lang="en-US" sz="4000" i="1"/>
              <a:t>Interquartile Range</a:t>
            </a:r>
            <a:r>
              <a:rPr lang="en-US" sz="4000"/>
              <a:t>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50% </a:t>
            </a:r>
            <a:r>
              <a:rPr lang="en-US"/>
              <a:t>data </a:t>
            </a:r>
            <a:r>
              <a:rPr lang="en-US" smtClean="0"/>
              <a:t>ditengah-tengah </a:t>
            </a:r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diurut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data yang </a:t>
            </a:r>
            <a:r>
              <a:rPr lang="en-US" dirty="0" err="1"/>
              <a:t>terpangkas</a:t>
            </a:r>
            <a:r>
              <a:rPr lang="en-US" dirty="0"/>
              <a:t> 25%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membuang</a:t>
            </a:r>
            <a:r>
              <a:rPr lang="en-US" dirty="0"/>
              <a:t> 25% data yang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25% data </a:t>
            </a:r>
            <a:r>
              <a:rPr lang="en-US" dirty="0" err="1"/>
              <a:t>terkecil</a:t>
            </a:r>
            <a:r>
              <a:rPr lang="en-US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Jarak antar kuartil (</a:t>
            </a:r>
            <a:r>
              <a:rPr lang="en-US" sz="4000" i="1"/>
              <a:t>Interquartile Range</a:t>
            </a:r>
            <a:r>
              <a:rPr lang="en-US" sz="4000"/>
              <a:t>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Jarak antar kuartil dihitung dari selisih antara kuartil 3 (Q3) dengan kuartil 1 (Q1):</a:t>
            </a:r>
          </a:p>
          <a:p>
            <a:endParaRPr lang="sv-SE" b="1" dirty="0"/>
          </a:p>
          <a:p>
            <a:pPr algn="ctr">
              <a:buFont typeface="Wingdings" pitchFamily="2" charset="2"/>
              <a:buNone/>
            </a:pPr>
            <a:r>
              <a:rPr lang="sv-SE" b="1" dirty="0"/>
              <a:t>JAK atau IQR  = </a:t>
            </a:r>
            <a:r>
              <a:rPr lang="sv-SE" b="1"/>
              <a:t>Q3 </a:t>
            </a:r>
            <a:r>
              <a:rPr lang="sv-SE" b="1" smtClean="0"/>
              <a:t>-Q1</a:t>
            </a:r>
            <a:r>
              <a:rPr lang="en-US" smtClean="0"/>
              <a:t> </a:t>
            </a:r>
            <a:endParaRPr lang="en-US" dirty="0"/>
          </a:p>
          <a:p>
            <a:endParaRPr lang="sv-SE" dirty="0"/>
          </a:p>
          <a:p>
            <a:r>
              <a:rPr lang="sv-SE" dirty="0"/>
              <a:t>Ukuran ini sangat baik digunakan jika data yang dikumpulkan banyak mengandung data pencilan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Ragam (</a:t>
            </a:r>
            <a:r>
              <a:rPr lang="en-US" i="1"/>
              <a:t>Variance)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3058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Definisi</a:t>
            </a:r>
            <a:r>
              <a:rPr lang="en-US" dirty="0"/>
              <a:t> : </a:t>
            </a:r>
            <a:r>
              <a:rPr lang="sv-SE" dirty="0"/>
              <a:t>Ragam merupakan ukuran penyebaran data yang </a:t>
            </a:r>
            <a:r>
              <a:rPr lang="sv-SE"/>
              <a:t>mengukur </a:t>
            </a:r>
            <a:r>
              <a:rPr lang="sv-SE" smtClean="0"/>
              <a:t>rata-rata </a:t>
            </a:r>
            <a:r>
              <a:rPr lang="sv-SE" dirty="0"/>
              <a:t>jarak kuadrat semua titik pengamatan terhadap titik pusat (rataan). </a:t>
            </a:r>
          </a:p>
          <a:p>
            <a:pPr>
              <a:lnSpc>
                <a:spcPct val="90000"/>
              </a:lnSpc>
            </a:pPr>
            <a:r>
              <a:rPr lang="sv-SE" dirty="0"/>
              <a:t>Apabila </a:t>
            </a:r>
            <a:r>
              <a:rPr lang="sv-SE" dirty="0" smtClean="0"/>
              <a:t>x</a:t>
            </a:r>
            <a:r>
              <a:rPr lang="sv-SE" baseline="-25000" dirty="0" smtClean="0"/>
              <a:t>1</a:t>
            </a:r>
            <a:r>
              <a:rPr lang="sv-SE" dirty="0" smtClean="0"/>
              <a:t>, x</a:t>
            </a:r>
            <a:r>
              <a:rPr lang="sv-SE" baseline="-25000" dirty="0" smtClean="0"/>
              <a:t>2</a:t>
            </a:r>
            <a:r>
              <a:rPr lang="sv-SE" dirty="0" smtClean="0"/>
              <a:t>, </a:t>
            </a:r>
            <a:r>
              <a:rPr lang="sv-SE" dirty="0"/>
              <a:t>...,</a:t>
            </a:r>
            <a:r>
              <a:rPr lang="sv-SE" dirty="0" smtClean="0"/>
              <a:t>x</a:t>
            </a:r>
            <a:r>
              <a:rPr lang="sv-SE" baseline="-25000" dirty="0" smtClean="0"/>
              <a:t>N]</a:t>
            </a:r>
            <a:r>
              <a:rPr lang="sv-SE" dirty="0" smtClean="0"/>
              <a:t>adalah </a:t>
            </a:r>
            <a:r>
              <a:rPr lang="sv-SE" dirty="0"/>
              <a:t>anggota suatu populasi terhingga berukuran N, maka ragam populasinya adalah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2590800" y="5105400"/>
          <a:ext cx="335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1002865" imgH="431613" progId="Equation.3">
                  <p:embed/>
                </p:oleObj>
              </mc:Choice>
              <mc:Fallback>
                <p:oleObj name="Equation" r:id="rId3" imgW="1002865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3352800" cy="1447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Ragam (</a:t>
            </a:r>
            <a:r>
              <a:rPr lang="en-US" i="1"/>
              <a:t>Variance)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apabila x1, x2, ...,xn adalah anggota suatu contoh berukuran n, maka ragam contoh tersebut adalah: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2438400" y="3733800"/>
          <a:ext cx="3352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3352800" cy="1320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Data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data (data distribution)</a:t>
            </a:r>
          </a:p>
          <a:p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Pemusatan</a:t>
            </a:r>
            <a:r>
              <a:rPr lang="en-US" dirty="0" smtClean="0"/>
              <a:t> (central tendency)</a:t>
            </a:r>
          </a:p>
          <a:p>
            <a:pPr lvl="1"/>
            <a:r>
              <a:rPr lang="en-US" dirty="0" err="1" smtClean="0"/>
              <a:t>Rataan</a:t>
            </a:r>
            <a:endParaRPr lang="en-US" dirty="0" smtClean="0"/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Modus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(dispersion)</a:t>
            </a:r>
          </a:p>
          <a:p>
            <a:pPr lvl="1"/>
            <a:r>
              <a:rPr lang="en-US" dirty="0" err="1" smtClean="0"/>
              <a:t>Ragam</a:t>
            </a:r>
            <a:r>
              <a:rPr lang="en-US" dirty="0"/>
              <a:t> </a:t>
            </a:r>
            <a:r>
              <a:rPr lang="en-US" dirty="0" smtClean="0"/>
              <a:t>(variance), </a:t>
            </a:r>
            <a:r>
              <a:rPr lang="en-US" dirty="0" err="1" smtClean="0"/>
              <a:t>simpangan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(standard deviation)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Inter-Quartile Range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Simpangan</a:t>
            </a:r>
            <a:r>
              <a:rPr lang="en-US" sz="4000" dirty="0"/>
              <a:t> Baku (</a:t>
            </a:r>
            <a:r>
              <a:rPr lang="en-US" sz="4000" i="1" dirty="0"/>
              <a:t>Standard </a:t>
            </a:r>
            <a:r>
              <a:rPr lang="en-US" sz="4000" i="1" dirty="0" smtClean="0"/>
              <a:t>Deviation)</a:t>
            </a:r>
            <a:endParaRPr lang="en-US" sz="4000" i="1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Definisi : Merupakan akar dari ragam, yaitu </a:t>
            </a:r>
            <a:r>
              <a:rPr lang="en-US">
                <a:sym typeface="Symbol" pitchFamily="18" charset="2"/>
              </a:rPr>
              <a:t> simpangan baku populasi dan s simpangan baku sampel.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" pitchFamily="2" charset="2"/>
              </a:rPr>
              <a:t>	 diperoleh satuan yang sama dengan data aslinya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/>
          <a:lstStyle/>
          <a:p>
            <a:fld id="{C8540B23-B398-4B32-A4A6-4E092BEE1806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Teladan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4F98-B505-432A-9894-34274DB1A1BF}" type="slidenum">
              <a:rPr lang="en-US"/>
              <a:pPr/>
              <a:t>41</a:t>
            </a:fld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Perhatikan hasil ringkasan terhadap data pendapatan masyarakat (juta rupiah per bulan) dari dua kabupaten berikut ini:</a:t>
            </a:r>
          </a:p>
          <a:p>
            <a:endParaRPr lang="en-US" dirty="0"/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81400"/>
            <a:ext cx="7162800" cy="1639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Teladan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41EF-F6D1-413F-A04E-E07A371671B5}" type="slidenum">
              <a:rPr lang="en-US"/>
              <a:pPr/>
              <a:t>42</a:t>
            </a:fld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</a:t>
            </a:r>
            <a:r>
              <a:rPr lang="en-US" sz="2400" err="1"/>
              <a:t>nilai</a:t>
            </a:r>
            <a:r>
              <a:rPr lang="en-US" sz="2400"/>
              <a:t> </a:t>
            </a:r>
            <a:r>
              <a:rPr lang="en-US" sz="2400" smtClean="0"/>
              <a:t>rata-rata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pendapatan</a:t>
            </a:r>
            <a:r>
              <a:rPr lang="en-US" sz="2400" dirty="0"/>
              <a:t> yang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Penjelasan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err="1"/>
              <a:t>melihat</a:t>
            </a:r>
            <a:r>
              <a:rPr lang="en-US" sz="2400"/>
              <a:t> </a:t>
            </a:r>
            <a:r>
              <a:rPr lang="en-US" sz="2400" smtClean="0"/>
              <a:t>nilai-nilai </a:t>
            </a:r>
            <a:r>
              <a:rPr lang="en-US" sz="2400" dirty="0" err="1"/>
              <a:t>simpangan</a:t>
            </a:r>
            <a:r>
              <a:rPr lang="en-US" sz="2400" dirty="0"/>
              <a:t> </a:t>
            </a:r>
            <a:r>
              <a:rPr lang="en-US" sz="2400" dirty="0" err="1"/>
              <a:t>bakunya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Kabupaten</a:t>
            </a:r>
            <a:r>
              <a:rPr lang="en-US" sz="2400" dirty="0"/>
              <a:t> 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simpangan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 B.  </a:t>
            </a:r>
            <a:r>
              <a:rPr lang="sv-SE" sz="2400" dirty="0"/>
              <a:t>Artinya, pendapatan masyarakat di Kabupaten A lebih heterogen dibandingkan di Kabupaten B.  Implikasi dari informasi ini terhadap kesimpulan bisa signifikan.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http://www.artofstat.com/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pemusatan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Simetrik</a:t>
            </a:r>
            <a:r>
              <a:rPr lang="en-US" dirty="0" smtClean="0"/>
              <a:t>: </a:t>
            </a: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smtClean="0"/>
              <a:t>= median</a:t>
            </a:r>
            <a:endParaRPr lang="en-US" dirty="0" smtClean="0"/>
          </a:p>
          <a:p>
            <a:r>
              <a:rPr lang="en-US" dirty="0" err="1" smtClean="0"/>
              <a:t>Menjulur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: </a:t>
            </a:r>
            <a:r>
              <a:rPr lang="en-US" dirty="0" err="1" smtClean="0"/>
              <a:t>rataan</a:t>
            </a:r>
            <a:r>
              <a:rPr lang="en-US" dirty="0" smtClean="0"/>
              <a:t> &lt; median</a:t>
            </a:r>
          </a:p>
          <a:p>
            <a:r>
              <a:rPr lang="en-US" dirty="0" err="1" smtClean="0"/>
              <a:t>Menjulur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: </a:t>
            </a:r>
            <a:r>
              <a:rPr lang="en-US" dirty="0" err="1" smtClean="0"/>
              <a:t>rataan</a:t>
            </a:r>
            <a:r>
              <a:rPr lang="en-US" dirty="0" smtClean="0"/>
              <a:t> &gt; median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BFB640-FF84-4CCF-8110-794F55BA8E7D}" type="slidenum">
              <a:rPr lang="en-US"/>
              <a:pPr/>
              <a:t>45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BOXPLOT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informasi ukuran pemusatan dan penyebaran (berupa kuartil)</a:t>
            </a:r>
          </a:p>
          <a:p>
            <a:r>
              <a:rPr lang="en-US"/>
              <a:t>informasi bentuk sebaran</a:t>
            </a:r>
          </a:p>
          <a:p>
            <a:r>
              <a:rPr lang="en-US"/>
              <a:t>informasi data ekstrim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7B9F6A-99CA-46B3-8B91-34CDBCD98ABF}" type="slidenum">
              <a:rPr lang="en-US"/>
              <a:pPr/>
              <a:t>46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153150" cy="438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9209DD-0AE9-4CB6-A306-077CD97A0DF9}" type="slidenum">
              <a:rPr lang="en-US"/>
              <a:pPr/>
              <a:t>47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Tahapan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506016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sv-SE" sz="2800" dirty="0"/>
              <a:t>hitung statistik lima serangkai (Min, Q1, Q2, Q3, Max)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batas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sz="2400" dirty="0" smtClean="0"/>
              <a:t>	BA </a:t>
            </a:r>
            <a:r>
              <a:rPr lang="en-US" sz="2400" dirty="0"/>
              <a:t>= Q3 + 3/2 (</a:t>
            </a:r>
            <a:r>
              <a:rPr lang="en-US" sz="2400" dirty="0" smtClean="0"/>
              <a:t>Q3-Q1</a:t>
            </a:r>
            <a:r>
              <a:rPr lang="en-US" sz="2400" dirty="0"/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err="1"/>
              <a:t>hitung</a:t>
            </a:r>
            <a:r>
              <a:rPr lang="en-US" sz="2800" dirty="0"/>
              <a:t> </a:t>
            </a:r>
            <a:r>
              <a:rPr lang="en-US" sz="2800" dirty="0" err="1"/>
              <a:t>batas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endParaRPr lang="en-US" sz="2800" dirty="0"/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sz="2400" dirty="0" smtClean="0"/>
              <a:t>	BB </a:t>
            </a:r>
            <a:r>
              <a:rPr lang="en-US" sz="2400" dirty="0"/>
              <a:t>= Q1 </a:t>
            </a:r>
            <a:r>
              <a:rPr lang="en-US" sz="2400" dirty="0" smtClean="0"/>
              <a:t>- </a:t>
            </a:r>
            <a:r>
              <a:rPr lang="en-US" sz="2400" dirty="0"/>
              <a:t>3/2 (</a:t>
            </a:r>
            <a:r>
              <a:rPr lang="en-US" sz="2400" dirty="0" smtClean="0"/>
              <a:t>Q3-Q1</a:t>
            </a:r>
            <a:r>
              <a:rPr lang="en-US" sz="2400" dirty="0"/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err="1"/>
              <a:t>deteksi</a:t>
            </a:r>
            <a:r>
              <a:rPr lang="en-US" sz="2800" dirty="0"/>
              <a:t> </a:t>
            </a:r>
            <a:r>
              <a:rPr lang="en-US" sz="2800" dirty="0" err="1"/>
              <a:t>keberadaan</a:t>
            </a:r>
            <a:r>
              <a:rPr lang="en-US" sz="2800" dirty="0"/>
              <a:t> </a:t>
            </a:r>
            <a:r>
              <a:rPr lang="en-US" sz="2800" dirty="0" err="1"/>
              <a:t>pencilan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data yang </a:t>
            </a:r>
            <a:r>
              <a:rPr lang="en-US" sz="2800" dirty="0" err="1"/>
              <a:t>nilainya</a:t>
            </a:r>
            <a:r>
              <a:rPr lang="en-US" sz="2800" dirty="0"/>
              <a:t>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BB </a:t>
            </a:r>
            <a:r>
              <a:rPr lang="en-US" sz="2800" dirty="0" err="1"/>
              <a:t>atau</a:t>
            </a:r>
            <a:r>
              <a:rPr lang="en-US" sz="2800" dirty="0"/>
              <a:t> data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BA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batas</a:t>
            </a:r>
            <a:r>
              <a:rPr lang="en-US" sz="2800" dirty="0"/>
              <a:t> Q1 </a:t>
            </a:r>
            <a:r>
              <a:rPr lang="en-US" sz="2800" dirty="0" err="1"/>
              <a:t>sampai</a:t>
            </a:r>
            <a:r>
              <a:rPr lang="en-US" sz="2800" dirty="0"/>
              <a:t> Q3,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letakkan</a:t>
            </a:r>
            <a:r>
              <a:rPr lang="en-US" sz="2800" dirty="0"/>
              <a:t> </a:t>
            </a:r>
            <a:r>
              <a:rPr lang="en-US" sz="2800" dirty="0" err="1"/>
              <a:t>tanda</a:t>
            </a:r>
            <a:r>
              <a:rPr lang="en-US" sz="2800" dirty="0"/>
              <a:t> </a:t>
            </a:r>
            <a:r>
              <a:rPr lang="en-US" sz="2800" dirty="0" err="1"/>
              <a:t>garis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tengah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posisi</a:t>
            </a:r>
            <a:r>
              <a:rPr lang="en-US" sz="2800" dirty="0"/>
              <a:t> Q2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AA216-11C8-4187-BD28-12424431A492}" type="slidenum">
              <a:rPr lang="en-US"/>
              <a:pPr/>
              <a:t>48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Tarik garis ke kanan, mulai dari Q3 sampai data terbesar di dalam batas atas</a:t>
            </a:r>
            <a:endParaRPr lang="pt-BR"/>
          </a:p>
          <a:p>
            <a:r>
              <a:rPr lang="pt-BR"/>
              <a:t>Tarik garis ke kiri, mulai dari Q1 sampai data terkecil di dalam batas bawah</a:t>
            </a:r>
            <a:endParaRPr lang="en-US"/>
          </a:p>
          <a:p>
            <a:r>
              <a:rPr lang="en-US"/>
              <a:t>tandai pencilan dengan lingkaran kecil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ACE67A-1C57-4512-9605-8B60841B4865}" type="slidenum">
              <a:rPr lang="en-US"/>
              <a:pPr/>
              <a:t>49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Ilustrasi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diperoleh</a:t>
            </a:r>
            <a:endParaRPr lang="en-US" dirty="0"/>
          </a:p>
          <a:p>
            <a:pPr lvl="1"/>
            <a:r>
              <a:rPr lang="en-US" dirty="0"/>
              <a:t>X[1] = Min = 0</a:t>
            </a:r>
          </a:p>
          <a:p>
            <a:pPr lvl="1"/>
            <a:r>
              <a:rPr lang="en-US" dirty="0"/>
              <a:t>Q1 = 7.5</a:t>
            </a:r>
          </a:p>
          <a:p>
            <a:pPr lvl="1"/>
            <a:r>
              <a:rPr lang="en-US" dirty="0"/>
              <a:t>Q2 = 14</a:t>
            </a:r>
          </a:p>
          <a:p>
            <a:pPr lvl="1"/>
            <a:r>
              <a:rPr lang="en-US" dirty="0"/>
              <a:t>Q3 = 21</a:t>
            </a:r>
          </a:p>
          <a:p>
            <a:pPr lvl="1"/>
            <a:r>
              <a:rPr lang="en-US" dirty="0"/>
              <a:t>X[n] = Max = </a:t>
            </a:r>
            <a:r>
              <a:rPr lang="en-US" dirty="0" smtClean="0"/>
              <a:t>34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Bawah</a:t>
            </a:r>
            <a:r>
              <a:rPr lang="en-US" dirty="0" smtClean="0"/>
              <a:t> = 7.5 – 3/2(21 – 7.5) = -12.75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Atas</a:t>
            </a:r>
            <a:r>
              <a:rPr lang="en-US" dirty="0" smtClean="0"/>
              <a:t>	= 21 + 3/2(21 – 7.5) = 41.25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distribution</a:t>
            </a:r>
          </a:p>
          <a:p>
            <a:endParaRPr lang="en-US" dirty="0" smtClean="0"/>
          </a:p>
          <a:p>
            <a:r>
              <a:rPr lang="en-US" dirty="0" err="1" smtClean="0"/>
              <a:t>Statistik</a:t>
            </a:r>
            <a:endParaRPr lang="en-US" dirty="0" smtClean="0"/>
          </a:p>
          <a:p>
            <a:pPr lvl="1"/>
            <a:r>
              <a:rPr lang="en-US" dirty="0" err="1" smtClean="0"/>
              <a:t>Statistik</a:t>
            </a:r>
            <a:r>
              <a:rPr lang="en-US" dirty="0" smtClean="0"/>
              <a:t> lima </a:t>
            </a:r>
            <a:r>
              <a:rPr lang="en-US" dirty="0" err="1" smtClean="0"/>
              <a:t>serangkai</a:t>
            </a:r>
            <a:endParaRPr lang="en-US" dirty="0" smtClean="0"/>
          </a:p>
          <a:p>
            <a:pPr lvl="1"/>
            <a:r>
              <a:rPr lang="en-US" dirty="0" err="1" smtClean="0"/>
              <a:t>Persentil</a:t>
            </a:r>
            <a:endParaRPr lang="en-US" dirty="0" smtClean="0"/>
          </a:p>
          <a:p>
            <a:pPr lvl="1"/>
            <a:r>
              <a:rPr lang="en-US" dirty="0" err="1" smtClean="0"/>
              <a:t>Skewness</a:t>
            </a:r>
            <a:r>
              <a:rPr lang="en-US" dirty="0" smtClean="0"/>
              <a:t>, kurtosis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Grafik</a:t>
            </a:r>
            <a:endParaRPr lang="en-US" dirty="0" smtClean="0"/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err="1" smtClean="0"/>
              <a:t>Boxplot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D3CDAE-590D-40E1-8C89-1025FF99E936}" type="slidenum">
              <a:rPr lang="en-US"/>
              <a:pPr/>
              <a:t>50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1066800" y="838200"/>
          <a:ext cx="67056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r:id="rId3" imgW="5086662" imgH="3517692" progId="">
                  <p:embed/>
                </p:oleObj>
              </mc:Choice>
              <mc:Fallback>
                <p:oleObj r:id="rId3" imgW="5086662" imgH="35176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6705600" cy="477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D6FAD-5205-42ED-9C99-5871ACF67EB5}" type="slidenum">
              <a:rPr lang="en-US"/>
              <a:pPr/>
              <a:t>51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848600" cy="4751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pemusatan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,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sebaran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STEM &amp; LEAF (Diagram </a:t>
            </a:r>
            <a:r>
              <a:rPr lang="en-US" dirty="0" err="1" smtClean="0"/>
              <a:t>Dahan</a:t>
            </a:r>
            <a:r>
              <a:rPr lang="en-US" dirty="0" smtClean="0"/>
              <a:t> </a:t>
            </a:r>
            <a:r>
              <a:rPr lang="en-US" dirty="0" err="1" smtClean="0"/>
              <a:t>Daun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BOX-PLOT </a:t>
            </a:r>
            <a:r>
              <a:rPr lang="en-US" dirty="0" smtClean="0"/>
              <a:t>(Diagram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itu Histogram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Histogram</a:t>
            </a:r>
          </a:p>
          <a:p>
            <a:pPr lvl="1"/>
            <a:r>
              <a:rPr lang="en-US" sz="2000" smtClean="0"/>
              <a:t>Histos: sesuatu yang diatur tegak</a:t>
            </a:r>
          </a:p>
          <a:p>
            <a:pPr lvl="1"/>
            <a:r>
              <a:rPr lang="en-US" sz="2000" smtClean="0"/>
              <a:t>Gramma: gambar, tulisan</a:t>
            </a:r>
          </a:p>
          <a:p>
            <a:endParaRPr lang="en-US" sz="2400"/>
          </a:p>
          <a:p>
            <a:r>
              <a:rPr lang="en-US" sz="2400" smtClean="0"/>
              <a:t>Grafik yang menggambarkan distribusi dari data (kontinu) yang berupa deretan batang sama lebar berdampingan yang tingginya menggambarkan banyaknya data untuk berbagai selang nilai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022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Tampilan Histogram</a:t>
            </a:r>
            <a:endParaRPr lang="en-US"/>
          </a:p>
        </p:txBody>
      </p:sp>
      <p:pic>
        <p:nvPicPr>
          <p:cNvPr id="1026" name="Picture 2" descr="Histogram for 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599"/>
            <a:ext cx="6096000" cy="45720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1676400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Sumbu vertikal menunjukkan persentase atau frekuensi dari setiap selang nilai</a:t>
            </a:r>
            <a:endParaRPr lang="en-US" sz="1600"/>
          </a:p>
        </p:txBody>
      </p:sp>
      <p:sp>
        <p:nvSpPr>
          <p:cNvPr id="7" name="Right Arrow 6"/>
          <p:cNvSpPr/>
          <p:nvPr/>
        </p:nvSpPr>
        <p:spPr>
          <a:xfrm rot="2503354">
            <a:off x="1397347" y="2721399"/>
            <a:ext cx="59573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6120825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Sumbu  horizontal menampilkan selang-selang nilai variabel yang akan dilihat distribusinya</a:t>
            </a:r>
            <a:endParaRPr lang="en-US" sz="1600"/>
          </a:p>
        </p:txBody>
      </p:sp>
      <p:sp>
        <p:nvSpPr>
          <p:cNvPr id="9" name="Right Arrow 8"/>
          <p:cNvSpPr/>
          <p:nvPr/>
        </p:nvSpPr>
        <p:spPr>
          <a:xfrm rot="17244984">
            <a:off x="4312960" y="5613721"/>
            <a:ext cx="59573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3505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Antar batang tidak ada celah</a:t>
            </a:r>
            <a:endParaRPr lang="en-US" sz="1600"/>
          </a:p>
        </p:txBody>
      </p:sp>
      <p:sp>
        <p:nvSpPr>
          <p:cNvPr id="11" name="Right Arrow 10"/>
          <p:cNvSpPr/>
          <p:nvPr/>
        </p:nvSpPr>
        <p:spPr>
          <a:xfrm rot="7560451">
            <a:off x="6950989" y="4093449"/>
            <a:ext cx="59573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37218">
            <a:off x="5351680" y="2077303"/>
            <a:ext cx="59573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9400" y="1905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Tinggi rendahnya batang menggambarkan besar kecilnya frekuensi masing-masing selang nilai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5371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Membuat Histogram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Tahapan Pembuatan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Susun selang-selang nilai yang sama lebar, dan meliputi seluruh nilai data yang dimiliki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Hitung banyaknya amatan yang tercakup dalam masing-masing selang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Pada sumbu mendatar, tandai untuk setiap batas selang nilai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Pada setiap selang nilai, gambarkan batang yang tingginya sesuai dengan frekuensinya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851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1611</Words>
  <Application>Microsoft Office PowerPoint</Application>
  <PresentationFormat>On-screen Show (4:3)</PresentationFormat>
  <Paragraphs>322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Symbol</vt:lpstr>
      <vt:lpstr>Wingdings</vt:lpstr>
      <vt:lpstr>Office Theme</vt:lpstr>
      <vt:lpstr>Equation</vt:lpstr>
      <vt:lpstr>Pertemuan ke-3</vt:lpstr>
      <vt:lpstr>PowerPoint Presentation</vt:lpstr>
      <vt:lpstr>Deskripsi dan pengenalan SEBARan data numerik</vt:lpstr>
      <vt:lpstr>Deskripsi Data Numerik</vt:lpstr>
      <vt:lpstr>Pengenalan Sebaran Data</vt:lpstr>
      <vt:lpstr>Pola Sebaran Data</vt:lpstr>
      <vt:lpstr>Apa itu Histogram</vt:lpstr>
      <vt:lpstr>Tampilan Histogram</vt:lpstr>
      <vt:lpstr>Cara Membuat Histogram</vt:lpstr>
      <vt:lpstr>PowerPoint Presentation</vt:lpstr>
      <vt:lpstr>Kegunaan Histogram</vt:lpstr>
      <vt:lpstr>Berbagai Pola Sebaran</vt:lpstr>
      <vt:lpstr>Berbagai Pola Sebaran</vt:lpstr>
      <vt:lpstr>Penentuan Lebar Selang atau Banyaknya Selang</vt:lpstr>
      <vt:lpstr>Beberapa usulan penentuan banyaknya selang</vt:lpstr>
      <vt:lpstr>Beberapa usulan penentuan banyaknya selang</vt:lpstr>
      <vt:lpstr>Ilustrasi</vt:lpstr>
      <vt:lpstr>PowerPoint Presentation</vt:lpstr>
      <vt:lpstr>PowerPoint Presentation</vt:lpstr>
      <vt:lpstr>Usia Dosen IPB (keadaan tahun 2018)</vt:lpstr>
      <vt:lpstr>Kemungkinan Informasi yang diperoleh dari bentuk sebaran</vt:lpstr>
      <vt:lpstr>PowerPoint Presentation</vt:lpstr>
      <vt:lpstr>PowerPoint Presentation</vt:lpstr>
      <vt:lpstr>Nilai tengah (rataan/rata-rata)</vt:lpstr>
      <vt:lpstr>Nilai tengah (rataan/rata-rata)</vt:lpstr>
      <vt:lpstr>Median</vt:lpstr>
      <vt:lpstr>Median vs Rataan</vt:lpstr>
      <vt:lpstr>Median vs Rataan</vt:lpstr>
      <vt:lpstr>Ukuran Penyebaran</vt:lpstr>
      <vt:lpstr>Wilayah (Range)</vt:lpstr>
      <vt:lpstr>Kuartil (Quartile)</vt:lpstr>
      <vt:lpstr>Metode Belah dua</vt:lpstr>
      <vt:lpstr>Kuartil – Metode Belah Dua</vt:lpstr>
      <vt:lpstr>Metode Interpolasi</vt:lpstr>
      <vt:lpstr>Kuartil – Metode Interpolasi</vt:lpstr>
      <vt:lpstr>Jarak antar kuartil (Interquartile Range)</vt:lpstr>
      <vt:lpstr>Jarak antar kuartil (Interquartile Range)</vt:lpstr>
      <vt:lpstr>Ragam (Variance)</vt:lpstr>
      <vt:lpstr>Ragam (Variance)</vt:lpstr>
      <vt:lpstr>Simpangan Baku (Standard Deviation)</vt:lpstr>
      <vt:lpstr>Teladan</vt:lpstr>
      <vt:lpstr>Teladan</vt:lpstr>
      <vt:lpstr>http://www.artofstat.com/</vt:lpstr>
      <vt:lpstr>Nilai ukuran pemusatan di berbagai bentuk sebaran</vt:lpstr>
      <vt:lpstr>BOXPLOT</vt:lpstr>
      <vt:lpstr>PowerPoint Presentation</vt:lpstr>
      <vt:lpstr>Tahapan</vt:lpstr>
      <vt:lpstr>PowerPoint Presentation</vt:lpstr>
      <vt:lpstr>Ilustrasi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STK511 Analisis Statistika</dc:title>
  <dc:creator>Bagus</dc:creator>
  <cp:lastModifiedBy>bagusco bagusco</cp:lastModifiedBy>
  <cp:revision>37</cp:revision>
  <dcterms:created xsi:type="dcterms:W3CDTF">2012-09-10T21:19:42Z</dcterms:created>
  <dcterms:modified xsi:type="dcterms:W3CDTF">2020-02-03T00:19:56Z</dcterms:modified>
</cp:coreProperties>
</file>