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61" r:id="rId9"/>
    <p:sldId id="263" r:id="rId10"/>
    <p:sldId id="264" r:id="rId11"/>
    <p:sldId id="270" r:id="rId12"/>
    <p:sldId id="262" r:id="rId13"/>
    <p:sldId id="271" r:id="rId14"/>
    <p:sldId id="265" r:id="rId15"/>
    <p:sldId id="266" r:id="rId16"/>
    <p:sldId id="272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593"/>
    <a:srgbClr val="BEDEAA"/>
    <a:srgbClr val="CCE5BD"/>
    <a:srgbClr val="FBEE69"/>
    <a:srgbClr val="FBFBA2"/>
    <a:srgbClr val="FCF39E"/>
    <a:srgbClr val="DEE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3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160117976282966"/>
          <c:y val="2.8315859049855979E-2"/>
          <c:w val="0.66623525600902112"/>
          <c:h val="0.791052877687853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Glass</c:v>
                </c:pt>
                <c:pt idx="1">
                  <c:v>Breast cancer</c:v>
                </c:pt>
                <c:pt idx="2">
                  <c:v>Diabetes</c:v>
                </c:pt>
                <c:pt idx="3">
                  <c:v>Sonar</c:v>
                </c:pt>
                <c:pt idx="4">
                  <c:v>Vowel</c:v>
                </c:pt>
                <c:pt idx="5">
                  <c:v>Ionosphere</c:v>
                </c:pt>
                <c:pt idx="6">
                  <c:v>Vehicle</c:v>
                </c:pt>
                <c:pt idx="7">
                  <c:v>German credit</c:v>
                </c:pt>
                <c:pt idx="8">
                  <c:v>Image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78</c:v>
                </c:pt>
                <c:pt idx="1">
                  <c:v>96.8</c:v>
                </c:pt>
                <c:pt idx="2">
                  <c:v>73.400000000000006</c:v>
                </c:pt>
                <c:pt idx="3">
                  <c:v>84.4</c:v>
                </c:pt>
                <c:pt idx="4">
                  <c:v>95.9</c:v>
                </c:pt>
                <c:pt idx="5">
                  <c:v>93.6</c:v>
                </c:pt>
                <c:pt idx="6">
                  <c:v>76.8</c:v>
                </c:pt>
                <c:pt idx="7">
                  <c:v>76.5</c:v>
                </c:pt>
                <c:pt idx="8">
                  <c:v>98.4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0-4A8A-9BA3-11D2AD513B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Glass</c:v>
                </c:pt>
                <c:pt idx="1">
                  <c:v>Breast cancer</c:v>
                </c:pt>
                <c:pt idx="2">
                  <c:v>Diabetes</c:v>
                </c:pt>
                <c:pt idx="3">
                  <c:v>Sonar</c:v>
                </c:pt>
                <c:pt idx="4">
                  <c:v>Vowel</c:v>
                </c:pt>
                <c:pt idx="5">
                  <c:v>Ionosphere</c:v>
                </c:pt>
                <c:pt idx="6">
                  <c:v>Vehicle</c:v>
                </c:pt>
                <c:pt idx="7">
                  <c:v>German credit</c:v>
                </c:pt>
                <c:pt idx="8">
                  <c:v>Image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79.400000000000006</c:v>
                </c:pt>
                <c:pt idx="1">
                  <c:v>97.1</c:v>
                </c:pt>
                <c:pt idx="2">
                  <c:v>75.8</c:v>
                </c:pt>
                <c:pt idx="3">
                  <c:v>84.1</c:v>
                </c:pt>
                <c:pt idx="4">
                  <c:v>96.6</c:v>
                </c:pt>
                <c:pt idx="5">
                  <c:v>92.9</c:v>
                </c:pt>
                <c:pt idx="6">
                  <c:v>74.2</c:v>
                </c:pt>
                <c:pt idx="7">
                  <c:v>75.599999999999994</c:v>
                </c:pt>
                <c:pt idx="8">
                  <c:v>97.9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F0-4A8A-9BA3-11D2AD513B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Tree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Glass</c:v>
                </c:pt>
                <c:pt idx="1">
                  <c:v>Breast cancer</c:v>
                </c:pt>
                <c:pt idx="2">
                  <c:v>Diabetes</c:v>
                </c:pt>
                <c:pt idx="3">
                  <c:v>Sonar</c:v>
                </c:pt>
                <c:pt idx="4">
                  <c:v>Vowel</c:v>
                </c:pt>
                <c:pt idx="5">
                  <c:v>Ionosphere</c:v>
                </c:pt>
                <c:pt idx="6">
                  <c:v>Vehicle</c:v>
                </c:pt>
                <c:pt idx="7">
                  <c:v>German credit</c:v>
                </c:pt>
                <c:pt idx="8">
                  <c:v>Image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63.1</c:v>
                </c:pt>
                <c:pt idx="1">
                  <c:v>93.7</c:v>
                </c:pt>
                <c:pt idx="2">
                  <c:v>66.900000000000006</c:v>
                </c:pt>
                <c:pt idx="3">
                  <c:v>68.3</c:v>
                </c:pt>
                <c:pt idx="4">
                  <c:v>69.599999999999994</c:v>
                </c:pt>
                <c:pt idx="5">
                  <c:v>87.3</c:v>
                </c:pt>
                <c:pt idx="6">
                  <c:v>66.900000000000006</c:v>
                </c:pt>
                <c:pt idx="7">
                  <c:v>66.7</c:v>
                </c:pt>
                <c:pt idx="8">
                  <c:v>93.6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F0-4A8A-9BA3-11D2AD513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871487360"/>
        <c:axId val="1871484032"/>
      </c:barChart>
      <c:catAx>
        <c:axId val="1871487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484032"/>
        <c:crosses val="autoZero"/>
        <c:auto val="1"/>
        <c:lblAlgn val="ctr"/>
        <c:lblOffset val="100"/>
        <c:noMultiLvlLbl val="0"/>
      </c:catAx>
      <c:valAx>
        <c:axId val="1871484032"/>
        <c:scaling>
          <c:orientation val="minMax"/>
          <c:max val="100"/>
        </c:scaling>
        <c:delete val="0"/>
        <c:axPos val="b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48736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Ecoli</c:v>
                </c:pt>
                <c:pt idx="1">
                  <c:v>Votes</c:v>
                </c:pt>
                <c:pt idx="2">
                  <c:v>Liver</c:v>
                </c:pt>
                <c:pt idx="3">
                  <c:v>Letters</c:v>
                </c:pt>
                <c:pt idx="4">
                  <c:v>Sat-images</c:v>
                </c:pt>
                <c:pt idx="5">
                  <c:v>Zip-code</c:v>
                </c:pt>
                <c:pt idx="6">
                  <c:v>Waveform</c:v>
                </c:pt>
                <c:pt idx="7">
                  <c:v>Twonorm</c:v>
                </c:pt>
                <c:pt idx="8">
                  <c:v>Threenorm</c:v>
                </c:pt>
                <c:pt idx="9">
                  <c:v>Ringnorm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85.2</c:v>
                </c:pt>
                <c:pt idx="1">
                  <c:v>95.2</c:v>
                </c:pt>
                <c:pt idx="2">
                  <c:v>69.3</c:v>
                </c:pt>
                <c:pt idx="3">
                  <c:v>96.6</c:v>
                </c:pt>
                <c:pt idx="4">
                  <c:v>91.2</c:v>
                </c:pt>
                <c:pt idx="5">
                  <c:v>93.8</c:v>
                </c:pt>
                <c:pt idx="6">
                  <c:v>82.2</c:v>
                </c:pt>
                <c:pt idx="7">
                  <c:v>95.1</c:v>
                </c:pt>
                <c:pt idx="8">
                  <c:v>81.2</c:v>
                </c:pt>
                <c:pt idx="9">
                  <c:v>93.1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D-4DB8-A132-52773BD561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Ecoli</c:v>
                </c:pt>
                <c:pt idx="1">
                  <c:v>Votes</c:v>
                </c:pt>
                <c:pt idx="2">
                  <c:v>Liver</c:v>
                </c:pt>
                <c:pt idx="3">
                  <c:v>Letters</c:v>
                </c:pt>
                <c:pt idx="4">
                  <c:v>Sat-images</c:v>
                </c:pt>
                <c:pt idx="5">
                  <c:v>Zip-code</c:v>
                </c:pt>
                <c:pt idx="6">
                  <c:v>Waveform</c:v>
                </c:pt>
                <c:pt idx="7">
                  <c:v>Twonorm</c:v>
                </c:pt>
                <c:pt idx="8">
                  <c:v>Threenorm</c:v>
                </c:pt>
                <c:pt idx="9">
                  <c:v>Ringnorm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87.2</c:v>
                </c:pt>
                <c:pt idx="1">
                  <c:v>95.9</c:v>
                </c:pt>
                <c:pt idx="2">
                  <c:v>74.900000000000006</c:v>
                </c:pt>
                <c:pt idx="3">
                  <c:v>96.5</c:v>
                </c:pt>
                <c:pt idx="4">
                  <c:v>91.4</c:v>
                </c:pt>
                <c:pt idx="5">
                  <c:v>93.7</c:v>
                </c:pt>
                <c:pt idx="6">
                  <c:v>82.8</c:v>
                </c:pt>
                <c:pt idx="7">
                  <c:v>96.1</c:v>
                </c:pt>
                <c:pt idx="8">
                  <c:v>82.5</c:v>
                </c:pt>
                <c:pt idx="9">
                  <c:v>95.1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D-4DB8-A132-52773BD561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One Tree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Ecoli</c:v>
                </c:pt>
                <c:pt idx="1">
                  <c:v>Votes</c:v>
                </c:pt>
                <c:pt idx="2">
                  <c:v>Liver</c:v>
                </c:pt>
                <c:pt idx="3">
                  <c:v>Letters</c:v>
                </c:pt>
                <c:pt idx="4">
                  <c:v>Sat-images</c:v>
                </c:pt>
                <c:pt idx="5">
                  <c:v>Zip-code</c:v>
                </c:pt>
                <c:pt idx="6">
                  <c:v>Waveform</c:v>
                </c:pt>
                <c:pt idx="7">
                  <c:v>Twonorm</c:v>
                </c:pt>
                <c:pt idx="8">
                  <c:v>Threenorm</c:v>
                </c:pt>
                <c:pt idx="9">
                  <c:v>Ringnorm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75.5</c:v>
                </c:pt>
                <c:pt idx="1">
                  <c:v>92.6</c:v>
                </c:pt>
                <c:pt idx="2">
                  <c:v>59.4</c:v>
                </c:pt>
                <c:pt idx="3">
                  <c:v>80.2</c:v>
                </c:pt>
                <c:pt idx="4">
                  <c:v>82.8</c:v>
                </c:pt>
                <c:pt idx="5">
                  <c:v>79.400000000000006</c:v>
                </c:pt>
                <c:pt idx="6">
                  <c:v>66</c:v>
                </c:pt>
                <c:pt idx="7">
                  <c:v>75.3</c:v>
                </c:pt>
                <c:pt idx="8">
                  <c:v>61.6</c:v>
                </c:pt>
                <c:pt idx="9">
                  <c:v>74.3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4D-4DB8-A132-52773BD56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871487360"/>
        <c:axId val="1871484032"/>
      </c:barChart>
      <c:catAx>
        <c:axId val="1871487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484032"/>
        <c:crosses val="autoZero"/>
        <c:auto val="1"/>
        <c:lblAlgn val="ctr"/>
        <c:lblOffset val="100"/>
        <c:noMultiLvlLbl val="0"/>
      </c:catAx>
      <c:valAx>
        <c:axId val="1871484032"/>
        <c:scaling>
          <c:orientation val="minMax"/>
          <c:max val="100"/>
        </c:scaling>
        <c:delete val="0"/>
        <c:axPos val="b"/>
        <c:majorGridlines>
          <c:spPr>
            <a:ln w="3175" cap="flat" cmpd="sng" algn="ctr">
              <a:solidFill>
                <a:schemeClr val="bg2"/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48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21324592314972"/>
          <c:y val="3.2105067452815661E-2"/>
          <c:w val="0.54412998429603265"/>
          <c:h val="0.935789865094368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1C-4616-B7F1-7D32B21975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51C-4616-B7F1-7D32B21975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51C-4616-B7F1-7D32B21975C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51C-4616-B7F1-7D32B21975C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51C-4616-B7F1-7D32B21975C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51C-4616-B7F1-7D32B21975C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51C-4616-B7F1-7D32B21975C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51C-4616-B7F1-7D32B21975C0}"/>
              </c:ext>
            </c:extLst>
          </c:dPt>
          <c:dLbls>
            <c:dLbl>
              <c:idx val="1"/>
              <c:layout>
                <c:manualLayout>
                  <c:x val="0"/>
                  <c:y val="-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51C-4616-B7F1-7D32B21975C0}"/>
                </c:ext>
              </c:extLst>
            </c:dLbl>
            <c:dLbl>
              <c:idx val="4"/>
              <c:layout>
                <c:manualLayout>
                  <c:x val="-1.1399422693952301E-16"/>
                  <c:y val="1.16745699828421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51C-4616-B7F1-7D32B21975C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51C-4616-B7F1-7D32B21975C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51C-4616-B7F1-7D32B21975C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51C-4616-B7F1-7D32B21975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glmnet</c:v>
                </c:pt>
                <c:pt idx="1">
                  <c:v>Logistic</c:v>
                </c:pt>
                <c:pt idx="2">
                  <c:v>RBFClassifier</c:v>
                </c:pt>
                <c:pt idx="3">
                  <c:v>MultilayerPerceptron</c:v>
                </c:pt>
                <c:pt idx="4">
                  <c:v>Random Forest</c:v>
                </c:pt>
                <c:pt idx="5">
                  <c:v>Mean Aggregation</c:v>
                </c:pt>
                <c:pt idx="6">
                  <c:v>Stacking</c:v>
                </c:pt>
                <c:pt idx="7">
                  <c:v>Intra-Cluster Stacking</c:v>
                </c:pt>
              </c:strCache>
            </c:strRef>
          </c:cat>
          <c:val>
            <c:numRef>
              <c:f>Sheet1!$B$2:$B$9</c:f>
              <c:numCache>
                <c:formatCode>0.000</c:formatCode>
                <c:ptCount val="8"/>
                <c:pt idx="0">
                  <c:v>0.7</c:v>
                </c:pt>
                <c:pt idx="1">
                  <c:v>0.67749999999999999</c:v>
                </c:pt>
                <c:pt idx="2">
                  <c:v>0.69500000000000006</c:v>
                </c:pt>
                <c:pt idx="3">
                  <c:v>0.70750000000000002</c:v>
                </c:pt>
                <c:pt idx="4">
                  <c:v>0.73499999999999988</c:v>
                </c:pt>
                <c:pt idx="5">
                  <c:v>0.73424999999999996</c:v>
                </c:pt>
                <c:pt idx="6">
                  <c:v>0.75724999999999998</c:v>
                </c:pt>
                <c:pt idx="7">
                  <c:v>0.74575000000000002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C-4616-B7F1-7D32B2197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78375984"/>
        <c:axId val="1878368496"/>
      </c:barChart>
      <c:catAx>
        <c:axId val="18783759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8368496"/>
        <c:crosses val="autoZero"/>
        <c:auto val="1"/>
        <c:lblAlgn val="ctr"/>
        <c:lblOffset val="100"/>
        <c:noMultiLvlLbl val="0"/>
      </c:catAx>
      <c:valAx>
        <c:axId val="1878368496"/>
        <c:scaling>
          <c:orientation val="minMax"/>
        </c:scaling>
        <c:delete val="1"/>
        <c:axPos val="t"/>
        <c:numFmt formatCode="0.000" sourceLinked="1"/>
        <c:majorTickMark val="none"/>
        <c:minorTickMark val="none"/>
        <c:tickLblPos val="nextTo"/>
        <c:crossAx val="18783759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1-484B-AC02-796368A56E5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721-484B-AC02-796368A56E5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21-484B-AC02-796368A56E51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4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721-484B-AC02-796368A56E5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21-484B-AC02-796368A56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single model</c:v>
                </c:pt>
                <c:pt idx="1">
                  <c:v>ensemble</c:v>
                </c:pt>
                <c:pt idx="2">
                  <c:v>super learner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84.5</c:v>
                </c:pt>
                <c:pt idx="1">
                  <c:v>86.4</c:v>
                </c:pt>
                <c:pt idx="2">
                  <c:v>89.8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1-484B-AC02-796368A56E51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single model</c:v>
                </c:pt>
                <c:pt idx="1">
                  <c:v>ensemble</c:v>
                </c:pt>
                <c:pt idx="2">
                  <c:v>super learner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21-484B-AC02-796368A56E51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single model</c:v>
                </c:pt>
                <c:pt idx="1">
                  <c:v>ensemble</c:v>
                </c:pt>
                <c:pt idx="2">
                  <c:v>super learner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1-484B-AC02-796368A56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430352"/>
        <c:axId val="177432016"/>
      </c:barChart>
      <c:catAx>
        <c:axId val="1774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32016"/>
        <c:crosses val="autoZero"/>
        <c:auto val="1"/>
        <c:lblAlgn val="ctr"/>
        <c:lblOffset val="100"/>
        <c:noMultiLvlLbl val="0"/>
      </c:catAx>
      <c:valAx>
        <c:axId val="177432016"/>
        <c:scaling>
          <c:orientation val="minMax"/>
          <c:min val="80"/>
        </c:scaling>
        <c:delete val="1"/>
        <c:axPos val="l"/>
        <c:numFmt formatCode="General" sourceLinked="1"/>
        <c:majorTickMark val="none"/>
        <c:minorTickMark val="none"/>
        <c:tickLblPos val="nextTo"/>
        <c:crossAx val="17743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Model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8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F62-46F1-B77E-010E9D0A5659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F62-46F1-B77E-010E9D0A5659}"/>
              </c:ext>
            </c:extLst>
          </c:dPt>
          <c:dPt>
            <c:idx val="6"/>
            <c:marker>
              <c:symbol val="circle"/>
              <c:size val="8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F62-46F1-B77E-010E9D0A5659}"/>
              </c:ext>
            </c:extLst>
          </c:dPt>
          <c:cat>
            <c:strRef>
              <c:f>Sheet1!$A$2:$A$16</c:f>
              <c:strCache>
                <c:ptCount val="1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70.393408337882875</c:v>
                </c:pt>
                <c:pt idx="1">
                  <c:v>81.289539414237083</c:v>
                </c:pt>
                <c:pt idx="2">
                  <c:v>61.841719402908787</c:v>
                </c:pt>
                <c:pt idx="3">
                  <c:v>58.77542427395084</c:v>
                </c:pt>
                <c:pt idx="4">
                  <c:v>44.235990968992759</c:v>
                </c:pt>
                <c:pt idx="5">
                  <c:v>66.758806160481953</c:v>
                </c:pt>
                <c:pt idx="6">
                  <c:v>61.622369844641362</c:v>
                </c:pt>
                <c:pt idx="7">
                  <c:v>68.703483895369757</c:v>
                </c:pt>
                <c:pt idx="8">
                  <c:v>86.263864406299092</c:v>
                </c:pt>
                <c:pt idx="9">
                  <c:v>69.78602441026257</c:v>
                </c:pt>
                <c:pt idx="10">
                  <c:v>59.219045947565206</c:v>
                </c:pt>
                <c:pt idx="11">
                  <c:v>61.646098364596888</c:v>
                </c:pt>
                <c:pt idx="12">
                  <c:v>29.9144678132538</c:v>
                </c:pt>
                <c:pt idx="13">
                  <c:v>62.135114297340301</c:v>
                </c:pt>
                <c:pt idx="14">
                  <c:v>23.436654511722296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2-46F1-B77E-010E9D0A56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 Learner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62.850978794306272</c:v>
                </c:pt>
                <c:pt idx="1">
                  <c:v>63.270318104703399</c:v>
                </c:pt>
                <c:pt idx="2">
                  <c:v>66.830509661760757</c:v>
                </c:pt>
                <c:pt idx="3">
                  <c:v>82.745084038385315</c:v>
                </c:pt>
                <c:pt idx="4">
                  <c:v>49.173539391101066</c:v>
                </c:pt>
                <c:pt idx="5">
                  <c:v>67.783460142695475</c:v>
                </c:pt>
                <c:pt idx="6">
                  <c:v>54.980629242283712</c:v>
                </c:pt>
                <c:pt idx="7">
                  <c:v>69.14104545380826</c:v>
                </c:pt>
                <c:pt idx="8">
                  <c:v>86.204353402248813</c:v>
                </c:pt>
                <c:pt idx="9">
                  <c:v>69.867506432892469</c:v>
                </c:pt>
                <c:pt idx="10">
                  <c:v>65.34334949738242</c:v>
                </c:pt>
                <c:pt idx="11">
                  <c:v>62.227359275939982</c:v>
                </c:pt>
                <c:pt idx="12">
                  <c:v>35.616160476425257</c:v>
                </c:pt>
                <c:pt idx="13">
                  <c:v>67.070171014322227</c:v>
                </c:pt>
                <c:pt idx="14">
                  <c:v>53.494189618166729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62-46F1-B77E-010E9D0A5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0214880"/>
        <c:axId val="1940237760"/>
      </c:radarChart>
      <c:catAx>
        <c:axId val="194021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237760"/>
        <c:crosses val="autoZero"/>
        <c:auto val="1"/>
        <c:lblAlgn val="ctr"/>
        <c:lblOffset val="100"/>
        <c:noMultiLvlLbl val="0"/>
      </c:catAx>
      <c:valAx>
        <c:axId val="1940237760"/>
        <c:scaling>
          <c:orientation val="minMax"/>
          <c:min val="2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4021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AB5E-F1A2-416B-88E8-86F86F16AC7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12A2-70E7-430C-802C-0B07399E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agusc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gusco@ipb.ac.i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0976"/>
            <a:ext cx="7772400" cy="841248"/>
          </a:xfrm>
          <a:ln w="28575"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venir Next Cyr W04 Demi Italic" panose="020B0703020202090204" pitchFamily="34" charset="0"/>
              </a:rPr>
              <a:t>ENSEMBLE LEARNING</a:t>
            </a:r>
            <a:endParaRPr lang="en-US" sz="4800" dirty="0">
              <a:solidFill>
                <a:schemeClr val="bg1"/>
              </a:solidFill>
              <a:latin typeface="Avenir Next Cyr W04 Demi Italic" panose="020B070302020209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7453"/>
            <a:ext cx="6858000" cy="1655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Bagus Sartono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venir Next Cyr W04 Demi" panose="020B0703020202020204" pitchFamily="34" charset="0"/>
              </a:rPr>
              <a:t>Department of Statistics – IPB University</a:t>
            </a:r>
            <a:endParaRPr lang="en-US" sz="2000" dirty="0">
              <a:solidFill>
                <a:schemeClr val="bg1"/>
              </a:solidFill>
              <a:latin typeface="Avenir Next Cyr W04 Demi" panose="020B07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1428" y="1807494"/>
            <a:ext cx="458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a road to have super models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2204" y="4666934"/>
            <a:ext cx="587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in collaboration with: Gerry Alfa </a:t>
            </a:r>
            <a:r>
              <a:rPr lang="en-US" sz="1600" b="1" dirty="0" err="1" smtClean="0">
                <a:solidFill>
                  <a:srgbClr val="FFFF00"/>
                </a:solidFill>
              </a:rPr>
              <a:t>Dito</a:t>
            </a:r>
            <a:r>
              <a:rPr lang="en-US" sz="1600" b="1" dirty="0" smtClean="0">
                <a:solidFill>
                  <a:srgbClr val="FFFF00"/>
                </a:solidFill>
              </a:rPr>
              <a:t> and </a:t>
            </a:r>
            <a:r>
              <a:rPr lang="en-US" sz="1600" b="1" dirty="0" err="1" smtClean="0">
                <a:solidFill>
                  <a:srgbClr val="FFFF00"/>
                </a:solidFill>
              </a:rPr>
              <a:t>Fransdana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</a:rPr>
              <a:t>Nadeak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484" y="5815168"/>
            <a:ext cx="5879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Presented in the 9</a:t>
            </a:r>
            <a:r>
              <a:rPr lang="en-US" sz="1600" b="1" baseline="30000" dirty="0" smtClean="0">
                <a:solidFill>
                  <a:srgbClr val="FFFF00"/>
                </a:solidFill>
              </a:rPr>
              <a:t>th</a:t>
            </a:r>
            <a:r>
              <a:rPr lang="en-US" sz="1600" b="1" dirty="0" smtClean="0">
                <a:solidFill>
                  <a:srgbClr val="FFFF00"/>
                </a:solidFill>
              </a:rPr>
              <a:t> Basic Science International Conference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Brawijaya</a:t>
            </a:r>
            <a:r>
              <a:rPr lang="en-US" sz="1600" b="1" dirty="0" smtClean="0">
                <a:solidFill>
                  <a:srgbClr val="FFFF00"/>
                </a:solidFill>
              </a:rPr>
              <a:t> University – Malang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20-21 March 2019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venir Next Cyr W04 Demi Italic" panose="020B0703020202090204" pitchFamily="34" charset="0"/>
              </a:rPr>
              <a:t>accuracy of the ensemble: </a:t>
            </a:r>
            <a:br>
              <a:rPr lang="en-US" dirty="0" smtClean="0">
                <a:solidFill>
                  <a:schemeClr val="bg1"/>
                </a:solidFill>
                <a:latin typeface="Avenir Next Cyr W04 Demi Italic" panose="020B070302020209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venir Next Cyr W04 Demi Italic" panose="020B0703020202090204" pitchFamily="34" charset="0"/>
              </a:rPr>
              <a:t>an illustration</a:t>
            </a:r>
            <a:endParaRPr lang="en-US" dirty="0">
              <a:solidFill>
                <a:schemeClr val="bg1"/>
              </a:solidFill>
              <a:latin typeface="Avenir Next Cyr W04 Demi Italic" panose="020B0703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06319"/>
            <a:ext cx="7886700" cy="38706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5 base models, independent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accuracy level @70%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ensemble prediction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majority vote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correctly predict if at least 3 base models do so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accuracy of the ensemble: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670273" y="4955145"/>
            <a:ext cx="6282553" cy="14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venir Next Cyr W04 Demi Italic" panose="020B0703020202090204" pitchFamily="34" charset="0"/>
              </a:rPr>
              <a:t>accuracy of the ensemble: </a:t>
            </a:r>
            <a:br>
              <a:rPr lang="en-US" dirty="0" smtClean="0">
                <a:solidFill>
                  <a:schemeClr val="bg1"/>
                </a:solidFill>
                <a:latin typeface="Avenir Next Cyr W04 Demi Italic" panose="020B070302020209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venir Next Cyr W04 Demi Italic" panose="020B0703020202090204" pitchFamily="34" charset="0"/>
              </a:rPr>
              <a:t>an illustration</a:t>
            </a:r>
            <a:endParaRPr lang="en-US" dirty="0">
              <a:solidFill>
                <a:schemeClr val="bg1"/>
              </a:solidFill>
              <a:latin typeface="Avenir Next Cyr W04 Demi Italic" panose="020B070302020209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862893"/>
            <a:ext cx="7976870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410" y="721193"/>
            <a:ext cx="3232150" cy="874394"/>
          </a:xfrm>
          <a:ln>
            <a:solidFill>
              <a:srgbClr val="FFFF00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success story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507720"/>
              </p:ext>
            </p:extLst>
          </p:nvPr>
        </p:nvGraphicFramePr>
        <p:xfrm>
          <a:off x="4714240" y="1690689"/>
          <a:ext cx="4105910" cy="493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089180"/>
              </p:ext>
            </p:extLst>
          </p:nvPr>
        </p:nvGraphicFramePr>
        <p:xfrm>
          <a:off x="466090" y="1690688"/>
          <a:ext cx="4105910" cy="493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3972560" y="1318588"/>
            <a:ext cx="4998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en-US" sz="1200" i="1" dirty="0" err="1">
                <a:solidFill>
                  <a:schemeClr val="bg1"/>
                </a:solidFill>
                <a:latin typeface="Arial" panose="020B0604020202020204" pitchFamily="34" charset="0"/>
              </a:rPr>
              <a:t>Breiman</a:t>
            </a:r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</a:rPr>
              <a:t> L (2001). "Random Forests". Machine Learning. </a:t>
            </a: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45</a:t>
            </a:r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</a:rPr>
              <a:t> (1): 5–32. 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410" y="721193"/>
            <a:ext cx="3232150" cy="874394"/>
          </a:xfrm>
          <a:ln>
            <a:solidFill>
              <a:srgbClr val="FFFF00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success 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2560" y="993155"/>
            <a:ext cx="499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Sean </a:t>
            </a:r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</a:rPr>
              <a:t>Whalen, Gaurav </a:t>
            </a:r>
            <a:r>
              <a:rPr lang="en-US" sz="12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Pandey. 2013. A </a:t>
            </a:r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</a:rPr>
              <a:t>Comparative Analysis of Ensemble Classifiers: Case Studies in Genomics. </a:t>
            </a:r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</a:rPr>
              <a:t>ICDM 2013: 807-816 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59569"/>
              </p:ext>
            </p:extLst>
          </p:nvPr>
        </p:nvGraphicFramePr>
        <p:xfrm>
          <a:off x="628650" y="1825625"/>
          <a:ext cx="816991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76160" y="2598097"/>
            <a:ext cx="142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single model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6160" y="4599617"/>
            <a:ext cx="142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ensemble approach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7086600" y="2153048"/>
            <a:ext cx="579120" cy="1597983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086600" y="4204282"/>
            <a:ext cx="579120" cy="159798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6843542" y="2021840"/>
            <a:ext cx="2285812" cy="4836160"/>
          </a:xfrm>
          <a:prstGeom prst="rect">
            <a:avLst/>
          </a:prstGeom>
          <a:solidFill>
            <a:srgbClr val="AC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64677" y="2021840"/>
            <a:ext cx="2285812" cy="4836160"/>
          </a:xfrm>
          <a:prstGeom prst="rect">
            <a:avLst/>
          </a:prstGeom>
          <a:solidFill>
            <a:srgbClr val="BED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285812" y="2021840"/>
            <a:ext cx="2285812" cy="4836160"/>
          </a:xfrm>
          <a:prstGeom prst="rect">
            <a:avLst/>
          </a:prstGeom>
          <a:solidFill>
            <a:srgbClr val="CCE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0" y="2021840"/>
            <a:ext cx="2285812" cy="4836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0" y="10377"/>
            <a:ext cx="9144000" cy="2011463"/>
          </a:xfrm>
          <a:prstGeom prst="rect">
            <a:avLst/>
          </a:prstGeom>
          <a:solidFill>
            <a:srgbClr val="FBF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venir Next Cyr W04 Demi Italic" panose="020B0703020202090204" pitchFamily="34" charset="0"/>
              </a:rPr>
              <a:t>super learner methodology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Cyr W04 Demi Italic" panose="020B0703020202090204" pitchFamily="34" charset="0"/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Cyr W04 Demi Italic" panose="020B0703020202090204" pitchFamily="34" charset="0"/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venir Next Cyr W04 Demi Italic" panose="020B0703020202090204" pitchFamily="34" charset="0"/>
              </a:rPr>
              <a:t>how to create the combiner?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venir Next Cyr W04 Demi Italic" panose="020B0703020202090204" pitchFamily="34" charset="0"/>
            </a:endParaRPr>
          </a:p>
        </p:txBody>
      </p:sp>
      <p:grpSp>
        <p:nvGrpSpPr>
          <p:cNvPr id="14340" name="Group 14339"/>
          <p:cNvGrpSpPr/>
          <p:nvPr/>
        </p:nvGrpSpPr>
        <p:grpSpPr>
          <a:xfrm>
            <a:off x="704610" y="2423160"/>
            <a:ext cx="1217140" cy="1675467"/>
            <a:chOff x="704610" y="3093720"/>
            <a:chExt cx="1217140" cy="1675467"/>
          </a:xfrm>
        </p:grpSpPr>
        <p:sp>
          <p:nvSpPr>
            <p:cNvPr id="45" name="Folded Corner 44"/>
            <p:cNvSpPr/>
            <p:nvPr/>
          </p:nvSpPr>
          <p:spPr>
            <a:xfrm rot="5400000" flipH="1">
              <a:off x="787400" y="3256280"/>
              <a:ext cx="1051560" cy="726440"/>
            </a:xfrm>
            <a:prstGeom prst="foldedCorner">
              <a:avLst>
                <a:gd name="adj" fmla="val 390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4610" y="4184412"/>
              <a:ext cx="12171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training dataset </a:t>
              </a:r>
            </a:p>
          </p:txBody>
        </p:sp>
      </p:grpSp>
      <p:grpSp>
        <p:nvGrpSpPr>
          <p:cNvPr id="14337" name="Group 14336"/>
          <p:cNvGrpSpPr/>
          <p:nvPr/>
        </p:nvGrpSpPr>
        <p:grpSpPr>
          <a:xfrm>
            <a:off x="4977210" y="2423160"/>
            <a:ext cx="1234116" cy="2414131"/>
            <a:chOff x="5699598" y="3093720"/>
            <a:chExt cx="1234116" cy="2414131"/>
          </a:xfrm>
        </p:grpSpPr>
        <p:sp>
          <p:nvSpPr>
            <p:cNvPr id="60" name="Folded Corner 59"/>
            <p:cNvSpPr/>
            <p:nvPr/>
          </p:nvSpPr>
          <p:spPr>
            <a:xfrm rot="5400000" flipH="1">
              <a:off x="5790876" y="3256280"/>
              <a:ext cx="1051560" cy="726440"/>
            </a:xfrm>
            <a:prstGeom prst="foldedCorner">
              <a:avLst>
                <a:gd name="adj" fmla="val 390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99598" y="4184412"/>
              <a:ext cx="123411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Predict the other fold, as in k-fold CV predictions</a:t>
              </a:r>
              <a:endParaRPr lang="en-US" sz="1600" dirty="0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104982" y="3567092"/>
              <a:ext cx="1033272" cy="1165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5988466" y="3567092"/>
              <a:ext cx="1033272" cy="11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871950" y="3567092"/>
              <a:ext cx="1033272" cy="116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63540" y="3567092"/>
              <a:ext cx="1033272" cy="1165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5638918" y="3567092"/>
              <a:ext cx="1033272" cy="1165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508244" y="3567092"/>
              <a:ext cx="1033272" cy="11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4336" name="Group 14335"/>
          <p:cNvGrpSpPr/>
          <p:nvPr/>
        </p:nvGrpSpPr>
        <p:grpSpPr>
          <a:xfrm>
            <a:off x="2832422" y="2423160"/>
            <a:ext cx="1234116" cy="3152795"/>
            <a:chOff x="2598420" y="3093720"/>
            <a:chExt cx="1234116" cy="3152795"/>
          </a:xfrm>
        </p:grpSpPr>
        <p:sp>
          <p:nvSpPr>
            <p:cNvPr id="54" name="Folded Corner 53"/>
            <p:cNvSpPr/>
            <p:nvPr/>
          </p:nvSpPr>
          <p:spPr>
            <a:xfrm rot="5400000" flipH="1">
              <a:off x="2689698" y="3256280"/>
              <a:ext cx="1051560" cy="726440"/>
            </a:xfrm>
            <a:prstGeom prst="foldedCorner">
              <a:avLst>
                <a:gd name="adj" fmla="val 390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98420" y="4184412"/>
              <a:ext cx="1234116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Partition data into k parts and run m base-models k times using </a:t>
              </a:r>
              <a:r>
                <a:rPr lang="en-US" sz="1600" dirty="0" err="1" smtClean="0"/>
                <a:t>obs</a:t>
              </a:r>
              <a:r>
                <a:rPr lang="en-US" sz="1600" dirty="0" smtClean="0"/>
                <a:t> from k-1 parts</a:t>
              </a:r>
              <a:endParaRPr lang="en-US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72578" y="3944620"/>
              <a:ext cx="704088" cy="2006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72578" y="3756144"/>
              <a:ext cx="704088" cy="2006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72578" y="3572313"/>
              <a:ext cx="704088" cy="2006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72578" y="3382497"/>
              <a:ext cx="704088" cy="2006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73" name="Picture 4" descr="Image result for machine learning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482" y="3198107"/>
              <a:ext cx="385050" cy="38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 descr="Image result for regression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517" y="3482827"/>
              <a:ext cx="388669" cy="388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471" y="3759964"/>
              <a:ext cx="351405" cy="351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39" name="Group 14338"/>
          <p:cNvGrpSpPr/>
          <p:nvPr/>
        </p:nvGrpSpPr>
        <p:grpSpPr>
          <a:xfrm>
            <a:off x="7121998" y="2341396"/>
            <a:ext cx="1524162" cy="3234559"/>
            <a:chOff x="7121998" y="3011956"/>
            <a:chExt cx="1234116" cy="3234559"/>
          </a:xfrm>
        </p:grpSpPr>
        <p:pic>
          <p:nvPicPr>
            <p:cNvPr id="14338" name="Picture 2" descr="Image result for to combin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164403" y="3307685"/>
              <a:ext cx="1321376" cy="72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85"/>
            <p:cNvSpPr/>
            <p:nvPr/>
          </p:nvSpPr>
          <p:spPr>
            <a:xfrm>
              <a:off x="7121998" y="4184412"/>
              <a:ext cx="1234116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Run a meta-learner algorithm to combine using predictions as predictors</a:t>
              </a:r>
              <a:endParaRPr lang="en-US" sz="1600" dirty="0"/>
            </a:p>
          </p:txBody>
        </p:sp>
      </p:grpSp>
      <p:sp>
        <p:nvSpPr>
          <p:cNvPr id="14341" name="TextBox 14340"/>
          <p:cNvSpPr txBox="1"/>
          <p:nvPr/>
        </p:nvSpPr>
        <p:spPr>
          <a:xfrm>
            <a:off x="522312" y="6110090"/>
            <a:ext cx="135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Cyr W04 Demi" panose="020B0703020202020204" pitchFamily="34" charset="0"/>
              </a:rPr>
              <a:t>Level-0 Data</a:t>
            </a:r>
            <a:endParaRPr lang="en-US" dirty="0">
              <a:latin typeface="Avenir Next Cyr W04 Demi" panose="020B0703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08668" y="6110090"/>
            <a:ext cx="15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Cyr W04 Demi" panose="020B0703020202020204" pitchFamily="34" charset="0"/>
              </a:rPr>
              <a:t>Base Models</a:t>
            </a:r>
            <a:endParaRPr lang="en-US" dirty="0">
              <a:latin typeface="Avenir Next Cyr W04 Demi" panose="020B0703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77210" y="6110090"/>
            <a:ext cx="15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Cyr W04 Demi" panose="020B0703020202020204" pitchFamily="34" charset="0"/>
              </a:rPr>
              <a:t>Level-1 Data</a:t>
            </a:r>
            <a:endParaRPr lang="en-US" dirty="0">
              <a:latin typeface="Avenir Next Cyr W04 Demi" panose="020B0703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249128" y="6110090"/>
            <a:ext cx="16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Cyr W04 Demi" panose="020B0703020202020204" pitchFamily="34" charset="0"/>
              </a:rPr>
              <a:t>Meta Learner</a:t>
            </a:r>
            <a:endParaRPr lang="en-US" dirty="0"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0377"/>
            <a:ext cx="9144000" cy="3077629"/>
          </a:xfrm>
          <a:prstGeom prst="rect">
            <a:avLst/>
          </a:prstGeom>
          <a:solidFill>
            <a:srgbClr val="FBF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venir Next Cyr W04 Demi" panose="020B0703020202020204" pitchFamily="34" charset="0"/>
              </a:rPr>
              <a:t>some results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venir Next Cyr W04 Demi" panose="020B0703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47158"/>
              </p:ext>
            </p:extLst>
          </p:nvPr>
        </p:nvGraphicFramePr>
        <p:xfrm>
          <a:off x="553085" y="3256283"/>
          <a:ext cx="824103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81407714"/>
                    </a:ext>
                  </a:extLst>
                </a:gridCol>
                <a:gridCol w="692365">
                  <a:extLst>
                    <a:ext uri="{9D8B030D-6E8A-4147-A177-3AD203B41FA5}">
                      <a16:colId xmlns:a16="http://schemas.microsoft.com/office/drawing/2014/main" val="987368623"/>
                    </a:ext>
                  </a:extLst>
                </a:gridCol>
                <a:gridCol w="692365">
                  <a:extLst>
                    <a:ext uri="{9D8B030D-6E8A-4147-A177-3AD203B41FA5}">
                      <a16:colId xmlns:a16="http://schemas.microsoft.com/office/drawing/2014/main" val="2741502815"/>
                    </a:ext>
                  </a:extLst>
                </a:gridCol>
                <a:gridCol w="692365">
                  <a:extLst>
                    <a:ext uri="{9D8B030D-6E8A-4147-A177-3AD203B41FA5}">
                      <a16:colId xmlns:a16="http://schemas.microsoft.com/office/drawing/2014/main" val="3629276960"/>
                    </a:ext>
                  </a:extLst>
                </a:gridCol>
                <a:gridCol w="692365">
                  <a:extLst>
                    <a:ext uri="{9D8B030D-6E8A-4147-A177-3AD203B41FA5}">
                      <a16:colId xmlns:a16="http://schemas.microsoft.com/office/drawing/2014/main" val="1578492230"/>
                    </a:ext>
                  </a:extLst>
                </a:gridCol>
                <a:gridCol w="692365">
                  <a:extLst>
                    <a:ext uri="{9D8B030D-6E8A-4147-A177-3AD203B41FA5}">
                      <a16:colId xmlns:a16="http://schemas.microsoft.com/office/drawing/2014/main" val="212117579"/>
                    </a:ext>
                  </a:extLst>
                </a:gridCol>
                <a:gridCol w="692365">
                  <a:extLst>
                    <a:ext uri="{9D8B030D-6E8A-4147-A177-3AD203B41FA5}">
                      <a16:colId xmlns:a16="http://schemas.microsoft.com/office/drawing/2014/main" val="1734635962"/>
                    </a:ext>
                  </a:extLst>
                </a:gridCol>
                <a:gridCol w="692365">
                  <a:extLst>
                    <a:ext uri="{9D8B030D-6E8A-4147-A177-3AD203B41FA5}">
                      <a16:colId xmlns:a16="http://schemas.microsoft.com/office/drawing/2014/main" val="2963374649"/>
                    </a:ext>
                  </a:extLst>
                </a:gridCol>
                <a:gridCol w="692365">
                  <a:extLst>
                    <a:ext uri="{9D8B030D-6E8A-4147-A177-3AD203B41FA5}">
                      <a16:colId xmlns:a16="http://schemas.microsoft.com/office/drawing/2014/main" val="396113100"/>
                    </a:ext>
                  </a:extLst>
                </a:gridCol>
                <a:gridCol w="1197160">
                  <a:extLst>
                    <a:ext uri="{9D8B030D-6E8A-4147-A177-3AD203B41FA5}">
                      <a16:colId xmlns:a16="http://schemas.microsoft.com/office/drawing/2014/main" val="1186327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Datasets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 smtClean="0">
                          <a:effectLst/>
                        </a:rPr>
                        <a:t>NN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CART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 smtClean="0">
                          <a:effectLst/>
                        </a:rPr>
                        <a:t>Bagging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 smtClean="0">
                          <a:effectLst/>
                        </a:rPr>
                        <a:t>Boost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 smtClean="0">
                          <a:effectLst/>
                        </a:rPr>
                        <a:t>RF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 smtClean="0">
                          <a:effectLst/>
                        </a:rPr>
                        <a:t>Cascade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Super Learner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77211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Australian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85.9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84.2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86.9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86.8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489483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Adult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86.3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71826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Heart </a:t>
                      </a:r>
                      <a:r>
                        <a:rPr lang="en-US" sz="1400" u="none" strike="noStrike" dirty="0" smtClean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89.0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82.6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84.9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93.2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79949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German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78.0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73.8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78.0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39425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Hepatitis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78.4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85.4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83.5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86.2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84.7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28808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Votes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96.4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39679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Breast </a:t>
                      </a:r>
                      <a:r>
                        <a:rPr lang="en-US" sz="1400" u="none" strike="noStrike" dirty="0" smtClean="0">
                          <a:effectLst/>
                        </a:rPr>
                        <a:t>Cancer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97.0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81989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Diabetes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76.6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73.5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78.2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79.1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200666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Ionosphere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89.5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92.0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94.1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94.1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92.6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69814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Sonar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90.4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71.6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82.2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80.8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95.7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22118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641453762"/>
              </p:ext>
            </p:extLst>
          </p:nvPr>
        </p:nvGraphicFramePr>
        <p:xfrm>
          <a:off x="4521199" y="293372"/>
          <a:ext cx="4272915" cy="2794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1192849"/>
            <a:ext cx="378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venir Next Cyr W04 Demi" panose="020B0703020202020204" pitchFamily="34" charset="0"/>
              </a:rPr>
              <a:t>Gerry Alfa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venir Next Cyr W04 Demi" panose="020B0703020202020204" pitchFamily="34" charset="0"/>
              </a:rPr>
              <a:t>Dito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venir Next Cyr W04 Demi" panose="020B0703020202020204" pitchFamily="34" charset="0"/>
              </a:rPr>
              <a:t> &amp; Bagus Sartono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Avenir Next Cyr W04 Demi" panose="020B07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650" y="1944948"/>
            <a:ext cx="4237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venir Next Cyr W04 Demi" panose="020B0703020202020204" pitchFamily="34" charset="0"/>
              </a:rPr>
              <a:t>Data Source: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venir Next Cyr W04 Demi" panose="020B0703020202020204" pitchFamily="34" charset="0"/>
              </a:rPr>
              <a:t>UCI Machine Learning Repository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38090" y="10377"/>
            <a:ext cx="4105910" cy="6842314"/>
          </a:xfrm>
          <a:prstGeom prst="rect">
            <a:avLst/>
          </a:prstGeom>
          <a:solidFill>
            <a:srgbClr val="FBF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1680" y="2187439"/>
            <a:ext cx="4124960" cy="4285494"/>
          </a:xfrm>
          <a:prstGeom prst="ellipse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290" y="80646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venir Next Cyr W04 Demi" panose="020B0703020202020204" pitchFamily="34" charset="0"/>
              </a:rPr>
              <a:t>some results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venir Next Cyr W04 Demi" panose="020B07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289" y="908369"/>
            <a:ext cx="462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Fransdana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Nadeak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, Bagus Sartono &amp; Anwar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Fitrianto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22465368"/>
              </p:ext>
            </p:extLst>
          </p:nvPr>
        </p:nvGraphicFramePr>
        <p:xfrm>
          <a:off x="-748030" y="1500626"/>
          <a:ext cx="6991350" cy="517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9191"/>
              </p:ext>
            </p:extLst>
          </p:nvPr>
        </p:nvGraphicFramePr>
        <p:xfrm>
          <a:off x="5165425" y="1406202"/>
          <a:ext cx="3866814" cy="49661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0393">
                  <a:extLst>
                    <a:ext uri="{9D8B030D-6E8A-4147-A177-3AD203B41FA5}">
                      <a16:colId xmlns:a16="http://schemas.microsoft.com/office/drawing/2014/main" val="1776646179"/>
                    </a:ext>
                  </a:extLst>
                </a:gridCol>
                <a:gridCol w="1044059">
                  <a:extLst>
                    <a:ext uri="{9D8B030D-6E8A-4147-A177-3AD203B41FA5}">
                      <a16:colId xmlns:a16="http://schemas.microsoft.com/office/drawing/2014/main" val="492752615"/>
                    </a:ext>
                  </a:extLst>
                </a:gridCol>
                <a:gridCol w="540454">
                  <a:extLst>
                    <a:ext uri="{9D8B030D-6E8A-4147-A177-3AD203B41FA5}">
                      <a16:colId xmlns:a16="http://schemas.microsoft.com/office/drawing/2014/main" val="2949951694"/>
                    </a:ext>
                  </a:extLst>
                </a:gridCol>
                <a:gridCol w="1731908">
                  <a:extLst>
                    <a:ext uri="{9D8B030D-6E8A-4147-A177-3AD203B41FA5}">
                      <a16:colId xmlns:a16="http://schemas.microsoft.com/office/drawing/2014/main" val="1247886552"/>
                    </a:ext>
                  </a:extLst>
                </a:gridCol>
              </a:tblGrid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Researcher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Single 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24226578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Resty Indah Sari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Stepwise Discriminant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10241913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Gitania N Rahisti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9723241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Rindy Pertiwi 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CHAID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427844064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Dimas Adiangga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20523387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Nur Fitriani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QUEST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90093332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Nita Nurgenita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Logistic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81962873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Adi Nugraha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1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Logistic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3756307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Rossi A Barro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1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Logistic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75527333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Shafa R Surbakti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1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Logistic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4472577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Meita A Rubiati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1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Logistic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7341682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Alfin Khairi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Logistic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4789092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Rakhmawati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Ridge Logistic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84169993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Devi Adrian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K-Nearest </a:t>
                      </a:r>
                      <a:r>
                        <a:rPr lang="en-US" sz="1100" u="none" strike="noStrike" dirty="0">
                          <a:effectLst/>
                        </a:rPr>
                        <a:t>Neighbor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36289938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Dairul Fuhron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Multivariate </a:t>
                      </a:r>
                      <a:r>
                        <a:rPr lang="en-US" sz="1100" u="none" strike="noStrike" dirty="0" smtClean="0">
                          <a:effectLst/>
                        </a:rPr>
                        <a:t>GLMM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31599778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Dairul Fuhron(2)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Multivariate </a:t>
                      </a:r>
                      <a:r>
                        <a:rPr lang="en-US" sz="1100" u="none" strike="noStrike" dirty="0" smtClean="0">
                          <a:effectLst/>
                        </a:rPr>
                        <a:t>GLMM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3404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41762" y="662148"/>
            <a:ext cx="383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venir Next Cyr W04 Demi" panose="020B0703020202020204" pitchFamily="34" charset="0"/>
              </a:rPr>
              <a:t>Data Source:</a:t>
            </a:r>
          </a:p>
          <a:p>
            <a:pPr algn="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venir Next Cyr W04 Demi" panose="020B0703020202020204" pitchFamily="34" charset="0"/>
              </a:rPr>
              <a:t>Students’ theses, 2011 – 2018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60246"/>
            <a:ext cx="4380230" cy="1325563"/>
          </a:xfrm>
          <a:ln>
            <a:solidFill>
              <a:srgbClr val="FBEE69"/>
            </a:solidFill>
          </a:ln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Avenir Next Cyr W04 Demi Italic" panose="020B0703020202090204" pitchFamily="34" charset="0"/>
              </a:rPr>
              <a:t>conclusion</a:t>
            </a:r>
            <a:endParaRPr lang="en-US" sz="6600" b="1" dirty="0">
              <a:solidFill>
                <a:schemeClr val="bg1"/>
              </a:solidFill>
              <a:latin typeface="Avenir Next Cyr W04 Demi Italic" panose="020B0703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4196080"/>
            <a:ext cx="569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venir Next Cyr W04 Demi Italic" panose="020B0703020202090204" pitchFamily="34" charset="0"/>
              </a:rPr>
              <a:t>need a super model?</a:t>
            </a:r>
            <a:endParaRPr lang="en-US" sz="4400" dirty="0">
              <a:solidFill>
                <a:schemeClr val="bg1"/>
              </a:solidFill>
              <a:latin typeface="Avenir Next Cyr W04 Demi Italic" panose="020B0703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8330" y="4980074"/>
            <a:ext cx="569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rgbClr val="FFFF00"/>
                </a:solidFill>
                <a:latin typeface="Avenir Next Cyr W04 Demi Italic" panose="020B0703020202090204" pitchFamily="34" charset="0"/>
              </a:rPr>
              <a:t>think ensemble!</a:t>
            </a:r>
            <a:endParaRPr lang="en-US" sz="4400" dirty="0">
              <a:solidFill>
                <a:srgbClr val="FFFF00"/>
              </a:solidFill>
              <a:latin typeface="Avenir Next Cyr W04 Demi Italic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38090" y="-132080"/>
            <a:ext cx="4105910" cy="7254240"/>
          </a:xfrm>
          <a:prstGeom prst="rect">
            <a:avLst/>
          </a:prstGeom>
          <a:solidFill>
            <a:srgbClr val="FBF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660" y="3717926"/>
            <a:ext cx="7886700" cy="2256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Next Cyr W04 Demi" panose="020B0703020202020204" pitchFamily="34" charset="0"/>
              </a:rPr>
              <a:t>thank you</a:t>
            </a:r>
            <a:br>
              <a:rPr lang="en-US" dirty="0" smtClean="0">
                <a:latin typeface="Avenir Next Cyr W04 Demi" panose="020B0703020202020204" pitchFamily="34" charset="0"/>
              </a:rPr>
            </a:br>
            <a:r>
              <a:rPr lang="en-US" sz="2000" i="1" dirty="0" err="1" smtClean="0">
                <a:latin typeface="Avenir Next Cyr W04 Demi" panose="020B0703020202020204" pitchFamily="34" charset="0"/>
              </a:rPr>
              <a:t>matur</a:t>
            </a:r>
            <a:r>
              <a:rPr lang="en-US" sz="2000" i="1" dirty="0" smtClean="0">
                <a:latin typeface="Avenir Next Cyr W04 Demi" panose="020B0703020202020204" pitchFamily="34" charset="0"/>
              </a:rPr>
              <a:t> </a:t>
            </a:r>
            <a:r>
              <a:rPr lang="en-US" sz="2000" i="1" dirty="0" err="1" smtClean="0">
                <a:latin typeface="Avenir Next Cyr W04 Demi" panose="020B0703020202020204" pitchFamily="34" charset="0"/>
              </a:rPr>
              <a:t>nuwun</a:t>
            </a:r>
            <a:r>
              <a:rPr lang="en-US" sz="2000" i="1" dirty="0" smtClean="0">
                <a:latin typeface="Avenir Next Cyr W04 Demi" panose="020B0703020202020204" pitchFamily="34" charset="0"/>
              </a:rPr>
              <a:t/>
            </a:r>
            <a:br>
              <a:rPr lang="en-US" sz="2000" i="1" dirty="0" smtClean="0">
                <a:latin typeface="Avenir Next Cyr W04 Demi" panose="020B0703020202020204" pitchFamily="34" charset="0"/>
              </a:rPr>
            </a:br>
            <a:r>
              <a:rPr lang="en-US" sz="2000" i="1" dirty="0">
                <a:latin typeface="Avenir Next Cyr W04 Demi" panose="020B0703020202020204" pitchFamily="34" charset="0"/>
              </a:rPr>
              <a:t/>
            </a:r>
            <a:br>
              <a:rPr lang="en-US" sz="2000" i="1" dirty="0">
                <a:latin typeface="Avenir Next Cyr W04 Demi" panose="020B0703020202020204" pitchFamily="34" charset="0"/>
              </a:rPr>
            </a:br>
            <a:r>
              <a:rPr lang="en-US" sz="2000" i="1" dirty="0" smtClean="0">
                <a:latin typeface="Avenir Next Cyr W04 Demi" panose="020B0703020202020204" pitchFamily="34" charset="0"/>
              </a:rPr>
              <a:t/>
            </a:r>
            <a:br>
              <a:rPr lang="en-US" sz="2000" i="1" dirty="0" smtClean="0">
                <a:latin typeface="Avenir Next Cyr W04 Demi" panose="020B0703020202020204" pitchFamily="34" charset="0"/>
              </a:rPr>
            </a:br>
            <a:r>
              <a:rPr lang="en-US" sz="2000" i="1" dirty="0" smtClean="0">
                <a:latin typeface="Avenir Next Cyr W04 Demi" panose="020B0703020202020204" pitchFamily="34" charset="0"/>
              </a:rPr>
              <a:t>contact:</a:t>
            </a:r>
            <a:br>
              <a:rPr lang="en-US" sz="2000" i="1" dirty="0" smtClean="0">
                <a:latin typeface="Avenir Next Cyr W04 Demi" panose="020B0703020202020204" pitchFamily="34" charset="0"/>
              </a:rPr>
            </a:br>
            <a:r>
              <a:rPr lang="en-US" sz="2000" i="1" dirty="0" smtClean="0">
                <a:latin typeface="Avenir Next Cyr W04 Demi" panose="020B0703020202020204" pitchFamily="34" charset="0"/>
                <a:hlinkClick r:id="rId3"/>
              </a:rPr>
              <a:t>bagusco@gmail.com</a:t>
            </a:r>
            <a:r>
              <a:rPr lang="en-US" sz="2000" i="1" dirty="0" smtClean="0">
                <a:latin typeface="Avenir Next Cyr W04 Demi" panose="020B0703020202020204" pitchFamily="34" charset="0"/>
              </a:rPr>
              <a:t/>
            </a:r>
            <a:br>
              <a:rPr lang="en-US" sz="2000" i="1" dirty="0" smtClean="0">
                <a:latin typeface="Avenir Next Cyr W04 Demi" panose="020B0703020202020204" pitchFamily="34" charset="0"/>
              </a:rPr>
            </a:br>
            <a:r>
              <a:rPr lang="en-US" sz="2000" i="1" dirty="0" smtClean="0">
                <a:latin typeface="Avenir Next Cyr W04 Demi" panose="020B0703020202020204" pitchFamily="34" charset="0"/>
                <a:hlinkClick r:id="rId4"/>
              </a:rPr>
              <a:t>bagusco@ipb.ac.id</a:t>
            </a:r>
            <a:r>
              <a:rPr lang="en-US" sz="2000" i="1" dirty="0" smtClean="0">
                <a:latin typeface="Avenir Next Cyr W04 Demi" panose="020B0703020202020204" pitchFamily="34" charset="0"/>
              </a:rPr>
              <a:t/>
            </a:r>
            <a:br>
              <a:rPr lang="en-US" sz="2000" i="1" dirty="0" smtClean="0">
                <a:latin typeface="Avenir Next Cyr W04 Demi" panose="020B0703020202020204" pitchFamily="34" charset="0"/>
              </a:rPr>
            </a:br>
            <a:endParaRPr lang="en-US" i="1" dirty="0"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570" y="4037234"/>
            <a:ext cx="5186934" cy="1325563"/>
          </a:xfrm>
          <a:ln w="28575">
            <a:solidFill>
              <a:srgbClr val="FFFF00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 Next Cyr W04 Demi" panose="020B0703020202020204" pitchFamily="34" charset="0"/>
              </a:rPr>
              <a:t>what is a </a:t>
            </a:r>
            <a:br>
              <a:rPr lang="en-US" dirty="0" smtClean="0">
                <a:solidFill>
                  <a:schemeClr val="bg1"/>
                </a:solidFill>
                <a:latin typeface="Avenir Next Cyr W04 Demi" panose="020B0703020202020204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super model</a:t>
            </a:r>
            <a:r>
              <a:rPr lang="en-US" dirty="0" smtClean="0">
                <a:solidFill>
                  <a:schemeClr val="bg1"/>
                </a:solidFill>
                <a:latin typeface="Avenir Next Cyr W04 Demi" panose="020B0703020202020204" pitchFamily="34" charset="0"/>
              </a:rPr>
              <a:t>?</a:t>
            </a:r>
            <a:endParaRPr lang="en-US" dirty="0">
              <a:solidFill>
                <a:schemeClr val="bg1"/>
              </a:solidFill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042" y="1092866"/>
            <a:ext cx="1355598" cy="1325563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700" dirty="0" smtClean="0"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“</a:t>
            </a:r>
            <a:endParaRPr lang="en-US" sz="9600" dirty="0">
              <a:solidFill>
                <a:schemeClr val="bg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768" y="704088"/>
            <a:ext cx="49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venir Next Cyr W04 Demi Italic" panose="020B0703020202090204" pitchFamily="34" charset="0"/>
              </a:rPr>
              <a:t>d</a:t>
            </a:r>
            <a:r>
              <a:rPr lang="en-US" sz="2800" dirty="0" smtClean="0">
                <a:solidFill>
                  <a:srgbClr val="FFFF00"/>
                </a:solidFill>
                <a:latin typeface="Avenir Next Cyr W04 Demi Italic" panose="020B0703020202090204" pitchFamily="34" charset="0"/>
              </a:rPr>
              <a:t>efinitely not these ones!</a:t>
            </a:r>
            <a:endParaRPr lang="en-US" sz="2800" dirty="0">
              <a:solidFill>
                <a:srgbClr val="FFFF00"/>
              </a:solidFill>
              <a:latin typeface="Avenir Next Cyr W04 Demi Italic" panose="020B0703020202090204" pitchFamily="34" charset="0"/>
            </a:endParaRPr>
          </a:p>
        </p:txBody>
      </p:sp>
      <p:pic>
        <p:nvPicPr>
          <p:cNvPr id="2050" name="Picture 2" descr="Image result for super models catwa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34" y="1848284"/>
            <a:ext cx="7678923" cy="3529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59810" y="4697634"/>
            <a:ext cx="5186934" cy="1325563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venir Next Cyr W04 Demi" panose="020B0703020202020204" pitchFamily="34" charset="0"/>
              </a:rPr>
              <a:t>o</a:t>
            </a:r>
            <a:r>
              <a:rPr lang="en-US" dirty="0" smtClean="0">
                <a:solidFill>
                  <a:schemeClr val="bg1"/>
                </a:solidFill>
                <a:latin typeface="Avenir Next Cyr W04 Demi" panose="020B0703020202020204" pitchFamily="34" charset="0"/>
              </a:rPr>
              <a:t>utline</a:t>
            </a:r>
            <a:endParaRPr lang="en-US" dirty="0">
              <a:solidFill>
                <a:schemeClr val="bg1"/>
              </a:solidFill>
              <a:latin typeface="Avenir Next Cyr W04 Demi" panose="020B07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" y="1090524"/>
            <a:ext cx="7396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what is the super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how can ensemble help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some empirical results of super learner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conclusion</a:t>
            </a:r>
            <a:endParaRPr lang="en-US" sz="2800" dirty="0">
              <a:solidFill>
                <a:srgbClr val="FFFF00"/>
              </a:solidFill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0664" y="1440338"/>
            <a:ext cx="6592824" cy="1325563"/>
          </a:xfrm>
          <a:ln w="28575">
            <a:solidFill>
              <a:srgbClr val="FFFF00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super predictive-model</a:t>
            </a:r>
            <a:endParaRPr lang="en-US" dirty="0">
              <a:solidFill>
                <a:schemeClr val="bg1"/>
              </a:solidFill>
              <a:latin typeface="Avenir Next Cyr W04 Demi" panose="020B0703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36508" y="4820436"/>
            <a:ext cx="4864212" cy="954107"/>
            <a:chOff x="3436508" y="4820436"/>
            <a:chExt cx="4864212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4261104" y="4820436"/>
              <a:ext cx="40396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venir Next Cyr W04 Demi" panose="020B0703020202020204" pitchFamily="34" charset="0"/>
                </a:rPr>
                <a:t>be tough in handling ill-conditioned datasets </a:t>
              </a:r>
              <a:endParaRPr lang="en-US" sz="2800" dirty="0">
                <a:solidFill>
                  <a:schemeClr val="bg1"/>
                </a:solidFill>
                <a:latin typeface="Avenir Next Cyr W04 Demi" panose="020B0703020202020204" pitchFamily="34" charset="0"/>
              </a:endParaRPr>
            </a:p>
          </p:txBody>
        </p:sp>
        <p:pic>
          <p:nvPicPr>
            <p:cNvPr id="4098" name="Picture 2" descr="Image result for icon tough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84" t="28590" r="22059" b="28882"/>
            <a:stretch/>
          </p:blipFill>
          <p:spPr bwMode="auto">
            <a:xfrm>
              <a:off x="3436508" y="4890245"/>
              <a:ext cx="760588" cy="81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436508" y="3573547"/>
            <a:ext cx="5396596" cy="832103"/>
            <a:chOff x="3436508" y="3573547"/>
            <a:chExt cx="5396596" cy="832103"/>
          </a:xfrm>
        </p:grpSpPr>
        <p:sp>
          <p:nvSpPr>
            <p:cNvPr id="7" name="TextBox 6"/>
            <p:cNvSpPr txBox="1"/>
            <p:nvPr/>
          </p:nvSpPr>
          <p:spPr>
            <a:xfrm>
              <a:off x="4261104" y="3620012"/>
              <a:ext cx="457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venir Next Cyr W04 Demi" panose="020B0703020202020204" pitchFamily="34" charset="0"/>
                </a:rPr>
                <a:t>has excellent accuracy</a:t>
              </a:r>
              <a:endParaRPr lang="en-US" sz="2800" dirty="0">
                <a:solidFill>
                  <a:schemeClr val="bg1"/>
                </a:solidFill>
                <a:latin typeface="Avenir Next Cyr W04 Demi" panose="020B0703020202020204" pitchFamily="34" charset="0"/>
              </a:endParaRPr>
            </a:p>
          </p:txBody>
        </p:sp>
        <p:pic>
          <p:nvPicPr>
            <p:cNvPr id="4100" name="Picture 4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508" y="3573547"/>
              <a:ext cx="832103" cy="83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977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89939" y="380206"/>
            <a:ext cx="7539736" cy="764382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demands on predictive models</a:t>
            </a:r>
            <a:endParaRPr lang="en-US" sz="4000" dirty="0">
              <a:solidFill>
                <a:schemeClr val="bg1"/>
              </a:solidFill>
              <a:latin typeface="Avenir Next Cyr W04 Demi" panose="020B07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1705769"/>
            <a:ext cx="739648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business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 Cyr W04 Demi" panose="020B0703020202020204" pitchFamily="34" charset="0"/>
              </a:rPr>
              <a:t>propensity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 Cyr W04 Demi" panose="020B0703020202020204" pitchFamily="34" charset="0"/>
              </a:rPr>
              <a:t>risk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 Cyr W04 Demi" panose="020B0703020202020204" pitchFamily="34" charset="0"/>
              </a:rPr>
              <a:t>behavior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bio-science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 Cyr W04 Demi" panose="020B0703020202020204" pitchFamily="34" charset="0"/>
              </a:rPr>
              <a:t>risk of disease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 Cyr W04 Demi" panose="020B0703020202020204" pitchFamily="34" charset="0"/>
              </a:rPr>
              <a:t>content of substances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image analysis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 Cyr W04 Demi" panose="020B0703020202020204" pitchFamily="34" charset="0"/>
              </a:rPr>
              <a:t>predicting land-cover type from satellite image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Avenir Next Cyr W04 Demi" panose="020B0703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education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 Cyr W04 Demi" panose="020B0703020202020204" pitchFamily="34" charset="0"/>
              </a:rPr>
              <a:t>predicting student performance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0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45720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7512" y="2336450"/>
            <a:ext cx="7918704" cy="1878934"/>
          </a:xfrm>
          <a:ln w="28575"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ensembling</a:t>
            </a:r>
            <a:r>
              <a:rPr lang="en-US" sz="32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 model could increase the model performance</a:t>
            </a:r>
            <a:endParaRPr lang="en-US" sz="3200" dirty="0">
              <a:solidFill>
                <a:schemeClr val="bg1"/>
              </a:solidFill>
              <a:latin typeface="Avenir Next Cyr W04 Demi" panose="020B07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6864" y="4377958"/>
            <a:ext cx="4078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Avenir Next Cyr W04 Demi" panose="020B0703020202020204" pitchFamily="34" charset="0"/>
              </a:rPr>
              <a:t>fact   or   fake?</a:t>
            </a:r>
            <a:endParaRPr lang="en-US" sz="4400" dirty="0">
              <a:solidFill>
                <a:schemeClr val="bg1"/>
              </a:solidFill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" r="10592" b="9956"/>
          <a:stretch/>
        </p:blipFill>
        <p:spPr bwMode="auto">
          <a:xfrm>
            <a:off x="0" y="-36576"/>
            <a:ext cx="9144000" cy="68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836834"/>
            <a:ext cx="7918704" cy="982822"/>
          </a:xfrm>
          <a:ln w="28575"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what is the ensemble approach?</a:t>
            </a:r>
            <a:endParaRPr lang="en-US" sz="3200" dirty="0">
              <a:solidFill>
                <a:schemeClr val="bg1"/>
              </a:solidFill>
              <a:latin typeface="Avenir Next Cyr W04 Demi" panose="020B0703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64745" y="3542850"/>
            <a:ext cx="1101852" cy="1038915"/>
            <a:chOff x="364745" y="3542850"/>
            <a:chExt cx="1101852" cy="1038915"/>
          </a:xfrm>
        </p:grpSpPr>
        <p:sp>
          <p:nvSpPr>
            <p:cNvPr id="9" name="TextBox 8"/>
            <p:cNvSpPr txBox="1"/>
            <p:nvPr/>
          </p:nvSpPr>
          <p:spPr>
            <a:xfrm>
              <a:off x="364745" y="4243211"/>
              <a:ext cx="110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venir Next Cyr W04 Demi" panose="020B0703020202020204" pitchFamily="34" charset="0"/>
                </a:rPr>
                <a:t>input</a:t>
              </a:r>
              <a:endParaRPr lang="en-US" sz="1600" dirty="0">
                <a:solidFill>
                  <a:schemeClr val="bg1"/>
                </a:solidFill>
                <a:latin typeface="Avenir Next Cyr W04 Demi" panose="020B0703020202020204" pitchFamily="34" charset="0"/>
              </a:endParaRPr>
            </a:p>
          </p:txBody>
        </p:sp>
        <p:pic>
          <p:nvPicPr>
            <p:cNvPr id="5130" name="Picture 10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90" y="3542850"/>
              <a:ext cx="766042" cy="766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1348561" y="4073934"/>
            <a:ext cx="2806371" cy="1621275"/>
            <a:chOff x="1348561" y="4073934"/>
            <a:chExt cx="2806371" cy="1621275"/>
          </a:xfrm>
        </p:grpSpPr>
        <p:sp>
          <p:nvSpPr>
            <p:cNvPr id="8" name="TextBox 7"/>
            <p:cNvSpPr txBox="1"/>
            <p:nvPr/>
          </p:nvSpPr>
          <p:spPr>
            <a:xfrm>
              <a:off x="2390140" y="5355350"/>
              <a:ext cx="176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base model #k</a:t>
              </a:r>
              <a:endParaRPr lang="en-US" sz="1600" dirty="0">
                <a:solidFill>
                  <a:srgbClr val="FFFF00"/>
                </a:solidFill>
                <a:latin typeface="Avenir Next Cyr W04 Demi" panose="020B0703020202020204" pitchFamily="34" charset="0"/>
              </a:endParaRPr>
            </a:p>
          </p:txBody>
        </p:sp>
        <p:pic>
          <p:nvPicPr>
            <p:cNvPr id="5128" name="Picture 8" descr="Image result for regression icon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055" y="5306540"/>
              <a:ext cx="388669" cy="388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678225" y="4073934"/>
              <a:ext cx="822960" cy="130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900"/>
                </a:lnSpc>
              </a:pPr>
              <a:r>
                <a:rPr lang="en-US" sz="60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.</a:t>
              </a:r>
            </a:p>
            <a:p>
              <a:pPr>
                <a:lnSpc>
                  <a:spcPts val="2900"/>
                </a:lnSpc>
              </a:pPr>
              <a:r>
                <a:rPr lang="en-US" sz="60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.</a:t>
              </a:r>
            </a:p>
            <a:p>
              <a:pPr>
                <a:lnSpc>
                  <a:spcPts val="2900"/>
                </a:lnSpc>
              </a:pPr>
              <a:r>
                <a:rPr lang="en-US" sz="6000" dirty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.</a:t>
              </a:r>
            </a:p>
          </p:txBody>
        </p:sp>
        <p:cxnSp>
          <p:nvCxnSpPr>
            <p:cNvPr id="11" name="Straight Arrow Connector 10"/>
            <p:cNvCxnSpPr>
              <a:endCxn id="5128" idx="1"/>
            </p:cNvCxnSpPr>
            <p:nvPr/>
          </p:nvCxnSpPr>
          <p:spPr>
            <a:xfrm>
              <a:off x="1348561" y="4386877"/>
              <a:ext cx="753494" cy="111399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308519" y="3542850"/>
            <a:ext cx="2846413" cy="523690"/>
            <a:chOff x="1308519" y="3542850"/>
            <a:chExt cx="2846413" cy="523690"/>
          </a:xfrm>
        </p:grpSpPr>
        <p:sp>
          <p:nvSpPr>
            <p:cNvPr id="7" name="TextBox 6"/>
            <p:cNvSpPr txBox="1"/>
            <p:nvPr/>
          </p:nvSpPr>
          <p:spPr>
            <a:xfrm>
              <a:off x="2390140" y="3686570"/>
              <a:ext cx="176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base model #2</a:t>
              </a:r>
              <a:endParaRPr lang="en-US" sz="1600" dirty="0">
                <a:solidFill>
                  <a:srgbClr val="FFFF00"/>
                </a:solidFill>
                <a:latin typeface="Avenir Next Cyr W04 Demi" panose="020B0703020202020204" pitchFamily="34" charset="0"/>
              </a:endParaRPr>
            </a:p>
          </p:txBody>
        </p:sp>
        <p:pic>
          <p:nvPicPr>
            <p:cNvPr id="5126" name="Picture 6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34" y="3542850"/>
              <a:ext cx="523690" cy="523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Arrow Connector 26"/>
            <p:cNvCxnSpPr>
              <a:endCxn id="5126" idx="1"/>
            </p:cNvCxnSpPr>
            <p:nvPr/>
          </p:nvCxnSpPr>
          <p:spPr>
            <a:xfrm>
              <a:off x="1308519" y="3803189"/>
              <a:ext cx="658515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089352" y="3686570"/>
            <a:ext cx="2148150" cy="338554"/>
            <a:chOff x="4089352" y="3686570"/>
            <a:chExt cx="2148150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4472710" y="3686570"/>
              <a:ext cx="176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prediction #2</a:t>
              </a:r>
              <a:endParaRPr lang="en-US" sz="1600" dirty="0">
                <a:solidFill>
                  <a:srgbClr val="FFFF00"/>
                </a:solidFill>
                <a:latin typeface="Avenir Next Cyr W04 Demi" panose="020B0703020202020204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089352" y="3871769"/>
              <a:ext cx="36576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89352" y="2836178"/>
            <a:ext cx="2148150" cy="338554"/>
            <a:chOff x="4089352" y="2836178"/>
            <a:chExt cx="214815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4472710" y="2836178"/>
              <a:ext cx="176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prediction #1</a:t>
              </a:r>
              <a:endParaRPr lang="en-US" sz="1600" dirty="0">
                <a:solidFill>
                  <a:srgbClr val="FFFF00"/>
                </a:solidFill>
                <a:latin typeface="Avenir Next Cyr W04 Demi" panose="020B0703020202020204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089352" y="3026993"/>
              <a:ext cx="36576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106950" y="4073934"/>
            <a:ext cx="2130552" cy="1619970"/>
            <a:chOff x="4106950" y="4073934"/>
            <a:chExt cx="2130552" cy="1619970"/>
          </a:xfrm>
        </p:grpSpPr>
        <p:sp>
          <p:nvSpPr>
            <p:cNvPr id="19" name="TextBox 18"/>
            <p:cNvSpPr txBox="1"/>
            <p:nvPr/>
          </p:nvSpPr>
          <p:spPr>
            <a:xfrm>
              <a:off x="4472710" y="5355350"/>
              <a:ext cx="176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prediction #k</a:t>
              </a:r>
              <a:endParaRPr lang="en-US" sz="1600" dirty="0">
                <a:solidFill>
                  <a:srgbClr val="FFFF00"/>
                </a:solidFill>
                <a:latin typeface="Avenir Next Cyr W04 Demi" panose="020B0703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0252" y="4073934"/>
              <a:ext cx="822960" cy="130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900"/>
                </a:lnSpc>
              </a:pPr>
              <a:r>
                <a:rPr lang="en-US" sz="60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.</a:t>
              </a:r>
            </a:p>
            <a:p>
              <a:pPr>
                <a:lnSpc>
                  <a:spcPts val="2900"/>
                </a:lnSpc>
              </a:pPr>
              <a:r>
                <a:rPr lang="en-US" sz="60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.</a:t>
              </a:r>
            </a:p>
            <a:p>
              <a:pPr>
                <a:lnSpc>
                  <a:spcPts val="2900"/>
                </a:lnSpc>
              </a:pPr>
              <a:r>
                <a:rPr lang="en-US" sz="6000" dirty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.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106950" y="5547487"/>
              <a:ext cx="36576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315720" y="2700865"/>
            <a:ext cx="2839212" cy="839895"/>
            <a:chOff x="1315720" y="2700865"/>
            <a:chExt cx="2839212" cy="839895"/>
          </a:xfrm>
        </p:grpSpPr>
        <p:pic>
          <p:nvPicPr>
            <p:cNvPr id="5124" name="Picture 4" descr="Image result for machine learning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460" y="2700865"/>
              <a:ext cx="588264" cy="588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390140" y="2836178"/>
              <a:ext cx="176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base model #1</a:t>
              </a:r>
              <a:endParaRPr lang="en-US" sz="1600" dirty="0">
                <a:solidFill>
                  <a:srgbClr val="FFFF00"/>
                </a:solidFill>
                <a:latin typeface="Avenir Next Cyr W04 Demi" panose="020B0703020202020204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1315720" y="3066700"/>
              <a:ext cx="651313" cy="47406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877100" y="3025477"/>
            <a:ext cx="955488" cy="2508044"/>
            <a:chOff x="5877100" y="3025477"/>
            <a:chExt cx="955488" cy="2508044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6051574" y="3870263"/>
              <a:ext cx="36576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558268" y="3736434"/>
              <a:ext cx="274320" cy="2743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051574" y="3661386"/>
              <a:ext cx="36576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051574" y="4079890"/>
              <a:ext cx="36576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5323511" y="4797081"/>
              <a:ext cx="146304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723143" y="3353908"/>
              <a:ext cx="658368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0800000">
              <a:off x="5877100" y="3041589"/>
              <a:ext cx="18288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5892340" y="5532015"/>
              <a:ext cx="18288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091295" y="4159081"/>
            <a:ext cx="1258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Next Cyr W04 Demi" panose="020B0703020202020204" pitchFamily="34" charset="0"/>
              </a:rPr>
              <a:t>combiner</a:t>
            </a:r>
            <a:endParaRPr lang="en-US" sz="1600" dirty="0">
              <a:solidFill>
                <a:srgbClr val="FFFF00"/>
              </a:solidFill>
              <a:latin typeface="Avenir Next Cyr W04 Demi" panose="020B0703020202020204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000977" y="3633483"/>
            <a:ext cx="1803630" cy="584775"/>
            <a:chOff x="7000977" y="3633483"/>
            <a:chExt cx="180363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7546569" y="3633483"/>
              <a:ext cx="12580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00"/>
                  </a:solidFill>
                  <a:latin typeface="Avenir Next Cyr W04 Demi" panose="020B0703020202020204" pitchFamily="34" charset="0"/>
                </a:rPr>
                <a:t>final prediction</a:t>
              </a:r>
              <a:endParaRPr lang="en-US" sz="1600" dirty="0">
                <a:solidFill>
                  <a:srgbClr val="FFFF00"/>
                </a:solidFill>
                <a:latin typeface="Avenir Next Cyr W04 Demi" panose="020B0703020202020204" pitchFamily="34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7000977" y="3870263"/>
              <a:ext cx="640080" cy="150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10377"/>
            <a:ext cx="9144000" cy="6842314"/>
          </a:xfrm>
          <a:prstGeom prst="rect">
            <a:avLst/>
          </a:prstGeom>
          <a:solidFill>
            <a:srgbClr val="FBF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05" y="-12408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venir Next Cyr W04 Demi Italic" panose="020B0703020202090204" pitchFamily="34" charset="0"/>
              </a:rPr>
              <a:t>milestones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venir Next Cyr W04 Demi Italic" panose="020B0703020202090204" pitchFamily="34" charset="0"/>
            </a:endParaRPr>
          </a:p>
        </p:txBody>
      </p:sp>
      <p:pic>
        <p:nvPicPr>
          <p:cNvPr id="7172" name="Picture 4" descr="Image result for road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CF39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699"/>
                    </a14:imgEffect>
                    <a14:imgEffect>
                      <a14:saturation sat="1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0377"/>
            <a:ext cx="2780665" cy="684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3706" y="2010863"/>
            <a:ext cx="4572000" cy="4875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Cascade Generalization(Gama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Brazdil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65137" y="639663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79720" y="484312"/>
            <a:ext cx="2037560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1992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Stacking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Wolpert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179617" y="1025743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0937" y="612314"/>
            <a:ext cx="4572000" cy="685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1995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Freud &amp;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Schapire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Combiner (Chan &amp;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Stolfo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451120" y="1188303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97538" y="915513"/>
            <a:ext cx="1841176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1996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Bagging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Breiman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189051" y="1610243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2463" y="1397194"/>
            <a:ext cx="4583876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1998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subspace method (Ho)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03800" y="1950303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73712" y="1577226"/>
            <a:ext cx="2277746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1999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Wagging/Weight </a:t>
            </a: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aggregating(Bauer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Kohav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014905" y="2249074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946305" y="4262144"/>
            <a:ext cx="4572000" cy="4875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2010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GA-stacking (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Ledezma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082028" y="2742783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33847" y="2317279"/>
            <a:ext cx="2570161" cy="882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Breiman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Machine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(Friedman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4619850" y="2976638"/>
            <a:ext cx="412984" cy="102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-58734" y="2672009"/>
            <a:ext cx="4572000" cy="685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</a:pP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2005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Modest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Vezhnevets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Vezhnevets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sequential learning (Cohen &amp;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898826" y="3654995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27146" y="3451738"/>
            <a:ext cx="2662880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2006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Rotation Forest (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Rodriguez </a:t>
            </a:r>
            <a:r>
              <a:rPr lang="fr-FR" sz="1200" i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</a:t>
            </a:r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938" y="3648363"/>
            <a:ext cx="3499316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2007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 Learner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(van der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Polley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Hubbard)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599586" y="4327985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84880" y="4077289"/>
            <a:ext cx="2375225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2009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Troika (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Menahem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 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711252" y="4564441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46040" y="6211800"/>
            <a:ext cx="2575721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2017</a:t>
            </a:r>
            <a:endParaRPr lang="en-US" sz="1200" dirty="0">
              <a:solidFill>
                <a:schemeClr val="accent6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gcForest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(Zhou &amp; Feng)</a:t>
            </a:r>
            <a:endParaRPr lang="en-US" sz="1200" dirty="0">
              <a:solidFill>
                <a:schemeClr val="accent6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472105" y="4850771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00425" y="4619723"/>
            <a:ext cx="2585798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2012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 Stacking (Trivedi and Kapadia 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352800" y="5289095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369" y="4924342"/>
            <a:ext cx="3233031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2014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 Slab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projection random discretization ensembles (Ahmad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Brown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508145" y="5551811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17105" y="5319575"/>
            <a:ext cx="2514120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 neural decision forests (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Kontschieder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 al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4027805" y="3994893"/>
            <a:ext cx="412984" cy="102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405181" y="5990135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6988" y="5655485"/>
            <a:ext cx="3062617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2016</a:t>
            </a:r>
          </a:p>
          <a:p>
            <a:pPr algn="r">
              <a:lnSpc>
                <a:spcPct val="107000"/>
              </a:lnSpc>
            </a:pP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Extreme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Gradient Boosting </a:t>
            </a:r>
            <a:endParaRPr lang="en-US" sz="1200" b="1" dirty="0" smtClean="0">
              <a:solidFill>
                <a:schemeClr val="accent6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Chen &amp;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Guestrin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accent6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903905" y="6439354"/>
            <a:ext cx="4572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5576</TotalTime>
  <Words>670</Words>
  <Application>Microsoft Office PowerPoint</Application>
  <PresentationFormat>On-screen Show (4:3)</PresentationFormat>
  <Paragraphs>298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Albany AMT</vt:lpstr>
      <vt:lpstr>Arial</vt:lpstr>
      <vt:lpstr>Avenir Next Cyr W04 Demi</vt:lpstr>
      <vt:lpstr>Avenir Next Cyr W04 Demi Italic</vt:lpstr>
      <vt:lpstr>Calibri</vt:lpstr>
      <vt:lpstr>Calibri Light</vt:lpstr>
      <vt:lpstr>Roboto Slab</vt:lpstr>
      <vt:lpstr>Times New Roman</vt:lpstr>
      <vt:lpstr>Wingdings</vt:lpstr>
      <vt:lpstr>Office Theme</vt:lpstr>
      <vt:lpstr>ENSEMBLE LEARNING</vt:lpstr>
      <vt:lpstr>what is a  super model?</vt:lpstr>
      <vt:lpstr>“</vt:lpstr>
      <vt:lpstr>PowerPoint Presentation</vt:lpstr>
      <vt:lpstr>super predictive-model</vt:lpstr>
      <vt:lpstr>PowerPoint Presentation</vt:lpstr>
      <vt:lpstr>ensembling model could increase the model performance</vt:lpstr>
      <vt:lpstr>what is the ensemble approach?</vt:lpstr>
      <vt:lpstr>milestones</vt:lpstr>
      <vt:lpstr>accuracy of the ensemble:  an illustration</vt:lpstr>
      <vt:lpstr>accuracy of the ensemble:  an illustration</vt:lpstr>
      <vt:lpstr>success story</vt:lpstr>
      <vt:lpstr>success story</vt:lpstr>
      <vt:lpstr>super learner methodology how to create the combiner?</vt:lpstr>
      <vt:lpstr>some results</vt:lpstr>
      <vt:lpstr>some results</vt:lpstr>
      <vt:lpstr>conclusion</vt:lpstr>
      <vt:lpstr>thank you matur nuwun   contact: bagusco@gmail.com bagusco@ipb.ac.id </vt:lpstr>
    </vt:vector>
  </TitlesOfParts>
  <Company>STAT-IPB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Bagus Sartono</dc:creator>
  <cp:lastModifiedBy>Bagus Sartono</cp:lastModifiedBy>
  <cp:revision>52</cp:revision>
  <dcterms:created xsi:type="dcterms:W3CDTF">2019-03-15T02:18:23Z</dcterms:created>
  <dcterms:modified xsi:type="dcterms:W3CDTF">2019-03-18T23:14:37Z</dcterms:modified>
</cp:coreProperties>
</file>