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73" r:id="rId11"/>
    <p:sldId id="266" r:id="rId12"/>
    <p:sldId id="267" r:id="rId13"/>
    <p:sldId id="269" r:id="rId14"/>
    <p:sldId id="270" r:id="rId15"/>
    <p:sldId id="271" r:id="rId16"/>
    <p:sldId id="272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2832" autoAdjust="0"/>
    <p:restoredTop sz="86460" autoAdjust="0"/>
  </p:normalViewPr>
  <p:slideViewPr>
    <p:cSldViewPr>
      <p:cViewPr>
        <p:scale>
          <a:sx n="73" d="100"/>
          <a:sy n="73" d="100"/>
        </p:scale>
        <p:origin x="48" y="6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.emf"/><Relationship Id="rId1" Type="http://schemas.openxmlformats.org/officeDocument/2006/relationships/image" Target="../media/image18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image" Target="../media/image21.emf"/><Relationship Id="rId7" Type="http://schemas.openxmlformats.org/officeDocument/2006/relationships/image" Target="../media/image24.emf"/><Relationship Id="rId2" Type="http://schemas.openxmlformats.org/officeDocument/2006/relationships/image" Target="../media/image20.emf"/><Relationship Id="rId1" Type="http://schemas.openxmlformats.org/officeDocument/2006/relationships/image" Target="../media/image12.emf"/><Relationship Id="rId6" Type="http://schemas.openxmlformats.org/officeDocument/2006/relationships/image" Target="../media/image23.emf"/><Relationship Id="rId5" Type="http://schemas.openxmlformats.org/officeDocument/2006/relationships/image" Target="../media/image13.emf"/><Relationship Id="rId10" Type="http://schemas.openxmlformats.org/officeDocument/2006/relationships/image" Target="../media/image27.emf"/><Relationship Id="rId4" Type="http://schemas.openxmlformats.org/officeDocument/2006/relationships/image" Target="../media/image22.emf"/><Relationship Id="rId9" Type="http://schemas.openxmlformats.org/officeDocument/2006/relationships/image" Target="../media/image26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7" Type="http://schemas.openxmlformats.org/officeDocument/2006/relationships/image" Target="../media/image32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Relationship Id="rId6" Type="http://schemas.openxmlformats.org/officeDocument/2006/relationships/image" Target="../media/image31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E4BA602-BF1B-44AA-BD17-3D0CA759FAF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3B25B4-AB2A-4ED1-9C65-41C990A2BC9B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2E28B2-76A0-4A78-A578-01EAA3E108AF}" type="slidenum">
              <a:rPr lang="en-US"/>
              <a:pPr/>
              <a:t>10</a:t>
            </a:fld>
            <a:endParaRPr lang="en-US"/>
          </a:p>
        </p:txBody>
      </p:sp>
      <p:sp>
        <p:nvSpPr>
          <p:cNvPr id="563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EB9417-6568-492A-8B91-E0588A119D42}" type="slidenum">
              <a:rPr lang="en-US"/>
              <a:pPr/>
              <a:t>11</a:t>
            </a:fld>
            <a:endParaRPr lang="en-US"/>
          </a:p>
        </p:txBody>
      </p:sp>
      <p:sp>
        <p:nvSpPr>
          <p:cNvPr id="2457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2B4DC-0AE5-4278-8381-A9B21D00746A}" type="slidenum">
              <a:rPr lang="en-US"/>
              <a:pPr/>
              <a:t>12</a:t>
            </a:fld>
            <a:endParaRPr lang="en-US"/>
          </a:p>
        </p:txBody>
      </p:sp>
      <p:sp>
        <p:nvSpPr>
          <p:cNvPr id="2662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D5582D-A067-4480-B8AF-86F6C83EA922}" type="slidenum">
              <a:rPr lang="en-US"/>
              <a:pPr/>
              <a:t>13</a:t>
            </a:fld>
            <a:endParaRPr lang="en-US"/>
          </a:p>
        </p:txBody>
      </p:sp>
      <p:sp>
        <p:nvSpPr>
          <p:cNvPr id="3072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1DE868-24AE-482B-B21A-5B4212500A51}" type="slidenum">
              <a:rPr lang="en-US"/>
              <a:pPr/>
              <a:t>14</a:t>
            </a:fld>
            <a:endParaRPr lang="en-US"/>
          </a:p>
        </p:txBody>
      </p:sp>
      <p:sp>
        <p:nvSpPr>
          <p:cNvPr id="3277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55D32F-BDAE-47D0-81AB-AEF7F475E205}" type="slidenum">
              <a:rPr lang="en-US"/>
              <a:pPr/>
              <a:t>15</a:t>
            </a:fld>
            <a:endParaRPr lang="en-US"/>
          </a:p>
        </p:txBody>
      </p:sp>
      <p:sp>
        <p:nvSpPr>
          <p:cNvPr id="3481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BAA9EA-8CCC-4E2A-90B4-FDD359D46D9A}" type="slidenum">
              <a:rPr lang="en-US"/>
              <a:pPr/>
              <a:t>16</a:t>
            </a:fld>
            <a:endParaRPr lang="en-US"/>
          </a:p>
        </p:txBody>
      </p:sp>
      <p:sp>
        <p:nvSpPr>
          <p:cNvPr id="3686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29EA18-2B3F-4A7D-8022-CB3C9E166559}" type="slidenum">
              <a:rPr lang="en-US"/>
              <a:pPr/>
              <a:t>2</a:t>
            </a:fld>
            <a:endParaRPr lang="en-US"/>
          </a:p>
        </p:txBody>
      </p:sp>
      <p:sp>
        <p:nvSpPr>
          <p:cNvPr id="614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947F03-DD4C-4D80-8012-242DA45F63B8}" type="slidenum">
              <a:rPr lang="en-US"/>
              <a:pPr/>
              <a:t>3</a:t>
            </a:fld>
            <a:endParaRPr lang="en-US"/>
          </a:p>
        </p:txBody>
      </p:sp>
      <p:sp>
        <p:nvSpPr>
          <p:cNvPr id="819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CB2282-42DB-42D3-BD35-3480C5CF95D7}" type="slidenum">
              <a:rPr lang="en-US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52C0C0-FFA6-418A-BA65-F3F153261906}" type="slidenum">
              <a:rPr lang="en-US"/>
              <a:pPr/>
              <a:t>5</a:t>
            </a:fld>
            <a:endParaRPr lang="en-US"/>
          </a:p>
        </p:txBody>
      </p:sp>
      <p:sp>
        <p:nvSpPr>
          <p:cNvPr id="1229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D5E968-7EA6-449A-8B0E-EF5CFE1F8207}" type="slidenum">
              <a:rPr lang="en-US"/>
              <a:pPr/>
              <a:t>6</a:t>
            </a:fld>
            <a:endParaRPr lang="en-US"/>
          </a:p>
        </p:txBody>
      </p:sp>
      <p:sp>
        <p:nvSpPr>
          <p:cNvPr id="14338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E860B-ED9C-48B8-9707-D03B47D5AF54}" type="slidenum">
              <a:rPr lang="en-US"/>
              <a:pPr/>
              <a:t>7</a:t>
            </a:fld>
            <a:endParaRPr lang="en-US"/>
          </a:p>
        </p:txBody>
      </p:sp>
      <p:sp>
        <p:nvSpPr>
          <p:cNvPr id="16386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A36858-61CA-488A-A504-9A765813277A}" type="slidenum">
              <a:rPr lang="en-US"/>
              <a:pPr/>
              <a:t>8</a:t>
            </a:fld>
            <a:endParaRPr lang="en-US"/>
          </a:p>
        </p:txBody>
      </p:sp>
      <p:sp>
        <p:nvSpPr>
          <p:cNvPr id="18434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4EE62B-4BCC-4608-B75E-FB5FE47441E9}" type="slidenum">
              <a:rPr lang="en-US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3251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3252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53253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4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5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256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53257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3258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3259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3260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3261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2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3263" name="Rectangle 15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D1E0CE77-6310-41D5-AEAC-0359ABF7DF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1D9750-F991-4C37-9CD6-4AECD480C2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63497-2736-44D8-9F0C-EAE25181E7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1B068A0B-89DE-468F-ACD2-717AE40BB6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E79E4CB7-959E-4F88-B98D-9648FCA308B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00BA1-04DB-411D-9348-E1E22B83D9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A99213-316B-4731-9623-12A7A7B4B1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56F677-8F53-4D7C-B66A-9F150B8932E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651380-8C6A-4127-9029-0C4F43DB2E7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67DC81-F3DC-4531-AA21-6A6A95CF98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9BA8DB-9066-4590-B080-C39CD41CD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BC7078-DEC4-4015-A41D-506B1AB119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7984AF-2B4F-46DA-855D-57C56CB343C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52227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52228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52229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52230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5223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223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2233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endParaRPr lang="en-US"/>
          </a:p>
        </p:txBody>
      </p:sp>
      <p:sp>
        <p:nvSpPr>
          <p:cNvPr id="52234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endParaRPr lang="en-US"/>
          </a:p>
        </p:txBody>
      </p:sp>
      <p:sp>
        <p:nvSpPr>
          <p:cNvPr id="52235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4556053-F697-42D4-A5C3-01A1576C873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iming>
    <p:tnLst>
      <p:par>
        <p:cTn id="1" dur="indefinite" restart="never" nodeType="tmRoot"/>
      </p:par>
    </p:tnLst>
  </p:timing>
  <p:txStyles>
    <p:titleStyle>
      <a:lvl1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4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oleObject" Target="../embeddings/oleObject31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25.bin"/><Relationship Id="rId12" Type="http://schemas.openxmlformats.org/officeDocument/2006/relationships/oleObject" Target="../embeddings/oleObject3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2.bin"/><Relationship Id="rId9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13.xml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5" Type="http://schemas.openxmlformats.org/officeDocument/2006/relationships/oleObject" Target="../embeddings/oleObject48.bin"/><Relationship Id="rId4" Type="http://schemas.openxmlformats.org/officeDocument/2006/relationships/oleObject" Target="../embeddings/oleObject4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oleObject" Target="../embeddings/oleObject49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5.bin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8.bin"/><Relationship Id="rId5" Type="http://schemas.openxmlformats.org/officeDocument/2006/relationships/oleObject" Target="../embeddings/oleObject7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1.bin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PEMODELAN SISITEM INFORMASI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143000"/>
          </a:xfrm>
        </p:spPr>
        <p:txBody>
          <a:bodyPr/>
          <a:lstStyle/>
          <a:p>
            <a:r>
              <a:rPr lang="en-US"/>
              <a:t>Assocciation – Use Case Diagram</a:t>
            </a:r>
          </a:p>
        </p:txBody>
      </p:sp>
      <p:sp>
        <p:nvSpPr>
          <p:cNvPr id="55300" name="Rectangle 4"/>
          <p:cNvSpPr>
            <a:spLocks noChangeArrowheads="1"/>
          </p:cNvSpPr>
          <p:nvPr/>
        </p:nvSpPr>
        <p:spPr bwMode="auto">
          <a:xfrm>
            <a:off x="827088" y="2133600"/>
            <a:ext cx="7921625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r>
              <a:rPr lang="en-US" sz="2000" b="1" i="1"/>
              <a:t>Association antara actor dan use case</a:t>
            </a:r>
            <a:endParaRPr lang="en-US" sz="2000"/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/>
              <a:t>Ujung panah pada association antara actor dan use case mengindikasikan </a:t>
            </a:r>
            <a:r>
              <a:rPr lang="en-US" b="1" i="1"/>
              <a:t>siapa/apa</a:t>
            </a:r>
            <a:r>
              <a:rPr lang="en-US"/>
              <a:t> yang meminta interaksi dan bukannya mengindikasikan aliran data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None/>
            </a:pPr>
            <a:endParaRPr lang="en-US"/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/>
              <a:t>Sebaiknya gunakan garis tanpa panah untuk association antara actor dan use case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/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/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/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endParaRPr lang="en-US"/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/>
              <a:t>association antara actor dan use case yang menggunakan panah terbuka untuk mengindikasikan bila actor berinteraksi secara </a:t>
            </a:r>
            <a:r>
              <a:rPr lang="en-US" b="1" i="1"/>
              <a:t>pasif</a:t>
            </a:r>
            <a:r>
              <a:rPr lang="en-US"/>
              <a:t> dengan system anda.</a:t>
            </a:r>
          </a:p>
        </p:txBody>
      </p:sp>
      <p:sp>
        <p:nvSpPr>
          <p:cNvPr id="55301" name="Line 5"/>
          <p:cNvSpPr>
            <a:spLocks noChangeShapeType="1"/>
          </p:cNvSpPr>
          <p:nvPr/>
        </p:nvSpPr>
        <p:spPr bwMode="auto">
          <a:xfrm>
            <a:off x="1331913" y="3213100"/>
            <a:ext cx="32004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55302" name="Object 6"/>
          <p:cNvGraphicFramePr>
            <a:graphicFrameLocks noChangeAspect="1"/>
          </p:cNvGraphicFramePr>
          <p:nvPr/>
        </p:nvGraphicFramePr>
        <p:xfrm>
          <a:off x="1331913" y="5267325"/>
          <a:ext cx="2878137" cy="182563"/>
        </p:xfrm>
        <a:graphic>
          <a:graphicData uri="http://schemas.openxmlformats.org/presentationml/2006/ole">
            <p:oleObj spid="_x0000_s55302" name="Visio" r:id="rId4" imgW="1677010" imgH="101498" progId="Visio.Drawing.6">
              <p:embed/>
            </p:oleObj>
          </a:graphicData>
        </a:graphic>
      </p:graphicFrame>
      <p:graphicFrame>
        <p:nvGraphicFramePr>
          <p:cNvPr id="55303" name="Object 7"/>
          <p:cNvGraphicFramePr>
            <a:graphicFrameLocks noChangeAspect="1"/>
          </p:cNvGraphicFramePr>
          <p:nvPr/>
        </p:nvGraphicFramePr>
        <p:xfrm>
          <a:off x="5303838" y="3548063"/>
          <a:ext cx="2016125" cy="1033462"/>
        </p:xfrm>
        <a:graphic>
          <a:graphicData uri="http://schemas.openxmlformats.org/presentationml/2006/ole">
            <p:oleObj spid="_x0000_s55303" name="Visio" r:id="rId5" imgW="2511857" imgH="914400" progId="Visio.Drawing.6">
              <p:embed/>
            </p:oleObj>
          </a:graphicData>
        </a:graphic>
      </p:graphicFrame>
      <p:graphicFrame>
        <p:nvGraphicFramePr>
          <p:cNvPr id="55304" name="Object 8"/>
          <p:cNvGraphicFramePr>
            <a:graphicFrameLocks noChangeAspect="1"/>
          </p:cNvGraphicFramePr>
          <p:nvPr/>
        </p:nvGraphicFramePr>
        <p:xfrm>
          <a:off x="4467225" y="5384800"/>
          <a:ext cx="3333750" cy="1068388"/>
        </p:xfrm>
        <a:graphic>
          <a:graphicData uri="http://schemas.openxmlformats.org/presentationml/2006/ole">
            <p:oleObj spid="_x0000_s55304" name="Visio" r:id="rId6" imgW="3140659" imgH="1005840" progId="Visio.Drawing.6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600200"/>
            <a:ext cx="8685212" cy="1828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1800"/>
              <a:t>&lt;&lt;include&gt;&gt;	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termasuk didalam use case lain (required) / (diharuskan)	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Pemanggilan use case oleh use case lain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contohnya adalah  Pemanggilan sebuah fungsi program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 i="1"/>
              <a:t>Gambarkan association &lt;&lt;include&gt;&gt; secara horizontal	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Tanda panah terbuka harus terarah ke sub use case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Tidak boleh actor dihubungkan pada use case &lt;&lt;include&gt;&gt;</a:t>
            </a:r>
          </a:p>
        </p:txBody>
      </p:sp>
      <p:graphicFrame>
        <p:nvGraphicFramePr>
          <p:cNvPr id="23555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6227763" y="3317875"/>
          <a:ext cx="511175" cy="1111250"/>
        </p:xfrm>
        <a:graphic>
          <a:graphicData uri="http://schemas.openxmlformats.org/presentationml/2006/ole">
            <p:oleObj spid="_x0000_s23555" name="Visio" r:id="rId4" imgW="540715" imgH="1110996" progId="Visio.Drawing.6">
              <p:embed/>
            </p:oleObj>
          </a:graphicData>
        </a:graphic>
      </p:graphicFrame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0" y="25384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58" name="Object 6"/>
          <p:cNvGraphicFramePr>
            <a:graphicFrameLocks noChangeAspect="1"/>
          </p:cNvGraphicFramePr>
          <p:nvPr/>
        </p:nvGraphicFramePr>
        <p:xfrm>
          <a:off x="673100" y="3784600"/>
          <a:ext cx="1981200" cy="1157288"/>
        </p:xfrm>
        <a:graphic>
          <a:graphicData uri="http://schemas.openxmlformats.org/presentationml/2006/ole">
            <p:oleObj spid="_x0000_s23558" name="Visio" r:id="rId5" imgW="2765520" imgH="2071080" progId="Visio.Drawing.6">
              <p:embed/>
            </p:oleObj>
          </a:graphicData>
        </a:graphic>
      </p:graphicFrame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762000" y="27432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0" name="Object 8"/>
          <p:cNvGraphicFramePr>
            <a:graphicFrameLocks noChangeAspect="1"/>
          </p:cNvGraphicFramePr>
          <p:nvPr/>
        </p:nvGraphicFramePr>
        <p:xfrm>
          <a:off x="4140200" y="4667250"/>
          <a:ext cx="2743200" cy="1066800"/>
        </p:xfrm>
        <a:graphic>
          <a:graphicData uri="http://schemas.openxmlformats.org/presentationml/2006/ole">
            <p:oleObj spid="_x0000_s23560" name="Visio" r:id="rId6" imgW="3795480" imgH="1350720" progId="Visio.Drawing.6">
              <p:embed/>
            </p:oleObj>
          </a:graphicData>
        </a:graphic>
      </p:graphicFrame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3562" name="Object 10"/>
          <p:cNvGraphicFramePr>
            <a:graphicFrameLocks noChangeAspect="1"/>
          </p:cNvGraphicFramePr>
          <p:nvPr/>
        </p:nvGraphicFramePr>
        <p:xfrm>
          <a:off x="2339975" y="3602038"/>
          <a:ext cx="3105150" cy="1104900"/>
        </p:xfrm>
        <a:graphic>
          <a:graphicData uri="http://schemas.openxmlformats.org/presentationml/2006/ole">
            <p:oleObj spid="_x0000_s23562" name="Visio" r:id="rId7" imgW="3795480" imgH="1350720" progId="Visio.Drawing.6">
              <p:embed/>
            </p:oleObj>
          </a:graphicData>
        </a:graphic>
      </p:graphicFrame>
      <p:graphicFrame>
        <p:nvGraphicFramePr>
          <p:cNvPr id="23563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7378700" y="3317875"/>
          <a:ext cx="747713" cy="428625"/>
        </p:xfrm>
        <a:graphic>
          <a:graphicData uri="http://schemas.openxmlformats.org/presentationml/2006/ole">
            <p:oleObj spid="_x0000_s23563" name="Visio" r:id="rId8" imgW="790042" imgH="430378" progId="Visio.Drawing.6">
              <p:embed/>
            </p:oleObj>
          </a:graphicData>
        </a:graphic>
      </p:graphicFrame>
      <p:graphicFrame>
        <p:nvGraphicFramePr>
          <p:cNvPr id="23564" name="Object 12"/>
          <p:cNvGraphicFramePr>
            <a:graphicFrameLocks noChangeAspect="1"/>
          </p:cNvGraphicFramePr>
          <p:nvPr/>
        </p:nvGraphicFramePr>
        <p:xfrm>
          <a:off x="7256463" y="4233863"/>
          <a:ext cx="903287" cy="490537"/>
        </p:xfrm>
        <a:graphic>
          <a:graphicData uri="http://schemas.openxmlformats.org/presentationml/2006/ole">
            <p:oleObj spid="_x0000_s23564" name="Visio" r:id="rId9" imgW="902818" imgH="489814" progId="Visio.Drawing.6">
              <p:embed/>
            </p:oleObj>
          </a:graphicData>
        </a:graphic>
      </p:graphicFrame>
      <p:sp>
        <p:nvSpPr>
          <p:cNvPr id="23565" name="Line 13"/>
          <p:cNvSpPr>
            <a:spLocks noChangeShapeType="1"/>
          </p:cNvSpPr>
          <p:nvPr/>
        </p:nvSpPr>
        <p:spPr bwMode="auto">
          <a:xfrm flipV="1">
            <a:off x="6494463" y="3624263"/>
            <a:ext cx="8382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66" name="Object 14"/>
          <p:cNvGraphicFramePr>
            <a:graphicFrameLocks noChangeAspect="1"/>
          </p:cNvGraphicFramePr>
          <p:nvPr/>
        </p:nvGraphicFramePr>
        <p:xfrm>
          <a:off x="7637463" y="3700463"/>
          <a:ext cx="101600" cy="515937"/>
        </p:xfrm>
        <a:graphic>
          <a:graphicData uri="http://schemas.openxmlformats.org/presentationml/2006/ole">
            <p:oleObj spid="_x0000_s23566" name="Visio" r:id="rId10" imgW="101498" imgH="515722" progId="Visio.Drawing.6">
              <p:embed/>
            </p:oleObj>
          </a:graphicData>
        </a:graphic>
      </p:graphicFrame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7180263" y="3776663"/>
            <a:ext cx="175260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57200">
              <a:lnSpc>
                <a:spcPct val="8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  <a:sym typeface="Wingdings 2" pitchFamily="18" charset="2"/>
              </a:rPr>
              <a:t>&lt;&lt;include&gt;&gt;</a:t>
            </a:r>
          </a:p>
        </p:txBody>
      </p:sp>
      <p:sp>
        <p:nvSpPr>
          <p:cNvPr id="23568" name="Line 16"/>
          <p:cNvSpPr>
            <a:spLocks noChangeShapeType="1"/>
          </p:cNvSpPr>
          <p:nvPr/>
        </p:nvSpPr>
        <p:spPr bwMode="auto">
          <a:xfrm flipV="1">
            <a:off x="749300" y="3800475"/>
            <a:ext cx="1295400" cy="990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69" name="Line 17"/>
          <p:cNvSpPr>
            <a:spLocks noChangeShapeType="1"/>
          </p:cNvSpPr>
          <p:nvPr/>
        </p:nvSpPr>
        <p:spPr bwMode="auto">
          <a:xfrm flipH="1" flipV="1">
            <a:off x="749300" y="3800475"/>
            <a:ext cx="1295400" cy="10668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70" name="Object 18"/>
          <p:cNvGraphicFramePr>
            <a:graphicFrameLocks noChangeAspect="1"/>
          </p:cNvGraphicFramePr>
          <p:nvPr/>
        </p:nvGraphicFramePr>
        <p:xfrm>
          <a:off x="8018463" y="3448050"/>
          <a:ext cx="990600" cy="125413"/>
        </p:xfrm>
        <a:graphic>
          <a:graphicData uri="http://schemas.openxmlformats.org/presentationml/2006/ole">
            <p:oleObj spid="_x0000_s23570" name="Visio" r:id="rId11" imgW="806196" imgH="101498" progId="Visio.Drawing.6">
              <p:embed/>
            </p:oleObj>
          </a:graphicData>
        </a:graphic>
      </p:graphicFrame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3913188" y="3429000"/>
            <a:ext cx="7620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V="1">
            <a:off x="3989388" y="3429000"/>
            <a:ext cx="6096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73" name="Object 21"/>
          <p:cNvGraphicFramePr>
            <a:graphicFrameLocks noChangeAspect="1"/>
          </p:cNvGraphicFramePr>
          <p:nvPr/>
        </p:nvGraphicFramePr>
        <p:xfrm>
          <a:off x="752475" y="5592763"/>
          <a:ext cx="3130550" cy="1111250"/>
        </p:xfrm>
        <a:graphic>
          <a:graphicData uri="http://schemas.openxmlformats.org/presentationml/2006/ole">
            <p:oleObj spid="_x0000_s23573" name="Visio" r:id="rId12" imgW="3130906" imgH="1110996" progId="Visio.Drawing.6">
              <p:embed/>
            </p:oleObj>
          </a:graphicData>
        </a:graphic>
      </p:graphicFrame>
      <p:sp>
        <p:nvSpPr>
          <p:cNvPr id="23574" name="Line 22"/>
          <p:cNvSpPr>
            <a:spLocks noChangeShapeType="1"/>
          </p:cNvSpPr>
          <p:nvPr/>
        </p:nvSpPr>
        <p:spPr bwMode="auto">
          <a:xfrm flipH="1" flipV="1">
            <a:off x="2505075" y="5592763"/>
            <a:ext cx="5334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5" name="Line 23"/>
          <p:cNvSpPr>
            <a:spLocks noChangeShapeType="1"/>
          </p:cNvSpPr>
          <p:nvPr/>
        </p:nvSpPr>
        <p:spPr bwMode="auto">
          <a:xfrm flipV="1">
            <a:off x="2505075" y="5516563"/>
            <a:ext cx="381000" cy="609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3576" name="Object 24"/>
          <p:cNvGraphicFramePr>
            <a:graphicFrameLocks noChangeAspect="1"/>
          </p:cNvGraphicFramePr>
          <p:nvPr/>
        </p:nvGraphicFramePr>
        <p:xfrm>
          <a:off x="4105275" y="5745163"/>
          <a:ext cx="3130550" cy="1111250"/>
        </p:xfrm>
        <a:graphic>
          <a:graphicData uri="http://schemas.openxmlformats.org/presentationml/2006/ole">
            <p:oleObj spid="_x0000_s23576" name="Visio" r:id="rId13" imgW="3130906" imgH="1110996" progId="Visio.Drawing.6">
              <p:embed/>
            </p:oleObj>
          </a:graphicData>
        </a:graphic>
      </p:graphicFrame>
      <p:sp>
        <p:nvSpPr>
          <p:cNvPr id="23577" name="Line 25"/>
          <p:cNvSpPr>
            <a:spLocks noChangeShapeType="1"/>
          </p:cNvSpPr>
          <p:nvPr/>
        </p:nvSpPr>
        <p:spPr bwMode="auto">
          <a:xfrm flipH="1" flipV="1">
            <a:off x="5019675" y="6278563"/>
            <a:ext cx="685800" cy="228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78" name="Line 26"/>
          <p:cNvSpPr>
            <a:spLocks noChangeShapeType="1"/>
          </p:cNvSpPr>
          <p:nvPr/>
        </p:nvSpPr>
        <p:spPr bwMode="auto">
          <a:xfrm flipV="1">
            <a:off x="5095875" y="6202363"/>
            <a:ext cx="4572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3580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/>
              <a:t>Association  -  Use Case Diagram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516063"/>
            <a:ext cx="8532812" cy="205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sz="2000" b="1" i="1"/>
              <a:t>Association antara use case</a:t>
            </a:r>
            <a:r>
              <a:rPr lang="en-US" sz="1800"/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/>
              <a:t>&lt;&lt;extend&gt;&gt;	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Perluasan dari use case lain jika kondisi atau syarat terpenuhi (</a:t>
            </a:r>
            <a:r>
              <a:rPr lang="en-US" sz="2000" i="1"/>
              <a:t>Optional Behaviour</a:t>
            </a:r>
            <a:r>
              <a:rPr lang="en-US" sz="2000"/>
              <a:t>)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Kurangi penggunaan association Extend ini, terlalu banyak  pemakaian association ini membuat diagram sulit dipahami.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Tanda panah terbuka harus terarah ke parent/base use case</a:t>
            </a:r>
            <a:endParaRPr lang="en-US" sz="2000" i="1"/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 i="1"/>
              <a:t>Gambarkan association extend secara vertical (picture  extending use case below than base/parent use case)</a:t>
            </a:r>
            <a:r>
              <a:rPr lang="en-US" sz="2000"/>
              <a:t>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000"/>
              <a:t>Tidak boleh actor dihubungkan pada use case &lt;&lt;extend&gt;&gt;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>
            <p:ph sz="quarter" idx="2"/>
          </p:nvPr>
        </p:nvGraphicFramePr>
        <p:xfrm>
          <a:off x="6888163" y="5448300"/>
          <a:ext cx="746125" cy="428625"/>
        </p:xfrm>
        <a:graphic>
          <a:graphicData uri="http://schemas.openxmlformats.org/presentationml/2006/ole">
            <p:oleObj spid="_x0000_s25603" name="Visio" r:id="rId4" imgW="790042" imgH="430378" progId="Visio.Drawing.6">
              <p:embed/>
            </p:oleObj>
          </a:graphicData>
        </a:graphic>
      </p:graphicFrame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0" y="27432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0" y="287655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7" name="Object 7"/>
          <p:cNvGraphicFramePr>
            <a:graphicFrameLocks noChangeAspect="1"/>
          </p:cNvGraphicFramePr>
          <p:nvPr/>
        </p:nvGraphicFramePr>
        <p:xfrm>
          <a:off x="1044575" y="5681663"/>
          <a:ext cx="2590800" cy="915987"/>
        </p:xfrm>
        <a:graphic>
          <a:graphicData uri="http://schemas.openxmlformats.org/presentationml/2006/ole">
            <p:oleObj spid="_x0000_s25607" name="Visio" r:id="rId5" imgW="3662280" imgH="1293840" progId="Visio.Drawing.6">
              <p:embed/>
            </p:oleObj>
          </a:graphicData>
        </a:graphic>
      </p:graphicFrame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152400" y="2590800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09" name="Object 9"/>
          <p:cNvGraphicFramePr>
            <a:graphicFrameLocks noChangeAspect="1"/>
          </p:cNvGraphicFramePr>
          <p:nvPr/>
        </p:nvGraphicFramePr>
        <p:xfrm>
          <a:off x="827088" y="4216400"/>
          <a:ext cx="2362200" cy="1300163"/>
        </p:xfrm>
        <a:graphic>
          <a:graphicData uri="http://schemas.openxmlformats.org/presentationml/2006/ole">
            <p:oleObj spid="_x0000_s25609" name="Visio" r:id="rId6" imgW="2315880" imgH="1649880" progId="Visio.Drawing.6">
              <p:embed/>
            </p:oleObj>
          </a:graphicData>
        </a:graphic>
      </p:graphicFrame>
      <p:graphicFrame>
        <p:nvGraphicFramePr>
          <p:cNvPr id="25610" name="Object 10"/>
          <p:cNvGraphicFramePr>
            <a:graphicFrameLocks noChangeAspect="1"/>
          </p:cNvGraphicFramePr>
          <p:nvPr/>
        </p:nvGraphicFramePr>
        <p:xfrm>
          <a:off x="5473700" y="4230688"/>
          <a:ext cx="541338" cy="1111250"/>
        </p:xfrm>
        <a:graphic>
          <a:graphicData uri="http://schemas.openxmlformats.org/presentationml/2006/ole">
            <p:oleObj spid="_x0000_s25610" name="Visio" r:id="rId7" imgW="540715" imgH="1110996" progId="Visio.Drawing.6">
              <p:embed/>
            </p:oleObj>
          </a:graphicData>
        </a:graphic>
      </p:graphicFrame>
      <p:graphicFrame>
        <p:nvGraphicFramePr>
          <p:cNvPr id="25611" name="Object 11"/>
          <p:cNvGraphicFramePr>
            <a:graphicFrameLocks noChangeAspect="1"/>
          </p:cNvGraphicFramePr>
          <p:nvPr/>
        </p:nvGraphicFramePr>
        <p:xfrm>
          <a:off x="6769100" y="4306888"/>
          <a:ext cx="790575" cy="430212"/>
        </p:xfrm>
        <a:graphic>
          <a:graphicData uri="http://schemas.openxmlformats.org/presentationml/2006/ole">
            <p:oleObj spid="_x0000_s25611" name="Visio" r:id="rId8" imgW="790042" imgH="430378" progId="Visio.Drawing.6">
              <p:embed/>
            </p:oleObj>
          </a:graphicData>
        </a:graphic>
      </p:graphicFrame>
      <p:sp>
        <p:nvSpPr>
          <p:cNvPr id="25612" name="Line 12"/>
          <p:cNvSpPr>
            <a:spLocks noChangeShapeType="1"/>
          </p:cNvSpPr>
          <p:nvPr/>
        </p:nvSpPr>
        <p:spPr bwMode="auto">
          <a:xfrm flipH="1" flipV="1">
            <a:off x="903288" y="4216400"/>
            <a:ext cx="1981200" cy="1143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 flipV="1">
            <a:off x="979488" y="4292600"/>
            <a:ext cx="1905000" cy="10668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 flipV="1">
            <a:off x="6007100" y="4535488"/>
            <a:ext cx="7620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5615" name="Object 15"/>
          <p:cNvGraphicFramePr>
            <a:graphicFrameLocks noChangeAspect="1"/>
          </p:cNvGraphicFramePr>
          <p:nvPr>
            <p:ph sz="quarter" idx="3"/>
          </p:nvPr>
        </p:nvGraphicFramePr>
        <p:xfrm>
          <a:off x="7175500" y="4687888"/>
          <a:ext cx="144463" cy="760412"/>
        </p:xfrm>
        <a:graphic>
          <a:graphicData uri="http://schemas.openxmlformats.org/presentationml/2006/ole">
            <p:oleObj spid="_x0000_s25615" name="Visio" r:id="rId9" imgW="101498" imgH="612648" progId="Visio.Drawing.6">
              <p:embed/>
            </p:oleObj>
          </a:graphicData>
        </a:graphic>
      </p:graphicFrame>
      <p:sp>
        <p:nvSpPr>
          <p:cNvPr id="25616" name="Text Box 16"/>
          <p:cNvSpPr txBox="1">
            <a:spLocks noChangeArrowheads="1"/>
          </p:cNvSpPr>
          <p:nvPr/>
        </p:nvSpPr>
        <p:spPr bwMode="auto">
          <a:xfrm>
            <a:off x="6780213" y="5129213"/>
            <a:ext cx="1752600" cy="2619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indent="457200">
              <a:lnSpc>
                <a:spcPct val="80000"/>
              </a:lnSpc>
              <a:spcBef>
                <a:spcPct val="50000"/>
              </a:spcBef>
            </a:pPr>
            <a:r>
              <a:rPr lang="en-US" sz="1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  <a:sym typeface="Wingdings 2" pitchFamily="18" charset="2"/>
              </a:rPr>
              <a:t>&lt;&lt;extend&gt;&gt;</a:t>
            </a:r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 flipH="1" flipV="1">
            <a:off x="979488" y="5634038"/>
            <a:ext cx="2438400" cy="9144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 flipH="1">
            <a:off x="903288" y="5786438"/>
            <a:ext cx="2590800" cy="762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19" name="Rectangle 19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5620" name="Object 20"/>
          <p:cNvGraphicFramePr>
            <a:graphicFrameLocks noChangeAspect="1"/>
          </p:cNvGraphicFramePr>
          <p:nvPr/>
        </p:nvGraphicFramePr>
        <p:xfrm>
          <a:off x="4356100" y="5424488"/>
          <a:ext cx="2141538" cy="1389062"/>
        </p:xfrm>
        <a:graphic>
          <a:graphicData uri="http://schemas.openxmlformats.org/presentationml/2006/ole">
            <p:oleObj spid="_x0000_s25620" name="Visio" r:id="rId10" imgW="2140915" imgH="1389583" progId="Visio.Drawing.6">
              <p:embed/>
            </p:oleObj>
          </a:graphicData>
        </a:graphic>
      </p:graphicFrame>
      <p:sp>
        <p:nvSpPr>
          <p:cNvPr id="25621" name="Line 21"/>
          <p:cNvSpPr>
            <a:spLocks noChangeShapeType="1"/>
          </p:cNvSpPr>
          <p:nvPr/>
        </p:nvSpPr>
        <p:spPr bwMode="auto">
          <a:xfrm flipH="1">
            <a:off x="4965700" y="6186488"/>
            <a:ext cx="457200" cy="4572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2" name="Line 22"/>
          <p:cNvSpPr>
            <a:spLocks noChangeShapeType="1"/>
          </p:cNvSpPr>
          <p:nvPr/>
        </p:nvSpPr>
        <p:spPr bwMode="auto">
          <a:xfrm>
            <a:off x="5118100" y="6110288"/>
            <a:ext cx="152400" cy="6096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624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/>
              <a:t>Association  - 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00213"/>
            <a:ext cx="8540750" cy="3816350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/>
              <a:t>Generalization/inheritance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400"/>
              <a:t>Generalization/inheritance digambarkan dengan sebuah garis berpanah tertutup pada salah satu ujungnya yang menunjukkan lebih umum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400"/>
              <a:t>Harus digambarkan secara vertikal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sz="800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/>
              <a:t>Generalization/inheritance antara use case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400"/>
              <a:t>Dibuat ketika ada sebuah keadaan yang lain/perlakuan khusus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400"/>
              <a:t>Inheriting use case dibawah base/parent use case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i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i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i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i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600" b="1" i="1"/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600" b="1" i="1"/>
              <a:t>Generalization/inheritance antara actor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400"/>
              <a:t>Dibuat ketika ada sebuah actor baru terbentuk dan mempunyai atribut dan methode yang sama dengan actor yang sudah ada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400"/>
              <a:t>Inheriting actor dibawah base/parent actor</a:t>
            </a:r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900113" y="1052513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798638" y="3517900"/>
          <a:ext cx="2209800" cy="460375"/>
        </p:xfrm>
        <a:graphic>
          <a:graphicData uri="http://schemas.openxmlformats.org/presentationml/2006/ole">
            <p:oleObj spid="_x0000_s29704" name="Visio" r:id="rId4" imgW="2209495" imgH="460553" progId="Visio.Drawing.6">
              <p:embed/>
            </p:oleObj>
          </a:graphicData>
        </a:graphic>
      </p:graphicFrame>
      <p:sp>
        <p:nvSpPr>
          <p:cNvPr id="29705" name="Line 9"/>
          <p:cNvSpPr>
            <a:spLocks noChangeShapeType="1"/>
          </p:cNvSpPr>
          <p:nvPr/>
        </p:nvSpPr>
        <p:spPr bwMode="auto">
          <a:xfrm flipH="1" flipV="1">
            <a:off x="1798638" y="3670300"/>
            <a:ext cx="2057400" cy="4572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06" name="Line 10"/>
          <p:cNvSpPr>
            <a:spLocks noChangeShapeType="1"/>
          </p:cNvSpPr>
          <p:nvPr/>
        </p:nvSpPr>
        <p:spPr bwMode="auto">
          <a:xfrm flipH="1">
            <a:off x="2027238" y="3441700"/>
            <a:ext cx="1828800" cy="685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708" name="Object 12"/>
          <p:cNvGraphicFramePr>
            <a:graphicFrameLocks noChangeAspect="1"/>
          </p:cNvGraphicFramePr>
          <p:nvPr/>
        </p:nvGraphicFramePr>
        <p:xfrm>
          <a:off x="6218238" y="2984500"/>
          <a:ext cx="1162050" cy="1447800"/>
        </p:xfrm>
        <a:graphic>
          <a:graphicData uri="http://schemas.openxmlformats.org/presentationml/2006/ole">
            <p:oleObj spid="_x0000_s29708" name="Visio" r:id="rId5" imgW="951281" imgH="1183843" progId="Visio.Drawing.6">
              <p:embed/>
            </p:oleObj>
          </a:graphicData>
        </a:graphic>
      </p:graphicFrame>
      <p:graphicFrame>
        <p:nvGraphicFramePr>
          <p:cNvPr id="29709" name="Object 13"/>
          <p:cNvGraphicFramePr>
            <a:graphicFrameLocks noChangeAspect="1"/>
          </p:cNvGraphicFramePr>
          <p:nvPr/>
        </p:nvGraphicFramePr>
        <p:xfrm>
          <a:off x="4465638" y="3213100"/>
          <a:ext cx="1039812" cy="1295400"/>
        </p:xfrm>
        <a:graphic>
          <a:graphicData uri="http://schemas.openxmlformats.org/presentationml/2006/ole">
            <p:oleObj spid="_x0000_s29709" name="Visio" r:id="rId6" imgW="951281" imgH="1183843" progId="Visio.Drawing.6">
              <p:embed/>
            </p:oleObj>
          </a:graphicData>
        </a:graphic>
      </p:graphicFrame>
      <p:sp>
        <p:nvSpPr>
          <p:cNvPr id="29710" name="Line 14"/>
          <p:cNvSpPr>
            <a:spLocks noChangeShapeType="1"/>
          </p:cNvSpPr>
          <p:nvPr/>
        </p:nvSpPr>
        <p:spPr bwMode="auto">
          <a:xfrm flipH="1" flipV="1">
            <a:off x="4694238" y="3670300"/>
            <a:ext cx="685800" cy="228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 flipV="1">
            <a:off x="4770438" y="3670300"/>
            <a:ext cx="609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712" name="Object 16"/>
          <p:cNvGraphicFramePr>
            <a:graphicFrameLocks noChangeAspect="1"/>
          </p:cNvGraphicFramePr>
          <p:nvPr/>
        </p:nvGraphicFramePr>
        <p:xfrm>
          <a:off x="803275" y="5538788"/>
          <a:ext cx="296863" cy="609600"/>
        </p:xfrm>
        <a:graphic>
          <a:graphicData uri="http://schemas.openxmlformats.org/presentationml/2006/ole">
            <p:oleObj spid="_x0000_s29712" name="Visio" r:id="rId7" imgW="779279" imgH="1257217" progId="Visio.Drawing.6">
              <p:embed/>
            </p:oleObj>
          </a:graphicData>
        </a:graphic>
      </p:graphicFrame>
      <p:graphicFrame>
        <p:nvGraphicFramePr>
          <p:cNvPr id="29713" name="Object 17"/>
          <p:cNvGraphicFramePr>
            <a:graphicFrameLocks noChangeAspect="1"/>
          </p:cNvGraphicFramePr>
          <p:nvPr/>
        </p:nvGraphicFramePr>
        <p:xfrm>
          <a:off x="2174875" y="5462588"/>
          <a:ext cx="309563" cy="685800"/>
        </p:xfrm>
        <a:graphic>
          <a:graphicData uri="http://schemas.openxmlformats.org/presentationml/2006/ole">
            <p:oleObj spid="_x0000_s29713" name="Visio" r:id="rId8" imgW="540715" imgH="1200302" progId="Visio.Drawing.6">
              <p:embed/>
            </p:oleObj>
          </a:graphicData>
        </a:graphic>
      </p:graphicFrame>
      <p:sp>
        <p:nvSpPr>
          <p:cNvPr id="29714" name="Line 18"/>
          <p:cNvSpPr>
            <a:spLocks noChangeShapeType="1"/>
          </p:cNvSpPr>
          <p:nvPr/>
        </p:nvSpPr>
        <p:spPr bwMode="auto">
          <a:xfrm>
            <a:off x="1184275" y="5767388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715" name="Object 19"/>
          <p:cNvGraphicFramePr>
            <a:graphicFrameLocks noChangeAspect="1"/>
          </p:cNvGraphicFramePr>
          <p:nvPr/>
        </p:nvGraphicFramePr>
        <p:xfrm>
          <a:off x="3048000" y="5402263"/>
          <a:ext cx="1654175" cy="1203325"/>
        </p:xfrm>
        <a:graphic>
          <a:graphicData uri="http://schemas.openxmlformats.org/presentationml/2006/ole">
            <p:oleObj spid="_x0000_s29715" name="Visio" r:id="rId9" imgW="1653845" imgH="1203046" progId="Visio.Drawing.6">
              <p:embed/>
            </p:oleObj>
          </a:graphicData>
        </a:graphic>
      </p:graphicFrame>
      <p:sp>
        <p:nvSpPr>
          <p:cNvPr id="29716" name="Line 20"/>
          <p:cNvSpPr>
            <a:spLocks noChangeShapeType="1"/>
          </p:cNvSpPr>
          <p:nvPr/>
        </p:nvSpPr>
        <p:spPr bwMode="auto">
          <a:xfrm flipH="1" flipV="1">
            <a:off x="2971800" y="5402263"/>
            <a:ext cx="1905000" cy="9906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 flipH="1">
            <a:off x="2971800" y="5478463"/>
            <a:ext cx="16764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18" name="Line 22"/>
          <p:cNvSpPr>
            <a:spLocks noChangeShapeType="1"/>
          </p:cNvSpPr>
          <p:nvPr/>
        </p:nvSpPr>
        <p:spPr bwMode="auto">
          <a:xfrm flipH="1" flipV="1">
            <a:off x="955675" y="6148388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719" name="Object 23"/>
          <p:cNvGraphicFramePr>
            <a:graphicFrameLocks noChangeAspect="1"/>
          </p:cNvGraphicFramePr>
          <p:nvPr/>
        </p:nvGraphicFramePr>
        <p:xfrm>
          <a:off x="5715000" y="4868863"/>
          <a:ext cx="457200" cy="2057400"/>
        </p:xfrm>
        <a:graphic>
          <a:graphicData uri="http://schemas.openxmlformats.org/presentationml/2006/ole">
            <p:oleObj spid="_x0000_s29719" name="Visio" r:id="rId10" imgW="540715" imgH="2557882" progId="Visio.Drawing.6">
              <p:embed/>
            </p:oleObj>
          </a:graphicData>
        </a:graphic>
      </p:graphicFrame>
      <p:sp>
        <p:nvSpPr>
          <p:cNvPr id="29720" name="Line 24"/>
          <p:cNvSpPr>
            <a:spLocks noChangeShapeType="1"/>
          </p:cNvSpPr>
          <p:nvPr/>
        </p:nvSpPr>
        <p:spPr bwMode="auto">
          <a:xfrm flipV="1">
            <a:off x="5638800" y="5707063"/>
            <a:ext cx="609600" cy="304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9721" name="Line 25"/>
          <p:cNvSpPr>
            <a:spLocks noChangeShapeType="1"/>
          </p:cNvSpPr>
          <p:nvPr/>
        </p:nvSpPr>
        <p:spPr bwMode="auto">
          <a:xfrm>
            <a:off x="5638800" y="5783263"/>
            <a:ext cx="609600" cy="1524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29722" name="Object 26"/>
          <p:cNvGraphicFramePr>
            <a:graphicFrameLocks noChangeAspect="1"/>
          </p:cNvGraphicFramePr>
          <p:nvPr/>
        </p:nvGraphicFramePr>
        <p:xfrm>
          <a:off x="7315200" y="4868863"/>
          <a:ext cx="541338" cy="1905000"/>
        </p:xfrm>
        <a:graphic>
          <a:graphicData uri="http://schemas.openxmlformats.org/presentationml/2006/ole">
            <p:oleObj spid="_x0000_s29722" name="Visio" r:id="rId11" imgW="540715" imgH="2557882" progId="Visio.Drawing.6">
              <p:embed/>
            </p:oleObj>
          </a:graphicData>
        </a:graphic>
      </p:graphicFrame>
      <p:sp>
        <p:nvSpPr>
          <p:cNvPr id="29725" name="Rectangle 29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772400" cy="346075"/>
          </a:xfrm>
        </p:spPr>
        <p:txBody>
          <a:bodyPr/>
          <a:lstStyle/>
          <a:p>
            <a:r>
              <a:rPr lang="en-US" sz="2100" b="1"/>
              <a:t>Association  - 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617663"/>
            <a:ext cx="8316912" cy="152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/>
              <a:t>Digambarkan dengan kotak disekitar use case, untuk menggambarkan jangkauan system anda (scope of of your system).</a:t>
            </a:r>
            <a:endParaRPr lang="de-DE" sz="180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de-DE" sz="1800"/>
              <a:t>Biasanya digunakan apabila memberikan beberapa alternative system yang dapat dijadikan pilihan</a:t>
            </a:r>
            <a:endParaRPr lang="en-US" sz="1800"/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/>
              <a:t>System boundary boxes are optional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/>
              <a:t>Contoh:</a:t>
            </a:r>
          </a:p>
        </p:txBody>
      </p:sp>
      <p:pic>
        <p:nvPicPr>
          <p:cNvPr id="31748" name="Picture 4" descr="useCaseOnlineShopping"/>
          <p:cNvPicPr>
            <a:picLocks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00150" y="3282950"/>
            <a:ext cx="6324600" cy="3386138"/>
          </a:xfrm>
          <a:noFill/>
          <a:ln/>
        </p:spPr>
      </p:pic>
      <p:sp>
        <p:nvSpPr>
          <p:cNvPr id="3175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900"/>
              <a:t>System Boundary Boxes  - 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4213" y="1625600"/>
            <a:ext cx="8840787" cy="1371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/>
              <a:t>Association &lt;&lt;uses&gt;&gt;,&lt;&lt;includes&gt;&gt; atau &lt;&lt;extends&gt;&gt; yang digunakan pada versi UML sebelumnya, sudah tidak terpakai lagi.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/>
              <a:t>&lt;&lt;uses&gt;&gt; dan &lt;&lt;includes&gt;&gt; keduanya digantikan &lt;&lt;include&gt;&gt;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/>
              <a:t>&lt;&lt;extends&gt;&gt; dikembangkan ke &lt;&lt;include&gt;&gt; dan generalization 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1800"/>
              <a:t>Avoid more than 2 level of use case association</a:t>
            </a: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284321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533400" y="3289300"/>
          <a:ext cx="7696200" cy="1219200"/>
        </p:xfrm>
        <a:graphic>
          <a:graphicData uri="http://schemas.openxmlformats.org/presentationml/2006/ole">
            <p:oleObj spid="_x0000_s33797" name="Visio" r:id="rId4" imgW="5586120" imgH="1293840" progId="Visio.Drawing.6">
              <p:embed/>
            </p:oleObj>
          </a:graphicData>
        </a:graphic>
      </p:graphicFrame>
      <p:sp>
        <p:nvSpPr>
          <p:cNvPr id="33798" name="Line 6"/>
          <p:cNvSpPr>
            <a:spLocks noChangeShapeType="1"/>
          </p:cNvSpPr>
          <p:nvPr/>
        </p:nvSpPr>
        <p:spPr bwMode="auto">
          <a:xfrm flipH="1" flipV="1">
            <a:off x="762000" y="3365500"/>
            <a:ext cx="7467600" cy="762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 flipH="1">
            <a:off x="685800" y="3136900"/>
            <a:ext cx="7391400" cy="1143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graphicFrame>
        <p:nvGraphicFramePr>
          <p:cNvPr id="33800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3132138" y="4664075"/>
          <a:ext cx="2438400" cy="1849438"/>
        </p:xfrm>
        <a:graphic>
          <a:graphicData uri="http://schemas.openxmlformats.org/presentationml/2006/ole">
            <p:oleObj spid="_x0000_s33800" name="Visio" r:id="rId5" imgW="2148535" imgH="1628546" progId="Visio.Drawing.6">
              <p:embed/>
            </p:oleObj>
          </a:graphicData>
        </a:graphic>
      </p:graphicFrame>
      <p:sp>
        <p:nvSpPr>
          <p:cNvPr id="33801" name="Line 9"/>
          <p:cNvSpPr>
            <a:spLocks noChangeShapeType="1"/>
          </p:cNvSpPr>
          <p:nvPr/>
        </p:nvSpPr>
        <p:spPr bwMode="auto">
          <a:xfrm flipH="1">
            <a:off x="3208338" y="4695825"/>
            <a:ext cx="2057400" cy="18288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2" name="Line 10"/>
          <p:cNvSpPr>
            <a:spLocks noChangeShapeType="1"/>
          </p:cNvSpPr>
          <p:nvPr/>
        </p:nvSpPr>
        <p:spPr bwMode="auto">
          <a:xfrm>
            <a:off x="3208338" y="4619625"/>
            <a:ext cx="2209800" cy="1905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3806" name="Rectangle 14"/>
          <p:cNvSpPr>
            <a:spLocks noChangeArrowheads="1"/>
          </p:cNvSpPr>
          <p:nvPr/>
        </p:nvSpPr>
        <p:spPr bwMode="auto">
          <a:xfrm>
            <a:off x="0" y="3548063"/>
            <a:ext cx="9144000" cy="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 sz="2400">
              <a:latin typeface="Times New Roman" pitchFamily="18" charset="0"/>
            </a:endParaRPr>
          </a:p>
        </p:txBody>
      </p:sp>
      <p:sp>
        <p:nvSpPr>
          <p:cNvPr id="33808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300"/>
              <a:t>Lain-lain 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CONTOH</a:t>
            </a:r>
          </a:p>
        </p:txBody>
      </p:sp>
      <p:graphicFrame>
        <p:nvGraphicFramePr>
          <p:cNvPr id="35847" name="Object 7"/>
          <p:cNvGraphicFramePr>
            <a:graphicFrameLocks noChangeAspect="1"/>
          </p:cNvGraphicFramePr>
          <p:nvPr>
            <p:ph idx="1"/>
          </p:nvPr>
        </p:nvGraphicFramePr>
        <p:xfrm>
          <a:off x="1966913" y="1600200"/>
          <a:ext cx="5667375" cy="4530725"/>
        </p:xfrm>
        <a:graphic>
          <a:graphicData uri="http://schemas.openxmlformats.org/presentationml/2006/ole">
            <p:oleObj spid="_x0000_s35847" name="Bitmap Image" r:id="rId4" imgW="6230220" imgH="4982270" progId="Paint.Picture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sv-SE" sz="2400"/>
              <a:t>	Usecase Diagram digunakan untuk mengambarkan interaksi antara pengguna sistem (</a:t>
            </a:r>
            <a:r>
              <a:rPr lang="sv-SE" sz="2400" i="1"/>
              <a:t>actor)</a:t>
            </a:r>
            <a:r>
              <a:rPr lang="sv-SE" sz="2400"/>
              <a:t> dengan kasus (</a:t>
            </a:r>
            <a:r>
              <a:rPr lang="sv-SE" sz="2400" i="1"/>
              <a:t>use case</a:t>
            </a:r>
            <a:r>
              <a:rPr lang="sv-SE" sz="2400"/>
              <a:t>) yang disesuaikan dengan langkah-langkah (</a:t>
            </a:r>
            <a:r>
              <a:rPr lang="sv-SE" sz="2400" i="1"/>
              <a:t>scenario</a:t>
            </a:r>
            <a:r>
              <a:rPr lang="sv-SE" sz="2400"/>
              <a:t>) yang telah ditentukan. Sejak tahun 1992, dengan adanya pengembang UML, yaitu  Jacob Et All, menjadikan </a:t>
            </a:r>
            <a:r>
              <a:rPr lang="sv-SE" sz="2400" i="1"/>
              <a:t>Use case</a:t>
            </a:r>
            <a:r>
              <a:rPr lang="sv-SE" sz="2400"/>
              <a:t> sebagai model utama atau yang dibutuhkan (</a:t>
            </a:r>
            <a:r>
              <a:rPr lang="sv-SE" sz="2400" i="1"/>
              <a:t>Requeirment Model</a:t>
            </a:r>
            <a:r>
              <a:rPr lang="sv-SE" sz="2400"/>
              <a:t>)</a:t>
            </a:r>
            <a:r>
              <a:rPr lang="sv-SE" sz="2400" i="1"/>
              <a:t> </a:t>
            </a:r>
            <a:r>
              <a:rPr lang="sv-SE" sz="2400"/>
              <a:t>pada UML.</a:t>
            </a: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LAMBANG USE CASE</a:t>
            </a:r>
          </a:p>
        </p:txBody>
      </p:sp>
      <p:sp>
        <p:nvSpPr>
          <p:cNvPr id="7173" name="AutoShape 5"/>
          <p:cNvSpPr>
            <a:spLocks noChangeAspect="1" noChangeArrowheads="1"/>
          </p:cNvSpPr>
          <p:nvPr/>
        </p:nvSpPr>
        <p:spPr bwMode="auto">
          <a:xfrm>
            <a:off x="1403350" y="1700213"/>
            <a:ext cx="6265863" cy="3973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Oval 6"/>
          <p:cNvSpPr>
            <a:spLocks noChangeArrowheads="1"/>
          </p:cNvSpPr>
          <p:nvPr/>
        </p:nvSpPr>
        <p:spPr bwMode="auto">
          <a:xfrm>
            <a:off x="5070475" y="2006600"/>
            <a:ext cx="765175" cy="763588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5" name="Oval 7"/>
          <p:cNvSpPr>
            <a:spLocks noChangeArrowheads="1"/>
          </p:cNvSpPr>
          <p:nvPr/>
        </p:nvSpPr>
        <p:spPr bwMode="auto">
          <a:xfrm>
            <a:off x="2014538" y="1852613"/>
            <a:ext cx="306387" cy="3063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>
            <a:off x="2166938" y="2159000"/>
            <a:ext cx="1587" cy="458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2014538" y="2311400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8" name="Line 10"/>
          <p:cNvSpPr>
            <a:spLocks noChangeShapeType="1"/>
          </p:cNvSpPr>
          <p:nvPr/>
        </p:nvSpPr>
        <p:spPr bwMode="auto">
          <a:xfrm>
            <a:off x="2166938" y="2311400"/>
            <a:ext cx="153987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9" name="Line 11"/>
          <p:cNvSpPr>
            <a:spLocks noChangeShapeType="1"/>
          </p:cNvSpPr>
          <p:nvPr/>
        </p:nvSpPr>
        <p:spPr bwMode="auto">
          <a:xfrm flipH="1">
            <a:off x="2014538" y="2617788"/>
            <a:ext cx="15240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0" name="Line 12"/>
          <p:cNvSpPr>
            <a:spLocks noChangeShapeType="1"/>
          </p:cNvSpPr>
          <p:nvPr/>
        </p:nvSpPr>
        <p:spPr bwMode="auto">
          <a:xfrm>
            <a:off x="2166938" y="2617788"/>
            <a:ext cx="153987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1" name="Line 13"/>
          <p:cNvSpPr>
            <a:spLocks noChangeShapeType="1"/>
          </p:cNvSpPr>
          <p:nvPr/>
        </p:nvSpPr>
        <p:spPr bwMode="auto">
          <a:xfrm>
            <a:off x="1862138" y="3381375"/>
            <a:ext cx="7635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2" name="Line 14"/>
          <p:cNvSpPr>
            <a:spLocks noChangeShapeType="1"/>
          </p:cNvSpPr>
          <p:nvPr/>
        </p:nvSpPr>
        <p:spPr bwMode="auto">
          <a:xfrm>
            <a:off x="1862138" y="3992563"/>
            <a:ext cx="915987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3" name="Line 15"/>
          <p:cNvSpPr>
            <a:spLocks noChangeShapeType="1"/>
          </p:cNvSpPr>
          <p:nvPr/>
        </p:nvSpPr>
        <p:spPr bwMode="auto">
          <a:xfrm>
            <a:off x="1862138" y="3381375"/>
            <a:ext cx="0" cy="6111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4" name="Line 16"/>
          <p:cNvSpPr>
            <a:spLocks noChangeShapeType="1"/>
          </p:cNvSpPr>
          <p:nvPr/>
        </p:nvSpPr>
        <p:spPr bwMode="auto">
          <a:xfrm>
            <a:off x="2778125" y="3533775"/>
            <a:ext cx="1588" cy="4587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5" name="Line 17"/>
          <p:cNvSpPr>
            <a:spLocks noChangeShapeType="1"/>
          </p:cNvSpPr>
          <p:nvPr/>
        </p:nvSpPr>
        <p:spPr bwMode="auto">
          <a:xfrm>
            <a:off x="2625725" y="3381375"/>
            <a:ext cx="15240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6" name="Line 18"/>
          <p:cNvSpPr>
            <a:spLocks noChangeShapeType="1"/>
          </p:cNvSpPr>
          <p:nvPr/>
        </p:nvSpPr>
        <p:spPr bwMode="auto">
          <a:xfrm>
            <a:off x="2625725" y="3381375"/>
            <a:ext cx="0" cy="152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7" name="Line 19"/>
          <p:cNvSpPr>
            <a:spLocks noChangeShapeType="1"/>
          </p:cNvSpPr>
          <p:nvPr/>
        </p:nvSpPr>
        <p:spPr bwMode="auto">
          <a:xfrm>
            <a:off x="2625725" y="3533775"/>
            <a:ext cx="1524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3084513" y="2159000"/>
            <a:ext cx="9175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Aktor</a:t>
            </a:r>
            <a:endParaRPr lang="en-US"/>
          </a:p>
        </p:txBody>
      </p:sp>
      <p:sp>
        <p:nvSpPr>
          <p:cNvPr id="7189" name="Text Box 21"/>
          <p:cNvSpPr txBox="1">
            <a:spLocks noChangeArrowheads="1"/>
          </p:cNvSpPr>
          <p:nvPr/>
        </p:nvSpPr>
        <p:spPr bwMode="auto">
          <a:xfrm>
            <a:off x="6599238" y="2159000"/>
            <a:ext cx="9175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Usecase</a:t>
            </a:r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3084513" y="3381375"/>
            <a:ext cx="9175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Catatan</a:t>
            </a:r>
            <a:endParaRPr lang="en-US"/>
          </a:p>
        </p:txBody>
      </p:sp>
      <p:sp>
        <p:nvSpPr>
          <p:cNvPr id="7191" name="Line 23"/>
          <p:cNvSpPr>
            <a:spLocks noChangeShapeType="1"/>
          </p:cNvSpPr>
          <p:nvPr/>
        </p:nvSpPr>
        <p:spPr bwMode="auto">
          <a:xfrm>
            <a:off x="5070475" y="3533775"/>
            <a:ext cx="1069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92" name="Line 24"/>
          <p:cNvSpPr>
            <a:spLocks noChangeShapeType="1"/>
          </p:cNvSpPr>
          <p:nvPr/>
        </p:nvSpPr>
        <p:spPr bwMode="auto">
          <a:xfrm>
            <a:off x="5070475" y="3840163"/>
            <a:ext cx="10699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6294438" y="3228975"/>
            <a:ext cx="13747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Relasi Aktif</a:t>
            </a:r>
            <a:endParaRPr lang="en-US"/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1709738" y="4451350"/>
            <a:ext cx="13747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&lt;&lt;include&gt;&gt;</a:t>
            </a:r>
            <a:endParaRPr lang="en-US"/>
          </a:p>
        </p:txBody>
      </p:sp>
      <p:sp>
        <p:nvSpPr>
          <p:cNvPr id="7195" name="Text Box 27"/>
          <p:cNvSpPr txBox="1">
            <a:spLocks noChangeArrowheads="1"/>
          </p:cNvSpPr>
          <p:nvPr/>
        </p:nvSpPr>
        <p:spPr bwMode="auto">
          <a:xfrm>
            <a:off x="3084513" y="4451350"/>
            <a:ext cx="9175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i="1"/>
              <a:t>Include</a:t>
            </a:r>
            <a:endParaRPr lang="en-US"/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5070475" y="4451350"/>
            <a:ext cx="1376363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&lt;&lt;extend&gt;&gt;</a:t>
            </a:r>
            <a:endParaRPr lang="en-US"/>
          </a:p>
        </p:txBody>
      </p:sp>
      <p:sp>
        <p:nvSpPr>
          <p:cNvPr id="7197" name="Text Box 29"/>
          <p:cNvSpPr txBox="1">
            <a:spLocks noChangeArrowheads="1"/>
          </p:cNvSpPr>
          <p:nvPr/>
        </p:nvSpPr>
        <p:spPr bwMode="auto">
          <a:xfrm>
            <a:off x="6446838" y="4451350"/>
            <a:ext cx="91598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 i="1"/>
              <a:t>extend</a:t>
            </a:r>
            <a:endParaRPr lang="en-US"/>
          </a:p>
        </p:txBody>
      </p:sp>
      <p:sp>
        <p:nvSpPr>
          <p:cNvPr id="7199" name="Text Box 31"/>
          <p:cNvSpPr txBox="1">
            <a:spLocks noChangeArrowheads="1"/>
          </p:cNvSpPr>
          <p:nvPr/>
        </p:nvSpPr>
        <p:spPr bwMode="auto">
          <a:xfrm>
            <a:off x="6294438" y="3687763"/>
            <a:ext cx="13747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Relasi Pasif</a:t>
            </a:r>
            <a:endParaRPr lang="en-US"/>
          </a:p>
        </p:txBody>
      </p:sp>
      <p:grpSp>
        <p:nvGrpSpPr>
          <p:cNvPr id="7200" name="Group 32"/>
          <p:cNvGrpSpPr>
            <a:grpSpLocks/>
          </p:cNvGrpSpPr>
          <p:nvPr/>
        </p:nvGrpSpPr>
        <p:grpSpPr bwMode="auto">
          <a:xfrm>
            <a:off x="5070475" y="4056063"/>
            <a:ext cx="1069975" cy="190500"/>
            <a:chOff x="6840" y="6375"/>
            <a:chExt cx="1260" cy="225"/>
          </a:xfrm>
        </p:grpSpPr>
        <p:sp>
          <p:nvSpPr>
            <p:cNvPr id="7201" name="Line 33"/>
            <p:cNvSpPr>
              <a:spLocks noChangeShapeType="1"/>
            </p:cNvSpPr>
            <p:nvPr/>
          </p:nvSpPr>
          <p:spPr bwMode="auto">
            <a:xfrm>
              <a:off x="6840" y="6480"/>
              <a:ext cx="1080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2" name="Line 34"/>
            <p:cNvSpPr>
              <a:spLocks noChangeShapeType="1"/>
            </p:cNvSpPr>
            <p:nvPr/>
          </p:nvSpPr>
          <p:spPr bwMode="auto">
            <a:xfrm>
              <a:off x="7920" y="6390"/>
              <a:ext cx="1" cy="18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3" name="Line 35"/>
            <p:cNvSpPr>
              <a:spLocks noChangeShapeType="1"/>
            </p:cNvSpPr>
            <p:nvPr/>
          </p:nvSpPr>
          <p:spPr bwMode="auto">
            <a:xfrm>
              <a:off x="7920" y="6375"/>
              <a:ext cx="180" cy="10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04" name="Line 36"/>
            <p:cNvSpPr>
              <a:spLocks noChangeShapeType="1"/>
            </p:cNvSpPr>
            <p:nvPr/>
          </p:nvSpPr>
          <p:spPr bwMode="auto">
            <a:xfrm flipH="1">
              <a:off x="7920" y="6480"/>
              <a:ext cx="180" cy="1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205" name="Text Box 37"/>
          <p:cNvSpPr txBox="1">
            <a:spLocks noChangeArrowheads="1"/>
          </p:cNvSpPr>
          <p:nvPr/>
        </p:nvSpPr>
        <p:spPr bwMode="auto">
          <a:xfrm>
            <a:off x="6294438" y="3992563"/>
            <a:ext cx="1374775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200"/>
              <a:t>Generalisasi</a:t>
            </a:r>
            <a:endParaRPr lang="en-US"/>
          </a:p>
        </p:txBody>
      </p:sp>
      <p:sp>
        <p:nvSpPr>
          <p:cNvPr id="7206" name="Line 38"/>
          <p:cNvSpPr>
            <a:spLocks noChangeShapeType="1"/>
          </p:cNvSpPr>
          <p:nvPr/>
        </p:nvSpPr>
        <p:spPr bwMode="auto">
          <a:xfrm>
            <a:off x="2473325" y="3992563"/>
            <a:ext cx="304800" cy="152400"/>
          </a:xfrm>
          <a:prstGeom prst="line">
            <a:avLst/>
          </a:prstGeom>
          <a:noFill/>
          <a:ln w="9525" cap="rnd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7" name="Line 39"/>
          <p:cNvSpPr>
            <a:spLocks noChangeShapeType="1"/>
          </p:cNvSpPr>
          <p:nvPr/>
        </p:nvSpPr>
        <p:spPr bwMode="auto">
          <a:xfrm>
            <a:off x="1555750" y="4451350"/>
            <a:ext cx="458788" cy="4587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208" name="Line 40"/>
          <p:cNvSpPr>
            <a:spLocks noChangeShapeType="1"/>
          </p:cNvSpPr>
          <p:nvPr/>
        </p:nvSpPr>
        <p:spPr bwMode="auto">
          <a:xfrm>
            <a:off x="4765675" y="4451350"/>
            <a:ext cx="458788" cy="45878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504950"/>
            <a:ext cx="8280400" cy="1295400"/>
          </a:xfrm>
          <a:noFill/>
          <a:ln/>
        </p:spPr>
        <p:txBody>
          <a:bodyPr/>
          <a:lstStyle/>
          <a:p>
            <a:r>
              <a:rPr lang="de-DE" sz="1200"/>
              <a:t>Menggambarkan kebutuhan system dari sudut pandang user</a:t>
            </a:r>
            <a:endParaRPr lang="en-US" sz="1200"/>
          </a:p>
          <a:p>
            <a:r>
              <a:rPr lang="en-US" sz="1200"/>
              <a:t>Mengfokuskan pada proses komputerisasi (automated processes)</a:t>
            </a:r>
          </a:p>
          <a:p>
            <a:r>
              <a:rPr lang="en-US" sz="1200"/>
              <a:t>Menggambarkan hubungan antara use case dan actor</a:t>
            </a:r>
          </a:p>
          <a:p>
            <a:r>
              <a:rPr lang="en-US" sz="1200"/>
              <a:t>Use case menggambarkan proses system</a:t>
            </a:r>
          </a:p>
          <a:p>
            <a:pPr>
              <a:buFont typeface="Wingdings" pitchFamily="2" charset="2"/>
              <a:buNone/>
            </a:pPr>
            <a:r>
              <a:rPr lang="en-US" sz="1200"/>
              <a:t>		(kebutuhan system dari sudut pandang user)</a:t>
            </a:r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12750" y="2952750"/>
          <a:ext cx="2511425" cy="1219200"/>
        </p:xfrm>
        <a:graphic>
          <a:graphicData uri="http://schemas.openxmlformats.org/presentationml/2006/ole">
            <p:oleObj spid="_x0000_s9222" name="Visio" r:id="rId4" imgW="2511857" imgH="914400" progId="Visio.Drawing.6">
              <p:embed/>
            </p:oleObj>
          </a:graphicData>
        </a:graphic>
      </p:graphicFrame>
      <p:graphicFrame>
        <p:nvGraphicFramePr>
          <p:cNvPr id="9223" name="Object 7"/>
          <p:cNvGraphicFramePr>
            <a:graphicFrameLocks noChangeAspect="1"/>
          </p:cNvGraphicFramePr>
          <p:nvPr/>
        </p:nvGraphicFramePr>
        <p:xfrm>
          <a:off x="6584950" y="3028950"/>
          <a:ext cx="2465388" cy="1447800"/>
        </p:xfrm>
        <a:graphic>
          <a:graphicData uri="http://schemas.openxmlformats.org/presentationml/2006/ole">
            <p:oleObj spid="_x0000_s9223" name="Visio" r:id="rId5" imgW="2465527" imgH="914400" progId="Visio.Drawing.6">
              <p:embed/>
            </p:oleObj>
          </a:graphicData>
        </a:graphic>
      </p:graphicFrame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3384550" y="3032125"/>
          <a:ext cx="2819400" cy="1482725"/>
        </p:xfrm>
        <a:graphic>
          <a:graphicData uri="http://schemas.openxmlformats.org/presentationml/2006/ole">
            <p:oleObj spid="_x0000_s9224" name="Visio" r:id="rId6" imgW="2465527" imgH="914400" progId="Visio.Drawing.6">
              <p:embed/>
            </p:oleObj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900113" y="4679950"/>
            <a:ext cx="8351837" cy="191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1600"/>
              <a:t>Secara umum use case adalah:</a:t>
            </a:r>
          </a:p>
          <a:p>
            <a:pPr marL="742950" lvl="1" indent="-285750">
              <a:lnSpc>
                <a:spcPct val="8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/>
              <a:t>Pola perilaku system</a:t>
            </a:r>
          </a:p>
          <a:p>
            <a:pPr marL="742950" lvl="1" indent="-285750">
              <a:lnSpc>
                <a:spcPct val="8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/>
              <a:t>Urutan transaksi yang berhubungan yang dilakukan oleh satu actor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1600"/>
              <a:t>Use case diagram terdiri dari</a:t>
            </a:r>
          </a:p>
          <a:p>
            <a:pPr marL="742950" lvl="1" indent="-285750">
              <a:lnSpc>
                <a:spcPct val="8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/>
              <a:t>Use case</a:t>
            </a:r>
          </a:p>
          <a:p>
            <a:pPr marL="742950" lvl="1" indent="-285750">
              <a:lnSpc>
                <a:spcPct val="8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/>
              <a:t>Actors</a:t>
            </a:r>
          </a:p>
          <a:p>
            <a:pPr marL="742950" lvl="1" indent="-285750">
              <a:lnSpc>
                <a:spcPct val="8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/>
              <a:t>Relationship</a:t>
            </a:r>
          </a:p>
          <a:p>
            <a:pPr marL="742950" lvl="1" indent="-285750">
              <a:lnSpc>
                <a:spcPct val="8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/>
              <a:t>System boundary boxes (optional)</a:t>
            </a:r>
          </a:p>
          <a:p>
            <a:pPr marL="742950" lvl="1" indent="-285750">
              <a:lnSpc>
                <a:spcPct val="80000"/>
              </a:lnSpc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/>
              <a:t>Packages (optional)</a:t>
            </a:r>
            <a:endParaRPr lang="en-US" sz="1500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3460750" y="2952750"/>
            <a:ext cx="2438400" cy="1447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7" name="Line 11"/>
          <p:cNvSpPr>
            <a:spLocks noChangeShapeType="1"/>
          </p:cNvSpPr>
          <p:nvPr/>
        </p:nvSpPr>
        <p:spPr bwMode="auto">
          <a:xfrm flipH="1" flipV="1">
            <a:off x="3460750" y="2876550"/>
            <a:ext cx="2514600" cy="1447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 flipV="1">
            <a:off x="6432550" y="2952750"/>
            <a:ext cx="2438400" cy="14478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9" name="Line 13"/>
          <p:cNvSpPr>
            <a:spLocks noChangeShapeType="1"/>
          </p:cNvSpPr>
          <p:nvPr/>
        </p:nvSpPr>
        <p:spPr bwMode="auto">
          <a:xfrm flipH="1" flipV="1">
            <a:off x="6508750" y="2876550"/>
            <a:ext cx="2362200" cy="1524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30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sp>
        <p:nvSpPr>
          <p:cNvPr id="11268" name="Rectangle 4"/>
          <p:cNvSpPr>
            <a:spLocks noChangeArrowheads="1"/>
          </p:cNvSpPr>
          <p:nvPr/>
        </p:nvSpPr>
        <p:spPr bwMode="auto">
          <a:xfrm>
            <a:off x="827088" y="1628775"/>
            <a:ext cx="8316912" cy="475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/>
              <a:t>Use case dibuat berdasar keperluan actor, merupakan “apa” yang dikerjakan system, bukan “bagaimana” system mengerjakannya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/>
              <a:t>Use case diberi nama yang menyatakan apa hal yang dicapai dari hasil interaksinya dengan actor.</a:t>
            </a:r>
            <a:endParaRPr lang="en-US" sz="2400" i="1"/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 i="1"/>
              <a:t>Use case</a:t>
            </a:r>
            <a:r>
              <a:rPr lang="en-US" sz="2400"/>
              <a:t> dinotasikan dengan gambar (horizontal ellipse)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/>
              <a:t>Use case biasanya menggunakan verb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/>
              <a:t>Nama use case boleh terdiri dari beberapa kata dan tidak boleh ada 2 use case yang memiliki nama yang sama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/>
              <a:t>Sebuah use case bisa mempunyai dokumentasi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/>
              <a:t>Letakkan use case utama anda pada pojok kiri atas dari diagram (in western culture people read from left to right, top to bottom, starting in the top-left corner)</a:t>
            </a:r>
          </a:p>
          <a:p>
            <a:pPr marL="342900" indent="-342900">
              <a:lnSpc>
                <a:spcPct val="80000"/>
              </a:lnSpc>
              <a:buClr>
                <a:schemeClr val="folHlink"/>
              </a:buClr>
              <a:buSzPct val="90000"/>
              <a:buFont typeface="Wingdings" pitchFamily="2" charset="2"/>
              <a:buChar char="n"/>
            </a:pPr>
            <a:r>
              <a:rPr lang="en-US" sz="2400"/>
              <a:t>Use case diagram tidak terpengaruh urutan waktu, meskipun demikian supaya mudah dibaca perlu penyusunan use case</a:t>
            </a:r>
            <a:r>
              <a:rPr lang="en-US" sz="2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CASE DIAGRAM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755650" y="1700213"/>
          <a:ext cx="4343400" cy="2419350"/>
        </p:xfrm>
        <a:graphic>
          <a:graphicData uri="http://schemas.openxmlformats.org/presentationml/2006/ole">
            <p:oleObj spid="_x0000_s13316" name="Visio" r:id="rId4" imgW="5344920" imgH="2134080" progId="Visio.Drawing.6">
              <p:embed/>
            </p:oleObj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5105400" y="3890963"/>
          <a:ext cx="3886200" cy="2460625"/>
        </p:xfrm>
        <a:graphic>
          <a:graphicData uri="http://schemas.openxmlformats.org/presentationml/2006/ole">
            <p:oleObj spid="_x0000_s13317" name="Visio" r:id="rId5" imgW="3313800" imgH="2107080" progId="Visio.Drawing.6">
              <p:embed/>
            </p:oleObj>
          </a:graphicData>
        </a:graphic>
      </p:graphicFrame>
      <p:sp>
        <p:nvSpPr>
          <p:cNvPr id="13318" name="Line 6"/>
          <p:cNvSpPr>
            <a:spLocks noChangeShapeType="1"/>
          </p:cNvSpPr>
          <p:nvPr/>
        </p:nvSpPr>
        <p:spPr bwMode="auto">
          <a:xfrm flipV="1">
            <a:off x="4953000" y="3581400"/>
            <a:ext cx="3962400" cy="25146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 flipH="1" flipV="1">
            <a:off x="5334000" y="3657600"/>
            <a:ext cx="3505200" cy="2667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ACTOR-USE CASE DIAGRAM</a:t>
            </a:r>
          </a:p>
        </p:txBody>
      </p:sp>
      <p:sp>
        <p:nvSpPr>
          <p:cNvPr id="15375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655763"/>
            <a:ext cx="8640763" cy="4897437"/>
          </a:xfrm>
          <a:noFill/>
          <a:ln/>
        </p:spPr>
        <p:txBody>
          <a:bodyPr/>
          <a:lstStyle/>
          <a:p>
            <a:r>
              <a:rPr lang="en-US" sz="1200"/>
              <a:t>Actor menggambarkan orang, system atau external entitas / stakeholder yang menyediakan atau menerima informasi dari system </a:t>
            </a:r>
            <a:endParaRPr lang="de-DE" sz="1200"/>
          </a:p>
          <a:p>
            <a:r>
              <a:rPr lang="de-DE" sz="1200"/>
              <a:t>Actor memberi input atau menerima informasi dari system</a:t>
            </a:r>
            <a:endParaRPr lang="en-US" sz="1200"/>
          </a:p>
          <a:p>
            <a:r>
              <a:rPr lang="en-US" sz="1200"/>
              <a:t>Actor biasanya menggunakan Noun</a:t>
            </a:r>
          </a:p>
          <a:p>
            <a:r>
              <a:rPr lang="en-US" sz="1200"/>
              <a:t>Actor digambarkan dengan gambar stick figure atau dengan gambar visual</a:t>
            </a:r>
          </a:p>
          <a:p>
            <a:endParaRPr lang="en-US" sz="1200"/>
          </a:p>
          <a:p>
            <a:pPr>
              <a:buFont typeface="Wingdings" pitchFamily="2" charset="2"/>
              <a:buNone/>
            </a:pPr>
            <a:r>
              <a:rPr lang="en-US" sz="1200"/>
              <a:t>				atau		atau		dll</a:t>
            </a:r>
          </a:p>
          <a:p>
            <a:endParaRPr lang="en-US" sz="1200"/>
          </a:p>
          <a:p>
            <a:r>
              <a:rPr lang="en-US" sz="1200"/>
              <a:t>Tidak boleh ada komunikasi langsung antar actor (Actors don’t interact with one another ) </a:t>
            </a:r>
          </a:p>
          <a:p>
            <a:endParaRPr lang="en-US" sz="1200"/>
          </a:p>
          <a:p>
            <a:endParaRPr lang="en-US" sz="1200"/>
          </a:p>
          <a:p>
            <a:pPr>
              <a:buFont typeface="Wingdings" pitchFamily="2" charset="2"/>
              <a:buNone/>
            </a:pPr>
            <a:endParaRPr lang="en-US" sz="1200"/>
          </a:p>
          <a:p>
            <a:pPr>
              <a:buFont typeface="Wingdings" pitchFamily="2" charset="2"/>
              <a:buNone/>
            </a:pPr>
            <a:endParaRPr lang="en-US" sz="1200"/>
          </a:p>
          <a:p>
            <a:r>
              <a:rPr lang="en-US" sz="1200"/>
              <a:t>Indikasi &lt;&lt;system&gt;&gt; untuk sebuah actor yang merupakan sebuah system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Adanya actor bernama “Time” yang mengindikasikan scheduled events (suatu kejadian yang terjadi secara periodik/bulanan)</a:t>
            </a:r>
          </a:p>
        </p:txBody>
      </p:sp>
      <p:graphicFrame>
        <p:nvGraphicFramePr>
          <p:cNvPr id="15376" name="Object 16"/>
          <p:cNvGraphicFramePr>
            <a:graphicFrameLocks noChangeAspect="1"/>
          </p:cNvGraphicFramePr>
          <p:nvPr/>
        </p:nvGraphicFramePr>
        <p:xfrm>
          <a:off x="1854200" y="3741738"/>
          <a:ext cx="2286000" cy="766762"/>
        </p:xfrm>
        <a:graphic>
          <a:graphicData uri="http://schemas.openxmlformats.org/presentationml/2006/ole">
            <p:oleObj spid="_x0000_s15376" name="Visio" r:id="rId4" imgW="1788262" imgH="600151" progId="Visio.Drawing.6">
              <p:embed/>
            </p:oleObj>
          </a:graphicData>
        </a:graphic>
      </p:graphicFrame>
      <p:graphicFrame>
        <p:nvGraphicFramePr>
          <p:cNvPr id="15379" name="Object 19"/>
          <p:cNvGraphicFramePr>
            <a:graphicFrameLocks noChangeAspect="1"/>
          </p:cNvGraphicFramePr>
          <p:nvPr/>
        </p:nvGraphicFramePr>
        <p:xfrm>
          <a:off x="2627313" y="5867400"/>
          <a:ext cx="990600" cy="990600"/>
        </p:xfrm>
        <a:graphic>
          <a:graphicData uri="http://schemas.openxmlformats.org/presentationml/2006/ole">
            <p:oleObj spid="_x0000_s15379" name="Visio" r:id="rId5" imgW="364846" imgH="551688" progId="Visio.Drawing.6">
              <p:embed/>
            </p:oleObj>
          </a:graphicData>
        </a:graphic>
      </p:graphicFrame>
      <p:graphicFrame>
        <p:nvGraphicFramePr>
          <p:cNvPr id="15380" name="Object 20"/>
          <p:cNvGraphicFramePr>
            <a:graphicFrameLocks noChangeAspect="1"/>
          </p:cNvGraphicFramePr>
          <p:nvPr/>
        </p:nvGraphicFramePr>
        <p:xfrm>
          <a:off x="1781175" y="4764088"/>
          <a:ext cx="2286000" cy="896937"/>
        </p:xfrm>
        <a:graphic>
          <a:graphicData uri="http://schemas.openxmlformats.org/presentationml/2006/ole">
            <p:oleObj spid="_x0000_s15380" name="Visio" r:id="rId6" imgW="1041197" imgH="532486" progId="Visio.Drawing.6">
              <p:embed/>
            </p:oleObj>
          </a:graphicData>
        </a:graphic>
      </p:graphicFrame>
      <p:graphicFrame>
        <p:nvGraphicFramePr>
          <p:cNvPr id="15381" name="Object 21"/>
          <p:cNvGraphicFramePr>
            <a:graphicFrameLocks noChangeAspect="1"/>
          </p:cNvGraphicFramePr>
          <p:nvPr/>
        </p:nvGraphicFramePr>
        <p:xfrm>
          <a:off x="2051050" y="2852738"/>
          <a:ext cx="325438" cy="533400"/>
        </p:xfrm>
        <a:graphic>
          <a:graphicData uri="http://schemas.openxmlformats.org/presentationml/2006/ole">
            <p:oleObj spid="_x0000_s15381" name="Visio" r:id="rId7" imgW="225552" imgH="370637" progId="Visio.Drawing.6">
              <p:embed/>
            </p:oleObj>
          </a:graphicData>
        </a:graphic>
      </p:graphicFrame>
      <p:pic>
        <p:nvPicPr>
          <p:cNvPr id="15382" name="Picture 22" descr="Picture 044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708400" y="2708275"/>
            <a:ext cx="762000" cy="762000"/>
          </a:xfrm>
          <a:prstGeom prst="rect">
            <a:avLst/>
          </a:prstGeom>
          <a:noFill/>
        </p:spPr>
      </p:pic>
      <p:pic>
        <p:nvPicPr>
          <p:cNvPr id="15383" name="Picture 23" descr="T7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580063" y="2708275"/>
            <a:ext cx="523875" cy="647700"/>
          </a:xfrm>
          <a:prstGeom prst="rect">
            <a:avLst/>
          </a:prstGeom>
          <a:noFill/>
        </p:spPr>
      </p:pic>
      <p:sp>
        <p:nvSpPr>
          <p:cNvPr id="15386" name="Line 26"/>
          <p:cNvSpPr>
            <a:spLocks noChangeShapeType="1"/>
          </p:cNvSpPr>
          <p:nvPr/>
        </p:nvSpPr>
        <p:spPr bwMode="auto">
          <a:xfrm flipV="1">
            <a:off x="1782763" y="3716338"/>
            <a:ext cx="2209800" cy="762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 flipH="1" flipV="1">
            <a:off x="1955800" y="3644900"/>
            <a:ext cx="1981200" cy="762000"/>
          </a:xfrm>
          <a:prstGeom prst="line">
            <a:avLst/>
          </a:prstGeom>
          <a:noFill/>
          <a:ln w="762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ACTOR-USE CASE DIAGRAM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700213"/>
            <a:ext cx="8075612" cy="1296987"/>
          </a:xfrm>
          <a:noFill/>
          <a:ln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Letakkan actor utama anda pada pojok kiri atas dari diagram (in western culture people read from left to right, top to bottom) </a:t>
            </a:r>
          </a:p>
          <a:p>
            <a:pPr>
              <a:lnSpc>
                <a:spcPct val="80000"/>
              </a:lnSpc>
            </a:pPr>
            <a:r>
              <a:rPr lang="en-US" sz="1600"/>
              <a:t>Actor jangan digambarkan ditengah-tengah use cases (actors are placed to the outside of the diagram, and not the middle of it)</a:t>
            </a: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885825" y="3319463"/>
          <a:ext cx="541338" cy="1111250"/>
        </p:xfrm>
        <a:graphic>
          <a:graphicData uri="http://schemas.openxmlformats.org/presentationml/2006/ole">
            <p:oleObj spid="_x0000_s17413" name="Visio" r:id="rId4" imgW="540715" imgH="1110996" progId="Visio.Drawing.6">
              <p:embed/>
            </p:oleObj>
          </a:graphicData>
        </a:graphic>
      </p:graphicFrame>
      <p:graphicFrame>
        <p:nvGraphicFramePr>
          <p:cNvPr id="17414" name="Object 6"/>
          <p:cNvGraphicFramePr>
            <a:graphicFrameLocks noChangeAspect="1"/>
          </p:cNvGraphicFramePr>
          <p:nvPr/>
        </p:nvGraphicFramePr>
        <p:xfrm>
          <a:off x="2181225" y="3014663"/>
          <a:ext cx="790575" cy="430212"/>
        </p:xfrm>
        <a:graphic>
          <a:graphicData uri="http://schemas.openxmlformats.org/presentationml/2006/ole">
            <p:oleObj spid="_x0000_s17414" name="Visio" r:id="rId5" imgW="790042" imgH="430378" progId="Visio.Drawing.6">
              <p:embed/>
            </p:oleObj>
          </a:graphicData>
        </a:graphic>
      </p:graphicFrame>
      <p:graphicFrame>
        <p:nvGraphicFramePr>
          <p:cNvPr id="17415" name="Object 7"/>
          <p:cNvGraphicFramePr>
            <a:graphicFrameLocks noChangeAspect="1"/>
          </p:cNvGraphicFramePr>
          <p:nvPr/>
        </p:nvGraphicFramePr>
        <p:xfrm>
          <a:off x="2181225" y="3727450"/>
          <a:ext cx="790575" cy="430213"/>
        </p:xfrm>
        <a:graphic>
          <a:graphicData uri="http://schemas.openxmlformats.org/presentationml/2006/ole">
            <p:oleObj spid="_x0000_s17415" name="Visio" r:id="rId6" imgW="790042" imgH="430378" progId="Visio.Drawing.6">
              <p:embed/>
            </p:oleObj>
          </a:graphicData>
        </a:graphic>
      </p:graphicFrame>
      <p:graphicFrame>
        <p:nvGraphicFramePr>
          <p:cNvPr id="17416" name="Object 8"/>
          <p:cNvGraphicFramePr>
            <a:graphicFrameLocks noChangeAspect="1"/>
          </p:cNvGraphicFramePr>
          <p:nvPr/>
        </p:nvGraphicFramePr>
        <p:xfrm>
          <a:off x="2181225" y="4233863"/>
          <a:ext cx="790575" cy="430212"/>
        </p:xfrm>
        <a:graphic>
          <a:graphicData uri="http://schemas.openxmlformats.org/presentationml/2006/ole">
            <p:oleObj spid="_x0000_s17416" name="Visio" r:id="rId7" imgW="790042" imgH="430378" progId="Visio.Drawing.6">
              <p:embed/>
            </p:oleObj>
          </a:graphicData>
        </a:graphic>
      </p:graphicFrame>
      <p:graphicFrame>
        <p:nvGraphicFramePr>
          <p:cNvPr id="17417" name="Object 9"/>
          <p:cNvGraphicFramePr>
            <a:graphicFrameLocks noChangeAspect="1"/>
          </p:cNvGraphicFramePr>
          <p:nvPr/>
        </p:nvGraphicFramePr>
        <p:xfrm>
          <a:off x="2181225" y="4843463"/>
          <a:ext cx="790575" cy="430212"/>
        </p:xfrm>
        <a:graphic>
          <a:graphicData uri="http://schemas.openxmlformats.org/presentationml/2006/ole">
            <p:oleObj spid="_x0000_s17417" name="Visio" r:id="rId8" imgW="790042" imgH="430378" progId="Visio.Drawing.6">
              <p:embed/>
            </p:oleObj>
          </a:graphicData>
        </a:graphic>
      </p:graphicFrame>
      <p:graphicFrame>
        <p:nvGraphicFramePr>
          <p:cNvPr id="17418" name="Object 10"/>
          <p:cNvGraphicFramePr>
            <a:graphicFrameLocks noChangeAspect="1"/>
          </p:cNvGraphicFramePr>
          <p:nvPr/>
        </p:nvGraphicFramePr>
        <p:xfrm>
          <a:off x="4162425" y="3319463"/>
          <a:ext cx="425450" cy="1111250"/>
        </p:xfrm>
        <a:graphic>
          <a:graphicData uri="http://schemas.openxmlformats.org/presentationml/2006/ole">
            <p:oleObj spid="_x0000_s17418" name="Visio" r:id="rId9" imgW="425806" imgH="1110996" progId="Visio.Drawing.6">
              <p:embed/>
            </p:oleObj>
          </a:graphicData>
        </a:graphic>
      </p:graphicFrame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733425" y="2938463"/>
            <a:ext cx="4038600" cy="23622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7420" name="Line 12"/>
          <p:cNvSpPr>
            <a:spLocks noChangeShapeType="1"/>
          </p:cNvSpPr>
          <p:nvPr/>
        </p:nvSpPr>
        <p:spPr bwMode="auto">
          <a:xfrm flipV="1">
            <a:off x="1419225" y="3319463"/>
            <a:ext cx="7620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 flipV="1">
            <a:off x="1419225" y="3929063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>
            <a:off x="1419225" y="3929063"/>
            <a:ext cx="8382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3" name="Line 15"/>
          <p:cNvSpPr>
            <a:spLocks noChangeShapeType="1"/>
          </p:cNvSpPr>
          <p:nvPr/>
        </p:nvSpPr>
        <p:spPr bwMode="auto">
          <a:xfrm>
            <a:off x="1419225" y="3929063"/>
            <a:ext cx="838200" cy="1066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 flipV="1">
            <a:off x="2943225" y="3243263"/>
            <a:ext cx="1066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5" name="Line 17"/>
          <p:cNvSpPr>
            <a:spLocks noChangeShapeType="1"/>
          </p:cNvSpPr>
          <p:nvPr/>
        </p:nvSpPr>
        <p:spPr bwMode="auto">
          <a:xfrm flipH="1">
            <a:off x="2943225" y="3852863"/>
            <a:ext cx="990600" cy="76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6" name="Line 18"/>
          <p:cNvSpPr>
            <a:spLocks noChangeShapeType="1"/>
          </p:cNvSpPr>
          <p:nvPr/>
        </p:nvSpPr>
        <p:spPr bwMode="auto">
          <a:xfrm flipH="1">
            <a:off x="2943225" y="3852863"/>
            <a:ext cx="1066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7" name="Line 19"/>
          <p:cNvSpPr>
            <a:spLocks noChangeShapeType="1"/>
          </p:cNvSpPr>
          <p:nvPr/>
        </p:nvSpPr>
        <p:spPr bwMode="auto">
          <a:xfrm flipH="1">
            <a:off x="2867025" y="3852863"/>
            <a:ext cx="114300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28" name="Rectangle 20"/>
          <p:cNvSpPr>
            <a:spLocks noChangeArrowheads="1"/>
          </p:cNvSpPr>
          <p:nvPr/>
        </p:nvSpPr>
        <p:spPr bwMode="auto">
          <a:xfrm>
            <a:off x="6084888" y="2854325"/>
            <a:ext cx="1600200" cy="259080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17429" name="Object 21"/>
          <p:cNvGraphicFramePr>
            <a:graphicFrameLocks noChangeAspect="1"/>
          </p:cNvGraphicFramePr>
          <p:nvPr/>
        </p:nvGraphicFramePr>
        <p:xfrm>
          <a:off x="6465888" y="2930525"/>
          <a:ext cx="790575" cy="430213"/>
        </p:xfrm>
        <a:graphic>
          <a:graphicData uri="http://schemas.openxmlformats.org/presentationml/2006/ole">
            <p:oleObj spid="_x0000_s17429" name="Visio" r:id="rId10" imgW="790042" imgH="430378" progId="Visio.Drawing.6">
              <p:embed/>
            </p:oleObj>
          </a:graphicData>
        </a:graphic>
      </p:graphicFrame>
      <p:graphicFrame>
        <p:nvGraphicFramePr>
          <p:cNvPr id="17430" name="Object 22"/>
          <p:cNvGraphicFramePr>
            <a:graphicFrameLocks noChangeAspect="1"/>
          </p:cNvGraphicFramePr>
          <p:nvPr/>
        </p:nvGraphicFramePr>
        <p:xfrm>
          <a:off x="6542088" y="4987925"/>
          <a:ext cx="790575" cy="430213"/>
        </p:xfrm>
        <a:graphic>
          <a:graphicData uri="http://schemas.openxmlformats.org/presentationml/2006/ole">
            <p:oleObj spid="_x0000_s17430" name="Visio" r:id="rId11" imgW="790042" imgH="430378" progId="Visio.Drawing.6">
              <p:embed/>
            </p:oleObj>
          </a:graphicData>
        </a:graphic>
      </p:graphicFrame>
      <p:graphicFrame>
        <p:nvGraphicFramePr>
          <p:cNvPr id="17431" name="Object 23"/>
          <p:cNvGraphicFramePr>
            <a:graphicFrameLocks noChangeAspect="1"/>
          </p:cNvGraphicFramePr>
          <p:nvPr/>
        </p:nvGraphicFramePr>
        <p:xfrm>
          <a:off x="6618288" y="3692525"/>
          <a:ext cx="541337" cy="1111250"/>
        </p:xfrm>
        <a:graphic>
          <a:graphicData uri="http://schemas.openxmlformats.org/presentationml/2006/ole">
            <p:oleObj spid="_x0000_s17431" name="Visio" r:id="rId12" imgW="540715" imgH="1110996" progId="Visio.Drawing.6">
              <p:embed/>
            </p:oleObj>
          </a:graphicData>
        </a:graphic>
      </p:graphicFrame>
      <p:sp>
        <p:nvSpPr>
          <p:cNvPr id="17432" name="Line 24"/>
          <p:cNvSpPr>
            <a:spLocks noChangeShapeType="1"/>
          </p:cNvSpPr>
          <p:nvPr/>
        </p:nvSpPr>
        <p:spPr bwMode="auto">
          <a:xfrm flipV="1">
            <a:off x="6923088" y="3311525"/>
            <a:ext cx="0" cy="38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3" name="Line 25"/>
          <p:cNvSpPr>
            <a:spLocks noChangeShapeType="1"/>
          </p:cNvSpPr>
          <p:nvPr/>
        </p:nvSpPr>
        <p:spPr bwMode="auto">
          <a:xfrm flipV="1">
            <a:off x="6923088" y="4683125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4" name="Line 26"/>
          <p:cNvSpPr>
            <a:spLocks noChangeShapeType="1"/>
          </p:cNvSpPr>
          <p:nvPr/>
        </p:nvSpPr>
        <p:spPr bwMode="auto">
          <a:xfrm flipV="1">
            <a:off x="6389688" y="2930525"/>
            <a:ext cx="838200" cy="2438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7435" name="Line 27"/>
          <p:cNvSpPr>
            <a:spLocks noChangeShapeType="1"/>
          </p:cNvSpPr>
          <p:nvPr/>
        </p:nvSpPr>
        <p:spPr bwMode="auto">
          <a:xfrm flipH="1" flipV="1">
            <a:off x="6389688" y="2854325"/>
            <a:ext cx="914400" cy="2438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846263"/>
            <a:ext cx="8012112" cy="31670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/>
              <a:t>Ada 4 jenis relasi yang bisa timbul pada use case diagram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800"/>
              <a:t>Association antara actor dan use case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800"/>
              <a:t>Association antara use case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800"/>
              <a:t>Generalization/Inheritance antara use case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sz="2800"/>
              <a:t>Generalization/Inheritance antara actors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/>
              <a:t>Associations bukan menggambarkan aliran data/informasi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sz="2400"/>
              <a:t>Associations digunakan untuk menggambarkan bagaimana actor terlibat dalam use case</a:t>
            </a:r>
          </a:p>
        </p:txBody>
      </p:sp>
      <p:sp>
        <p:nvSpPr>
          <p:cNvPr id="21513" name="Rectangle 9"/>
          <p:cNvSpPr>
            <a:spLocks noGrp="1" noChangeArrowheads="1"/>
          </p:cNvSpPr>
          <p:nvPr>
            <p:ph type="title"/>
          </p:nvPr>
        </p:nvSpPr>
        <p:spPr>
          <a:xfrm>
            <a:off x="663575" y="433388"/>
            <a:ext cx="8229600" cy="692150"/>
          </a:xfrm>
        </p:spPr>
        <p:txBody>
          <a:bodyPr/>
          <a:lstStyle/>
          <a:p>
            <a:r>
              <a:rPr lang="en-US"/>
              <a:t>Association  -  Use Case Diagram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250</TotalTime>
  <Words>647</Words>
  <Application>Microsoft PowerPoint</Application>
  <PresentationFormat>On-screen Show (4:3)</PresentationFormat>
  <Paragraphs>141</Paragraphs>
  <Slides>16</Slides>
  <Notes>16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Times New Roman</vt:lpstr>
      <vt:lpstr>Wingdings</vt:lpstr>
      <vt:lpstr>Wingdings 2</vt:lpstr>
      <vt:lpstr>Layers</vt:lpstr>
      <vt:lpstr>Microsoft Visio Drawing</vt:lpstr>
      <vt:lpstr>Bitmap Image</vt:lpstr>
      <vt:lpstr>USE CASE DIAGRAM</vt:lpstr>
      <vt:lpstr>USE CASE DIAGRAM</vt:lpstr>
      <vt:lpstr>LAMBANG USE CASE</vt:lpstr>
      <vt:lpstr>Use Case Diagram</vt:lpstr>
      <vt:lpstr>USE CASE DIAGRAM</vt:lpstr>
      <vt:lpstr>USE CASE DIAGRAM</vt:lpstr>
      <vt:lpstr>ACTOR-USE CASE DIAGRAM</vt:lpstr>
      <vt:lpstr>ACTOR-USE CASE DIAGRAM</vt:lpstr>
      <vt:lpstr>Association  -  Use Case Diagram</vt:lpstr>
      <vt:lpstr>Assocciation – Use Case Diagram</vt:lpstr>
      <vt:lpstr>Association  -  Use Case Diagram</vt:lpstr>
      <vt:lpstr>Association  -  Use Case Diagram</vt:lpstr>
      <vt:lpstr>Association  -  Use Case Diagram</vt:lpstr>
      <vt:lpstr>System Boundary Boxes  -  Use Case Diagram</vt:lpstr>
      <vt:lpstr>Lain-lain  Use Case Diagram</vt:lpstr>
      <vt:lpstr>CONTOH</vt:lpstr>
    </vt:vector>
  </TitlesOfParts>
  <Company>windu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 CASE DIAGRAM</dc:title>
  <dc:creator>windu</dc:creator>
  <cp:lastModifiedBy>eXPerience</cp:lastModifiedBy>
  <cp:revision>46</cp:revision>
  <dcterms:created xsi:type="dcterms:W3CDTF">2005-11-23T04:28:59Z</dcterms:created>
  <dcterms:modified xsi:type="dcterms:W3CDTF">2012-05-23T13:06:47Z</dcterms:modified>
</cp:coreProperties>
</file>