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8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XPerience" initials="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72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14C2D-B1F0-4B7E-9E1D-7218C5800254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CFA51-0660-4486-B16B-BDB150FA51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61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FA51-0660-4486-B16B-BDB150FA51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2B54-3E55-4509-9C9D-D24ACBD7C5A6}" type="datetime1">
              <a:rPr lang="en-US" smtClean="0"/>
              <a:pPr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Perancangan Perangkat Lunak =&gt; Ahmat dil/ STMIK Bumigora Mataram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12B2-8BAF-47E5-A97E-3D48A2F92553}" type="datetime1">
              <a:rPr lang="en-US" smtClean="0"/>
              <a:pPr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Perancangan Perangkat Lunak =&gt; Ahmat dil/ STMIK Bumigora Mataram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C6FE28-9B44-4ACD-ACB2-5690F97B4A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8958-BD77-4703-A6C3-99CAA4C8E4C1}" type="datetime1">
              <a:rPr lang="en-US" smtClean="0"/>
              <a:pPr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Perancangan Perangkat Lunak =&gt; Ahmat dil/ STMIK Bumigora Mataram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C6FE28-9B44-4ACD-ACB2-5690F97B4A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86CF-E8C1-45AC-A8DA-599730802941}" type="datetime1">
              <a:rPr lang="en-US" smtClean="0"/>
              <a:pPr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Perancangan Perangkat Lunak =&gt; Ahmat dil/ STMIK Bumigora Mataram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C6FE28-9B44-4ACD-ACB2-5690F97B4A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ED6C-434E-4113-AC03-3532FE0FA05E}" type="datetime1">
              <a:rPr lang="en-US" smtClean="0"/>
              <a:pPr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Perancangan Perangkat Lunak =&gt; Ahmat dil/ STMIK Bumigora Mataram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C6FE28-9B44-4ACD-ACB2-5690F97B4A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3F4A-70D0-4C14-88E5-AF9C5F71BCCE}" type="datetime1">
              <a:rPr lang="en-US" smtClean="0"/>
              <a:pPr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Perancangan Perangkat Lunak =&gt; Ahmat dil/ STMIK Bumigora Mataram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C6FE28-9B44-4ACD-ACB2-5690F97B4A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EAC59-C666-4B74-8289-999351423C1B}" type="datetime1">
              <a:rPr lang="en-US" smtClean="0"/>
              <a:pPr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Perancangan Perangkat Lunak =&gt; Ahmat dil/ STMIK Bumigora Mataram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C6FE28-9B44-4ACD-ACB2-5690F97B4A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D70C-D2BE-4DA5-BCB5-C15E92269E85}" type="datetime1">
              <a:rPr lang="en-US" smtClean="0"/>
              <a:pPr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Perancangan Perangkat Lunak =&gt; Ahmat dil/ STMIK Bumigora Mataram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C6FE28-9B44-4ACD-ACB2-5690F97B4A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3A20-663A-40A7-A2E2-E1D3E2CF320A}" type="datetime1">
              <a:rPr lang="en-US" smtClean="0"/>
              <a:pPr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Perancangan Perangkat Lunak =&gt; Ahmat dil/ STMIK Bumigora Mataram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C6FE28-9B44-4ACD-ACB2-5690F97B4A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0386-086C-4EF2-9744-A033234FF832}" type="datetime1">
              <a:rPr lang="en-US" smtClean="0"/>
              <a:pPr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Perancangan Perangkat Lunak =&gt; Ahmat dil/ STMIK Bumigora Mataram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C6FE28-9B44-4ACD-ACB2-5690F97B4A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2B56-3B72-4EB6-92BC-4ABB03C5D6F4}" type="datetime1">
              <a:rPr lang="en-US" smtClean="0"/>
              <a:pPr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Perancangan Perangkat Lunak =&gt; Ahmat dil/ STMIK Bumigora Mataram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C6FE28-9B44-4ACD-ACB2-5690F97B4A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prstGeom prst="rect">
            <a:avLst/>
          </a:prstGeom>
          <a:gradFill flip="none" rotWithShape="1">
            <a:gsLst>
              <a:gs pos="79000">
                <a:srgbClr val="FC9FCB">
                  <a:alpha val="0"/>
                </a:srgbClr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blipFill>
            <a:blip r:embed="rId13"/>
            <a:tile tx="0" ty="0" sx="100000" sy="100000" flip="none" algn="tl"/>
          </a:blip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35EA8-F6AB-472D-9C88-55FDED12AB6F}" type="datetime1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0" y="6492875"/>
            <a:ext cx="533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b="1" i="1"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dirty="0" err="1" smtClean="0"/>
              <a:t>Analisa</a:t>
            </a:r>
            <a:r>
              <a:rPr lang="en-US" dirty="0" smtClean="0"/>
              <a:t> &amp; </a:t>
            </a: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=&gt; </a:t>
            </a:r>
            <a:r>
              <a:rPr lang="en-US" dirty="0" err="1" smtClean="0"/>
              <a:t>Ahmat</a:t>
            </a:r>
            <a:r>
              <a:rPr lang="en-US" dirty="0" smtClean="0"/>
              <a:t>  </a:t>
            </a:r>
            <a:r>
              <a:rPr lang="en-US" dirty="0" err="1" smtClean="0"/>
              <a:t>Adil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620000" y="6019800"/>
            <a:ext cx="990600" cy="838199"/>
            <a:chOff x="5410200" y="4531659"/>
            <a:chExt cx="1066800" cy="802341"/>
          </a:xfrm>
        </p:grpSpPr>
        <p:sp>
          <p:nvSpPr>
            <p:cNvPr id="7" name="Oval 6"/>
            <p:cNvSpPr/>
            <p:nvPr userDrawn="1"/>
          </p:nvSpPr>
          <p:spPr>
            <a:xfrm>
              <a:off x="5410200" y="4572000"/>
              <a:ext cx="1066800" cy="71269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5522495" y="4531659"/>
              <a:ext cx="842211" cy="8023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5466347" y="4531659"/>
              <a:ext cx="95450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Arial Black" pitchFamily="34" charset="0"/>
                </a:rPr>
                <a:t>A.A</a:t>
              </a:r>
            </a:p>
            <a:p>
              <a:pPr algn="ctr"/>
              <a:r>
                <a:rPr lang="en-US" sz="1400" b="1" dirty="0" smtClean="0">
                  <a:latin typeface="Arial Black" pitchFamily="34" charset="0"/>
                </a:rPr>
                <a:t>STMIK-BG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sugihhartono.blogspot.com/2012/03/business-process-atau-activity-diagram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85800"/>
            <a:ext cx="8839200" cy="1470025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latin typeface="Bookman Old Style" pitchFamily="18" charset="0"/>
              </a:rPr>
              <a:t>SEQUENCE DIAGRAM</a:t>
            </a:r>
            <a:endParaRPr lang="en-US" sz="6000" b="1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OLEH</a:t>
            </a:r>
          </a:p>
          <a:p>
            <a:r>
              <a:rPr lang="en-US" sz="4400" b="1" dirty="0" smtClean="0"/>
              <a:t>AHMAT </a:t>
            </a:r>
            <a:r>
              <a:rPr lang="en-US" sz="4400" b="1" dirty="0" err="1" smtClean="0"/>
              <a:t>ADIL,S.Kom,M.Sc</a:t>
            </a:r>
            <a:endParaRPr lang="en-US" sz="4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2E01-71E6-48A2-9532-42C791B769C8}" type="datetime1">
              <a:rPr lang="en-US" smtClean="0"/>
              <a:pPr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76400" y="6400800"/>
            <a:ext cx="6553200" cy="320675"/>
          </a:xfrm>
        </p:spPr>
        <p:txBody>
          <a:bodyPr/>
          <a:lstStyle/>
          <a:p>
            <a:r>
              <a:rPr lang="en-US" dirty="0" err="1" smtClean="0"/>
              <a:t>Analisa</a:t>
            </a:r>
            <a:r>
              <a:rPr lang="en-US" dirty="0" smtClean="0"/>
              <a:t> &amp; </a:t>
            </a: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=&gt; </a:t>
            </a:r>
            <a:r>
              <a:rPr lang="en-US" dirty="0" err="1" smtClean="0"/>
              <a:t>Ahmat</a:t>
            </a:r>
            <a:r>
              <a:rPr lang="en-US" dirty="0" smtClean="0"/>
              <a:t> </a:t>
            </a:r>
            <a:r>
              <a:rPr lang="en-US" dirty="0" err="1"/>
              <a:t>A</a:t>
            </a:r>
            <a:r>
              <a:rPr lang="en-US" dirty="0" err="1" smtClean="0"/>
              <a:t>dil</a:t>
            </a:r>
            <a:r>
              <a:rPr lang="en-US" dirty="0" smtClean="0"/>
              <a:t>/ STMIK </a:t>
            </a:r>
            <a:r>
              <a:rPr lang="en-US" dirty="0" err="1" smtClean="0"/>
              <a:t>Bumigora</a:t>
            </a:r>
            <a:r>
              <a:rPr lang="en-US" dirty="0" smtClean="0"/>
              <a:t> </a:t>
            </a:r>
            <a:r>
              <a:rPr lang="en-US" dirty="0" err="1" smtClean="0"/>
              <a:t>Mataram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C6FE28-9B44-4ACD-ACB2-5690F97B4A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Detil SD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84784"/>
            <a:ext cx="5943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8791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800" smtClean="0"/>
              <a:t>Hubungan Class diagram dan Sequence diagram</a:t>
            </a:r>
            <a:endParaRPr lang="id-ID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/>
              <a:t>Contoh : Pembatalan Order</a:t>
            </a:r>
            <a:endParaRPr lang="id-ID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266" y="2780928"/>
            <a:ext cx="5086350" cy="279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0393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/>
              <a:t>Class Diagram</a:t>
            </a:r>
            <a:endParaRPr lang="id-ID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580329"/>
            <a:ext cx="4295775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4144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/>
              <a:t>Potential Objects</a:t>
            </a:r>
            <a:endParaRPr lang="id-ID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52936"/>
            <a:ext cx="7086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5939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/>
              <a:t>Finally</a:t>
            </a:r>
            <a:endParaRPr lang="id-ID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980" y="2060848"/>
            <a:ext cx="6400800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470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Contoh 1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2290" name="Picture 2" descr="http://www.agilemodeling.com/images/models/sequenceDiagramEnrollInSemin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8338202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383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Contoh 2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48602"/>
            <a:ext cx="6429524" cy="530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5740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Contoh 3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/>
              <a:t>Form</a:t>
            </a:r>
            <a:endParaRPr lang="id-ID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34" y="2204864"/>
            <a:ext cx="5697214" cy="3505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002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/>
              <a:t>Sequence Diagram</a:t>
            </a:r>
            <a:endParaRPr lang="id-ID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8610600" cy="531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933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7315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4518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Pendahuluan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>
                <a:latin typeface="Arial" charset="0"/>
                <a:cs typeface="Arial" charset="0"/>
              </a:rPr>
              <a:t>Sequence diagram </a:t>
            </a:r>
            <a:r>
              <a:rPr lang="en-US">
                <a:latin typeface="Arial" charset="0"/>
                <a:cs typeface="Arial" charset="0"/>
              </a:rPr>
              <a:t>menggambarkan interaksi antar objek di dalam dan di sekitar sistem (termasuk pengguna, </a:t>
            </a:r>
            <a:r>
              <a:rPr lang="en-US" smtClean="0">
                <a:latin typeface="Arial" charset="0"/>
                <a:cs typeface="Arial" charset="0"/>
              </a:rPr>
              <a:t>display</a:t>
            </a:r>
            <a:r>
              <a:rPr lang="id-ID" smtClean="0">
                <a:latin typeface="Arial" charset="0"/>
                <a:cs typeface="Arial" charset="0"/>
              </a:rPr>
              <a:t>/form</a:t>
            </a:r>
            <a:r>
              <a:rPr lang="en-US" smtClean="0">
                <a:latin typeface="Arial" charset="0"/>
                <a:cs typeface="Arial" charset="0"/>
              </a:rPr>
              <a:t>) </a:t>
            </a:r>
            <a:r>
              <a:rPr lang="en-US">
                <a:latin typeface="Arial" charset="0"/>
                <a:cs typeface="Arial" charset="0"/>
              </a:rPr>
              <a:t>berupa </a:t>
            </a:r>
            <a:r>
              <a:rPr lang="en-US" i="1">
                <a:latin typeface="Arial" charset="0"/>
                <a:cs typeface="Arial" charset="0"/>
              </a:rPr>
              <a:t>message </a:t>
            </a:r>
            <a:r>
              <a:rPr lang="en-US">
                <a:latin typeface="Arial" charset="0"/>
                <a:cs typeface="Arial" charset="0"/>
              </a:rPr>
              <a:t>yang digambarkan terhadap waktu. </a:t>
            </a:r>
            <a:endParaRPr lang="id-ID" smtClean="0">
              <a:latin typeface="Arial" charset="0"/>
              <a:cs typeface="Arial" charset="0"/>
            </a:endParaRPr>
          </a:p>
          <a:p>
            <a:r>
              <a:rPr lang="en-US" i="1" smtClean="0">
                <a:latin typeface="Arial" charset="0"/>
                <a:cs typeface="Arial" charset="0"/>
              </a:rPr>
              <a:t>Sequence </a:t>
            </a:r>
            <a:r>
              <a:rPr lang="en-US" i="1">
                <a:latin typeface="Arial" charset="0"/>
                <a:cs typeface="Arial" charset="0"/>
              </a:rPr>
              <a:t>diagram </a:t>
            </a:r>
            <a:r>
              <a:rPr lang="en-US">
                <a:latin typeface="Arial" charset="0"/>
                <a:cs typeface="Arial" charset="0"/>
              </a:rPr>
              <a:t>terdiri </a:t>
            </a:r>
            <a:r>
              <a:rPr lang="en-US" smtClean="0">
                <a:latin typeface="Arial" charset="0"/>
                <a:cs typeface="Arial" charset="0"/>
              </a:rPr>
              <a:t>ata</a:t>
            </a:r>
            <a:r>
              <a:rPr lang="id-ID" smtClean="0">
                <a:latin typeface="Arial" charset="0"/>
                <a:cs typeface="Arial" charset="0"/>
              </a:rPr>
              <a:t>s</a:t>
            </a:r>
            <a:r>
              <a:rPr lang="en-US" smtClean="0">
                <a:latin typeface="Arial" charset="0"/>
                <a:cs typeface="Arial" charset="0"/>
              </a:rPr>
              <a:t> </a:t>
            </a:r>
            <a:r>
              <a:rPr lang="en-US">
                <a:latin typeface="Arial" charset="0"/>
                <a:cs typeface="Arial" charset="0"/>
              </a:rPr>
              <a:t>dimensi vertikal (waktu) dan dimensi horizontal (objek-objek yang terkait</a:t>
            </a:r>
            <a:r>
              <a:rPr lang="en-US" smtClean="0">
                <a:latin typeface="Arial" charset="0"/>
                <a:cs typeface="Arial" charset="0"/>
              </a:rPr>
              <a:t>).</a:t>
            </a:r>
            <a:endParaRPr lang="id-ID" smtClean="0">
              <a:latin typeface="Arial" charset="0"/>
              <a:cs typeface="Arial" charset="0"/>
            </a:endParaRPr>
          </a:p>
          <a:p>
            <a:pPr algn="just">
              <a:lnSpc>
                <a:spcPct val="80000"/>
              </a:lnSpc>
            </a:pPr>
            <a:r>
              <a:rPr lang="en-US" i="1">
                <a:latin typeface="Arial" charset="0"/>
                <a:cs typeface="Arial" charset="0"/>
              </a:rPr>
              <a:t>Sequence diagram </a:t>
            </a:r>
            <a:r>
              <a:rPr lang="en-US">
                <a:latin typeface="Arial" charset="0"/>
                <a:cs typeface="Arial" charset="0"/>
              </a:rPr>
              <a:t>biasa digunakan untuk menggambarkan skenario atau rangkaian langkah-langkah yang dilakukan sebagai respons dari sebuah </a:t>
            </a:r>
            <a:r>
              <a:rPr lang="en-US" i="1">
                <a:latin typeface="Arial" charset="0"/>
                <a:cs typeface="Arial" charset="0"/>
              </a:rPr>
              <a:t>event </a:t>
            </a:r>
            <a:r>
              <a:rPr lang="en-US">
                <a:latin typeface="Arial" charset="0"/>
                <a:cs typeface="Arial" charset="0"/>
              </a:rPr>
              <a:t>untuk menghasilkan </a:t>
            </a:r>
            <a:r>
              <a:rPr lang="en-US" i="1">
                <a:latin typeface="Arial" charset="0"/>
                <a:cs typeface="Arial" charset="0"/>
              </a:rPr>
              <a:t>output </a:t>
            </a:r>
            <a:r>
              <a:rPr lang="en-US">
                <a:latin typeface="Arial" charset="0"/>
                <a:cs typeface="Arial" charset="0"/>
              </a:rPr>
              <a:t>tertentu. Diawali dari apa yang men-</a:t>
            </a:r>
            <a:r>
              <a:rPr lang="en-US" i="1">
                <a:latin typeface="Arial" charset="0"/>
                <a:cs typeface="Arial" charset="0"/>
              </a:rPr>
              <a:t>trigger </a:t>
            </a:r>
            <a:r>
              <a:rPr lang="en-US">
                <a:latin typeface="Arial" charset="0"/>
                <a:cs typeface="Arial" charset="0"/>
              </a:rPr>
              <a:t>aktivitas tersebut, proses dan perubahan apa saja yang terjadi secara internal dan </a:t>
            </a:r>
            <a:r>
              <a:rPr lang="en-US" i="1">
                <a:latin typeface="Arial" charset="0"/>
                <a:cs typeface="Arial" charset="0"/>
              </a:rPr>
              <a:t>output </a:t>
            </a:r>
            <a:r>
              <a:rPr lang="en-US">
                <a:latin typeface="Arial" charset="0"/>
                <a:cs typeface="Arial" charset="0"/>
              </a:rPr>
              <a:t>apa yang dihasilkan.</a:t>
            </a:r>
          </a:p>
          <a:p>
            <a:pPr algn="just">
              <a:lnSpc>
                <a:spcPct val="80000"/>
              </a:lnSpc>
            </a:pPr>
            <a:r>
              <a:rPr lang="en-US">
                <a:latin typeface="Arial" charset="0"/>
                <a:cs typeface="Arial" charset="0"/>
              </a:rPr>
              <a:t>Diagram ini secara khusus berasosiasi dengan use case </a:t>
            </a:r>
            <a:r>
              <a:rPr lang="en-US" smtClean="0">
                <a:latin typeface="Arial" charset="0"/>
                <a:cs typeface="Arial" charset="0"/>
              </a:rPr>
              <a:t>diagram</a:t>
            </a:r>
            <a:r>
              <a:rPr lang="id-ID" smtClean="0">
                <a:latin typeface="Arial" charset="0"/>
                <a:cs typeface="Arial" charset="0"/>
              </a:rPr>
              <a:t> dan m</a:t>
            </a:r>
            <a:r>
              <a:rPr lang="en-US" smtClean="0">
                <a:latin typeface="Arial" charset="0"/>
                <a:cs typeface="Arial" charset="0"/>
              </a:rPr>
              <a:t>emperlihatkan </a:t>
            </a:r>
            <a:r>
              <a:rPr lang="en-US">
                <a:latin typeface="Arial" charset="0"/>
                <a:cs typeface="Arial" charset="0"/>
              </a:rPr>
              <a:t>tahap demi tahap apa yang seharusnya terjadi untuk menghasilkan sesuatu </a:t>
            </a:r>
            <a:r>
              <a:rPr lang="en-US" smtClean="0">
                <a:latin typeface="Arial" charset="0"/>
                <a:cs typeface="Arial" charset="0"/>
              </a:rPr>
              <a:t>di</a:t>
            </a:r>
            <a:r>
              <a:rPr lang="id-ID" smtClean="0">
                <a:latin typeface="Arial" charset="0"/>
                <a:cs typeface="Arial" charset="0"/>
              </a:rPr>
              <a:t> </a:t>
            </a:r>
            <a:r>
              <a:rPr lang="en-US" smtClean="0">
                <a:latin typeface="Arial" charset="0"/>
                <a:cs typeface="Arial" charset="0"/>
              </a:rPr>
              <a:t>dalam </a:t>
            </a:r>
            <a:r>
              <a:rPr lang="en-US">
                <a:latin typeface="Arial" charset="0"/>
                <a:cs typeface="Arial" charset="0"/>
              </a:rPr>
              <a:t>use case 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7319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Perpustakaan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165" y="1397763"/>
            <a:ext cx="5098132" cy="5436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1203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d-ID" sz="2200"/>
              <a:t>Gambar di atas menggambarkan Aplikasi mempunyai satu Actor/user yaitu Pustakawan dan 7 use case. Hal ini menjelaskan bahwa dalam aplikasi, pustakawan bisa Menambah Anggota, Mencetak Kartu Anggota, Menambah Buku, Mencetak Stiker Kode Buku, Melihat Katalog, Meminjam Buku, dan Mengembalikan Buku.</a:t>
            </a:r>
          </a:p>
          <a:p>
            <a:r>
              <a:rPr lang="id-ID" sz="2200" smtClean="0"/>
              <a:t>Mungkin </a:t>
            </a:r>
            <a:r>
              <a:rPr lang="id-ID" sz="2200"/>
              <a:t>ada kebingungan, mengapa yang meminjam dan mengembalikan buku adalah Pustakawan, bukan anggota perpustakaan.</a:t>
            </a:r>
          </a:p>
          <a:p>
            <a:r>
              <a:rPr lang="id-ID" sz="2200" smtClean="0"/>
              <a:t>Kalau </a:t>
            </a:r>
            <a:r>
              <a:rPr lang="id-ID" sz="2200"/>
              <a:t>kita lihat  </a:t>
            </a:r>
            <a:r>
              <a:rPr lang="id-ID" sz="2200">
                <a:hlinkClick r:id="rId2"/>
              </a:rPr>
              <a:t>Business Process atau Activity Diagram</a:t>
            </a:r>
            <a:r>
              <a:rPr lang="id-ID" sz="2200"/>
              <a:t> , </a:t>
            </a:r>
            <a:r>
              <a:rPr lang="id-ID" sz="2200" smtClean="0"/>
              <a:t>terlihat </a:t>
            </a:r>
            <a:r>
              <a:rPr lang="id-ID" sz="2200"/>
              <a:t>bahwa yang berinteraksi langsung dengan aplikasi adalah Pustakawan, bukan anggota. Anggota meminjam dan mengembalikan buku kepada Pustakawan, selanjutnya Pustakawan lah yang menginput ke aplikasi.</a:t>
            </a:r>
          </a:p>
          <a:p>
            <a:pPr marL="0" indent="0">
              <a:buNone/>
            </a:pPr>
            <a:r>
              <a:rPr lang="id-ID" sz="2200"/>
              <a:t/>
            </a:r>
            <a:br>
              <a:rPr lang="id-ID" sz="2200"/>
            </a:br>
            <a:endParaRPr lang="id-ID" sz="2200"/>
          </a:p>
        </p:txBody>
      </p:sp>
    </p:spTree>
    <p:extLst>
      <p:ext uri="{BB962C8B-B14F-4D97-AF65-F5344CB8AC3E}">
        <p14:creationId xmlns:p14="http://schemas.microsoft.com/office/powerpoint/2010/main" val="329981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mtClean="0"/>
              <a:t>Activity</a:t>
            </a:r>
            <a:br>
              <a:rPr lang="id-ID" smtClean="0"/>
            </a:br>
            <a:r>
              <a:rPr lang="id-ID" smtClean="0"/>
              <a:t>Diagram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47010"/>
            <a:ext cx="4946342" cy="6525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6812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/>
              <a:t>Diagram di atas menggambarkan 3 Activity utama di dalam perpustakaan,yaitu:</a:t>
            </a:r>
          </a:p>
          <a:p>
            <a:pPr lvl="1"/>
            <a:r>
              <a:rPr lang="id-ID"/>
              <a:t>Menambah anggota/member perpustakaan.</a:t>
            </a:r>
          </a:p>
          <a:p>
            <a:pPr lvl="1"/>
            <a:r>
              <a:rPr lang="id-ID"/>
              <a:t>Anggota meminjam buku.</a:t>
            </a:r>
          </a:p>
          <a:p>
            <a:pPr lvl="1"/>
            <a:r>
              <a:rPr lang="id-ID"/>
              <a:t>Anggota mengembalikan buku.</a:t>
            </a:r>
          </a:p>
          <a:p>
            <a:r>
              <a:rPr lang="id-ID" smtClean="0"/>
              <a:t>Walaupun </a:t>
            </a:r>
            <a:r>
              <a:rPr lang="id-ID"/>
              <a:t>mungkin masih banyak activity-activity lain yang terkait dengan perpustakaan tetapi bukan merupakan business process yang utama dari perpustakaan.</a:t>
            </a:r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8753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Sequence Diagram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/>
              <a:t>Sequence Diagram menggambarkan urutan interaksi antar objek ketika satu Use Case dieksekusi/dilakukan, sehingga Sequence Diagram </a:t>
            </a:r>
            <a:r>
              <a:rPr lang="id-ID" smtClean="0"/>
              <a:t>(sebaiknya) sebanyak </a:t>
            </a:r>
            <a:r>
              <a:rPr lang="id-ID"/>
              <a:t>Use Case nya.</a:t>
            </a:r>
          </a:p>
          <a:p>
            <a:r>
              <a:rPr lang="id-ID" smtClean="0"/>
              <a:t>Dalam </a:t>
            </a:r>
            <a:r>
              <a:rPr lang="id-ID"/>
              <a:t>membuat Sequence Diagram ini </a:t>
            </a:r>
            <a:r>
              <a:rPr lang="id-ID" smtClean="0"/>
              <a:t>memakai </a:t>
            </a:r>
            <a:r>
              <a:rPr lang="id-ID"/>
              <a:t>metode programming MVC (Model-View-Controller) atau dalam istilah lain Model=Entity, View=Boundary, dan Controller=Control. </a:t>
            </a:r>
            <a:endParaRPr lang="id-ID" smtClean="0"/>
          </a:p>
          <a:p>
            <a:r>
              <a:rPr lang="id-ID" smtClean="0"/>
              <a:t>View/Boundary </a:t>
            </a:r>
            <a:r>
              <a:rPr lang="id-ID"/>
              <a:t>adalah class yang berinteraksi langsung dengan Actor. Controller/Control adalah class interaksi perantara antara View/Boundary dan Mode/Entity. sedang Model/Entity adalah class yang menyimpan data.</a:t>
            </a:r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5557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/>
              <a:t>Menambah anggota</a:t>
            </a:r>
          </a:p>
          <a:p>
            <a:r>
              <a:rPr lang="id-ID" sz="1600" smtClean="0"/>
              <a:t>Ada dua </a:t>
            </a:r>
            <a:r>
              <a:rPr lang="id-ID" sz="1600"/>
              <a:t>class Boundary yaitu MenuUtama dan FormPendaftaran Anggota, satu class Control yaitu ProsesPendaftaranAnggota, dan satu class Entity yaitu Member.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00" y="2564904"/>
            <a:ext cx="78867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9656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/>
              <a:t>MencetakKartuAnggota</a:t>
            </a:r>
            <a:endParaRPr lang="id-ID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7853723" cy="4213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7169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 Sequence  : </a:t>
            </a:r>
            <a:r>
              <a:rPr lang="en-US" dirty="0" err="1" smtClean="0"/>
              <a:t>Pengadaan</a:t>
            </a:r>
            <a:r>
              <a:rPr lang="en-US" dirty="0" smtClean="0"/>
              <a:t> </a:t>
            </a:r>
            <a:r>
              <a:rPr lang="en-US" dirty="0" err="1"/>
              <a:t>Buku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Petugas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form login </a:t>
            </a:r>
            <a:r>
              <a:rPr lang="en-US" dirty="0" err="1"/>
              <a:t>memasukan</a:t>
            </a:r>
            <a:r>
              <a:rPr lang="en-US" dirty="0"/>
              <a:t>  username </a:t>
            </a:r>
            <a:r>
              <a:rPr lang="en-US" dirty="0" err="1"/>
              <a:t>dn</a:t>
            </a:r>
            <a:r>
              <a:rPr lang="en-US" dirty="0"/>
              <a:t> password </a:t>
            </a:r>
          </a:p>
          <a:p>
            <a:pPr marL="0" indent="0">
              <a:buNone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mengecek</a:t>
            </a:r>
            <a:r>
              <a:rPr lang="en-US" dirty="0"/>
              <a:t> username </a:t>
            </a:r>
            <a:r>
              <a:rPr lang="en-US" dirty="0" err="1"/>
              <a:t>dan</a:t>
            </a:r>
            <a:r>
              <a:rPr lang="en-US" dirty="0"/>
              <a:t> password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username </a:t>
            </a:r>
            <a:r>
              <a:rPr lang="en-US" dirty="0" err="1"/>
              <a:t>dan</a:t>
            </a:r>
            <a:r>
              <a:rPr lang="en-US" dirty="0"/>
              <a:t> password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username </a:t>
            </a:r>
            <a:r>
              <a:rPr lang="en-US" dirty="0" err="1"/>
              <a:t>dan</a:t>
            </a:r>
            <a:r>
              <a:rPr lang="en-US" dirty="0"/>
              <a:t> password yang </a:t>
            </a:r>
          </a:p>
          <a:p>
            <a:pPr marL="0" indent="0">
              <a:buNone/>
            </a:pP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kemudian</a:t>
            </a:r>
            <a:r>
              <a:rPr lang="en-US" dirty="0"/>
              <a:t>  </a:t>
            </a:r>
            <a:r>
              <a:rPr lang="en-US" dirty="0" err="1"/>
              <a:t>Petugas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   form  view </a:t>
            </a:r>
            <a:r>
              <a:rPr lang="en-US" dirty="0" err="1"/>
              <a:t>pengadaan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 , </a:t>
            </a:r>
            <a:r>
              <a:rPr lang="en-US" dirty="0" err="1"/>
              <a:t>petugas</a:t>
            </a:r>
            <a:r>
              <a:rPr lang="en-US" dirty="0"/>
              <a:t> </a:t>
            </a:r>
            <a:r>
              <a:rPr lang="en-US" dirty="0" err="1"/>
              <a:t>mengklik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tambah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input </a:t>
            </a:r>
            <a:r>
              <a:rPr lang="en-US" dirty="0" err="1"/>
              <a:t>pengadaan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pertugas</a:t>
            </a:r>
            <a:r>
              <a:rPr lang="en-US" dirty="0"/>
              <a:t> </a:t>
            </a:r>
            <a:r>
              <a:rPr lang="en-US" dirty="0" err="1"/>
              <a:t>menginputkan</a:t>
            </a:r>
            <a:r>
              <a:rPr lang="en-US" dirty="0"/>
              <a:t> data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data </a:t>
            </a:r>
            <a:r>
              <a:rPr lang="en-US" dirty="0" err="1"/>
              <a:t>buku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dimasukan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petugas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data base </a:t>
            </a:r>
            <a:r>
              <a:rPr lang="en-US" dirty="0" err="1"/>
              <a:t>dan</a:t>
            </a:r>
            <a:r>
              <a:rPr lang="en-US" dirty="0"/>
              <a:t> data </a:t>
            </a:r>
            <a:r>
              <a:rPr lang="en-US" dirty="0" err="1"/>
              <a:t>sukses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86CF-E8C1-45AC-A8DA-599730802941}" type="datetime1">
              <a:rPr lang="en-US" smtClean="0"/>
              <a:pPr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Perancangan Perangkat Lunak =&gt; Ahmat dil/ STMIK Bumigora Mataram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FE28-9B44-4ACD-ACB2-5690F97B4A7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Tujuan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smtClean="0"/>
              <a:t>Digunakan </a:t>
            </a:r>
            <a:r>
              <a:rPr lang="id-ID"/>
              <a:t>untuk memperlihatkan interaksi antar obyek dalam perintah yang berurut.</a:t>
            </a:r>
          </a:p>
          <a:p>
            <a:r>
              <a:rPr lang="id-ID"/>
              <a:t>Tujuan utama adalah mendefinisikan urutan kejadian yang dapat menghasilkan output yang </a:t>
            </a:r>
            <a:r>
              <a:rPr lang="id-ID" smtClean="0"/>
              <a:t>diinginkan</a:t>
            </a:r>
          </a:p>
          <a:p>
            <a:pPr>
              <a:defRPr/>
            </a:pPr>
            <a:r>
              <a:rPr lang="id-ID"/>
              <a:t>Mirip dengan activity </a:t>
            </a:r>
            <a:r>
              <a:rPr lang="id-ID" smtClean="0"/>
              <a:t>diagram</a:t>
            </a:r>
          </a:p>
          <a:p>
            <a:pPr lvl="1">
              <a:defRPr/>
            </a:pPr>
            <a:r>
              <a:rPr lang="id-ID" smtClean="0"/>
              <a:t>Menggambarkan </a:t>
            </a:r>
            <a:r>
              <a:rPr lang="id-ID"/>
              <a:t>alur kejadian sebuah </a:t>
            </a:r>
            <a:r>
              <a:rPr lang="id-ID" smtClean="0"/>
              <a:t>aktivitas</a:t>
            </a:r>
          </a:p>
          <a:p>
            <a:pPr lvl="1">
              <a:defRPr/>
            </a:pPr>
            <a:r>
              <a:rPr lang="id-ID" smtClean="0"/>
              <a:t>Lebih </a:t>
            </a:r>
            <a:r>
              <a:rPr lang="id-ID"/>
              <a:t>detail dalam menggambarkan aliran data, termasuk data atau behaviour yang dikirimkan atau </a:t>
            </a:r>
            <a:r>
              <a:rPr lang="id-ID" smtClean="0"/>
              <a:t>diterima</a:t>
            </a:r>
          </a:p>
          <a:p>
            <a:pPr lvl="1">
              <a:defRPr/>
            </a:pPr>
            <a:r>
              <a:rPr lang="sv-SE" smtClean="0"/>
              <a:t>Namun </a:t>
            </a:r>
            <a:r>
              <a:rPr lang="sv-SE"/>
              <a:t>kurang mampu menjelaskan detail dari</a:t>
            </a:r>
            <a:r>
              <a:rPr lang="id-ID"/>
              <a:t> sebuah algoritma (loop, branching)</a:t>
            </a:r>
          </a:p>
          <a:p>
            <a:endParaRPr lang="id-ID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7557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Komponen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id-ID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</a:t>
            </a:r>
            <a:r>
              <a:rPr lang="en-US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ctor</a:t>
            </a:r>
            <a:endParaRPr lang="en-US">
              <a:ea typeface="Calibri" pitchFamily="34" charset="0"/>
              <a:cs typeface="Times New Roman" pitchFamily="18" charset="0"/>
            </a:endParaRPr>
          </a:p>
          <a:p>
            <a:pPr eaLnBrk="0" hangingPunct="0">
              <a:buFontTx/>
              <a:buChar char="•"/>
            </a:pPr>
            <a:r>
              <a:rPr lang="id-ID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I</a:t>
            </a:r>
            <a:r>
              <a:rPr lang="en-US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nterface </a:t>
            </a:r>
            <a:r>
              <a:rPr lang="en-US">
                <a:latin typeface="Calibri" pitchFamily="34" charset="0"/>
                <a:ea typeface="Calibri" pitchFamily="34" charset="0"/>
                <a:cs typeface="Times New Roman" pitchFamily="18" charset="0"/>
              </a:rPr>
              <a:t>(Boundary)</a:t>
            </a:r>
            <a:endParaRPr lang="en-US">
              <a:ea typeface="Calibri" pitchFamily="34" charset="0"/>
              <a:cs typeface="Times New Roman" pitchFamily="18" charset="0"/>
            </a:endParaRPr>
          </a:p>
          <a:p>
            <a:pPr eaLnBrk="0" hangingPunct="0">
              <a:buFontTx/>
              <a:buChar char="•"/>
            </a:pPr>
            <a:r>
              <a:rPr lang="id-ID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P</a:t>
            </a:r>
            <a:r>
              <a:rPr lang="en-US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roses </a:t>
            </a:r>
            <a:r>
              <a:rPr lang="en-US">
                <a:latin typeface="Calibri" pitchFamily="34" charset="0"/>
                <a:ea typeface="Calibri" pitchFamily="34" charset="0"/>
                <a:cs typeface="Times New Roman" pitchFamily="18" charset="0"/>
              </a:rPr>
              <a:t>pembacaan (Control)</a:t>
            </a:r>
            <a:endParaRPr lang="en-US">
              <a:ea typeface="Calibri" pitchFamily="34" charset="0"/>
              <a:cs typeface="Times New Roman" pitchFamily="18" charset="0"/>
            </a:endParaRPr>
          </a:p>
          <a:p>
            <a:pPr eaLnBrk="0" hangingPunct="0">
              <a:buFontTx/>
              <a:buChar char="•"/>
            </a:pPr>
            <a:r>
              <a:rPr lang="id-ID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N</a:t>
            </a:r>
            <a:r>
              <a:rPr lang="en-US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ama </a:t>
            </a:r>
            <a:r>
              <a:rPr lang="en-US">
                <a:latin typeface="Calibri" pitchFamily="34" charset="0"/>
                <a:ea typeface="Calibri" pitchFamily="34" charset="0"/>
                <a:cs typeface="Times New Roman" pitchFamily="18" charset="0"/>
              </a:rPr>
              <a:t>table (Entity)</a:t>
            </a:r>
            <a:endParaRPr lang="en-US"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7378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Simbol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74295"/>
            <a:ext cx="8820150" cy="550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7210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66" t="32031" r="5403" b="7422"/>
          <a:stretch>
            <a:fillRect/>
          </a:stretch>
        </p:blipFill>
        <p:spPr bwMode="auto">
          <a:xfrm>
            <a:off x="7215188" y="2996952"/>
            <a:ext cx="1928812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/>
              <a:t>Partisipan : obyek atau entitas yang bertindak dalam sequence diagram</a:t>
            </a:r>
          </a:p>
          <a:p>
            <a:r>
              <a:rPr lang="id-ID"/>
              <a:t>Message : komunikasi antar obyek partisipan</a:t>
            </a:r>
          </a:p>
          <a:p>
            <a:r>
              <a:rPr lang="id-ID"/>
              <a:t>Terdapat 2 tipe garis yaitu vertikal dan horisontal</a:t>
            </a:r>
          </a:p>
          <a:p>
            <a:pPr lvl="1"/>
            <a:r>
              <a:rPr lang="id-ID"/>
              <a:t>Vertikal : waktu </a:t>
            </a:r>
            <a:r>
              <a:rPr lang="id-ID">
                <a:sym typeface="Wingdings" pitchFamily="2" charset="2"/>
              </a:rPr>
              <a:t> maju berdasarkan waktu</a:t>
            </a:r>
          </a:p>
          <a:p>
            <a:pPr lvl="1"/>
            <a:r>
              <a:rPr lang="id-ID">
                <a:sym typeface="Wingdings" pitchFamily="2" charset="2"/>
              </a:rPr>
              <a:t>Horisontal : obyek mana yang beraksi</a:t>
            </a:r>
            <a:endParaRPr lang="id-ID"/>
          </a:p>
          <a:p>
            <a:r>
              <a:rPr lang="id-ID" smtClean="0"/>
              <a:t>Nama Object / Class</a:t>
            </a:r>
          </a:p>
          <a:p>
            <a:pPr lvl="1"/>
            <a:r>
              <a:rPr lang="id-ID" smtClean="0"/>
              <a:t>name </a:t>
            </a:r>
            <a:r>
              <a:rPr lang="id-ID"/>
              <a:t>bersifat optional</a:t>
            </a:r>
          </a:p>
          <a:p>
            <a:pPr lvl="1"/>
            <a:r>
              <a:rPr lang="id-ID"/>
              <a:t>boxes berupa object diberikan tanda garis bawah</a:t>
            </a:r>
          </a:p>
          <a:p>
            <a:pPr lvl="1"/>
            <a:r>
              <a:rPr lang="id-ID"/>
              <a:t>object yang tidak bernama </a:t>
            </a:r>
            <a:r>
              <a:rPr lang="id-ID" smtClean="0"/>
              <a:t>disebut </a:t>
            </a:r>
            <a:r>
              <a:rPr lang="id-ID"/>
              <a:t>anonymous objects</a:t>
            </a:r>
          </a:p>
          <a:p>
            <a:pPr lvl="1"/>
            <a:r>
              <a:rPr lang="id-ID"/>
              <a:t>boxes berupa actor dapat </a:t>
            </a:r>
            <a:r>
              <a:rPr lang="id-ID" smtClean="0"/>
              <a:t> juga </a:t>
            </a:r>
            <a:r>
              <a:rPr lang="id-ID"/>
              <a:t>digambar dengan stick figure</a:t>
            </a:r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2177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Daftar Istilah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id-ID" dirty="0"/>
              <a:t>Participant</a:t>
            </a:r>
          </a:p>
          <a:p>
            <a:pPr marL="725488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id-ID" dirty="0"/>
              <a:t>Obyek yang terkait dengan sebuah urutan proses</a:t>
            </a:r>
          </a:p>
          <a:p>
            <a:pPr>
              <a:defRPr/>
            </a:pPr>
            <a:r>
              <a:rPr lang="id-ID" dirty="0"/>
              <a:t>Lifeline</a:t>
            </a:r>
          </a:p>
          <a:p>
            <a:pPr marL="725488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id-ID" dirty="0"/>
              <a:t>Menggambarkan daur hidup sebuah obyek</a:t>
            </a:r>
          </a:p>
          <a:p>
            <a:pPr>
              <a:defRPr/>
            </a:pPr>
            <a:r>
              <a:rPr lang="id-ID" dirty="0"/>
              <a:t>Activation</a:t>
            </a:r>
          </a:p>
          <a:p>
            <a:pPr marL="725488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id-ID" dirty="0"/>
              <a:t>Suatu titik waktu dimana sebuah obyek mulai berpartisipasi didalam sebuah sequence</a:t>
            </a:r>
          </a:p>
          <a:p>
            <a:pPr marL="725488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id-ID" dirty="0"/>
              <a:t>Ditandai dengan sebuah bar</a:t>
            </a:r>
          </a:p>
          <a:p>
            <a:pPr>
              <a:defRPr/>
            </a:pPr>
            <a:r>
              <a:rPr lang="id-ID" dirty="0"/>
              <a:t>Time</a:t>
            </a:r>
          </a:p>
          <a:p>
            <a:pPr marL="725488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pt-BR" dirty="0"/>
              <a:t>Elemen penting dalam sequence diagram</a:t>
            </a:r>
          </a:p>
          <a:p>
            <a:pPr marL="725488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id-ID" dirty="0"/>
              <a:t>Konteksnya adalah </a:t>
            </a:r>
            <a:r>
              <a:rPr lang="id-ID" b="1" dirty="0"/>
              <a:t>urutan, bukan durasi</a:t>
            </a:r>
          </a:p>
          <a:p>
            <a:pPr>
              <a:defRPr/>
            </a:pPr>
            <a:r>
              <a:rPr lang="id-ID" dirty="0"/>
              <a:t>Return</a:t>
            </a:r>
          </a:p>
          <a:p>
            <a:pPr marL="725488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id-ID" dirty="0"/>
              <a:t>Suatu hasil kembalian sebuah operasi</a:t>
            </a:r>
          </a:p>
          <a:p>
            <a:pPr marL="725488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id-ID" dirty="0"/>
              <a:t>Operasi mengembalikan hasil, tetapi boleh tidak </a:t>
            </a:r>
            <a:r>
              <a:rPr lang="id-ID" dirty="0" smtClean="0"/>
              <a:t>ditulis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82570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dirty="0" smtClean="0"/>
              <a:t>Sequence diagram : </a:t>
            </a:r>
            <a:r>
              <a:rPr lang="en-US" dirty="0" err="1" smtClean="0"/>
              <a:t>pengadaan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86CF-E8C1-45AC-A8DA-599730802941}" type="datetime1">
              <a:rPr lang="en-US" smtClean="0"/>
              <a:pPr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Perancangan Perangkat Lunak =&gt; Ahmat dil/ STMIK Bumigora Mataram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FE28-9B44-4ACD-ACB2-5690F97B4A7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42042"/>
            <a:ext cx="6324600" cy="5184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8738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4" y="1628800"/>
            <a:ext cx="5553075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437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</TotalTime>
  <Words>708</Words>
  <Application>Microsoft Office PowerPoint</Application>
  <PresentationFormat>On-screen Show (4:3)</PresentationFormat>
  <Paragraphs>95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SEQUENCE DIAGRAM</vt:lpstr>
      <vt:lpstr>Pendahuluan</vt:lpstr>
      <vt:lpstr>Tujuan</vt:lpstr>
      <vt:lpstr>Komponen</vt:lpstr>
      <vt:lpstr>Simbol</vt:lpstr>
      <vt:lpstr>PowerPoint Presentation</vt:lpstr>
      <vt:lpstr>Daftar Istilah</vt:lpstr>
      <vt:lpstr>Sequence diagram : pengadaan buku </vt:lpstr>
      <vt:lpstr>PowerPoint Presentation</vt:lpstr>
      <vt:lpstr>Detil SD</vt:lpstr>
      <vt:lpstr>Hubungan Class diagram dan Sequence diagram</vt:lpstr>
      <vt:lpstr>PowerPoint Presentation</vt:lpstr>
      <vt:lpstr>PowerPoint Presentation</vt:lpstr>
      <vt:lpstr>PowerPoint Presentation</vt:lpstr>
      <vt:lpstr>Contoh 1</vt:lpstr>
      <vt:lpstr>Contoh 2</vt:lpstr>
      <vt:lpstr>Contoh 3</vt:lpstr>
      <vt:lpstr>PowerPoint Presentation</vt:lpstr>
      <vt:lpstr>PowerPoint Presentation</vt:lpstr>
      <vt:lpstr>Perpustakaan</vt:lpstr>
      <vt:lpstr>PowerPoint Presentation</vt:lpstr>
      <vt:lpstr>Activity Diagram</vt:lpstr>
      <vt:lpstr>PowerPoint Presentation</vt:lpstr>
      <vt:lpstr>Sequence Diagram</vt:lpstr>
      <vt:lpstr>PowerPoint Presentation</vt:lpstr>
      <vt:lpstr>PowerPoint Presentation</vt:lpstr>
      <vt:lpstr>Contoh kasus  Sequence  : Pengadaan Buku</vt:lpstr>
    </vt:vector>
  </TitlesOfParts>
  <Company>eXPerience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REKAYASA PERANGKAT LUNAK</dc:title>
  <dc:creator>eXPerience</dc:creator>
  <cp:lastModifiedBy>Adil</cp:lastModifiedBy>
  <cp:revision>69</cp:revision>
  <dcterms:created xsi:type="dcterms:W3CDTF">2012-09-17T06:24:52Z</dcterms:created>
  <dcterms:modified xsi:type="dcterms:W3CDTF">2019-05-28T01:12:18Z</dcterms:modified>
</cp:coreProperties>
</file>