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4" r:id="rId4"/>
    <p:sldId id="266" r:id="rId5"/>
    <p:sldId id="277" r:id="rId6"/>
    <p:sldId id="278" r:id="rId7"/>
    <p:sldId id="279" r:id="rId8"/>
    <p:sldId id="280" r:id="rId9"/>
    <p:sldId id="281" r:id="rId10"/>
    <p:sldId id="267" r:id="rId11"/>
    <p:sldId id="270" r:id="rId12"/>
    <p:sldId id="297" r:id="rId13"/>
    <p:sldId id="271" r:id="rId14"/>
    <p:sldId id="272" r:id="rId15"/>
    <p:sldId id="273" r:id="rId16"/>
    <p:sldId id="274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F7F02-8656-4186-8B14-D234F1064816}" type="datetimeFigureOut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155E-F02D-458E-9625-CC6DE01E5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6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AE5-020B-4D17-9457-3C878407B50D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F579-DA87-44C8-9ECE-8D72E44C08F3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9B3C-3B5C-49EB-A5DA-425EA665881C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2799-911F-481C-9006-A610B120393E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034-C844-4B64-8C98-30CB17E449E6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FB0-D099-46A9-A459-61C73A0B07B0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F072-20F6-462D-9019-53276068D492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1E9C-D058-47E7-9F49-06C6EDD2624C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7B7-9680-4598-BD3D-5721F8DA1657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A0F4-F24D-4C03-A9AD-F020573F89E0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9369-E9B4-4F4A-9ED6-091F9B2EA3AD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24"/>
            <a:ext cx="9144000" cy="1209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2" y="6286520"/>
            <a:ext cx="1257280" cy="43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CC09-DE22-44AC-83F0-D4D62C71D6E6}" type="datetime1">
              <a:rPr lang="en-US" smtClean="0"/>
              <a:pPr/>
              <a:t>3/19/2019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7290" y="6357958"/>
            <a:ext cx="5000660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Analisa</a:t>
            </a:r>
            <a:r>
              <a:rPr lang="en-US" dirty="0"/>
              <a:t> &amp;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2876" y="1357298"/>
            <a:ext cx="8858280" cy="1588"/>
          </a:xfrm>
          <a:prstGeom prst="line">
            <a:avLst/>
          </a:prstGeom>
          <a:ln w="76200" cmpd="thickThin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6572263" y="6000768"/>
            <a:ext cx="1868550" cy="857232"/>
            <a:chOff x="5000628" y="3714752"/>
            <a:chExt cx="2428892" cy="1143008"/>
          </a:xfrm>
        </p:grpSpPr>
        <p:sp>
          <p:nvSpPr>
            <p:cNvPr id="12" name="Oval 11"/>
            <p:cNvSpPr/>
            <p:nvPr userDrawn="1"/>
          </p:nvSpPr>
          <p:spPr>
            <a:xfrm>
              <a:off x="5143504" y="3714752"/>
              <a:ext cx="2143140" cy="114300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5000628" y="4000504"/>
              <a:ext cx="2428892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5186351" y="4148487"/>
              <a:ext cx="2071703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 Black" pitchFamily="34" charset="0"/>
                </a:rPr>
                <a:t>A.A/STMIK-BG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edg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Oleh</a:t>
            </a:r>
            <a:r>
              <a:rPr lang="en-US" dirty="0"/>
              <a:t> : </a:t>
            </a:r>
          </a:p>
          <a:p>
            <a:r>
              <a:rPr lang="en-US" dirty="0" err="1"/>
              <a:t>Ahmat</a:t>
            </a:r>
            <a:r>
              <a:rPr lang="en-US" dirty="0"/>
              <a:t> </a:t>
            </a:r>
            <a:r>
              <a:rPr lang="en-US" dirty="0" err="1"/>
              <a:t>Adil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00100" y="2357430"/>
            <a:ext cx="72119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Pengembangan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Perangkat</a:t>
            </a:r>
            <a:r>
              <a:rPr 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4000" b="1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Lunak</a:t>
            </a:r>
            <a:endParaRPr lang="en-US" sz="4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1" y="2573719"/>
            <a:ext cx="3786214" cy="3513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1500174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Proses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r>
              <a:rPr lang="en-US" sz="2000" dirty="0"/>
              <a:t>/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pemakai</a:t>
            </a:r>
            <a:r>
              <a:rPr lang="en-US" sz="2000" dirty="0"/>
              <a:t> </a:t>
            </a:r>
            <a:r>
              <a:rPr lang="en-US" sz="2000" dirty="0" err="1"/>
              <a:t>diterjemahkan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produk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 </a:t>
            </a:r>
            <a:r>
              <a:rPr lang="en-US" sz="2000" dirty="0" err="1"/>
              <a:t>lunak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b="1" dirty="0"/>
              <a:t>model </a:t>
            </a:r>
            <a:r>
              <a:rPr lang="en-US" sz="2000" b="1" dirty="0" err="1"/>
              <a:t>proses</a:t>
            </a:r>
            <a:r>
              <a:rPr lang="en-US" sz="2000" dirty="0"/>
              <a:t>, </a:t>
            </a:r>
            <a:r>
              <a:rPr lang="en-US" sz="2000" b="1" dirty="0" err="1"/>
              <a:t>metode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alat</a:t>
            </a:r>
            <a:r>
              <a:rPr lang="en-US" sz="2000" b="1" dirty="0"/>
              <a:t> bantu </a:t>
            </a:r>
            <a:r>
              <a:rPr lang="en-US" sz="2000" dirty="0"/>
              <a:t>yang </a:t>
            </a:r>
            <a:r>
              <a:rPr lang="en-US" sz="2000" dirty="0" err="1"/>
              <a:t>digunakan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99992" y="4654877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sebagai</a:t>
            </a:r>
            <a:r>
              <a:rPr lang="en-US" sz="1400" b="1" dirty="0"/>
              <a:t> “</a:t>
            </a:r>
            <a:r>
              <a:rPr lang="en-US" sz="1400" b="1" dirty="0" err="1"/>
              <a:t>perekat</a:t>
            </a:r>
            <a:r>
              <a:rPr lang="en-US" sz="1400" b="1" dirty="0"/>
              <a:t>” </a:t>
            </a:r>
            <a:r>
              <a:rPr lang="en-US" sz="1400" b="1" dirty="0" err="1"/>
              <a:t>dan</a:t>
            </a:r>
            <a:r>
              <a:rPr lang="en-US" sz="1400" b="1" dirty="0"/>
              <a:t> </a:t>
            </a:r>
            <a:r>
              <a:rPr lang="en-US" sz="1400" b="1" dirty="0" err="1"/>
              <a:t>kerangka</a:t>
            </a:r>
            <a:r>
              <a:rPr lang="en-US" sz="1400" b="1" dirty="0"/>
              <a:t> </a:t>
            </a:r>
            <a:r>
              <a:rPr lang="en-US" sz="1400" b="1" dirty="0" err="1"/>
              <a:t>kerja</a:t>
            </a:r>
            <a:endParaRPr lang="en-US" sz="1400" b="1" dirty="0"/>
          </a:p>
          <a:p>
            <a:r>
              <a:rPr lang="en-US" sz="1400" dirty="0"/>
              <a:t>yang </a:t>
            </a:r>
            <a:r>
              <a:rPr lang="en-US" sz="1400" dirty="0" err="1"/>
              <a:t>dipergunakan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mendefinisikan</a:t>
            </a:r>
            <a:r>
              <a:rPr lang="en-US" sz="1400" dirty="0"/>
              <a:t> </a:t>
            </a:r>
            <a:r>
              <a:rPr lang="en-US" sz="1400" dirty="0" err="1"/>
              <a:t>urut-urutan</a:t>
            </a:r>
            <a:r>
              <a:rPr lang="en-US" sz="1400" dirty="0"/>
              <a:t> </a:t>
            </a:r>
            <a:r>
              <a:rPr lang="en-US" sz="1400" dirty="0" err="1"/>
              <a:t>pekerjaan</a:t>
            </a:r>
            <a:r>
              <a:rPr lang="en-US" sz="1400" dirty="0"/>
              <a:t> (</a:t>
            </a:r>
            <a:r>
              <a:rPr lang="en-US" sz="1400" dirty="0" err="1"/>
              <a:t>daur</a:t>
            </a:r>
            <a:r>
              <a:rPr lang="en-US" sz="1400" dirty="0"/>
              <a:t>) </a:t>
            </a:r>
            <a:r>
              <a:rPr lang="en-US" sz="1400" dirty="0" err="1"/>
              <a:t>dari</a:t>
            </a:r>
            <a:r>
              <a:rPr lang="en-US" sz="1400" dirty="0"/>
              <a:t> 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alat</a:t>
            </a:r>
            <a:r>
              <a:rPr lang="en-US" sz="1400" dirty="0"/>
              <a:t> bantu </a:t>
            </a:r>
            <a:r>
              <a:rPr lang="en-US" sz="1400" dirty="0" err="1"/>
              <a:t>tersebut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99992" y="3140968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sebagai</a:t>
            </a:r>
            <a:r>
              <a:rPr lang="en-US" sz="1400" b="1" dirty="0"/>
              <a:t> </a:t>
            </a:r>
            <a:r>
              <a:rPr lang="en-US" sz="1400" b="1" dirty="0" err="1"/>
              <a:t>teknik</a:t>
            </a:r>
            <a:r>
              <a:rPr lang="en-US" sz="1400" b="1" dirty="0"/>
              <a:t> </a:t>
            </a:r>
            <a:r>
              <a:rPr lang="en-US" sz="1400" b="1" dirty="0" err="1"/>
              <a:t>pengembangan</a:t>
            </a:r>
            <a:endParaRPr lang="en-US" sz="1400" b="1" dirty="0"/>
          </a:p>
          <a:p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cara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teknik</a:t>
            </a:r>
            <a:r>
              <a:rPr lang="en-US" sz="1400" dirty="0"/>
              <a:t> </a:t>
            </a:r>
            <a:r>
              <a:rPr lang="en-US" sz="1400" dirty="0" err="1"/>
              <a:t>pendekatan</a:t>
            </a:r>
            <a:r>
              <a:rPr lang="en-US" sz="1400" dirty="0"/>
              <a:t> yang </a:t>
            </a:r>
            <a:r>
              <a:rPr lang="en-US" sz="1400" dirty="0" err="1"/>
              <a:t>sistematik</a:t>
            </a:r>
            <a:r>
              <a:rPr lang="en-US" sz="1400" dirty="0"/>
              <a:t> yang </a:t>
            </a:r>
            <a:r>
              <a:rPr lang="en-US" sz="1400" dirty="0" err="1"/>
              <a:t>dipergunakan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mengembangkan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r>
              <a:rPr lang="en-US" sz="1400" dirty="0"/>
              <a:t>. i </a:t>
            </a:r>
            <a:r>
              <a:rPr lang="en-US" sz="1400" dirty="0" err="1"/>
              <a:t>mencakup</a:t>
            </a:r>
            <a:r>
              <a:rPr lang="en-US" sz="1400" dirty="0"/>
              <a:t> : </a:t>
            </a:r>
            <a:r>
              <a:rPr lang="en-US" sz="1400" dirty="0" err="1"/>
              <a:t>Perencanaan</a:t>
            </a:r>
            <a:r>
              <a:rPr lang="en-US" sz="1400" dirty="0"/>
              <a:t>,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keperluan</a:t>
            </a:r>
            <a:r>
              <a:rPr lang="en-US" sz="1400" dirty="0"/>
              <a:t>, </a:t>
            </a:r>
            <a:r>
              <a:rPr lang="en-US" sz="1400" dirty="0" err="1"/>
              <a:t>perancangan</a:t>
            </a:r>
            <a:r>
              <a:rPr lang="en-US" sz="1400" dirty="0"/>
              <a:t>, </a:t>
            </a:r>
            <a:r>
              <a:rPr lang="en-US" sz="1400" dirty="0" err="1"/>
              <a:t>arsitektur</a:t>
            </a:r>
            <a:r>
              <a:rPr lang="en-US" sz="1400" dirty="0"/>
              <a:t> program, </a:t>
            </a:r>
            <a:r>
              <a:rPr lang="en-US" sz="1400" dirty="0" err="1"/>
              <a:t>prosedur</a:t>
            </a:r>
            <a:r>
              <a:rPr lang="en-US" sz="1400" dirty="0"/>
              <a:t> </a:t>
            </a:r>
            <a:r>
              <a:rPr lang="en-US" sz="1400" dirty="0" err="1"/>
              <a:t>algoritma</a:t>
            </a:r>
            <a:r>
              <a:rPr lang="en-US" sz="1400" dirty="0"/>
              <a:t>, Coding, </a:t>
            </a:r>
            <a:r>
              <a:rPr lang="en-US" sz="1400" dirty="0" err="1"/>
              <a:t>uji</a:t>
            </a:r>
            <a:r>
              <a:rPr lang="en-US" sz="1400" dirty="0"/>
              <a:t> </a:t>
            </a:r>
            <a:r>
              <a:rPr lang="en-US" sz="1400" dirty="0" err="1"/>
              <a:t>coba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pemeliharaan</a:t>
            </a:r>
            <a:r>
              <a:rPr lang="en-US" sz="1400" dirty="0"/>
              <a:t>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9992" y="2573719"/>
            <a:ext cx="4644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sebagai</a:t>
            </a:r>
            <a:r>
              <a:rPr lang="en-US" sz="1400" b="1" dirty="0"/>
              <a:t> </a:t>
            </a:r>
            <a:r>
              <a:rPr lang="en-US" sz="1400" b="1" dirty="0" err="1"/>
              <a:t>pendukung</a:t>
            </a:r>
            <a:r>
              <a:rPr lang="en-US" sz="1400" b="1" dirty="0"/>
              <a:t> </a:t>
            </a:r>
            <a:r>
              <a:rPr lang="en-US" sz="1400" b="1" dirty="0" err="1"/>
              <a:t>metode</a:t>
            </a:r>
            <a:r>
              <a:rPr lang="en-US" sz="1400" b="1" dirty="0"/>
              <a:t> </a:t>
            </a:r>
            <a:r>
              <a:rPr lang="en-US" sz="1400" b="1" dirty="0" err="1"/>
              <a:t>dan</a:t>
            </a:r>
            <a:r>
              <a:rPr lang="en-US" sz="1400" b="1" dirty="0"/>
              <a:t> proses</a:t>
            </a:r>
          </a:p>
          <a:p>
            <a:r>
              <a:rPr lang="en-US" sz="1400" dirty="0" err="1"/>
              <a:t>alat-alat</a:t>
            </a:r>
            <a:r>
              <a:rPr lang="en-US" sz="1400" dirty="0"/>
              <a:t> yang </a:t>
            </a:r>
            <a:r>
              <a:rPr lang="en-US" sz="1400" dirty="0" err="1"/>
              <a:t>mendukung</a:t>
            </a:r>
            <a:r>
              <a:rPr lang="en-US" sz="1400" dirty="0"/>
              <a:t> </a:t>
            </a:r>
            <a:r>
              <a:rPr lang="en-US" sz="1400" dirty="0" err="1"/>
              <a:t>pengembangan</a:t>
            </a:r>
            <a:r>
              <a:rPr lang="en-US" sz="1400" dirty="0"/>
              <a:t>  </a:t>
            </a:r>
            <a:r>
              <a:rPr lang="en-US" sz="1400" dirty="0" err="1"/>
              <a:t>perangkat</a:t>
            </a:r>
            <a:r>
              <a:rPr lang="en-US" sz="1400" dirty="0"/>
              <a:t> </a:t>
            </a:r>
            <a:r>
              <a:rPr lang="en-US" sz="1400" dirty="0" err="1"/>
              <a:t>lunak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99992" y="5497499"/>
            <a:ext cx="347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sebagai</a:t>
            </a:r>
            <a:r>
              <a:rPr lang="en-US" b="1" dirty="0"/>
              <a:t> </a:t>
            </a:r>
            <a:r>
              <a:rPr lang="en-US" b="1" dirty="0" err="1"/>
              <a:t>bangunan</a:t>
            </a:r>
            <a:r>
              <a:rPr lang="en-US" b="1" dirty="0"/>
              <a:t> </a:t>
            </a:r>
            <a:r>
              <a:rPr lang="en-US" b="1" dirty="0" err="1"/>
              <a:t>dasar</a:t>
            </a:r>
            <a:endParaRPr lang="en-US" b="1" dirty="0"/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>
          <a:xfrm flipV="1">
            <a:off x="3000364" y="2835329"/>
            <a:ext cx="1499628" cy="4035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 flipV="1">
            <a:off x="2714612" y="3833466"/>
            <a:ext cx="1785380" cy="1457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3000364" y="4816460"/>
            <a:ext cx="1499628" cy="2077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1"/>
          </p:cNvCxnSpPr>
          <p:nvPr/>
        </p:nvCxnSpPr>
        <p:spPr>
          <a:xfrm>
            <a:off x="3000364" y="5497499"/>
            <a:ext cx="1499628" cy="1846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DAUR HIDUP  PENGEMBANGAN  PL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820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TAHAP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KEGIATAN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Analisis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Menyususn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spesifkasi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Mempelajari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Masalah</a:t>
                      </a:r>
                      <a:endParaRPr lang="en-US" dirty="0"/>
                    </a:p>
                    <a:p>
                      <a:r>
                        <a:rPr lang="en-US" dirty="0"/>
                        <a:t>- </a:t>
                      </a:r>
                      <a:r>
                        <a:rPr lang="en-US" dirty="0" err="1"/>
                        <a:t>Mengajukan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alternatif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solusi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Perancangan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Menyusun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diskripsi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benar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jelas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itchFamily="34" charset="0"/>
                        <a:buChar char="•"/>
                      </a:pPr>
                      <a:r>
                        <a:rPr lang="en-US" baseline="0" dirty="0" err="1"/>
                        <a:t>M</a:t>
                      </a:r>
                      <a:r>
                        <a:rPr lang="en-US" dirty="0" err="1"/>
                        <a:t>engkonversi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penyelesaian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logis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desain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fisik</a:t>
                      </a:r>
                      <a:endParaRPr lang="en-US" dirty="0"/>
                    </a:p>
                    <a:p>
                      <a:pPr marL="174625" indent="-174625">
                        <a:buFont typeface="Arial" pitchFamily="34" charset="0"/>
                        <a:buChar char="•"/>
                      </a:pPr>
                      <a:r>
                        <a:rPr lang="en-US" dirty="0" err="1"/>
                        <a:t>Menulis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spesifikasi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desain</a:t>
                      </a:r>
                      <a:r>
                        <a:rPr lang="en-US" dirty="0"/>
                        <a:t> yang detail</a:t>
                      </a:r>
                    </a:p>
                    <a:p>
                      <a:pPr marL="174625" indent="-174625">
                        <a:buFont typeface="Arial" pitchFamily="34" charset="0"/>
                        <a:buChar char="•"/>
                      </a:pPr>
                      <a:r>
                        <a:rPr lang="en-US" dirty="0" err="1"/>
                        <a:t>Menyusun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rencana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implementasi</a:t>
                      </a:r>
                      <a:r>
                        <a:rPr lang="en-US" dirty="0"/>
                        <a:t>,  testing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Implementasi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Memulai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itchFamily="34" charset="0"/>
                        <a:buChar char="•"/>
                      </a:pPr>
                      <a:r>
                        <a:rPr lang="en-US" dirty="0" err="1"/>
                        <a:t>Menulis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menguji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mendebug</a:t>
                      </a:r>
                      <a:r>
                        <a:rPr lang="en-US" baseline="0" dirty="0"/>
                        <a:t> program </a:t>
                      </a:r>
                      <a:r>
                        <a:rPr lang="en-US" baseline="0" dirty="0" err="1"/>
                        <a:t>komputer</a:t>
                      </a:r>
                      <a:endParaRPr lang="en-US" baseline="0" dirty="0"/>
                    </a:p>
                    <a:p>
                      <a:pPr marL="174625" indent="-174625">
                        <a:buFont typeface="Arial" pitchFamily="34" charset="0"/>
                        <a:buChar char="•"/>
                      </a:pPr>
                      <a:r>
                        <a:rPr lang="en-US" baseline="0" dirty="0" err="1"/>
                        <a:t>Mengkonversi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sistem</a:t>
                      </a:r>
                      <a:r>
                        <a:rPr lang="en-US" baseline="0" dirty="0"/>
                        <a:t> lama </a:t>
                      </a:r>
                      <a:r>
                        <a:rPr lang="en-US" baseline="0" dirty="0" err="1"/>
                        <a:t>ke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sistem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baru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Pengujian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perawatan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Menggunakan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4625" indent="-174625">
                        <a:buFont typeface="Arial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pengujian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setelah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implementasi</a:t>
                      </a:r>
                      <a:endParaRPr lang="en-US" dirty="0"/>
                    </a:p>
                    <a:p>
                      <a:pPr marL="174625" indent="-174625">
                        <a:buFont typeface="Arial" pitchFamily="34" charset="0"/>
                        <a:buChar char="•"/>
                      </a:pPr>
                      <a:r>
                        <a:rPr lang="en-US" dirty="0" err="1"/>
                        <a:t>Melakukan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pemeliharaan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9156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SDLC</a:t>
            </a:r>
          </a:p>
          <a:p>
            <a:r>
              <a:rPr lang="en-US" dirty="0" smtClean="0"/>
              <a:t>Waterfall</a:t>
            </a:r>
          </a:p>
          <a:p>
            <a:r>
              <a:rPr lang="en-US" dirty="0" smtClean="0"/>
              <a:t>Linear </a:t>
            </a:r>
            <a:r>
              <a:rPr lang="en-US" dirty="0"/>
              <a:t>Sequential Model </a:t>
            </a:r>
          </a:p>
          <a:p>
            <a:r>
              <a:rPr lang="en-US" dirty="0"/>
              <a:t>Prototyping Model </a:t>
            </a:r>
          </a:p>
          <a:p>
            <a:r>
              <a:rPr lang="en-US" dirty="0"/>
              <a:t>Joint </a:t>
            </a:r>
            <a:r>
              <a:rPr lang="en-US" dirty="0" err="1"/>
              <a:t>Aplication</a:t>
            </a:r>
            <a:r>
              <a:rPr lang="en-US" dirty="0"/>
              <a:t> Development (JAD)</a:t>
            </a:r>
          </a:p>
          <a:p>
            <a:r>
              <a:rPr lang="en-US" dirty="0"/>
              <a:t>RAD (Rapid Application Development) Model </a:t>
            </a:r>
          </a:p>
          <a:p>
            <a:r>
              <a:rPr lang="en-US" dirty="0"/>
              <a:t>Spiral Model</a:t>
            </a:r>
          </a:p>
          <a:p>
            <a:r>
              <a:rPr lang="en-US" dirty="0"/>
              <a:t>Fourth Generation Techniques (4GT)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20142836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Proses RPL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Waterfall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linier, SDLC (System Development Life Cycle) 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tradisional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paling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 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Meski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model proses RPL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38435254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11560" y="170080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analysis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95736" y="242088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82252" y="314096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55907" y="386104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40083" y="4581128"/>
            <a:ext cx="158417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cxnSp>
        <p:nvCxnSpPr>
          <p:cNvPr id="11" name="Elbow Connector 10"/>
          <p:cNvCxnSpPr>
            <a:stCxn id="5" idx="3"/>
            <a:endCxn id="6" idx="0"/>
          </p:cNvCxnSpPr>
          <p:nvPr/>
        </p:nvCxnSpPr>
        <p:spPr>
          <a:xfrm>
            <a:off x="2195736" y="2060848"/>
            <a:ext cx="792088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3"/>
            <a:endCxn id="7" idx="0"/>
          </p:cNvCxnSpPr>
          <p:nvPr/>
        </p:nvCxnSpPr>
        <p:spPr>
          <a:xfrm>
            <a:off x="3779912" y="2780928"/>
            <a:ext cx="794428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8" idx="0"/>
          </p:cNvCxnSpPr>
          <p:nvPr/>
        </p:nvCxnSpPr>
        <p:spPr>
          <a:xfrm>
            <a:off x="5366428" y="3501008"/>
            <a:ext cx="781567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9" idx="0"/>
          </p:cNvCxnSpPr>
          <p:nvPr/>
        </p:nvCxnSpPr>
        <p:spPr>
          <a:xfrm>
            <a:off x="6940083" y="4221088"/>
            <a:ext cx="792088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9" idx="2"/>
            <a:endCxn id="5" idx="2"/>
          </p:cNvCxnSpPr>
          <p:nvPr/>
        </p:nvCxnSpPr>
        <p:spPr>
          <a:xfrm rot="5400000" flipH="1">
            <a:off x="3127750" y="696787"/>
            <a:ext cx="2880320" cy="6328523"/>
          </a:xfrm>
          <a:prstGeom prst="bentConnector3">
            <a:avLst>
              <a:gd name="adj1" fmla="val -793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55654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waterall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.</a:t>
            </a:r>
          </a:p>
          <a:p>
            <a:r>
              <a:rPr lang="en-US" dirty="0" err="1"/>
              <a:t>Memberikan</a:t>
            </a:r>
            <a:r>
              <a:rPr lang="en-US" dirty="0"/>
              <a:t> template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desain</a:t>
            </a:r>
            <a:r>
              <a:rPr lang="en-US" dirty="0"/>
              <a:t>, </a:t>
            </a:r>
            <a:r>
              <a:rPr lang="en-US" dirty="0" err="1"/>
              <a:t>pengkodean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.</a:t>
            </a:r>
          </a:p>
          <a:p>
            <a:r>
              <a:rPr lang="en-US" dirty="0" err="1"/>
              <a:t>Merupakan</a:t>
            </a:r>
            <a:r>
              <a:rPr lang="en-US" dirty="0"/>
              <a:t> model </a:t>
            </a:r>
            <a:r>
              <a:rPr lang="en-US" dirty="0" err="1"/>
              <a:t>pengembangan</a:t>
            </a:r>
            <a:r>
              <a:rPr lang="en-US" dirty="0"/>
              <a:t> paling </a:t>
            </a:r>
            <a:r>
              <a:rPr lang="en-US" dirty="0" err="1"/>
              <a:t>handal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paling lama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system software </a:t>
            </a:r>
            <a:r>
              <a:rPr lang="en-US" dirty="0" err="1"/>
              <a:t>berskala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system software yang </a:t>
            </a:r>
            <a:r>
              <a:rPr lang="en-US" dirty="0" err="1"/>
              <a:t>bersifat</a:t>
            </a:r>
            <a:r>
              <a:rPr lang="en-US" dirty="0"/>
              <a:t> generic.</a:t>
            </a:r>
          </a:p>
          <a:p>
            <a:r>
              <a:rPr lang="en-US" dirty="0" err="1"/>
              <a:t>Pengerjaan</a:t>
            </a:r>
            <a:r>
              <a:rPr lang="en-US" dirty="0"/>
              <a:t> project system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terjadwal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dikontrol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158579627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waterfal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</a:t>
            </a:r>
          </a:p>
          <a:p>
            <a:r>
              <a:rPr lang="en-US" dirty="0" err="1"/>
              <a:t>Kesulitan</a:t>
            </a:r>
            <a:r>
              <a:rPr lang="en-US" dirty="0"/>
              <a:t> 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proses, </a:t>
            </a:r>
            <a:r>
              <a:rPr lang="en-US" dirty="0" err="1"/>
              <a:t>sementara</a:t>
            </a:r>
            <a:r>
              <a:rPr lang="en-US" dirty="0"/>
              <a:t>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di </a:t>
            </a:r>
            <a:r>
              <a:rPr lang="en-US" dirty="0" err="1"/>
              <a:t>awal</a:t>
            </a:r>
            <a:r>
              <a:rPr lang="en-US" dirty="0"/>
              <a:t> proses </a:t>
            </a:r>
          </a:p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kesabaran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proses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</a:p>
          <a:p>
            <a:r>
              <a:rPr lang="en-US" dirty="0"/>
              <a:t>Blocking state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lain </a:t>
            </a:r>
          </a:p>
          <a:p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67975874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78893"/>
            <a:ext cx="5846788" cy="439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39736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07996"/>
            <a:ext cx="6264695" cy="462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75596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1714500"/>
            <a:ext cx="6795214" cy="409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21220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Pengembangan</a:t>
            </a:r>
            <a:r>
              <a:rPr lang="en-US" sz="4000" dirty="0"/>
              <a:t> </a:t>
            </a:r>
            <a:r>
              <a:rPr lang="en-US" sz="4000" dirty="0" err="1"/>
              <a:t>perangkat</a:t>
            </a:r>
            <a:r>
              <a:rPr lang="en-US" sz="4000" dirty="0"/>
              <a:t> </a:t>
            </a:r>
            <a:r>
              <a:rPr lang="en-US" sz="4000" dirty="0" err="1"/>
              <a:t>lunak</a:t>
            </a:r>
            <a:r>
              <a:rPr lang="en-US" sz="4000" dirty="0"/>
              <a:t> </a:t>
            </a:r>
            <a:r>
              <a:rPr lang="en-US" sz="4000" dirty="0" err="1"/>
              <a:t>dapat</a:t>
            </a:r>
            <a:r>
              <a:rPr lang="en-US" sz="4000" dirty="0"/>
              <a:t> </a:t>
            </a:r>
            <a:r>
              <a:rPr lang="en-US" sz="4000" dirty="0" err="1"/>
              <a:t>diartikan</a:t>
            </a:r>
            <a:r>
              <a:rPr lang="en-US" sz="4000" dirty="0"/>
              <a:t> </a:t>
            </a:r>
            <a:r>
              <a:rPr lang="en-US" sz="4000" dirty="0" err="1"/>
              <a:t>sebagai</a:t>
            </a:r>
            <a:r>
              <a:rPr lang="en-US" sz="4000" dirty="0"/>
              <a:t> proses </a:t>
            </a:r>
            <a:r>
              <a:rPr lang="en-US" sz="4000" dirty="0" err="1"/>
              <a:t>membuat</a:t>
            </a:r>
            <a:r>
              <a:rPr lang="en-US" sz="4000" dirty="0"/>
              <a:t> </a:t>
            </a:r>
            <a:r>
              <a:rPr lang="en-US" sz="4000" dirty="0" err="1"/>
              <a:t>suatu</a:t>
            </a:r>
            <a:r>
              <a:rPr lang="en-US" sz="4000" dirty="0"/>
              <a:t> </a:t>
            </a:r>
            <a:r>
              <a:rPr lang="en-US" sz="4000" dirty="0" err="1"/>
              <a:t>perangkat</a:t>
            </a:r>
            <a:r>
              <a:rPr lang="en-US" sz="4000" dirty="0"/>
              <a:t> </a:t>
            </a:r>
            <a:r>
              <a:rPr lang="en-US" sz="4000" dirty="0" err="1"/>
              <a:t>lunak</a:t>
            </a:r>
            <a:r>
              <a:rPr lang="en-US" sz="4000" dirty="0"/>
              <a:t> </a:t>
            </a:r>
            <a:r>
              <a:rPr lang="en-US" sz="4000" dirty="0" err="1"/>
              <a:t>baru</a:t>
            </a:r>
            <a:r>
              <a:rPr lang="en-US" sz="4000" dirty="0"/>
              <a:t>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menggantikan</a:t>
            </a:r>
            <a:r>
              <a:rPr lang="en-US" sz="4000" dirty="0"/>
              <a:t> </a:t>
            </a:r>
            <a:r>
              <a:rPr lang="en-US" sz="4000" dirty="0" err="1"/>
              <a:t>perangkat</a:t>
            </a:r>
            <a:r>
              <a:rPr lang="en-US" sz="4000" dirty="0"/>
              <a:t> </a:t>
            </a:r>
            <a:r>
              <a:rPr lang="en-US" sz="4000" dirty="0" err="1"/>
              <a:t>lunak</a:t>
            </a:r>
            <a:r>
              <a:rPr lang="en-US" sz="4000" dirty="0"/>
              <a:t> lama </a:t>
            </a:r>
            <a:r>
              <a:rPr lang="en-US" sz="4000" dirty="0" err="1"/>
              <a:t>secara</a:t>
            </a:r>
            <a:r>
              <a:rPr lang="en-US" sz="4000" dirty="0"/>
              <a:t> </a:t>
            </a:r>
            <a:r>
              <a:rPr lang="en-US" sz="4000" dirty="0" err="1"/>
              <a:t>keseluruhan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memperbaiki</a:t>
            </a:r>
            <a:r>
              <a:rPr lang="en-US" sz="4000" dirty="0"/>
              <a:t> </a:t>
            </a:r>
            <a:r>
              <a:rPr lang="en-US" sz="4000" dirty="0" err="1"/>
              <a:t>perangkat</a:t>
            </a:r>
            <a:r>
              <a:rPr lang="en-US" sz="4000" dirty="0"/>
              <a:t> </a:t>
            </a:r>
            <a:r>
              <a:rPr lang="en-US" sz="4000" dirty="0" err="1"/>
              <a:t>lunak</a:t>
            </a:r>
            <a:r>
              <a:rPr lang="en-US" sz="4000" dirty="0"/>
              <a:t> yang </a:t>
            </a:r>
            <a:r>
              <a:rPr lang="en-US" sz="4000" dirty="0" err="1"/>
              <a:t>telah</a:t>
            </a:r>
            <a:r>
              <a:rPr lang="en-US" sz="4000" dirty="0"/>
              <a:t> </a:t>
            </a:r>
            <a:r>
              <a:rPr lang="en-US" sz="4000" dirty="0" err="1"/>
              <a:t>ada</a:t>
            </a:r>
            <a:r>
              <a:rPr lang="en-US" sz="4000" dirty="0"/>
              <a:t>.</a:t>
            </a:r>
          </a:p>
          <a:p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</p:cSld>
  <p:clrMapOvr>
    <a:masterClrMapping/>
  </p:clrMapOvr>
  <p:transition>
    <p:wedg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afterEffect" p14:presetBounceEnd="40000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3" dur="2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grpId="0" nodeType="afterEffect">
                                      <p:stCondLst>
                                        <p:cond delay="750"/>
                                      </p:stCondLst>
                                      <p:iterate type="wd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6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in)">
                                          <p:cBhvr>
                                            <p:cTn id="13" dur="20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 build="p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Analisa &amp; Perancangan Perangkat Lunak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7615374" cy="2926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83907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Model rapid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14350" y="2063750"/>
            <a:ext cx="7796213" cy="33115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Rad </a:t>
            </a:r>
            <a:r>
              <a:rPr lang="en-US" sz="2400" dirty="0" err="1"/>
              <a:t>adalah</a:t>
            </a:r>
            <a:r>
              <a:rPr lang="en-US" sz="2400" dirty="0"/>
              <a:t> model proses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yang </a:t>
            </a:r>
            <a:r>
              <a:rPr lang="en-US" sz="2400" dirty="0" err="1"/>
              <a:t>bersifat</a:t>
            </a:r>
            <a:r>
              <a:rPr lang="en-US" sz="2400" dirty="0"/>
              <a:t> incremental </a:t>
            </a:r>
            <a:r>
              <a:rPr lang="en-US" sz="2400" dirty="0" err="1"/>
              <a:t>terutama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pengerjaan</a:t>
            </a:r>
            <a:r>
              <a:rPr lang="en-US" sz="2400" dirty="0"/>
              <a:t> yang </a:t>
            </a:r>
            <a:r>
              <a:rPr lang="en-US" sz="2400" dirty="0" err="1"/>
              <a:t>pendek</a:t>
            </a:r>
            <a:endParaRPr lang="en-US" sz="2400" dirty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adaptasi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model waterfall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versi</a:t>
            </a:r>
            <a:r>
              <a:rPr lang="en-US" sz="2400" dirty="0"/>
              <a:t>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endParaRPr lang="en-US" sz="2400" dirty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Model rad </a:t>
            </a:r>
            <a:r>
              <a:rPr lang="en-US" sz="2400" dirty="0" err="1"/>
              <a:t>membagi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developer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mengerjakan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tim</a:t>
            </a:r>
            <a:r>
              <a:rPr lang="en-US" sz="2400" dirty="0"/>
              <a:t> </a:t>
            </a:r>
            <a:r>
              <a:rPr lang="en-US" sz="2400" dirty="0" err="1"/>
              <a:t>pengerjaan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parallel </a:t>
            </a:r>
          </a:p>
        </p:txBody>
      </p:sp>
    </p:spTree>
    <p:extLst>
      <p:ext uri="{BB962C8B-B14F-4D97-AF65-F5344CB8AC3E}">
        <p14:creationId xmlns:p14="http://schemas.microsoft.com/office/powerpoint/2010/main" val="416907089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32" y="247651"/>
            <a:ext cx="5432822" cy="601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320270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"/>
            <a:ext cx="7797404" cy="1152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Model rad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15541" y="1468438"/>
            <a:ext cx="7796213" cy="3311525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Pemodelan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pemodelan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dilakukan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untuk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memodelkan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fungsi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bisnis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untuk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mengetahui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informasi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saja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terkait</a:t>
            </a:r>
            <a:r>
              <a:rPr lang="en-US" sz="2400" dirty="0">
                <a:sym typeface="Wingdings" panose="05000000000000000000" pitchFamily="2" charset="2"/>
              </a:rPr>
              <a:t> proses </a:t>
            </a:r>
            <a:r>
              <a:rPr lang="en-US" sz="2400" dirty="0" err="1">
                <a:sym typeface="Wingdings" panose="05000000000000000000" pitchFamily="2" charset="2"/>
              </a:rPr>
              <a:t>bisnis</a:t>
            </a:r>
            <a:endParaRPr lang="en-US" sz="2400" dirty="0">
              <a:sym typeface="Wingdings" panose="05000000000000000000" pitchFamily="2" charset="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ym typeface="Wingdings" panose="05000000000000000000" pitchFamily="2" charset="2"/>
              </a:rPr>
              <a:t>Pemodelan</a:t>
            </a:r>
            <a:r>
              <a:rPr lang="en-US" sz="2400" dirty="0">
                <a:sym typeface="Wingdings" panose="05000000000000000000" pitchFamily="2" charset="2"/>
              </a:rPr>
              <a:t> data  data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saja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dibutuhkan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berdasarkan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pemodelan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bisnis</a:t>
            </a:r>
            <a:endParaRPr lang="en-US" sz="2400" dirty="0">
              <a:sym typeface="Wingdings" panose="05000000000000000000" pitchFamily="2" charset="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ym typeface="Wingdings" panose="05000000000000000000" pitchFamily="2" charset="2"/>
              </a:rPr>
              <a:t>Pemodelan</a:t>
            </a:r>
            <a:r>
              <a:rPr lang="en-US" sz="2400" dirty="0">
                <a:sym typeface="Wingdings" panose="05000000000000000000" pitchFamily="2" charset="2"/>
              </a:rPr>
              <a:t> proses  </a:t>
            </a:r>
            <a:r>
              <a:rPr lang="en-US" sz="2400" dirty="0" err="1">
                <a:sym typeface="Wingdings" panose="05000000000000000000" pitchFamily="2" charset="2"/>
              </a:rPr>
              <a:t>mengimplementasikan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fungsi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bisnis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sudah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didefinisikan</a:t>
            </a:r>
            <a:endParaRPr lang="en-US" sz="2400" dirty="0">
              <a:sym typeface="Wingdings" panose="05000000000000000000" pitchFamily="2" charset="2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ym typeface="Wingdings" panose="05000000000000000000" pitchFamily="2" charset="2"/>
              </a:rPr>
              <a:t>Pembuatan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aplikasi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ym typeface="Wingdings" panose="05000000000000000000" pitchFamily="2" charset="2"/>
              </a:rPr>
              <a:t>Pengujian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pergantian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84298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Kelemahan</a:t>
            </a:r>
            <a:r>
              <a:rPr lang="en-US" dirty="0"/>
              <a:t> model rad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14350" y="2063750"/>
            <a:ext cx="7796213" cy="33115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pembuatan</a:t>
            </a:r>
            <a:r>
              <a:rPr lang="en-US" sz="2800" dirty="0"/>
              <a:t> system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skala</a:t>
            </a:r>
            <a:r>
              <a:rPr lang="en-US" sz="2800" dirty="0"/>
              <a:t> </a:t>
            </a:r>
            <a:r>
              <a:rPr lang="en-US" sz="2800" dirty="0" err="1"/>
              <a:t>besar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</a:t>
            </a:r>
            <a:r>
              <a:rPr lang="en-US" sz="2800" dirty="0" err="1"/>
              <a:t>butuh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 yang </a:t>
            </a:r>
            <a:r>
              <a:rPr lang="en-US" sz="2800" dirty="0" err="1"/>
              <a:t>besar</a:t>
            </a:r>
            <a:r>
              <a:rPr lang="en-US" sz="2800" dirty="0"/>
              <a:t> pula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Model rad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cocok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system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yang </a:t>
            </a:r>
            <a:r>
              <a:rPr lang="en-US" sz="2800" dirty="0" err="1"/>
              <a:t>memiliki</a:t>
            </a:r>
            <a:r>
              <a:rPr lang="en-US" sz="2800" dirty="0"/>
              <a:t> </a:t>
            </a:r>
            <a:r>
              <a:rPr lang="en-US" sz="2800" dirty="0" err="1"/>
              <a:t>resiko</a:t>
            </a:r>
            <a:r>
              <a:rPr lang="en-US" sz="2800" dirty="0"/>
              <a:t> </a:t>
            </a:r>
            <a:r>
              <a:rPr lang="en-US" sz="2800" dirty="0" err="1"/>
              <a:t>teknis</a:t>
            </a:r>
            <a:r>
              <a:rPr lang="en-US" sz="2800" dirty="0"/>
              <a:t>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endParaRPr lang="en-US" sz="2800" dirty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Jika</a:t>
            </a:r>
            <a:r>
              <a:rPr lang="en-US" sz="2800" dirty="0"/>
              <a:t> system </a:t>
            </a:r>
            <a:r>
              <a:rPr lang="en-US" sz="2800" dirty="0" err="1"/>
              <a:t>perangkat</a:t>
            </a:r>
            <a:r>
              <a:rPr lang="en-US" sz="2800" dirty="0"/>
              <a:t> </a:t>
            </a:r>
            <a:r>
              <a:rPr lang="en-US" sz="2800" dirty="0" err="1"/>
              <a:t>lunak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dibagi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modul</a:t>
            </a:r>
            <a:r>
              <a:rPr lang="en-US" sz="2800" dirty="0"/>
              <a:t>, </a:t>
            </a:r>
            <a:r>
              <a:rPr lang="en-US" sz="2800" dirty="0" err="1"/>
              <a:t>maka</a:t>
            </a:r>
            <a:r>
              <a:rPr lang="en-US" sz="2800" dirty="0"/>
              <a:t> model rad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406042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"/>
            <a:ext cx="7797404" cy="11525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Pengembangan</a:t>
            </a:r>
            <a:r>
              <a:rPr lang="en-US" dirty="0"/>
              <a:t> model rad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15541" y="1423989"/>
            <a:ext cx="7796213" cy="33115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Agile software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pengembangan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dimana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interaksi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antar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anggota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dan</a:t>
            </a:r>
            <a:r>
              <a:rPr lang="en-US" sz="2400" dirty="0">
                <a:sym typeface="Wingdings" panose="05000000000000000000" pitchFamily="2" charset="2"/>
              </a:rPr>
              <a:t> user </a:t>
            </a:r>
            <a:r>
              <a:rPr lang="en-US" sz="2400" dirty="0" err="1">
                <a:sym typeface="Wingdings" panose="05000000000000000000" pitchFamily="2" charset="2"/>
              </a:rPr>
              <a:t>dianggap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sebagai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hal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lebih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penting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daripada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perangkat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maupun</a:t>
            </a:r>
            <a:r>
              <a:rPr lang="en-US" sz="2400" dirty="0">
                <a:sym typeface="Wingdings" panose="05000000000000000000" pitchFamily="2" charset="2"/>
              </a:rPr>
              <a:t> proses </a:t>
            </a:r>
            <a:r>
              <a:rPr lang="en-US" sz="2400" dirty="0" err="1">
                <a:sym typeface="Wingdings" panose="05000000000000000000" pitchFamily="2" charset="2"/>
              </a:rPr>
              <a:t>pengembangan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perangkat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lunak</a:t>
            </a:r>
            <a:endParaRPr lang="en-US" sz="2400" dirty="0">
              <a:sym typeface="Wingdings" panose="05000000000000000000" pitchFamily="2" charset="2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ym typeface="Wingdings" panose="05000000000000000000" pitchFamily="2" charset="2"/>
              </a:rPr>
              <a:t>Ditujukan</a:t>
            </a:r>
            <a:r>
              <a:rPr lang="en-US" sz="2400" dirty="0">
                <a:sym typeface="Wingdings" panose="05000000000000000000" pitchFamily="2" charset="2"/>
              </a:rPr>
              <a:t> agar </a:t>
            </a:r>
            <a:r>
              <a:rPr lang="en-US" sz="2400" dirty="0" err="1">
                <a:sym typeface="Wingdings" panose="05000000000000000000" pitchFamily="2" charset="2"/>
              </a:rPr>
              <a:t>pengembangan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bersigat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sangat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tangkas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dalam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menghadapi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perubahan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terjadi</a:t>
            </a:r>
            <a:endParaRPr lang="en-US" sz="2400" dirty="0">
              <a:sym typeface="Wingdings" panose="05000000000000000000" pitchFamily="2" charset="2"/>
            </a:endParaRP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ym typeface="Wingdings" panose="05000000000000000000" pitchFamily="2" charset="2"/>
              </a:rPr>
              <a:t>Contoh</a:t>
            </a:r>
            <a:r>
              <a:rPr lang="en-US" sz="2400" dirty="0">
                <a:sym typeface="Wingdings" panose="05000000000000000000" pitchFamily="2" charset="2"/>
              </a:rPr>
              <a:t>   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ym typeface="Wingdings" panose="05000000000000000000" pitchFamily="2" charset="2"/>
              </a:rPr>
              <a:t>Pengembangan</a:t>
            </a:r>
            <a:r>
              <a:rPr lang="en-US" sz="2000" dirty="0">
                <a:sym typeface="Wingdings" panose="05000000000000000000" pitchFamily="2" charset="2"/>
              </a:rPr>
              <a:t> scrum  </a:t>
            </a:r>
            <a:r>
              <a:rPr lang="en-US" sz="2000" dirty="0" err="1">
                <a:sym typeface="Wingdings" panose="05000000000000000000" pitchFamily="2" charset="2"/>
              </a:rPr>
              <a:t>semua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tim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terlibat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dalam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proyek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secara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tumpang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tindih</a:t>
            </a:r>
            <a:endParaRPr lang="en-US" sz="2000" dirty="0">
              <a:sym typeface="Wingdings" panose="05000000000000000000" pitchFamily="2" charset="2"/>
            </a:endParaRP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ym typeface="Wingdings" panose="05000000000000000000" pitchFamily="2" charset="2"/>
              </a:rPr>
              <a:t>Pengembangan</a:t>
            </a:r>
            <a:r>
              <a:rPr lang="en-US" sz="2000" dirty="0">
                <a:sym typeface="Wingdings" panose="05000000000000000000" pitchFamily="2" charset="2"/>
              </a:rPr>
              <a:t> extreme programming  user </a:t>
            </a:r>
            <a:r>
              <a:rPr lang="en-US" sz="2000" dirty="0" err="1">
                <a:sym typeface="Wingdings" panose="05000000000000000000" pitchFamily="2" charset="2"/>
              </a:rPr>
              <a:t>dan</a:t>
            </a:r>
            <a:r>
              <a:rPr lang="en-US" sz="2000" dirty="0">
                <a:sym typeface="Wingdings" panose="05000000000000000000" pitchFamily="2" charset="2"/>
              </a:rPr>
              <a:t> developer </a:t>
            </a:r>
            <a:r>
              <a:rPr lang="en-US" sz="2000" dirty="0" err="1">
                <a:sym typeface="Wingdings" panose="05000000000000000000" pitchFamily="2" charset="2"/>
              </a:rPr>
              <a:t>berkomunikasi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setiap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ditemukan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hal</a:t>
            </a:r>
            <a:r>
              <a:rPr lang="en-US" sz="2000" dirty="0"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ym typeface="Wingdings" panose="05000000000000000000" pitchFamily="2" charset="2"/>
              </a:rPr>
              <a:t>kurang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jelas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031410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Model </a:t>
            </a:r>
            <a:r>
              <a:rPr lang="en-US" dirty="0" err="1"/>
              <a:t>iteratif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14350" y="2063750"/>
            <a:ext cx="7796213" cy="33115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Mengkombinasikan</a:t>
            </a:r>
            <a:r>
              <a:rPr lang="en-US" dirty="0"/>
              <a:t> proses-proses </a:t>
            </a:r>
            <a:r>
              <a:rPr lang="en-US" dirty="0" err="1"/>
              <a:t>pada</a:t>
            </a:r>
            <a:r>
              <a:rPr lang="en-US" dirty="0"/>
              <a:t> model waterfall </a:t>
            </a:r>
            <a:r>
              <a:rPr lang="en-US" dirty="0" err="1"/>
              <a:t>dan</a:t>
            </a:r>
            <a:r>
              <a:rPr lang="en-US" dirty="0"/>
              <a:t> iterative </a:t>
            </a:r>
            <a:r>
              <a:rPr lang="en-US" dirty="0" err="1"/>
              <a:t>pada</a:t>
            </a:r>
            <a:r>
              <a:rPr lang="en-US" dirty="0"/>
              <a:t> model prototype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Model iterative / model incremental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– </a:t>
            </a:r>
            <a:r>
              <a:rPr lang="en-US" dirty="0" err="1"/>
              <a:t>versi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pertambahannya</a:t>
            </a: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Model iterative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waterfall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mengakomodasi</a:t>
            </a:r>
            <a:r>
              <a:rPr lang="en-US" dirty="0"/>
              <a:t> </a:t>
            </a:r>
            <a:r>
              <a:rPr lang="en-US" dirty="0" err="1"/>
              <a:t>iterasi</a:t>
            </a: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Serta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prototype yang </a:t>
            </a:r>
            <a:r>
              <a:rPr lang="en-US" dirty="0" err="1"/>
              <a:t>memiliki</a:t>
            </a:r>
            <a:r>
              <a:rPr lang="en-US" dirty="0"/>
              <a:t> proses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pendek</a:t>
            </a:r>
            <a:endParaRPr lang="en-US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staff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silih</a:t>
            </a:r>
            <a:r>
              <a:rPr lang="en-US" dirty="0"/>
              <a:t> </a:t>
            </a:r>
            <a:r>
              <a:rPr lang="en-US" dirty="0" err="1"/>
              <a:t>berganti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5205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01613"/>
            <a:ext cx="7375922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245232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Model spiral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14350" y="2063750"/>
            <a:ext cx="7796213" cy="33115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Memasangkan</a:t>
            </a:r>
            <a:r>
              <a:rPr lang="en-US" dirty="0"/>
              <a:t> iterative </a:t>
            </a:r>
            <a:r>
              <a:rPr lang="en-US" dirty="0" err="1"/>
              <a:t>pada</a:t>
            </a:r>
            <a:r>
              <a:rPr lang="en-US" dirty="0"/>
              <a:t> model prototype </a:t>
            </a:r>
            <a:r>
              <a:rPr lang="en-US" dirty="0" err="1"/>
              <a:t>dengan</a:t>
            </a:r>
            <a:r>
              <a:rPr lang="en-US" dirty="0"/>
              <a:t> control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sistematik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waterfall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Model spiral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Planning</a:t>
            </a:r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resiko</a:t>
            </a:r>
            <a:endParaRPr lang="en-US" dirty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Rekayasa</a:t>
            </a:r>
            <a:endParaRPr lang="en-US" dirty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Konstruksi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peluncuran</a:t>
            </a:r>
            <a:endParaRPr lang="en-US" dirty="0"/>
          </a:p>
          <a:p>
            <a:pPr lvl="1"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682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35" y="439738"/>
            <a:ext cx="7535465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40822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 err="1"/>
              <a:t>Proses</a:t>
            </a:r>
            <a:r>
              <a:rPr lang="en-US" sz="2400" dirty="0"/>
              <a:t>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persoalan</a:t>
            </a:r>
            <a:r>
              <a:rPr lang="en-US" sz="2400" dirty="0"/>
              <a:t>/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pemakai</a:t>
            </a:r>
            <a:r>
              <a:rPr lang="en-US" sz="2400" dirty="0"/>
              <a:t> </a:t>
            </a:r>
            <a:r>
              <a:rPr lang="en-US" sz="2400" dirty="0" err="1"/>
              <a:t>diterjemahkan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rangkaian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b="1" dirty="0"/>
              <a:t>model </a:t>
            </a:r>
            <a:r>
              <a:rPr lang="en-US" sz="2400" b="1" dirty="0" err="1"/>
              <a:t>proses</a:t>
            </a:r>
            <a:r>
              <a:rPr lang="en-US" sz="2400" dirty="0"/>
              <a:t>, </a:t>
            </a:r>
            <a:r>
              <a:rPr lang="en-US" sz="2400" b="1" dirty="0" err="1"/>
              <a:t>metode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 err="1"/>
              <a:t>alat</a:t>
            </a:r>
            <a:r>
              <a:rPr lang="en-US" sz="2400" b="1" dirty="0"/>
              <a:t> bantu </a:t>
            </a:r>
            <a:r>
              <a:rPr lang="en-US" sz="2400" dirty="0"/>
              <a:t>yang </a:t>
            </a:r>
            <a:r>
              <a:rPr lang="en-US" sz="2400" dirty="0" err="1"/>
              <a:t>digunakan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Analisa</a:t>
            </a:r>
            <a:r>
              <a:rPr lang="en-US" dirty="0"/>
              <a:t> &amp;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00364" y="3714752"/>
            <a:ext cx="2928958" cy="1571636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0364" y="3871745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 Black" pitchFamily="34" charset="0"/>
              </a:rPr>
              <a:t>Pengembangan</a:t>
            </a:r>
            <a:r>
              <a:rPr lang="en-US" sz="2400" dirty="0">
                <a:latin typeface="Arial Black" pitchFamily="34" charset="0"/>
              </a:rPr>
              <a:t> </a:t>
            </a:r>
            <a:r>
              <a:rPr lang="en-US" sz="2400" dirty="0" err="1">
                <a:latin typeface="Arial Black" pitchFamily="34" charset="0"/>
              </a:rPr>
              <a:t>Perangkat</a:t>
            </a:r>
            <a:r>
              <a:rPr lang="en-US" sz="2400" dirty="0">
                <a:latin typeface="Arial Black" pitchFamily="34" charset="0"/>
              </a:rPr>
              <a:t> </a:t>
            </a:r>
            <a:r>
              <a:rPr lang="en-US" sz="2400" dirty="0" err="1">
                <a:latin typeface="Arial Black" pitchFamily="34" charset="0"/>
              </a:rPr>
              <a:t>Lunak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>
            <a:off x="428596" y="4500570"/>
            <a:ext cx="257176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5929322" y="4500570"/>
            <a:ext cx="257176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596" y="4059800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Pemakai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00760" y="4071942"/>
            <a:ext cx="176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Perangkat</a:t>
            </a:r>
            <a:r>
              <a:rPr lang="en-US" b="1" dirty="0"/>
              <a:t> </a:t>
            </a:r>
            <a:r>
              <a:rPr lang="en-US" b="1" dirty="0" err="1"/>
              <a:t>Lunak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5752" y="5357826"/>
            <a:ext cx="25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Mewakili</a:t>
            </a:r>
            <a:r>
              <a:rPr lang="en-US" sz="1600" b="1" dirty="0"/>
              <a:t> </a:t>
            </a:r>
            <a:r>
              <a:rPr lang="en-US" sz="1600" b="1" dirty="0" err="1"/>
              <a:t>persoalan</a:t>
            </a:r>
            <a:r>
              <a:rPr lang="en-US" sz="1600" b="1" dirty="0"/>
              <a:t> yang </a:t>
            </a:r>
            <a:r>
              <a:rPr lang="en-US" sz="1600" b="1" dirty="0" err="1"/>
              <a:t>akan</a:t>
            </a:r>
            <a:r>
              <a:rPr lang="en-US" sz="1600" b="1" dirty="0"/>
              <a:t> </a:t>
            </a:r>
            <a:r>
              <a:rPr lang="en-US" sz="1600" b="1" dirty="0" err="1"/>
              <a:t>dibantu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000364" y="5643578"/>
            <a:ext cx="2928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err="1"/>
              <a:t>Proses</a:t>
            </a:r>
            <a:r>
              <a:rPr lang="en-US" sz="1600" b="1" dirty="0"/>
              <a:t> yang </a:t>
            </a:r>
            <a:r>
              <a:rPr lang="en-US" sz="1600" b="1" dirty="0" err="1"/>
              <a:t>dilaksanakan</a:t>
            </a:r>
            <a:r>
              <a:rPr lang="en-US" sz="1600" b="1" dirty="0"/>
              <a:t> </a:t>
            </a:r>
            <a:r>
              <a:rPr lang="en-US" sz="1600" b="1" dirty="0" err="1"/>
              <a:t>dengan</a:t>
            </a:r>
            <a:r>
              <a:rPr lang="en-US" sz="1600" b="1" dirty="0"/>
              <a:t> </a:t>
            </a:r>
            <a:r>
              <a:rPr lang="en-US" sz="1600" b="1" dirty="0" err="1"/>
              <a:t>urutan</a:t>
            </a:r>
            <a:r>
              <a:rPr lang="en-US" sz="1600" b="1" dirty="0"/>
              <a:t> </a:t>
            </a:r>
            <a:r>
              <a:rPr lang="en-US" sz="1600" b="1" dirty="0" err="1"/>
              <a:t>aktivitas</a:t>
            </a:r>
            <a:r>
              <a:rPr lang="en-US" sz="1600" b="1" dirty="0"/>
              <a:t> </a:t>
            </a:r>
            <a:r>
              <a:rPr lang="en-US" sz="1600" b="1" dirty="0" err="1"/>
              <a:t>tertentu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143636" y="5214950"/>
            <a:ext cx="271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Produk</a:t>
            </a:r>
            <a:r>
              <a:rPr lang="en-US" sz="1600" b="1" dirty="0"/>
              <a:t> yang </a:t>
            </a:r>
            <a:r>
              <a:rPr lang="en-US" sz="1600" b="1" dirty="0" err="1"/>
              <a:t>dihasilkan</a:t>
            </a:r>
            <a:r>
              <a:rPr lang="en-US" sz="1600" b="1" dirty="0"/>
              <a:t> </a:t>
            </a:r>
            <a:r>
              <a:rPr lang="en-US" sz="1600" b="1" dirty="0" err="1"/>
              <a:t>sebagai</a:t>
            </a:r>
            <a:r>
              <a:rPr lang="en-US" sz="1600" b="1" dirty="0"/>
              <a:t> </a:t>
            </a:r>
            <a:r>
              <a:rPr lang="en-US" sz="1600" b="1" dirty="0" err="1"/>
              <a:t>solusi</a:t>
            </a:r>
            <a:r>
              <a:rPr lang="en-US" sz="1600" b="1" dirty="0"/>
              <a:t> </a:t>
            </a:r>
            <a:r>
              <a:rPr lang="en-US" sz="1600" b="1" dirty="0" err="1"/>
              <a:t>persoalan</a:t>
            </a:r>
            <a:endParaRPr lang="en-US" sz="1600" b="1" dirty="0"/>
          </a:p>
        </p:txBody>
      </p:sp>
      <p:cxnSp>
        <p:nvCxnSpPr>
          <p:cNvPr id="25" name="Elbow Connector 24"/>
          <p:cNvCxnSpPr/>
          <p:nvPr/>
        </p:nvCxnSpPr>
        <p:spPr>
          <a:xfrm rot="16200000" flipH="1">
            <a:off x="714348" y="4500570"/>
            <a:ext cx="785818" cy="7858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21" idx="0"/>
          </p:cNvCxnSpPr>
          <p:nvPr/>
        </p:nvCxnSpPr>
        <p:spPr>
          <a:xfrm rot="5400000">
            <a:off x="4286248" y="5464983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3" idx="0"/>
          </p:cNvCxnSpPr>
          <p:nvPr/>
        </p:nvCxnSpPr>
        <p:spPr>
          <a:xfrm rot="16200000" flipH="1">
            <a:off x="7072330" y="478632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96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6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16" grpId="0"/>
      <p:bldP spid="17" grpId="0"/>
      <p:bldP spid="20" grpId="0"/>
      <p:bldP spid="21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Model spiral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14350" y="2063750"/>
            <a:ext cx="7796213" cy="331152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 err="1"/>
              <a:t>Pada</a:t>
            </a:r>
            <a:r>
              <a:rPr lang="en-US" sz="2400" dirty="0"/>
              <a:t> model spiral, </a:t>
            </a: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insiasi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berikutnya</a:t>
            </a:r>
            <a:endParaRPr lang="en-US" sz="24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Model spiral </a:t>
            </a:r>
            <a:r>
              <a:rPr lang="en-US" sz="2400" dirty="0" err="1"/>
              <a:t>cocok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mengembangkan</a:t>
            </a:r>
            <a:r>
              <a:rPr lang="en-US" sz="2400" dirty="0"/>
              <a:t> system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berskala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proses </a:t>
            </a:r>
            <a:r>
              <a:rPr lang="en-US" sz="2400" dirty="0" err="1"/>
              <a:t>analisis</a:t>
            </a:r>
            <a:r>
              <a:rPr lang="en-US" sz="2400" dirty="0"/>
              <a:t> </a:t>
            </a:r>
            <a:r>
              <a:rPr lang="en-US" sz="2400" dirty="0" err="1"/>
              <a:t>resiko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meminimalisir</a:t>
            </a:r>
            <a:r>
              <a:rPr lang="en-US" sz="2400" dirty="0"/>
              <a:t> </a:t>
            </a:r>
            <a:r>
              <a:rPr lang="en-US" sz="2400" dirty="0" err="1"/>
              <a:t>resiko</a:t>
            </a:r>
            <a:r>
              <a:rPr lang="en-US" sz="2400" dirty="0"/>
              <a:t> yang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endParaRPr lang="en-US" sz="2400" dirty="0"/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Model spiral </a:t>
            </a:r>
            <a:r>
              <a:rPr lang="en-US" sz="2400" dirty="0" err="1"/>
              <a:t>merupakan</a:t>
            </a:r>
            <a:r>
              <a:rPr lang="en-US" sz="2400" dirty="0"/>
              <a:t> model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jaminan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yang paling </a:t>
            </a:r>
            <a:r>
              <a:rPr lang="en-US" sz="2400" dirty="0" err="1"/>
              <a:t>baik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 </a:t>
            </a:r>
            <a:r>
              <a:rPr lang="en-US" sz="2400" dirty="0" err="1"/>
              <a:t>berskala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terikat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369910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i="1" dirty="0"/>
              <a:t>Problem-solving</a:t>
            </a:r>
            <a:r>
              <a:rPr lang="en-US" dirty="0"/>
              <a:t>: PL lama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PL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dirty="0"/>
              <a:t>: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b="1" dirty="0" err="1"/>
              <a:t>Mengimplementasikan</a:t>
            </a:r>
            <a:r>
              <a:rPr lang="en-US" b="1" dirty="0"/>
              <a:t> </a:t>
            </a:r>
            <a:r>
              <a:rPr lang="en-US" b="1" dirty="0" err="1"/>
              <a:t>ide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0"/>
            <a:ext cx="8280920" cy="1214422"/>
          </a:xfrm>
        </p:spPr>
        <p:txBody>
          <a:bodyPr>
            <a:noAutofit/>
          </a:bodyPr>
          <a:lstStyle/>
          <a:p>
            <a:pPr algn="l"/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adanya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yang lama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diharapkan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peningkatan-peningkatan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yang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lain :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PIECES</a:t>
            </a:r>
          </a:p>
          <a:p>
            <a:r>
              <a:rPr lang="en-US" dirty="0"/>
              <a:t>Performance (</a:t>
            </a:r>
            <a:r>
              <a:rPr lang="en-US" dirty="0" err="1"/>
              <a:t>kinerja</a:t>
            </a:r>
            <a:r>
              <a:rPr lang="en-US" dirty="0"/>
              <a:t>)</a:t>
            </a:r>
          </a:p>
          <a:p>
            <a:r>
              <a:rPr lang="en-US" dirty="0"/>
              <a:t>Information (</a:t>
            </a:r>
            <a:r>
              <a:rPr lang="en-US" dirty="0" err="1"/>
              <a:t>informasi</a:t>
            </a:r>
            <a:r>
              <a:rPr lang="en-US" dirty="0"/>
              <a:t>)</a:t>
            </a:r>
          </a:p>
          <a:p>
            <a:r>
              <a:rPr lang="en-US" dirty="0"/>
              <a:t>Economy (</a:t>
            </a:r>
            <a:r>
              <a:rPr lang="en-US" dirty="0" err="1"/>
              <a:t>ekonomi</a:t>
            </a:r>
            <a:r>
              <a:rPr lang="en-US" dirty="0"/>
              <a:t>)</a:t>
            </a:r>
          </a:p>
          <a:p>
            <a:r>
              <a:rPr lang="en-US" dirty="0"/>
              <a:t>Control (</a:t>
            </a:r>
            <a:r>
              <a:rPr lang="en-US" dirty="0" err="1"/>
              <a:t>pengendalian</a:t>
            </a:r>
            <a:r>
              <a:rPr lang="en-US" dirty="0"/>
              <a:t>)</a:t>
            </a:r>
          </a:p>
          <a:p>
            <a:r>
              <a:rPr lang="en-US" dirty="0" err="1"/>
              <a:t>Eficiency</a:t>
            </a:r>
            <a:endParaRPr lang="en-US" dirty="0"/>
          </a:p>
          <a:p>
            <a:r>
              <a:rPr lang="en-US" dirty="0"/>
              <a:t>Service (</a:t>
            </a:r>
            <a:r>
              <a:rPr lang="en-US" dirty="0" err="1"/>
              <a:t>pelayanan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594347810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Performance (</a:t>
            </a:r>
            <a:r>
              <a:rPr lang="en-US" dirty="0" err="1"/>
              <a:t>kinerja</a:t>
            </a:r>
            <a:r>
              <a:rPr lang="en-US" dirty="0"/>
              <a:t>),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Respon</a:t>
            </a:r>
            <a:r>
              <a:rPr lang="en-US" dirty="0"/>
              <a:t> time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ratarata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tertunda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ditambah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response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menanggapi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118213172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5938" indent="-515938" algn="just"/>
            <a:r>
              <a:rPr lang="en-US" dirty="0"/>
              <a:t>Information (</a:t>
            </a:r>
            <a:r>
              <a:rPr lang="en-US" dirty="0" err="1"/>
              <a:t>informasi</a:t>
            </a:r>
            <a:r>
              <a:rPr lang="en-US" dirty="0"/>
              <a:t>),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.</a:t>
            </a:r>
          </a:p>
          <a:p>
            <a:pPr marL="515938" indent="-515938" algn="just"/>
            <a:r>
              <a:rPr lang="en-US" dirty="0"/>
              <a:t>Economy (</a:t>
            </a:r>
            <a:r>
              <a:rPr lang="en-US" dirty="0" err="1"/>
              <a:t>ekonomi</a:t>
            </a:r>
            <a:r>
              <a:rPr lang="en-US" dirty="0"/>
              <a:t>),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manfaat-manfaat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keuntungankeuntungan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marL="515938" indent="-515938" algn="just"/>
            <a:r>
              <a:rPr lang="en-US" dirty="0"/>
              <a:t>Control (</a:t>
            </a:r>
            <a:r>
              <a:rPr lang="en-US" dirty="0" err="1"/>
              <a:t>pengendalian</a:t>
            </a:r>
            <a:r>
              <a:rPr lang="en-US" dirty="0"/>
              <a:t>),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kesalahan-kesalahan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kecurangan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278546111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Eficiency</a:t>
            </a:r>
            <a:r>
              <a:rPr lang="en-US" dirty="0"/>
              <a:t>,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ekonomis</a:t>
            </a:r>
            <a:r>
              <a:rPr lang="en-US" dirty="0"/>
              <a:t>, </a:t>
            </a:r>
            <a:r>
              <a:rPr lang="en-US" dirty="0" err="1"/>
              <a:t>ekonomis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pemborosan</a:t>
            </a:r>
            <a:r>
              <a:rPr lang="en-US" dirty="0"/>
              <a:t> yang minimum.</a:t>
            </a:r>
          </a:p>
          <a:p>
            <a:pPr algn="just"/>
            <a:r>
              <a:rPr lang="en-US" dirty="0"/>
              <a:t>Service (</a:t>
            </a:r>
            <a:r>
              <a:rPr lang="en-US" dirty="0" err="1"/>
              <a:t>pelayanan</a:t>
            </a:r>
            <a:r>
              <a:rPr lang="en-US" dirty="0"/>
              <a:t>),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421441039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system 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menajemen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modal yang </a:t>
            </a:r>
            <a:r>
              <a:rPr lang="en-US" dirty="0" err="1"/>
              <a:t>besar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orang </a:t>
            </a:r>
            <a:r>
              <a:rPr lang="en-US" dirty="0" err="1"/>
              <a:t>terdidik</a:t>
            </a:r>
            <a:endParaRPr lang="en-US" dirty="0"/>
          </a:p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endParaRPr lang="en-US" dirty="0"/>
          </a:p>
          <a:p>
            <a:r>
              <a:rPr lang="en-US" dirty="0"/>
              <a:t>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urut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144423439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1189</Words>
  <Application>Microsoft Office PowerPoint</Application>
  <PresentationFormat>On-screen Show (4:3)</PresentationFormat>
  <Paragraphs>159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Pengertian Pengembangan PL</vt:lpstr>
      <vt:lpstr>Pengembangan Perangkat Lunak</vt:lpstr>
      <vt:lpstr>Alasan Pengembangan PL</vt:lpstr>
      <vt:lpstr>Dengan adanya pengembangan sistem dari yang lama ke baru diharapkan terjadi peningkatan-peningkatan sistem yang baru antara lain : </vt:lpstr>
      <vt:lpstr>PIECES</vt:lpstr>
      <vt:lpstr>PIECES</vt:lpstr>
      <vt:lpstr>PIECES</vt:lpstr>
      <vt:lpstr>Prinsip pengembangan system PL</vt:lpstr>
      <vt:lpstr>Komponen pengembangan PL</vt:lpstr>
      <vt:lpstr>DAUR HIDUP  PENGEMBANGAN  PL</vt:lpstr>
      <vt:lpstr>PowerPoint Presentation</vt:lpstr>
      <vt:lpstr>Model Proses RPL</vt:lpstr>
      <vt:lpstr>PowerPoint Presentation</vt:lpstr>
      <vt:lpstr>Kelebihan waterall</vt:lpstr>
      <vt:lpstr>Kelemahan waterfal</vt:lpstr>
      <vt:lpstr>PowerPoint Presentation</vt:lpstr>
      <vt:lpstr>PowerPoint Presentation</vt:lpstr>
      <vt:lpstr>PowerPoint Presentation</vt:lpstr>
      <vt:lpstr>PowerPoint Presentation</vt:lpstr>
      <vt:lpstr>Model rapid application development</vt:lpstr>
      <vt:lpstr>PowerPoint Presentation</vt:lpstr>
      <vt:lpstr>Model rad</vt:lpstr>
      <vt:lpstr>Kelemahan model rad</vt:lpstr>
      <vt:lpstr>Pengembangan model rad</vt:lpstr>
      <vt:lpstr>Model iteratif</vt:lpstr>
      <vt:lpstr>PowerPoint Presentation</vt:lpstr>
      <vt:lpstr>Model spiral</vt:lpstr>
      <vt:lpstr>PowerPoint Presentation</vt:lpstr>
      <vt:lpstr>Model spiral</vt:lpstr>
    </vt:vector>
  </TitlesOfParts>
  <Company>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eXPerience</dc:creator>
  <cp:lastModifiedBy>Adil</cp:lastModifiedBy>
  <cp:revision>51</cp:revision>
  <dcterms:created xsi:type="dcterms:W3CDTF">2016-02-24T00:39:36Z</dcterms:created>
  <dcterms:modified xsi:type="dcterms:W3CDTF">2019-03-19T08:37:15Z</dcterms:modified>
</cp:coreProperties>
</file>