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0" r:id="rId4"/>
    <p:sldId id="262" r:id="rId5"/>
    <p:sldId id="261" r:id="rId6"/>
    <p:sldId id="257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F7F02-8656-4186-8B14-D234F1064816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1155E-F02D-458E-9625-CC6DE01E5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27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1155E-F02D-458E-9625-CC6DE01E517C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5AE5-020B-4D17-9457-3C878407B50D}" type="datetime1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Analisa &amp; Perancangan Perangkat Lunak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DDDDA21-4140-41E7-B129-1817193D36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1F579-DA87-44C8-9ECE-8D72E44C08F3}" type="datetime1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Analisa &amp; Perancangan Perangkat Lunak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DDDDA21-4140-41E7-B129-1817193D36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9B3C-3B5C-49EB-A5DA-425EA665881C}" type="datetime1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Analisa &amp; Perancangan Perangkat Lunak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DDDDA21-4140-41E7-B129-1817193D36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2799-911F-481C-9006-A610B120393E}" type="datetime1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Analisa &amp; Perancangan Perangkat Lunak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DDDDA21-4140-41E7-B129-1817193D36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1034-C844-4B64-8C98-30CB17E449E6}" type="datetime1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Analisa &amp; Perancangan Perangkat Lunak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DDDDA21-4140-41E7-B129-1817193D36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26FB0-D099-46A9-A459-61C73A0B07B0}" type="datetime1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Analisa &amp; Perancangan Perangkat Lunak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DDDDA21-4140-41E7-B129-1817193D36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DF072-20F6-462D-9019-53276068D492}" type="datetime1">
              <a:rPr lang="en-US" smtClean="0"/>
              <a:t>3/3/2020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Analisa &amp; Perancangan Perangkat Lunak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DDDDA21-4140-41E7-B129-1817193D36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1E9C-D058-47E7-9F49-06C6EDD2624C}" type="datetime1">
              <a:rPr lang="en-US" smtClean="0"/>
              <a:t>3/3/2020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Analisa &amp; Perancangan Perangkat Lunak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DDDDA21-4140-41E7-B129-1817193D36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57B7-9680-4598-BD3D-5721F8DA1657}" type="datetime1">
              <a:rPr lang="en-US" smtClean="0"/>
              <a:t>3/3/2020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Analisa &amp; Perancangan Perangkat Lunak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DDDDA21-4140-41E7-B129-1817193D36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4A0F4-F24D-4C03-A9AD-F020573F89E0}" type="datetime1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Analisa &amp; Perancangan Perangkat Lunak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DDDDA21-4140-41E7-B129-1817193D36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9369-E9B4-4F4A-9ED6-091F9B2EA3AD}" type="datetime1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Analisa &amp; Perancangan Perangkat Lunak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DDDDA21-4140-41E7-B129-1817193D36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eader1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-24"/>
            <a:ext cx="9144000" cy="120967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4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572" y="6286520"/>
            <a:ext cx="1257280" cy="4349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2CC09-DE22-44AC-83F0-D4D62C71D6E6}" type="datetime1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57290" y="6357958"/>
            <a:ext cx="5000660" cy="5000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Analisa</a:t>
            </a:r>
            <a:r>
              <a:rPr lang="en-US" dirty="0"/>
              <a:t> &amp; </a:t>
            </a:r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42876" y="1357298"/>
            <a:ext cx="8858280" cy="1588"/>
          </a:xfrm>
          <a:prstGeom prst="line">
            <a:avLst/>
          </a:prstGeom>
          <a:ln w="76200" cmpd="thickThin">
            <a:solidFill>
              <a:srgbClr val="00206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 userDrawn="1"/>
        </p:nvGrpSpPr>
        <p:grpSpPr>
          <a:xfrm>
            <a:off x="6572263" y="6000768"/>
            <a:ext cx="1868550" cy="857232"/>
            <a:chOff x="5000628" y="3714752"/>
            <a:chExt cx="2428892" cy="1143008"/>
          </a:xfrm>
        </p:grpSpPr>
        <p:sp>
          <p:nvSpPr>
            <p:cNvPr id="12" name="Oval 11"/>
            <p:cNvSpPr/>
            <p:nvPr userDrawn="1"/>
          </p:nvSpPr>
          <p:spPr>
            <a:xfrm>
              <a:off x="5143504" y="3714752"/>
              <a:ext cx="2143140" cy="1143008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 userDrawn="1"/>
          </p:nvSpPr>
          <p:spPr>
            <a:xfrm>
              <a:off x="5000628" y="4000504"/>
              <a:ext cx="2428892" cy="5715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5186351" y="4148487"/>
              <a:ext cx="2071703" cy="328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Arial Black" pitchFamily="34" charset="0"/>
                </a:rPr>
                <a:t>A.A/STMIK-BG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edge/>
  </p:transition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4232" y="620688"/>
            <a:ext cx="826803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3200" b="1" cap="all" dirty="0">
                <a:ln/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50" endPos="85000" dir="5400000" sy="-100000" algn="bl" rotWithShape="0"/>
                </a:effectLst>
              </a:rPr>
              <a:t>ANALISA &amp; PERANCANGAN </a:t>
            </a:r>
            <a:r>
              <a:rPr lang="en-US" sz="3200" b="1" cap="all" dirty="0" err="1">
                <a:ln/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50" endPos="85000" dir="5400000" sy="-100000" algn="bl" rotWithShape="0"/>
                </a:effectLst>
              </a:rPr>
              <a:t>Perangkat</a:t>
            </a:r>
            <a:r>
              <a:rPr lang="en-US" sz="3200" b="1" cap="all" dirty="0">
                <a:ln/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50" endPos="85000" dir="5400000" sy="-100000" algn="bl" rotWithShape="0"/>
                </a:effectLst>
              </a:rPr>
              <a:t> </a:t>
            </a:r>
            <a:r>
              <a:rPr lang="en-US" sz="3200" b="1" cap="all" dirty="0" err="1">
                <a:ln/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50" endPos="85000" dir="5400000" sy="-100000" algn="bl" rotWithShape="0"/>
                </a:effectLst>
              </a:rPr>
              <a:t>Lunak</a:t>
            </a:r>
            <a:endParaRPr lang="en-US" sz="3200" b="1" cap="all" dirty="0">
              <a:ln/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5000" endA="50" endPos="85000" dir="5400000" sy="-100000" algn="bl" rotWithShape="0"/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4232" y="1595021"/>
            <a:ext cx="826803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lgerian" pitchFamily="82" charset="0"/>
              </a:rPr>
              <a:t>SKS		:  4 SKS</a:t>
            </a:r>
          </a:p>
          <a:p>
            <a:r>
              <a:rPr lang="en-US" sz="2000" b="1" dirty="0">
                <a:latin typeface="Algerian" pitchFamily="82" charset="0"/>
              </a:rPr>
              <a:t>Pembina	:  </a:t>
            </a:r>
            <a:r>
              <a:rPr lang="en-US" sz="2000" b="1" dirty="0" err="1">
                <a:latin typeface="Algerian" pitchFamily="82" charset="0"/>
              </a:rPr>
              <a:t>Ahmat</a:t>
            </a:r>
            <a:r>
              <a:rPr lang="en-US" sz="2000" b="1" dirty="0">
                <a:latin typeface="Algerian" pitchFamily="82" charset="0"/>
              </a:rPr>
              <a:t> </a:t>
            </a:r>
            <a:r>
              <a:rPr lang="en-US" sz="2000" b="1" dirty="0" err="1">
                <a:latin typeface="Algerian" pitchFamily="82" charset="0"/>
              </a:rPr>
              <a:t>Adil</a:t>
            </a:r>
            <a:endParaRPr lang="en-US" sz="2000" b="1" dirty="0">
              <a:latin typeface="Algerian" pitchFamily="82" charset="0"/>
            </a:endParaRPr>
          </a:p>
          <a:p>
            <a:r>
              <a:rPr lang="en-US" sz="2000" b="1" dirty="0" err="1">
                <a:latin typeface="Algerian" pitchFamily="82" charset="0"/>
              </a:rPr>
              <a:t>Pendidikan</a:t>
            </a:r>
            <a:r>
              <a:rPr lang="en-US" sz="2000" b="1" dirty="0">
                <a:latin typeface="Algerian" pitchFamily="82" charset="0"/>
              </a:rPr>
              <a:t> </a:t>
            </a:r>
            <a:r>
              <a:rPr lang="en-US" sz="2000" b="1" dirty="0" smtClean="0">
                <a:latin typeface="Algerian" pitchFamily="82" charset="0"/>
              </a:rPr>
              <a:t>TEARKHIR :</a:t>
            </a:r>
            <a:endParaRPr lang="en-US" sz="2000" b="1" dirty="0">
              <a:latin typeface="Algerian" pitchFamily="82" charset="0"/>
            </a:endParaRPr>
          </a:p>
          <a:p>
            <a:r>
              <a:rPr lang="en-US" sz="2000" b="1" dirty="0">
                <a:latin typeface="Algerian" pitchFamily="82" charset="0"/>
              </a:rPr>
              <a:t>		: </a:t>
            </a:r>
            <a:r>
              <a:rPr lang="en-US" sz="2000" b="1" dirty="0" err="1">
                <a:latin typeface="Algerian" pitchFamily="82" charset="0"/>
              </a:rPr>
              <a:t>Teknologi</a:t>
            </a:r>
            <a:r>
              <a:rPr lang="en-US" sz="2000" b="1" dirty="0">
                <a:latin typeface="Algerian" pitchFamily="82" charset="0"/>
              </a:rPr>
              <a:t> </a:t>
            </a:r>
            <a:r>
              <a:rPr lang="en-US" sz="2000" b="1" dirty="0" err="1">
                <a:latin typeface="Algerian" pitchFamily="82" charset="0"/>
              </a:rPr>
              <a:t>Informasi</a:t>
            </a:r>
            <a:r>
              <a:rPr lang="en-US" sz="2000" b="1" dirty="0">
                <a:latin typeface="Algerian" pitchFamily="82" charset="0"/>
              </a:rPr>
              <a:t>, </a:t>
            </a:r>
          </a:p>
          <a:p>
            <a:pPr marL="2060575" indent="-2060575"/>
            <a:r>
              <a:rPr lang="en-US" sz="2000" b="1" dirty="0">
                <a:latin typeface="Algerian" pitchFamily="82" charset="0"/>
              </a:rPr>
              <a:t>	</a:t>
            </a:r>
            <a:r>
              <a:rPr lang="en-US" sz="2000" b="1" dirty="0" err="1">
                <a:latin typeface="Algerian" pitchFamily="82" charset="0"/>
              </a:rPr>
              <a:t>Institut</a:t>
            </a:r>
            <a:r>
              <a:rPr lang="en-US" sz="2000" b="1" dirty="0">
                <a:latin typeface="Algerian" pitchFamily="82" charset="0"/>
              </a:rPr>
              <a:t> </a:t>
            </a:r>
            <a:r>
              <a:rPr lang="en-US" sz="2000" b="1" dirty="0" err="1">
                <a:latin typeface="Algerian" pitchFamily="82" charset="0"/>
              </a:rPr>
              <a:t>Pertanian</a:t>
            </a:r>
            <a:r>
              <a:rPr lang="en-US" sz="2000" b="1" dirty="0">
                <a:latin typeface="Algerian" pitchFamily="82" charset="0"/>
              </a:rPr>
              <a:t> Bogor  (IPB)</a:t>
            </a:r>
          </a:p>
          <a:p>
            <a:pPr marL="2060575" indent="-2060575"/>
            <a:r>
              <a:rPr lang="en-US" sz="2000" b="1" dirty="0" smtClean="0">
                <a:latin typeface="Algerian" pitchFamily="82" charset="0"/>
              </a:rPr>
              <a:t>KARYA : BUKU </a:t>
            </a:r>
          </a:p>
          <a:p>
            <a:pPr marL="574675" indent="-398463">
              <a:buFontTx/>
              <a:buChar char="-"/>
            </a:pPr>
            <a:r>
              <a:rPr lang="en-US" sz="2000" b="1" dirty="0" smtClean="0">
                <a:latin typeface="Algerian" pitchFamily="82" charset="0"/>
              </a:rPr>
              <a:t>SISTEM INFORMASI GEOGRAFIS</a:t>
            </a:r>
          </a:p>
          <a:p>
            <a:pPr marL="574675" indent="-398463">
              <a:buFontTx/>
              <a:buChar char="-"/>
            </a:pPr>
            <a:r>
              <a:rPr lang="en-US" sz="2000" b="1" dirty="0" smtClean="0">
                <a:latin typeface="Algerian" pitchFamily="82" charset="0"/>
              </a:rPr>
              <a:t>PENGANTAR TEORI BAHASA FORMAL, OTOMATA DAN KOMPUTASU</a:t>
            </a:r>
            <a:endParaRPr lang="en-US" sz="2000" b="1" dirty="0">
              <a:latin typeface="Algerian" pitchFamily="82" charset="0"/>
            </a:endParaRPr>
          </a:p>
          <a:p>
            <a:r>
              <a:rPr lang="en-US" sz="2000" b="1" dirty="0" smtClean="0">
                <a:latin typeface="Algerian" pitchFamily="82" charset="0"/>
              </a:rPr>
              <a:t>PENELITIAN :</a:t>
            </a:r>
          </a:p>
          <a:p>
            <a:pPr marL="574675"/>
            <a:r>
              <a:rPr lang="en-US" sz="2000" b="1" dirty="0" smtClean="0">
                <a:latin typeface="Algerian" pitchFamily="82" charset="0"/>
              </a:rPr>
              <a:t>PEMODELAN SPASIAL PERKEMBANGAN PEMUKIMAN DI TAMAN NASIONAL KOMODO</a:t>
            </a:r>
          </a:p>
          <a:p>
            <a:r>
              <a:rPr lang="en-US" sz="2000" b="1" dirty="0" smtClean="0">
                <a:latin typeface="Algerian" pitchFamily="82" charset="0"/>
              </a:rPr>
              <a:t>MENGAJAR :</a:t>
            </a:r>
          </a:p>
          <a:p>
            <a:pPr marL="457200" indent="-280988">
              <a:buFontTx/>
              <a:buChar char="-"/>
            </a:pPr>
            <a:r>
              <a:rPr lang="en-US" sz="2000" b="1" dirty="0" smtClean="0">
                <a:latin typeface="Algerian" pitchFamily="82" charset="0"/>
              </a:rPr>
              <a:t>ANALISA DAN PERANCANGAN PERANGKAT LUNAK</a:t>
            </a:r>
          </a:p>
          <a:p>
            <a:pPr marL="457200" indent="-280988">
              <a:buFontTx/>
              <a:buChar char="-"/>
            </a:pPr>
            <a:r>
              <a:rPr lang="en-US" sz="2000" b="1" dirty="0" smtClean="0">
                <a:latin typeface="Algerian" pitchFamily="82" charset="0"/>
              </a:rPr>
              <a:t>TEORI BAHASA DAN OTOMATA</a:t>
            </a:r>
          </a:p>
          <a:p>
            <a:pPr marL="457200" indent="-280988">
              <a:buFontTx/>
              <a:buChar char="-"/>
            </a:pPr>
            <a:r>
              <a:rPr lang="en-US" sz="2000" b="1" dirty="0" smtClean="0">
                <a:latin typeface="Algerian" pitchFamily="82" charset="0"/>
              </a:rPr>
              <a:t>SISTEM INFORMASI GEOGRAFIS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400"/>
                            </p:stCondLst>
                            <p:childTnLst>
                              <p:par>
                                <p:cTn id="10" presetID="2" presetClass="entr" presetSubtype="12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8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400"/>
                            </p:stCondLst>
                            <p:childTnLst>
                              <p:par>
                                <p:cTn id="2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64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4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84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94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4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1400"/>
                            </p:stCondLst>
                            <p:childTnLst>
                              <p:par>
                                <p:cTn id="5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400"/>
                            </p:stCondLst>
                            <p:childTnLst>
                              <p:par>
                                <p:cTn id="6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3400"/>
                            </p:stCondLst>
                            <p:childTnLst>
                              <p:par>
                                <p:cTn id="6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4400"/>
                            </p:stCondLst>
                            <p:childTnLst>
                              <p:par>
                                <p:cTn id="7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400"/>
                            </p:stCondLst>
                            <p:childTnLst>
                              <p:par>
                                <p:cTn id="7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6400"/>
                            </p:stCondLst>
                            <p:childTnLst>
                              <p:par>
                                <p:cTn id="8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Nama Mata </a:t>
            </a:r>
            <a:r>
              <a:rPr lang="en-US" dirty="0" err="1"/>
              <a:t>Kuliah</a:t>
            </a:r>
            <a:r>
              <a:rPr lang="en-US" dirty="0"/>
              <a:t> : </a:t>
            </a:r>
          </a:p>
          <a:p>
            <a:pPr marL="0" indent="0">
              <a:buNone/>
            </a:pPr>
            <a:r>
              <a:rPr lang="en-US" dirty="0"/>
              <a:t>Analisa Dan </a:t>
            </a:r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Matakuliah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Tugas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Dokumen</a:t>
            </a:r>
            <a:r>
              <a:rPr lang="en-US" dirty="0"/>
              <a:t>		</a:t>
            </a:r>
            <a:r>
              <a:rPr lang="en-US"/>
              <a:t>: </a:t>
            </a:r>
            <a:r>
              <a:rPr lang="en-US" smtClean="0"/>
              <a:t>15%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Presentasi</a:t>
            </a:r>
            <a:r>
              <a:rPr lang="en-US" dirty="0"/>
              <a:t> 	: </a:t>
            </a:r>
            <a:r>
              <a:rPr lang="en-US" dirty="0" smtClean="0"/>
              <a:t>35%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Kuis</a:t>
            </a:r>
            <a:r>
              <a:rPr lang="en-US" dirty="0" smtClean="0"/>
              <a:t> + </a:t>
            </a:r>
            <a:r>
              <a:rPr lang="en-US" dirty="0" err="1" smtClean="0"/>
              <a:t>Tugas</a:t>
            </a:r>
            <a:r>
              <a:rPr lang="en-US" dirty="0"/>
              <a:t>		: 10%</a:t>
            </a:r>
          </a:p>
          <a:p>
            <a:pPr marL="0" indent="0">
              <a:buNone/>
            </a:pPr>
            <a:r>
              <a:rPr lang="en-US" dirty="0"/>
              <a:t>Mid Test		: 20%</a:t>
            </a:r>
          </a:p>
          <a:p>
            <a:pPr marL="0" indent="0">
              <a:buNone/>
            </a:pPr>
            <a:r>
              <a:rPr lang="en-US" dirty="0"/>
              <a:t>UAS			: </a:t>
            </a:r>
            <a:r>
              <a:rPr lang="en-US" dirty="0" smtClean="0"/>
              <a:t>20</a:t>
            </a:r>
            <a:r>
              <a:rPr lang="en-US" dirty="0"/>
              <a:t>%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Analisa &amp; Perancangan Perangkat Lunak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3200" b="1" cap="all" dirty="0">
                <a:ln/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50" endPos="85000" dir="5400000" sy="-100000" algn="bl" rotWithShape="0"/>
                </a:effectLst>
              </a:rPr>
              <a:t>ANALISA &amp; PERANCANGAN </a:t>
            </a:r>
            <a:r>
              <a:rPr lang="en-US" sz="3200" b="1" cap="all" dirty="0" err="1">
                <a:ln/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50" endPos="85000" dir="5400000" sy="-100000" algn="bl" rotWithShape="0"/>
                </a:effectLst>
              </a:rPr>
              <a:t>Perangkat</a:t>
            </a:r>
            <a:r>
              <a:rPr lang="en-US" sz="3200" b="1" cap="all" dirty="0">
                <a:ln/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50" endPos="85000" dir="5400000" sy="-100000" algn="bl" rotWithShape="0"/>
                </a:effectLst>
              </a:rPr>
              <a:t> </a:t>
            </a:r>
            <a:r>
              <a:rPr lang="en-US" sz="3200" b="1" cap="all" dirty="0" err="1">
                <a:ln/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50" endPos="85000" dir="5400000" sy="-100000" algn="bl" rotWithShape="0"/>
                </a:effectLst>
              </a:rPr>
              <a:t>Lunak</a:t>
            </a:r>
            <a:endParaRPr lang="en-US" sz="3200" b="1" cap="all" dirty="0">
              <a:ln/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5000" endA="50" endPos="85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0713054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 err="1"/>
              <a:t>Presman</a:t>
            </a:r>
            <a:r>
              <a:rPr lang="en-US" dirty="0"/>
              <a:t>, Roger. S, </a:t>
            </a:r>
            <a:r>
              <a:rPr lang="en-US" b="1" dirty="0"/>
              <a:t>Software </a:t>
            </a:r>
            <a:r>
              <a:rPr lang="en-US" b="1" dirty="0" err="1"/>
              <a:t>Enggeneering</a:t>
            </a:r>
            <a:r>
              <a:rPr lang="en-US" b="1" dirty="0"/>
              <a:t> A </a:t>
            </a:r>
            <a:r>
              <a:rPr lang="en-US" b="1" dirty="0" err="1"/>
              <a:t>partitioner’s</a:t>
            </a:r>
            <a:r>
              <a:rPr lang="en-US" b="1" dirty="0"/>
              <a:t> </a:t>
            </a:r>
            <a:r>
              <a:rPr lang="en-US" b="1" dirty="0" err="1"/>
              <a:t>Aproach</a:t>
            </a:r>
            <a:r>
              <a:rPr lang="en-US" dirty="0"/>
              <a:t> , Fifth Edition, Prentice Hall. 2000</a:t>
            </a:r>
          </a:p>
          <a:p>
            <a:pPr lvl="0"/>
            <a:r>
              <a:rPr lang="en-US" dirty="0" err="1"/>
              <a:t>Samovile</a:t>
            </a:r>
            <a:r>
              <a:rPr lang="en-US" dirty="0"/>
              <a:t>, Ian</a:t>
            </a:r>
            <a:r>
              <a:rPr lang="en-US" b="1" dirty="0"/>
              <a:t>, </a:t>
            </a:r>
            <a:r>
              <a:rPr lang="en-US" b="1" dirty="0" err="1"/>
              <a:t>Softaware</a:t>
            </a:r>
            <a:r>
              <a:rPr lang="en-US" b="1" dirty="0"/>
              <a:t> </a:t>
            </a:r>
            <a:r>
              <a:rPr lang="en-US" b="1" dirty="0" err="1"/>
              <a:t>Engeneering</a:t>
            </a:r>
            <a:r>
              <a:rPr lang="en-US" dirty="0"/>
              <a:t>, Third Edition, Prentice hall, 1996 </a:t>
            </a:r>
          </a:p>
          <a:p>
            <a:pPr lvl="0"/>
            <a:r>
              <a:rPr lang="id-ID" dirty="0"/>
              <a:t>Kendall &amp; Kendall, </a:t>
            </a:r>
            <a:r>
              <a:rPr lang="id-ID" b="1" dirty="0"/>
              <a:t>Analisis dan Perancangan Sistem</a:t>
            </a:r>
            <a:r>
              <a:rPr lang="id-ID" dirty="0"/>
              <a:t>, Edisi Ke 5 – Jilid 2, PT. Indeks, Jakarta, 2003.</a:t>
            </a:r>
            <a:endParaRPr lang="en-US" dirty="0"/>
          </a:p>
          <a:p>
            <a:pPr lvl="0"/>
            <a:r>
              <a:rPr lang="id-ID" dirty="0"/>
              <a:t>Ariesto Hadi Sutopo, </a:t>
            </a:r>
            <a:r>
              <a:rPr lang="id-ID" b="1" dirty="0"/>
              <a:t>Analisis dan Perancangan Berorientasi Objek</a:t>
            </a:r>
            <a:r>
              <a:rPr lang="id-ID" dirty="0"/>
              <a:t>, J&amp;J Learning, Yogyakarta, 2002.</a:t>
            </a:r>
            <a:endParaRPr lang="en-US" dirty="0"/>
          </a:p>
          <a:p>
            <a:pPr lvl="0"/>
            <a:r>
              <a:rPr lang="id-ID" dirty="0"/>
              <a:t>Adi Nugroho, </a:t>
            </a:r>
            <a:r>
              <a:rPr lang="id-ID" b="1" dirty="0"/>
              <a:t>Analisis dan Perancangan Sistem Informasi dengan Metodologi Berorientasi Objek</a:t>
            </a:r>
            <a:r>
              <a:rPr lang="id-ID" dirty="0"/>
              <a:t>, Informatika, Bandung, 2003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Analisa &amp; Perancangan Perangkat Lunak</a:t>
            </a:r>
          </a:p>
        </p:txBody>
      </p:sp>
    </p:spTree>
    <p:extLst>
      <p:ext uri="{BB962C8B-B14F-4D97-AF65-F5344CB8AC3E}">
        <p14:creationId xmlns:p14="http://schemas.microsoft.com/office/powerpoint/2010/main" val="2085335701"/>
      </p:ext>
    </p:extLst>
  </p:cSld>
  <p:clrMapOvr>
    <a:masterClrMapping/>
  </p:clrMapOvr>
  <p:transition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Analisa &amp; Perancangan Perangkat Lunak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3200" b="1" cap="all" dirty="0">
                <a:ln/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50" endPos="85000" dir="5400000" sy="-100000" algn="bl" rotWithShape="0"/>
                </a:effectLst>
              </a:rPr>
              <a:t>ANALISA &amp; PERANCANGAN </a:t>
            </a:r>
            <a:r>
              <a:rPr lang="en-US" sz="3200" b="1" cap="all" dirty="0" err="1">
                <a:ln/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50" endPos="85000" dir="5400000" sy="-100000" algn="bl" rotWithShape="0"/>
                </a:effectLst>
              </a:rPr>
              <a:t>Perangkat</a:t>
            </a:r>
            <a:r>
              <a:rPr lang="en-US" sz="3200" b="1" cap="all" dirty="0">
                <a:ln/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50" endPos="85000" dir="5400000" sy="-100000" algn="bl" rotWithShape="0"/>
                </a:effectLst>
              </a:rPr>
              <a:t> </a:t>
            </a:r>
            <a:r>
              <a:rPr lang="en-US" sz="3200" b="1" cap="all" dirty="0" err="1">
                <a:ln/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50" endPos="85000" dir="5400000" sy="-100000" algn="bl" rotWithShape="0"/>
                </a:effectLst>
              </a:rPr>
              <a:t>Lunak</a:t>
            </a:r>
            <a:endParaRPr lang="en-US" sz="3200" b="1" cap="all" dirty="0">
              <a:ln/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55000" endA="50" endPos="85000" dir="5400000" sy="-100000" algn="bl" rotWithShape="0"/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0024" y="1755750"/>
            <a:ext cx="244827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Arial Black" pitchFamily="34" charset="0"/>
              </a:rPr>
              <a:t>Analisa</a:t>
            </a:r>
            <a:endParaRPr lang="en-US" sz="2000" dirty="0">
              <a:latin typeface="Arial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77428" y="1551630"/>
            <a:ext cx="4824536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kebutuhan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 (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berorientasi</a:t>
            </a:r>
            <a:r>
              <a:rPr lang="en-US" dirty="0"/>
              <a:t> </a:t>
            </a:r>
            <a:r>
              <a:rPr lang="en-US" dirty="0" err="1"/>
              <a:t>Aliran</a:t>
            </a:r>
            <a:r>
              <a:rPr lang="en-US" dirty="0"/>
              <a:t> data/DAD)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60024" y="3550079"/>
            <a:ext cx="2467760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Arial Black" pitchFamily="34" charset="0"/>
              </a:rPr>
              <a:t>Perancangan</a:t>
            </a:r>
            <a:r>
              <a:rPr lang="en-US" sz="2000" dirty="0" smtClean="0">
                <a:latin typeface="Arial Black" pitchFamily="34" charset="0"/>
              </a:rPr>
              <a:t> / </a:t>
            </a:r>
            <a:r>
              <a:rPr lang="en-US" sz="2000" dirty="0" err="1" smtClean="0">
                <a:latin typeface="Arial Black" pitchFamily="34" charset="0"/>
              </a:rPr>
              <a:t>Desain</a:t>
            </a:r>
            <a:endParaRPr lang="en-US" sz="2000" dirty="0">
              <a:latin typeface="Arial Black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87824" y="3068960"/>
            <a:ext cx="5904656" cy="17543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proses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mengaplikasikan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prinsip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pendefinisian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rinci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, proses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agar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direalisasikan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fisik</a:t>
            </a:r>
            <a:r>
              <a:rPr lang="en-US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Berorientasi</a:t>
            </a:r>
            <a:r>
              <a:rPr lang="en-US" dirty="0"/>
              <a:t>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Perancangan</a:t>
            </a:r>
            <a:r>
              <a:rPr lang="en-US" dirty="0"/>
              <a:t> </a:t>
            </a:r>
            <a:r>
              <a:rPr lang="en-US" dirty="0" err="1"/>
              <a:t>Berorientasi</a:t>
            </a:r>
            <a:r>
              <a:rPr lang="en-US" dirty="0"/>
              <a:t> Object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60024" y="5410157"/>
            <a:ext cx="2467760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Arial Black" pitchFamily="34" charset="0"/>
              </a:rPr>
              <a:t>Perangkat</a:t>
            </a:r>
            <a:r>
              <a:rPr lang="en-US" sz="2000" dirty="0">
                <a:latin typeface="Arial Black" pitchFamily="34" charset="0"/>
              </a:rPr>
              <a:t> </a:t>
            </a:r>
            <a:r>
              <a:rPr lang="en-US" sz="2000" dirty="0" err="1">
                <a:latin typeface="Arial Black" pitchFamily="34" charset="0"/>
              </a:rPr>
              <a:t>Lunak</a:t>
            </a:r>
            <a:endParaRPr lang="en-US" sz="2000" dirty="0">
              <a:latin typeface="Arial Black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87824" y="5483035"/>
            <a:ext cx="5400600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seluruh</a:t>
            </a:r>
            <a:r>
              <a:rPr lang="en-US" dirty="0"/>
              <a:t>  </a:t>
            </a:r>
            <a:r>
              <a:rPr lang="en-US" dirty="0" err="1"/>
              <a:t>perintah</a:t>
            </a:r>
            <a:r>
              <a:rPr lang="en-US" dirty="0"/>
              <a:t>  yang  </a:t>
            </a:r>
            <a:r>
              <a:rPr lang="en-US" dirty="0" err="1"/>
              <a:t>digunakan</a:t>
            </a:r>
            <a:r>
              <a:rPr lang="en-US" dirty="0"/>
              <a:t> 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memproses</a:t>
            </a:r>
            <a:r>
              <a:rPr lang="en-US" dirty="0"/>
              <a:t> </a:t>
            </a:r>
            <a:r>
              <a:rPr lang="en-US" b="1" i="1" dirty="0" err="1"/>
              <a:t>informasi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>
            <a:off x="2608296" y="2151794"/>
            <a:ext cx="369132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8" idx="0"/>
          </p:cNvCxnSpPr>
          <p:nvPr/>
        </p:nvCxnSpPr>
        <p:spPr>
          <a:xfrm>
            <a:off x="1384160" y="2547838"/>
            <a:ext cx="9744" cy="10022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9" idx="1"/>
          </p:cNvCxnSpPr>
          <p:nvPr/>
        </p:nvCxnSpPr>
        <p:spPr>
          <a:xfrm>
            <a:off x="2627784" y="3946123"/>
            <a:ext cx="36004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2"/>
            <a:endCxn id="10" idx="0"/>
          </p:cNvCxnSpPr>
          <p:nvPr/>
        </p:nvCxnSpPr>
        <p:spPr>
          <a:xfrm>
            <a:off x="1393904" y="4342167"/>
            <a:ext cx="0" cy="10679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3"/>
            <a:endCxn id="11" idx="1"/>
          </p:cNvCxnSpPr>
          <p:nvPr/>
        </p:nvCxnSpPr>
        <p:spPr>
          <a:xfrm>
            <a:off x="2627784" y="5806201"/>
            <a:ext cx="36004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325002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Komputer</a:t>
            </a:r>
            <a:endParaRPr lang="en-US" dirty="0"/>
          </a:p>
        </p:txBody>
      </p:sp>
      <p:pic>
        <p:nvPicPr>
          <p:cNvPr id="18" name="Content Placeholder 17" descr="komputer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496" y="2786058"/>
            <a:ext cx="1943100" cy="19431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i="1" dirty="0" err="1"/>
              <a:t>Analisa</a:t>
            </a:r>
            <a:r>
              <a:rPr lang="en-US" b="1" i="1" dirty="0"/>
              <a:t> &amp; </a:t>
            </a:r>
            <a:r>
              <a:rPr lang="en-US" b="1" i="1" dirty="0" err="1"/>
              <a:t>Perancangan</a:t>
            </a:r>
            <a:r>
              <a:rPr lang="en-US" b="1" i="1" dirty="0"/>
              <a:t> </a:t>
            </a:r>
            <a:r>
              <a:rPr lang="en-US" b="1" i="1" dirty="0" err="1"/>
              <a:t>Perangkat</a:t>
            </a:r>
            <a:r>
              <a:rPr lang="en-US" b="1" i="1" dirty="0"/>
              <a:t> </a:t>
            </a:r>
            <a:r>
              <a:rPr lang="en-US" b="1" i="1" dirty="0" err="1"/>
              <a:t>Lunak</a:t>
            </a:r>
            <a:endParaRPr lang="en-US" b="1" i="1" dirty="0"/>
          </a:p>
        </p:txBody>
      </p:sp>
      <p:grpSp>
        <p:nvGrpSpPr>
          <p:cNvPr id="42" name="Group 41"/>
          <p:cNvGrpSpPr/>
          <p:nvPr/>
        </p:nvGrpSpPr>
        <p:grpSpPr>
          <a:xfrm>
            <a:off x="2915816" y="1500174"/>
            <a:ext cx="1500198" cy="1357322"/>
            <a:chOff x="3214678" y="1500174"/>
            <a:chExt cx="1500198" cy="1357322"/>
          </a:xfrm>
        </p:grpSpPr>
        <p:sp>
          <p:nvSpPr>
            <p:cNvPr id="19" name="Oval 18"/>
            <p:cNvSpPr/>
            <p:nvPr/>
          </p:nvSpPr>
          <p:spPr>
            <a:xfrm>
              <a:off x="3214678" y="1500174"/>
              <a:ext cx="1428760" cy="1357322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FF0000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14678" y="1928802"/>
              <a:ext cx="1500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 Black" pitchFamily="34" charset="0"/>
                </a:rPr>
                <a:t>Hardware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843808" y="3071810"/>
            <a:ext cx="1571636" cy="1357322"/>
            <a:chOff x="3286116" y="3071810"/>
            <a:chExt cx="1571636" cy="1357322"/>
          </a:xfrm>
        </p:grpSpPr>
        <p:sp>
          <p:nvSpPr>
            <p:cNvPr id="21" name="Oval 20"/>
            <p:cNvSpPr/>
            <p:nvPr/>
          </p:nvSpPr>
          <p:spPr>
            <a:xfrm>
              <a:off x="3286116" y="3071810"/>
              <a:ext cx="1428760" cy="135732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7150">
              <a:solidFill>
                <a:srgbClr val="002060"/>
              </a:solidFill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57554" y="3571876"/>
              <a:ext cx="1500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 Black" pitchFamily="34" charset="0"/>
                </a:rPr>
                <a:t>Software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699792" y="4786322"/>
            <a:ext cx="1500768" cy="1357322"/>
            <a:chOff x="2926646" y="4786322"/>
            <a:chExt cx="1500768" cy="1357322"/>
          </a:xfrm>
        </p:grpSpPr>
        <p:sp>
          <p:nvSpPr>
            <p:cNvPr id="20" name="Oval 19"/>
            <p:cNvSpPr/>
            <p:nvPr/>
          </p:nvSpPr>
          <p:spPr>
            <a:xfrm>
              <a:off x="2998654" y="4786322"/>
              <a:ext cx="1428760" cy="1357322"/>
            </a:xfrm>
            <a:prstGeom prst="ellipse">
              <a:avLst/>
            </a:prstGeom>
            <a:solidFill>
              <a:srgbClr val="FFFF00"/>
            </a:solidFill>
            <a:ln w="76200">
              <a:solidFill>
                <a:srgbClr val="00B050"/>
              </a:solidFill>
            </a:ln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26646" y="5357826"/>
              <a:ext cx="1500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latin typeface="Arial Black" pitchFamily="34" charset="0"/>
                </a:rPr>
                <a:t>Brainware</a:t>
              </a:r>
              <a:endParaRPr lang="en-US" b="1" dirty="0">
                <a:latin typeface="Arial Black" pitchFamily="34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499992" y="1500174"/>
            <a:ext cx="1571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>
                <a:latin typeface="Arial Black" pitchFamily="34" charset="0"/>
              </a:rPr>
              <a:t>  Input</a:t>
            </a:r>
          </a:p>
          <a:p>
            <a:pPr>
              <a:buFont typeface="Arial" pitchFamily="34" charset="0"/>
              <a:buChar char="•"/>
            </a:pPr>
            <a:r>
              <a:rPr lang="en-US" b="1" dirty="0">
                <a:latin typeface="Arial Black" pitchFamily="34" charset="0"/>
              </a:rPr>
              <a:t>  </a:t>
            </a:r>
            <a:r>
              <a:rPr lang="en-US" b="1" dirty="0" err="1">
                <a:latin typeface="Arial Black" pitchFamily="34" charset="0"/>
              </a:rPr>
              <a:t>Proses</a:t>
            </a:r>
            <a:endParaRPr lang="en-US" b="1" dirty="0">
              <a:latin typeface="Arial Black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b="1" dirty="0">
                <a:latin typeface="Arial Black" pitchFamily="34" charset="0"/>
              </a:rPr>
              <a:t>  Output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499992" y="3214686"/>
            <a:ext cx="2482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latin typeface="Arial Black" pitchFamily="34" charset="0"/>
              </a:rPr>
              <a:t>  </a:t>
            </a:r>
            <a:r>
              <a:rPr lang="en-US" dirty="0" err="1">
                <a:latin typeface="Arial Black" pitchFamily="34" charset="0"/>
              </a:rPr>
              <a:t>Sistem</a:t>
            </a:r>
            <a:r>
              <a:rPr lang="en-US" dirty="0">
                <a:latin typeface="Arial Black" pitchFamily="34" charset="0"/>
              </a:rPr>
              <a:t> </a:t>
            </a:r>
            <a:r>
              <a:rPr lang="en-US" dirty="0" err="1">
                <a:latin typeface="Arial Black" pitchFamily="34" charset="0"/>
              </a:rPr>
              <a:t>Operasi</a:t>
            </a:r>
            <a:endParaRPr lang="en-US" dirty="0">
              <a:latin typeface="Arial Black" pitchFamily="34" charset="0"/>
            </a:endParaRPr>
          </a:p>
          <a:p>
            <a:pPr marL="273050" indent="-273050">
              <a:buFont typeface="Arial" pitchFamily="34" charset="0"/>
              <a:buChar char="•"/>
            </a:pPr>
            <a:r>
              <a:rPr lang="en-US" dirty="0" err="1">
                <a:latin typeface="Arial Black" pitchFamily="34" charset="0"/>
              </a:rPr>
              <a:t>Bahasa</a:t>
            </a:r>
            <a:r>
              <a:rPr lang="en-US" dirty="0">
                <a:latin typeface="Arial Black" pitchFamily="34" charset="0"/>
              </a:rPr>
              <a:t> </a:t>
            </a:r>
            <a:r>
              <a:rPr lang="en-US" dirty="0" err="1">
                <a:latin typeface="Arial Black" pitchFamily="34" charset="0"/>
              </a:rPr>
              <a:t>Pemrograman</a:t>
            </a:r>
            <a:endParaRPr lang="en-US" dirty="0">
              <a:latin typeface="Arial Black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Arial Black" pitchFamily="34" charset="0"/>
              </a:rPr>
              <a:t>  Program </a:t>
            </a:r>
            <a:r>
              <a:rPr lang="en-US" dirty="0" err="1">
                <a:latin typeface="Arial Black" pitchFamily="34" charset="0"/>
              </a:rPr>
              <a:t>Paket</a:t>
            </a:r>
            <a:r>
              <a:rPr lang="en-US" dirty="0">
                <a:latin typeface="Arial Black" pitchFamily="34" charset="0"/>
              </a:rPr>
              <a:t>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99992" y="5169966"/>
            <a:ext cx="3000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latin typeface="Arial Black" pitchFamily="34" charset="0"/>
              </a:rPr>
              <a:t>  Operator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Arial Black" pitchFamily="34" charset="0"/>
              </a:rPr>
              <a:t>  Programmer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Arial Black" pitchFamily="34" charset="0"/>
              </a:rPr>
              <a:t>  </a:t>
            </a:r>
            <a:r>
              <a:rPr lang="en-US" dirty="0" err="1">
                <a:latin typeface="Arial Black" pitchFamily="34" charset="0"/>
              </a:rPr>
              <a:t>Sistem</a:t>
            </a:r>
            <a:r>
              <a:rPr lang="en-US" dirty="0">
                <a:latin typeface="Arial Black" pitchFamily="34" charset="0"/>
              </a:rPr>
              <a:t> Analyst</a:t>
            </a:r>
          </a:p>
        </p:txBody>
      </p:sp>
      <p:cxnSp>
        <p:nvCxnSpPr>
          <p:cNvPr id="29" name="Straight Arrow Connector 28"/>
          <p:cNvCxnSpPr>
            <a:stCxn id="18" idx="3"/>
            <a:endCxn id="22" idx="1"/>
          </p:cNvCxnSpPr>
          <p:nvPr/>
        </p:nvCxnSpPr>
        <p:spPr>
          <a:xfrm flipV="1">
            <a:off x="1978596" y="2113468"/>
            <a:ext cx="937220" cy="1644140"/>
          </a:xfrm>
          <a:prstGeom prst="straightConnector1">
            <a:avLst/>
          </a:prstGeom>
          <a:ln w="571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8" idx="3"/>
            <a:endCxn id="21" idx="2"/>
          </p:cNvCxnSpPr>
          <p:nvPr/>
        </p:nvCxnSpPr>
        <p:spPr>
          <a:xfrm flipV="1">
            <a:off x="1978596" y="3750471"/>
            <a:ext cx="865212" cy="7137"/>
          </a:xfrm>
          <a:prstGeom prst="straightConnector1">
            <a:avLst/>
          </a:prstGeom>
          <a:ln w="571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8" idx="3"/>
            <a:endCxn id="24" idx="1"/>
          </p:cNvCxnSpPr>
          <p:nvPr/>
        </p:nvCxnSpPr>
        <p:spPr>
          <a:xfrm>
            <a:off x="1978596" y="3757608"/>
            <a:ext cx="721196" cy="1784884"/>
          </a:xfrm>
          <a:prstGeom prst="straightConnector1">
            <a:avLst/>
          </a:prstGeom>
          <a:ln w="571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2627784" y="2857496"/>
            <a:ext cx="4453096" cy="185168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46" idx="7"/>
            <a:endCxn id="49" idx="2"/>
          </p:cNvCxnSpPr>
          <p:nvPr/>
        </p:nvCxnSpPr>
        <p:spPr>
          <a:xfrm flipV="1">
            <a:off x="6428739" y="2352066"/>
            <a:ext cx="1123312" cy="776603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516216" y="1428736"/>
            <a:ext cx="2071670" cy="923330"/>
          </a:xfrm>
          <a:prstGeom prst="rect">
            <a:avLst/>
          </a:prstGeom>
          <a:solidFill>
            <a:srgbClr val="FFFF0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Arial Black" pitchFamily="34" charset="0"/>
              </a:rPr>
              <a:t>Rekayasa</a:t>
            </a:r>
            <a:r>
              <a:rPr lang="en-US" dirty="0">
                <a:latin typeface="Arial Black" pitchFamily="34" charset="0"/>
              </a:rPr>
              <a:t> </a:t>
            </a:r>
            <a:r>
              <a:rPr lang="en-US" dirty="0" err="1">
                <a:latin typeface="Arial Black" pitchFamily="34" charset="0"/>
              </a:rPr>
              <a:t>Perangkat</a:t>
            </a:r>
            <a:r>
              <a:rPr lang="en-US" dirty="0">
                <a:latin typeface="Arial Black" pitchFamily="34" charset="0"/>
              </a:rPr>
              <a:t> </a:t>
            </a:r>
            <a:r>
              <a:rPr lang="en-US" dirty="0" err="1">
                <a:latin typeface="Arial Black" pitchFamily="34" charset="0"/>
              </a:rPr>
              <a:t>Lunak</a:t>
            </a:r>
            <a:endParaRPr lang="en-US" dirty="0">
              <a:latin typeface="Arial Black" pitchFamily="34" charset="0"/>
            </a:endParaRPr>
          </a:p>
        </p:txBody>
      </p:sp>
      <p:cxnSp>
        <p:nvCxnSpPr>
          <p:cNvPr id="54" name="Straight Arrow Connector 53"/>
          <p:cNvCxnSpPr>
            <a:endCxn id="18" idx="0"/>
          </p:cNvCxnSpPr>
          <p:nvPr/>
        </p:nvCxnSpPr>
        <p:spPr>
          <a:xfrm rot="5400000">
            <a:off x="914180" y="1235850"/>
            <a:ext cx="1643074" cy="1457342"/>
          </a:xfrm>
          <a:prstGeom prst="straightConnector1">
            <a:avLst/>
          </a:prstGeom>
          <a:ln w="5715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428739" y="4582869"/>
            <a:ext cx="2713563" cy="646331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Arial Black" pitchFamily="34" charset="0"/>
              </a:rPr>
              <a:t>Analisa</a:t>
            </a:r>
            <a:r>
              <a:rPr lang="en-US" b="1" dirty="0">
                <a:latin typeface="Arial Black" pitchFamily="34" charset="0"/>
              </a:rPr>
              <a:t> &amp; </a:t>
            </a:r>
            <a:r>
              <a:rPr lang="en-US" b="1" dirty="0" err="1">
                <a:latin typeface="Arial Black" pitchFamily="34" charset="0"/>
              </a:rPr>
              <a:t>Peranc</a:t>
            </a:r>
            <a:r>
              <a:rPr lang="en-US" b="1" dirty="0">
                <a:latin typeface="Arial Black" pitchFamily="34" charset="0"/>
              </a:rPr>
              <a:t>. </a:t>
            </a:r>
            <a:r>
              <a:rPr lang="en-US" b="1" dirty="0" err="1">
                <a:latin typeface="Arial Black" pitchFamily="34" charset="0"/>
              </a:rPr>
              <a:t>Perangkat</a:t>
            </a:r>
            <a:r>
              <a:rPr lang="en-US" b="1" dirty="0">
                <a:latin typeface="Arial Black" pitchFamily="34" charset="0"/>
              </a:rPr>
              <a:t> </a:t>
            </a:r>
            <a:r>
              <a:rPr lang="en-US" b="1" dirty="0" err="1">
                <a:latin typeface="Arial Black" pitchFamily="34" charset="0"/>
              </a:rPr>
              <a:t>Lunak</a:t>
            </a:r>
            <a:endParaRPr lang="en-US" b="1" dirty="0">
              <a:latin typeface="Arial Black" pitchFamily="34" charset="0"/>
            </a:endParaRPr>
          </a:p>
        </p:txBody>
      </p:sp>
      <p:cxnSp>
        <p:nvCxnSpPr>
          <p:cNvPr id="31" name="Straight Arrow Connector 30"/>
          <p:cNvCxnSpPr>
            <a:stCxn id="49" idx="2"/>
          </p:cNvCxnSpPr>
          <p:nvPr/>
        </p:nvCxnSpPr>
        <p:spPr>
          <a:xfrm>
            <a:off x="7552051" y="2352066"/>
            <a:ext cx="233469" cy="2182146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373962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000"/>
                            </p:stCondLst>
                            <p:childTnLst>
                              <p:par>
                                <p:cTn id="78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0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000"/>
                            </p:stCondLst>
                            <p:childTnLst>
                              <p:par>
                                <p:cTn id="8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8000"/>
                            </p:stCondLst>
                            <p:childTnLst>
                              <p:par>
                                <p:cTn id="87" presetID="2" presetClass="entr" presetSubtype="3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" grpId="0"/>
      <p:bldP spid="26" grpId="0"/>
      <p:bldP spid="27" grpId="0"/>
      <p:bldP spid="46" grpId="0" animBg="1"/>
      <p:bldP spid="49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Analisa &amp; Perancangan Perangkat Lunak</a:t>
            </a:r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</p:nvPr>
        </p:nvGraphicFramePr>
        <p:xfrm>
          <a:off x="2514796" y="1600200"/>
          <a:ext cx="4114407" cy="452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Visio" r:id="rId3" imgW="5713730" imgH="6285230" progId="Visio.Drawing.11">
                  <p:embed/>
                </p:oleObj>
              </mc:Choice>
              <mc:Fallback>
                <p:oleObj name="Visio" r:id="rId3" imgW="5713730" imgH="6285230" progId="Visio.Drawing.11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796" y="1600200"/>
                        <a:ext cx="4114407" cy="452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1644780"/>
      </p:ext>
    </p:extLst>
  </p:cSld>
  <p:clrMapOvr>
    <a:masterClrMapping/>
  </p:clrMapOvr>
  <p:transition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</a:t>
            </a:r>
            <a:r>
              <a:rPr lang="en-US" dirty="0" err="1"/>
              <a:t>Lulusan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Dokter</a:t>
            </a:r>
            <a:r>
              <a:rPr lang="en-US" dirty="0"/>
              <a:t>		</a:t>
            </a:r>
            <a:r>
              <a:rPr lang="en-US" dirty="0" err="1"/>
              <a:t>Arsitek</a:t>
            </a:r>
            <a:r>
              <a:rPr lang="en-US" dirty="0"/>
              <a:t>			</a:t>
            </a:r>
            <a:r>
              <a:rPr lang="en-US" dirty="0" err="1"/>
              <a:t>Analist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Analisa &amp; Perancangan Perangkat Lunak</a:t>
            </a:r>
          </a:p>
        </p:txBody>
      </p:sp>
    </p:spTree>
    <p:extLst>
      <p:ext uri="{BB962C8B-B14F-4D97-AF65-F5344CB8AC3E}">
        <p14:creationId xmlns:p14="http://schemas.microsoft.com/office/powerpoint/2010/main" val="1605733001"/>
      </p:ext>
    </p:extLst>
  </p:cSld>
  <p:clrMapOvr>
    <a:masterClrMapping/>
  </p:clrMapOvr>
  <p:transition>
    <p:wedg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256</Words>
  <Application>Microsoft Office PowerPoint</Application>
  <PresentationFormat>On-screen Show (4:3)</PresentationFormat>
  <Paragraphs>68</Paragraphs>
  <Slides>7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Visio</vt:lpstr>
      <vt:lpstr>PowerPoint Presentation</vt:lpstr>
      <vt:lpstr>ANALISA &amp; PERANCANGAN Perangkat Lunak</vt:lpstr>
      <vt:lpstr>Referensi</vt:lpstr>
      <vt:lpstr>ANALISA &amp; PERANCANGAN Perangkat Lunak</vt:lpstr>
      <vt:lpstr>Komponen Sistem Komputer</vt:lpstr>
      <vt:lpstr>Karakteristik sistem</vt:lpstr>
      <vt:lpstr>Target Lulusan</vt:lpstr>
    </vt:vector>
  </TitlesOfParts>
  <Company>eXPerience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eXPerience</dc:creator>
  <cp:lastModifiedBy>Adil</cp:lastModifiedBy>
  <cp:revision>49</cp:revision>
  <dcterms:created xsi:type="dcterms:W3CDTF">2016-02-24T00:39:36Z</dcterms:created>
  <dcterms:modified xsi:type="dcterms:W3CDTF">2020-03-03T07:04:04Z</dcterms:modified>
</cp:coreProperties>
</file>