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7F02-8656-4186-8B14-D234F106481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155E-F02D-458E-9625-CC6DE01E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DAF3F0-C88E-4A3E-98B6-86A1EDDB7E04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341813"/>
            <a:ext cx="6189662" cy="4279900"/>
          </a:xfrm>
          <a:noFill/>
        </p:spPr>
        <p:txBody>
          <a:bodyPr lIns="91854" tIns="45927" rIns="91854" bIns="45927"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Teaching Tips</a:t>
            </a:r>
            <a:endParaRPr lang="en-US" smtClean="0"/>
          </a:p>
          <a:p>
            <a:pPr lvl="1" indent="-228600" eaLnBrk="1" hangingPunct="1">
              <a:lnSpc>
                <a:spcPct val="90000"/>
              </a:lnSpc>
            </a:pPr>
            <a:r>
              <a:rPr lang="en-US" smtClean="0"/>
              <a:t>We really emphasize PIECES as a useful way to characterize all problems. Later, we teach our students to use PIECES to analyze requirements and solutions as well.</a:t>
            </a:r>
          </a:p>
          <a:p>
            <a:pPr lvl="1" indent="-228600" eaLnBrk="1" hangingPunct="1">
              <a:lnSpc>
                <a:spcPct val="90000"/>
              </a:lnSpc>
            </a:pPr>
            <a:r>
              <a:rPr lang="en-US" smtClean="0"/>
              <a:t>It can be useful to apply the PIECES framework to a project from the instructor’s professional background.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AE5-020B-4D17-9457-3C878407B50D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579-DA87-44C8-9ECE-8D72E44C08F3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9B3C-3B5C-49EB-A5DA-425EA665881C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99-911F-481C-9006-A610B120393E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034-C844-4B64-8C98-30CB17E449E6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FB0-D099-46A9-A459-61C73A0B07B0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072-20F6-462D-9019-53276068D492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1E9C-D058-47E7-9F49-06C6EDD2624C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7B7-9680-4598-BD3D-5721F8DA1657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A0F4-F24D-4C03-A9AD-F020573F89E0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9369-E9B4-4F4A-9ED6-091F9B2EA3AD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l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31052" cy="50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dblu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48" y="-24"/>
            <a:ext cx="9144000" cy="7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624" y="0"/>
            <a:ext cx="684076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err="1" smtClean="0"/>
              <a:t>hkMaster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2" y="6286520"/>
            <a:ext cx="1257280" cy="43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C09-DE22-44AC-83F0-D4D62C71D6E6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290" y="6357958"/>
            <a:ext cx="5000660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Analisa</a:t>
            </a:r>
            <a:r>
              <a:rPr lang="en-US" dirty="0" smtClean="0"/>
              <a:t> &amp;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2876" y="1411188"/>
            <a:ext cx="8858280" cy="1588"/>
          </a:xfrm>
          <a:prstGeom prst="line">
            <a:avLst/>
          </a:prstGeom>
          <a:ln w="76200" cmpd="thickThin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6572263" y="6000768"/>
            <a:ext cx="1868550" cy="857232"/>
            <a:chOff x="5000628" y="3714752"/>
            <a:chExt cx="2428892" cy="1143008"/>
          </a:xfrm>
        </p:grpSpPr>
        <p:sp>
          <p:nvSpPr>
            <p:cNvPr id="12" name="Oval 11"/>
            <p:cNvSpPr/>
            <p:nvPr userDrawn="1"/>
          </p:nvSpPr>
          <p:spPr>
            <a:xfrm>
              <a:off x="5143504" y="3714752"/>
              <a:ext cx="2143140" cy="114300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000628" y="4000504"/>
              <a:ext cx="2428892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186351" y="4148487"/>
              <a:ext cx="2071703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Black" pitchFamily="34" charset="0"/>
                </a:rPr>
                <a:t>A.A/STMIK-BG</a:t>
              </a:r>
              <a:endParaRPr lang="en-US" sz="1400" b="1" dirty="0">
                <a:latin typeface="Arial Black" pitchFamily="34" charset="0"/>
              </a:endParaRPr>
            </a:p>
          </p:txBody>
        </p:sp>
      </p:grpSp>
      <p:pic>
        <p:nvPicPr>
          <p:cNvPr id="16" name="Picture 6" descr="glob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5"/>
            <a:ext cx="1331640" cy="117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7384"/>
            <a:ext cx="1287788" cy="1293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/>
          <p:cNvCxnSpPr/>
          <p:nvPr userDrawn="1"/>
        </p:nvCxnSpPr>
        <p:spPr>
          <a:xfrm>
            <a:off x="1331640" y="764704"/>
            <a:ext cx="65527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Ahmat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2428868"/>
            <a:ext cx="859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ANALISIS </a:t>
            </a:r>
            <a:r>
              <a:rPr lang="en-US" sz="5400" b="1" cap="all" dirty="0" err="1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Perangkat</a:t>
            </a:r>
            <a:r>
              <a:rPr lang="en-US" sz="5400" b="1" cap="all" dirty="0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/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Lunak</a:t>
            </a:r>
            <a:endParaRPr lang="en-US" sz="5400" b="1" cap="all" dirty="0">
              <a:ln/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76200"/>
            <a:ext cx="6480720" cy="119256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kerangka</a:t>
            </a:r>
            <a:r>
              <a:rPr lang="en-US" dirty="0" smtClean="0">
                <a:solidFill>
                  <a:srgbClr val="11FF7D"/>
                </a:solidFill>
              </a:rPr>
              <a:t> PIECES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8800"/>
            <a:ext cx="8305800" cy="4619600"/>
          </a:xfrm>
        </p:spPr>
        <p:txBody>
          <a:bodyPr>
            <a:normAutofit fontScale="77500" lnSpcReduction="20000"/>
          </a:bodyPr>
          <a:lstStyle/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latin typeface="Book Antiqua" pitchFamily="18" charset="0"/>
              </a:rPr>
              <a:t>Dari SIP “X” </a:t>
            </a:r>
            <a:r>
              <a:rPr lang="en-US" b="0" dirty="0" err="1" smtClean="0">
                <a:latin typeface="Book Antiqua" pitchFamily="18" charset="0"/>
              </a:rPr>
              <a:t>diusulkan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solusi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memenuhi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kerangka</a:t>
            </a:r>
            <a:r>
              <a:rPr lang="en-US" b="0" dirty="0" smtClean="0">
                <a:latin typeface="Book Antiqua" pitchFamily="18" charset="0"/>
              </a:rPr>
              <a:t> :</a:t>
            </a:r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P</a:t>
            </a:r>
            <a:r>
              <a:rPr lang="en-US" b="0" dirty="0" smtClean="0">
                <a:solidFill>
                  <a:srgbClr val="FF0000"/>
                </a:solidFill>
                <a:latin typeface="Book Antiqua" pitchFamily="18" charset="0"/>
              </a:rPr>
              <a:t> : </a:t>
            </a:r>
            <a:r>
              <a:rPr lang="en-US" b="0" dirty="0" err="1" smtClean="0">
                <a:latin typeface="Book Antiqua" pitchFamily="18" charset="0"/>
              </a:rPr>
              <a:t>Pencapaian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tujuan</a:t>
            </a:r>
            <a:r>
              <a:rPr lang="en-US" b="0" dirty="0" smtClean="0">
                <a:latin typeface="Book Antiqua" pitchFamily="18" charset="0"/>
              </a:rPr>
              <a:t> yang </a:t>
            </a:r>
            <a:r>
              <a:rPr lang="en-US" b="0" dirty="0" err="1" smtClean="0">
                <a:latin typeface="Book Antiqua" pitchFamily="18" charset="0"/>
              </a:rPr>
              <a:t>ditetapkan</a:t>
            </a:r>
            <a:endParaRPr lang="en-US" b="0" dirty="0" smtClean="0">
              <a:latin typeface="Book Antiqua" pitchFamily="18" charset="0"/>
            </a:endParaRPr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I </a:t>
            </a:r>
            <a:r>
              <a:rPr lang="en-US" b="0" dirty="0" smtClean="0">
                <a:latin typeface="Book Antiqua" pitchFamily="18" charset="0"/>
              </a:rPr>
              <a:t> : </a:t>
            </a:r>
            <a:r>
              <a:rPr lang="en-US" b="0" dirty="0" err="1" smtClean="0">
                <a:latin typeface="Book Antiqua" pitchFamily="18" charset="0"/>
              </a:rPr>
              <a:t>Mudah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mencari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informasi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referensi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buku</a:t>
            </a:r>
            <a:endParaRPr lang="en-US" dirty="0" smtClean="0"/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E</a:t>
            </a:r>
            <a:r>
              <a:rPr lang="en-US" b="0" dirty="0" smtClean="0">
                <a:latin typeface="Book Antiqua" pitchFamily="18" charset="0"/>
              </a:rPr>
              <a:t> : </a:t>
            </a:r>
            <a:r>
              <a:rPr lang="en-US" b="0" dirty="0" err="1" smtClean="0">
                <a:latin typeface="Book Antiqua" pitchFamily="18" charset="0"/>
              </a:rPr>
              <a:t>Peningkatan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sumber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pendanaan</a:t>
            </a:r>
            <a:r>
              <a:rPr lang="en-US" b="0" dirty="0" smtClean="0">
                <a:latin typeface="Book Antiqua" pitchFamily="18" charset="0"/>
              </a:rPr>
              <a:t>.</a:t>
            </a:r>
            <a:endParaRPr lang="en-US" dirty="0" smtClean="0"/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C</a:t>
            </a:r>
            <a:r>
              <a:rPr lang="en-US" b="0" dirty="0" smtClean="0">
                <a:latin typeface="Book Antiqua" pitchFamily="18" charset="0"/>
              </a:rPr>
              <a:t>: </a:t>
            </a:r>
            <a:r>
              <a:rPr lang="en-US" b="0" dirty="0" err="1" smtClean="0">
                <a:latin typeface="Book Antiqua" pitchFamily="18" charset="0"/>
              </a:rPr>
              <a:t>Kemudahan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pengemdalian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organisasi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oleh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menejemen</a:t>
            </a:r>
            <a:endParaRPr lang="en-US" dirty="0" smtClean="0"/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E </a:t>
            </a:r>
            <a:r>
              <a:rPr lang="en-US" b="0" dirty="0" smtClean="0">
                <a:latin typeface="Book Antiqua" pitchFamily="18" charset="0"/>
              </a:rPr>
              <a:t>: </a:t>
            </a:r>
            <a:r>
              <a:rPr lang="en-US" b="0" dirty="0" err="1" smtClean="0">
                <a:latin typeface="Book Antiqua" pitchFamily="18" charset="0"/>
              </a:rPr>
              <a:t>Efisiensi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tenaga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kerja</a:t>
            </a:r>
            <a:r>
              <a:rPr lang="en-US" b="0" dirty="0" smtClean="0">
                <a:latin typeface="Book Antiqua" pitchFamily="18" charset="0"/>
              </a:rPr>
              <a:t>, </a:t>
            </a:r>
            <a:r>
              <a:rPr lang="en-US" b="0" dirty="0" err="1" smtClean="0">
                <a:latin typeface="Book Antiqua" pitchFamily="18" charset="0"/>
              </a:rPr>
              <a:t>dan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sumber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daya</a:t>
            </a:r>
            <a:r>
              <a:rPr lang="en-US" b="0" dirty="0" smtClean="0">
                <a:latin typeface="Book Antiqua" pitchFamily="18" charset="0"/>
              </a:rPr>
              <a:t> yang lain</a:t>
            </a:r>
            <a:endParaRPr lang="en-US" dirty="0" smtClean="0"/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b="0" dirty="0" smtClean="0">
                <a:solidFill>
                  <a:srgbClr val="CC0000"/>
                </a:solidFill>
                <a:latin typeface="Book Antiqua" pitchFamily="18" charset="0"/>
              </a:rPr>
              <a:t>S</a:t>
            </a:r>
            <a:r>
              <a:rPr lang="en-US" b="0" dirty="0" smtClean="0">
                <a:latin typeface="Book Antiqua" pitchFamily="18" charset="0"/>
              </a:rPr>
              <a:t> : </a:t>
            </a:r>
            <a:r>
              <a:rPr lang="en-US" b="0" dirty="0" err="1" smtClean="0">
                <a:latin typeface="Book Antiqua" pitchFamily="18" charset="0"/>
              </a:rPr>
              <a:t>Peningkatan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kemudahan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anggota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melakukan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transaksi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peminjaman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dan</a:t>
            </a:r>
            <a:r>
              <a:rPr lang="en-US" b="0" dirty="0" smtClean="0">
                <a:latin typeface="Book Antiqua" pitchFamily="18" charset="0"/>
              </a:rPr>
              <a:t> </a:t>
            </a:r>
            <a:r>
              <a:rPr lang="en-US" b="0" dirty="0" err="1" smtClean="0">
                <a:latin typeface="Book Antiqua" pitchFamily="18" charset="0"/>
              </a:rPr>
              <a:t>pengembalian</a:t>
            </a:r>
            <a:r>
              <a:rPr lang="en-US" b="0" dirty="0" smtClean="0">
                <a:latin typeface="Book Antiqua" pitchFamily="18" charset="0"/>
              </a:rPr>
              <a:t>.</a:t>
            </a:r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endParaRPr lang="en-US" b="0" dirty="0" smtClean="0">
              <a:latin typeface="Book Antiqua" pitchFamily="18" charset="0"/>
            </a:endParaRPr>
          </a:p>
          <a:p>
            <a:pPr marL="568325" indent="-341313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dirty="0" smtClean="0">
                <a:solidFill>
                  <a:srgbClr val="FF3300"/>
                </a:solidFill>
                <a:latin typeface="New York"/>
              </a:rPr>
              <a:t>P</a:t>
            </a:r>
            <a:r>
              <a:rPr lang="en-US" dirty="0" smtClean="0">
                <a:latin typeface="New York"/>
              </a:rPr>
              <a:t>erformance </a:t>
            </a:r>
            <a:r>
              <a:rPr lang="en-US" dirty="0" smtClean="0">
                <a:solidFill>
                  <a:srgbClr val="FF3300"/>
                </a:solidFill>
                <a:latin typeface="New York"/>
              </a:rPr>
              <a:t>I</a:t>
            </a:r>
            <a:r>
              <a:rPr lang="en-US" dirty="0" smtClean="0">
                <a:latin typeface="New York"/>
              </a:rPr>
              <a:t>nformation </a:t>
            </a:r>
            <a:r>
              <a:rPr lang="en-US" dirty="0" smtClean="0">
                <a:solidFill>
                  <a:srgbClr val="FF3300"/>
                </a:solidFill>
                <a:latin typeface="New York"/>
              </a:rPr>
              <a:t>E</a:t>
            </a:r>
            <a:r>
              <a:rPr lang="en-US" dirty="0" smtClean="0">
                <a:latin typeface="New York"/>
              </a:rPr>
              <a:t>conomic </a:t>
            </a:r>
            <a:r>
              <a:rPr lang="en-US" dirty="0" smtClean="0">
                <a:solidFill>
                  <a:srgbClr val="FF3300"/>
                </a:solidFill>
                <a:latin typeface="New York"/>
              </a:rPr>
              <a:t>C</a:t>
            </a:r>
            <a:r>
              <a:rPr lang="en-US" dirty="0" smtClean="0">
                <a:latin typeface="New York"/>
              </a:rPr>
              <a:t>ontrolling </a:t>
            </a:r>
            <a:r>
              <a:rPr lang="en-US" dirty="0" err="1" smtClean="0">
                <a:solidFill>
                  <a:srgbClr val="FF3300"/>
                </a:solidFill>
                <a:latin typeface="New York"/>
              </a:rPr>
              <a:t>E</a:t>
            </a:r>
            <a:r>
              <a:rPr lang="en-US" dirty="0" err="1" smtClean="0">
                <a:latin typeface="New York"/>
              </a:rPr>
              <a:t>ficiency</a:t>
            </a:r>
            <a:r>
              <a:rPr lang="en-US" dirty="0" smtClean="0">
                <a:latin typeface="New York"/>
              </a:rPr>
              <a:t> </a:t>
            </a:r>
            <a:r>
              <a:rPr lang="en-US" dirty="0" smtClean="0">
                <a:solidFill>
                  <a:srgbClr val="FF3300"/>
                </a:solidFill>
                <a:latin typeface="New York"/>
              </a:rPr>
              <a:t>S</a:t>
            </a:r>
            <a:r>
              <a:rPr lang="en-US" dirty="0" smtClean="0">
                <a:latin typeface="New York"/>
              </a:rPr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310604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ditawarkan</a:t>
            </a:r>
            <a:endParaRPr lang="en-US" b="1" dirty="0" smtClean="0">
              <a:solidFill>
                <a:srgbClr val="11FF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PIECES :</a:t>
            </a:r>
          </a:p>
          <a:p>
            <a:pPr eaLnBrk="1" hangingPunct="1">
              <a:defRPr/>
            </a:pP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CC0000"/>
                </a:solidFill>
              </a:rPr>
              <a:t>sistem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informasi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perpustakan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berbasis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komputer</a:t>
            </a:r>
            <a:r>
              <a:rPr lang="en-US" dirty="0" smtClean="0">
                <a:solidFill>
                  <a:srgbClr val="CC0000"/>
                </a:solidFill>
              </a:rPr>
              <a:t>)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menejemen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permasalahan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, </a:t>
            </a:r>
            <a:r>
              <a:rPr lang="en-US" sz="2000" dirty="0" err="1" smtClean="0"/>
              <a:t>hanya</a:t>
            </a:r>
            <a:r>
              <a:rPr lang="en-US" sz="2000" dirty="0" smtClean="0"/>
              <a:t> I, C, S)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Analisis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Persyaratan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Sistem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  <a:defRPr/>
            </a:pP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(data)</a:t>
            </a:r>
          </a:p>
          <a:p>
            <a:pPr marL="914400" lvl="1" indent="-457200" eaLnBrk="1" hangingPunct="1">
              <a:defRPr/>
            </a:pP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(</a:t>
            </a:r>
            <a:r>
              <a:rPr lang="en-US" i="1" dirty="0" smtClean="0"/>
              <a:t>Source Document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)</a:t>
            </a:r>
          </a:p>
          <a:p>
            <a:pPr marL="1238250" lvl="2" indent="-381000"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1543050" lvl="3" indent="-342900" eaLnBrk="1" hangingPunct="1">
              <a:defRPr/>
            </a:pPr>
            <a:r>
              <a:rPr lang="en-US" dirty="0" err="1" smtClean="0"/>
              <a:t>Formulir-Formulir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endParaRPr lang="en-US" dirty="0" smtClean="0"/>
          </a:p>
          <a:p>
            <a:pPr marL="1543050" lvl="3" indent="-342900" eaLnBrk="1" hangingPunct="1">
              <a:defRPr/>
            </a:pPr>
            <a:r>
              <a:rPr lang="en-US" dirty="0" err="1" smtClean="0"/>
              <a:t>Laporan-laporan</a:t>
            </a:r>
            <a:r>
              <a:rPr lang="en-US" dirty="0" smtClean="0"/>
              <a:t> </a:t>
            </a:r>
          </a:p>
          <a:p>
            <a:pPr marL="1543050" lvl="3" indent="-342900" eaLnBrk="1" hangingPunct="1">
              <a:defRPr/>
            </a:pPr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endParaRPr lang="en-US" dirty="0" smtClean="0"/>
          </a:p>
          <a:p>
            <a:pPr marL="1543050" lvl="3" indent="-342900" eaLnBrk="1" hangingPunct="1">
              <a:defRPr/>
            </a:pPr>
            <a:r>
              <a:rPr lang="en-US" dirty="0" err="1" smtClean="0"/>
              <a:t>Faktur</a:t>
            </a:r>
            <a:r>
              <a:rPr lang="en-US" dirty="0" smtClean="0"/>
              <a:t> </a:t>
            </a:r>
          </a:p>
          <a:p>
            <a:pPr marL="1543050" lvl="3" indent="-342900" eaLnBrk="1" hangingPunct="1">
              <a:defRPr/>
            </a:pP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pPr marL="533400" indent="-533400" eaLnBrk="1" hangingPunct="1">
              <a:defRPr/>
            </a:pPr>
            <a:endParaRPr lang="en-US" dirty="0" smtClean="0"/>
          </a:p>
          <a:p>
            <a:pPr marL="533400" indent="-533400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4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Analisis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Persyaratan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Sistem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Clr>
                <a:srgbClr val="0230A2"/>
              </a:buClr>
              <a:buFontTx/>
              <a:buAutoNum type="arabicPeriod" startAt="2"/>
              <a:defRPr/>
            </a:pPr>
            <a:r>
              <a:rPr lang="en-US" dirty="0" err="1" smtClean="0"/>
              <a:t>Berorientasi</a:t>
            </a:r>
            <a:r>
              <a:rPr lang="en-US" dirty="0" smtClean="0"/>
              <a:t> Proses</a:t>
            </a:r>
          </a:p>
          <a:p>
            <a:pPr marL="914400" lvl="1" indent="-457200" eaLnBrk="1" hangingPunct="1"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source doc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proses (</a:t>
            </a:r>
            <a:r>
              <a:rPr lang="en-US" dirty="0" err="1" smtClean="0"/>
              <a:t>pekerjaan</a:t>
            </a:r>
            <a:r>
              <a:rPr lang="en-US" dirty="0" smtClean="0"/>
              <a:t>)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1238250" lvl="2" indent="-381000" eaLnBrk="1" hangingPunct="1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1543050" lvl="3" indent="-342900" eaLnBrk="1" hangingPunct="1">
              <a:defRPr/>
            </a:pP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1543050" lvl="3" indent="-342900" eaLnBrk="1" hangingPunct="1">
              <a:defRPr/>
            </a:pPr>
            <a:r>
              <a:rPr lang="en-US" dirty="0" err="1" smtClean="0"/>
              <a:t>Prosedure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(Rule </a:t>
            </a:r>
            <a:r>
              <a:rPr lang="en-US" dirty="0" err="1" smtClean="0"/>
              <a:t>Bisnis</a:t>
            </a:r>
            <a:r>
              <a:rPr lang="en-US" dirty="0" smtClean="0"/>
              <a:t> / SOP </a:t>
            </a:r>
            <a:r>
              <a:rPr lang="en-US" i="1" dirty="0" smtClean="0"/>
              <a:t>Standard Operational procedure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6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</a:rPr>
              <a:t>Analisis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Persyaratan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Sistem</a:t>
            </a:r>
            <a:endParaRPr lang="en-US" b="1" dirty="0" smtClean="0">
              <a:solidFill>
                <a:srgbClr val="11FF7D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Clr>
                <a:srgbClr val="0230A2"/>
              </a:buClr>
              <a:buFontTx/>
              <a:buAutoNum type="arabicPeriod" startAt="3"/>
              <a:defRPr/>
            </a:pPr>
            <a:r>
              <a:rPr lang="en-US" smtClean="0"/>
              <a:t>Berorientasi Objek</a:t>
            </a:r>
          </a:p>
          <a:p>
            <a:pPr marL="914400" lvl="1" indent="-457200" eaLnBrk="1" hangingPunct="1">
              <a:defRPr/>
            </a:pPr>
            <a:r>
              <a:rPr lang="en-US" smtClean="0"/>
              <a:t>Jika keduanya (fakta dan prosedur) diperoleh</a:t>
            </a:r>
          </a:p>
          <a:p>
            <a:pPr marL="914400" lvl="1" indent="-457200" eaLnBrk="1" hangingPunct="1">
              <a:defRPr/>
            </a:pPr>
            <a:r>
              <a:rPr lang="en-US" smtClean="0"/>
              <a:t>Aplikasi target yang akan dibangun berorientasi Objek</a:t>
            </a:r>
          </a:p>
          <a:p>
            <a:pPr marL="533400" indent="-533400" eaLnBrk="1" hangingPunct="1">
              <a:buFontTx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5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b="1" dirty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11FF7D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11FF7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Perancangan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Pembangunan (Coding)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Pengujian</a:t>
            </a:r>
            <a:endParaRPr 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Integrasi</a:t>
            </a:r>
            <a:endParaRPr 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890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11FF7D"/>
                </a:solidFill>
              </a:rPr>
              <a:t>Analisa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Pengembangan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Perangkat</a:t>
            </a:r>
            <a:r>
              <a:rPr lang="en-US" b="1" dirty="0" smtClean="0">
                <a:solidFill>
                  <a:srgbClr val="11FF7D"/>
                </a:solidFill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</a:rPr>
              <a:t>Lunak</a:t>
            </a:r>
            <a:endParaRPr lang="en-US" b="1" dirty="0">
              <a:solidFill>
                <a:srgbClr val="11FF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/>
              <a:t>Problems 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/>
              <a:t>Opportunities 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smtClean="0"/>
              <a:t>Directives :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PIECES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347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6840760" cy="1052736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Identifikasi</a:t>
            </a:r>
            <a:r>
              <a:rPr lang="en-US" sz="3600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Masalah</a:t>
            </a:r>
            <a:endParaRPr lang="en-US" sz="3600" b="1" dirty="0">
              <a:solidFill>
                <a:srgbClr val="11FF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 err="1"/>
              <a:t>Tolok</a:t>
            </a:r>
            <a:r>
              <a:rPr lang="en-US" b="1" dirty="0"/>
              <a:t> </a:t>
            </a:r>
            <a:r>
              <a:rPr lang="en-US" b="1" dirty="0" err="1"/>
              <a:t>ukur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</a:t>
            </a:r>
            <a:r>
              <a:rPr lang="en-US" b="1" dirty="0" err="1"/>
              <a:t>sejauh</a:t>
            </a:r>
            <a:r>
              <a:rPr lang="en-US" b="1" dirty="0"/>
              <a:t> </a:t>
            </a:r>
            <a:r>
              <a:rPr lang="en-US" b="1" dirty="0" err="1"/>
              <a:t>mana</a:t>
            </a:r>
            <a:r>
              <a:rPr lang="en-US" b="1" dirty="0"/>
              <a:t> </a:t>
            </a:r>
            <a:r>
              <a:rPr lang="en-US" b="1" dirty="0" err="1"/>
              <a:t>visi</a:t>
            </a:r>
            <a:r>
              <a:rPr lang="en-US" b="1" dirty="0"/>
              <a:t>, </a:t>
            </a:r>
            <a:r>
              <a:rPr lang="en-US" b="1" dirty="0" err="1"/>
              <a:t>misi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institusi</a:t>
            </a:r>
            <a:r>
              <a:rPr lang="en-US" b="1" dirty="0"/>
              <a:t> </a:t>
            </a:r>
            <a:r>
              <a:rPr lang="en-US" b="1" dirty="0" err="1"/>
              <a:t>dicapai</a:t>
            </a:r>
            <a:r>
              <a:rPr lang="en-US" b="1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diketahui</a:t>
            </a:r>
            <a:r>
              <a:rPr lang="en-US" b="1" dirty="0"/>
              <a:t> VISI, MISI, </a:t>
            </a:r>
            <a:r>
              <a:rPr lang="en-US" b="1" dirty="0" err="1"/>
              <a:t>dan</a:t>
            </a:r>
            <a:r>
              <a:rPr lang="en-US" b="1" dirty="0"/>
              <a:t> TUJUAN 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/>
              <a:t>Survey di </a:t>
            </a:r>
            <a:r>
              <a:rPr lang="en-US" b="1" dirty="0" err="1"/>
              <a:t>lapangan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fakta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/>
              <a:t>gambaran</a:t>
            </a:r>
            <a:r>
              <a:rPr lang="en-US" b="1" dirty="0"/>
              <a:t> yang </a:t>
            </a:r>
            <a:r>
              <a:rPr lang="en-US" b="1" dirty="0" err="1"/>
              <a:t>jelas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proses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/>
              <a:t>Goal : </a:t>
            </a:r>
            <a:r>
              <a:rPr lang="en-US" b="1" dirty="0" err="1"/>
              <a:t>Masalah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057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Kasus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Lunak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Perpustakan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“X”)</a:t>
            </a:r>
          </a:p>
        </p:txBody>
      </p:sp>
    </p:spTree>
    <p:extLst>
      <p:ext uri="{BB962C8B-B14F-4D97-AF65-F5344CB8AC3E}">
        <p14:creationId xmlns:p14="http://schemas.microsoft.com/office/powerpoint/2010/main" val="1127599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VISI MISI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Perpustakaan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“X” 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84784"/>
            <a:ext cx="8229600" cy="42302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MISALKAN 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Visi</a:t>
            </a:r>
            <a:r>
              <a:rPr lang="en-US" sz="2000" dirty="0" smtClean="0"/>
              <a:t>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pusat</a:t>
            </a:r>
            <a:r>
              <a:rPr lang="en-US" sz="1800" dirty="0" smtClean="0"/>
              <a:t> </a:t>
            </a:r>
            <a:r>
              <a:rPr lang="en-US" sz="1800" dirty="0" err="1" smtClean="0"/>
              <a:t>penyedia</a:t>
            </a:r>
            <a:r>
              <a:rPr lang="en-US" sz="1800" dirty="0" smtClean="0"/>
              <a:t> </a:t>
            </a:r>
            <a:r>
              <a:rPr lang="en-US" sz="1800" dirty="0" err="1" smtClean="0"/>
              <a:t>bahan</a:t>
            </a:r>
            <a:r>
              <a:rPr lang="en-US" sz="1800" dirty="0" smtClean="0"/>
              <a:t> </a:t>
            </a:r>
            <a:r>
              <a:rPr lang="en-US" sz="1800" dirty="0" err="1" smtClean="0"/>
              <a:t>pustaka</a:t>
            </a:r>
            <a:r>
              <a:rPr lang="en-US" sz="1800" dirty="0" smtClean="0"/>
              <a:t> </a:t>
            </a:r>
            <a:r>
              <a:rPr lang="en-US" sz="1800" dirty="0" err="1" smtClean="0"/>
              <a:t>ilmu-ilmu</a:t>
            </a:r>
            <a:r>
              <a:rPr lang="en-US" sz="1800" dirty="0" smtClean="0"/>
              <a:t> 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lengkap</a:t>
            </a:r>
            <a:r>
              <a:rPr lang="en-US" sz="1800" dirty="0" smtClean="0"/>
              <a:t>, </a:t>
            </a:r>
            <a:r>
              <a:rPr lang="en-US" sz="1800" dirty="0" err="1" smtClean="0"/>
              <a:t>efektif</a:t>
            </a:r>
            <a:r>
              <a:rPr lang="en-US" sz="1800" dirty="0" smtClean="0"/>
              <a:t>, </a:t>
            </a:r>
            <a:r>
              <a:rPr lang="en-US" sz="1800" dirty="0" err="1" smtClean="0"/>
              <a:t>akurat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handal</a:t>
            </a:r>
            <a:r>
              <a:rPr lang="en-US" sz="1800" dirty="0" smtClean="0"/>
              <a:t> </a:t>
            </a:r>
            <a:r>
              <a:rPr lang="en-US" sz="1800" dirty="0" err="1" smtClean="0"/>
              <a:t>sekota</a:t>
            </a:r>
            <a:r>
              <a:rPr lang="en-US" sz="1800" dirty="0" smtClean="0"/>
              <a:t> </a:t>
            </a:r>
            <a:r>
              <a:rPr lang="en-US" sz="1800" dirty="0" err="1" smtClean="0"/>
              <a:t>Mataram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Misi</a:t>
            </a:r>
            <a:r>
              <a:rPr lang="en-US" sz="2000" dirty="0" smtClean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minat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perpustakaan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Menyediakan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</a:t>
            </a:r>
            <a:r>
              <a:rPr lang="en-US" sz="1800" dirty="0" err="1" smtClean="0"/>
              <a:t>bahan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referensi</a:t>
            </a:r>
            <a:r>
              <a:rPr lang="en-US" sz="1800" dirty="0" smtClean="0"/>
              <a:t> </a:t>
            </a:r>
            <a:r>
              <a:rPr lang="en-US" sz="1800" dirty="0" err="1" smtClean="0"/>
              <a:t>ilmu-ilmu</a:t>
            </a:r>
            <a:r>
              <a:rPr lang="en-US" sz="1800" dirty="0" smtClean="0"/>
              <a:t> 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lenkap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Tujuan</a:t>
            </a:r>
            <a:r>
              <a:rPr lang="en-US" sz="2000" dirty="0" smtClean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Pertumbuhan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pertahun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10 % </a:t>
            </a:r>
            <a:r>
              <a:rPr lang="en-US" sz="1800" dirty="0" err="1" smtClean="0"/>
              <a:t>pertahun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Penigkatan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2% </a:t>
            </a:r>
            <a:r>
              <a:rPr lang="en-US" sz="1800" dirty="0" err="1" smtClean="0"/>
              <a:t>perbulan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err="1" smtClean="0"/>
              <a:t>Peningkatan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</a:t>
            </a:r>
            <a:r>
              <a:rPr lang="en-US" sz="1800" dirty="0" err="1" smtClean="0"/>
              <a:t>daya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referensi</a:t>
            </a:r>
            <a:r>
              <a:rPr lang="en-US" sz="1800" dirty="0" smtClean="0"/>
              <a:t> </a:t>
            </a:r>
            <a:r>
              <a:rPr lang="en-US" sz="1800" dirty="0" err="1" smtClean="0"/>
              <a:t>sebesar</a:t>
            </a:r>
            <a:r>
              <a:rPr lang="en-US" sz="1800" dirty="0" smtClean="0"/>
              <a:t> 3 % </a:t>
            </a:r>
            <a:r>
              <a:rPr lang="en-US" sz="1800" dirty="0" err="1" smtClean="0"/>
              <a:t>perbulan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28800"/>
            <a:ext cx="7772400" cy="4391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Problems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Dari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merosot</a:t>
            </a:r>
            <a:r>
              <a:rPr lang="en-US" dirty="0" smtClean="0"/>
              <a:t> : </a:t>
            </a:r>
          </a:p>
          <a:p>
            <a:pPr lvl="2" eaLnBrk="1" hangingPunct="1">
              <a:lnSpc>
                <a:spcPct val="80000"/>
              </a:lnSpc>
              <a:buFontTx/>
              <a:buChar char="–"/>
              <a:defRPr/>
            </a:pPr>
            <a:r>
              <a:rPr lang="en-US" dirty="0" err="1" smtClean="0">
                <a:effectLst/>
              </a:rPr>
              <a:t>fakta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dilapangan</a:t>
            </a:r>
            <a:r>
              <a:rPr lang="en-US" dirty="0" smtClean="0">
                <a:effectLst/>
              </a:rPr>
              <a:t> (survey).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 : </a:t>
            </a:r>
          </a:p>
          <a:p>
            <a:pPr lvl="2" eaLnBrk="1" hangingPunct="1">
              <a:lnSpc>
                <a:spcPct val="80000"/>
              </a:lnSpc>
              <a:buFontTx/>
              <a:buChar char="–"/>
              <a:defRPr/>
            </a:pPr>
            <a:r>
              <a:rPr lang="en-US" dirty="0" err="1" smtClean="0">
                <a:effectLst/>
              </a:rPr>
              <a:t>fakta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dilapangan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jumlah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kehadiran</a:t>
            </a:r>
            <a:r>
              <a:rPr lang="en-US" dirty="0" smtClean="0">
                <a:effectLst/>
              </a:rPr>
              <a:t> di </a:t>
            </a:r>
            <a:r>
              <a:rPr lang="en-US" dirty="0" err="1" smtClean="0">
                <a:effectLst/>
              </a:rPr>
              <a:t>perpustakaan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jumlah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peminjaman</a:t>
            </a:r>
            <a:r>
              <a:rPr lang="en-US" dirty="0" smtClean="0">
                <a:effectLst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Opportunities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Kemudahan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Kemudahaan</a:t>
            </a:r>
            <a:r>
              <a:rPr lang="en-US" dirty="0" smtClean="0"/>
              <a:t> proses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pesaing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Directives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mengkampanyekan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7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Penyebab</a:t>
            </a:r>
            <a:r>
              <a:rPr lang="en-US" b="1" dirty="0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endParaRPr lang="en-US" b="1" dirty="0" smtClean="0">
              <a:solidFill>
                <a:srgbClr val="11FF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merosot</a:t>
            </a:r>
            <a:r>
              <a:rPr lang="en-US" dirty="0" smtClean="0"/>
              <a:t> 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sepadan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out of date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Proses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manual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link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pusat-pusat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42866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20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983587"/>
              </p:ext>
            </p:extLst>
          </p:nvPr>
        </p:nvGraphicFramePr>
        <p:xfrm>
          <a:off x="179512" y="1503493"/>
          <a:ext cx="8784976" cy="4324786"/>
        </p:xfrm>
        <a:graphic>
          <a:graphicData uri="http://schemas.openxmlformats.org/drawingml/2006/table">
            <a:tbl>
              <a:tblPr/>
              <a:tblGrid>
                <a:gridCol w="2088232"/>
                <a:gridCol w="3024336"/>
                <a:gridCol w="2016224"/>
                <a:gridCol w="1656184"/>
              </a:tblGrid>
              <a:tr h="3413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Analisa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Penyebab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Pengaruh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30A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Tujuan Peningkatan Sistem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Masalah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Penyebab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Pengaruh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30A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Tujuan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30A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Batasan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30A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230A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Dari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tahun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tahun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semakin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merosot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: 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fakta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dilapangan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(survey).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230A2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176213" algn="l"/>
                        </a:tabLst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Antara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hak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kewajiban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tidak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sepadan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78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230A2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176213" algn="l"/>
                        </a:tabLst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Persyaratan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menjadi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terlalu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ketat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7800" marR="0" lvl="0" indent="-1778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230A2"/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176213" algn="l"/>
                        </a:tabLst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Fasilitas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non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saja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Pertumbuhan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pertahun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sebesar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10 %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125413" algn="l"/>
                        </a:tabLst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Sarana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prasana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terbatas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Minat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akses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Menurun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lvl="1" indent="-177800" eaLnBrk="1" hangingPunct="1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Bahan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perpustakaan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out of date</a:t>
                      </a:r>
                    </a:p>
                    <a:p>
                      <a:pPr marL="177800" lvl="1" indent="-177800" eaLnBrk="1" hangingPunct="1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Proses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peminjaman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dilakukan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secara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manual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Penigkatan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akses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anggota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sebesar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2%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perbulan</a:t>
                      </a:r>
                      <a:endParaRPr lang="en-US" sz="1600" b="1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125413" algn="l"/>
                        </a:tabLst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prasana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terbatas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Char char="–"/>
                        <a:tabLst>
                          <a:tab pos="125413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Sulit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mencari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buku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lvl="1" indent="-177800" eaLnBrk="1" hangingPunct="1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katalog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masih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manual</a:t>
                      </a:r>
                    </a:p>
                    <a:p>
                      <a:pPr marL="177800" lvl="1" indent="-177800" eaLnBrk="1" hangingPunct="1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Tidak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link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pusat-pusat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penyedia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layanan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lain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Char char="–"/>
                        <a:tabLst>
                          <a:tab pos="176213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Peningkatan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sumber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daya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buku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referensi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sebesar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3 %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perbulan</a:t>
                      </a:r>
                      <a:endParaRPr lang="en-US" sz="1600" b="1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None/>
                        <a:tabLst>
                          <a:tab pos="125413" algn="l"/>
                        </a:tabLst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prasana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terbatas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 New Roman" pitchFamily="18" charset="0"/>
                        <a:buChar char="–"/>
                        <a:tabLst>
                          <a:tab pos="125413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1259632" y="304800"/>
            <a:ext cx="67687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1F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MATRIKS ANALISA MASALAH, PENYEBAB DAN PENGARUH, TUJUAN DAN BATASAN</a:t>
            </a:r>
          </a:p>
        </p:txBody>
      </p:sp>
    </p:spTree>
    <p:extLst>
      <p:ext uri="{BB962C8B-B14F-4D97-AF65-F5344CB8AC3E}">
        <p14:creationId xmlns:p14="http://schemas.microsoft.com/office/powerpoint/2010/main" val="21969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701</Words>
  <Application>Microsoft Office PowerPoint</Application>
  <PresentationFormat>On-screen Show 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Pengembangan Perangkat Lunak :</vt:lpstr>
      <vt:lpstr>Analisa Pengembangan Perangkat Lunak</vt:lpstr>
      <vt:lpstr>Identifikasi Masalah</vt:lpstr>
      <vt:lpstr>Contoh Kasus </vt:lpstr>
      <vt:lpstr>Contoh VISI MISI Perpustakaan “X” :</vt:lpstr>
      <vt:lpstr>Identifikasi Masalah :</vt:lpstr>
      <vt:lpstr>Penyebab Masalah</vt:lpstr>
      <vt:lpstr>PowerPoint Presentation</vt:lpstr>
      <vt:lpstr>Identifikasi masalah kerangka PIECES</vt:lpstr>
      <vt:lpstr>Solusi yang ditawarkan</vt:lpstr>
      <vt:lpstr>Analisis Persyaratan Sistem</vt:lpstr>
      <vt:lpstr>Analisis Persyaratan Sistem</vt:lpstr>
      <vt:lpstr>Analisis Persyaratan Sistem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Adil</cp:lastModifiedBy>
  <cp:revision>62</cp:revision>
  <dcterms:created xsi:type="dcterms:W3CDTF">2016-02-24T00:39:36Z</dcterms:created>
  <dcterms:modified xsi:type="dcterms:W3CDTF">2018-03-28T08:22:23Z</dcterms:modified>
</cp:coreProperties>
</file>