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74" r:id="rId13"/>
    <p:sldId id="275" r:id="rId14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4DD0F8E-21DB-4E9E-AB61-F3709B524766}" type="datetimeFigureOut">
              <a:rPr lang="id-ID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3B90C3F-A186-4561-89FA-79B11DA492E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66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9DE2BD-9284-4D6B-9004-8ECC96240529}" type="slidenum">
              <a:rPr lang="en-GB">
                <a:latin typeface="Arial" pitchFamily="34" charset="0"/>
                <a:cs typeface="Arial" pitchFamily="34" charset="0"/>
              </a:rPr>
              <a:pPr/>
              <a:t>11</a:t>
            </a:fld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C16A2BA-2BB8-4372-A76C-729EFC012E79}" type="slidenum">
              <a:rPr lang="en-GB" sz="1300"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300">
              <a:latin typeface="Times New Roman" pitchFamily="18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2122488" y="685800"/>
            <a:ext cx="26130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3"/>
          <p:cNvSpPr>
            <a:spLocks noGrp="1" noChangeArrowheads="1"/>
          </p:cNvSpPr>
          <p:nvPr>
            <p:ph type="body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/>
              <a:t>Conversion Notes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This is a new slide for the seventh edition.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0ADB2-991E-4ACF-8F9C-2EF69CB23DFC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1D739-BC9C-4949-9ED8-B08A32FC8D19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1F897-2E0E-4C82-BD6A-CCDA052263C1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57C7D-DD07-437C-8088-9760D1DD3B0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2B7B5D-685B-42AC-9615-6DBB9E2C1876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74326-6149-4CEC-84CC-406F3F73AAB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8FA04-31F7-483C-A39D-99DD0B8F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F23C-EFFA-4E7C-9BD6-BF6F972D3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1B9F-5F83-46D9-B2EE-FA5E994E9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B3C563-ACF9-4299-928D-6D11B9187FCF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4B7DA-1B05-4610-8EA2-6B62D5AE8690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8E2A3B-D310-4707-A3B9-6FD823FB876D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5E1B1-FD49-47AF-9C7A-4B44CEE71774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51AF7-AA06-4D9D-B1EB-ED2F0E2E605D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ABDEF-6E1E-4479-B606-66771EA4C20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38FB4C-2F63-4331-9ACA-CA01828A6FD2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DCC0B-A6F2-4FBF-86FF-FE55B69797D4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2470CF-A632-47FC-9CCF-0AC0A519D8D2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BE60-46E0-48E1-B104-69F1CC5D3EBE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28D05-20E7-48B3-A58B-DFB5F46C6668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8C61F-5517-40C9-BD0B-CFD19AFB5351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24FBB9-3B10-4D32-BA29-11558F00EF47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61B6-8753-4043-B7EB-FC0D6457D12F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A3B29-B039-4447-B170-10CC7A612FDB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703E9-3431-4AE3-9948-BC0D87570B5C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DCDFE9-7A53-4BA0-848B-7D1E1045FD74}" type="datetimeFigureOut">
              <a:rPr lang="id-ID" smtClean="0"/>
              <a:pPr>
                <a:defRPr/>
              </a:pPr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DED5DA-359F-4222-885B-ECA259AD90A8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Activity diagram</a:t>
            </a:r>
            <a:endParaRPr lang="id-ID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id-ID" dirty="0" smtClean="0"/>
              <a:t>Oleh:</a:t>
            </a:r>
          </a:p>
          <a:p>
            <a:pPr algn="ctr" eaLnBrk="1" hangingPunct="1"/>
            <a:r>
              <a:rPr lang="en-US" dirty="0" err="1" smtClean="0"/>
              <a:t>Ahmat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571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</a:t>
            </a:r>
            <a:r>
              <a:rPr lang="en-US" dirty="0" err="1" smtClean="0"/>
              <a:t>Sinkronisasi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endParaRPr lang="en-US" dirty="0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3429000"/>
            <a:ext cx="23622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214438" y="4786313"/>
            <a:ext cx="2143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Sinkronisasi </a:t>
            </a:r>
            <a:endParaRPr lang="id-ID"/>
          </a:p>
          <a:p>
            <a:r>
              <a:rPr lang="en-US"/>
              <a:t>Horisontal dan </a:t>
            </a:r>
            <a:endParaRPr lang="id-ID"/>
          </a:p>
          <a:p>
            <a:r>
              <a:rPr lang="en-US"/>
              <a:t>Vertikal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108450" y="4995863"/>
            <a:ext cx="1963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 Synch. Bar (Join)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5162550" y="3852863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4324350" y="40052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4324350" y="45386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5162550" y="42338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6661150" y="5000625"/>
            <a:ext cx="2212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 Splitting Bar (Fork)</a:t>
            </a:r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7881938" y="3776663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>
            <a:off x="7043738" y="42338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>
            <a:off x="7881938" y="44624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7881938" y="40052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272776"/>
              </a:buClr>
              <a:buFont typeface="Impact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1">
                <a:solidFill>
                  <a:schemeClr val="bg2"/>
                </a:solidFill>
                <a:latin typeface="CheapSign"/>
              </a:rPr>
              <a:t>Petunjuk Membuat Diagram Aktivitas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83820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800" b="1">
                <a:solidFill>
                  <a:schemeClr val="tx2"/>
                </a:solidFill>
                <a:latin typeface="Maiandra GD" pitchFamily="34" charset="0"/>
              </a:rPr>
              <a:t>Mulailah dengan node awal untuk titik awal.</a:t>
            </a:r>
          </a:p>
          <a:p>
            <a:pPr marL="339725" indent="-339725">
              <a:lnSpc>
                <a:spcPct val="8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800" b="1">
                <a:solidFill>
                  <a:schemeClr val="tx2"/>
                </a:solidFill>
                <a:latin typeface="Maiandra GD" pitchFamily="34" charset="0"/>
              </a:rPr>
              <a:t>Tambahkan partisi jika relevan untuk analisis yang dibuat. </a:t>
            </a:r>
          </a:p>
          <a:p>
            <a:pPr marL="339725" indent="-339725">
              <a:lnSpc>
                <a:spcPct val="8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800" b="1">
                <a:solidFill>
                  <a:schemeClr val="tx2"/>
                </a:solidFill>
                <a:latin typeface="Maiandra GD" pitchFamily="34" charset="0"/>
              </a:rPr>
              <a:t>Tambahkan aksi untuk setiap langkah utama dari use case.</a:t>
            </a:r>
          </a:p>
          <a:p>
            <a:pPr marL="339725" indent="-339725">
              <a:lnSpc>
                <a:spcPct val="8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800" b="1">
                <a:solidFill>
                  <a:schemeClr val="tx2"/>
                </a:solidFill>
                <a:latin typeface="Maiandra GD" pitchFamily="34" charset="0"/>
              </a:rPr>
              <a:t>Tambahkan alur dari setiap aksi ke aksi lain, keputusan atau node akhir. Setiap aksi hanya mendapat satu alur masuk dan satu alur keluar menuju ke forks, joins, decisions, dan merges.</a:t>
            </a:r>
          </a:p>
          <a:p>
            <a:pPr marL="339725" indent="-339725">
              <a:lnSpc>
                <a:spcPct val="8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800" b="1">
                <a:solidFill>
                  <a:schemeClr val="tx2"/>
                </a:solidFill>
                <a:latin typeface="Maiandra GD" pitchFamily="34" charset="0"/>
              </a:rPr>
              <a:t>Tambahkan decisions jika alur dipecah menjadi beberapa pilihan. Jangan lupa untuk menggabungkan kembali dengan merge.</a:t>
            </a:r>
          </a:p>
          <a:p>
            <a:pPr marL="339725" indent="-339725">
              <a:lnSpc>
                <a:spcPct val="8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800" b="1">
                <a:solidFill>
                  <a:schemeClr val="tx2"/>
                </a:solidFill>
                <a:latin typeface="Maiandra GD" pitchFamily="34" charset="0"/>
              </a:rPr>
              <a:t>Tambahkan forks dan joins jika aktivitas akan dilakukan secara paralel. </a:t>
            </a:r>
          </a:p>
          <a:p>
            <a:pPr marL="339725" indent="-339725">
              <a:lnSpc>
                <a:spcPct val="8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800" b="1">
                <a:solidFill>
                  <a:schemeClr val="tx2"/>
                </a:solidFill>
                <a:latin typeface="Maiandra GD" pitchFamily="34" charset="0"/>
              </a:rPr>
              <a:t>Akhiri proses dengan notasi untuk akhir aktivitas.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17" y="571480"/>
            <a:ext cx="4590825" cy="588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0"/>
            <a:ext cx="6086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715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ACTIVITY DIAGRAM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029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v-SE" sz="2800" dirty="0"/>
              <a:t>Menggambarkan </a:t>
            </a:r>
            <a:r>
              <a:rPr lang="sv-SE" sz="2800" dirty="0" smtClean="0"/>
              <a:t>urutan </a:t>
            </a:r>
            <a:r>
              <a:rPr lang="sv-SE" sz="2800" dirty="0"/>
              <a:t>aktivitas dalam sebuah proses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v-SE" sz="2800" dirty="0"/>
              <a:t>Dipakai pada business modeling untuk memperlihatkan urutan aktifitas proses bisnis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v-SE" sz="2800" dirty="0"/>
              <a:t>Struktur diagram ini mirip flowchart atau Data Flow Diagram pada perancangan terstruktur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v-SE" sz="2800" dirty="0"/>
              <a:t>Sangat bermanfaat apabila kita membuat diagram ini terlebih dahulu dalam memodelkan sebuah proses untuk membantu memahami proses secara keseluruhan</a:t>
            </a: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Activity diagram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use case </a:t>
            </a:r>
            <a:r>
              <a:rPr lang="en-US" sz="2800" dirty="0" err="1"/>
              <a:t>pada</a:t>
            </a:r>
            <a:r>
              <a:rPr lang="en-US" sz="2800" dirty="0"/>
              <a:t> use case diagram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Simbol Activity Diagram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355850" y="1600200"/>
          <a:ext cx="44323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640271" imgH="5757974" progId="Word.Document.8">
                  <p:embed/>
                </p:oleObj>
              </mc:Choice>
              <mc:Fallback>
                <p:oleObj name="Document" r:id="rId3" imgW="5640271" imgH="57579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1600200"/>
                        <a:ext cx="4432300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bg2"/>
                </a:solidFill>
                <a:latin typeface="CheapSign" pitchFamily="2" charset="0"/>
              </a:rPr>
              <a:t>Activity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229600" cy="2057400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chemeClr val="tx2"/>
                </a:solidFill>
                <a:latin typeface="Maiandra GD" pitchFamily="34" charset="0"/>
              </a:rPr>
              <a:t>Activity menggambarkan sebuah pekerjaan/tugas dalam workflow.</a:t>
            </a:r>
          </a:p>
          <a:p>
            <a:pPr eaLnBrk="1" hangingPunct="1"/>
            <a:r>
              <a:rPr lang="en-US" sz="2400" b="1" smtClean="0">
                <a:solidFill>
                  <a:schemeClr val="tx2"/>
                </a:solidFill>
                <a:latin typeface="Maiandra GD" pitchFamily="34" charset="0"/>
              </a:rPr>
              <a:t>Pada UML, activity digambarkan dengan simbol belah ketupat=‘lozenge’ (horizontal top and bottom with convex sides).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3505200"/>
            <a:ext cx="2105025" cy="942975"/>
          </a:xfrm>
          <a:noFill/>
        </p:spPr>
      </p:pic>
      <p:pic>
        <p:nvPicPr>
          <p:cNvPr id="1229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105400" y="3505200"/>
            <a:ext cx="1544638" cy="992188"/>
          </a:xfr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209800" y="44958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Activity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81600" y="45720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bg2"/>
                </a:solidFill>
                <a:latin typeface="CheapSign" pitchFamily="2" charset="0"/>
              </a:rPr>
              <a:t>Start State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133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  <a:latin typeface="Maiandra GD" pitchFamily="34" charset="0"/>
              </a:rPr>
              <a:t>Start state dengan tegas menunjukkan dimulainya suatu workflow pada sebuah activity diagram.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  <a:latin typeface="Maiandra GD" pitchFamily="34" charset="0"/>
              </a:rPr>
              <a:t>Hanya ada satu start state dalam sebuah workflow.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  <a:latin typeface="Maiandra GD" pitchFamily="34" charset="0"/>
              </a:rPr>
              <a:t>Pada UML, start state digambarkan dengan simbol lingkaran yang solid</a:t>
            </a:r>
            <a:r>
              <a:rPr lang="en-US" sz="2400" smtClean="0">
                <a:latin typeface="Maiandra GD" pitchFamily="34" charset="0"/>
              </a:rPr>
              <a:t>.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038600" y="4724400"/>
            <a:ext cx="914400" cy="914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733800" y="575945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Start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 anchor="ctr" anchorCtr="1"/>
          <a:lstStyle/>
          <a:p>
            <a:pPr algn="r" eaLnBrk="1" hangingPunct="1">
              <a:defRPr/>
            </a:pPr>
            <a:r>
              <a:rPr lang="en-US" sz="3600" smtClean="0">
                <a:solidFill>
                  <a:schemeClr val="bg2"/>
                </a:solidFill>
                <a:latin typeface="CheapSign" pitchFamily="2" charset="0"/>
              </a:rPr>
              <a:t>End State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58200" cy="2209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  <a:latin typeface="Maiandra GD" pitchFamily="34" charset="0"/>
              </a:rPr>
              <a:t>End state menggambarkan akhir atau terminal dari pada sebuah activity diagram.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  <a:latin typeface="Maiandra GD" pitchFamily="34" charset="0"/>
              </a:rPr>
              <a:t>Bisa terdapat lebih dari satu end state pada sebuah activity diagram.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  <a:latin typeface="Maiandra GD" pitchFamily="34" charset="0"/>
              </a:rPr>
              <a:t>Pada UML, end state digambarkan dengan simbol sebuah bull’s eye.</a:t>
            </a:r>
          </a:p>
        </p:txBody>
      </p:sp>
      <p:pic>
        <p:nvPicPr>
          <p:cNvPr id="1434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78787"/>
          <a:stretch>
            <a:fillRect/>
          </a:stretch>
        </p:blipFill>
        <p:spPr>
          <a:xfrm>
            <a:off x="3352800" y="4779963"/>
            <a:ext cx="1524000" cy="1468437"/>
          </a:xfrm>
          <a:noFill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76600" y="48006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End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bg2"/>
                </a:solidFill>
                <a:latin typeface="CheapSign" pitchFamily="2" charset="0"/>
              </a:rPr>
              <a:t>State Transitions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1905000"/>
          </a:xfrm>
        </p:spPr>
        <p:txBody>
          <a:bodyPr/>
          <a:lstStyle/>
          <a:p>
            <a:pPr eaLnBrk="1" hangingPunct="1"/>
            <a:r>
              <a:rPr lang="en-US" sz="2000" smtClean="0"/>
              <a:t>State transition menunjukkan kegiatan apa berikutnya setelah suatu kegiatan sebelumnya.</a:t>
            </a:r>
          </a:p>
          <a:p>
            <a:pPr eaLnBrk="1" hangingPunct="1"/>
            <a:r>
              <a:rPr lang="en-US" sz="2000" smtClean="0"/>
              <a:t>Pada UML, state transition digambarkan oleh sebuah </a:t>
            </a:r>
            <a:r>
              <a:rPr lang="en-US" sz="2000" i="1" smtClean="0"/>
              <a:t>solid line</a:t>
            </a:r>
            <a:r>
              <a:rPr lang="en-US" sz="2000" smtClean="0"/>
              <a:t> dengan panah.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05000" y="4114800"/>
            <a:ext cx="4953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505200" y="426720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State Transition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bg2"/>
                </a:solidFill>
                <a:latin typeface="CheapSign" pitchFamily="2" charset="0"/>
              </a:rPr>
              <a:t>Decisions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21891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  <a:latin typeface="Maiandra GD" pitchFamily="34" charset="0"/>
              </a:rPr>
              <a:t>Decision adalah suatu titik/point pada  activity diagram yang mengindikasikan suatu kondisi dimana ada kemungkinan perbedaan transisi.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  <a:latin typeface="Maiandra GD" pitchFamily="34" charset="0"/>
              </a:rPr>
              <a:t>Pada  UML, decision digambarkan dengan sebuah simbol diamond.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78489" y="4771055"/>
            <a:ext cx="587022" cy="530578"/>
          </a:xfr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52800" y="472440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12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Swimlanes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58200" cy="137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id-ID" sz="2000" i="1" smtClean="0"/>
              <a:t>O</a:t>
            </a:r>
            <a:r>
              <a:rPr lang="en-US" sz="2000" i="1" smtClean="0"/>
              <a:t>bject swimlane </a:t>
            </a:r>
            <a:r>
              <a:rPr lang="en-US" sz="2000" smtClean="0"/>
              <a:t>untuk menggambarkan objek mana yang bertanggung jawab untuk aktivitas tertentu.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0" y="2514600"/>
            <a:ext cx="6324600" cy="3352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401</Words>
  <Application>Microsoft Office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Activity diagram</vt:lpstr>
      <vt:lpstr>ACTIVITY DIAGRAM</vt:lpstr>
      <vt:lpstr>Simbol Activity Diagram</vt:lpstr>
      <vt:lpstr>Activity</vt:lpstr>
      <vt:lpstr>Start State</vt:lpstr>
      <vt:lpstr>End State</vt:lpstr>
      <vt:lpstr>State Transitions</vt:lpstr>
      <vt:lpstr>Decisions</vt:lpstr>
      <vt:lpstr>Swimlanes</vt:lpstr>
      <vt:lpstr> Sinkronisasi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</dc:title>
  <dc:creator>Zheira</dc:creator>
  <cp:lastModifiedBy>Adil</cp:lastModifiedBy>
  <cp:revision>34</cp:revision>
  <dcterms:created xsi:type="dcterms:W3CDTF">2010-12-05T12:57:57Z</dcterms:created>
  <dcterms:modified xsi:type="dcterms:W3CDTF">2019-05-27T06:39:42Z</dcterms:modified>
</cp:coreProperties>
</file>