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78" r:id="rId8"/>
    <p:sldId id="295" r:id="rId9"/>
    <p:sldId id="267" r:id="rId10"/>
    <p:sldId id="279" r:id="rId11"/>
    <p:sldId id="287" r:id="rId12"/>
    <p:sldId id="288" r:id="rId13"/>
    <p:sldId id="289" r:id="rId14"/>
    <p:sldId id="282" r:id="rId15"/>
    <p:sldId id="290" r:id="rId16"/>
    <p:sldId id="291" r:id="rId17"/>
    <p:sldId id="292" r:id="rId18"/>
    <p:sldId id="293" r:id="rId19"/>
    <p:sldId id="273" r:id="rId20"/>
    <p:sldId id="274" r:id="rId21"/>
    <p:sldId id="269" r:id="rId22"/>
    <p:sldId id="272" r:id="rId23"/>
    <p:sldId id="270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83FAAC-689B-4A3A-81FF-AEE85FD579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3A1A-D570-4098-98E1-B8B9EE6DB792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C6F3-2ABE-45A7-884B-C0A92A4FD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Ahmat</a:t>
            </a:r>
            <a:r>
              <a:rPr lang="en-US" dirty="0"/>
              <a:t> </a:t>
            </a:r>
            <a:r>
              <a:rPr lang="en-US" dirty="0" err="1"/>
              <a:t>Adil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3048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200" b="1">
                <a:latin typeface="Verdana" pitchFamily="34" charset="0"/>
                <a:ea typeface="ＭＳ Ｐゴシック" pitchFamily="50" charset="-128"/>
              </a:rPr>
              <a:t>Relasi antar class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81000" y="990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Class Diagram Format and association</a:t>
            </a:r>
            <a:r>
              <a:rPr lang="en-US" altLang="ja-JP" sz="1600" b="0" i="0"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: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587375" y="1647825"/>
            <a:ext cx="16764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Class Name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587375" y="2181225"/>
            <a:ext cx="16764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Attributes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587375" y="2714625"/>
            <a:ext cx="1676400" cy="10668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Operations</a:t>
            </a:r>
          </a:p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(Methods)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5410200" y="1600200"/>
            <a:ext cx="16764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Class Name</a:t>
            </a:r>
          </a:p>
        </p:txBody>
      </p:sp>
      <p:sp>
        <p:nvSpPr>
          <p:cNvPr id="98313" name="AutoShape 9"/>
          <p:cNvSpPr>
            <a:spLocks noChangeArrowheads="1"/>
          </p:cNvSpPr>
          <p:nvPr/>
        </p:nvSpPr>
        <p:spPr bwMode="auto">
          <a:xfrm>
            <a:off x="5410200" y="2133600"/>
            <a:ext cx="16764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Attributes</a:t>
            </a:r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5410200" y="2667000"/>
            <a:ext cx="1676400" cy="10668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Operations</a:t>
            </a:r>
          </a:p>
          <a:p>
            <a:pPr algn="ctr"/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(Methods)</a:t>
            </a: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2286000" y="23622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581275" y="3810000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Multiplicity</a:t>
            </a:r>
            <a:endParaRPr lang="en-US" altLang="ja-JP" sz="1600" b="0" i="0">
              <a:latin typeface="Verdana" pitchFamily="34" charset="0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H="1" flipV="1">
            <a:off x="2514600" y="2590800"/>
            <a:ext cx="447675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V="1">
            <a:off x="2733675" y="2590800"/>
            <a:ext cx="22955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36900" y="1778000"/>
            <a:ext cx="1390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Association</a:t>
            </a:r>
          </a:p>
          <a:p>
            <a:pPr marL="342900" indent="-342900" algn="ctr"/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name</a:t>
            </a:r>
            <a:endParaRPr lang="en-US" altLang="ja-JP" sz="1600" b="0" i="0">
              <a:latin typeface="Verdana" pitchFamily="34" charset="0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800600" y="4800600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1		: One and only one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0..*	: None or more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1..*	: One or more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0..1	: None or one</a:t>
            </a:r>
          </a:p>
          <a:p>
            <a:pPr marL="342900" indent="-342900">
              <a:spcBef>
                <a:spcPct val="20000"/>
              </a:spcBef>
            </a:pPr>
            <a:endParaRPr lang="en-US" altLang="ja-JP" sz="1600" b="0" i="0">
              <a:latin typeface="Verdana" pitchFamily="34" charset="0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4800600" y="44196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Multiplicity Notation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2362200" y="2374900"/>
            <a:ext cx="457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>
                <a:latin typeface="Arial" pitchFamily="34" charset="0"/>
              </a:rPr>
              <a:t>1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4991100" y="2451100"/>
            <a:ext cx="457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>
                <a:latin typeface="Arial" pitchFamily="34" charset="0"/>
              </a:rPr>
              <a:t>1..*</a:t>
            </a:r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5334000" y="1320800"/>
            <a:ext cx="2057400" cy="977900"/>
          </a:xfrm>
          <a:custGeom>
            <a:avLst/>
            <a:gdLst/>
            <a:ahLst/>
            <a:cxnLst>
              <a:cxn ang="0">
                <a:pos x="8" y="608"/>
              </a:cxn>
              <a:cxn ang="0">
                <a:pos x="56" y="128"/>
              </a:cxn>
              <a:cxn ang="0">
                <a:pos x="344" y="80"/>
              </a:cxn>
              <a:cxn ang="0">
                <a:pos x="1448" y="32"/>
              </a:cxn>
              <a:cxn ang="0">
                <a:pos x="1736" y="272"/>
              </a:cxn>
            </a:cxnLst>
            <a:rect l="0" t="0" r="r" b="b"/>
            <a:pathLst>
              <a:path w="1736" h="608">
                <a:moveTo>
                  <a:pt x="8" y="608"/>
                </a:moveTo>
                <a:cubicBezTo>
                  <a:pt x="4" y="412"/>
                  <a:pt x="0" y="216"/>
                  <a:pt x="56" y="128"/>
                </a:cubicBezTo>
                <a:cubicBezTo>
                  <a:pt x="112" y="40"/>
                  <a:pt x="112" y="96"/>
                  <a:pt x="344" y="80"/>
                </a:cubicBezTo>
                <a:cubicBezTo>
                  <a:pt x="576" y="64"/>
                  <a:pt x="1216" y="0"/>
                  <a:pt x="1448" y="32"/>
                </a:cubicBezTo>
                <a:cubicBezTo>
                  <a:pt x="1680" y="64"/>
                  <a:pt x="1688" y="232"/>
                  <a:pt x="1736" y="272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7162800" y="17526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Navigability</a:t>
            </a:r>
            <a:endParaRPr lang="en-US" altLang="ja-JP" sz="1600" b="0" i="0">
              <a:latin typeface="Verdana" pitchFamily="34" charset="0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374900" y="1778000"/>
            <a:ext cx="990600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Arial" pitchFamily="34" charset="0"/>
              </a:rPr>
              <a:t>Role name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622800" y="1803400"/>
            <a:ext cx="711200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Arial" pitchFamily="34" charset="0"/>
              </a:rPr>
              <a:t>Role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diacu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berpengarus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endParaRPr lang="en-US" dirty="0"/>
          </a:p>
          <a:p>
            <a:r>
              <a:rPr lang="en-US" dirty="0" err="1"/>
              <a:t>Cth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dependency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94495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. </a:t>
            </a:r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lain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Agregasi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 </a:t>
            </a:r>
            <a:r>
              <a:rPr lang="en-US" dirty="0" err="1"/>
              <a:t>bagian</a:t>
            </a:r>
            <a:r>
              <a:rPr lang="en-US" dirty="0"/>
              <a:t> (“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..”).</a:t>
            </a:r>
          </a:p>
          <a:p>
            <a:r>
              <a:rPr lang="en-US" dirty="0" err="1"/>
              <a:t>Beberapa</a:t>
            </a:r>
            <a:r>
              <a:rPr lang="en-US" dirty="0"/>
              <a:t>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berisi</a:t>
            </a:r>
            <a:r>
              <a:rPr lang="en-US" dirty="0"/>
              <a:t>  </a:t>
            </a:r>
            <a:r>
              <a:rPr lang="en-US" dirty="0" err="1"/>
              <a:t>atribut-atribut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lain.</a:t>
            </a:r>
          </a:p>
          <a:p>
            <a:r>
              <a:rPr lang="en-US" dirty="0" err="1"/>
              <a:t>Cth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876800"/>
            <a:ext cx="7015865" cy="12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computer- Aggregation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1270000"/>
            <a:ext cx="8534400" cy="4845050"/>
            <a:chOff x="144" y="800"/>
            <a:chExt cx="5376" cy="3052"/>
          </a:xfrm>
        </p:grpSpPr>
        <p:pic>
          <p:nvPicPr>
            <p:cNvPr id="9523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800"/>
              <a:ext cx="5376" cy="305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2184" y="1812"/>
              <a:ext cx="750" cy="154"/>
            </a:xfrm>
            <a:prstGeom prst="rect">
              <a:avLst/>
            </a:prstGeom>
            <a:solidFill>
              <a:srgbClr val="00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0" i="0">
                  <a:latin typeface="Arial" pitchFamily="34" charset="0"/>
                </a:rPr>
                <a:t>CPU Box</a:t>
              </a:r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1360" y="1874"/>
              <a:ext cx="512" cy="154"/>
            </a:xfrm>
            <a:prstGeom prst="rect">
              <a:avLst/>
            </a:prstGeom>
            <a:solidFill>
              <a:srgbClr val="00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0" i="0">
                  <a:latin typeface="Arial" pitchFamily="34" charset="0"/>
                </a:rPr>
                <a:t>Keyboard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7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Relasi</a:t>
            </a:r>
            <a:r>
              <a:rPr lang="en-US" dirty="0"/>
              <a:t> paling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asosisasi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.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lain.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memunyai</a:t>
            </a:r>
            <a:r>
              <a:rPr lang="en-US" dirty="0"/>
              <a:t> </a:t>
            </a:r>
            <a:r>
              <a:rPr lang="en-US" dirty="0" err="1"/>
              <a:t>halamn</a:t>
            </a:r>
            <a:r>
              <a:rPr lang="en-US" dirty="0"/>
              <a:t> </a:t>
            </a:r>
            <a:r>
              <a:rPr lang="en-US" dirty="0" err="1"/>
              <a:t>sekurang-kurangnya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0"/>
            <a:ext cx="7158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,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interface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r>
              <a:rPr lang="en-US" dirty="0" err="1"/>
              <a:t>Cth</a:t>
            </a:r>
            <a:r>
              <a:rPr lang="en-US" dirty="0"/>
              <a:t> 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method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add </a:t>
            </a:r>
            <a:r>
              <a:rPr lang="en-US" dirty="0" err="1"/>
              <a:t>dan</a:t>
            </a:r>
            <a:r>
              <a:rPr lang="en-US" dirty="0"/>
              <a:t>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5698957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generalisasi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64" y="838200"/>
            <a:ext cx="82296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2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Cth</a:t>
            </a:r>
            <a:r>
              <a:rPr lang="en-US" dirty="0"/>
              <a:t> :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13819"/>
            <a:ext cx="7095328" cy="399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62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0000FF"/>
                </a:solidFill>
              </a:rPr>
              <a:t>Assosiation</a:t>
            </a:r>
            <a:r>
              <a:rPr lang="en-US" dirty="0">
                <a:solidFill>
                  <a:srgbClr val="0000FF"/>
                </a:solidFill>
              </a:rPr>
              <a:t> Type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458200" cy="2895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 dirty="0"/>
              <a:t>Unary </a:t>
            </a:r>
            <a:r>
              <a:rPr lang="en-US" sz="2400" dirty="0" err="1"/>
              <a:t>Assosiation</a:t>
            </a:r>
            <a:r>
              <a:rPr lang="en-US" sz="2400" dirty="0"/>
              <a:t> (</a:t>
            </a:r>
            <a:r>
              <a:rPr lang="en-US" sz="2400" dirty="0" err="1"/>
              <a:t>suatu</a:t>
            </a:r>
            <a:r>
              <a:rPr lang="en-US" sz="2400" dirty="0"/>
              <a:t> class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/>
              <a:t>Binary </a:t>
            </a:r>
            <a:r>
              <a:rPr lang="en-US" sz="2400" dirty="0" err="1"/>
              <a:t>Assosiaton</a:t>
            </a:r>
            <a:r>
              <a:rPr lang="en-US" sz="2400" dirty="0"/>
              <a:t> (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class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/>
              <a:t>Ternary </a:t>
            </a:r>
            <a:r>
              <a:rPr lang="en-US" sz="2400" dirty="0" err="1"/>
              <a:t>Assosiation</a:t>
            </a:r>
            <a:r>
              <a:rPr lang="en-US" sz="2400" dirty="0"/>
              <a:t> :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class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/>
              <a:t>n-</a:t>
            </a:r>
            <a:r>
              <a:rPr lang="en-US" sz="2400" dirty="0" err="1"/>
              <a:t>ary</a:t>
            </a:r>
            <a:r>
              <a:rPr lang="en-US" sz="2400" dirty="0"/>
              <a:t> </a:t>
            </a:r>
            <a:r>
              <a:rPr lang="en-US" sz="2400" dirty="0" err="1"/>
              <a:t>Assosiation</a:t>
            </a:r>
            <a:r>
              <a:rPr lang="en-US" sz="2400" dirty="0"/>
              <a:t> :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sv-SE" dirty="0"/>
              <a:t>Class menggambarkan keadaan  (atribut/properti) suatu sistem, sekaligus  menawarkan layanan untuk memanipulasi  keadaan tersebut (metoda/fungsi)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609600"/>
          </a:xfrm>
        </p:spPr>
        <p:txBody>
          <a:bodyPr/>
          <a:lstStyle/>
          <a:p>
            <a:pPr algn="l"/>
            <a:r>
              <a:rPr lang="en-US" sz="3200">
                <a:solidFill>
                  <a:srgbClr val="0000FF"/>
                </a:solidFill>
              </a:rPr>
              <a:t>Assosiation Type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1524000"/>
            <a:ext cx="1981200" cy="1514475"/>
            <a:chOff x="960" y="1584"/>
            <a:chExt cx="1480" cy="1055"/>
          </a:xfrm>
        </p:grpSpPr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1385" y="2024"/>
              <a:ext cx="1055" cy="615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0"/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sz="2000" i="0"/>
                <a:t>+ manages</a:t>
              </a:r>
            </a:p>
          </p:txBody>
        </p:sp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960" y="1584"/>
              <a:ext cx="1055" cy="29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0"/>
                <a:t>Employee</a:t>
              </a: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960" y="1840"/>
              <a:ext cx="1056" cy="480"/>
            </a:xfrm>
            <a:prstGeom prst="rect">
              <a:avLst/>
            </a:prstGeom>
            <a:solidFill>
              <a:srgbClr val="FFFF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886200" y="1524000"/>
            <a:ext cx="5029200" cy="1281113"/>
            <a:chOff x="2400" y="1488"/>
            <a:chExt cx="3168" cy="807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400" y="1488"/>
              <a:ext cx="960" cy="776"/>
              <a:chOff x="2688" y="1488"/>
              <a:chExt cx="960" cy="776"/>
            </a:xfrm>
          </p:grpSpPr>
          <p:sp>
            <p:nvSpPr>
              <p:cNvPr id="91146" name="Text Box 10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960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Class name</a:t>
                </a:r>
              </a:p>
            </p:txBody>
          </p:sp>
          <p:sp>
            <p:nvSpPr>
              <p:cNvPr id="91147" name="Text Box 11"/>
              <p:cNvSpPr txBox="1">
                <a:spLocks noChangeArrowheads="1"/>
              </p:cNvSpPr>
              <p:nvPr/>
            </p:nvSpPr>
            <p:spPr bwMode="auto">
              <a:xfrm>
                <a:off x="2688" y="1744"/>
                <a:ext cx="960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atribute</a:t>
                </a:r>
              </a:p>
            </p:txBody>
          </p:sp>
          <p:sp>
            <p:nvSpPr>
              <p:cNvPr id="91148" name="Text Box 12"/>
              <p:cNvSpPr txBox="1">
                <a:spLocks noChangeArrowheads="1"/>
              </p:cNvSpPr>
              <p:nvPr/>
            </p:nvSpPr>
            <p:spPr bwMode="auto">
              <a:xfrm>
                <a:off x="2688" y="2006"/>
                <a:ext cx="960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Operations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608" y="1488"/>
              <a:ext cx="960" cy="776"/>
              <a:chOff x="3944" y="1496"/>
              <a:chExt cx="960" cy="776"/>
            </a:xfrm>
          </p:grpSpPr>
          <p:sp>
            <p:nvSpPr>
              <p:cNvPr id="91149" name="Text Box 13"/>
              <p:cNvSpPr txBox="1">
                <a:spLocks noChangeArrowheads="1"/>
              </p:cNvSpPr>
              <p:nvPr/>
            </p:nvSpPr>
            <p:spPr bwMode="auto">
              <a:xfrm>
                <a:off x="3944" y="1496"/>
                <a:ext cx="960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Class name</a:t>
                </a:r>
              </a:p>
            </p:txBody>
          </p:sp>
          <p:sp>
            <p:nvSpPr>
              <p:cNvPr id="91150" name="Text Box 14"/>
              <p:cNvSpPr txBox="1">
                <a:spLocks noChangeArrowheads="1"/>
              </p:cNvSpPr>
              <p:nvPr/>
            </p:nvSpPr>
            <p:spPr bwMode="auto">
              <a:xfrm>
                <a:off x="3944" y="1752"/>
                <a:ext cx="960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atribute</a:t>
                </a:r>
              </a:p>
            </p:txBody>
          </p:sp>
          <p:sp>
            <p:nvSpPr>
              <p:cNvPr id="91151" name="Text Box 15"/>
              <p:cNvSpPr txBox="1">
                <a:spLocks noChangeArrowheads="1"/>
              </p:cNvSpPr>
              <p:nvPr/>
            </p:nvSpPr>
            <p:spPr bwMode="auto">
              <a:xfrm>
                <a:off x="3944" y="2014"/>
                <a:ext cx="960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Operations</a:t>
                </a:r>
              </a:p>
            </p:txBody>
          </p:sp>
        </p:grp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>
              <a:off x="3360" y="1872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3456" y="1584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i="0"/>
                <a:t>Assosiation name</a:t>
              </a:r>
            </a:p>
          </p:txBody>
        </p:sp>
        <p:sp>
          <p:nvSpPr>
            <p:cNvPr id="91156" name="Text Box 20"/>
            <p:cNvSpPr txBox="1">
              <a:spLocks noChangeArrowheads="1"/>
            </p:cNvSpPr>
            <p:nvPr/>
          </p:nvSpPr>
          <p:spPr bwMode="auto">
            <a:xfrm>
              <a:off x="3600" y="2064"/>
              <a:ext cx="8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i="0"/>
                <a:t>Multiplicity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 flipH="1" flipV="1">
              <a:off x="3408" y="1920"/>
              <a:ext cx="24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58" name="Line 22"/>
            <p:cNvSpPr>
              <a:spLocks noChangeShapeType="1"/>
            </p:cNvSpPr>
            <p:nvPr/>
          </p:nvSpPr>
          <p:spPr bwMode="auto">
            <a:xfrm flipV="1">
              <a:off x="4320" y="192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752600" y="3886200"/>
            <a:ext cx="6337300" cy="2822575"/>
            <a:chOff x="1248" y="2528"/>
            <a:chExt cx="3992" cy="1778"/>
          </a:xfrm>
        </p:grpSpPr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1248" y="2560"/>
              <a:ext cx="960" cy="786"/>
              <a:chOff x="2688" y="1488"/>
              <a:chExt cx="960" cy="786"/>
            </a:xfrm>
          </p:grpSpPr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Class name</a:t>
                </a:r>
              </a:p>
            </p:txBody>
          </p:sp>
          <p:sp>
            <p:nvSpPr>
              <p:cNvPr id="91162" name="Text Box 26"/>
              <p:cNvSpPr txBox="1">
                <a:spLocks noChangeArrowheads="1"/>
              </p:cNvSpPr>
              <p:nvPr/>
            </p:nvSpPr>
            <p:spPr bwMode="auto">
              <a:xfrm>
                <a:off x="2688" y="1744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atribute</a:t>
                </a:r>
              </a:p>
            </p:txBody>
          </p:sp>
          <p:sp>
            <p:nvSpPr>
              <p:cNvPr id="91163" name="Text Box 27"/>
              <p:cNvSpPr txBox="1">
                <a:spLocks noChangeArrowheads="1"/>
              </p:cNvSpPr>
              <p:nvPr/>
            </p:nvSpPr>
            <p:spPr bwMode="auto">
              <a:xfrm>
                <a:off x="2688" y="2006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Operations</a:t>
                </a:r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4280" y="2528"/>
              <a:ext cx="960" cy="786"/>
              <a:chOff x="2688" y="1488"/>
              <a:chExt cx="960" cy="786"/>
            </a:xfrm>
          </p:grpSpPr>
          <p:sp>
            <p:nvSpPr>
              <p:cNvPr id="91165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Class name</a:t>
                </a:r>
              </a:p>
            </p:txBody>
          </p:sp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744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atribute</a:t>
                </a:r>
              </a:p>
            </p:txBody>
          </p:sp>
          <p:sp>
            <p:nvSpPr>
              <p:cNvPr id="91167" name="Text Box 31"/>
              <p:cNvSpPr txBox="1">
                <a:spLocks noChangeArrowheads="1"/>
              </p:cNvSpPr>
              <p:nvPr/>
            </p:nvSpPr>
            <p:spPr bwMode="auto">
              <a:xfrm>
                <a:off x="2688" y="2006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Operations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776" y="3520"/>
              <a:ext cx="960" cy="786"/>
              <a:chOff x="2688" y="1488"/>
              <a:chExt cx="960" cy="786"/>
            </a:xfrm>
          </p:grpSpPr>
          <p:sp>
            <p:nvSpPr>
              <p:cNvPr id="91169" name="Text Box 33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Class name</a:t>
                </a:r>
              </a:p>
            </p:txBody>
          </p:sp>
          <p:sp>
            <p:nvSpPr>
              <p:cNvPr id="91170" name="Text Box 34"/>
              <p:cNvSpPr txBox="1">
                <a:spLocks noChangeArrowheads="1"/>
              </p:cNvSpPr>
              <p:nvPr/>
            </p:nvSpPr>
            <p:spPr bwMode="auto">
              <a:xfrm>
                <a:off x="2688" y="1744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atribute</a:t>
                </a:r>
              </a:p>
            </p:txBody>
          </p:sp>
          <p:sp>
            <p:nvSpPr>
              <p:cNvPr id="91171" name="Text Box 35"/>
              <p:cNvSpPr txBox="1">
                <a:spLocks noChangeArrowheads="1"/>
              </p:cNvSpPr>
              <p:nvPr/>
            </p:nvSpPr>
            <p:spPr bwMode="auto">
              <a:xfrm>
                <a:off x="2688" y="2006"/>
                <a:ext cx="960" cy="2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Operations</a:t>
                </a:r>
              </a:p>
            </p:txBody>
          </p:sp>
        </p:grpSp>
        <p:sp>
          <p:nvSpPr>
            <p:cNvPr id="91173" name="AutoShape 37"/>
            <p:cNvSpPr>
              <a:spLocks noChangeArrowheads="1"/>
            </p:cNvSpPr>
            <p:nvPr/>
          </p:nvSpPr>
          <p:spPr bwMode="auto">
            <a:xfrm>
              <a:off x="2497" y="2542"/>
              <a:ext cx="1486" cy="768"/>
            </a:xfrm>
            <a:prstGeom prst="flowChartDecision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i="0"/>
                <a:t>Assosiation name</a:t>
              </a:r>
            </a:p>
          </p:txBody>
        </p:sp>
        <p:sp>
          <p:nvSpPr>
            <p:cNvPr id="91174" name="Line 38"/>
            <p:cNvSpPr>
              <a:spLocks noChangeShapeType="1"/>
            </p:cNvSpPr>
            <p:nvPr/>
          </p:nvSpPr>
          <p:spPr bwMode="auto">
            <a:xfrm>
              <a:off x="2208" y="292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75" name="Line 39"/>
            <p:cNvSpPr>
              <a:spLocks noChangeShapeType="1"/>
            </p:cNvSpPr>
            <p:nvPr/>
          </p:nvSpPr>
          <p:spPr bwMode="auto">
            <a:xfrm>
              <a:off x="3992" y="292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76" name="Line 40"/>
            <p:cNvSpPr>
              <a:spLocks noChangeShapeType="1"/>
            </p:cNvSpPr>
            <p:nvPr/>
          </p:nvSpPr>
          <p:spPr bwMode="auto">
            <a:xfrm>
              <a:off x="3240" y="3296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609600" y="11430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609600" y="990600"/>
            <a:ext cx="3048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0">
                <a:solidFill>
                  <a:srgbClr val="0000FF"/>
                </a:solidFill>
              </a:rPr>
              <a:t>1. Unary Assosiation</a:t>
            </a:r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3962400" y="990600"/>
            <a:ext cx="3048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0">
                <a:solidFill>
                  <a:srgbClr val="0000FF"/>
                </a:solidFill>
              </a:rPr>
              <a:t>2. Benary Assosiation</a:t>
            </a:r>
          </a:p>
        </p:txBody>
      </p: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914400" y="3352800"/>
            <a:ext cx="3048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0">
                <a:solidFill>
                  <a:srgbClr val="0000FF"/>
                </a:solidFill>
              </a:rPr>
              <a:t>2. Ternary Assosiation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Pewarisan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hirarkis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 class.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lain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class </a:t>
            </a:r>
            <a:r>
              <a:rPr lang="en-US" dirty="0" err="1"/>
              <a:t>asalnya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class yang </a:t>
            </a:r>
            <a:r>
              <a:rPr lang="en-US" dirty="0" err="1"/>
              <a:t>diwarisinya</a:t>
            </a:r>
            <a:r>
              <a:rPr lang="en-US" dirty="0"/>
              <a:t>.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0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- Class Diagram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609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unidirectional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menggunakan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garis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berpanah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terbuka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bi-directional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menggunakan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garis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tanpa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panah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may be drawn as a diamond for association with more than two ends 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381000" y="2003425"/>
          <a:ext cx="40386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4" imgW="3017520" imgH="1241450" progId="Visio.Drawing.11">
                  <p:embed/>
                </p:oleObj>
              </mc:Choice>
              <mc:Fallback>
                <p:oleObj name="Visio" r:id="rId4" imgW="3017520" imgH="12414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03425"/>
                        <a:ext cx="40386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81000" y="35052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Binary and Ternary association</a:t>
            </a: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8305800" y="83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7924800" y="121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1570" name="Group 258"/>
          <p:cNvGraphicFramePr>
            <a:graphicFrameLocks noGrp="1"/>
          </p:cNvGraphicFramePr>
          <p:nvPr>
            <p:ph sz="half" idx="1"/>
          </p:nvPr>
        </p:nvGraphicFramePr>
        <p:xfrm>
          <a:off x="4876800" y="2667000"/>
          <a:ext cx="4114800" cy="2895600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Indicator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Meaning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Example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Zero or one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Zero or more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Zero to n (where n&gt;1)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One only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One or more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1..n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One to n (where n&gt;1)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1..5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Many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Only n (where n&gt;1)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 or more, where n &gt;1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7..*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n..m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Where n&amp; m both &gt;1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3..10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41551" name="Rectangle 239"/>
          <p:cNvSpPr>
            <a:spLocks noChangeArrowheads="1"/>
          </p:cNvSpPr>
          <p:nvPr/>
        </p:nvSpPr>
        <p:spPr bwMode="auto">
          <a:xfrm>
            <a:off x="4495800" y="22098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0" dirty="0">
                <a:effectLst/>
              </a:rPr>
              <a:t>Multiplicity indicator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1554" name="Rectangle 242"/>
          <p:cNvSpPr>
            <a:spLocks noChangeArrowheads="1"/>
          </p:cNvSpPr>
          <p:nvPr/>
        </p:nvSpPr>
        <p:spPr bwMode="auto">
          <a:xfrm>
            <a:off x="0" y="3886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0" dirty="0" err="1">
                <a:effectLst/>
              </a:rPr>
              <a:t>Contoh</a:t>
            </a:r>
            <a:r>
              <a:rPr lang="en-US" sz="2000" b="0" dirty="0">
                <a:effectLst/>
              </a:rPr>
              <a:t> :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1563" name="Object 251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4495800"/>
          <a:ext cx="31289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6" imgW="3128772" imgH="612648" progId="Visio.Drawing.11">
                  <p:embed/>
                </p:oleObj>
              </mc:Choice>
              <mc:Fallback>
                <p:oleObj name="Visio" r:id="rId6" imgW="3128772" imgH="61264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31289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69" name="Rectangle 257"/>
          <p:cNvSpPr>
            <a:spLocks noChangeArrowheads="1"/>
          </p:cNvSpPr>
          <p:nvPr/>
        </p:nvSpPr>
        <p:spPr bwMode="auto">
          <a:xfrm>
            <a:off x="304800" y="5257800"/>
            <a:ext cx="502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Dibaca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: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Mahasiswa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punya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0..*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Nilai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dan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Nilai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dipunyai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Mahasiswa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4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8" grpId="0" animBg="1"/>
      <p:bldP spid="1413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 (message) yang </a:t>
            </a:r>
            <a:r>
              <a:rPr lang="en-US" dirty="0" err="1"/>
              <a:t>di</a:t>
            </a:r>
            <a:r>
              <a:rPr lang="en-US" dirty="0"/>
              <a:t>-passing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class  </a:t>
            </a:r>
            <a:r>
              <a:rPr lang="en-US" dirty="0" err="1"/>
              <a:t>kepada</a:t>
            </a:r>
            <a:r>
              <a:rPr lang="en-US" dirty="0"/>
              <a:t> class lain.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sequence diagram.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Class Diagram SI </a:t>
            </a:r>
            <a:br>
              <a:rPr lang="en-US" dirty="0"/>
            </a:br>
            <a:r>
              <a:rPr lang="en-US" dirty="0" err="1"/>
              <a:t>Perpustakaan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043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deskripsi</a:t>
            </a:r>
            <a:r>
              <a:rPr lang="en-US" dirty="0"/>
              <a:t> class, package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pewarisan</a:t>
            </a:r>
            <a:r>
              <a:rPr lang="en-US" dirty="0"/>
              <a:t>, </a:t>
            </a:r>
            <a:r>
              <a:rPr lang="en-US" dirty="0" err="1"/>
              <a:t>asosiasi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.</a:t>
            </a:r>
          </a:p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class model, 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 package.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diagram 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package.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Bagian</a:t>
            </a:r>
            <a:r>
              <a:rPr lang="en-US" dirty="0"/>
              <a:t>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area </a:t>
            </a:r>
            <a:r>
              <a:rPr lang="en-US" dirty="0" err="1"/>
              <a:t>pokok</a:t>
            </a:r>
            <a:r>
              <a:rPr lang="en-US" dirty="0"/>
              <a:t> :</a:t>
            </a:r>
          </a:p>
          <a:p>
            <a:pPr marL="457200" lvl="1" indent="-342900"/>
            <a:r>
              <a:rPr lang="en-US" sz="2400" dirty="0" err="1"/>
              <a:t>Nama</a:t>
            </a:r>
            <a:r>
              <a:rPr lang="en-US" sz="2400" dirty="0"/>
              <a:t> (</a:t>
            </a:r>
            <a:r>
              <a:rPr lang="en-US" sz="2400" dirty="0" err="1"/>
              <a:t>dan</a:t>
            </a:r>
            <a:r>
              <a:rPr lang="en-US" sz="2400" dirty="0"/>
              <a:t> stereotype) :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endParaRPr lang="en-US" sz="2400" dirty="0"/>
          </a:p>
          <a:p>
            <a:pPr marL="457200" lvl="1" indent="-342900"/>
            <a:r>
              <a:rPr lang="en-US" sz="2400" dirty="0" err="1"/>
              <a:t>Atribut</a:t>
            </a:r>
            <a:r>
              <a:rPr lang="en-US" sz="2400" dirty="0"/>
              <a:t> :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peroperti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.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melambangkan</a:t>
            </a:r>
            <a:r>
              <a:rPr lang="en-US" sz="2400" dirty="0"/>
              <a:t> </a:t>
            </a:r>
            <a:r>
              <a:rPr lang="en-US" sz="2400" dirty="0" err="1"/>
              <a:t>batas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</a:t>
            </a:r>
            <a:r>
              <a:rPr lang="id-ID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</a:t>
            </a:r>
          </a:p>
          <a:p>
            <a:pPr marL="457200" lvl="1" indent="-342900"/>
            <a:r>
              <a:rPr lang="en-US" sz="2400" dirty="0" err="1"/>
              <a:t>Metoda</a:t>
            </a:r>
            <a:r>
              <a:rPr lang="en-US" sz="2400" dirty="0"/>
              <a:t> (</a:t>
            </a:r>
            <a:r>
              <a:rPr lang="en-US" sz="2400" dirty="0" err="1"/>
              <a:t>operasi</a:t>
            </a:r>
            <a:r>
              <a:rPr lang="en-US" sz="2400" dirty="0"/>
              <a:t>) :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class </a:t>
            </a:r>
            <a:r>
              <a:rPr lang="en-US" sz="2400" dirty="0" err="1"/>
              <a:t>atau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id-ID" sz="2400" dirty="0"/>
              <a:t> </a:t>
            </a:r>
            <a:r>
              <a:rPr lang="en-US" sz="2400" i="1" dirty="0"/>
              <a:t>class </a:t>
            </a:r>
            <a:r>
              <a:rPr lang="en-US" sz="2400" dirty="0"/>
              <a:t>lain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114800"/>
            <a:ext cx="2815810" cy="232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4200" y="4038600"/>
            <a:ext cx="2514600" cy="2425700"/>
          </a:xfrm>
          <a:prstGeom prst="rect">
            <a:avLst/>
          </a:prstGeom>
          <a:noFill/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867400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8674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15200" y="4800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Atribut Class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867400" y="586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315200" y="5715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Operation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315200" y="4129087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/>
              <a:t>Nama</a:t>
            </a:r>
            <a:r>
              <a:rPr lang="en-US" b="0" dirty="0"/>
              <a:t>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3048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200" b="1">
                <a:latin typeface="Verdana" pitchFamily="34" charset="0"/>
                <a:ea typeface="ＭＳ Ｐゴシック" pitchFamily="50" charset="-128"/>
              </a:rPr>
              <a:t>Class Diagram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04800" y="990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Class Diagram Format and sample class</a:t>
            </a:r>
            <a:r>
              <a:rPr lang="en-US" altLang="ja-JP" sz="1600" b="0" i="0"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: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381000" y="1600200"/>
            <a:ext cx="38100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i="0">
                <a:latin typeface="Verdana" pitchFamily="34" charset="0"/>
                <a:ea typeface="ＭＳ Ｐゴシック" pitchFamily="50" charset="-128"/>
              </a:rPr>
              <a:t>Package::Class</a:t>
            </a: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381000" y="2133600"/>
            <a:ext cx="38100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ja-JP" sz="1400" b="0" i="0">
                <a:latin typeface="Verdana" pitchFamily="34" charset="0"/>
                <a:ea typeface="ＭＳ Ｐゴシック" pitchFamily="50" charset="-128"/>
              </a:rPr>
              <a:t>visibility attribute:Type= Default value</a:t>
            </a:r>
          </a:p>
          <a:p>
            <a:endParaRPr kumimoji="1" lang="en-US" altLang="ja-JP" sz="1400" b="0" i="0"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381000" y="2667000"/>
            <a:ext cx="3810000" cy="10668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1" lang="en-US" altLang="ja-JP" sz="1400" b="0" i="0">
                <a:latin typeface="Verdana" pitchFamily="34" charset="0"/>
                <a:ea typeface="ＭＳ Ｐゴシック" pitchFamily="50" charset="-128"/>
              </a:rPr>
              <a:t>visibility Operation (Parameter):Return </a:t>
            </a:r>
            <a:br>
              <a:rPr kumimoji="1" lang="en-US" altLang="ja-JP" sz="1400" b="0" i="0">
                <a:latin typeface="Verdana" pitchFamily="34" charset="0"/>
                <a:ea typeface="ＭＳ Ｐゴシック" pitchFamily="50" charset="-128"/>
              </a:rPr>
            </a:br>
            <a:r>
              <a:rPr kumimoji="1" lang="en-US" altLang="ja-JP" sz="1400" b="0" i="0">
                <a:latin typeface="Verdana" pitchFamily="34" charset="0"/>
                <a:ea typeface="ＭＳ Ｐゴシック" pitchFamily="50" charset="-128"/>
              </a:rPr>
              <a:t>			   Type</a:t>
            </a:r>
          </a:p>
          <a:p>
            <a:pPr eaLnBrk="0" hangingPunct="0"/>
            <a:endParaRPr kumimoji="1" lang="en-US" altLang="ja-JP" sz="1600" b="0" i="0"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609600" y="4953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+ Public		: Able to access from any classes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# Protected	: Able to access from same class and its inherited classes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˜</a:t>
            </a:r>
            <a:r>
              <a:rPr lang="ja-JP" altLang="en-US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　</a:t>
            </a: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Package	: Able to access within same package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-  Private	: Able to access from same class</a:t>
            </a:r>
          </a:p>
          <a:p>
            <a:pPr marL="342900" indent="-342900">
              <a:spcBef>
                <a:spcPct val="20000"/>
              </a:spcBef>
            </a:pPr>
            <a:endParaRPr lang="en-US" altLang="ja-JP" sz="1600" b="0" i="0">
              <a:latin typeface="Verdana" pitchFamily="34" charset="0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52400" y="4572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ja-JP" sz="1600" b="0" i="0">
                <a:solidFill>
                  <a:srgbClr val="000000"/>
                </a:solidFill>
                <a:latin typeface="Verdana" pitchFamily="34" charset="0"/>
                <a:ea typeface="ＭＳ Ｐゴシック" pitchFamily="50" charset="-128"/>
                <a:cs typeface="Courier New" pitchFamily="49" charset="0"/>
              </a:rPr>
              <a:t>Visibility</a:t>
            </a:r>
            <a:endParaRPr lang="en-US" altLang="ja-JP" sz="1600" b="0" i="0">
              <a:latin typeface="Verdana" pitchFamily="34" charset="0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5334000" y="1600200"/>
            <a:ext cx="32004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1600" i="0">
                <a:latin typeface="Verdana" pitchFamily="34" charset="0"/>
                <a:ea typeface="ＭＳ Ｐゴシック" pitchFamily="50" charset="-128"/>
              </a:rPr>
              <a:t>Person</a:t>
            </a:r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5334000" y="2133600"/>
            <a:ext cx="3200400" cy="5334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- name:String</a:t>
            </a:r>
          </a:p>
          <a:p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- address:String</a:t>
            </a:r>
          </a:p>
        </p:txBody>
      </p:sp>
      <p:sp>
        <p:nvSpPr>
          <p:cNvPr id="99340" name="AutoShape 12"/>
          <p:cNvSpPr>
            <a:spLocks noChangeArrowheads="1"/>
          </p:cNvSpPr>
          <p:nvPr/>
        </p:nvSpPr>
        <p:spPr bwMode="auto">
          <a:xfrm>
            <a:off x="5334000" y="2667000"/>
            <a:ext cx="3200400" cy="1447800"/>
          </a:xfrm>
          <a:prstGeom prst="roundRect">
            <a:avLst>
              <a:gd name="adj" fmla="val 4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+setAddress(address:String)</a:t>
            </a:r>
          </a:p>
          <a:p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+getAddress():String</a:t>
            </a:r>
          </a:p>
          <a:p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+setName(name:String)</a:t>
            </a:r>
          </a:p>
          <a:p>
            <a:r>
              <a:rPr kumimoji="1" lang="en-US" altLang="ja-JP" sz="1600" b="0" i="0">
                <a:latin typeface="Verdana" pitchFamily="34" charset="0"/>
                <a:ea typeface="ＭＳ Ｐゴシック" pitchFamily="50" charset="-128"/>
              </a:rPr>
              <a:t>+getName():String</a:t>
            </a: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4483100" y="2362200"/>
            <a:ext cx="609600" cy="762000"/>
          </a:xfrm>
          <a:prstGeom prst="rightArrow">
            <a:avLst>
              <a:gd name="adj1" fmla="val 50000"/>
              <a:gd name="adj2" fmla="val 3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en-US" dirty="0"/>
              <a:t>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/>
              <a:t>Private,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class yang  </a:t>
            </a:r>
            <a:r>
              <a:rPr lang="en-US" dirty="0" err="1"/>
              <a:t>bersangkutan</a:t>
            </a:r>
            <a:endParaRPr lang="en-US" dirty="0"/>
          </a:p>
          <a:p>
            <a:r>
              <a:rPr lang="en-US" dirty="0"/>
              <a:t>Protected,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class yang  </a:t>
            </a:r>
            <a:r>
              <a:rPr lang="en-US" dirty="0" err="1"/>
              <a:t>bersangkutan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yang </a:t>
            </a:r>
            <a:r>
              <a:rPr lang="en-US" dirty="0" err="1"/>
              <a:t>mewarisinya</a:t>
            </a:r>
            <a:endParaRPr lang="en-US" dirty="0"/>
          </a:p>
          <a:p>
            <a:r>
              <a:rPr lang="en-US" dirty="0"/>
              <a:t>Public,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>
                <a:latin typeface="TimesNewRoman,Bold" charset="0"/>
              </a:rPr>
              <a:t>Relasi Antar </a:t>
            </a:r>
            <a:r>
              <a:rPr lang="en-GB" sz="3600" b="1" i="1">
                <a:latin typeface="TimesNewRoman,BoldItalic" charset="0"/>
              </a:rPr>
              <a:t>Class</a:t>
            </a:r>
            <a:endParaRPr lang="en-US" sz="3600" b="1" i="1">
              <a:latin typeface="TimesNewRoman,BoldItalic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Assosiation</a:t>
            </a:r>
            <a:endParaRPr lang="en-US" dirty="0"/>
          </a:p>
          <a:p>
            <a:r>
              <a:rPr lang="en-US" dirty="0"/>
              <a:t>Dependency</a:t>
            </a:r>
          </a:p>
          <a:p>
            <a:r>
              <a:rPr lang="en-US"/>
              <a:t>Generalization/</a:t>
            </a:r>
            <a:r>
              <a:rPr lang="en-US" dirty="0" err="1"/>
              <a:t>Pewarisan</a:t>
            </a:r>
            <a:endParaRPr lang="en-US" dirty="0"/>
          </a:p>
          <a:p>
            <a:r>
              <a:rPr lang="en-US" dirty="0"/>
              <a:t>Realization</a:t>
            </a:r>
          </a:p>
          <a:p>
            <a:r>
              <a:rPr lang="en-US" dirty="0" err="1"/>
              <a:t>Agregasi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0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- Class Diagram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609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unidirectional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menggunakan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garis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berpanah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terbuka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bi-directional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menggunakan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garis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tanpa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panah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may be drawn as a diamond for association with more than two ends 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381000" y="2003425"/>
          <a:ext cx="40386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Visio" r:id="rId4" imgW="3017520" imgH="1241450" progId="Visio.Drawing.11">
                  <p:embed/>
                </p:oleObj>
              </mc:Choice>
              <mc:Fallback>
                <p:oleObj name="Visio" r:id="rId4" imgW="3017520" imgH="12414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03425"/>
                        <a:ext cx="40386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81000" y="35052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Binary and Ternary association</a:t>
            </a: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8305800" y="83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7924800" y="121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1570" name="Group 258"/>
          <p:cNvGraphicFramePr>
            <a:graphicFrameLocks noGrp="1"/>
          </p:cNvGraphicFramePr>
          <p:nvPr>
            <p:ph sz="half" idx="1"/>
          </p:nvPr>
        </p:nvGraphicFramePr>
        <p:xfrm>
          <a:off x="4876800" y="2667000"/>
          <a:ext cx="4114800" cy="2895600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Indicator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Meaning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Example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Zero or one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Zero or more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Zero to n (where n&gt;1)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0..3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One only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One or more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1..n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One to n (where n&gt;1)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1..5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Many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Only n (where n&gt;1)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 or more, where n &gt;1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7..*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n..m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Where n&amp; m both &gt;1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pitchFamily="18" charset="0"/>
                          <a:cs typeface="Tahoma" charset="0"/>
                        </a:rPr>
                        <a:t>3..10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41551" name="Rectangle 239"/>
          <p:cNvSpPr>
            <a:spLocks noChangeArrowheads="1"/>
          </p:cNvSpPr>
          <p:nvPr/>
        </p:nvSpPr>
        <p:spPr bwMode="auto">
          <a:xfrm>
            <a:off x="4495800" y="22098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0" dirty="0">
                <a:effectLst/>
              </a:rPr>
              <a:t>Multiplicity indicator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1554" name="Rectangle 242"/>
          <p:cNvSpPr>
            <a:spLocks noChangeArrowheads="1"/>
          </p:cNvSpPr>
          <p:nvPr/>
        </p:nvSpPr>
        <p:spPr bwMode="auto">
          <a:xfrm>
            <a:off x="0" y="3886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0" dirty="0" err="1">
                <a:effectLst/>
              </a:rPr>
              <a:t>Contoh</a:t>
            </a:r>
            <a:r>
              <a:rPr lang="en-US" sz="2000" b="0" dirty="0">
                <a:effectLst/>
              </a:rPr>
              <a:t> :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1563" name="Object 251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4495800"/>
          <a:ext cx="31289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Visio" r:id="rId6" imgW="3128772" imgH="612648" progId="Visio.Drawing.11">
                  <p:embed/>
                </p:oleObj>
              </mc:Choice>
              <mc:Fallback>
                <p:oleObj name="Visio" r:id="rId6" imgW="3128772" imgH="61264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31289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69" name="Rectangle 257"/>
          <p:cNvSpPr>
            <a:spLocks noChangeArrowheads="1"/>
          </p:cNvSpPr>
          <p:nvPr/>
        </p:nvSpPr>
        <p:spPr bwMode="auto">
          <a:xfrm>
            <a:off x="304800" y="5257800"/>
            <a:ext cx="502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Dibaca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: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Mahasiswa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punya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0..*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Nilai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dan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Nilai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dipunyai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object </a:t>
            </a:r>
            <a:r>
              <a:rPr lang="en-US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Mahasiswa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4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8" grpId="0" animBg="1"/>
      <p:bldP spid="1413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Asosiasi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Asosiasi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class. </a:t>
            </a:r>
          </a:p>
          <a:p>
            <a:pPr>
              <a:buNone/>
            </a:pP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class yang </a:t>
            </a:r>
          </a:p>
          <a:p>
            <a:pPr>
              <a:buNone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class lain, </a:t>
            </a:r>
            <a:r>
              <a:rPr lang="en-US" dirty="0" err="1"/>
              <a:t>atau</a:t>
            </a:r>
            <a:r>
              <a:rPr lang="en-US" dirty="0"/>
              <a:t> class</a:t>
            </a:r>
          </a:p>
          <a:p>
            <a:pPr>
              <a:buNone/>
            </a:pP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eksistensi</a:t>
            </a:r>
            <a:r>
              <a:rPr lang="en-US" dirty="0"/>
              <a:t> class lain. </a:t>
            </a:r>
          </a:p>
          <a:p>
            <a:pPr>
              <a:buNone/>
            </a:pPr>
            <a:r>
              <a:rPr lang="en-US" dirty="0" err="1"/>
              <a:t>Panah</a:t>
            </a:r>
            <a:r>
              <a:rPr lang="en-US" dirty="0"/>
              <a:t> navigability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query </a:t>
            </a:r>
          </a:p>
          <a:p>
            <a:pPr>
              <a:buNone/>
            </a:pPr>
            <a:r>
              <a:rPr lang="en-US" dirty="0" err="1"/>
              <a:t>antar</a:t>
            </a:r>
            <a:r>
              <a:rPr lang="en-US" dirty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1026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Visio</vt:lpstr>
      <vt:lpstr>CLASS DIAGRAM</vt:lpstr>
      <vt:lpstr>Class</vt:lpstr>
      <vt:lpstr>CLASS DIAGRAM</vt:lpstr>
      <vt:lpstr>Bagian Class Diagram</vt:lpstr>
      <vt:lpstr>Class Diagram</vt:lpstr>
      <vt:lpstr>Sifat Class Diagram</vt:lpstr>
      <vt:lpstr>Relasi Antar Class</vt:lpstr>
      <vt:lpstr>PowerPoint Presentation</vt:lpstr>
      <vt:lpstr>Asosiasi</vt:lpstr>
      <vt:lpstr>Relasi antar class</vt:lpstr>
      <vt:lpstr>Dependensi</vt:lpstr>
      <vt:lpstr>Contoh dependency</vt:lpstr>
      <vt:lpstr>Agregasi</vt:lpstr>
      <vt:lpstr>Class computer- Aggregation</vt:lpstr>
      <vt:lpstr>komposisi</vt:lpstr>
      <vt:lpstr>Realisasi</vt:lpstr>
      <vt:lpstr>realisasi</vt:lpstr>
      <vt:lpstr>generalisasi</vt:lpstr>
      <vt:lpstr>Assosiation Type</vt:lpstr>
      <vt:lpstr>Assosiation Type</vt:lpstr>
      <vt:lpstr>Pewarisan</vt:lpstr>
      <vt:lpstr>PowerPoint Presentation</vt:lpstr>
      <vt:lpstr>Hubungan Dinamis</vt:lpstr>
      <vt:lpstr>Contoh Class Diagram SI  Perpustakaan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eXPerience</dc:creator>
  <cp:lastModifiedBy>Adil</cp:lastModifiedBy>
  <cp:revision>42</cp:revision>
  <dcterms:created xsi:type="dcterms:W3CDTF">2012-06-03T12:43:55Z</dcterms:created>
  <dcterms:modified xsi:type="dcterms:W3CDTF">2019-05-22T07:43:06Z</dcterms:modified>
</cp:coreProperties>
</file>