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83" r:id="rId4"/>
    <p:sldId id="284" r:id="rId5"/>
    <p:sldId id="285" r:id="rId6"/>
    <p:sldId id="263" r:id="rId7"/>
    <p:sldId id="264" r:id="rId8"/>
    <p:sldId id="265" r:id="rId9"/>
    <p:sldId id="266" r:id="rId10"/>
    <p:sldId id="267" r:id="rId11"/>
    <p:sldId id="268" r:id="rId12"/>
    <p:sldId id="269" r:id="rId13"/>
    <p:sldId id="270" r:id="rId14"/>
    <p:sldId id="271" r:id="rId15"/>
    <p:sldId id="286" r:id="rId16"/>
    <p:sldId id="287" r:id="rId17"/>
    <p:sldId id="288" r:id="rId18"/>
    <p:sldId id="272" r:id="rId19"/>
    <p:sldId id="273"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47" d="100"/>
          <a:sy n="47" d="100"/>
        </p:scale>
        <p:origin x="-138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DB0524-66EA-4EE6-84ED-76C3DC6ABE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861DB-7353-45E3-B4B1-1931690A8C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B8234-82C6-4D3D-AD8B-E0199A2367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FC4D9-1EF1-4459-8909-D044D44B54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93C55-83DF-4610-9D1C-80528B3B80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81B11-EE7F-4024-9CE7-E950D73E2A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7E9FA-A81E-47D8-9B08-4A2D303A53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B5472B-F5E1-4DF0-9B5D-9A0E54B767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71816-8F82-4758-BE8A-C025F331AF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8A717-6C5D-43F8-9DF1-A0FE7CE6C7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869D0FD-E68E-485E-9E9F-5FF81917EC4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DD36DA2-482D-422C-9301-5ABA7FC3E22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b="1"/>
              <a:t>PERANCANGAN BERORIENTASI OBJEK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b="1" i="1"/>
              <a:t>POLYMORPHISM</a:t>
            </a:r>
          </a:p>
        </p:txBody>
      </p:sp>
      <p:sp>
        <p:nvSpPr>
          <p:cNvPr id="17411" name="Rectangle 3"/>
          <p:cNvSpPr>
            <a:spLocks noGrp="1" noChangeArrowheads="1"/>
          </p:cNvSpPr>
          <p:nvPr>
            <p:ph idx="1"/>
          </p:nvPr>
        </p:nvSpPr>
        <p:spPr/>
        <p:txBody>
          <a:bodyPr/>
          <a:lstStyle/>
          <a:p>
            <a:pPr>
              <a:lnSpc>
                <a:spcPct val="90000"/>
              </a:lnSpc>
            </a:pPr>
            <a:r>
              <a:rPr lang="en-US" sz="2100"/>
              <a:t>Polimorfisme yaitu konsep yang menyatakan bahwa sesuatu yang sama dapat mempunyai bentuk dan perilaku berbeda.</a:t>
            </a:r>
          </a:p>
          <a:p>
            <a:pPr>
              <a:lnSpc>
                <a:spcPct val="90000"/>
              </a:lnSpc>
            </a:pPr>
            <a:r>
              <a:rPr lang="en-US" sz="2100"/>
              <a:t>Polimorfisme mempunyai arti bahwa operasi yang sama mungkin mempunyai perbedaan dalam kelas yang berbeda.</a:t>
            </a:r>
          </a:p>
          <a:p>
            <a:pPr>
              <a:lnSpc>
                <a:spcPct val="90000"/>
              </a:lnSpc>
            </a:pPr>
            <a:r>
              <a:rPr lang="en-US" sz="2100"/>
              <a:t>Kemampuan objek-objek yang berbeda untuk melakukan metode yang sesuai dalam merespon pesan yang sama.</a:t>
            </a:r>
          </a:p>
          <a:p>
            <a:pPr>
              <a:lnSpc>
                <a:spcPct val="90000"/>
              </a:lnSpc>
            </a:pPr>
            <a:r>
              <a:rPr lang="en-US" sz="2100"/>
              <a:t>Seleksi dari metode yang sesuai, bergantung pada kelas yang seharusnya menciptakan Objek.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200" b="1"/>
              <a:t>PEMODELAN BERORIENTASI OBJEK</a:t>
            </a:r>
          </a:p>
        </p:txBody>
      </p:sp>
      <p:sp>
        <p:nvSpPr>
          <p:cNvPr id="18435" name="Rectangle 3"/>
          <p:cNvSpPr>
            <a:spLocks noGrp="1" noChangeArrowheads="1"/>
          </p:cNvSpPr>
          <p:nvPr>
            <p:ph idx="1"/>
          </p:nvPr>
        </p:nvSpPr>
        <p:spPr/>
        <p:txBody>
          <a:bodyPr/>
          <a:lstStyle/>
          <a:p>
            <a:pPr>
              <a:buFont typeface="Wingdings" pitchFamily="2" charset="2"/>
              <a:buNone/>
            </a:pPr>
            <a:r>
              <a:rPr lang="en-US"/>
              <a:t>   Teknik pemodelan objek menggunakan tiga macam model untuk menggambarkan sistem :</a:t>
            </a:r>
          </a:p>
          <a:p>
            <a:pPr>
              <a:buFont typeface="Wingdings" pitchFamily="2" charset="2"/>
              <a:buNone/>
            </a:pPr>
            <a:r>
              <a:rPr lang="en-US"/>
              <a:t>   A. Model Objek</a:t>
            </a:r>
          </a:p>
          <a:p>
            <a:pPr>
              <a:buFont typeface="Wingdings" pitchFamily="2" charset="2"/>
              <a:buNone/>
            </a:pPr>
            <a:r>
              <a:rPr lang="en-US"/>
              <a:t>   B. Model Dinamik</a:t>
            </a:r>
          </a:p>
          <a:p>
            <a:pPr>
              <a:buFont typeface="Wingdings" pitchFamily="2" charset="2"/>
              <a:buNone/>
            </a:pPr>
            <a:r>
              <a:rPr lang="en-US"/>
              <a:t>   C. Model Fungsional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i="1"/>
              <a:t>A. Model Objek :</a:t>
            </a:r>
          </a:p>
        </p:txBody>
      </p:sp>
      <p:sp>
        <p:nvSpPr>
          <p:cNvPr id="19459" name="Rectangle 3"/>
          <p:cNvSpPr>
            <a:spLocks noGrp="1" noChangeArrowheads="1"/>
          </p:cNvSpPr>
          <p:nvPr>
            <p:ph idx="1"/>
          </p:nvPr>
        </p:nvSpPr>
        <p:spPr/>
        <p:txBody>
          <a:bodyPr/>
          <a:lstStyle/>
          <a:p>
            <a:r>
              <a:rPr lang="en-US"/>
              <a:t>Model objek Menggambarkan struktur statis dari suatu objek dalam sistem dan relasinya</a:t>
            </a:r>
          </a:p>
          <a:p>
            <a:r>
              <a:rPr lang="en-US"/>
              <a:t>Model objek berisi diagram objek. Yang berupa </a:t>
            </a:r>
            <a:r>
              <a:rPr lang="en-US" i="1">
                <a:solidFill>
                  <a:srgbClr val="CC3300"/>
                </a:solidFill>
              </a:rPr>
              <a:t>graph</a:t>
            </a:r>
            <a:r>
              <a:rPr lang="en-US" i="1"/>
              <a:t> </a:t>
            </a:r>
            <a:r>
              <a:rPr lang="en-US"/>
              <a:t>dimana </a:t>
            </a:r>
            <a:r>
              <a:rPr lang="en-US" i="1">
                <a:solidFill>
                  <a:srgbClr val="CC3300"/>
                </a:solidFill>
              </a:rPr>
              <a:t>node</a:t>
            </a:r>
            <a:r>
              <a:rPr lang="en-US"/>
              <a:t>nya adalah kelas yang mempunyai relasi antar kelas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b="1" i="1"/>
              <a:t>B. Model Dinamik</a:t>
            </a:r>
          </a:p>
        </p:txBody>
      </p:sp>
      <p:sp>
        <p:nvSpPr>
          <p:cNvPr id="20483" name="Rectangle 3"/>
          <p:cNvSpPr>
            <a:spLocks noGrp="1" noChangeArrowheads="1"/>
          </p:cNvSpPr>
          <p:nvPr>
            <p:ph idx="1"/>
          </p:nvPr>
        </p:nvSpPr>
        <p:spPr/>
        <p:txBody>
          <a:bodyPr/>
          <a:lstStyle/>
          <a:p>
            <a:r>
              <a:rPr lang="en-US" sz="2500"/>
              <a:t>Model dinamik menggambarkan aspek dari sistem yang berubah setiap saat.</a:t>
            </a:r>
          </a:p>
          <a:p>
            <a:r>
              <a:rPr lang="en-US" sz="2500"/>
              <a:t>Model dinamik dipergunakan untuk menyatakan aspek kontrol dari sistem.</a:t>
            </a:r>
          </a:p>
          <a:p>
            <a:r>
              <a:rPr lang="en-US" sz="2500"/>
              <a:t>Model dinamik berisi </a:t>
            </a:r>
            <a:r>
              <a:rPr lang="en-US" sz="2500" i="1">
                <a:solidFill>
                  <a:srgbClr val="CC3300"/>
                </a:solidFill>
              </a:rPr>
              <a:t>state diagram</a:t>
            </a:r>
            <a:r>
              <a:rPr lang="en-US" sz="2500"/>
              <a:t>. Yang berbentuk graph dimana </a:t>
            </a:r>
            <a:r>
              <a:rPr lang="en-US" sz="2500" i="1">
                <a:solidFill>
                  <a:srgbClr val="CC3300"/>
                </a:solidFill>
              </a:rPr>
              <a:t>node</a:t>
            </a:r>
            <a:r>
              <a:rPr lang="en-US" sz="2500"/>
              <a:t>nya adalah </a:t>
            </a:r>
            <a:r>
              <a:rPr lang="en-US" sz="2500" i="1">
                <a:solidFill>
                  <a:srgbClr val="CC3300"/>
                </a:solidFill>
              </a:rPr>
              <a:t>state</a:t>
            </a:r>
            <a:r>
              <a:rPr lang="en-US" sz="2500" i="1"/>
              <a:t> </a:t>
            </a:r>
            <a:r>
              <a:rPr lang="en-US" sz="2500"/>
              <a:t>dan </a:t>
            </a:r>
            <a:r>
              <a:rPr lang="en-US" sz="2500" i="1">
                <a:solidFill>
                  <a:srgbClr val="CC3300"/>
                </a:solidFill>
              </a:rPr>
              <a:t>arc</a:t>
            </a:r>
            <a:r>
              <a:rPr lang="en-US" sz="2500" i="1"/>
              <a:t> </a:t>
            </a:r>
            <a:r>
              <a:rPr lang="en-US" sz="2500"/>
              <a:t>adalah transisi antara </a:t>
            </a:r>
            <a:r>
              <a:rPr lang="en-US" sz="2500" i="1">
                <a:solidFill>
                  <a:srgbClr val="CC3300"/>
                </a:solidFill>
              </a:rPr>
              <a:t>state</a:t>
            </a:r>
            <a:r>
              <a:rPr lang="en-US" sz="2500" i="1"/>
              <a:t> </a:t>
            </a:r>
            <a:r>
              <a:rPr lang="en-US" sz="2500"/>
              <a:t>yang disebabkan oleh </a:t>
            </a:r>
            <a:r>
              <a:rPr lang="en-US" sz="2500" i="1">
                <a:solidFill>
                  <a:srgbClr val="CC3300"/>
                </a:solidFill>
              </a:rPr>
              <a:t>event</a:t>
            </a:r>
            <a:r>
              <a:rPr lang="en-US" sz="250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i="1"/>
              <a:t>C. Model Fungsional</a:t>
            </a:r>
          </a:p>
        </p:txBody>
      </p:sp>
      <p:sp>
        <p:nvSpPr>
          <p:cNvPr id="21507" name="Rectangle 3"/>
          <p:cNvSpPr>
            <a:spLocks noGrp="1" noChangeArrowheads="1"/>
          </p:cNvSpPr>
          <p:nvPr>
            <p:ph idx="1"/>
          </p:nvPr>
        </p:nvSpPr>
        <p:spPr/>
        <p:txBody>
          <a:bodyPr/>
          <a:lstStyle/>
          <a:p>
            <a:r>
              <a:rPr lang="en-US"/>
              <a:t>Model fungsional menggambrakan transformasi nilai data di dalam sistem.</a:t>
            </a:r>
          </a:p>
          <a:p>
            <a:r>
              <a:rPr lang="en-US"/>
              <a:t>Model fungsional berisi data flow diagram. DFD adalah suatu </a:t>
            </a:r>
            <a:r>
              <a:rPr lang="en-US" i="1">
                <a:solidFill>
                  <a:srgbClr val="CC3300"/>
                </a:solidFill>
              </a:rPr>
              <a:t>graph</a:t>
            </a:r>
            <a:r>
              <a:rPr lang="en-US" i="1"/>
              <a:t> </a:t>
            </a:r>
            <a:r>
              <a:rPr lang="en-US"/>
              <a:t>dimana </a:t>
            </a:r>
            <a:r>
              <a:rPr lang="en-US" i="1">
                <a:solidFill>
                  <a:srgbClr val="CC3300"/>
                </a:solidFill>
              </a:rPr>
              <a:t>node</a:t>
            </a:r>
            <a:r>
              <a:rPr lang="en-US"/>
              <a:t>nya menyatakan proses dan </a:t>
            </a:r>
            <a:r>
              <a:rPr lang="en-US" i="1">
                <a:solidFill>
                  <a:srgbClr val="CC3300"/>
                </a:solidFill>
              </a:rPr>
              <a:t>arc</a:t>
            </a:r>
            <a:r>
              <a:rPr lang="en-US"/>
              <a:t>nya adalah aliran data.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510334"/>
          </a:xfrm>
        </p:spPr>
        <p:txBody>
          <a:bodyPr>
            <a:noAutofit/>
          </a:bodyPr>
          <a:lstStyle/>
          <a:p>
            <a:r>
              <a:rPr lang="en-US" sz="4000" dirty="0" err="1" smtClean="0"/>
              <a:t>Konsep</a:t>
            </a:r>
            <a:r>
              <a:rPr lang="en-US" sz="4000" dirty="0" smtClean="0"/>
              <a:t> </a:t>
            </a:r>
            <a:r>
              <a:rPr lang="en-US" sz="4000" dirty="0" err="1" smtClean="0"/>
              <a:t>dalam</a:t>
            </a:r>
            <a:r>
              <a:rPr lang="en-US" sz="4000" dirty="0" smtClean="0"/>
              <a:t>  </a:t>
            </a:r>
            <a:r>
              <a:rPr lang="en-US" sz="4000" dirty="0" err="1" smtClean="0"/>
              <a:t>Metode</a:t>
            </a:r>
            <a:r>
              <a:rPr lang="en-US" sz="4000" dirty="0" smtClean="0"/>
              <a:t> </a:t>
            </a:r>
            <a:r>
              <a:rPr lang="en-US" sz="4000" dirty="0" err="1" smtClean="0"/>
              <a:t>Beorientasi</a:t>
            </a:r>
            <a:r>
              <a:rPr lang="en-US" sz="4000" dirty="0" smtClean="0"/>
              <a:t> </a:t>
            </a:r>
            <a:r>
              <a:rPr lang="en-US" sz="4000" dirty="0" err="1" smtClean="0"/>
              <a:t>Objek</a:t>
            </a:r>
            <a:r>
              <a:rPr lang="en-US" sz="4000" dirty="0" smtClean="0"/>
              <a:t> </a:t>
            </a:r>
            <a:endParaRPr lang="en-US" sz="4000" dirty="0"/>
          </a:p>
        </p:txBody>
      </p:sp>
      <p:sp>
        <p:nvSpPr>
          <p:cNvPr id="3" name="Content Placeholder 2"/>
          <p:cNvSpPr>
            <a:spLocks noGrp="1"/>
          </p:cNvSpPr>
          <p:nvPr>
            <p:ph idx="1"/>
          </p:nvPr>
        </p:nvSpPr>
        <p:spPr>
          <a:xfrm>
            <a:off x="0" y="1500174"/>
            <a:ext cx="8858280" cy="5357826"/>
          </a:xfrm>
        </p:spPr>
        <p:txBody>
          <a:bodyPr>
            <a:normAutofit fontScale="85000" lnSpcReduction="10000"/>
          </a:bodyPr>
          <a:lstStyle/>
          <a:p>
            <a:r>
              <a:rPr lang="en-US" dirty="0" err="1" smtClean="0"/>
              <a:t>Objek</a:t>
            </a:r>
            <a:r>
              <a:rPr lang="en-US" dirty="0" smtClean="0"/>
              <a:t> </a:t>
            </a:r>
          </a:p>
          <a:p>
            <a:pPr algn="just">
              <a:buNone/>
            </a:pPr>
            <a:r>
              <a:rPr lang="en-US" dirty="0" err="1" smtClean="0"/>
              <a:t>Objek</a:t>
            </a:r>
            <a:r>
              <a:rPr lang="en-US" dirty="0" smtClean="0"/>
              <a:t> </a:t>
            </a:r>
            <a:r>
              <a:rPr lang="en-US" dirty="0" err="1" smtClean="0"/>
              <a:t>adalah</a:t>
            </a:r>
            <a:r>
              <a:rPr lang="en-US" dirty="0" smtClean="0"/>
              <a:t> </a:t>
            </a:r>
            <a:r>
              <a:rPr lang="en-US" dirty="0" err="1" smtClean="0"/>
              <a:t>suatu</a:t>
            </a:r>
            <a:r>
              <a:rPr lang="en-US" dirty="0" smtClean="0"/>
              <a:t> </a:t>
            </a:r>
            <a:r>
              <a:rPr lang="en-US" dirty="0" err="1" smtClean="0"/>
              <a:t>kombinasi</a:t>
            </a:r>
            <a:r>
              <a:rPr lang="en-US" dirty="0" smtClean="0"/>
              <a:t> </a:t>
            </a:r>
            <a:r>
              <a:rPr lang="en-US" dirty="0" err="1" smtClean="0"/>
              <a:t>antara</a:t>
            </a:r>
            <a:r>
              <a:rPr lang="en-US" dirty="0" smtClean="0"/>
              <a:t> data </a:t>
            </a:r>
            <a:r>
              <a:rPr lang="en-US" dirty="0" err="1" smtClean="0"/>
              <a:t>dan</a:t>
            </a:r>
            <a:r>
              <a:rPr lang="en-US" dirty="0" smtClean="0"/>
              <a:t> </a:t>
            </a:r>
            <a:r>
              <a:rPr lang="en-US" dirty="0" err="1" smtClean="0"/>
              <a:t>aspek</a:t>
            </a:r>
            <a:r>
              <a:rPr lang="en-US" dirty="0" smtClean="0"/>
              <a:t> </a:t>
            </a:r>
            <a:r>
              <a:rPr lang="en-US" dirty="0" err="1" smtClean="0"/>
              <a:t>lojik</a:t>
            </a:r>
            <a:r>
              <a:rPr lang="en-US" dirty="0" smtClean="0"/>
              <a:t> yang </a:t>
            </a:r>
            <a:r>
              <a:rPr lang="en-US" dirty="0" err="1" smtClean="0"/>
              <a:t>merepresentasikan</a:t>
            </a:r>
            <a:r>
              <a:rPr lang="en-US" dirty="0" smtClean="0"/>
              <a:t> </a:t>
            </a:r>
            <a:r>
              <a:rPr lang="en-US" dirty="0" err="1" smtClean="0"/>
              <a:t>suatu</a:t>
            </a:r>
            <a:r>
              <a:rPr lang="en-US" dirty="0" smtClean="0"/>
              <a:t> </a:t>
            </a:r>
            <a:r>
              <a:rPr lang="en-US" dirty="0" err="1" smtClean="0"/>
              <a:t>entitas</a:t>
            </a:r>
            <a:r>
              <a:rPr lang="en-US" dirty="0" smtClean="0"/>
              <a:t>  </a:t>
            </a:r>
            <a:r>
              <a:rPr lang="en-US" dirty="0" err="1" smtClean="0"/>
              <a:t>dunia</a:t>
            </a:r>
            <a:r>
              <a:rPr lang="en-US" dirty="0" smtClean="0"/>
              <a:t> </a:t>
            </a:r>
            <a:r>
              <a:rPr lang="en-US" dirty="0" err="1" smtClean="0"/>
              <a:t>nyata</a:t>
            </a:r>
            <a:r>
              <a:rPr lang="en-US" dirty="0" smtClean="0"/>
              <a:t>. </a:t>
            </a:r>
            <a:r>
              <a:rPr lang="en-US" dirty="0" err="1" smtClean="0"/>
              <a:t>Contoh</a:t>
            </a:r>
            <a:r>
              <a:rPr lang="en-US" dirty="0" smtClean="0"/>
              <a:t> : </a:t>
            </a:r>
            <a:r>
              <a:rPr lang="en-US" dirty="0" err="1" smtClean="0"/>
              <a:t>mobil</a:t>
            </a:r>
            <a:r>
              <a:rPr lang="en-US" dirty="0" smtClean="0"/>
              <a:t> </a:t>
            </a:r>
            <a:r>
              <a:rPr lang="en-US" dirty="0" err="1" smtClean="0"/>
              <a:t>toyota</a:t>
            </a:r>
            <a:r>
              <a:rPr lang="en-US" dirty="0" smtClean="0"/>
              <a:t> </a:t>
            </a:r>
            <a:r>
              <a:rPr lang="en-US" dirty="0" err="1" smtClean="0"/>
              <a:t>kijang</a:t>
            </a:r>
            <a:r>
              <a:rPr lang="en-US" dirty="0" smtClean="0"/>
              <a:t> </a:t>
            </a:r>
            <a:r>
              <a:rPr lang="en-US" dirty="0" err="1" smtClean="0"/>
              <a:t>adalah</a:t>
            </a:r>
            <a:r>
              <a:rPr lang="en-US" dirty="0" smtClean="0"/>
              <a:t> </a:t>
            </a:r>
            <a:r>
              <a:rPr lang="en-US" dirty="0" err="1" smtClean="0"/>
              <a:t>suatu</a:t>
            </a:r>
            <a:r>
              <a:rPr lang="en-US" dirty="0" smtClean="0"/>
              <a:t> </a:t>
            </a:r>
            <a:r>
              <a:rPr lang="en-US" dirty="0" err="1" smtClean="0"/>
              <a:t>objek</a:t>
            </a:r>
            <a:r>
              <a:rPr lang="en-US" dirty="0" smtClean="0"/>
              <a:t>, </a:t>
            </a:r>
            <a:r>
              <a:rPr lang="en-US" dirty="0" err="1" smtClean="0"/>
              <a:t>maka</a:t>
            </a:r>
            <a:r>
              <a:rPr lang="en-US" dirty="0" smtClean="0"/>
              <a:t> yang </a:t>
            </a:r>
            <a:r>
              <a:rPr lang="en-US" dirty="0" err="1" smtClean="0"/>
              <a:t>menjadi</a:t>
            </a:r>
            <a:r>
              <a:rPr lang="en-US" dirty="0" smtClean="0"/>
              <a:t> data </a:t>
            </a:r>
            <a:r>
              <a:rPr lang="en-US" dirty="0" err="1" smtClean="0"/>
              <a:t>adalah</a:t>
            </a:r>
            <a:r>
              <a:rPr lang="en-US" dirty="0" smtClean="0"/>
              <a:t>   </a:t>
            </a:r>
            <a:r>
              <a:rPr lang="en-US" dirty="0" err="1" smtClean="0"/>
              <a:t>warna</a:t>
            </a:r>
            <a:r>
              <a:rPr lang="en-US" dirty="0" smtClean="0"/>
              <a:t>, </a:t>
            </a:r>
            <a:r>
              <a:rPr lang="en-US" dirty="0" err="1" smtClean="0"/>
              <a:t>pembuat</a:t>
            </a:r>
            <a:r>
              <a:rPr lang="en-US" dirty="0" smtClean="0"/>
              <a:t>, </a:t>
            </a:r>
            <a:r>
              <a:rPr lang="en-US" dirty="0" err="1" smtClean="0"/>
              <a:t>harga</a:t>
            </a:r>
            <a:r>
              <a:rPr lang="en-US" dirty="0" smtClean="0"/>
              <a:t>, </a:t>
            </a:r>
            <a:r>
              <a:rPr lang="en-US" dirty="0" err="1" smtClean="0"/>
              <a:t>konsumsi</a:t>
            </a:r>
            <a:r>
              <a:rPr lang="en-US" dirty="0" smtClean="0"/>
              <a:t> </a:t>
            </a:r>
            <a:r>
              <a:rPr lang="en-US" dirty="0" err="1" smtClean="0"/>
              <a:t>bahan</a:t>
            </a:r>
            <a:r>
              <a:rPr lang="en-US" dirty="0" smtClean="0"/>
              <a:t> </a:t>
            </a:r>
            <a:r>
              <a:rPr lang="en-US" dirty="0" err="1" smtClean="0"/>
              <a:t>bakar</a:t>
            </a:r>
            <a:r>
              <a:rPr lang="en-US" dirty="0" smtClean="0"/>
              <a:t>, </a:t>
            </a:r>
            <a:r>
              <a:rPr lang="en-US" dirty="0" err="1" smtClean="0"/>
              <a:t>mekanisme</a:t>
            </a:r>
            <a:r>
              <a:rPr lang="en-US" dirty="0" smtClean="0"/>
              <a:t> </a:t>
            </a:r>
            <a:r>
              <a:rPr lang="en-US" dirty="0" err="1" smtClean="0"/>
              <a:t>pengereman</a:t>
            </a:r>
            <a:r>
              <a:rPr lang="en-US" dirty="0" smtClean="0"/>
              <a:t>, </a:t>
            </a:r>
            <a:r>
              <a:rPr lang="en-US" dirty="0" err="1" smtClean="0"/>
              <a:t>dll</a:t>
            </a:r>
            <a:r>
              <a:rPr lang="en-US" dirty="0" smtClean="0"/>
              <a:t>. </a:t>
            </a:r>
            <a:r>
              <a:rPr lang="en-US" dirty="0" err="1" smtClean="0"/>
              <a:t>Sedangkan</a:t>
            </a:r>
            <a:r>
              <a:rPr lang="en-US" dirty="0" smtClean="0"/>
              <a:t> yang  </a:t>
            </a:r>
            <a:r>
              <a:rPr lang="en-US" dirty="0" err="1" smtClean="0"/>
              <a:t>menjadi</a:t>
            </a:r>
            <a:r>
              <a:rPr lang="en-US" dirty="0" smtClean="0"/>
              <a:t> </a:t>
            </a:r>
            <a:r>
              <a:rPr lang="en-US" dirty="0" err="1" smtClean="0"/>
              <a:t>aspek</a:t>
            </a:r>
            <a:r>
              <a:rPr lang="en-US" dirty="0" smtClean="0"/>
              <a:t> </a:t>
            </a:r>
            <a:r>
              <a:rPr lang="en-US" dirty="0" err="1" smtClean="0"/>
              <a:t>lojiknya</a:t>
            </a:r>
            <a:r>
              <a:rPr lang="en-US" dirty="0" smtClean="0"/>
              <a:t> </a:t>
            </a:r>
            <a:r>
              <a:rPr lang="en-US" dirty="0" err="1" smtClean="0"/>
              <a:t>adalah</a:t>
            </a:r>
            <a:r>
              <a:rPr lang="en-US" dirty="0" smtClean="0"/>
              <a:t> </a:t>
            </a:r>
            <a:r>
              <a:rPr lang="en-US" dirty="0" err="1" smtClean="0"/>
              <a:t>menampilkan</a:t>
            </a:r>
            <a:r>
              <a:rPr lang="en-US" dirty="0" smtClean="0"/>
              <a:t> </a:t>
            </a:r>
            <a:r>
              <a:rPr lang="en-US" dirty="0" err="1" smtClean="0"/>
              <a:t>jarak</a:t>
            </a:r>
            <a:r>
              <a:rPr lang="en-US" dirty="0" smtClean="0"/>
              <a:t> </a:t>
            </a:r>
            <a:r>
              <a:rPr lang="en-US" dirty="0" err="1" smtClean="0"/>
              <a:t>tempuh</a:t>
            </a:r>
            <a:r>
              <a:rPr lang="en-US" dirty="0" smtClean="0"/>
              <a:t>, </a:t>
            </a:r>
            <a:r>
              <a:rPr lang="en-US" dirty="0" err="1" smtClean="0"/>
              <a:t>berhenti</a:t>
            </a:r>
            <a:r>
              <a:rPr lang="en-US" dirty="0" smtClean="0"/>
              <a:t>, </a:t>
            </a:r>
            <a:r>
              <a:rPr lang="en-US" dirty="0" err="1" smtClean="0"/>
              <a:t>bejalan</a:t>
            </a:r>
            <a:r>
              <a:rPr lang="en-US" dirty="0" smtClean="0"/>
              <a:t>, </a:t>
            </a:r>
            <a:r>
              <a:rPr lang="en-US" dirty="0" err="1" smtClean="0"/>
              <a:t>belok</a:t>
            </a:r>
            <a:r>
              <a:rPr lang="en-US" dirty="0" smtClean="0"/>
              <a:t>, </a:t>
            </a:r>
            <a:r>
              <a:rPr lang="en-US" dirty="0" err="1" smtClean="0"/>
              <a:t>dll</a:t>
            </a:r>
            <a:r>
              <a:rPr lang="en-US" dirty="0" smtClean="0"/>
              <a:t>. </a:t>
            </a:r>
          </a:p>
          <a:p>
            <a:pPr>
              <a:buNone/>
            </a:pPr>
            <a:r>
              <a:rPr lang="en-US" dirty="0" smtClean="0"/>
              <a:t> </a:t>
            </a:r>
          </a:p>
          <a:p>
            <a:r>
              <a:rPr lang="en-US" dirty="0" err="1" smtClean="0"/>
              <a:t>Kelas</a:t>
            </a:r>
            <a:r>
              <a:rPr lang="en-US" dirty="0" smtClean="0"/>
              <a:t> </a:t>
            </a:r>
          </a:p>
          <a:p>
            <a:pPr algn="just">
              <a:buNone/>
            </a:pPr>
            <a:r>
              <a:rPr lang="en-US" dirty="0" err="1" smtClean="0"/>
              <a:t>Pada</a:t>
            </a:r>
            <a:r>
              <a:rPr lang="en-US" dirty="0" smtClean="0"/>
              <a:t> </a:t>
            </a:r>
            <a:r>
              <a:rPr lang="en-US" dirty="0" err="1" smtClean="0"/>
              <a:t>sistem</a:t>
            </a:r>
            <a:r>
              <a:rPr lang="en-US" dirty="0" smtClean="0"/>
              <a:t> </a:t>
            </a:r>
            <a:r>
              <a:rPr lang="en-US" dirty="0" err="1" smtClean="0"/>
              <a:t>berorientasi</a:t>
            </a:r>
            <a:r>
              <a:rPr lang="en-US" dirty="0" smtClean="0"/>
              <a:t> </a:t>
            </a:r>
            <a:r>
              <a:rPr lang="en-US" dirty="0" err="1" smtClean="0"/>
              <a:t>objek</a:t>
            </a:r>
            <a:r>
              <a:rPr lang="en-US" dirty="0" smtClean="0"/>
              <a:t>, </a:t>
            </a:r>
            <a:r>
              <a:rPr lang="en-US" dirty="0" err="1" smtClean="0"/>
              <a:t>kelas</a:t>
            </a:r>
            <a:r>
              <a:rPr lang="en-US" dirty="0" smtClean="0"/>
              <a:t> </a:t>
            </a:r>
            <a:r>
              <a:rPr lang="en-US" dirty="0" err="1" smtClean="0"/>
              <a:t>didefinisikan</a:t>
            </a:r>
            <a:r>
              <a:rPr lang="en-US" dirty="0" smtClean="0"/>
              <a:t> </a:t>
            </a:r>
            <a:r>
              <a:rPr lang="en-US" dirty="0" err="1" smtClean="0"/>
              <a:t>sebagai</a:t>
            </a:r>
            <a:r>
              <a:rPr lang="en-US" dirty="0" smtClean="0"/>
              <a:t> </a:t>
            </a:r>
            <a:r>
              <a:rPr lang="en-US" dirty="0" err="1" smtClean="0"/>
              <a:t>himpunan</a:t>
            </a:r>
            <a:r>
              <a:rPr lang="en-US" dirty="0" smtClean="0"/>
              <a:t> </a:t>
            </a:r>
            <a:r>
              <a:rPr lang="en-US" dirty="0" err="1" smtClean="0"/>
              <a:t>objek</a:t>
            </a:r>
            <a:r>
              <a:rPr lang="en-US" dirty="0" smtClean="0"/>
              <a:t> yang </a:t>
            </a:r>
            <a:r>
              <a:rPr lang="en-US" dirty="0" err="1" smtClean="0"/>
              <a:t>memiliki</a:t>
            </a:r>
            <a:r>
              <a:rPr lang="en-US" dirty="0" smtClean="0"/>
              <a:t>  </a:t>
            </a:r>
            <a:r>
              <a:rPr lang="en-US" dirty="0" err="1" smtClean="0"/>
              <a:t>struktur</a:t>
            </a:r>
            <a:r>
              <a:rPr lang="en-US" dirty="0" smtClean="0"/>
              <a:t> </a:t>
            </a:r>
            <a:r>
              <a:rPr lang="en-US" dirty="0" err="1" smtClean="0"/>
              <a:t>umum</a:t>
            </a:r>
            <a:r>
              <a:rPr lang="en-US" dirty="0" smtClean="0"/>
              <a:t> </a:t>
            </a:r>
            <a:r>
              <a:rPr lang="en-US" dirty="0" err="1" smtClean="0"/>
              <a:t>dan</a:t>
            </a:r>
            <a:r>
              <a:rPr lang="en-US" dirty="0" smtClean="0"/>
              <a:t> </a:t>
            </a:r>
            <a:r>
              <a:rPr lang="en-US" dirty="0" err="1" smtClean="0"/>
              <a:t>perilaku</a:t>
            </a:r>
            <a:r>
              <a:rPr lang="en-US" dirty="0" smtClean="0"/>
              <a:t> </a:t>
            </a:r>
            <a:r>
              <a:rPr lang="en-US" dirty="0" err="1" smtClean="0"/>
              <a:t>umum</a:t>
            </a:r>
            <a:r>
              <a:rPr lang="en-US" dirty="0" smtClean="0"/>
              <a:t> yang </a:t>
            </a:r>
            <a:r>
              <a:rPr lang="en-US" dirty="0" err="1" smtClean="0"/>
              <a:t>sama</a:t>
            </a:r>
            <a:r>
              <a:rPr lang="en-US" dirty="0" smtClean="0"/>
              <a:t> [BAH99]. </a:t>
            </a:r>
            <a:r>
              <a:rPr lang="en-US" dirty="0" err="1" smtClean="0"/>
              <a:t>Sedangkan</a:t>
            </a:r>
            <a:r>
              <a:rPr lang="en-US" dirty="0" smtClean="0"/>
              <a:t> </a:t>
            </a:r>
            <a:r>
              <a:rPr lang="en-US" dirty="0" err="1" smtClean="0"/>
              <a:t>objek</a:t>
            </a:r>
            <a:r>
              <a:rPr lang="en-US" dirty="0" smtClean="0"/>
              <a:t> </a:t>
            </a:r>
            <a:r>
              <a:rPr lang="en-US" dirty="0" err="1" smtClean="0"/>
              <a:t>dapat</a:t>
            </a:r>
            <a:r>
              <a:rPr lang="en-US" dirty="0" smtClean="0"/>
              <a:t> </a:t>
            </a:r>
            <a:r>
              <a:rPr lang="en-US" dirty="0" err="1" smtClean="0"/>
              <a:t>dikatakan</a:t>
            </a:r>
            <a:r>
              <a:rPr lang="en-US" dirty="0" smtClean="0"/>
              <a:t>  </a:t>
            </a:r>
            <a:r>
              <a:rPr lang="en-US" dirty="0" err="1" smtClean="0"/>
              <a:t>sebagai</a:t>
            </a:r>
            <a:r>
              <a:rPr lang="en-US" dirty="0" smtClean="0"/>
              <a:t> </a:t>
            </a:r>
            <a:r>
              <a:rPr lang="en-US" dirty="0" err="1" smtClean="0"/>
              <a:t>instansiasi</a:t>
            </a:r>
            <a:r>
              <a:rPr lang="en-US" dirty="0" smtClean="0"/>
              <a:t> </a:t>
            </a:r>
            <a:r>
              <a:rPr lang="en-US" dirty="0" err="1" smtClean="0"/>
              <a:t>suatu</a:t>
            </a:r>
            <a:r>
              <a:rPr lang="en-US" dirty="0" smtClean="0"/>
              <a:t> </a:t>
            </a:r>
            <a:r>
              <a:rPr lang="en-US" dirty="0" err="1" smtClean="0"/>
              <a:t>kelas</a:t>
            </a:r>
            <a:r>
              <a:rPr lang="en-US" dirty="0" smtClean="0"/>
              <a:t>. </a:t>
            </a:r>
            <a:r>
              <a:rPr lang="en-US" dirty="0" err="1" smtClean="0"/>
              <a:t>Sebagai</a:t>
            </a:r>
            <a:r>
              <a:rPr lang="en-US" dirty="0" smtClean="0"/>
              <a:t> </a:t>
            </a:r>
            <a:r>
              <a:rPr lang="en-US" dirty="0" err="1" smtClean="0"/>
              <a:t>contoh</a:t>
            </a:r>
            <a:r>
              <a:rPr lang="en-US" dirty="0" smtClean="0"/>
              <a:t>  </a:t>
            </a:r>
            <a:r>
              <a:rPr lang="en-US" dirty="0" err="1" smtClean="0"/>
              <a:t>mobil</a:t>
            </a:r>
            <a:r>
              <a:rPr lang="en-US" dirty="0" smtClean="0"/>
              <a:t> </a:t>
            </a:r>
            <a:r>
              <a:rPr lang="en-US" dirty="0" err="1" smtClean="0"/>
              <a:t>adalah</a:t>
            </a:r>
            <a:r>
              <a:rPr lang="en-US" dirty="0" smtClean="0"/>
              <a:t> </a:t>
            </a:r>
            <a:r>
              <a:rPr lang="en-US" dirty="0" err="1" smtClean="0"/>
              <a:t>suatu</a:t>
            </a:r>
            <a:r>
              <a:rPr lang="en-US" dirty="0" smtClean="0"/>
              <a:t> </a:t>
            </a:r>
            <a:r>
              <a:rPr lang="en-US" dirty="0" err="1" smtClean="0"/>
              <a:t>kelas</a:t>
            </a:r>
            <a:r>
              <a:rPr lang="en-US" dirty="0" smtClean="0"/>
              <a:t>, </a:t>
            </a:r>
            <a:r>
              <a:rPr lang="en-US" dirty="0" err="1" smtClean="0"/>
              <a:t>maka</a:t>
            </a:r>
            <a:r>
              <a:rPr lang="en-US" dirty="0" smtClean="0"/>
              <a:t> </a:t>
            </a:r>
            <a:r>
              <a:rPr lang="en-US" dirty="0" err="1" smtClean="0"/>
              <a:t>mobil</a:t>
            </a:r>
            <a:r>
              <a:rPr lang="en-US" dirty="0" smtClean="0"/>
              <a:t> Toyota  </a:t>
            </a:r>
            <a:r>
              <a:rPr lang="en-US" dirty="0" err="1" smtClean="0"/>
              <a:t>kijang</a:t>
            </a:r>
            <a:r>
              <a:rPr lang="en-US" dirty="0" smtClean="0"/>
              <a:t>, </a:t>
            </a:r>
            <a:r>
              <a:rPr lang="en-US" dirty="0" err="1" smtClean="0"/>
              <a:t>mobil</a:t>
            </a:r>
            <a:r>
              <a:rPr lang="en-US" dirty="0" smtClean="0"/>
              <a:t> Proton, </a:t>
            </a:r>
            <a:r>
              <a:rPr lang="en-US" dirty="0" err="1" smtClean="0"/>
              <a:t>dll</a:t>
            </a:r>
            <a:r>
              <a:rPr lang="en-US" dirty="0" smtClean="0"/>
              <a:t> </a:t>
            </a:r>
            <a:r>
              <a:rPr lang="en-US" dirty="0" err="1" smtClean="0"/>
              <a:t>adalah</a:t>
            </a:r>
            <a:r>
              <a:rPr lang="en-US" dirty="0" smtClean="0"/>
              <a:t> </a:t>
            </a:r>
            <a:r>
              <a:rPr lang="en-US" dirty="0" err="1" smtClean="0"/>
              <a:t>objek</a:t>
            </a: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472518" cy="5857916"/>
          </a:xfrm>
        </p:spPr>
        <p:txBody>
          <a:bodyPr>
            <a:normAutofit fontScale="85000" lnSpcReduction="20000"/>
          </a:bodyPr>
          <a:lstStyle/>
          <a:p>
            <a:pPr algn="just"/>
            <a:r>
              <a:rPr lang="en-US" dirty="0" err="1" smtClean="0"/>
              <a:t>Atribut</a:t>
            </a:r>
            <a:r>
              <a:rPr lang="en-US" dirty="0" smtClean="0"/>
              <a:t> </a:t>
            </a:r>
          </a:p>
          <a:p>
            <a:pPr algn="just">
              <a:buNone/>
            </a:pPr>
            <a:r>
              <a:rPr lang="en-US" dirty="0" err="1" smtClean="0"/>
              <a:t>Atribut</a:t>
            </a:r>
            <a:r>
              <a:rPr lang="en-US" dirty="0" smtClean="0"/>
              <a:t> </a:t>
            </a:r>
            <a:r>
              <a:rPr lang="en-US" dirty="0" err="1" smtClean="0"/>
              <a:t>merepresentasikan</a:t>
            </a:r>
            <a:r>
              <a:rPr lang="en-US" dirty="0" smtClean="0"/>
              <a:t> </a:t>
            </a:r>
            <a:r>
              <a:rPr lang="en-US" dirty="0" err="1" smtClean="0"/>
              <a:t>karakteristik</a:t>
            </a:r>
            <a:r>
              <a:rPr lang="en-US" dirty="0" smtClean="0"/>
              <a:t> </a:t>
            </a:r>
            <a:r>
              <a:rPr lang="en-US" dirty="0" err="1" smtClean="0"/>
              <a:t>atau</a:t>
            </a:r>
            <a:r>
              <a:rPr lang="en-US" dirty="0" smtClean="0"/>
              <a:t> </a:t>
            </a:r>
            <a:r>
              <a:rPr lang="en-US" dirty="0" err="1" smtClean="0"/>
              <a:t>keadaan</a:t>
            </a:r>
            <a:r>
              <a:rPr lang="en-US" dirty="0" smtClean="0"/>
              <a:t> </a:t>
            </a:r>
            <a:r>
              <a:rPr lang="en-US" dirty="0" err="1" smtClean="0"/>
              <a:t>objek</a:t>
            </a:r>
            <a:r>
              <a:rPr lang="en-US" dirty="0" smtClean="0"/>
              <a:t>. </a:t>
            </a:r>
            <a:r>
              <a:rPr lang="en-US" dirty="0" err="1" smtClean="0"/>
              <a:t>Pada</a:t>
            </a:r>
            <a:r>
              <a:rPr lang="en-US" dirty="0" smtClean="0"/>
              <a:t> </a:t>
            </a:r>
            <a:r>
              <a:rPr lang="en-US" dirty="0" err="1" smtClean="0"/>
              <a:t>contoh</a:t>
            </a:r>
            <a:r>
              <a:rPr lang="en-US" dirty="0" smtClean="0"/>
              <a:t> </a:t>
            </a:r>
            <a:r>
              <a:rPr lang="en-US" dirty="0" err="1" smtClean="0"/>
              <a:t>kasus</a:t>
            </a:r>
            <a:r>
              <a:rPr lang="en-US" dirty="0" smtClean="0"/>
              <a:t> </a:t>
            </a:r>
            <a:r>
              <a:rPr lang="en-US" dirty="0" err="1" smtClean="0"/>
              <a:t>di</a:t>
            </a:r>
            <a:r>
              <a:rPr lang="en-US" dirty="0" smtClean="0"/>
              <a:t> </a:t>
            </a:r>
            <a:r>
              <a:rPr lang="en-US" dirty="0" err="1" smtClean="0"/>
              <a:t>atas</a:t>
            </a:r>
            <a:r>
              <a:rPr lang="en-US" dirty="0" smtClean="0"/>
              <a:t>, </a:t>
            </a:r>
            <a:r>
              <a:rPr lang="en-US" dirty="0" err="1" smtClean="0"/>
              <a:t>sebuah</a:t>
            </a:r>
            <a:r>
              <a:rPr lang="en-US" dirty="0" smtClean="0"/>
              <a:t> </a:t>
            </a:r>
            <a:r>
              <a:rPr lang="en-US" dirty="0" err="1" smtClean="0"/>
              <a:t>mobil</a:t>
            </a:r>
            <a:r>
              <a:rPr lang="en-US" dirty="0" smtClean="0"/>
              <a:t> </a:t>
            </a:r>
            <a:r>
              <a:rPr lang="en-US" dirty="0" err="1" smtClean="0"/>
              <a:t>dapat</a:t>
            </a:r>
            <a:r>
              <a:rPr lang="en-US" dirty="0" smtClean="0"/>
              <a:t> </a:t>
            </a:r>
            <a:r>
              <a:rPr lang="en-US" dirty="0" err="1" smtClean="0"/>
              <a:t>memiliki</a:t>
            </a:r>
            <a:r>
              <a:rPr lang="en-US" dirty="0" smtClean="0"/>
              <a:t> </a:t>
            </a:r>
            <a:r>
              <a:rPr lang="en-US" dirty="0" err="1" smtClean="0"/>
              <a:t>atribut</a:t>
            </a:r>
            <a:r>
              <a:rPr lang="en-US" dirty="0" smtClean="0"/>
              <a:t> </a:t>
            </a:r>
            <a:r>
              <a:rPr lang="en-US" dirty="0" err="1" smtClean="0"/>
              <a:t>warna</a:t>
            </a:r>
            <a:r>
              <a:rPr lang="en-US" dirty="0" smtClean="0"/>
              <a:t>, </a:t>
            </a:r>
            <a:r>
              <a:rPr lang="en-US" dirty="0" err="1" smtClean="0"/>
              <a:t>harga</a:t>
            </a:r>
            <a:r>
              <a:rPr lang="en-US" dirty="0" smtClean="0"/>
              <a:t>, </a:t>
            </a:r>
            <a:r>
              <a:rPr lang="en-US" dirty="0" err="1" smtClean="0"/>
              <a:t>dan</a:t>
            </a:r>
            <a:r>
              <a:rPr lang="en-US" dirty="0" smtClean="0"/>
              <a:t> </a:t>
            </a:r>
            <a:r>
              <a:rPr lang="en-US" dirty="0" err="1" smtClean="0"/>
              <a:t>pembuat</a:t>
            </a:r>
            <a:r>
              <a:rPr lang="en-US" dirty="0" smtClean="0"/>
              <a:t>. </a:t>
            </a:r>
            <a:r>
              <a:rPr lang="en-US" dirty="0" err="1" smtClean="0"/>
              <a:t>Pada</a:t>
            </a:r>
            <a:r>
              <a:rPr lang="en-US" dirty="0" smtClean="0"/>
              <a:t> </a:t>
            </a:r>
            <a:r>
              <a:rPr lang="en-US" dirty="0" err="1" smtClean="0"/>
              <a:t>tataran</a:t>
            </a:r>
            <a:r>
              <a:rPr lang="en-US" dirty="0" smtClean="0"/>
              <a:t> </a:t>
            </a:r>
            <a:r>
              <a:rPr lang="en-US" dirty="0" err="1" smtClean="0"/>
              <a:t>implementasi</a:t>
            </a:r>
            <a:r>
              <a:rPr lang="en-US" dirty="0" smtClean="0"/>
              <a:t>, </a:t>
            </a:r>
            <a:r>
              <a:rPr lang="en-US" dirty="0" err="1" smtClean="0"/>
              <a:t>warna</a:t>
            </a:r>
            <a:r>
              <a:rPr lang="en-US" dirty="0" smtClean="0"/>
              <a:t> </a:t>
            </a:r>
            <a:r>
              <a:rPr lang="en-US" dirty="0" err="1" smtClean="0"/>
              <a:t>dapat</a:t>
            </a:r>
            <a:r>
              <a:rPr lang="en-US" dirty="0" smtClean="0"/>
              <a:t> </a:t>
            </a:r>
            <a:r>
              <a:rPr lang="en-US" dirty="0" err="1" smtClean="0"/>
              <a:t>direpresentasikan</a:t>
            </a:r>
            <a:r>
              <a:rPr lang="en-US" dirty="0" smtClean="0"/>
              <a:t> </a:t>
            </a:r>
            <a:r>
              <a:rPr lang="en-US" dirty="0" err="1" smtClean="0"/>
              <a:t>sebagai</a:t>
            </a:r>
            <a:r>
              <a:rPr lang="en-US" dirty="0" smtClean="0"/>
              <a:t> </a:t>
            </a:r>
            <a:r>
              <a:rPr lang="en-US" dirty="0" err="1" smtClean="0"/>
              <a:t>suatu</a:t>
            </a:r>
            <a:r>
              <a:rPr lang="en-US" dirty="0" smtClean="0"/>
              <a:t>  string (domain </a:t>
            </a:r>
            <a:r>
              <a:rPr lang="en-US" dirty="0" err="1" smtClean="0"/>
              <a:t>nilainya</a:t>
            </a:r>
            <a:r>
              <a:rPr lang="en-US" dirty="0" smtClean="0"/>
              <a:t> </a:t>
            </a:r>
            <a:r>
              <a:rPr lang="en-US" dirty="0" err="1" smtClean="0"/>
              <a:t>misalnya</a:t>
            </a:r>
            <a:r>
              <a:rPr lang="en-US" dirty="0" smtClean="0"/>
              <a:t> : </a:t>
            </a:r>
            <a:r>
              <a:rPr lang="en-US" dirty="0" err="1" smtClean="0"/>
              <a:t>merah</a:t>
            </a:r>
            <a:r>
              <a:rPr lang="en-US" dirty="0" smtClean="0"/>
              <a:t>, </a:t>
            </a:r>
            <a:r>
              <a:rPr lang="en-US" dirty="0" err="1" smtClean="0"/>
              <a:t>biru</a:t>
            </a:r>
            <a:r>
              <a:rPr lang="en-US" dirty="0" smtClean="0"/>
              <a:t>, </a:t>
            </a:r>
            <a:r>
              <a:rPr lang="en-US" dirty="0" err="1" smtClean="0"/>
              <a:t>kuning</a:t>
            </a:r>
            <a:r>
              <a:rPr lang="en-US" dirty="0" smtClean="0"/>
              <a:t>, </a:t>
            </a:r>
            <a:r>
              <a:rPr lang="en-US" dirty="0" err="1" smtClean="0"/>
              <a:t>dll</a:t>
            </a:r>
            <a:r>
              <a:rPr lang="en-US" dirty="0" smtClean="0"/>
              <a:t>).  </a:t>
            </a:r>
            <a:r>
              <a:rPr lang="en-US" dirty="0" err="1" smtClean="0"/>
              <a:t>Harga</a:t>
            </a:r>
            <a:r>
              <a:rPr lang="en-US" dirty="0" smtClean="0"/>
              <a:t> </a:t>
            </a:r>
            <a:r>
              <a:rPr lang="en-US" dirty="0" err="1" smtClean="0"/>
              <a:t>dapat</a:t>
            </a:r>
            <a:r>
              <a:rPr lang="en-US" dirty="0" smtClean="0"/>
              <a:t> </a:t>
            </a:r>
            <a:r>
              <a:rPr lang="en-US" dirty="0" err="1" smtClean="0"/>
              <a:t>berupa</a:t>
            </a:r>
            <a:r>
              <a:rPr lang="en-US" dirty="0" smtClean="0"/>
              <a:t> </a:t>
            </a:r>
            <a:r>
              <a:rPr lang="en-US" dirty="0" err="1" smtClean="0"/>
              <a:t>bilangan</a:t>
            </a:r>
            <a:r>
              <a:rPr lang="en-US" dirty="0" smtClean="0"/>
              <a:t> floating point </a:t>
            </a:r>
            <a:r>
              <a:rPr lang="en-US" dirty="0" err="1" smtClean="0"/>
              <a:t>atau</a:t>
            </a:r>
            <a:r>
              <a:rPr lang="en-US" dirty="0" smtClean="0"/>
              <a:t> </a:t>
            </a:r>
            <a:r>
              <a:rPr lang="en-US" dirty="0" err="1" smtClean="0"/>
              <a:t>bilangan</a:t>
            </a:r>
            <a:r>
              <a:rPr lang="en-US" dirty="0" smtClean="0"/>
              <a:t> integer.  </a:t>
            </a:r>
            <a:r>
              <a:rPr lang="en-US" dirty="0" err="1" smtClean="0"/>
              <a:t>Sedangkan</a:t>
            </a:r>
            <a:r>
              <a:rPr lang="en-US" dirty="0" smtClean="0"/>
              <a:t> </a:t>
            </a:r>
            <a:r>
              <a:rPr lang="en-US" dirty="0" err="1" smtClean="0"/>
              <a:t>pembuat</a:t>
            </a:r>
            <a:r>
              <a:rPr lang="en-US" dirty="0" smtClean="0"/>
              <a:t> </a:t>
            </a:r>
            <a:r>
              <a:rPr lang="en-US" dirty="0" err="1" smtClean="0"/>
              <a:t>dapat</a:t>
            </a:r>
            <a:r>
              <a:rPr lang="en-US" dirty="0" smtClean="0"/>
              <a:t>  </a:t>
            </a:r>
            <a:r>
              <a:rPr lang="en-US" dirty="0" err="1" smtClean="0"/>
              <a:t>bertipe</a:t>
            </a:r>
            <a:r>
              <a:rPr lang="en-US" dirty="0" smtClean="0"/>
              <a:t> </a:t>
            </a:r>
            <a:r>
              <a:rPr lang="en-US" dirty="0" err="1" smtClean="0"/>
              <a:t>struktur</a:t>
            </a:r>
            <a:r>
              <a:rPr lang="en-US" dirty="0" smtClean="0"/>
              <a:t> yang </a:t>
            </a:r>
            <a:r>
              <a:rPr lang="en-US" dirty="0" err="1" smtClean="0"/>
              <a:t>terdiri</a:t>
            </a:r>
            <a:r>
              <a:rPr lang="en-US" dirty="0" smtClean="0"/>
              <a:t> </a:t>
            </a:r>
            <a:r>
              <a:rPr lang="en-US" dirty="0" err="1" smtClean="0"/>
              <a:t>dari</a:t>
            </a:r>
            <a:r>
              <a:rPr lang="en-US" dirty="0" smtClean="0"/>
              <a:t> </a:t>
            </a:r>
            <a:r>
              <a:rPr lang="en-US" dirty="0" err="1" smtClean="0"/>
              <a:t>nama</a:t>
            </a:r>
            <a:r>
              <a:rPr lang="en-US" dirty="0" smtClean="0"/>
              <a:t>, </a:t>
            </a:r>
            <a:r>
              <a:rPr lang="en-US" dirty="0" err="1" smtClean="0"/>
              <a:t>identitas</a:t>
            </a:r>
            <a:r>
              <a:rPr lang="en-US" dirty="0" smtClean="0"/>
              <a:t> </a:t>
            </a:r>
            <a:r>
              <a:rPr lang="en-US" dirty="0" err="1" smtClean="0"/>
              <a:t>korporat</a:t>
            </a:r>
            <a:r>
              <a:rPr lang="en-US" dirty="0" smtClean="0"/>
              <a:t>, </a:t>
            </a:r>
            <a:r>
              <a:rPr lang="en-US" dirty="0" err="1" smtClean="0"/>
              <a:t>dll</a:t>
            </a:r>
            <a:r>
              <a:rPr lang="en-US" dirty="0" smtClean="0"/>
              <a:t>. </a:t>
            </a:r>
          </a:p>
          <a:p>
            <a:pPr algn="just">
              <a:buNone/>
            </a:pPr>
            <a:r>
              <a:rPr lang="en-US" dirty="0" smtClean="0"/>
              <a:t> </a:t>
            </a:r>
          </a:p>
          <a:p>
            <a:pPr algn="just"/>
            <a:r>
              <a:rPr lang="en-US" dirty="0" err="1" smtClean="0"/>
              <a:t>Metode</a:t>
            </a:r>
            <a:r>
              <a:rPr lang="en-US" dirty="0" smtClean="0"/>
              <a:t> </a:t>
            </a:r>
          </a:p>
          <a:p>
            <a:pPr algn="just">
              <a:buNone/>
            </a:pPr>
            <a:r>
              <a:rPr lang="en-US" dirty="0" err="1" smtClean="0"/>
              <a:t>Metode</a:t>
            </a:r>
            <a:r>
              <a:rPr lang="en-US" dirty="0" smtClean="0"/>
              <a:t> </a:t>
            </a:r>
            <a:r>
              <a:rPr lang="en-US" dirty="0" err="1" smtClean="0"/>
              <a:t>adalah</a:t>
            </a:r>
            <a:r>
              <a:rPr lang="en-US" dirty="0" smtClean="0"/>
              <a:t> </a:t>
            </a:r>
            <a:r>
              <a:rPr lang="en-US" dirty="0" err="1" smtClean="0"/>
              <a:t>suatu</a:t>
            </a:r>
            <a:r>
              <a:rPr lang="en-US" dirty="0" smtClean="0"/>
              <a:t> </a:t>
            </a:r>
            <a:r>
              <a:rPr lang="en-US" dirty="0" err="1" smtClean="0"/>
              <a:t>fungsi</a:t>
            </a:r>
            <a:r>
              <a:rPr lang="en-US" dirty="0" smtClean="0"/>
              <a:t> </a:t>
            </a:r>
            <a:r>
              <a:rPr lang="en-US" dirty="0" err="1" smtClean="0"/>
              <a:t>atau</a:t>
            </a:r>
            <a:r>
              <a:rPr lang="en-US" dirty="0" smtClean="0"/>
              <a:t> </a:t>
            </a:r>
            <a:r>
              <a:rPr lang="en-US" dirty="0" err="1" smtClean="0"/>
              <a:t>prosedur</a:t>
            </a:r>
            <a:r>
              <a:rPr lang="en-US" dirty="0" smtClean="0"/>
              <a:t> yang </a:t>
            </a:r>
            <a:r>
              <a:rPr lang="en-US" dirty="0" err="1" smtClean="0"/>
              <a:t>didefinisikan</a:t>
            </a:r>
            <a:r>
              <a:rPr lang="en-US" dirty="0" smtClean="0"/>
              <a:t> </a:t>
            </a:r>
            <a:r>
              <a:rPr lang="en-US" dirty="0" err="1" smtClean="0"/>
              <a:t>untuk</a:t>
            </a:r>
            <a:r>
              <a:rPr lang="en-US" dirty="0" smtClean="0"/>
              <a:t> </a:t>
            </a:r>
            <a:r>
              <a:rPr lang="en-US" dirty="0" err="1" smtClean="0"/>
              <a:t>dapat</a:t>
            </a:r>
            <a:r>
              <a:rPr lang="en-US" dirty="0" smtClean="0"/>
              <a:t> </a:t>
            </a:r>
            <a:r>
              <a:rPr lang="en-US" dirty="0" err="1" smtClean="0"/>
              <a:t>mengakses</a:t>
            </a:r>
            <a:r>
              <a:rPr lang="en-US" dirty="0" smtClean="0"/>
              <a:t> </a:t>
            </a:r>
            <a:r>
              <a:rPr lang="en-US" dirty="0" err="1" smtClean="0"/>
              <a:t>keadaan</a:t>
            </a:r>
            <a:r>
              <a:rPr lang="en-US" dirty="0" smtClean="0"/>
              <a:t> internal </a:t>
            </a:r>
            <a:r>
              <a:rPr lang="en-US" dirty="0" err="1" smtClean="0"/>
              <a:t>suatu</a:t>
            </a:r>
            <a:r>
              <a:rPr lang="en-US" dirty="0" smtClean="0"/>
              <a:t> </a:t>
            </a:r>
            <a:r>
              <a:rPr lang="en-US" dirty="0" err="1" smtClean="0"/>
              <a:t>objek</a:t>
            </a:r>
            <a:r>
              <a:rPr lang="en-US" dirty="0" smtClean="0"/>
              <a:t> </a:t>
            </a:r>
            <a:r>
              <a:rPr lang="en-US" dirty="0" err="1" smtClean="0"/>
              <a:t>dari</a:t>
            </a:r>
            <a:r>
              <a:rPr lang="en-US" dirty="0" smtClean="0"/>
              <a:t> </a:t>
            </a:r>
            <a:r>
              <a:rPr lang="en-US" dirty="0" err="1" smtClean="0"/>
              <a:t>suatu</a:t>
            </a:r>
            <a:r>
              <a:rPr lang="en-US" dirty="0" smtClean="0"/>
              <a:t> </a:t>
            </a:r>
            <a:r>
              <a:rPr lang="en-US" dirty="0" err="1" smtClean="0"/>
              <a:t>kelas</a:t>
            </a:r>
            <a:r>
              <a:rPr lang="en-US" dirty="0" smtClean="0"/>
              <a:t>. </a:t>
            </a:r>
            <a:r>
              <a:rPr lang="en-US" dirty="0" err="1" smtClean="0"/>
              <a:t>Tiap</a:t>
            </a:r>
            <a:r>
              <a:rPr lang="en-US" dirty="0" smtClean="0"/>
              <a:t> </a:t>
            </a:r>
            <a:r>
              <a:rPr lang="en-US" dirty="0" err="1" smtClean="0"/>
              <a:t>fungsi</a:t>
            </a:r>
            <a:r>
              <a:rPr lang="en-US" dirty="0" smtClean="0"/>
              <a:t> </a:t>
            </a:r>
            <a:r>
              <a:rPr lang="en-US" dirty="0" err="1" smtClean="0"/>
              <a:t>atau</a:t>
            </a:r>
            <a:r>
              <a:rPr lang="en-US" dirty="0" smtClean="0"/>
              <a:t> </a:t>
            </a:r>
            <a:r>
              <a:rPr lang="en-US" dirty="0" err="1" smtClean="0"/>
              <a:t>prosedur</a:t>
            </a:r>
            <a:r>
              <a:rPr lang="en-US" dirty="0" smtClean="0"/>
              <a:t> </a:t>
            </a:r>
            <a:r>
              <a:rPr lang="en-US" dirty="0" err="1" smtClean="0"/>
              <a:t>mendefinisikan</a:t>
            </a:r>
            <a:r>
              <a:rPr lang="en-US" dirty="0" smtClean="0"/>
              <a:t> </a:t>
            </a:r>
            <a:r>
              <a:rPr lang="en-US" dirty="0" err="1" smtClean="0"/>
              <a:t>dan</a:t>
            </a:r>
            <a:r>
              <a:rPr lang="en-US" dirty="0" smtClean="0"/>
              <a:t> </a:t>
            </a:r>
            <a:r>
              <a:rPr lang="en-US" dirty="0" err="1" smtClean="0"/>
              <a:t>mendeskripsikan</a:t>
            </a:r>
            <a:r>
              <a:rPr lang="en-US" dirty="0" smtClean="0"/>
              <a:t> </a:t>
            </a:r>
            <a:r>
              <a:rPr lang="en-US" dirty="0" err="1" smtClean="0"/>
              <a:t>perilaku</a:t>
            </a:r>
            <a:r>
              <a:rPr lang="en-US" dirty="0" smtClean="0"/>
              <a:t> </a:t>
            </a:r>
            <a:r>
              <a:rPr lang="en-US" dirty="0" err="1" smtClean="0"/>
              <a:t>khusus</a:t>
            </a:r>
            <a:r>
              <a:rPr lang="en-US" dirty="0" smtClean="0"/>
              <a:t> </a:t>
            </a:r>
            <a:r>
              <a:rPr lang="en-US" dirty="0" err="1" smtClean="0"/>
              <a:t>suatu</a:t>
            </a:r>
            <a:r>
              <a:rPr lang="en-US" dirty="0" smtClean="0"/>
              <a:t> </a:t>
            </a:r>
            <a:r>
              <a:rPr lang="en-US" dirty="0" err="1" smtClean="0"/>
              <a:t>objek</a:t>
            </a:r>
            <a:r>
              <a:rPr lang="en-US" dirty="0" smtClean="0"/>
              <a:t>. </a:t>
            </a:r>
            <a:r>
              <a:rPr lang="en-US" dirty="0" err="1" smtClean="0"/>
              <a:t>Sebagai</a:t>
            </a:r>
            <a:r>
              <a:rPr lang="en-US" dirty="0" smtClean="0"/>
              <a:t> </a:t>
            </a:r>
            <a:r>
              <a:rPr lang="en-US" dirty="0" err="1" smtClean="0"/>
              <a:t>contoh</a:t>
            </a:r>
            <a:r>
              <a:rPr lang="en-US" dirty="0" smtClean="0"/>
              <a:t>: </a:t>
            </a:r>
            <a:r>
              <a:rPr lang="en-US" dirty="0" err="1" smtClean="0"/>
              <a:t>kelas</a:t>
            </a:r>
            <a:r>
              <a:rPr lang="en-US" dirty="0" smtClean="0"/>
              <a:t> </a:t>
            </a:r>
            <a:r>
              <a:rPr lang="en-US" dirty="0" err="1" smtClean="0"/>
              <a:t>Pegawai</a:t>
            </a:r>
            <a:r>
              <a:rPr lang="en-US" dirty="0" smtClean="0"/>
              <a:t> </a:t>
            </a:r>
            <a:r>
              <a:rPr lang="en-US" dirty="0" err="1" smtClean="0"/>
              <a:t>memiliki</a:t>
            </a:r>
            <a:r>
              <a:rPr lang="en-US" dirty="0" smtClean="0"/>
              <a:t> </a:t>
            </a:r>
            <a:r>
              <a:rPr lang="en-US" dirty="0" err="1" smtClean="0"/>
              <a:t>metode</a:t>
            </a:r>
            <a:r>
              <a:rPr lang="en-US" dirty="0" smtClean="0"/>
              <a:t>  </a:t>
            </a:r>
            <a:r>
              <a:rPr lang="en-US" dirty="0" err="1" smtClean="0"/>
              <a:t>Hitung</a:t>
            </a:r>
            <a:r>
              <a:rPr lang="en-US" dirty="0" smtClean="0"/>
              <a:t> </a:t>
            </a:r>
            <a:r>
              <a:rPr lang="en-US" dirty="0" err="1" smtClean="0"/>
              <a:t>Gaji</a:t>
            </a:r>
            <a:r>
              <a:rPr lang="en-US" dirty="0" smtClean="0"/>
              <a:t>. </a:t>
            </a:r>
            <a:r>
              <a:rPr lang="en-US" dirty="0" err="1" smtClean="0"/>
              <a:t>Metode</a:t>
            </a:r>
            <a:r>
              <a:rPr lang="en-US" dirty="0" smtClean="0"/>
              <a:t> </a:t>
            </a:r>
            <a:r>
              <a:rPr lang="en-US" dirty="0" err="1" smtClean="0"/>
              <a:t>sebenarnya</a:t>
            </a:r>
            <a:r>
              <a:rPr lang="en-US" dirty="0" smtClean="0"/>
              <a:t> </a:t>
            </a:r>
            <a:r>
              <a:rPr lang="en-US" dirty="0" err="1" smtClean="0"/>
              <a:t>merupakan</a:t>
            </a:r>
            <a:r>
              <a:rPr lang="en-US" dirty="0" smtClean="0"/>
              <a:t> </a:t>
            </a:r>
            <a:r>
              <a:rPr lang="en-US" dirty="0" err="1" smtClean="0"/>
              <a:t>antarmuka</a:t>
            </a:r>
            <a:r>
              <a:rPr lang="en-US" dirty="0" smtClean="0"/>
              <a:t> yang </a:t>
            </a:r>
            <a:r>
              <a:rPr lang="en-US" dirty="0" err="1" smtClean="0"/>
              <a:t>disediakan</a:t>
            </a:r>
            <a:r>
              <a:rPr lang="en-US" dirty="0" smtClean="0"/>
              <a:t> </a:t>
            </a:r>
            <a:r>
              <a:rPr lang="en-US" dirty="0" err="1" smtClean="0"/>
              <a:t>untuk</a:t>
            </a:r>
            <a:r>
              <a:rPr lang="en-US" dirty="0" smtClean="0"/>
              <a:t> </a:t>
            </a:r>
            <a:r>
              <a:rPr lang="en-US" dirty="0" err="1" smtClean="0"/>
              <a:t>dapat</a:t>
            </a:r>
            <a:r>
              <a:rPr lang="en-US" dirty="0" smtClean="0"/>
              <a:t>  </a:t>
            </a:r>
            <a:r>
              <a:rPr lang="en-US" dirty="0" err="1" smtClean="0"/>
              <a:t>memanfaatkan</a:t>
            </a:r>
            <a:r>
              <a:rPr lang="en-US" dirty="0" smtClean="0"/>
              <a:t> </a:t>
            </a:r>
            <a:r>
              <a:rPr lang="en-US" dirty="0" err="1" smtClean="0"/>
              <a:t>perilaku</a:t>
            </a:r>
            <a:r>
              <a:rPr lang="en-US" dirty="0" smtClean="0"/>
              <a:t> </a:t>
            </a:r>
            <a:r>
              <a:rPr lang="en-US" dirty="0" err="1" smtClean="0"/>
              <a:t>objek</a:t>
            </a:r>
            <a:r>
              <a:rPr lang="en-US" dirty="0" smtClean="0"/>
              <a:t> </a:t>
            </a:r>
            <a:r>
              <a:rPr lang="en-US" dirty="0" err="1" smtClean="0"/>
              <a:t>tersebut</a:t>
            </a:r>
            <a:r>
              <a:rPr lang="en-US" dirty="0" smtClean="0"/>
              <a:t>. </a:t>
            </a:r>
            <a:r>
              <a:rPr lang="en-US" dirty="0" err="1" smtClean="0"/>
              <a:t>Sebagai</a:t>
            </a:r>
            <a:r>
              <a:rPr lang="en-US" dirty="0" smtClean="0"/>
              <a:t> </a:t>
            </a:r>
            <a:r>
              <a:rPr lang="en-US" dirty="0" err="1" smtClean="0"/>
              <a:t>contoh</a:t>
            </a:r>
            <a:r>
              <a:rPr lang="en-US" dirty="0" smtClean="0"/>
              <a:t> : </a:t>
            </a:r>
            <a:r>
              <a:rPr lang="en-US" dirty="0" err="1" smtClean="0"/>
              <a:t>jika</a:t>
            </a:r>
            <a:r>
              <a:rPr lang="en-US" dirty="0" smtClean="0"/>
              <a:t> </a:t>
            </a:r>
            <a:r>
              <a:rPr lang="en-US" dirty="0" err="1" smtClean="0"/>
              <a:t>diinginkan</a:t>
            </a:r>
            <a:r>
              <a:rPr lang="en-US" dirty="0" smtClean="0"/>
              <a:t> </a:t>
            </a:r>
            <a:r>
              <a:rPr lang="en-US" dirty="0" err="1" smtClean="0"/>
              <a:t>dilakukannya</a:t>
            </a:r>
            <a:r>
              <a:rPr lang="en-US" dirty="0" smtClean="0"/>
              <a:t>  </a:t>
            </a:r>
            <a:r>
              <a:rPr lang="en-US" dirty="0" err="1" smtClean="0"/>
              <a:t>perhitungan</a:t>
            </a:r>
            <a:r>
              <a:rPr lang="en-US" dirty="0" smtClean="0"/>
              <a:t> </a:t>
            </a:r>
            <a:r>
              <a:rPr lang="en-US" dirty="0" err="1" smtClean="0"/>
              <a:t>gaji</a:t>
            </a:r>
            <a:r>
              <a:rPr lang="en-US" dirty="0" smtClean="0"/>
              <a:t>, </a:t>
            </a:r>
            <a:r>
              <a:rPr lang="en-US" dirty="0" err="1" smtClean="0"/>
              <a:t>maka</a:t>
            </a:r>
            <a:r>
              <a:rPr lang="en-US" dirty="0" smtClean="0"/>
              <a:t> message ‘</a:t>
            </a:r>
            <a:r>
              <a:rPr lang="en-US" dirty="0" err="1" smtClean="0"/>
              <a:t>Hitung</a:t>
            </a:r>
            <a:r>
              <a:rPr lang="en-US" dirty="0" smtClean="0"/>
              <a:t> </a:t>
            </a:r>
            <a:r>
              <a:rPr lang="en-US" dirty="0" err="1" smtClean="0"/>
              <a:t>Gaji</a:t>
            </a:r>
            <a:r>
              <a:rPr lang="en-US" dirty="0" smtClean="0"/>
              <a:t>” </a:t>
            </a:r>
            <a:r>
              <a:rPr lang="en-US" dirty="0" err="1" smtClean="0"/>
              <a:t>harus</a:t>
            </a:r>
            <a:r>
              <a:rPr lang="en-US" dirty="0" smtClean="0"/>
              <a:t> </a:t>
            </a:r>
            <a:r>
              <a:rPr lang="en-US" dirty="0" err="1" smtClean="0"/>
              <a:t>dikirimkan</a:t>
            </a:r>
            <a:r>
              <a:rPr lang="en-US" dirty="0" smtClean="0"/>
              <a:t> </a:t>
            </a:r>
            <a:r>
              <a:rPr lang="en-US" dirty="0" err="1" smtClean="0"/>
              <a:t>ke</a:t>
            </a:r>
            <a:r>
              <a:rPr lang="en-US" dirty="0" smtClean="0"/>
              <a:t> </a:t>
            </a:r>
            <a:r>
              <a:rPr lang="en-US" dirty="0" err="1" smtClean="0"/>
              <a:t>objek</a:t>
            </a:r>
            <a:r>
              <a:rPr lang="en-US" dirty="0" smtClean="0"/>
              <a:t> </a:t>
            </a:r>
            <a:r>
              <a:rPr lang="en-US" dirty="0" err="1" smtClean="0"/>
              <a:t>Pegawai</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686800" cy="6072230"/>
          </a:xfrm>
        </p:spPr>
        <p:txBody>
          <a:bodyPr>
            <a:normAutofit fontScale="85000" lnSpcReduction="20000"/>
          </a:bodyPr>
          <a:lstStyle/>
          <a:p>
            <a:r>
              <a:rPr lang="en-US" dirty="0" smtClean="0"/>
              <a:t>Message  </a:t>
            </a:r>
          </a:p>
          <a:p>
            <a:pPr>
              <a:buNone/>
            </a:pPr>
            <a:r>
              <a:rPr lang="en-US" dirty="0" smtClean="0"/>
              <a:t>Message </a:t>
            </a:r>
            <a:r>
              <a:rPr lang="en-US" dirty="0" err="1" smtClean="0"/>
              <a:t>pada</a:t>
            </a:r>
            <a:r>
              <a:rPr lang="en-US" dirty="0" smtClean="0"/>
              <a:t> </a:t>
            </a:r>
            <a:r>
              <a:rPr lang="en-US" dirty="0" err="1" smtClean="0"/>
              <a:t>dasarnya</a:t>
            </a:r>
            <a:r>
              <a:rPr lang="en-US" dirty="0" smtClean="0"/>
              <a:t> </a:t>
            </a:r>
            <a:r>
              <a:rPr lang="en-US" dirty="0" err="1" smtClean="0"/>
              <a:t>adalah</a:t>
            </a:r>
            <a:r>
              <a:rPr lang="en-US" dirty="0" smtClean="0"/>
              <a:t> </a:t>
            </a:r>
            <a:r>
              <a:rPr lang="en-US" dirty="0" err="1" smtClean="0"/>
              <a:t>pemanggilan</a:t>
            </a:r>
            <a:r>
              <a:rPr lang="en-US" dirty="0" smtClean="0"/>
              <a:t> </a:t>
            </a:r>
            <a:r>
              <a:rPr lang="en-US" dirty="0" err="1" smtClean="0"/>
              <a:t>fungsi</a:t>
            </a:r>
            <a:r>
              <a:rPr lang="en-US" dirty="0" smtClean="0"/>
              <a:t>. </a:t>
            </a:r>
            <a:r>
              <a:rPr lang="en-US" dirty="0" err="1" smtClean="0"/>
              <a:t>Namun</a:t>
            </a:r>
            <a:r>
              <a:rPr lang="en-US" dirty="0" smtClean="0"/>
              <a:t> message </a:t>
            </a:r>
            <a:r>
              <a:rPr lang="en-US" dirty="0" err="1" smtClean="0"/>
              <a:t>berbeda</a:t>
            </a:r>
            <a:r>
              <a:rPr lang="en-US" dirty="0" smtClean="0"/>
              <a:t> </a:t>
            </a:r>
            <a:r>
              <a:rPr lang="en-US" dirty="0" err="1" smtClean="0"/>
              <a:t>dari</a:t>
            </a:r>
            <a:r>
              <a:rPr lang="en-US" dirty="0" smtClean="0"/>
              <a:t> </a:t>
            </a:r>
            <a:r>
              <a:rPr lang="en-US" dirty="0" err="1" smtClean="0"/>
              <a:t>pemanggilan</a:t>
            </a:r>
            <a:r>
              <a:rPr lang="en-US" dirty="0" smtClean="0"/>
              <a:t>  </a:t>
            </a:r>
            <a:r>
              <a:rPr lang="en-US" dirty="0" err="1" smtClean="0"/>
              <a:t>subrutin</a:t>
            </a:r>
            <a:r>
              <a:rPr lang="en-US" dirty="0" smtClean="0"/>
              <a:t>. </a:t>
            </a:r>
            <a:r>
              <a:rPr lang="en-US" dirty="0" err="1" smtClean="0"/>
              <a:t>Dengan</a:t>
            </a:r>
            <a:r>
              <a:rPr lang="en-US" dirty="0" smtClean="0"/>
              <a:t> message yang </a:t>
            </a:r>
            <a:r>
              <a:rPr lang="en-US" dirty="0" err="1" smtClean="0"/>
              <a:t>sama</a:t>
            </a:r>
            <a:r>
              <a:rPr lang="en-US" dirty="0" smtClean="0"/>
              <a:t> </a:t>
            </a:r>
            <a:r>
              <a:rPr lang="en-US" dirty="0" err="1" smtClean="0"/>
              <a:t>dua</a:t>
            </a:r>
            <a:r>
              <a:rPr lang="en-US" dirty="0" smtClean="0"/>
              <a:t> </a:t>
            </a:r>
            <a:r>
              <a:rPr lang="en-US" dirty="0" err="1" smtClean="0"/>
              <a:t>objek</a:t>
            </a:r>
            <a:r>
              <a:rPr lang="en-US" dirty="0" smtClean="0"/>
              <a:t> </a:t>
            </a:r>
            <a:r>
              <a:rPr lang="en-US" dirty="0" err="1" smtClean="0"/>
              <a:t>berbeda</a:t>
            </a:r>
            <a:r>
              <a:rPr lang="en-US" dirty="0" smtClean="0"/>
              <a:t> </a:t>
            </a:r>
            <a:r>
              <a:rPr lang="en-US" dirty="0" err="1" smtClean="0"/>
              <a:t>dapat</a:t>
            </a:r>
            <a:r>
              <a:rPr lang="en-US" dirty="0" smtClean="0"/>
              <a:t> </a:t>
            </a:r>
            <a:r>
              <a:rPr lang="en-US" dirty="0" err="1" smtClean="0"/>
              <a:t>melakukan</a:t>
            </a:r>
            <a:r>
              <a:rPr lang="en-US" dirty="0" smtClean="0"/>
              <a:t> </a:t>
            </a:r>
            <a:r>
              <a:rPr lang="en-US" dirty="0" err="1" smtClean="0"/>
              <a:t>operasi</a:t>
            </a:r>
            <a:r>
              <a:rPr lang="en-US" dirty="0" smtClean="0"/>
              <a:t> yang </a:t>
            </a:r>
            <a:r>
              <a:rPr lang="en-US" dirty="0" err="1" smtClean="0"/>
              <a:t>berbeda</a:t>
            </a:r>
            <a:r>
              <a:rPr lang="en-US" dirty="0" smtClean="0"/>
              <a:t>  pula.  </a:t>
            </a:r>
            <a:r>
              <a:rPr lang="en-US" dirty="0" err="1" smtClean="0"/>
              <a:t>Konsep</a:t>
            </a:r>
            <a:r>
              <a:rPr lang="en-US" dirty="0" smtClean="0"/>
              <a:t> </a:t>
            </a:r>
            <a:r>
              <a:rPr lang="en-US" dirty="0" err="1" smtClean="0"/>
              <a:t>ini</a:t>
            </a:r>
            <a:r>
              <a:rPr lang="en-US" dirty="0" smtClean="0"/>
              <a:t> </a:t>
            </a:r>
            <a:r>
              <a:rPr lang="en-US" dirty="0" err="1" smtClean="0"/>
              <a:t>dikenal</a:t>
            </a:r>
            <a:r>
              <a:rPr lang="en-US" dirty="0" smtClean="0"/>
              <a:t> </a:t>
            </a:r>
            <a:r>
              <a:rPr lang="en-US" dirty="0" err="1" smtClean="0"/>
              <a:t>sebagai</a:t>
            </a:r>
            <a:r>
              <a:rPr lang="en-US" dirty="0" smtClean="0"/>
              <a:t> Polymorphism. </a:t>
            </a:r>
          </a:p>
          <a:p>
            <a:pPr>
              <a:buNone/>
            </a:pPr>
            <a:r>
              <a:rPr lang="en-US" dirty="0" smtClean="0"/>
              <a:t> </a:t>
            </a:r>
          </a:p>
          <a:p>
            <a:r>
              <a:rPr lang="en-US" dirty="0" err="1" smtClean="0"/>
              <a:t>Enkapsulasi</a:t>
            </a:r>
            <a:r>
              <a:rPr lang="en-US" dirty="0" smtClean="0"/>
              <a:t> </a:t>
            </a:r>
          </a:p>
          <a:p>
            <a:pPr>
              <a:buNone/>
            </a:pPr>
            <a:r>
              <a:rPr lang="en-US" dirty="0" err="1" smtClean="0"/>
              <a:t>Enkapsulasi</a:t>
            </a:r>
            <a:r>
              <a:rPr lang="en-US" dirty="0" smtClean="0"/>
              <a:t> </a:t>
            </a:r>
            <a:r>
              <a:rPr lang="en-US" dirty="0" err="1" smtClean="0"/>
              <a:t>memadukan</a:t>
            </a:r>
            <a:r>
              <a:rPr lang="en-US" dirty="0" smtClean="0"/>
              <a:t> </a:t>
            </a:r>
            <a:r>
              <a:rPr lang="en-US" dirty="0" err="1" smtClean="0"/>
              <a:t>karakteristik</a:t>
            </a:r>
            <a:r>
              <a:rPr lang="en-US" dirty="0" smtClean="0"/>
              <a:t> unit </a:t>
            </a:r>
            <a:r>
              <a:rPr lang="en-US" dirty="0" err="1" smtClean="0"/>
              <a:t>di</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objek</a:t>
            </a:r>
            <a:r>
              <a:rPr lang="en-US" dirty="0" smtClean="0"/>
              <a:t> (data </a:t>
            </a:r>
            <a:r>
              <a:rPr lang="en-US" dirty="0" err="1" smtClean="0"/>
              <a:t>dan</a:t>
            </a:r>
            <a:r>
              <a:rPr lang="en-US" dirty="0" smtClean="0"/>
              <a:t> </a:t>
            </a:r>
            <a:r>
              <a:rPr lang="en-US" dirty="0" err="1" smtClean="0"/>
              <a:t>metode</a:t>
            </a:r>
            <a:r>
              <a:rPr lang="en-US" dirty="0" smtClean="0"/>
              <a:t>). </a:t>
            </a:r>
            <a:r>
              <a:rPr lang="en-US" dirty="0" err="1" smtClean="0"/>
              <a:t>Konsep</a:t>
            </a:r>
            <a:r>
              <a:rPr lang="en-US" dirty="0" smtClean="0"/>
              <a:t> </a:t>
            </a:r>
            <a:r>
              <a:rPr lang="en-US" dirty="0" err="1" smtClean="0"/>
              <a:t>ini</a:t>
            </a:r>
            <a:r>
              <a:rPr lang="en-US" dirty="0" smtClean="0"/>
              <a:t>  </a:t>
            </a:r>
            <a:r>
              <a:rPr lang="en-US" dirty="0" err="1" smtClean="0"/>
              <a:t>bertujuan</a:t>
            </a:r>
            <a:r>
              <a:rPr lang="en-US" dirty="0" smtClean="0"/>
              <a:t> </a:t>
            </a:r>
            <a:r>
              <a:rPr lang="en-US" dirty="0" err="1" smtClean="0"/>
              <a:t>untuk</a:t>
            </a:r>
            <a:r>
              <a:rPr lang="en-US" dirty="0" smtClean="0"/>
              <a:t> </a:t>
            </a:r>
            <a:r>
              <a:rPr lang="en-US" dirty="0" err="1" smtClean="0"/>
              <a:t>menyembunyikan</a:t>
            </a:r>
            <a:r>
              <a:rPr lang="en-US" dirty="0" smtClean="0"/>
              <a:t> </a:t>
            </a:r>
            <a:r>
              <a:rPr lang="en-US" dirty="0" err="1" smtClean="0"/>
              <a:t>informasi</a:t>
            </a:r>
            <a:r>
              <a:rPr lang="en-US" dirty="0" smtClean="0"/>
              <a:t>  </a:t>
            </a:r>
            <a:r>
              <a:rPr lang="en-US" dirty="0" err="1" smtClean="0"/>
              <a:t>dan</a:t>
            </a:r>
            <a:r>
              <a:rPr lang="en-US" dirty="0" smtClean="0"/>
              <a:t> </a:t>
            </a:r>
            <a:r>
              <a:rPr lang="en-US" dirty="0" err="1" smtClean="0"/>
              <a:t>karakteristik</a:t>
            </a:r>
            <a:r>
              <a:rPr lang="en-US" dirty="0" smtClean="0"/>
              <a:t> </a:t>
            </a:r>
            <a:r>
              <a:rPr lang="en-US" dirty="0" err="1" smtClean="0"/>
              <a:t>objek</a:t>
            </a:r>
            <a:r>
              <a:rPr lang="en-US" dirty="0" smtClean="0"/>
              <a:t>. </a:t>
            </a:r>
            <a:r>
              <a:rPr lang="en-US" dirty="0" err="1" smtClean="0"/>
              <a:t>Objek</a:t>
            </a:r>
            <a:r>
              <a:rPr lang="en-US" dirty="0" smtClean="0"/>
              <a:t> </a:t>
            </a:r>
            <a:r>
              <a:rPr lang="en-US" dirty="0" err="1" smtClean="0"/>
              <a:t>dapat</a:t>
            </a:r>
            <a:r>
              <a:rPr lang="en-US" dirty="0" smtClean="0"/>
              <a:t> </a:t>
            </a:r>
            <a:r>
              <a:rPr lang="en-US" dirty="0" err="1" smtClean="0"/>
              <a:t>dimanfaatkan</a:t>
            </a:r>
            <a:r>
              <a:rPr lang="en-US" dirty="0" smtClean="0"/>
              <a:t>  </a:t>
            </a:r>
            <a:r>
              <a:rPr lang="en-US" dirty="0" err="1" smtClean="0"/>
              <a:t>hanya</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memanggil</a:t>
            </a:r>
            <a:r>
              <a:rPr lang="en-US" dirty="0" smtClean="0"/>
              <a:t> </a:t>
            </a:r>
            <a:r>
              <a:rPr lang="en-US" dirty="0" err="1" smtClean="0"/>
              <a:t>metode</a:t>
            </a:r>
            <a:r>
              <a:rPr lang="en-US" dirty="0" smtClean="0"/>
              <a:t> yang </a:t>
            </a:r>
            <a:r>
              <a:rPr lang="en-US" dirty="0" err="1" smtClean="0"/>
              <a:t>dimiliki</a:t>
            </a:r>
            <a:r>
              <a:rPr lang="en-US" dirty="0" smtClean="0"/>
              <a:t> </a:t>
            </a:r>
            <a:r>
              <a:rPr lang="en-US" dirty="0" err="1" smtClean="0"/>
              <a:t>objek</a:t>
            </a:r>
            <a:r>
              <a:rPr lang="en-US" dirty="0" smtClean="0"/>
              <a:t> </a:t>
            </a:r>
            <a:r>
              <a:rPr lang="en-US" dirty="0" err="1" smtClean="0"/>
              <a:t>tersebut</a:t>
            </a:r>
            <a:r>
              <a:rPr lang="en-US" dirty="0" smtClean="0"/>
              <a:t>. </a:t>
            </a:r>
          </a:p>
          <a:p>
            <a:pPr>
              <a:buNone/>
            </a:pPr>
            <a:endParaRPr lang="en-US" dirty="0" smtClean="0"/>
          </a:p>
          <a:p>
            <a:r>
              <a:rPr lang="en-US" dirty="0" err="1" smtClean="0"/>
              <a:t>Hirarki</a:t>
            </a:r>
            <a:r>
              <a:rPr lang="en-US" dirty="0" smtClean="0"/>
              <a:t> </a:t>
            </a:r>
            <a:r>
              <a:rPr lang="en-US" dirty="0" err="1" smtClean="0"/>
              <a:t>Kelas</a:t>
            </a:r>
            <a:r>
              <a:rPr lang="en-US" dirty="0" smtClean="0"/>
              <a:t> </a:t>
            </a:r>
          </a:p>
          <a:p>
            <a:pPr>
              <a:buNone/>
            </a:pPr>
            <a:r>
              <a:rPr lang="en-US" dirty="0" err="1" smtClean="0"/>
              <a:t>Sistem</a:t>
            </a:r>
            <a:r>
              <a:rPr lang="en-US" dirty="0" smtClean="0"/>
              <a:t> </a:t>
            </a:r>
            <a:r>
              <a:rPr lang="en-US" dirty="0" err="1" smtClean="0"/>
              <a:t>berorientasi</a:t>
            </a:r>
            <a:r>
              <a:rPr lang="en-US" dirty="0" smtClean="0"/>
              <a:t> </a:t>
            </a:r>
            <a:r>
              <a:rPr lang="en-US" dirty="0" err="1" smtClean="0"/>
              <a:t>objek</a:t>
            </a:r>
            <a:r>
              <a:rPr lang="en-US" dirty="0" smtClean="0"/>
              <a:t> </a:t>
            </a:r>
            <a:r>
              <a:rPr lang="en-US" dirty="0" err="1" smtClean="0"/>
              <a:t>mengorganisasi</a:t>
            </a:r>
            <a:r>
              <a:rPr lang="en-US" dirty="0" smtClean="0"/>
              <a:t> </a:t>
            </a:r>
            <a:r>
              <a:rPr lang="en-US" dirty="0" err="1" smtClean="0"/>
              <a:t>kelas</a:t>
            </a:r>
            <a:r>
              <a:rPr lang="en-US" dirty="0" smtClean="0"/>
              <a:t> </a:t>
            </a:r>
            <a:r>
              <a:rPr lang="en-US" dirty="0" err="1" smtClean="0"/>
              <a:t>ke</a:t>
            </a:r>
            <a:r>
              <a:rPr lang="en-US" dirty="0" smtClean="0"/>
              <a:t> </a:t>
            </a:r>
            <a:r>
              <a:rPr lang="en-US" dirty="0" err="1" smtClean="0"/>
              <a:t>dalam</a:t>
            </a:r>
            <a:r>
              <a:rPr lang="en-US" dirty="0" smtClean="0"/>
              <a:t> </a:t>
            </a:r>
            <a:r>
              <a:rPr lang="en-US" dirty="0" err="1" smtClean="0"/>
              <a:t>hirarki</a:t>
            </a:r>
            <a:r>
              <a:rPr lang="en-US" dirty="0" smtClean="0"/>
              <a:t> subclass-</a:t>
            </a:r>
            <a:r>
              <a:rPr lang="en-US" dirty="0" err="1" smtClean="0"/>
              <a:t>superclass</a:t>
            </a:r>
            <a:r>
              <a:rPr lang="en-US" dirty="0" smtClean="0"/>
              <a:t>. </a:t>
            </a:r>
            <a:r>
              <a:rPr lang="en-US" dirty="0" err="1" smtClean="0"/>
              <a:t>Perbedaan</a:t>
            </a:r>
            <a:r>
              <a:rPr lang="en-US" dirty="0" smtClean="0"/>
              <a:t>  </a:t>
            </a:r>
            <a:r>
              <a:rPr lang="en-US" dirty="0" err="1" smtClean="0"/>
              <a:t>karakteristik</a:t>
            </a:r>
            <a:r>
              <a:rPr lang="en-US" dirty="0" smtClean="0"/>
              <a:t> </a:t>
            </a:r>
            <a:r>
              <a:rPr lang="en-US" dirty="0" err="1" smtClean="0"/>
              <a:t>dan</a:t>
            </a:r>
            <a:r>
              <a:rPr lang="en-US" dirty="0" smtClean="0"/>
              <a:t> </a:t>
            </a:r>
            <a:r>
              <a:rPr lang="en-US" dirty="0" err="1" smtClean="0"/>
              <a:t>perilaku</a:t>
            </a:r>
            <a:r>
              <a:rPr lang="en-US" dirty="0" smtClean="0"/>
              <a:t> </a:t>
            </a:r>
            <a:r>
              <a:rPr lang="en-US" dirty="0" err="1" smtClean="0"/>
              <a:t>digunakan</a:t>
            </a:r>
            <a:r>
              <a:rPr lang="en-US" dirty="0" smtClean="0"/>
              <a:t> </a:t>
            </a:r>
            <a:r>
              <a:rPr lang="en-US" dirty="0" err="1" smtClean="0"/>
              <a:t>sebagai</a:t>
            </a:r>
            <a:r>
              <a:rPr lang="en-US" dirty="0" smtClean="0"/>
              <a:t> </a:t>
            </a:r>
            <a:r>
              <a:rPr lang="en-US" dirty="0" err="1" smtClean="0"/>
              <a:t>dasar</a:t>
            </a:r>
            <a:r>
              <a:rPr lang="en-US" dirty="0" smtClean="0"/>
              <a:t> </a:t>
            </a:r>
            <a:r>
              <a:rPr lang="en-US" dirty="0" err="1" smtClean="0"/>
              <a:t>penilaian</a:t>
            </a:r>
            <a:r>
              <a:rPr lang="en-US" dirty="0" smtClean="0"/>
              <a:t> </a:t>
            </a:r>
            <a:r>
              <a:rPr lang="en-US" dirty="0" err="1" smtClean="0"/>
              <a:t>untuk</a:t>
            </a:r>
            <a:r>
              <a:rPr lang="en-US" dirty="0" smtClean="0"/>
              <a:t> </a:t>
            </a:r>
            <a:r>
              <a:rPr lang="en-US" dirty="0" err="1" smtClean="0"/>
              <a:t>membedakan</a:t>
            </a:r>
            <a:r>
              <a:rPr lang="en-US" dirty="0" smtClean="0"/>
              <a:t> </a:t>
            </a:r>
            <a:r>
              <a:rPr lang="en-US" dirty="0" err="1" smtClean="0"/>
              <a:t>antara</a:t>
            </a:r>
            <a:r>
              <a:rPr lang="en-US" dirty="0" smtClean="0"/>
              <a:t> </a:t>
            </a:r>
            <a:r>
              <a:rPr lang="en-US" dirty="0" err="1" smtClean="0"/>
              <a:t>kelas</a:t>
            </a:r>
            <a:r>
              <a:rPr lang="en-US" dirty="0" smtClean="0"/>
              <a:t> </a:t>
            </a:r>
            <a:r>
              <a:rPr lang="en-US" dirty="0" err="1" smtClean="0"/>
              <a:t>dan</a:t>
            </a:r>
            <a:r>
              <a:rPr lang="en-US" dirty="0" smtClean="0"/>
              <a:t>  sub </a:t>
            </a:r>
            <a:r>
              <a:rPr lang="en-US" dirty="0" err="1" smtClean="0"/>
              <a:t>kelas</a:t>
            </a:r>
            <a:r>
              <a:rPr lang="en-US" dirty="0" smtClean="0"/>
              <a:t>. </a:t>
            </a:r>
            <a:r>
              <a:rPr lang="en-US" dirty="0" err="1" smtClean="0"/>
              <a:t>Gambar</a:t>
            </a:r>
            <a:r>
              <a:rPr lang="en-US" dirty="0" smtClean="0"/>
              <a:t> 2.23  </a:t>
            </a:r>
            <a:r>
              <a:rPr lang="en-US" dirty="0" err="1" smtClean="0"/>
              <a:t>menunjukkan</a:t>
            </a:r>
            <a:r>
              <a:rPr lang="en-US" dirty="0" smtClean="0"/>
              <a:t> </a:t>
            </a:r>
            <a:r>
              <a:rPr lang="en-US" dirty="0" err="1" smtClean="0"/>
              <a:t>hirarki</a:t>
            </a:r>
            <a:r>
              <a:rPr lang="en-US" dirty="0" smtClean="0"/>
              <a:t> </a:t>
            </a:r>
            <a:r>
              <a:rPr lang="en-US" dirty="0" err="1" smtClean="0"/>
              <a:t>kelas</a:t>
            </a:r>
            <a:r>
              <a:rPr lang="en-US" dirty="0" smtClean="0"/>
              <a:t>. Employee </a:t>
            </a:r>
            <a:r>
              <a:rPr lang="en-US" dirty="0" err="1" smtClean="0"/>
              <a:t>adalah</a:t>
            </a:r>
            <a:r>
              <a:rPr lang="en-US" dirty="0" smtClean="0"/>
              <a:t> </a:t>
            </a:r>
            <a:r>
              <a:rPr lang="en-US" dirty="0" err="1" smtClean="0"/>
              <a:t>superkelas</a:t>
            </a:r>
            <a:r>
              <a:rPr lang="en-US" dirty="0" smtClean="0"/>
              <a:t> </a:t>
            </a:r>
            <a:r>
              <a:rPr lang="en-US" dirty="0" err="1" smtClean="0"/>
              <a:t>sedangkan</a:t>
            </a:r>
            <a:r>
              <a:rPr lang="en-US" dirty="0" smtClean="0"/>
              <a:t>  developer, </a:t>
            </a:r>
            <a:r>
              <a:rPr lang="en-US" dirty="0" err="1" smtClean="0"/>
              <a:t>analist</a:t>
            </a:r>
            <a:r>
              <a:rPr lang="en-US" dirty="0" smtClean="0"/>
              <a:t> </a:t>
            </a:r>
            <a:r>
              <a:rPr lang="en-US" dirty="0" err="1" smtClean="0"/>
              <a:t>dan</a:t>
            </a:r>
            <a:r>
              <a:rPr lang="en-US" dirty="0" smtClean="0"/>
              <a:t> manager </a:t>
            </a:r>
            <a:r>
              <a:rPr lang="en-US" dirty="0" err="1" smtClean="0"/>
              <a:t>adalah</a:t>
            </a:r>
            <a:r>
              <a:rPr lang="en-US" dirty="0" smtClean="0"/>
              <a:t> </a:t>
            </a:r>
            <a:r>
              <a:rPr lang="en-US" dirty="0" err="1" smtClean="0"/>
              <a:t>subkelas</a:t>
            </a:r>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a:t>Objek dan Kelas</a:t>
            </a:r>
          </a:p>
        </p:txBody>
      </p:sp>
      <p:sp>
        <p:nvSpPr>
          <p:cNvPr id="22531" name="Rectangle 3"/>
          <p:cNvSpPr>
            <a:spLocks noGrp="1" noChangeArrowheads="1"/>
          </p:cNvSpPr>
          <p:nvPr>
            <p:ph idx="1"/>
          </p:nvPr>
        </p:nvSpPr>
        <p:spPr/>
        <p:txBody>
          <a:bodyPr/>
          <a:lstStyle/>
          <a:p>
            <a:pPr>
              <a:lnSpc>
                <a:spcPct val="80000"/>
              </a:lnSpc>
            </a:pPr>
            <a:r>
              <a:rPr lang="en-US" sz="2100"/>
              <a:t>Objek didefinisikan sebagai konsep, abstraksi atau benda dengan batasan dan arti untuk suatu masalah.</a:t>
            </a:r>
          </a:p>
          <a:p>
            <a:pPr>
              <a:lnSpc>
                <a:spcPct val="80000"/>
              </a:lnSpc>
            </a:pPr>
            <a:r>
              <a:rPr lang="en-US" sz="2100"/>
              <a:t>Semua objek mempunyai identitas yang berbeda dengan lainnya.Istilah identitas berarti bahwa objek dibedakan oleh sifat yang melekat dan bukan dengan uraian sifat yang dimilikinya.</a:t>
            </a:r>
          </a:p>
          <a:p>
            <a:pPr>
              <a:lnSpc>
                <a:spcPct val="80000"/>
              </a:lnSpc>
              <a:buFont typeface="Wingdings" pitchFamily="2" charset="2"/>
              <a:buNone/>
            </a:pPr>
            <a:r>
              <a:rPr lang="en-US" sz="2100"/>
              <a:t>    Contohnya, </a:t>
            </a:r>
            <a:r>
              <a:rPr lang="en-US" sz="2100" i="1"/>
              <a:t>kembar identik</a:t>
            </a:r>
            <a:r>
              <a:rPr lang="en-US" sz="2100"/>
              <a:t>, walaupun mereka nampak seperti sama, tetapi merupakan dua orang yang berbeda.</a:t>
            </a:r>
          </a:p>
          <a:p>
            <a:pPr>
              <a:lnSpc>
                <a:spcPct val="80000"/>
              </a:lnSpc>
            </a:pPr>
            <a:r>
              <a:rPr lang="en-US" sz="2100"/>
              <a:t>Kadang-kadang objek berarti suatu barang, maka digunakan istilah </a:t>
            </a:r>
            <a:r>
              <a:rPr lang="en-US" sz="2100" i="1"/>
              <a:t>object instance</a:t>
            </a:r>
            <a:r>
              <a:rPr lang="en-US" sz="2100"/>
              <a:t>, dan </a:t>
            </a:r>
            <a:r>
              <a:rPr lang="en-US" sz="2100" i="1"/>
              <a:t>object class </a:t>
            </a:r>
            <a:r>
              <a:rPr lang="en-US" sz="2100"/>
              <a:t>untuk menunjukkan satu grup dari barang yang sama.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i="1"/>
              <a:t>Kelas</a:t>
            </a:r>
          </a:p>
        </p:txBody>
      </p:sp>
      <p:sp>
        <p:nvSpPr>
          <p:cNvPr id="23555" name="Rectangle 3"/>
          <p:cNvSpPr>
            <a:spLocks noGrp="1" noChangeArrowheads="1"/>
          </p:cNvSpPr>
          <p:nvPr>
            <p:ph idx="1"/>
          </p:nvPr>
        </p:nvSpPr>
        <p:spPr/>
        <p:txBody>
          <a:bodyPr/>
          <a:lstStyle/>
          <a:p>
            <a:pPr>
              <a:lnSpc>
                <a:spcPct val="90000"/>
              </a:lnSpc>
            </a:pPr>
            <a:r>
              <a:rPr lang="en-US" sz="2100"/>
              <a:t>Suatu </a:t>
            </a:r>
            <a:r>
              <a:rPr lang="en-US" sz="2100" i="1">
                <a:solidFill>
                  <a:srgbClr val="CC3300"/>
                </a:solidFill>
              </a:rPr>
              <a:t>object class</a:t>
            </a:r>
            <a:r>
              <a:rPr lang="en-US" sz="2100" i="1"/>
              <a:t> </a:t>
            </a:r>
            <a:r>
              <a:rPr lang="en-US" sz="2100"/>
              <a:t>menggambarkan kumpulan dari objek yang mempunyai sifat (atribut), perilaku umum (operasi), relasi umum dengan objek lain dan semantik umum.</a:t>
            </a:r>
          </a:p>
          <a:p>
            <a:pPr>
              <a:lnSpc>
                <a:spcPct val="90000"/>
              </a:lnSpc>
              <a:buFont typeface="Wingdings" pitchFamily="2" charset="2"/>
              <a:buNone/>
            </a:pPr>
            <a:r>
              <a:rPr lang="en-US" sz="2100"/>
              <a:t>    Contoh : Orang, perusahaan , binatang, proses adalah </a:t>
            </a:r>
            <a:r>
              <a:rPr lang="en-US" sz="2100" i="1">
                <a:solidFill>
                  <a:srgbClr val="CC3300"/>
                </a:solidFill>
              </a:rPr>
              <a:t>objek</a:t>
            </a:r>
            <a:r>
              <a:rPr lang="en-US" sz="2100"/>
              <a:t>. Setiap orang mempunyai umur, IQ, dan mungkin pekerjaan. Setiap proses mempunyai pemilik, prioritas, list dari sumber daya yang dibutuhkan.</a:t>
            </a:r>
          </a:p>
          <a:p>
            <a:pPr>
              <a:lnSpc>
                <a:spcPct val="90000"/>
              </a:lnSpc>
            </a:pPr>
            <a:r>
              <a:rPr lang="en-US" sz="2100"/>
              <a:t>Objek dan object class sering sama sebagai benda dalam deskripsi masalah.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buFont typeface="Wingdings" pitchFamily="2" charset="2"/>
              <a:buNone/>
            </a:pPr>
            <a:r>
              <a:rPr lang="en-US"/>
              <a:t>	Analisis dan disain berorientasi objek adalah cara baru dalam memikirkan suatu masalah dengan mengguna kan model yang dibuat menurut konsep sekitar dunia nyata. Dasar pembuatan adalah objek,yang merupakan kombinasi antara struktur data dan perilaku dalam satu entitas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Rectangle 7"/>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eaLnBrk="1" hangingPunct="1"/>
            <a:r>
              <a:rPr lang="en-US" sz="3600" b="1">
                <a:solidFill>
                  <a:schemeClr val="tx2"/>
                </a:solidFill>
                <a:latin typeface="Arial" charset="0"/>
              </a:rPr>
              <a:t>Diagram Objek</a:t>
            </a:r>
          </a:p>
        </p:txBody>
      </p:sp>
      <p:sp>
        <p:nvSpPr>
          <p:cNvPr id="25608" name="Rectangle 8"/>
          <p:cNvSpPr>
            <a:spLocks noChangeArrowheads="1"/>
          </p:cNvSpPr>
          <p:nvPr/>
        </p:nvSpPr>
        <p:spPr bwMode="auto">
          <a:xfrm>
            <a:off x="1403350" y="1557338"/>
            <a:ext cx="7313613" cy="4114800"/>
          </a:xfrm>
          <a:prstGeom prst="rect">
            <a:avLst/>
          </a:prstGeom>
          <a:noFill/>
          <a:ln w="9525">
            <a:noFill/>
            <a:miter lim="800000"/>
            <a:headEnd/>
            <a:tailEnd/>
          </a:ln>
          <a:effectLst/>
        </p:spPr>
        <p:txBody>
          <a:bodyPr/>
          <a:lstStyle/>
          <a:p>
            <a:pPr marL="342900" indent="-342900" eaLnBrk="1" hangingPunct="1">
              <a:spcBef>
                <a:spcPct val="20000"/>
              </a:spcBef>
              <a:buClr>
                <a:schemeClr val="tx2"/>
              </a:buClr>
              <a:buSzPct val="70000"/>
              <a:buFont typeface="Wingdings" pitchFamily="2" charset="2"/>
              <a:buChar char="¡"/>
            </a:pPr>
            <a:r>
              <a:rPr lang="en-US" sz="2000"/>
              <a:t>Konsep fundamental dalam analisis berorientasi objek adalah objek itu sendiri. Sebuah objek adalah sebuah entitas yang mencakup data dan metode</a:t>
            </a:r>
          </a:p>
          <a:p>
            <a:pPr marL="342900" indent="-342900" eaLnBrk="1" hangingPunct="1">
              <a:spcBef>
                <a:spcPct val="20000"/>
              </a:spcBef>
              <a:buClr>
                <a:schemeClr val="tx2"/>
              </a:buClr>
              <a:buSzPct val="70000"/>
              <a:buFont typeface="Wingdings" pitchFamily="2" charset="2"/>
              <a:buChar char="¡"/>
            </a:pPr>
            <a:r>
              <a:rPr lang="en-US" sz="2000"/>
              <a:t>Kelas merupakan satu atau lebih objek dengan persamaan atribut dan metode, sedangkan kelas-&amp;-objek adalah kelas dengan satu atau lebih objek di dalamnya</a:t>
            </a:r>
          </a:p>
        </p:txBody>
      </p:sp>
      <p:pic>
        <p:nvPicPr>
          <p:cNvPr id="25609" name="Picture 9" descr="gb1"/>
          <p:cNvPicPr>
            <a:picLocks noChangeAspect="1" noChangeArrowheads="1"/>
          </p:cNvPicPr>
          <p:nvPr/>
        </p:nvPicPr>
        <p:blipFill>
          <a:blip r:embed="rId2" cstate="print"/>
          <a:srcRect l="1627" t="3401"/>
          <a:stretch>
            <a:fillRect/>
          </a:stretch>
        </p:blipFill>
        <p:spPr bwMode="auto">
          <a:xfrm>
            <a:off x="2411413" y="4149725"/>
            <a:ext cx="4321175" cy="2163763"/>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b="1" i="1"/>
              <a:t>Struktur Objek dan Hirarki Kelas</a:t>
            </a:r>
          </a:p>
        </p:txBody>
      </p:sp>
      <p:sp>
        <p:nvSpPr>
          <p:cNvPr id="26627" name="Rectangle 3"/>
          <p:cNvSpPr>
            <a:spLocks noGrp="1" noChangeArrowheads="1"/>
          </p:cNvSpPr>
          <p:nvPr>
            <p:ph idx="1"/>
          </p:nvPr>
        </p:nvSpPr>
        <p:spPr/>
        <p:txBody>
          <a:bodyPr/>
          <a:lstStyle/>
          <a:p>
            <a:pPr>
              <a:lnSpc>
                <a:spcPct val="90000"/>
              </a:lnSpc>
              <a:buFont typeface="Wingdings" pitchFamily="2" charset="2"/>
              <a:buNone/>
            </a:pPr>
            <a:r>
              <a:rPr lang="en-US" sz="2100"/>
              <a:t>	Struktur kelas dibagi dua macam, yaitu      </a:t>
            </a:r>
            <a:r>
              <a:rPr lang="en-US" sz="2100" b="1" i="1"/>
              <a:t>Whole-Part Structure </a:t>
            </a:r>
            <a:r>
              <a:rPr lang="en-US" sz="2100"/>
              <a:t>dan</a:t>
            </a:r>
          </a:p>
          <a:p>
            <a:pPr>
              <a:lnSpc>
                <a:spcPct val="90000"/>
              </a:lnSpc>
              <a:buFont typeface="Wingdings" pitchFamily="2" charset="2"/>
              <a:buNone/>
            </a:pPr>
            <a:r>
              <a:rPr lang="en-US" sz="2100" b="1" i="1"/>
              <a:t>	Gen-Spec Structure</a:t>
            </a:r>
            <a:r>
              <a:rPr lang="en-US" sz="2100"/>
              <a:t>.</a:t>
            </a:r>
          </a:p>
          <a:p>
            <a:pPr>
              <a:lnSpc>
                <a:spcPct val="90000"/>
              </a:lnSpc>
              <a:buFont typeface="Wingdings" pitchFamily="2" charset="2"/>
              <a:buNone/>
            </a:pPr>
            <a:endParaRPr lang="en-US" sz="2100"/>
          </a:p>
          <a:p>
            <a:pPr>
              <a:lnSpc>
                <a:spcPct val="90000"/>
              </a:lnSpc>
              <a:buFont typeface="Wingdings" pitchFamily="2" charset="2"/>
              <a:buNone/>
            </a:pPr>
            <a:r>
              <a:rPr lang="en-US" sz="2100" b="1" i="1"/>
              <a:t>	Whole-Part Structure </a:t>
            </a:r>
            <a:r>
              <a:rPr lang="en-US" sz="2100"/>
              <a:t>memperlihatkan hirarki dari suatu kelas sebagai komponen dari kelas lain yang disebut juga sub objek.</a:t>
            </a:r>
          </a:p>
          <a:p>
            <a:pPr>
              <a:lnSpc>
                <a:spcPct val="90000"/>
              </a:lnSpc>
              <a:buFont typeface="Wingdings" pitchFamily="2" charset="2"/>
              <a:buNone/>
            </a:pPr>
            <a:endParaRPr lang="en-US" sz="2100"/>
          </a:p>
          <a:p>
            <a:pPr>
              <a:lnSpc>
                <a:spcPct val="90000"/>
              </a:lnSpc>
              <a:buFont typeface="Wingdings" pitchFamily="2" charset="2"/>
              <a:buNone/>
            </a:pPr>
            <a:r>
              <a:rPr lang="en-US" sz="2100"/>
              <a:t>	Contohnya, kelas Mobil adalah </a:t>
            </a:r>
            <a:r>
              <a:rPr lang="en-US" sz="2100" i="1"/>
              <a:t>Whole </a:t>
            </a:r>
            <a:r>
              <a:rPr lang="en-US" sz="2100"/>
              <a:t>dan komponennya Mesin,</a:t>
            </a:r>
          </a:p>
          <a:p>
            <a:pPr>
              <a:lnSpc>
                <a:spcPct val="90000"/>
              </a:lnSpc>
              <a:buFont typeface="Wingdings" pitchFamily="2" charset="2"/>
              <a:buNone/>
            </a:pPr>
            <a:r>
              <a:rPr lang="en-US" sz="2100"/>
              <a:t>	Rangka, dll merupakan </a:t>
            </a:r>
            <a:r>
              <a:rPr lang="en-US" sz="2100" i="1"/>
              <a:t>Part1, Part 2, …, Partn.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descr="gb2"/>
          <p:cNvPicPr>
            <a:picLocks noChangeAspect="1" noChangeArrowheads="1"/>
          </p:cNvPicPr>
          <p:nvPr/>
        </p:nvPicPr>
        <p:blipFill>
          <a:blip r:embed="rId2" cstate="print"/>
          <a:srcRect/>
          <a:stretch>
            <a:fillRect/>
          </a:stretch>
        </p:blipFill>
        <p:spPr bwMode="auto">
          <a:xfrm>
            <a:off x="2451100" y="1736725"/>
            <a:ext cx="4241800" cy="3384550"/>
          </a:xfrm>
          <a:prstGeom prst="rect">
            <a:avLst/>
          </a:prstGeom>
          <a:noFill/>
        </p:spPr>
      </p:pic>
      <p:sp>
        <p:nvSpPr>
          <p:cNvPr id="27653" name="Rectangle 5"/>
          <p:cNvSpPr>
            <a:spLocks noChangeArrowheads="1"/>
          </p:cNvSpPr>
          <p:nvPr/>
        </p:nvSpPr>
        <p:spPr bwMode="auto">
          <a:xfrm>
            <a:off x="1403350" y="981075"/>
            <a:ext cx="2933700" cy="366713"/>
          </a:xfrm>
          <a:prstGeom prst="rect">
            <a:avLst/>
          </a:prstGeom>
          <a:noFill/>
          <a:ln w="9525">
            <a:noFill/>
            <a:miter lim="800000"/>
            <a:headEnd/>
            <a:tailEnd/>
          </a:ln>
          <a:effectLst/>
        </p:spPr>
        <p:txBody>
          <a:bodyPr wrap="none">
            <a:spAutoFit/>
          </a:bodyPr>
          <a:lstStyle/>
          <a:p>
            <a:r>
              <a:rPr lang="en-US" b="1" i="1"/>
              <a:t>Whole-Part Structure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403350" y="549275"/>
            <a:ext cx="7313613" cy="1143000"/>
          </a:xfrm>
        </p:spPr>
        <p:txBody>
          <a:bodyPr/>
          <a:lstStyle/>
          <a:p>
            <a:r>
              <a:rPr lang="en-US" sz="2400" b="1" i="1"/>
              <a:t>Gen-Spec Structure</a:t>
            </a:r>
            <a:r>
              <a:rPr lang="en-US" sz="1400"/>
              <a:t>.</a:t>
            </a:r>
            <a:br>
              <a:rPr lang="en-US" sz="1400"/>
            </a:br>
            <a:endParaRPr lang="en-US" sz="1400"/>
          </a:p>
        </p:txBody>
      </p:sp>
      <p:sp>
        <p:nvSpPr>
          <p:cNvPr id="28675" name="Rectangle 3"/>
          <p:cNvSpPr>
            <a:spLocks noGrp="1" noChangeArrowheads="1"/>
          </p:cNvSpPr>
          <p:nvPr>
            <p:ph idx="1"/>
          </p:nvPr>
        </p:nvSpPr>
        <p:spPr/>
        <p:txBody>
          <a:bodyPr/>
          <a:lstStyle/>
          <a:p>
            <a:r>
              <a:rPr lang="en-US" sz="2000" b="1" i="1"/>
              <a:t>Gen-Spec Structure </a:t>
            </a:r>
            <a:r>
              <a:rPr lang="en-US" sz="2000"/>
              <a:t>memperlihatkan kelas sebagai spesialisasi dari kelas di atasnya. Kelas yang mempunyai sifat umum disebut</a:t>
            </a:r>
            <a:br>
              <a:rPr lang="en-US" sz="2000"/>
            </a:br>
            <a:r>
              <a:rPr lang="en-US" sz="2000" i="1"/>
              <a:t>Generalization</a:t>
            </a:r>
            <a:r>
              <a:rPr lang="en-US" sz="2000"/>
              <a:t>, </a:t>
            </a:r>
            <a:r>
              <a:rPr lang="en-US" sz="2000" i="1"/>
              <a:t>Superclass </a:t>
            </a:r>
            <a:r>
              <a:rPr lang="en-US" sz="2000"/>
              <a:t>atau </a:t>
            </a:r>
            <a:r>
              <a:rPr lang="en-US" sz="2000" i="1"/>
              <a:t>Topclass</a:t>
            </a:r>
            <a:r>
              <a:rPr lang="en-US" sz="2000"/>
              <a:t>, sedangkan kelas yang mempunyai sifat khusus disebut </a:t>
            </a:r>
            <a:r>
              <a:rPr lang="en-US" sz="2000" i="1"/>
              <a:t>Specialization</a:t>
            </a:r>
            <a:r>
              <a:rPr lang="en-US" sz="2000"/>
              <a:t>.</a:t>
            </a:r>
            <a:br>
              <a:rPr lang="en-US" sz="2000"/>
            </a:br>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descr="gb3"/>
          <p:cNvPicPr>
            <a:picLocks noChangeAspect="1" noChangeArrowheads="1"/>
          </p:cNvPicPr>
          <p:nvPr/>
        </p:nvPicPr>
        <p:blipFill>
          <a:blip r:embed="rId2" cstate="print"/>
          <a:srcRect l="1241" t="1526" b="4613"/>
          <a:stretch>
            <a:fillRect/>
          </a:stretch>
        </p:blipFill>
        <p:spPr bwMode="auto">
          <a:xfrm>
            <a:off x="2268538" y="2852738"/>
            <a:ext cx="4248150" cy="3281362"/>
          </a:xfrm>
          <a:prstGeom prst="rect">
            <a:avLst/>
          </a:prstGeom>
          <a:noFill/>
        </p:spPr>
      </p:pic>
      <p:sp>
        <p:nvSpPr>
          <p:cNvPr id="29701" name="Rectangle 5"/>
          <p:cNvSpPr>
            <a:spLocks noChangeArrowheads="1"/>
          </p:cNvSpPr>
          <p:nvPr/>
        </p:nvSpPr>
        <p:spPr bwMode="auto">
          <a:xfrm>
            <a:off x="1476375" y="1557338"/>
            <a:ext cx="7199313" cy="1190625"/>
          </a:xfrm>
          <a:prstGeom prst="rect">
            <a:avLst/>
          </a:prstGeom>
          <a:noFill/>
          <a:ln w="9525">
            <a:noFill/>
            <a:miter lim="800000"/>
            <a:headEnd/>
            <a:tailEnd/>
          </a:ln>
          <a:effectLst/>
        </p:spPr>
        <p:txBody>
          <a:bodyPr>
            <a:spAutoFit/>
          </a:bodyPr>
          <a:lstStyle/>
          <a:p>
            <a:r>
              <a:rPr lang="en-US"/>
              <a:t>Contohnya, kelas Mobil adalah Generalization, sedangkan Sedan,Truk, Minibus, dll merupakan Specizlization1, Specialization2, …,Specializationn, yaitu kelas yang mempunyai sifat khusus.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i="1"/>
              <a:t>Atribut</a:t>
            </a:r>
          </a:p>
        </p:txBody>
      </p:sp>
      <p:sp>
        <p:nvSpPr>
          <p:cNvPr id="30723" name="Rectangle 3"/>
          <p:cNvSpPr>
            <a:spLocks noGrp="1" noChangeArrowheads="1"/>
          </p:cNvSpPr>
          <p:nvPr>
            <p:ph idx="1"/>
          </p:nvPr>
        </p:nvSpPr>
        <p:spPr/>
        <p:txBody>
          <a:bodyPr/>
          <a:lstStyle/>
          <a:p>
            <a:pPr>
              <a:buFont typeface="Wingdings" pitchFamily="2" charset="2"/>
              <a:buNone/>
            </a:pPr>
            <a:r>
              <a:rPr lang="en-US"/>
              <a:t>	</a:t>
            </a:r>
            <a:r>
              <a:rPr lang="en-US" sz="2000"/>
              <a:t>Atribut menggambarkan data yang dapat memberikan informasi mengenai kelas atau objek dimana atribut tersebut berada</a:t>
            </a:r>
            <a:r>
              <a:rPr lang="en-US"/>
              <a:t>.</a:t>
            </a:r>
          </a:p>
        </p:txBody>
      </p:sp>
      <p:pic>
        <p:nvPicPr>
          <p:cNvPr id="30724" name="Picture 4" descr="gb4"/>
          <p:cNvPicPr>
            <a:picLocks noChangeAspect="1" noChangeArrowheads="1"/>
          </p:cNvPicPr>
          <p:nvPr/>
        </p:nvPicPr>
        <p:blipFill>
          <a:blip r:embed="rId2" cstate="print"/>
          <a:srcRect t="4239" r="9741"/>
          <a:stretch>
            <a:fillRect/>
          </a:stretch>
        </p:blipFill>
        <p:spPr bwMode="auto">
          <a:xfrm>
            <a:off x="2268538" y="3357563"/>
            <a:ext cx="3382962" cy="24479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b="1" i="1"/>
              <a:t>Metode</a:t>
            </a:r>
          </a:p>
        </p:txBody>
      </p:sp>
      <p:sp>
        <p:nvSpPr>
          <p:cNvPr id="31747" name="Rectangle 3"/>
          <p:cNvSpPr>
            <a:spLocks noGrp="1" noChangeArrowheads="1"/>
          </p:cNvSpPr>
          <p:nvPr>
            <p:ph idx="1"/>
          </p:nvPr>
        </p:nvSpPr>
        <p:spPr/>
        <p:txBody>
          <a:bodyPr/>
          <a:lstStyle/>
          <a:p>
            <a:pPr>
              <a:buFont typeface="Wingdings" pitchFamily="2" charset="2"/>
              <a:buNone/>
            </a:pPr>
            <a:r>
              <a:rPr lang="en-US"/>
              <a:t>	</a:t>
            </a:r>
            <a:r>
              <a:rPr lang="en-US" sz="2000"/>
              <a:t>Metode (method) disebut juga </a:t>
            </a:r>
            <a:r>
              <a:rPr lang="en-US" sz="2000" i="1"/>
              <a:t>service </a:t>
            </a:r>
            <a:r>
              <a:rPr lang="en-US" sz="2000"/>
              <a:t>atau </a:t>
            </a:r>
            <a:r>
              <a:rPr lang="en-US" sz="2000" i="1"/>
              <a:t>operator </a:t>
            </a:r>
            <a:r>
              <a:rPr lang="en-US" sz="2000"/>
              <a:t>adalah prosedur atau fungsi seperti yang terdapat dalam bahasa Pascal pada umumnya, tetapi cara kerjanya agak berlainan. Metode adalah subprogram yang tergabung dalam objek bersama-sama dengan atribut. Metode dipergunakan untuk pengaksesan terhadap data yang terdapat dalam objek tersebut</a:t>
            </a:r>
          </a:p>
        </p:txBody>
      </p:sp>
      <p:pic>
        <p:nvPicPr>
          <p:cNvPr id="31748" name="Picture 4" descr="gb5"/>
          <p:cNvPicPr>
            <a:picLocks noChangeAspect="1" noChangeArrowheads="1"/>
          </p:cNvPicPr>
          <p:nvPr/>
        </p:nvPicPr>
        <p:blipFill>
          <a:blip r:embed="rId2" cstate="print"/>
          <a:srcRect/>
          <a:stretch>
            <a:fillRect/>
          </a:stretch>
        </p:blipFill>
        <p:spPr bwMode="auto">
          <a:xfrm>
            <a:off x="2627313" y="4292600"/>
            <a:ext cx="3403600" cy="172878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b="1" i="1"/>
              <a:t>Pesan (Message)</a:t>
            </a:r>
          </a:p>
        </p:txBody>
      </p:sp>
      <p:sp>
        <p:nvSpPr>
          <p:cNvPr id="32773" name="Rectangle 5"/>
          <p:cNvSpPr>
            <a:spLocks noGrp="1" noChangeArrowheads="1"/>
          </p:cNvSpPr>
          <p:nvPr>
            <p:ph idx="1"/>
          </p:nvPr>
        </p:nvSpPr>
        <p:spPr/>
        <p:txBody>
          <a:bodyPr/>
          <a:lstStyle/>
          <a:p>
            <a:r>
              <a:rPr lang="en-US" sz="2000"/>
              <a:t>Message merupakan cara untuk berhubungan antara satu objek dengan objek lain. Suatu pesan dikirimkan oleh suatu objek kepada objek tertentu dapat digambarkan dengan anak panah</a:t>
            </a:r>
          </a:p>
        </p:txBody>
      </p:sp>
      <p:pic>
        <p:nvPicPr>
          <p:cNvPr id="32774" name="Picture 6" descr="gb6"/>
          <p:cNvPicPr>
            <a:picLocks noChangeAspect="1" noChangeArrowheads="1"/>
          </p:cNvPicPr>
          <p:nvPr/>
        </p:nvPicPr>
        <p:blipFill>
          <a:blip r:embed="rId2" cstate="print"/>
          <a:srcRect/>
          <a:stretch>
            <a:fillRect/>
          </a:stretch>
        </p:blipFill>
        <p:spPr bwMode="auto">
          <a:xfrm>
            <a:off x="2195513" y="3644900"/>
            <a:ext cx="4375150" cy="164623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01080" cy="724648"/>
          </a:xfrm>
        </p:spPr>
        <p:txBody>
          <a:bodyPr>
            <a:normAutofit fontScale="90000"/>
          </a:bodyPr>
          <a:lstStyle/>
          <a:p>
            <a:r>
              <a:rPr lang="en-US" dirty="0" err="1" smtClean="0"/>
              <a:t>Kenapa</a:t>
            </a:r>
            <a:r>
              <a:rPr lang="en-US" dirty="0" smtClean="0"/>
              <a:t> </a:t>
            </a:r>
            <a:r>
              <a:rPr lang="en-US" dirty="0" err="1" smtClean="0"/>
              <a:t>Metode</a:t>
            </a:r>
            <a:r>
              <a:rPr lang="en-US" dirty="0" smtClean="0"/>
              <a:t> </a:t>
            </a:r>
            <a:r>
              <a:rPr lang="en-US" dirty="0" err="1" smtClean="0"/>
              <a:t>Beorientasi</a:t>
            </a:r>
            <a:r>
              <a:rPr lang="en-US" dirty="0" smtClean="0"/>
              <a:t> </a:t>
            </a:r>
            <a:r>
              <a:rPr lang="en-US" dirty="0" err="1" smtClean="0"/>
              <a:t>Objek</a:t>
            </a:r>
            <a:r>
              <a:rPr lang="en-US" dirty="0" smtClean="0"/>
              <a:t> ?</a:t>
            </a:r>
            <a:endParaRPr lang="en-US" dirty="0"/>
          </a:p>
        </p:txBody>
      </p:sp>
      <p:sp>
        <p:nvSpPr>
          <p:cNvPr id="3" name="Content Placeholder 2"/>
          <p:cNvSpPr>
            <a:spLocks noGrp="1"/>
          </p:cNvSpPr>
          <p:nvPr>
            <p:ph idx="1"/>
          </p:nvPr>
        </p:nvSpPr>
        <p:spPr>
          <a:xfrm>
            <a:off x="457200" y="1935480"/>
            <a:ext cx="8686800" cy="4389120"/>
          </a:xfrm>
        </p:spPr>
        <p:txBody>
          <a:bodyPr>
            <a:normAutofit/>
          </a:bodyPr>
          <a:lstStyle/>
          <a:p>
            <a:pPr marL="0" indent="0"/>
            <a:r>
              <a:rPr lang="en-US" dirty="0" smtClean="0"/>
              <a:t>   </a:t>
            </a:r>
            <a:r>
              <a:rPr lang="en-US" u="sng" dirty="0" err="1" smtClean="0"/>
              <a:t>Menaikkan</a:t>
            </a:r>
            <a:r>
              <a:rPr lang="en-US" u="sng" dirty="0" smtClean="0"/>
              <a:t> </a:t>
            </a:r>
            <a:r>
              <a:rPr lang="en-US" u="sng" dirty="0" err="1" smtClean="0"/>
              <a:t>tingkat</a:t>
            </a:r>
            <a:r>
              <a:rPr lang="en-US" u="sng" dirty="0" smtClean="0"/>
              <a:t> </a:t>
            </a:r>
            <a:r>
              <a:rPr lang="en-US" u="sng" dirty="0" err="1" smtClean="0"/>
              <a:t>keterpakaian</a:t>
            </a:r>
            <a:r>
              <a:rPr lang="en-US" u="sng" dirty="0" smtClean="0"/>
              <a:t> </a:t>
            </a:r>
            <a:r>
              <a:rPr lang="en-US" u="sng" dirty="0" err="1" smtClean="0"/>
              <a:t>kembali</a:t>
            </a:r>
            <a:r>
              <a:rPr lang="en-US" u="sng" dirty="0" smtClean="0"/>
              <a:t> (reusability)  </a:t>
            </a:r>
          </a:p>
          <a:p>
            <a:pPr marL="0" indent="0">
              <a:buNone/>
            </a:pPr>
            <a:endParaRPr lang="en-US" u="sng" dirty="0" smtClean="0"/>
          </a:p>
          <a:p>
            <a:pPr marL="0" indent="0">
              <a:buNone/>
            </a:pPr>
            <a:r>
              <a:rPr lang="en-US" dirty="0" err="1" smtClean="0"/>
              <a:t>Perangkat</a:t>
            </a:r>
            <a:r>
              <a:rPr lang="en-US" dirty="0" smtClean="0"/>
              <a:t> </a:t>
            </a:r>
            <a:r>
              <a:rPr lang="en-US" dirty="0" err="1" smtClean="0"/>
              <a:t>lunak</a:t>
            </a:r>
            <a:r>
              <a:rPr lang="en-US" dirty="0" smtClean="0"/>
              <a:t> </a:t>
            </a:r>
            <a:r>
              <a:rPr lang="en-US" dirty="0" err="1" smtClean="0"/>
              <a:t>bersifat</a:t>
            </a:r>
            <a:r>
              <a:rPr lang="en-US" dirty="0" smtClean="0"/>
              <a:t> </a:t>
            </a:r>
            <a:r>
              <a:rPr lang="en-US" dirty="0" err="1" smtClean="0"/>
              <a:t>dinamis</a:t>
            </a:r>
            <a:r>
              <a:rPr lang="en-US" dirty="0" smtClean="0"/>
              <a:t>. Hal </a:t>
            </a:r>
            <a:r>
              <a:rPr lang="en-US" dirty="0" err="1" smtClean="0"/>
              <a:t>ini</a:t>
            </a:r>
            <a:r>
              <a:rPr lang="en-US" dirty="0" smtClean="0"/>
              <a:t> </a:t>
            </a:r>
            <a:r>
              <a:rPr lang="en-US" dirty="0" err="1" smtClean="0"/>
              <a:t>disebabkan</a:t>
            </a:r>
            <a:r>
              <a:rPr lang="en-US" dirty="0" smtClean="0"/>
              <a:t> </a:t>
            </a:r>
            <a:r>
              <a:rPr lang="en-US" dirty="0" err="1" smtClean="0"/>
              <a:t>kebutuhan</a:t>
            </a:r>
            <a:r>
              <a:rPr lang="en-US" dirty="0" smtClean="0"/>
              <a:t> </a:t>
            </a:r>
            <a:r>
              <a:rPr lang="en-US" dirty="0" err="1" smtClean="0"/>
              <a:t>pengguna</a:t>
            </a:r>
            <a:r>
              <a:rPr lang="en-US" dirty="0" smtClean="0"/>
              <a:t> </a:t>
            </a:r>
            <a:r>
              <a:rPr lang="en-US" dirty="0" err="1" smtClean="0"/>
              <a:t>berubah</a:t>
            </a:r>
            <a:r>
              <a:rPr lang="en-US" dirty="0" smtClean="0"/>
              <a:t> </a:t>
            </a:r>
            <a:r>
              <a:rPr lang="en-US" dirty="0" err="1" smtClean="0"/>
              <a:t>dengan</a:t>
            </a:r>
            <a:r>
              <a:rPr lang="en-US" dirty="0" smtClean="0"/>
              <a:t> </a:t>
            </a:r>
            <a:r>
              <a:rPr lang="en-US" dirty="0" err="1" smtClean="0"/>
              <a:t>cepat</a:t>
            </a:r>
            <a:r>
              <a:rPr lang="en-US" dirty="0" smtClean="0"/>
              <a:t>. </a:t>
            </a:r>
          </a:p>
          <a:p>
            <a:pPr marL="0" indent="0">
              <a:buNone/>
            </a:pPr>
            <a:r>
              <a:rPr lang="en-US" dirty="0" err="1" smtClean="0"/>
              <a:t>Perkembangan</a:t>
            </a:r>
            <a:r>
              <a:rPr lang="en-US" dirty="0" smtClean="0"/>
              <a:t> </a:t>
            </a:r>
            <a:r>
              <a:rPr lang="en-US" dirty="0" err="1" smtClean="0"/>
              <a:t>teknologi</a:t>
            </a:r>
            <a:r>
              <a:rPr lang="en-US" dirty="0" smtClean="0"/>
              <a:t> </a:t>
            </a:r>
            <a:r>
              <a:rPr lang="en-US" dirty="0" err="1" smtClean="0"/>
              <a:t>informasi</a:t>
            </a:r>
            <a:r>
              <a:rPr lang="en-US" dirty="0" smtClean="0"/>
              <a:t> </a:t>
            </a:r>
            <a:r>
              <a:rPr lang="en-US" dirty="0" err="1" smtClean="0"/>
              <a:t>dan</a:t>
            </a:r>
            <a:r>
              <a:rPr lang="en-US" dirty="0" smtClean="0"/>
              <a:t> </a:t>
            </a:r>
            <a:r>
              <a:rPr lang="en-US" dirty="0" err="1" smtClean="0"/>
              <a:t>kebutuhan</a:t>
            </a:r>
            <a:r>
              <a:rPr lang="en-US" dirty="0" smtClean="0"/>
              <a:t> </a:t>
            </a:r>
            <a:r>
              <a:rPr lang="en-US" dirty="0" err="1" smtClean="0"/>
              <a:t>akan</a:t>
            </a:r>
            <a:r>
              <a:rPr lang="en-US" dirty="0" smtClean="0"/>
              <a:t> </a:t>
            </a:r>
            <a:r>
              <a:rPr lang="en-US" dirty="0" err="1" smtClean="0"/>
              <a:t>pengolahan</a:t>
            </a:r>
            <a:r>
              <a:rPr lang="en-US" dirty="0" smtClean="0"/>
              <a:t> </a:t>
            </a:r>
            <a:r>
              <a:rPr lang="en-US" dirty="0" err="1" smtClean="0"/>
              <a:t>informasi</a:t>
            </a:r>
            <a:r>
              <a:rPr lang="en-US" dirty="0" smtClean="0"/>
              <a:t> </a:t>
            </a:r>
            <a:r>
              <a:rPr lang="en-US" dirty="0" err="1" smtClean="0"/>
              <a:t>itu</a:t>
            </a:r>
            <a:r>
              <a:rPr lang="en-US" dirty="0" smtClean="0"/>
              <a:t> </a:t>
            </a:r>
            <a:r>
              <a:rPr lang="en-US" dirty="0" err="1" smtClean="0"/>
              <a:t>memaksa</a:t>
            </a:r>
            <a:r>
              <a:rPr lang="en-US" dirty="0" smtClean="0"/>
              <a:t> </a:t>
            </a:r>
            <a:r>
              <a:rPr lang="en-US" dirty="0" err="1" smtClean="0"/>
              <a:t>setiap</a:t>
            </a:r>
            <a:r>
              <a:rPr lang="en-US" dirty="0" smtClean="0"/>
              <a:t>  </a:t>
            </a:r>
            <a:r>
              <a:rPr lang="en-US" dirty="0" err="1" smtClean="0"/>
              <a:t>organisasi</a:t>
            </a:r>
            <a:r>
              <a:rPr lang="en-US" dirty="0" smtClean="0"/>
              <a:t> </a:t>
            </a:r>
            <a:r>
              <a:rPr lang="en-US" dirty="0" err="1" smtClean="0"/>
              <a:t>memperbarui</a:t>
            </a:r>
            <a:r>
              <a:rPr lang="en-US" dirty="0" smtClean="0"/>
              <a:t> </a:t>
            </a:r>
            <a:r>
              <a:rPr lang="en-US" dirty="0" err="1" smtClean="0"/>
              <a:t>sistemnya</a:t>
            </a:r>
            <a:r>
              <a:rPr lang="en-US" dirty="0" smtClean="0"/>
              <a:t>. </a:t>
            </a:r>
            <a:r>
              <a:rPr lang="en-US" dirty="0" err="1" smtClean="0"/>
              <a:t>Dengan</a:t>
            </a:r>
            <a:r>
              <a:rPr lang="en-US" dirty="0" smtClean="0"/>
              <a:t> </a:t>
            </a:r>
            <a:r>
              <a:rPr lang="en-US" dirty="0" err="1" smtClean="0"/>
              <a:t>demikian</a:t>
            </a:r>
            <a:r>
              <a:rPr lang="en-US" dirty="0" smtClean="0"/>
              <a:t> </a:t>
            </a:r>
            <a:r>
              <a:rPr lang="en-US" dirty="0" err="1" smtClean="0"/>
              <a:t>perangkat</a:t>
            </a:r>
            <a:r>
              <a:rPr lang="en-US" dirty="0" smtClean="0"/>
              <a:t> </a:t>
            </a:r>
            <a:r>
              <a:rPr lang="en-US" dirty="0" err="1" smtClean="0"/>
              <a:t>lunak</a:t>
            </a:r>
            <a:r>
              <a:rPr lang="en-US" dirty="0" smtClean="0"/>
              <a:t>  </a:t>
            </a:r>
            <a:r>
              <a:rPr lang="en-US" dirty="0" err="1" smtClean="0"/>
              <a:t>harus</a:t>
            </a:r>
            <a:r>
              <a:rPr lang="en-US" dirty="0" smtClean="0"/>
              <a:t> </a:t>
            </a:r>
            <a:r>
              <a:rPr lang="en-US" dirty="0" err="1" smtClean="0"/>
              <a:t>dibangun</a:t>
            </a:r>
            <a:r>
              <a:rPr lang="en-US" dirty="0" smtClean="0"/>
              <a:t> </a:t>
            </a:r>
            <a:r>
              <a:rPr lang="en-US" dirty="0" err="1" smtClean="0"/>
              <a:t>dengan</a:t>
            </a:r>
            <a:r>
              <a:rPr lang="en-US" dirty="0" smtClean="0"/>
              <a:t>  reusability   </a:t>
            </a:r>
            <a:r>
              <a:rPr lang="en-US" dirty="0" err="1" smtClean="0"/>
              <a:t>tinggi</a:t>
            </a:r>
            <a:r>
              <a:rPr lang="en-US" dirty="0" smtClean="0"/>
              <a:t>.  </a:t>
            </a:r>
            <a:r>
              <a:rPr lang="en-US" dirty="0" err="1" smtClean="0"/>
              <a:t>Metode</a:t>
            </a:r>
            <a:r>
              <a:rPr lang="en-US" dirty="0" smtClean="0"/>
              <a:t> yang </a:t>
            </a:r>
            <a:r>
              <a:rPr lang="en-US" dirty="0" err="1" smtClean="0"/>
              <a:t>mendukung</a:t>
            </a:r>
            <a:r>
              <a:rPr lang="en-US" dirty="0" smtClean="0"/>
              <a:t>  reusability   </a:t>
            </a:r>
            <a:r>
              <a:rPr lang="en-US" dirty="0" err="1" smtClean="0"/>
              <a:t>tersebut</a:t>
            </a:r>
            <a:r>
              <a:rPr lang="en-US" dirty="0" smtClean="0"/>
              <a:t> </a:t>
            </a:r>
            <a:r>
              <a:rPr lang="en-US" dirty="0" err="1" smtClean="0"/>
              <a:t>adalah</a:t>
            </a:r>
            <a:r>
              <a:rPr lang="en-US" dirty="0" smtClean="0"/>
              <a:t> </a:t>
            </a:r>
            <a:r>
              <a:rPr lang="en-US" dirty="0" err="1" smtClean="0"/>
              <a:t>metode</a:t>
            </a:r>
            <a:r>
              <a:rPr lang="en-US" dirty="0" smtClean="0"/>
              <a:t> </a:t>
            </a:r>
            <a:r>
              <a:rPr lang="en-US" dirty="0" err="1" smtClean="0"/>
              <a:t>beroientasi</a:t>
            </a:r>
            <a:r>
              <a:rPr lang="en-US" dirty="0" smtClean="0"/>
              <a:t>  </a:t>
            </a:r>
            <a:r>
              <a:rPr lang="en-US" dirty="0" err="1" smtClean="0"/>
              <a:t>objek</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466725" indent="-466725"/>
            <a:r>
              <a:rPr lang="en-US" u="sng" dirty="0" err="1" smtClean="0"/>
              <a:t>Menghilangkan</a:t>
            </a:r>
            <a:r>
              <a:rPr lang="en-US" u="sng" dirty="0" smtClean="0"/>
              <a:t> </a:t>
            </a:r>
            <a:r>
              <a:rPr lang="en-US" u="sng" dirty="0" err="1" smtClean="0"/>
              <a:t>kompleksitas</a:t>
            </a:r>
            <a:r>
              <a:rPr lang="en-US" u="sng" dirty="0" smtClean="0"/>
              <a:t> </a:t>
            </a:r>
            <a:r>
              <a:rPr lang="en-US" u="sng" dirty="0" err="1" smtClean="0"/>
              <a:t>transisi</a:t>
            </a:r>
            <a:r>
              <a:rPr lang="en-US" u="sng" dirty="0" smtClean="0"/>
              <a:t> </a:t>
            </a:r>
            <a:r>
              <a:rPr lang="en-US" u="sng" dirty="0" err="1" smtClean="0"/>
              <a:t>antar</a:t>
            </a:r>
            <a:r>
              <a:rPr lang="en-US" u="sng" dirty="0" smtClean="0"/>
              <a:t> </a:t>
            </a:r>
            <a:r>
              <a:rPr lang="en-US" u="sng" dirty="0" err="1" smtClean="0"/>
              <a:t>tahap</a:t>
            </a:r>
            <a:r>
              <a:rPr lang="en-US" u="sng" dirty="0" smtClean="0"/>
              <a:t> </a:t>
            </a:r>
            <a:r>
              <a:rPr lang="en-US" u="sng" dirty="0" err="1" smtClean="0"/>
              <a:t>pada</a:t>
            </a:r>
            <a:r>
              <a:rPr lang="en-US" u="sng" dirty="0" smtClean="0"/>
              <a:t> </a:t>
            </a:r>
            <a:r>
              <a:rPr lang="en-US" u="sng" dirty="0" err="1" smtClean="0"/>
              <a:t>pengembangan</a:t>
            </a:r>
            <a:r>
              <a:rPr lang="en-US" u="sng" dirty="0" smtClean="0"/>
              <a:t> </a:t>
            </a:r>
            <a:r>
              <a:rPr lang="en-US" u="sng" dirty="0" err="1" smtClean="0"/>
              <a:t>perangkat</a:t>
            </a:r>
            <a:r>
              <a:rPr lang="en-US" u="sng" dirty="0" smtClean="0"/>
              <a:t> </a:t>
            </a:r>
            <a:r>
              <a:rPr lang="en-US" u="sng" dirty="0" err="1" smtClean="0"/>
              <a:t>lunak</a:t>
            </a:r>
            <a:r>
              <a:rPr lang="en-US" u="sng" dirty="0" smtClean="0"/>
              <a:t>  </a:t>
            </a:r>
          </a:p>
          <a:p>
            <a:pPr marL="0" indent="0">
              <a:buNone/>
            </a:pPr>
            <a:endParaRPr lang="en-US" u="sng" dirty="0" smtClean="0"/>
          </a:p>
          <a:p>
            <a:pPr marL="0" indent="0">
              <a:buNone/>
            </a:pPr>
            <a:r>
              <a:rPr lang="en-US" dirty="0" err="1" smtClean="0"/>
              <a:t>Pada</a:t>
            </a:r>
            <a:r>
              <a:rPr lang="en-US" dirty="0" smtClean="0"/>
              <a:t> </a:t>
            </a:r>
            <a:r>
              <a:rPr lang="en-US" dirty="0" err="1" smtClean="0"/>
              <a:t>pendekatan</a:t>
            </a:r>
            <a:r>
              <a:rPr lang="en-US" dirty="0" smtClean="0"/>
              <a:t> </a:t>
            </a:r>
            <a:r>
              <a:rPr lang="en-US" dirty="0" err="1" smtClean="0"/>
              <a:t>konvensional</a:t>
            </a:r>
            <a:r>
              <a:rPr lang="en-US" dirty="0" smtClean="0"/>
              <a:t> (</a:t>
            </a:r>
            <a:r>
              <a:rPr lang="en-US" dirty="0" err="1" smtClean="0"/>
              <a:t>tertruktur</a:t>
            </a:r>
            <a:r>
              <a:rPr lang="en-US" dirty="0" smtClean="0"/>
              <a:t>), </a:t>
            </a:r>
            <a:r>
              <a:rPr lang="en-US" dirty="0" err="1" smtClean="0"/>
              <a:t>notasi</a:t>
            </a:r>
            <a:r>
              <a:rPr lang="en-US" dirty="0" smtClean="0"/>
              <a:t> yang  </a:t>
            </a:r>
            <a:r>
              <a:rPr lang="en-US" dirty="0" err="1" smtClean="0"/>
              <a:t>digunakan</a:t>
            </a:r>
            <a:r>
              <a:rPr lang="en-US" dirty="0" smtClean="0"/>
              <a:t> </a:t>
            </a:r>
            <a:r>
              <a:rPr lang="en-US" dirty="0" err="1" smtClean="0"/>
              <a:t>pada</a:t>
            </a:r>
            <a:r>
              <a:rPr lang="en-US" dirty="0" smtClean="0"/>
              <a:t> </a:t>
            </a:r>
            <a:r>
              <a:rPr lang="en-US" dirty="0" err="1" smtClean="0"/>
              <a:t>tahap</a:t>
            </a:r>
            <a:r>
              <a:rPr lang="en-US" dirty="0" smtClean="0"/>
              <a:t> </a:t>
            </a:r>
            <a:r>
              <a:rPr lang="en-US" dirty="0" err="1" smtClean="0"/>
              <a:t>analisis</a:t>
            </a:r>
            <a:r>
              <a:rPr lang="en-US" dirty="0" smtClean="0"/>
              <a:t>,  </a:t>
            </a:r>
            <a:r>
              <a:rPr lang="en-US" dirty="0" err="1" smtClean="0"/>
              <a:t>perancangan</a:t>
            </a:r>
            <a:r>
              <a:rPr lang="en-US" dirty="0" smtClean="0"/>
              <a:t> </a:t>
            </a:r>
            <a:r>
              <a:rPr lang="en-US" dirty="0" err="1" smtClean="0"/>
              <a:t>dan</a:t>
            </a:r>
            <a:r>
              <a:rPr lang="en-US" dirty="0" smtClean="0"/>
              <a:t> </a:t>
            </a:r>
            <a:r>
              <a:rPr lang="en-US" dirty="0" err="1" smtClean="0"/>
              <a:t>tahap</a:t>
            </a:r>
            <a:r>
              <a:rPr lang="en-US" dirty="0" smtClean="0"/>
              <a:t> </a:t>
            </a:r>
            <a:r>
              <a:rPr lang="en-US" dirty="0" err="1" smtClean="0"/>
              <a:t>lainnya</a:t>
            </a:r>
            <a:r>
              <a:rPr lang="en-US" dirty="0" smtClean="0"/>
              <a:t>  </a:t>
            </a:r>
            <a:r>
              <a:rPr lang="en-US" dirty="0" err="1" smtClean="0"/>
              <a:t>berbeda-beda</a:t>
            </a:r>
            <a:r>
              <a:rPr lang="en-US" dirty="0" smtClean="0"/>
              <a:t>. Hal </a:t>
            </a:r>
            <a:r>
              <a:rPr lang="en-US" dirty="0" err="1" smtClean="0"/>
              <a:t>ini</a:t>
            </a:r>
            <a:r>
              <a:rPr lang="en-US" dirty="0" smtClean="0"/>
              <a:t> </a:t>
            </a:r>
            <a:r>
              <a:rPr lang="en-US" dirty="0" err="1" smtClean="0"/>
              <a:t>menyebabkan</a:t>
            </a:r>
            <a:r>
              <a:rPr lang="en-US" dirty="0" smtClean="0"/>
              <a:t> </a:t>
            </a:r>
            <a:r>
              <a:rPr lang="en-US" dirty="0" err="1" smtClean="0"/>
              <a:t>transisi</a:t>
            </a:r>
            <a:r>
              <a:rPr lang="en-US" dirty="0" smtClean="0"/>
              <a:t> </a:t>
            </a:r>
            <a:r>
              <a:rPr lang="en-US" dirty="0" err="1" smtClean="0"/>
              <a:t>antar</a:t>
            </a:r>
            <a:r>
              <a:rPr lang="en-US" dirty="0" smtClean="0"/>
              <a:t> </a:t>
            </a:r>
            <a:r>
              <a:rPr lang="en-US" dirty="0" err="1" smtClean="0"/>
              <a:t>tahap</a:t>
            </a:r>
            <a:r>
              <a:rPr lang="en-US" dirty="0" smtClean="0"/>
              <a:t>  </a:t>
            </a:r>
            <a:r>
              <a:rPr lang="en-US" dirty="0" err="1" smtClean="0"/>
              <a:t>pengembangan</a:t>
            </a:r>
            <a:r>
              <a:rPr lang="en-US" dirty="0" smtClean="0"/>
              <a:t> </a:t>
            </a:r>
            <a:r>
              <a:rPr lang="en-US" dirty="0" err="1" smtClean="0"/>
              <a:t>menjadi</a:t>
            </a:r>
            <a:r>
              <a:rPr lang="en-US" dirty="0" smtClean="0"/>
              <a:t> </a:t>
            </a:r>
            <a:r>
              <a:rPr lang="en-US" dirty="0" err="1" smtClean="0"/>
              <a:t>kompleks</a:t>
            </a:r>
            <a:r>
              <a:rPr lang="en-US" dirty="0" smtClean="0"/>
              <a:t>. </a:t>
            </a:r>
            <a:r>
              <a:rPr lang="en-US" dirty="0" err="1" smtClean="0"/>
              <a:t>Pada</a:t>
            </a:r>
            <a:r>
              <a:rPr lang="en-US" dirty="0" smtClean="0"/>
              <a:t> </a:t>
            </a:r>
            <a:r>
              <a:rPr lang="en-US" dirty="0" err="1" smtClean="0"/>
              <a:t>pendekatan</a:t>
            </a:r>
            <a:r>
              <a:rPr lang="en-US" dirty="0" smtClean="0"/>
              <a:t> </a:t>
            </a:r>
            <a:r>
              <a:rPr lang="en-US" dirty="0" err="1" smtClean="0"/>
              <a:t>berorientasi</a:t>
            </a:r>
            <a:r>
              <a:rPr lang="en-US" dirty="0" smtClean="0"/>
              <a:t> </a:t>
            </a:r>
            <a:r>
              <a:rPr lang="en-US" dirty="0" err="1" smtClean="0"/>
              <a:t>objek</a:t>
            </a:r>
            <a:r>
              <a:rPr lang="en-US" dirty="0" smtClean="0"/>
              <a:t> </a:t>
            </a:r>
            <a:r>
              <a:rPr lang="en-US" dirty="0" err="1" smtClean="0"/>
              <a:t>notasi</a:t>
            </a:r>
            <a:r>
              <a:rPr lang="en-US" dirty="0" smtClean="0"/>
              <a:t> yang </a:t>
            </a:r>
            <a:r>
              <a:rPr lang="en-US" dirty="0" err="1" smtClean="0"/>
              <a:t>digunakan</a:t>
            </a:r>
            <a:r>
              <a:rPr lang="en-US" dirty="0" smtClean="0"/>
              <a:t>  </a:t>
            </a:r>
            <a:r>
              <a:rPr lang="en-US" dirty="0" err="1" smtClean="0"/>
              <a:t>pada</a:t>
            </a:r>
            <a:r>
              <a:rPr lang="en-US" dirty="0" smtClean="0"/>
              <a:t> </a:t>
            </a:r>
            <a:r>
              <a:rPr lang="en-US" dirty="0" err="1" smtClean="0"/>
              <a:t>tahap</a:t>
            </a:r>
            <a:r>
              <a:rPr lang="en-US" dirty="0" smtClean="0"/>
              <a:t> </a:t>
            </a:r>
            <a:r>
              <a:rPr lang="en-US" dirty="0" err="1" smtClean="0"/>
              <a:t>analisis</a:t>
            </a:r>
            <a:r>
              <a:rPr lang="en-US" dirty="0" smtClean="0"/>
              <a:t>, </a:t>
            </a:r>
            <a:r>
              <a:rPr lang="en-US" dirty="0" err="1" smtClean="0"/>
              <a:t>peanccangan</a:t>
            </a:r>
            <a:r>
              <a:rPr lang="en-US" dirty="0" smtClean="0"/>
              <a:t> </a:t>
            </a:r>
            <a:r>
              <a:rPr lang="en-US" dirty="0" err="1" smtClean="0"/>
              <a:t>dan</a:t>
            </a:r>
            <a:r>
              <a:rPr lang="en-US" dirty="0" smtClean="0"/>
              <a:t> </a:t>
            </a:r>
            <a:r>
              <a:rPr lang="en-US" dirty="0" err="1" smtClean="0"/>
              <a:t>implementasi</a:t>
            </a:r>
            <a:r>
              <a:rPr lang="en-US" dirty="0" smtClean="0"/>
              <a:t> </a:t>
            </a:r>
            <a:r>
              <a:rPr lang="en-US" dirty="0" err="1" smtClean="0"/>
              <a:t>relatif</a:t>
            </a:r>
            <a:r>
              <a:rPr lang="en-US" dirty="0" smtClean="0"/>
              <a:t> </a:t>
            </a:r>
            <a:r>
              <a:rPr lang="en-US" dirty="0" err="1" smtClean="0"/>
              <a:t>sama</a:t>
            </a: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   </a:t>
            </a:r>
            <a:r>
              <a:rPr lang="en-US" u="sng" dirty="0" err="1" smtClean="0"/>
              <a:t>Memiliki</a:t>
            </a:r>
            <a:r>
              <a:rPr lang="en-US" u="sng" dirty="0" smtClean="0"/>
              <a:t> </a:t>
            </a:r>
            <a:r>
              <a:rPr lang="en-US" u="sng" dirty="0" err="1" smtClean="0"/>
              <a:t>tingkat</a:t>
            </a:r>
            <a:r>
              <a:rPr lang="en-US" u="sng" dirty="0" smtClean="0"/>
              <a:t> </a:t>
            </a:r>
            <a:r>
              <a:rPr lang="en-US" u="sng" dirty="0" err="1" smtClean="0"/>
              <a:t>abstraksi</a:t>
            </a:r>
            <a:r>
              <a:rPr lang="en-US" u="sng" dirty="0" smtClean="0"/>
              <a:t> yang </a:t>
            </a:r>
            <a:r>
              <a:rPr lang="en-US" u="sng" dirty="0" err="1" smtClean="0"/>
              <a:t>lebih</a:t>
            </a:r>
            <a:r>
              <a:rPr lang="en-US" u="sng" dirty="0" smtClean="0"/>
              <a:t> </a:t>
            </a:r>
            <a:r>
              <a:rPr lang="en-US" u="sng" dirty="0" err="1" smtClean="0"/>
              <a:t>tinggi</a:t>
            </a:r>
            <a:r>
              <a:rPr lang="en-US" u="sng" dirty="0" smtClean="0"/>
              <a:t> </a:t>
            </a:r>
          </a:p>
          <a:p>
            <a:pPr>
              <a:buNone/>
            </a:pPr>
            <a:endParaRPr lang="en-US" dirty="0" smtClean="0"/>
          </a:p>
          <a:p>
            <a:pPr marL="0" indent="0">
              <a:buNone/>
            </a:pPr>
            <a:r>
              <a:rPr lang="en-US" dirty="0" err="1" smtClean="0"/>
              <a:t>Pendekatan</a:t>
            </a:r>
            <a:r>
              <a:rPr lang="en-US" dirty="0" smtClean="0"/>
              <a:t> </a:t>
            </a:r>
            <a:r>
              <a:rPr lang="en-US" dirty="0" err="1" smtClean="0"/>
              <a:t>terstruktur</a:t>
            </a:r>
            <a:r>
              <a:rPr lang="en-US" dirty="0" smtClean="0"/>
              <a:t> </a:t>
            </a:r>
            <a:r>
              <a:rPr lang="en-US" dirty="0" err="1" smtClean="0"/>
              <a:t>mendukung</a:t>
            </a:r>
            <a:r>
              <a:rPr lang="en-US" dirty="0" smtClean="0"/>
              <a:t> </a:t>
            </a:r>
            <a:r>
              <a:rPr lang="en-US" dirty="0" err="1" smtClean="0"/>
              <a:t>abstraksi</a:t>
            </a:r>
            <a:r>
              <a:rPr lang="en-US" dirty="0" smtClean="0"/>
              <a:t> </a:t>
            </a:r>
            <a:r>
              <a:rPr lang="en-US" dirty="0" err="1" smtClean="0"/>
              <a:t>pada</a:t>
            </a:r>
            <a:r>
              <a:rPr lang="en-US" dirty="0" smtClean="0"/>
              <a:t> level </a:t>
            </a:r>
            <a:r>
              <a:rPr lang="en-US" dirty="0" err="1" smtClean="0"/>
              <a:t>fungsional</a:t>
            </a:r>
            <a:r>
              <a:rPr lang="en-US" dirty="0" smtClean="0"/>
              <a:t>. Hal </a:t>
            </a:r>
            <a:r>
              <a:rPr lang="en-US" dirty="0" err="1" smtClean="0"/>
              <a:t>ini</a:t>
            </a:r>
            <a:r>
              <a:rPr lang="en-US" dirty="0" smtClean="0"/>
              <a:t> </a:t>
            </a:r>
            <a:r>
              <a:rPr lang="en-US" dirty="0" err="1" smtClean="0"/>
              <a:t>tidak</a:t>
            </a:r>
            <a:r>
              <a:rPr lang="en-US" dirty="0" smtClean="0"/>
              <a:t> </a:t>
            </a:r>
            <a:r>
              <a:rPr lang="en-US" dirty="0" err="1" smtClean="0"/>
              <a:t>bersesuaian</a:t>
            </a:r>
            <a:r>
              <a:rPr lang="en-US" dirty="0" smtClean="0"/>
              <a:t>  </a:t>
            </a:r>
            <a:r>
              <a:rPr lang="en-US" dirty="0" err="1" smtClean="0"/>
              <a:t>dengan</a:t>
            </a:r>
            <a:r>
              <a:rPr lang="en-US" dirty="0" smtClean="0"/>
              <a:t> </a:t>
            </a:r>
            <a:r>
              <a:rPr lang="en-US" dirty="0" err="1" smtClean="0"/>
              <a:t>keadaan</a:t>
            </a:r>
            <a:r>
              <a:rPr lang="en-US" dirty="0" smtClean="0"/>
              <a:t> </a:t>
            </a:r>
            <a:r>
              <a:rPr lang="en-US" dirty="0" err="1" smtClean="0"/>
              <a:t>di</a:t>
            </a:r>
            <a:r>
              <a:rPr lang="en-US" dirty="0" smtClean="0"/>
              <a:t> </a:t>
            </a:r>
            <a:r>
              <a:rPr lang="en-US" dirty="0" err="1" smtClean="0"/>
              <a:t>dunia</a:t>
            </a:r>
            <a:r>
              <a:rPr lang="en-US" dirty="0" smtClean="0"/>
              <a:t> </a:t>
            </a:r>
            <a:r>
              <a:rPr lang="en-US" dirty="0" err="1" smtClean="0"/>
              <a:t>nyata</a:t>
            </a:r>
            <a:r>
              <a:rPr lang="en-US" dirty="0" smtClean="0"/>
              <a:t>. </a:t>
            </a:r>
            <a:r>
              <a:rPr lang="en-US" dirty="0" err="1" smtClean="0"/>
              <a:t>Pada</a:t>
            </a:r>
            <a:r>
              <a:rPr lang="en-US" dirty="0" smtClean="0"/>
              <a:t> </a:t>
            </a:r>
            <a:r>
              <a:rPr lang="en-US" dirty="0" err="1" smtClean="0"/>
              <a:t>dunia</a:t>
            </a:r>
            <a:r>
              <a:rPr lang="en-US" dirty="0" smtClean="0"/>
              <a:t> </a:t>
            </a:r>
            <a:r>
              <a:rPr lang="en-US" dirty="0" err="1" smtClean="0"/>
              <a:t>nyata</a:t>
            </a:r>
            <a:r>
              <a:rPr lang="en-US" dirty="0" smtClean="0"/>
              <a:t> </a:t>
            </a:r>
            <a:r>
              <a:rPr lang="en-US" dirty="0" err="1" smtClean="0"/>
              <a:t>kebanyakan</a:t>
            </a:r>
            <a:r>
              <a:rPr lang="en-US" dirty="0" smtClean="0"/>
              <a:t> </a:t>
            </a:r>
            <a:r>
              <a:rPr lang="en-US" dirty="0" err="1" smtClean="0"/>
              <a:t>pengelompokan</a:t>
            </a:r>
            <a:r>
              <a:rPr lang="en-US" dirty="0" smtClean="0"/>
              <a:t> </a:t>
            </a:r>
            <a:r>
              <a:rPr lang="en-US" dirty="0" err="1" smtClean="0"/>
              <a:t>tidak</a:t>
            </a:r>
            <a:r>
              <a:rPr lang="en-US" dirty="0" smtClean="0"/>
              <a:t> </a:t>
            </a:r>
            <a:r>
              <a:rPr lang="en-US" dirty="0" err="1" smtClean="0"/>
              <a:t>didasarkan</a:t>
            </a:r>
            <a:r>
              <a:rPr lang="en-US" dirty="0" smtClean="0"/>
              <a:t>  </a:t>
            </a:r>
            <a:r>
              <a:rPr lang="en-US" dirty="0" err="1" smtClean="0"/>
              <a:t>pada</a:t>
            </a:r>
            <a:r>
              <a:rPr lang="en-US" dirty="0" smtClean="0"/>
              <a:t> </a:t>
            </a:r>
            <a:r>
              <a:rPr lang="en-US" dirty="0" err="1" smtClean="0"/>
              <a:t>fungsinya</a:t>
            </a:r>
            <a:r>
              <a:rPr lang="en-US" dirty="0" smtClean="0"/>
              <a:t> </a:t>
            </a:r>
            <a:r>
              <a:rPr lang="en-US" dirty="0" err="1" smtClean="0"/>
              <a:t>namun</a:t>
            </a:r>
            <a:r>
              <a:rPr lang="en-US" dirty="0" smtClean="0"/>
              <a:t> </a:t>
            </a:r>
            <a:r>
              <a:rPr lang="en-US" dirty="0" err="1" smtClean="0"/>
              <a:t>pada</a:t>
            </a:r>
            <a:r>
              <a:rPr lang="en-US" dirty="0" smtClean="0"/>
              <a:t> </a:t>
            </a:r>
            <a:r>
              <a:rPr lang="en-US" dirty="0" err="1" smtClean="0"/>
              <a:t>karakteristik</a:t>
            </a:r>
            <a:r>
              <a:rPr lang="en-US" dirty="0" smtClean="0"/>
              <a:t> </a:t>
            </a:r>
            <a:r>
              <a:rPr lang="en-US" dirty="0" err="1" smtClean="0"/>
              <a:t>alami</a:t>
            </a:r>
            <a:r>
              <a:rPr lang="en-US" dirty="0" smtClean="0"/>
              <a:t> yang </a:t>
            </a:r>
            <a:r>
              <a:rPr lang="en-US" dirty="0" err="1" smtClean="0"/>
              <a:t>melekat</a:t>
            </a:r>
            <a:r>
              <a:rPr lang="en-US" dirty="0" smtClean="0"/>
              <a:t>, yang </a:t>
            </a:r>
            <a:r>
              <a:rPr lang="en-US" dirty="0" err="1" smtClean="0"/>
              <a:t>membedakan</a:t>
            </a:r>
            <a:r>
              <a:rPr lang="en-US" dirty="0" smtClean="0"/>
              <a:t> </a:t>
            </a:r>
            <a:r>
              <a:rPr lang="en-US" dirty="0" err="1" smtClean="0"/>
              <a:t>sesuatu</a:t>
            </a:r>
            <a:r>
              <a:rPr lang="en-US" dirty="0" smtClean="0"/>
              <a:t> </a:t>
            </a:r>
            <a:r>
              <a:rPr lang="en-US" dirty="0" err="1" smtClean="0"/>
              <a:t>dengan</a:t>
            </a:r>
            <a:r>
              <a:rPr lang="en-US" dirty="0" smtClean="0"/>
              <a:t>  yang lain. Di </a:t>
            </a:r>
            <a:r>
              <a:rPr lang="en-US" dirty="0" err="1" smtClean="0"/>
              <a:t>dunia</a:t>
            </a:r>
            <a:r>
              <a:rPr lang="en-US" dirty="0" smtClean="0"/>
              <a:t> </a:t>
            </a:r>
            <a:r>
              <a:rPr lang="en-US" dirty="0" err="1" smtClean="0"/>
              <a:t>nyata</a:t>
            </a:r>
            <a:r>
              <a:rPr lang="en-US" dirty="0" smtClean="0"/>
              <a:t> yang </a:t>
            </a:r>
            <a:r>
              <a:rPr lang="en-US" dirty="0" err="1" smtClean="0"/>
              <a:t>sering</a:t>
            </a:r>
            <a:r>
              <a:rPr lang="en-US" dirty="0" smtClean="0"/>
              <a:t> </a:t>
            </a:r>
            <a:r>
              <a:rPr lang="en-US" dirty="0" err="1" smtClean="0"/>
              <a:t>kita</a:t>
            </a:r>
            <a:r>
              <a:rPr lang="en-US" dirty="0" smtClean="0"/>
              <a:t> </a:t>
            </a:r>
            <a:r>
              <a:rPr lang="en-US" dirty="0" err="1" smtClean="0"/>
              <a:t>lihat</a:t>
            </a:r>
            <a:r>
              <a:rPr lang="en-US" dirty="0" smtClean="0"/>
              <a:t> </a:t>
            </a:r>
            <a:r>
              <a:rPr lang="en-US" dirty="0" err="1" smtClean="0"/>
              <a:t>adalah</a:t>
            </a:r>
            <a:r>
              <a:rPr lang="en-US" dirty="0" smtClean="0"/>
              <a:t> </a:t>
            </a:r>
            <a:r>
              <a:rPr lang="en-US" dirty="0" err="1" smtClean="0"/>
              <a:t>objeknya</a:t>
            </a:r>
            <a:r>
              <a:rPr lang="en-US" dirty="0" smtClean="0"/>
              <a:t> </a:t>
            </a:r>
            <a:r>
              <a:rPr lang="en-US" dirty="0" err="1" smtClean="0"/>
              <a:t>bukan</a:t>
            </a:r>
            <a:r>
              <a:rPr lang="en-US" dirty="0" smtClean="0"/>
              <a:t> </a:t>
            </a:r>
            <a:r>
              <a:rPr lang="en-US" dirty="0" err="1" smtClean="0"/>
              <a:t>fungsinya</a:t>
            </a:r>
            <a:r>
              <a:rPr lang="en-US" dirty="0" smtClean="0"/>
              <a:t>. Kita </a:t>
            </a:r>
            <a:r>
              <a:rPr lang="en-US" dirty="0" err="1" smtClean="0"/>
              <a:t>lebih</a:t>
            </a:r>
            <a:r>
              <a:rPr lang="en-US" dirty="0" smtClean="0"/>
              <a:t>  </a:t>
            </a:r>
            <a:r>
              <a:rPr lang="en-US" dirty="0" err="1" smtClean="0"/>
              <a:t>akrab</a:t>
            </a:r>
            <a:r>
              <a:rPr lang="en-US" dirty="0" smtClean="0"/>
              <a:t> </a:t>
            </a:r>
            <a:r>
              <a:rPr lang="en-US" dirty="0" err="1" smtClean="0"/>
              <a:t>dengan</a:t>
            </a:r>
            <a:r>
              <a:rPr lang="en-US" dirty="0" smtClean="0"/>
              <a:t> </a:t>
            </a:r>
            <a:r>
              <a:rPr lang="en-US" dirty="0" err="1" smtClean="0"/>
              <a:t>istilah</a:t>
            </a:r>
            <a:r>
              <a:rPr lang="en-US" dirty="0" smtClean="0"/>
              <a:t> </a:t>
            </a:r>
            <a:r>
              <a:rPr lang="en-US" dirty="0" err="1" smtClean="0"/>
              <a:t>manusia</a:t>
            </a:r>
            <a:r>
              <a:rPr lang="en-US" dirty="0" smtClean="0"/>
              <a:t>, </a:t>
            </a:r>
            <a:r>
              <a:rPr lang="en-US" dirty="0" err="1" smtClean="0"/>
              <a:t>sapi</a:t>
            </a:r>
            <a:r>
              <a:rPr lang="en-US" dirty="0" smtClean="0"/>
              <a:t>, </a:t>
            </a:r>
            <a:r>
              <a:rPr lang="en-US" dirty="0" err="1" smtClean="0"/>
              <a:t>dan</a:t>
            </a:r>
            <a:r>
              <a:rPr lang="en-US" dirty="0" smtClean="0"/>
              <a:t> </a:t>
            </a:r>
            <a:r>
              <a:rPr lang="en-US" dirty="0" err="1" smtClean="0"/>
              <a:t>harimau</a:t>
            </a:r>
            <a:r>
              <a:rPr lang="en-US" dirty="0" smtClean="0"/>
              <a:t>, </a:t>
            </a:r>
            <a:r>
              <a:rPr lang="en-US" dirty="0" err="1" smtClean="0"/>
              <a:t>ketimbang</a:t>
            </a:r>
            <a:r>
              <a:rPr lang="en-US" dirty="0" smtClean="0"/>
              <a:t> </a:t>
            </a:r>
            <a:r>
              <a:rPr lang="en-US" dirty="0" err="1" smtClean="0"/>
              <a:t>dengan</a:t>
            </a:r>
            <a:r>
              <a:rPr lang="en-US" dirty="0" smtClean="0"/>
              <a:t>  </a:t>
            </a:r>
            <a:r>
              <a:rPr lang="en-US" dirty="0" err="1" smtClean="0"/>
              <a:t>pemikir</a:t>
            </a:r>
            <a:r>
              <a:rPr lang="en-US" dirty="0" smtClean="0"/>
              <a:t>, </a:t>
            </a:r>
            <a:r>
              <a:rPr lang="en-US" dirty="0" err="1" smtClean="0"/>
              <a:t>pemamah</a:t>
            </a:r>
            <a:r>
              <a:rPr lang="en-US" dirty="0" smtClean="0"/>
              <a:t> </a:t>
            </a:r>
            <a:r>
              <a:rPr lang="en-US" dirty="0" err="1" smtClean="0"/>
              <a:t>biak</a:t>
            </a:r>
            <a:r>
              <a:rPr lang="en-US" dirty="0" smtClean="0"/>
              <a:t>, </a:t>
            </a:r>
            <a:r>
              <a:rPr lang="en-US" dirty="0" err="1" smtClean="0"/>
              <a:t>atau</a:t>
            </a:r>
            <a:r>
              <a:rPr lang="en-US" dirty="0" smtClean="0"/>
              <a:t>  </a:t>
            </a:r>
            <a:r>
              <a:rPr lang="en-US" dirty="0" err="1" smtClean="0"/>
              <a:t>pemangsa</a:t>
            </a:r>
            <a:r>
              <a:rPr lang="en-US" dirty="0" smtClean="0"/>
              <a:t>. </a:t>
            </a:r>
            <a:r>
              <a:rPr lang="en-US" dirty="0" err="1" smtClean="0"/>
              <a:t>Dengan</a:t>
            </a:r>
            <a:r>
              <a:rPr lang="en-US" dirty="0" smtClean="0"/>
              <a:t> </a:t>
            </a:r>
            <a:r>
              <a:rPr lang="en-US" dirty="0" err="1" smtClean="0"/>
              <a:t>demikian</a:t>
            </a:r>
            <a:r>
              <a:rPr lang="en-US" dirty="0" smtClean="0"/>
              <a:t> </a:t>
            </a:r>
            <a:r>
              <a:rPr lang="en-US" dirty="0" err="1" smtClean="0"/>
              <a:t>pendekatan</a:t>
            </a:r>
            <a:r>
              <a:rPr lang="en-US" dirty="0" smtClean="0"/>
              <a:t> </a:t>
            </a:r>
            <a:r>
              <a:rPr lang="en-US" dirty="0" err="1" smtClean="0"/>
              <a:t>berorientasi</a:t>
            </a:r>
            <a:r>
              <a:rPr lang="en-US" dirty="0" smtClean="0"/>
              <a:t> </a:t>
            </a:r>
            <a:r>
              <a:rPr lang="en-US" dirty="0" err="1" smtClean="0"/>
              <a:t>objek</a:t>
            </a:r>
            <a:r>
              <a:rPr lang="en-US" dirty="0" smtClean="0"/>
              <a:t> </a:t>
            </a:r>
            <a:r>
              <a:rPr lang="en-US" dirty="0" err="1" smtClean="0"/>
              <a:t>membawa</a:t>
            </a:r>
            <a:r>
              <a:rPr lang="en-US" dirty="0" smtClean="0"/>
              <a:t> </a:t>
            </a:r>
            <a:r>
              <a:rPr lang="en-US" dirty="0" err="1" smtClean="0"/>
              <a:t>abstraksi</a:t>
            </a:r>
            <a:r>
              <a:rPr lang="en-US" dirty="0" smtClean="0"/>
              <a:t> </a:t>
            </a:r>
            <a:r>
              <a:rPr lang="en-US" dirty="0" err="1" smtClean="0"/>
              <a:t>kita</a:t>
            </a:r>
            <a:r>
              <a:rPr lang="en-US" dirty="0" smtClean="0"/>
              <a:t> </a:t>
            </a:r>
            <a:r>
              <a:rPr lang="en-US" dirty="0" err="1" smtClean="0"/>
              <a:t>lebih</a:t>
            </a:r>
            <a:r>
              <a:rPr lang="en-US" dirty="0" smtClean="0"/>
              <a:t> </a:t>
            </a:r>
            <a:r>
              <a:rPr lang="en-US" dirty="0" err="1" smtClean="0"/>
              <a:t>dekat</a:t>
            </a:r>
            <a:r>
              <a:rPr lang="en-US" dirty="0" smtClean="0"/>
              <a:t>  </a:t>
            </a:r>
            <a:r>
              <a:rPr lang="en-US" dirty="0" err="1" smtClean="0"/>
              <a:t>dengan</a:t>
            </a:r>
            <a:r>
              <a:rPr lang="en-US" dirty="0" smtClean="0"/>
              <a:t> </a:t>
            </a:r>
            <a:r>
              <a:rPr lang="en-US" dirty="0" err="1" smtClean="0"/>
              <a:t>dunia</a:t>
            </a:r>
            <a:r>
              <a:rPr lang="en-US" dirty="0" smtClean="0"/>
              <a:t> </a:t>
            </a:r>
            <a:r>
              <a:rPr lang="en-US" dirty="0" err="1" smtClean="0"/>
              <a:t>nyata</a:t>
            </a:r>
            <a:r>
              <a:rPr lang="en-US" dirty="0" smtClean="0"/>
              <a:t>. </a:t>
            </a:r>
            <a:r>
              <a:rPr lang="en-US" dirty="0" err="1" smtClean="0"/>
              <a:t>Artinya</a:t>
            </a:r>
            <a:r>
              <a:rPr lang="en-US" dirty="0" smtClean="0"/>
              <a:t>, </a:t>
            </a:r>
            <a:r>
              <a:rPr lang="en-US" dirty="0" err="1" smtClean="0"/>
              <a:t>kita</a:t>
            </a:r>
            <a:r>
              <a:rPr lang="en-US" dirty="0" smtClean="0"/>
              <a:t> </a:t>
            </a:r>
            <a:r>
              <a:rPr lang="en-US" dirty="0" err="1" smtClean="0"/>
              <a:t>dibawa</a:t>
            </a:r>
            <a:r>
              <a:rPr lang="en-US" dirty="0" smtClean="0"/>
              <a:t> </a:t>
            </a:r>
            <a:r>
              <a:rPr lang="en-US" dirty="0" err="1" smtClean="0"/>
              <a:t>kepada</a:t>
            </a:r>
            <a:r>
              <a:rPr lang="en-US" dirty="0" smtClean="0"/>
              <a:t> level </a:t>
            </a:r>
            <a:r>
              <a:rPr lang="en-US" dirty="0" err="1" smtClean="0"/>
              <a:t>abstraksi</a:t>
            </a:r>
            <a:r>
              <a:rPr lang="en-US" dirty="0" smtClean="0"/>
              <a:t> yang </a:t>
            </a:r>
            <a:r>
              <a:rPr lang="en-US" dirty="0" err="1" smtClean="0"/>
              <a:t>lebih</a:t>
            </a:r>
            <a:r>
              <a:rPr lang="en-US" dirty="0" smtClean="0"/>
              <a:t> </a:t>
            </a:r>
            <a:r>
              <a:rPr lang="en-US" dirty="0" err="1" smtClean="0"/>
              <a:t>tinggi</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704088"/>
            <a:ext cx="8686800" cy="1143000"/>
          </a:xfrm>
        </p:spPr>
        <p:txBody>
          <a:bodyPr>
            <a:normAutofit fontScale="90000"/>
          </a:bodyPr>
          <a:lstStyle/>
          <a:p>
            <a:r>
              <a:rPr lang="en-US" b="1" dirty="0" err="1" smtClean="0"/>
              <a:t>Karakteristik</a:t>
            </a:r>
            <a:r>
              <a:rPr lang="en-US" b="1" dirty="0" smtClean="0"/>
              <a:t> </a:t>
            </a:r>
            <a:r>
              <a:rPr lang="en-US" b="1" dirty="0" err="1" smtClean="0"/>
              <a:t>Metodologi</a:t>
            </a:r>
            <a:r>
              <a:rPr lang="en-US" b="1" dirty="0" smtClean="0"/>
              <a:t> </a:t>
            </a:r>
            <a:r>
              <a:rPr lang="en-US" b="1" dirty="0" err="1"/>
              <a:t>Berorientasi</a:t>
            </a:r>
            <a:r>
              <a:rPr lang="en-US" b="1" dirty="0"/>
              <a:t> </a:t>
            </a:r>
            <a:r>
              <a:rPr lang="en-US" b="1" dirty="0" err="1" smtClean="0"/>
              <a:t>Objek</a:t>
            </a:r>
            <a:endParaRPr lang="en-US" b="1" dirty="0"/>
          </a:p>
        </p:txBody>
      </p:sp>
      <p:sp>
        <p:nvSpPr>
          <p:cNvPr id="13315" name="Rectangle 3"/>
          <p:cNvSpPr>
            <a:spLocks noGrp="1" noChangeArrowheads="1"/>
          </p:cNvSpPr>
          <p:nvPr>
            <p:ph idx="1"/>
          </p:nvPr>
        </p:nvSpPr>
        <p:spPr/>
        <p:txBody>
          <a:bodyPr/>
          <a:lstStyle/>
          <a:p>
            <a:pPr marL="0" indent="0">
              <a:buNone/>
            </a:pPr>
            <a:r>
              <a:rPr lang="en-US" sz="2500" dirty="0" err="1" smtClean="0"/>
              <a:t>Metodologi</a:t>
            </a:r>
            <a:r>
              <a:rPr lang="en-US" sz="2500" dirty="0" smtClean="0"/>
              <a:t> </a:t>
            </a:r>
            <a:r>
              <a:rPr lang="en-US" sz="2500" dirty="0" err="1" smtClean="0"/>
              <a:t>pengembangan</a:t>
            </a:r>
            <a:r>
              <a:rPr lang="en-US" sz="2500" dirty="0" smtClean="0"/>
              <a:t> </a:t>
            </a:r>
            <a:r>
              <a:rPr lang="en-US" sz="2500" dirty="0" err="1" smtClean="0"/>
              <a:t>sistem</a:t>
            </a:r>
            <a:r>
              <a:rPr lang="en-US" sz="2500" dirty="0" smtClean="0"/>
              <a:t> </a:t>
            </a:r>
            <a:r>
              <a:rPr lang="en-US" sz="2500" dirty="0" err="1" smtClean="0"/>
              <a:t>berorientasi</a:t>
            </a:r>
            <a:r>
              <a:rPr lang="en-US" sz="2500" dirty="0" smtClean="0"/>
              <a:t> </a:t>
            </a:r>
            <a:r>
              <a:rPr lang="en-US" sz="2500" dirty="0" err="1" smtClean="0"/>
              <a:t>objek</a:t>
            </a:r>
            <a:r>
              <a:rPr lang="en-US" sz="2500" dirty="0" smtClean="0"/>
              <a:t> </a:t>
            </a:r>
            <a:r>
              <a:rPr lang="en-US" sz="2500" dirty="0" err="1" smtClean="0"/>
              <a:t>mempunyai</a:t>
            </a:r>
            <a:r>
              <a:rPr lang="en-US" sz="2500" dirty="0" smtClean="0"/>
              <a:t> </a:t>
            </a:r>
            <a:r>
              <a:rPr lang="en-US" sz="2500" dirty="0" err="1" smtClean="0"/>
              <a:t>tiga</a:t>
            </a:r>
            <a:r>
              <a:rPr lang="en-US" sz="2500" dirty="0" smtClean="0"/>
              <a:t> </a:t>
            </a:r>
            <a:r>
              <a:rPr lang="en-US" sz="2500" dirty="0" err="1" smtClean="0"/>
              <a:t>karakteristik</a:t>
            </a:r>
            <a:r>
              <a:rPr lang="en-US" sz="2500" dirty="0" smtClean="0"/>
              <a:t> </a:t>
            </a:r>
            <a:r>
              <a:rPr lang="en-US" sz="2500" dirty="0" err="1" smtClean="0"/>
              <a:t>utama</a:t>
            </a:r>
            <a:r>
              <a:rPr lang="en-US" sz="2500" dirty="0" smtClean="0"/>
              <a:t> : </a:t>
            </a:r>
          </a:p>
          <a:p>
            <a:r>
              <a:rPr lang="en-US" sz="2500" dirty="0" smtClean="0"/>
              <a:t>Encapsulation </a:t>
            </a:r>
            <a:r>
              <a:rPr lang="en-US" sz="2500" dirty="0"/>
              <a:t>(</a:t>
            </a:r>
            <a:r>
              <a:rPr lang="en-US" sz="2500" dirty="0" err="1"/>
              <a:t>pengkapsulan</a:t>
            </a:r>
            <a:r>
              <a:rPr lang="en-US" sz="2500" dirty="0"/>
              <a:t>)</a:t>
            </a:r>
          </a:p>
          <a:p>
            <a:r>
              <a:rPr lang="en-US" sz="2500" dirty="0"/>
              <a:t>Inheritance (</a:t>
            </a:r>
            <a:r>
              <a:rPr lang="en-US" sz="2500" dirty="0" err="1"/>
              <a:t>pewarisan</a:t>
            </a:r>
            <a:r>
              <a:rPr lang="en-US" sz="2500" dirty="0"/>
              <a:t>)</a:t>
            </a:r>
          </a:p>
          <a:p>
            <a:r>
              <a:rPr lang="en-US" sz="2500" dirty="0"/>
              <a:t>Polymorphism (</a:t>
            </a:r>
            <a:r>
              <a:rPr lang="en-US" sz="2500" dirty="0" err="1"/>
              <a:t>polimorfisme</a:t>
            </a:r>
            <a:r>
              <a:rPr lang="en-US" sz="2500"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200" b="1" i="1"/>
              <a:t>ENCAPSULATION (PENGKAPSULAN)</a:t>
            </a:r>
          </a:p>
        </p:txBody>
      </p:sp>
      <p:sp>
        <p:nvSpPr>
          <p:cNvPr id="14339" name="Rectangle 3"/>
          <p:cNvSpPr>
            <a:spLocks noGrp="1" noChangeArrowheads="1"/>
          </p:cNvSpPr>
          <p:nvPr>
            <p:ph idx="1"/>
          </p:nvPr>
        </p:nvSpPr>
        <p:spPr/>
        <p:txBody>
          <a:bodyPr/>
          <a:lstStyle/>
          <a:p>
            <a:r>
              <a:rPr lang="en-US" sz="2500"/>
              <a:t>Encapsulation merupakan dasar untuk pembatasan ruang lingkup program terhadap data yang diproses.</a:t>
            </a:r>
          </a:p>
          <a:p>
            <a:r>
              <a:rPr lang="en-US" sz="2500"/>
              <a:t>Data dan prosedur atau fungsi dikemas bersama-sama dalam suatu objek, sehingga prosedur atau fungsi lain dari luar tidak dapat mengaksesnya.</a:t>
            </a:r>
          </a:p>
          <a:p>
            <a:r>
              <a:rPr lang="en-US" sz="2500"/>
              <a:t>Data terlindung dari prosedur atau objek lain, kecuali prosedur yang berada dalam objek itu sendiri.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04088"/>
            <a:ext cx="8229600" cy="581772"/>
          </a:xfrm>
        </p:spPr>
        <p:txBody>
          <a:bodyPr>
            <a:normAutofit fontScale="90000"/>
          </a:bodyPr>
          <a:lstStyle/>
          <a:p>
            <a:r>
              <a:rPr lang="en-US" b="1" i="1" dirty="0"/>
              <a:t>INHERITANCE (PEWARISAN)</a:t>
            </a:r>
          </a:p>
        </p:txBody>
      </p:sp>
      <p:sp>
        <p:nvSpPr>
          <p:cNvPr id="15363" name="Rectangle 3"/>
          <p:cNvSpPr>
            <a:spLocks noGrp="1" noChangeArrowheads="1"/>
          </p:cNvSpPr>
          <p:nvPr>
            <p:ph idx="1"/>
          </p:nvPr>
        </p:nvSpPr>
        <p:spPr>
          <a:xfrm>
            <a:off x="457200" y="1428736"/>
            <a:ext cx="8686800" cy="5143536"/>
          </a:xfrm>
        </p:spPr>
        <p:txBody>
          <a:bodyPr>
            <a:normAutofit/>
          </a:bodyPr>
          <a:lstStyle/>
          <a:p>
            <a:pPr>
              <a:lnSpc>
                <a:spcPct val="80000"/>
              </a:lnSpc>
            </a:pPr>
            <a:r>
              <a:rPr lang="en-US" sz="2400" dirty="0"/>
              <a:t>Inheritance </a:t>
            </a:r>
            <a:r>
              <a:rPr lang="en-US" sz="2400" dirty="0" err="1"/>
              <a:t>adalah</a:t>
            </a:r>
            <a:r>
              <a:rPr lang="en-US" sz="2400" dirty="0"/>
              <a:t> </a:t>
            </a:r>
            <a:r>
              <a:rPr lang="en-US" sz="2400" dirty="0" err="1"/>
              <a:t>teknik</a:t>
            </a:r>
            <a:r>
              <a:rPr lang="en-US" sz="2400" dirty="0"/>
              <a:t> yang </a:t>
            </a:r>
            <a:r>
              <a:rPr lang="en-US" sz="2400" dirty="0" err="1"/>
              <a:t>menyatakan</a:t>
            </a:r>
            <a:r>
              <a:rPr lang="en-US" sz="2400" dirty="0"/>
              <a:t> </a:t>
            </a:r>
            <a:r>
              <a:rPr lang="en-US" sz="2400" dirty="0" err="1"/>
              <a:t>bahwa</a:t>
            </a:r>
            <a:r>
              <a:rPr lang="en-US" sz="2400" dirty="0"/>
              <a:t> </a:t>
            </a:r>
            <a:r>
              <a:rPr lang="en-US" sz="2400" dirty="0" err="1"/>
              <a:t>anak</a:t>
            </a:r>
            <a:r>
              <a:rPr lang="en-US" sz="2400" dirty="0"/>
              <a:t> </a:t>
            </a:r>
            <a:r>
              <a:rPr lang="en-US" sz="2400" dirty="0" err="1"/>
              <a:t>dari</a:t>
            </a:r>
            <a:r>
              <a:rPr lang="en-US" sz="2400" dirty="0"/>
              <a:t> </a:t>
            </a:r>
            <a:r>
              <a:rPr lang="en-US" sz="2400" dirty="0" err="1"/>
              <a:t>objek</a:t>
            </a:r>
            <a:r>
              <a:rPr lang="en-US" sz="2400" dirty="0"/>
              <a:t> </a:t>
            </a:r>
            <a:r>
              <a:rPr lang="en-US" sz="2400" dirty="0" err="1"/>
              <a:t>akan</a:t>
            </a:r>
            <a:r>
              <a:rPr lang="en-US" sz="2400" dirty="0"/>
              <a:t> </a:t>
            </a:r>
            <a:r>
              <a:rPr lang="en-US" sz="2400" dirty="0" err="1"/>
              <a:t>mewarisi</a:t>
            </a:r>
            <a:r>
              <a:rPr lang="en-US" sz="2400" dirty="0"/>
              <a:t> data/</a:t>
            </a:r>
            <a:r>
              <a:rPr lang="en-US" sz="2400" dirty="0" err="1"/>
              <a:t>atribut</a:t>
            </a:r>
            <a:r>
              <a:rPr lang="en-US" sz="2400" dirty="0"/>
              <a:t> </a:t>
            </a:r>
            <a:r>
              <a:rPr lang="en-US" sz="2400" dirty="0" err="1"/>
              <a:t>dan</a:t>
            </a:r>
            <a:r>
              <a:rPr lang="en-US" sz="2400" dirty="0"/>
              <a:t> </a:t>
            </a:r>
            <a:r>
              <a:rPr lang="en-US" sz="2400" dirty="0" err="1"/>
              <a:t>metode</a:t>
            </a:r>
            <a:r>
              <a:rPr lang="en-US" sz="2400" dirty="0"/>
              <a:t> </a:t>
            </a:r>
            <a:r>
              <a:rPr lang="en-US" sz="2400" dirty="0" err="1"/>
              <a:t>dari</a:t>
            </a:r>
            <a:r>
              <a:rPr lang="en-US" sz="2400" dirty="0"/>
              <a:t> </a:t>
            </a:r>
            <a:r>
              <a:rPr lang="en-US" sz="2400" dirty="0" err="1"/>
              <a:t>induknya</a:t>
            </a:r>
            <a:r>
              <a:rPr lang="en-US" sz="2400" dirty="0"/>
              <a:t> </a:t>
            </a:r>
            <a:r>
              <a:rPr lang="en-US" sz="2400" dirty="0" err="1"/>
              <a:t>langsung</a:t>
            </a:r>
            <a:r>
              <a:rPr lang="en-US" sz="2400" dirty="0"/>
              <a:t>. </a:t>
            </a:r>
            <a:r>
              <a:rPr lang="en-US" sz="2400" dirty="0" err="1"/>
              <a:t>Atribut</a:t>
            </a:r>
            <a:r>
              <a:rPr lang="en-US" sz="2400" dirty="0"/>
              <a:t> </a:t>
            </a:r>
            <a:r>
              <a:rPr lang="en-US" sz="2400" dirty="0" err="1"/>
              <a:t>dan</a:t>
            </a:r>
            <a:r>
              <a:rPr lang="en-US" sz="2400" dirty="0"/>
              <a:t> </a:t>
            </a:r>
            <a:r>
              <a:rPr lang="en-US" sz="2400" dirty="0" err="1"/>
              <a:t>metode</a:t>
            </a:r>
            <a:r>
              <a:rPr lang="en-US" sz="2400" dirty="0"/>
              <a:t> </a:t>
            </a:r>
            <a:r>
              <a:rPr lang="en-US" sz="2400" dirty="0" err="1"/>
              <a:t>dari</a:t>
            </a:r>
            <a:r>
              <a:rPr lang="en-US" sz="2400" dirty="0"/>
              <a:t> </a:t>
            </a:r>
            <a:r>
              <a:rPr lang="en-US" sz="2400" dirty="0" err="1"/>
              <a:t>objek</a:t>
            </a:r>
            <a:r>
              <a:rPr lang="en-US" sz="2400" dirty="0"/>
              <a:t> </a:t>
            </a:r>
            <a:r>
              <a:rPr lang="en-US" sz="2400" dirty="0" err="1"/>
              <a:t>induk</a:t>
            </a:r>
            <a:r>
              <a:rPr lang="en-US" sz="2400" dirty="0"/>
              <a:t> </a:t>
            </a:r>
            <a:r>
              <a:rPr lang="en-US" sz="2400" dirty="0" err="1"/>
              <a:t>diturunkan</a:t>
            </a:r>
            <a:r>
              <a:rPr lang="en-US" sz="2400" dirty="0"/>
              <a:t> </a:t>
            </a:r>
            <a:r>
              <a:rPr lang="en-US" sz="2400" dirty="0" err="1"/>
              <a:t>kepada</a:t>
            </a:r>
            <a:r>
              <a:rPr lang="en-US" sz="2400" dirty="0"/>
              <a:t> </a:t>
            </a:r>
            <a:r>
              <a:rPr lang="en-US" sz="2400" dirty="0" err="1"/>
              <a:t>anak</a:t>
            </a:r>
            <a:r>
              <a:rPr lang="en-US" sz="2400" dirty="0"/>
              <a:t> </a:t>
            </a:r>
            <a:r>
              <a:rPr lang="en-US" sz="2400" dirty="0" err="1"/>
              <a:t>objek</a:t>
            </a:r>
            <a:r>
              <a:rPr lang="en-US" sz="2400" dirty="0"/>
              <a:t>, </a:t>
            </a:r>
            <a:r>
              <a:rPr lang="en-US" sz="2400" dirty="0" err="1"/>
              <a:t>demikian</a:t>
            </a:r>
            <a:r>
              <a:rPr lang="en-US" sz="2400" dirty="0"/>
              <a:t> </a:t>
            </a:r>
            <a:r>
              <a:rPr lang="en-US" sz="2400" dirty="0" err="1"/>
              <a:t>seterusnya</a:t>
            </a:r>
            <a:r>
              <a:rPr lang="en-US" sz="2400" dirty="0"/>
              <a:t>.</a:t>
            </a:r>
          </a:p>
          <a:p>
            <a:pPr>
              <a:lnSpc>
                <a:spcPct val="80000"/>
              </a:lnSpc>
            </a:pPr>
            <a:r>
              <a:rPr lang="en-US" sz="2400" dirty="0"/>
              <a:t>Inheritance </a:t>
            </a:r>
            <a:r>
              <a:rPr lang="en-US" sz="2400" dirty="0" err="1"/>
              <a:t>mempunyai</a:t>
            </a:r>
            <a:r>
              <a:rPr lang="en-US" sz="2400" dirty="0"/>
              <a:t> </a:t>
            </a:r>
            <a:r>
              <a:rPr lang="en-US" sz="2400" dirty="0" err="1"/>
              <a:t>arti</a:t>
            </a:r>
            <a:r>
              <a:rPr lang="en-US" sz="2400" dirty="0"/>
              <a:t> </a:t>
            </a:r>
            <a:r>
              <a:rPr lang="en-US" sz="2400" dirty="0" err="1"/>
              <a:t>bahwa</a:t>
            </a:r>
            <a:r>
              <a:rPr lang="en-US" sz="2400" dirty="0"/>
              <a:t> </a:t>
            </a:r>
            <a:r>
              <a:rPr lang="en-US" sz="2400" dirty="0" err="1"/>
              <a:t>atribut</a:t>
            </a:r>
            <a:r>
              <a:rPr lang="en-US" sz="2400" dirty="0"/>
              <a:t> </a:t>
            </a:r>
            <a:r>
              <a:rPr lang="en-US" sz="2400" dirty="0" err="1"/>
              <a:t>dan</a:t>
            </a:r>
            <a:r>
              <a:rPr lang="en-US" sz="2400" dirty="0"/>
              <a:t> </a:t>
            </a:r>
            <a:r>
              <a:rPr lang="en-US" sz="2400" dirty="0" err="1"/>
              <a:t>operasi</a:t>
            </a:r>
            <a:r>
              <a:rPr lang="en-US" sz="2400" dirty="0"/>
              <a:t> </a:t>
            </a:r>
            <a:r>
              <a:rPr lang="en-US" sz="2400" dirty="0" err="1"/>
              <a:t>akan</a:t>
            </a:r>
            <a:r>
              <a:rPr lang="en-US" sz="2400" dirty="0"/>
              <a:t> </a:t>
            </a:r>
            <a:r>
              <a:rPr lang="en-US" sz="2400" dirty="0" err="1"/>
              <a:t>dimiliki</a:t>
            </a:r>
            <a:r>
              <a:rPr lang="en-US" sz="2400" dirty="0"/>
              <a:t> </a:t>
            </a:r>
            <a:r>
              <a:rPr lang="en-US" sz="2400" dirty="0" err="1"/>
              <a:t>bersama</a:t>
            </a:r>
            <a:r>
              <a:rPr lang="en-US" sz="2400" dirty="0"/>
              <a:t> </a:t>
            </a:r>
            <a:r>
              <a:rPr lang="en-US" sz="2400" dirty="0" err="1"/>
              <a:t>di</a:t>
            </a:r>
            <a:r>
              <a:rPr lang="en-US" sz="2400" dirty="0"/>
              <a:t> </a:t>
            </a:r>
            <a:r>
              <a:rPr lang="en-US" sz="2400" dirty="0" err="1"/>
              <a:t>antara</a:t>
            </a:r>
            <a:r>
              <a:rPr lang="en-US" sz="2400" dirty="0"/>
              <a:t> </a:t>
            </a:r>
            <a:r>
              <a:rPr lang="en-US" sz="2400" dirty="0" err="1"/>
              <a:t>kelas</a:t>
            </a:r>
            <a:r>
              <a:rPr lang="en-US" sz="2400" dirty="0"/>
              <a:t> yang </a:t>
            </a:r>
            <a:r>
              <a:rPr lang="en-US" sz="2400" dirty="0" err="1"/>
              <a:t>mempunyai</a:t>
            </a:r>
            <a:r>
              <a:rPr lang="en-US" sz="2400" dirty="0"/>
              <a:t> </a:t>
            </a:r>
            <a:r>
              <a:rPr lang="en-US" sz="2400" dirty="0" err="1"/>
              <a:t>hubungan</a:t>
            </a:r>
            <a:r>
              <a:rPr lang="en-US" sz="2400" dirty="0"/>
              <a:t> </a:t>
            </a:r>
            <a:r>
              <a:rPr lang="en-US" sz="2400" dirty="0" err="1"/>
              <a:t>secara</a:t>
            </a:r>
            <a:r>
              <a:rPr lang="en-US" sz="2400" dirty="0"/>
              <a:t> </a:t>
            </a:r>
            <a:r>
              <a:rPr lang="en-US" sz="2400" dirty="0" err="1"/>
              <a:t>hirarki</a:t>
            </a:r>
            <a:r>
              <a:rPr lang="en-US" sz="2400" dirty="0"/>
              <a:t>.</a:t>
            </a:r>
          </a:p>
          <a:p>
            <a:pPr>
              <a:lnSpc>
                <a:spcPct val="80000"/>
              </a:lnSpc>
            </a:pPr>
            <a:r>
              <a:rPr lang="en-US" sz="2400" dirty="0" err="1"/>
              <a:t>Suatu</a:t>
            </a:r>
            <a:r>
              <a:rPr lang="en-US" sz="2400" dirty="0"/>
              <a:t> </a:t>
            </a:r>
            <a:r>
              <a:rPr lang="en-US" sz="2400" dirty="0" err="1"/>
              <a:t>kelas</a:t>
            </a:r>
            <a:r>
              <a:rPr lang="en-US" sz="2400" dirty="0"/>
              <a:t> </a:t>
            </a:r>
            <a:r>
              <a:rPr lang="en-US" sz="2400" dirty="0" err="1"/>
              <a:t>dapat</a:t>
            </a:r>
            <a:r>
              <a:rPr lang="en-US" sz="2400" dirty="0"/>
              <a:t> </a:t>
            </a:r>
            <a:r>
              <a:rPr lang="en-US" sz="2400" dirty="0" err="1"/>
              <a:t>ditentukan</a:t>
            </a:r>
            <a:r>
              <a:rPr lang="en-US" sz="2400" dirty="0"/>
              <a:t> </a:t>
            </a:r>
            <a:r>
              <a:rPr lang="en-US" sz="2400" dirty="0" err="1"/>
              <a:t>secara</a:t>
            </a:r>
            <a:r>
              <a:rPr lang="en-US" sz="2400" dirty="0"/>
              <a:t> </a:t>
            </a:r>
            <a:r>
              <a:rPr lang="en-US" sz="2400" dirty="0" err="1"/>
              <a:t>umum</a:t>
            </a:r>
            <a:r>
              <a:rPr lang="en-US" sz="2400" dirty="0"/>
              <a:t>, </a:t>
            </a:r>
            <a:r>
              <a:rPr lang="en-US" sz="2400" dirty="0" err="1"/>
              <a:t>kemudian</a:t>
            </a:r>
            <a:r>
              <a:rPr lang="en-US" sz="2400" dirty="0"/>
              <a:t> </a:t>
            </a:r>
            <a:r>
              <a:rPr lang="en-US" sz="2400" dirty="0" err="1"/>
              <a:t>ditentukan</a:t>
            </a:r>
            <a:r>
              <a:rPr lang="en-US" sz="2400" dirty="0"/>
              <a:t> </a:t>
            </a:r>
            <a:r>
              <a:rPr lang="en-US" sz="2400" dirty="0" err="1"/>
              <a:t>spesifik</a:t>
            </a:r>
            <a:r>
              <a:rPr lang="en-US" sz="2400" dirty="0"/>
              <a:t> </a:t>
            </a:r>
            <a:r>
              <a:rPr lang="en-US" sz="2400" dirty="0" err="1"/>
              <a:t>menjadi</a:t>
            </a:r>
            <a:r>
              <a:rPr lang="en-US" sz="2400" dirty="0"/>
              <a:t> </a:t>
            </a:r>
            <a:r>
              <a:rPr lang="en-US" sz="2400" dirty="0" err="1"/>
              <a:t>subkelas</a:t>
            </a:r>
            <a:r>
              <a:rPr lang="en-US" sz="2400" dirty="0"/>
              <a:t>. </a:t>
            </a:r>
            <a:r>
              <a:rPr lang="en-US" sz="2400" dirty="0" err="1"/>
              <a:t>Setiap</a:t>
            </a:r>
            <a:r>
              <a:rPr lang="en-US" sz="2400" dirty="0"/>
              <a:t> </a:t>
            </a:r>
            <a:r>
              <a:rPr lang="en-US" sz="2400" dirty="0" err="1"/>
              <a:t>subkelas</a:t>
            </a:r>
            <a:r>
              <a:rPr lang="en-US" sz="2400" dirty="0"/>
              <a:t> </a:t>
            </a:r>
            <a:r>
              <a:rPr lang="en-US" sz="2400" dirty="0" err="1"/>
              <a:t>mempunyai</a:t>
            </a:r>
            <a:r>
              <a:rPr lang="en-US" sz="2400" dirty="0"/>
              <a:t> </a:t>
            </a:r>
            <a:r>
              <a:rPr lang="en-US" sz="2400" dirty="0" err="1"/>
              <a:t>hubungan</a:t>
            </a:r>
            <a:r>
              <a:rPr lang="en-US" sz="2400" dirty="0"/>
              <a:t> </a:t>
            </a:r>
            <a:r>
              <a:rPr lang="en-US" sz="2400" dirty="0" err="1"/>
              <a:t>atau</a:t>
            </a:r>
            <a:r>
              <a:rPr lang="en-US" sz="2400" dirty="0"/>
              <a:t> </a:t>
            </a:r>
            <a:r>
              <a:rPr lang="en-US" sz="2400" dirty="0" err="1"/>
              <a:t>mewarisi</a:t>
            </a:r>
            <a:r>
              <a:rPr lang="en-US" sz="2400" dirty="0"/>
              <a:t> </a:t>
            </a:r>
            <a:r>
              <a:rPr lang="en-US" sz="2400" dirty="0" err="1"/>
              <a:t>semua</a:t>
            </a:r>
            <a:r>
              <a:rPr lang="en-US" sz="2400" dirty="0"/>
              <a:t> </a:t>
            </a:r>
            <a:r>
              <a:rPr lang="en-US" sz="2400" dirty="0" err="1"/>
              <a:t>sifat</a:t>
            </a:r>
            <a:r>
              <a:rPr lang="en-US" sz="2400" dirty="0"/>
              <a:t> yang </a:t>
            </a:r>
            <a:r>
              <a:rPr lang="en-US" sz="2400" dirty="0" err="1"/>
              <a:t>dimiliki</a:t>
            </a:r>
            <a:r>
              <a:rPr lang="en-US" sz="2400" dirty="0"/>
              <a:t> </a:t>
            </a:r>
            <a:r>
              <a:rPr lang="en-US" sz="2400" dirty="0" err="1"/>
              <a:t>oleh</a:t>
            </a:r>
            <a:r>
              <a:rPr lang="en-US" sz="2400" dirty="0"/>
              <a:t> </a:t>
            </a:r>
            <a:r>
              <a:rPr lang="en-US" sz="2400" dirty="0" err="1"/>
              <a:t>kelas</a:t>
            </a:r>
            <a:r>
              <a:rPr lang="en-US" sz="2400" dirty="0"/>
              <a:t> </a:t>
            </a:r>
            <a:r>
              <a:rPr lang="en-US" sz="2400" dirty="0" err="1"/>
              <a:t>induknya</a:t>
            </a:r>
            <a:r>
              <a:rPr lang="en-US" sz="2400" dirty="0"/>
              <a:t>, </a:t>
            </a:r>
            <a:r>
              <a:rPr lang="en-US" sz="2400" dirty="0" err="1"/>
              <a:t>dan</a:t>
            </a:r>
            <a:r>
              <a:rPr lang="en-US" sz="2400" dirty="0"/>
              <a:t> </a:t>
            </a:r>
            <a:r>
              <a:rPr lang="en-US" sz="2400" dirty="0" err="1"/>
              <a:t>ditambah</a:t>
            </a:r>
            <a:r>
              <a:rPr lang="en-US" sz="2400" dirty="0"/>
              <a:t> </a:t>
            </a:r>
            <a:r>
              <a:rPr lang="en-US" sz="2400" dirty="0" err="1"/>
              <a:t>dengan</a:t>
            </a:r>
            <a:r>
              <a:rPr lang="en-US" sz="2400" dirty="0"/>
              <a:t> </a:t>
            </a:r>
            <a:r>
              <a:rPr lang="en-US" sz="2400" dirty="0" err="1"/>
              <a:t>sifat</a:t>
            </a:r>
            <a:r>
              <a:rPr lang="en-US" sz="2400" dirty="0"/>
              <a:t> </a:t>
            </a:r>
            <a:r>
              <a:rPr lang="en-US" sz="2400" dirty="0" err="1"/>
              <a:t>unik</a:t>
            </a:r>
            <a:r>
              <a:rPr lang="en-US" sz="2400" dirty="0"/>
              <a:t> yang </a:t>
            </a:r>
            <a:r>
              <a:rPr lang="en-US" sz="2400" dirty="0" err="1"/>
              <a:t>dimilikinya</a:t>
            </a:r>
            <a:r>
              <a:rPr lang="en-US" sz="2400" dirty="0"/>
              <a:t>.</a:t>
            </a:r>
          </a:p>
          <a:p>
            <a:pPr>
              <a:lnSpc>
                <a:spcPct val="80000"/>
              </a:lnSpc>
            </a:pPr>
            <a:r>
              <a:rPr lang="en-US" sz="2400" dirty="0" err="1"/>
              <a:t>Kelas</a:t>
            </a:r>
            <a:r>
              <a:rPr lang="en-US" sz="2400" dirty="0"/>
              <a:t> </a:t>
            </a:r>
            <a:r>
              <a:rPr lang="en-US" sz="2400" dirty="0" err="1"/>
              <a:t>Objek</a:t>
            </a:r>
            <a:r>
              <a:rPr lang="en-US" sz="2400" dirty="0"/>
              <a:t> </a:t>
            </a:r>
            <a:r>
              <a:rPr lang="en-US" sz="2400" dirty="0" err="1"/>
              <a:t>dapat</a:t>
            </a:r>
            <a:r>
              <a:rPr lang="en-US" sz="2400" dirty="0"/>
              <a:t> </a:t>
            </a:r>
            <a:r>
              <a:rPr lang="en-US" sz="2400" dirty="0" err="1"/>
              <a:t>didefinisikan</a:t>
            </a:r>
            <a:r>
              <a:rPr lang="en-US" sz="2400" dirty="0"/>
              <a:t> </a:t>
            </a:r>
            <a:r>
              <a:rPr lang="en-US" sz="2400" dirty="0" err="1"/>
              <a:t>atribut</a:t>
            </a:r>
            <a:r>
              <a:rPr lang="en-US" sz="2400" dirty="0"/>
              <a:t> </a:t>
            </a:r>
            <a:r>
              <a:rPr lang="en-US" sz="2400" dirty="0" err="1"/>
              <a:t>dan</a:t>
            </a:r>
            <a:r>
              <a:rPr lang="en-US" sz="2400" dirty="0"/>
              <a:t> service </a:t>
            </a:r>
            <a:r>
              <a:rPr lang="en-US" sz="2400" dirty="0" err="1"/>
              <a:t>dari</a:t>
            </a:r>
            <a:r>
              <a:rPr lang="en-US" sz="2400" dirty="0"/>
              <a:t> </a:t>
            </a:r>
            <a:r>
              <a:rPr lang="en-US" sz="2400" dirty="0" err="1"/>
              <a:t>kelas</a:t>
            </a:r>
            <a:r>
              <a:rPr lang="en-US" sz="2400" dirty="0"/>
              <a:t> </a:t>
            </a:r>
            <a:r>
              <a:rPr lang="en-US" sz="2400" dirty="0" err="1"/>
              <a:t>Objek</a:t>
            </a:r>
            <a:r>
              <a:rPr lang="en-US" sz="2400" dirty="0"/>
              <a:t> </a:t>
            </a:r>
            <a:r>
              <a:rPr lang="en-US" sz="2400" dirty="0" err="1"/>
              <a:t>lainnya</a:t>
            </a:r>
            <a:r>
              <a:rPr lang="en-US" sz="2400" dirty="0"/>
              <a:t>.</a:t>
            </a:r>
          </a:p>
          <a:p>
            <a:pPr>
              <a:lnSpc>
                <a:spcPct val="80000"/>
              </a:lnSpc>
            </a:pPr>
            <a:r>
              <a:rPr lang="en-US" sz="2400" dirty="0"/>
              <a:t>Inheritance </a:t>
            </a:r>
            <a:r>
              <a:rPr lang="en-US" sz="2400" dirty="0" err="1"/>
              <a:t>menggambarkan</a:t>
            </a:r>
            <a:r>
              <a:rPr lang="en-US" sz="2400" dirty="0"/>
              <a:t> </a:t>
            </a:r>
            <a:r>
              <a:rPr lang="en-US" sz="2400" dirty="0" err="1"/>
              <a:t>generalisasi</a:t>
            </a:r>
            <a:r>
              <a:rPr lang="en-US" sz="2400" dirty="0"/>
              <a:t> </a:t>
            </a:r>
            <a:r>
              <a:rPr lang="en-US" sz="2400" dirty="0" err="1"/>
              <a:t>sebuah</a:t>
            </a:r>
            <a:r>
              <a:rPr lang="en-US" sz="2400" dirty="0"/>
              <a:t> </a:t>
            </a:r>
            <a:r>
              <a:rPr lang="en-US" sz="2400" dirty="0" err="1"/>
              <a:t>kelas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i="1"/>
              <a:t>Contoh </a:t>
            </a:r>
            <a:r>
              <a:rPr lang="en-US"/>
              <a:t>:</a:t>
            </a:r>
          </a:p>
        </p:txBody>
      </p:sp>
      <p:sp>
        <p:nvSpPr>
          <p:cNvPr id="16387" name="Rectangle 3"/>
          <p:cNvSpPr>
            <a:spLocks noGrp="1" noChangeArrowheads="1"/>
          </p:cNvSpPr>
          <p:nvPr>
            <p:ph idx="1"/>
          </p:nvPr>
        </p:nvSpPr>
        <p:spPr/>
        <p:txBody>
          <a:bodyPr/>
          <a:lstStyle/>
          <a:p>
            <a:r>
              <a:rPr lang="en-US" sz="2500" i="1">
                <a:solidFill>
                  <a:srgbClr val="CC3300"/>
                </a:solidFill>
              </a:rPr>
              <a:t>Sedan</a:t>
            </a:r>
            <a:r>
              <a:rPr lang="en-US" sz="2500" i="1"/>
              <a:t> </a:t>
            </a:r>
            <a:r>
              <a:rPr lang="en-US" sz="2500"/>
              <a:t>dan </a:t>
            </a:r>
            <a:r>
              <a:rPr lang="en-US" sz="2500" i="1">
                <a:solidFill>
                  <a:srgbClr val="CC3300"/>
                </a:solidFill>
              </a:rPr>
              <a:t>Sepeda Motor</a:t>
            </a:r>
            <a:r>
              <a:rPr lang="en-US" sz="2500" i="1"/>
              <a:t> </a:t>
            </a:r>
            <a:r>
              <a:rPr lang="en-US" sz="2500"/>
              <a:t>adalah </a:t>
            </a:r>
            <a:r>
              <a:rPr lang="en-US" sz="2500" i="1"/>
              <a:t>subkelas </a:t>
            </a:r>
            <a:r>
              <a:rPr lang="en-US" sz="2500"/>
              <a:t>dari </a:t>
            </a:r>
            <a:r>
              <a:rPr lang="en-US" sz="2500" i="1">
                <a:solidFill>
                  <a:srgbClr val="0000FF"/>
                </a:solidFill>
              </a:rPr>
              <a:t>Kendaraan Bermotor</a:t>
            </a:r>
          </a:p>
          <a:p>
            <a:r>
              <a:rPr lang="en-US" sz="2500"/>
              <a:t>Kedua subkelas </a:t>
            </a:r>
            <a:r>
              <a:rPr lang="en-US" sz="2500" i="1"/>
              <a:t>mewarisi </a:t>
            </a:r>
            <a:r>
              <a:rPr lang="en-US" sz="2500"/>
              <a:t>sifat yang dimiliki oleh </a:t>
            </a:r>
            <a:r>
              <a:rPr lang="en-US" sz="2500" i="1">
                <a:solidFill>
                  <a:srgbClr val="0000FF"/>
                </a:solidFill>
              </a:rPr>
              <a:t>Kendaraan Bermotor</a:t>
            </a:r>
            <a:r>
              <a:rPr lang="en-US" sz="2500"/>
              <a:t>, yaitu mempunyai mesin dan dapat berjalan</a:t>
            </a:r>
          </a:p>
          <a:p>
            <a:r>
              <a:rPr lang="en-US" sz="2500"/>
              <a:t>Kedua subkelas </a:t>
            </a:r>
            <a:r>
              <a:rPr lang="en-US" sz="2500" i="1">
                <a:solidFill>
                  <a:schemeClr val="accent1"/>
                </a:solidFill>
              </a:rPr>
              <a:t>mempunyai sifat</a:t>
            </a:r>
            <a:r>
              <a:rPr lang="en-US" sz="2500" i="1"/>
              <a:t> </a:t>
            </a:r>
            <a:r>
              <a:rPr lang="en-US" sz="2500" i="1">
                <a:solidFill>
                  <a:schemeClr val="accent1"/>
                </a:solidFill>
              </a:rPr>
              <a:t>masing-masing yang berbeda</a:t>
            </a:r>
            <a:r>
              <a:rPr lang="en-US" sz="2500"/>
              <a:t>, misalnya jumlah roda, dan kemampuan untuk berjalan mundur yang tidak dimiliki oleh sepeda motor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252</TotalTime>
  <Words>1369</Words>
  <Application>Microsoft Office PowerPoint</Application>
  <PresentationFormat>On-screen Show (4:3)</PresentationFormat>
  <Paragraphs>103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PERANCANGAN BERORIENTASI OBJEK</vt:lpstr>
      <vt:lpstr>Slide 2</vt:lpstr>
      <vt:lpstr>Kenapa Metode Beorientasi Objek ?</vt:lpstr>
      <vt:lpstr>Slide 4</vt:lpstr>
      <vt:lpstr>Slide 5</vt:lpstr>
      <vt:lpstr>Karakteristik Metodologi Berorientasi Objek</vt:lpstr>
      <vt:lpstr>ENCAPSULATION (PENGKAPSULAN)</vt:lpstr>
      <vt:lpstr>INHERITANCE (PEWARISAN)</vt:lpstr>
      <vt:lpstr>Contoh :</vt:lpstr>
      <vt:lpstr>POLYMORPHISM</vt:lpstr>
      <vt:lpstr>PEMODELAN BERORIENTASI OBJEK</vt:lpstr>
      <vt:lpstr>A. Model Objek :</vt:lpstr>
      <vt:lpstr>B. Model Dinamik</vt:lpstr>
      <vt:lpstr>C. Model Fungsional</vt:lpstr>
      <vt:lpstr>Konsep dalam  Metode Beorientasi Objek </vt:lpstr>
      <vt:lpstr>Slide 16</vt:lpstr>
      <vt:lpstr>Slide 17</vt:lpstr>
      <vt:lpstr>Objek dan Kelas</vt:lpstr>
      <vt:lpstr>Kelas</vt:lpstr>
      <vt:lpstr>Slide 20</vt:lpstr>
      <vt:lpstr>Struktur Objek dan Hirarki Kelas</vt:lpstr>
      <vt:lpstr>Slide 22</vt:lpstr>
      <vt:lpstr>Gen-Spec Structure. </vt:lpstr>
      <vt:lpstr>Slide 24</vt:lpstr>
      <vt:lpstr>Atribut</vt:lpstr>
      <vt:lpstr>Metode</vt:lpstr>
      <vt:lpstr>Pesan (Message)</vt:lpstr>
    </vt:vector>
  </TitlesOfParts>
  <Company>Gunadarma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BERORIENTASI OBJEK</dc:title>
  <dc:creator>Haryanto</dc:creator>
  <cp:lastModifiedBy>eXPerience</cp:lastModifiedBy>
  <cp:revision>18</cp:revision>
  <dcterms:created xsi:type="dcterms:W3CDTF">2009-10-26T02:41:59Z</dcterms:created>
  <dcterms:modified xsi:type="dcterms:W3CDTF">2012-05-24T00:59:40Z</dcterms:modified>
</cp:coreProperties>
</file>