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Mono SemiBold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Tahoma"/>
      <p:regular r:id="rId34"/>
      <p:bold r:id="rId35"/>
    </p:embeddedFont>
    <p:embeddedFont>
      <p:font typeface="Robo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  <p15:guide id="2" orient="horz" pos="886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g8JY6eXqPF2g1/61pxD14mxw+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DAE464-EA2E-4E8D-9103-DF8994A57B7D}">
  <a:tblStyle styleId="{8FDAE464-EA2E-4E8D-9103-DF8994A57B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88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font" Target="fonts/RobotoMono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onoSemiBold-italic.fntdata"/><Relationship Id="rId23" Type="http://schemas.openxmlformats.org/officeDocument/2006/relationships/font" Target="fonts/RobotoMono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MonoSemiBold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Tahoma-bold.fntdata"/><Relationship Id="rId12" Type="http://schemas.openxmlformats.org/officeDocument/2006/relationships/slide" Target="slides/slide6.xml"/><Relationship Id="rId34" Type="http://schemas.openxmlformats.org/officeDocument/2006/relationships/font" Target="fonts/Tahoma-regular.fntdata"/><Relationship Id="rId15" Type="http://schemas.openxmlformats.org/officeDocument/2006/relationships/slide" Target="slides/slide9.xml"/><Relationship Id="rId37" Type="http://schemas.openxmlformats.org/officeDocument/2006/relationships/font" Target="fonts/RobotoLight-bold.fntdata"/><Relationship Id="rId14" Type="http://schemas.openxmlformats.org/officeDocument/2006/relationships/slide" Target="slides/slide8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f225048d_0_54:notes"/>
          <p:cNvSpPr txBox="1"/>
          <p:nvPr>
            <p:ph idx="1" type="body"/>
          </p:nvPr>
        </p:nvSpPr>
        <p:spPr>
          <a:xfrm>
            <a:off x="685800" y="4401256"/>
            <a:ext cx="54864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d1f225048d_0_5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8ae90cf5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68ae90cf5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01d8716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01d8716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01d8716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701d8716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01d8716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701d8716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01d8716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701d8716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83bfbd1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683bfbd1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1f225048d_0_0:notes"/>
          <p:cNvSpPr txBox="1"/>
          <p:nvPr>
            <p:ph idx="1" type="body"/>
          </p:nvPr>
        </p:nvSpPr>
        <p:spPr>
          <a:xfrm>
            <a:off x="685800" y="4401256"/>
            <a:ext cx="54864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d1f225048d_0_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8a91c661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68a91c661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8a91c661c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68a91c661c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8ae90cf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68ae90cf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2. Library Import, dataset upload, lihat dimensi df, melihat tipe data, memisahkan data kategori dan numerik (5 slide): @Afyan Cholil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Untuk Pandas untuk membaca data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Untuk numpy untuk komputasi matematis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Matplotlib dan searborn untuk visualisasi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—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Sklearn untuk transformasi data dari data kotor ke data bersih, membagi data untuk menjadi data trend dan data test, 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8ae90cf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68ae90cf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2. Library Import, dataset upload, lihat dimensi df, melihat tipe data, memisahkan data kategori dan numerik (5 slide): @Afyan Cholil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Untuk Pandas untuk membaca data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Untuk numpy untuk komputasi matematis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Matplotlib dan searborn untuk visualisasi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—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Sklearn untuk transformasi data dari data kotor ke data bersih, membagi data untuk menjadi data trend dan data test,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8ae90cf5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68ae90cf5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2. Library Import, dataset upload, lihat dimensi df, melihat tipe data, memisahkan data kategori dan numerik (5 slide): @Afyan Cholil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Untuk Pandas untuk membaca data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Untuk numpy untuk komputasi matematis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Matplotlib dan searborn untuk visualisasi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—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rgbClr val="595959"/>
                </a:solidFill>
              </a:rPr>
              <a:t>Sklearn untuk transformasi data dari data kotor ke data bersih, membagi data untuk menjadi data trend dan data test, 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1f225048d_0_48"/>
          <p:cNvSpPr txBox="1"/>
          <p:nvPr>
            <p:ph type="title"/>
          </p:nvPr>
        </p:nvSpPr>
        <p:spPr>
          <a:xfrm>
            <a:off x="3336212" y="490554"/>
            <a:ext cx="2471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000">
                <a:solidFill>
                  <a:srgbClr val="E74D4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d1f225048d_0_48"/>
          <p:cNvSpPr txBox="1"/>
          <p:nvPr>
            <p:ph idx="1" type="body"/>
          </p:nvPr>
        </p:nvSpPr>
        <p:spPr>
          <a:xfrm>
            <a:off x="508000" y="1147485"/>
            <a:ext cx="81282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d1f225048d_0_48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4" name="Google Shape;54;g2d1f225048d_0_48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5" name="Google Shape;55;g2d1f225048d_0_4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ompas.com/properti/read/2024/01/31/133000421/tahun-ini-penjualan-perumahan-diprediksi-meningkat-5-10-persen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1f225048d_0_54"/>
          <p:cNvSpPr/>
          <p:nvPr/>
        </p:nvSpPr>
        <p:spPr>
          <a:xfrm>
            <a:off x="0" y="4092686"/>
            <a:ext cx="1128078" cy="1050925"/>
          </a:xfrm>
          <a:custGeom>
            <a:rect b="b" l="l" r="r" t="t"/>
            <a:pathLst>
              <a:path extrusionOk="0" h="2101850" w="2256155">
                <a:moveTo>
                  <a:pt x="2255909" y="2101627"/>
                </a:moveTo>
                <a:lnTo>
                  <a:pt x="0" y="2101627"/>
                </a:lnTo>
                <a:lnTo>
                  <a:pt x="0" y="41071"/>
                </a:lnTo>
                <a:lnTo>
                  <a:pt x="17121" y="35637"/>
                </a:lnTo>
                <a:lnTo>
                  <a:pt x="56842" y="25040"/>
                </a:lnTo>
                <a:lnTo>
                  <a:pt x="97136" y="16692"/>
                </a:lnTo>
                <a:lnTo>
                  <a:pt x="143481" y="9221"/>
                </a:lnTo>
                <a:lnTo>
                  <a:pt x="190036" y="3475"/>
                </a:lnTo>
                <a:lnTo>
                  <a:pt x="236813" y="165"/>
                </a:lnTo>
                <a:lnTo>
                  <a:pt x="283824" y="0"/>
                </a:lnTo>
                <a:lnTo>
                  <a:pt x="337899" y="5590"/>
                </a:lnTo>
                <a:lnTo>
                  <a:pt x="389883" y="18183"/>
                </a:lnTo>
                <a:lnTo>
                  <a:pt x="439927" y="37343"/>
                </a:lnTo>
                <a:lnTo>
                  <a:pt x="488178" y="62634"/>
                </a:lnTo>
                <a:lnTo>
                  <a:pt x="543462" y="99436"/>
                </a:lnTo>
                <a:lnTo>
                  <a:pt x="592953" y="143322"/>
                </a:lnTo>
                <a:lnTo>
                  <a:pt x="633499" y="191049"/>
                </a:lnTo>
                <a:lnTo>
                  <a:pt x="668762" y="243147"/>
                </a:lnTo>
                <a:lnTo>
                  <a:pt x="693557" y="290394"/>
                </a:lnTo>
                <a:lnTo>
                  <a:pt x="713423" y="339417"/>
                </a:lnTo>
                <a:lnTo>
                  <a:pt x="729871" y="389698"/>
                </a:lnTo>
                <a:lnTo>
                  <a:pt x="744414" y="440717"/>
                </a:lnTo>
                <a:lnTo>
                  <a:pt x="757501" y="485624"/>
                </a:lnTo>
                <a:lnTo>
                  <a:pt x="771982" y="530027"/>
                </a:lnTo>
                <a:lnTo>
                  <a:pt x="787918" y="573891"/>
                </a:lnTo>
                <a:lnTo>
                  <a:pt x="805367" y="617183"/>
                </a:lnTo>
                <a:lnTo>
                  <a:pt x="824390" y="659869"/>
                </a:lnTo>
                <a:lnTo>
                  <a:pt x="843805" y="697480"/>
                </a:lnTo>
                <a:lnTo>
                  <a:pt x="867162" y="733046"/>
                </a:lnTo>
                <a:lnTo>
                  <a:pt x="912017" y="794250"/>
                </a:lnTo>
                <a:lnTo>
                  <a:pt x="941123" y="831005"/>
                </a:lnTo>
                <a:lnTo>
                  <a:pt x="970381" y="862889"/>
                </a:lnTo>
                <a:lnTo>
                  <a:pt x="1005585" y="899522"/>
                </a:lnTo>
                <a:lnTo>
                  <a:pt x="1047301" y="940189"/>
                </a:lnTo>
                <a:lnTo>
                  <a:pt x="1096402" y="985390"/>
                </a:lnTo>
                <a:lnTo>
                  <a:pt x="1154120" y="1033466"/>
                </a:lnTo>
                <a:lnTo>
                  <a:pt x="1224943" y="1081899"/>
                </a:lnTo>
                <a:lnTo>
                  <a:pt x="1265468" y="1108079"/>
                </a:lnTo>
                <a:lnTo>
                  <a:pt x="1306160" y="1134007"/>
                </a:lnTo>
                <a:lnTo>
                  <a:pt x="1346921" y="1159818"/>
                </a:lnTo>
                <a:lnTo>
                  <a:pt x="1380267" y="1179972"/>
                </a:lnTo>
                <a:lnTo>
                  <a:pt x="1414284" y="1198993"/>
                </a:lnTo>
                <a:lnTo>
                  <a:pt x="1478433" y="1233193"/>
                </a:lnTo>
                <a:lnTo>
                  <a:pt x="1542835" y="1266914"/>
                </a:lnTo>
                <a:lnTo>
                  <a:pt x="1580219" y="1286277"/>
                </a:lnTo>
                <a:lnTo>
                  <a:pt x="1617660" y="1305527"/>
                </a:lnTo>
                <a:lnTo>
                  <a:pt x="1655046" y="1324871"/>
                </a:lnTo>
                <a:lnTo>
                  <a:pt x="1692269" y="1344512"/>
                </a:lnTo>
                <a:lnTo>
                  <a:pt x="1739476" y="1369869"/>
                </a:lnTo>
                <a:lnTo>
                  <a:pt x="1786273" y="1395939"/>
                </a:lnTo>
                <a:lnTo>
                  <a:pt x="1832130" y="1423597"/>
                </a:lnTo>
                <a:lnTo>
                  <a:pt x="1876522" y="1453719"/>
                </a:lnTo>
                <a:lnTo>
                  <a:pt x="1913353" y="1481284"/>
                </a:lnTo>
                <a:lnTo>
                  <a:pt x="1949214" y="1510017"/>
                </a:lnTo>
                <a:lnTo>
                  <a:pt x="1983781" y="1540253"/>
                </a:lnTo>
                <a:lnTo>
                  <a:pt x="2016731" y="1572324"/>
                </a:lnTo>
                <a:lnTo>
                  <a:pt x="2054248" y="1613191"/>
                </a:lnTo>
                <a:lnTo>
                  <a:pt x="2160688" y="1758689"/>
                </a:lnTo>
                <a:lnTo>
                  <a:pt x="2196617" y="1824105"/>
                </a:lnTo>
                <a:lnTo>
                  <a:pt x="2216446" y="1872707"/>
                </a:lnTo>
                <a:lnTo>
                  <a:pt x="2232117" y="1922842"/>
                </a:lnTo>
                <a:lnTo>
                  <a:pt x="2243859" y="1974438"/>
                </a:lnTo>
                <a:lnTo>
                  <a:pt x="2251900" y="2027423"/>
                </a:lnTo>
                <a:lnTo>
                  <a:pt x="2255665" y="2075595"/>
                </a:lnTo>
                <a:lnTo>
                  <a:pt x="2255909" y="2101627"/>
                </a:lnTo>
                <a:close/>
              </a:path>
            </a:pathLst>
          </a:custGeom>
          <a:solidFill>
            <a:srgbClr val="E74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d1f225048d_0_54"/>
          <p:cNvSpPr/>
          <p:nvPr/>
        </p:nvSpPr>
        <p:spPr>
          <a:xfrm>
            <a:off x="7655967" y="0"/>
            <a:ext cx="1488122" cy="514350"/>
          </a:xfrm>
          <a:custGeom>
            <a:rect b="b" l="l" r="r" t="t"/>
            <a:pathLst>
              <a:path extrusionOk="0" h="1028700" w="2976244">
                <a:moveTo>
                  <a:pt x="699611" y="900804"/>
                </a:moveTo>
                <a:lnTo>
                  <a:pt x="624434" y="900057"/>
                </a:lnTo>
                <a:lnTo>
                  <a:pt x="574956" y="896593"/>
                </a:lnTo>
                <a:lnTo>
                  <a:pt x="526505" y="888141"/>
                </a:lnTo>
                <a:lnTo>
                  <a:pt x="479139" y="874685"/>
                </a:lnTo>
                <a:lnTo>
                  <a:pt x="432918" y="856211"/>
                </a:lnTo>
                <a:lnTo>
                  <a:pt x="395602" y="837904"/>
                </a:lnTo>
                <a:lnTo>
                  <a:pt x="359010" y="818197"/>
                </a:lnTo>
                <a:lnTo>
                  <a:pt x="325910" y="796046"/>
                </a:lnTo>
                <a:lnTo>
                  <a:pt x="295171" y="770890"/>
                </a:lnTo>
                <a:lnTo>
                  <a:pt x="265937" y="745173"/>
                </a:lnTo>
                <a:lnTo>
                  <a:pt x="237759" y="718066"/>
                </a:lnTo>
                <a:lnTo>
                  <a:pt x="209239" y="687172"/>
                </a:lnTo>
                <a:lnTo>
                  <a:pt x="183076" y="654369"/>
                </a:lnTo>
                <a:lnTo>
                  <a:pt x="159014" y="620016"/>
                </a:lnTo>
                <a:lnTo>
                  <a:pt x="136718" y="584389"/>
                </a:lnTo>
                <a:lnTo>
                  <a:pt x="110789" y="537910"/>
                </a:lnTo>
                <a:lnTo>
                  <a:pt x="87446" y="490271"/>
                </a:lnTo>
                <a:lnTo>
                  <a:pt x="66525" y="441569"/>
                </a:lnTo>
                <a:lnTo>
                  <a:pt x="47864" y="391897"/>
                </a:lnTo>
                <a:lnTo>
                  <a:pt x="31300" y="341349"/>
                </a:lnTo>
                <a:lnTo>
                  <a:pt x="15608" y="278035"/>
                </a:lnTo>
                <a:lnTo>
                  <a:pt x="6398" y="213274"/>
                </a:lnTo>
                <a:lnTo>
                  <a:pt x="3293" y="169239"/>
                </a:lnTo>
                <a:lnTo>
                  <a:pt x="3844" y="152493"/>
                </a:lnTo>
                <a:lnTo>
                  <a:pt x="3039" y="135809"/>
                </a:lnTo>
                <a:lnTo>
                  <a:pt x="1538" y="119157"/>
                </a:lnTo>
                <a:lnTo>
                  <a:pt x="0" y="102506"/>
                </a:lnTo>
                <a:lnTo>
                  <a:pt x="36" y="83571"/>
                </a:lnTo>
                <a:lnTo>
                  <a:pt x="1895" y="64723"/>
                </a:lnTo>
                <a:lnTo>
                  <a:pt x="3625" y="45875"/>
                </a:lnTo>
                <a:lnTo>
                  <a:pt x="3272" y="26940"/>
                </a:lnTo>
                <a:lnTo>
                  <a:pt x="5317" y="493"/>
                </a:lnTo>
                <a:lnTo>
                  <a:pt x="5381" y="0"/>
                </a:lnTo>
                <a:lnTo>
                  <a:pt x="2976067" y="0"/>
                </a:lnTo>
                <a:lnTo>
                  <a:pt x="2976067" y="708716"/>
                </a:lnTo>
                <a:lnTo>
                  <a:pt x="1641658" y="708716"/>
                </a:lnTo>
                <a:lnTo>
                  <a:pt x="1627116" y="709045"/>
                </a:lnTo>
                <a:lnTo>
                  <a:pt x="1572573" y="712824"/>
                </a:lnTo>
                <a:lnTo>
                  <a:pt x="1518110" y="718066"/>
                </a:lnTo>
                <a:lnTo>
                  <a:pt x="1455181" y="726609"/>
                </a:lnTo>
                <a:lnTo>
                  <a:pt x="1392552" y="736884"/>
                </a:lnTo>
                <a:lnTo>
                  <a:pt x="1341471" y="747184"/>
                </a:lnTo>
                <a:lnTo>
                  <a:pt x="1290909" y="759499"/>
                </a:lnTo>
                <a:lnTo>
                  <a:pt x="1244799" y="771903"/>
                </a:lnTo>
                <a:lnTo>
                  <a:pt x="1198980" y="785350"/>
                </a:lnTo>
                <a:lnTo>
                  <a:pt x="1153491" y="799874"/>
                </a:lnTo>
                <a:lnTo>
                  <a:pt x="1055312" y="833949"/>
                </a:lnTo>
                <a:lnTo>
                  <a:pt x="1001845" y="850951"/>
                </a:lnTo>
                <a:lnTo>
                  <a:pt x="947894" y="866308"/>
                </a:lnTo>
                <a:lnTo>
                  <a:pt x="893382" y="879812"/>
                </a:lnTo>
                <a:lnTo>
                  <a:pt x="834463" y="890666"/>
                </a:lnTo>
                <a:lnTo>
                  <a:pt x="774852" y="897476"/>
                </a:lnTo>
                <a:lnTo>
                  <a:pt x="737224" y="899894"/>
                </a:lnTo>
                <a:lnTo>
                  <a:pt x="699611" y="900804"/>
                </a:lnTo>
                <a:close/>
              </a:path>
              <a:path extrusionOk="0" h="1028700" w="2976244">
                <a:moveTo>
                  <a:pt x="2692524" y="1028342"/>
                </a:moveTo>
                <a:lnTo>
                  <a:pt x="2649381" y="1024671"/>
                </a:lnTo>
                <a:lnTo>
                  <a:pt x="2606993" y="1016279"/>
                </a:lnTo>
                <a:lnTo>
                  <a:pt x="2555740" y="1004544"/>
                </a:lnTo>
                <a:lnTo>
                  <a:pt x="2504863" y="991346"/>
                </a:lnTo>
                <a:lnTo>
                  <a:pt x="2454436" y="976511"/>
                </a:lnTo>
                <a:lnTo>
                  <a:pt x="2404527" y="959867"/>
                </a:lnTo>
                <a:lnTo>
                  <a:pt x="2338418" y="934646"/>
                </a:lnTo>
                <a:lnTo>
                  <a:pt x="2273221" y="907127"/>
                </a:lnTo>
                <a:lnTo>
                  <a:pt x="2224466" y="885376"/>
                </a:lnTo>
                <a:lnTo>
                  <a:pt x="2078909" y="818517"/>
                </a:lnTo>
                <a:lnTo>
                  <a:pt x="2030029" y="797046"/>
                </a:lnTo>
                <a:lnTo>
                  <a:pt x="1980671" y="776659"/>
                </a:lnTo>
                <a:lnTo>
                  <a:pt x="1932563" y="758903"/>
                </a:lnTo>
                <a:lnTo>
                  <a:pt x="1883720" y="743744"/>
                </a:lnTo>
                <a:lnTo>
                  <a:pt x="1834064" y="731463"/>
                </a:lnTo>
                <a:lnTo>
                  <a:pt x="1783512" y="722345"/>
                </a:lnTo>
                <a:lnTo>
                  <a:pt x="1734540" y="715879"/>
                </a:lnTo>
                <a:lnTo>
                  <a:pt x="1656208" y="709291"/>
                </a:lnTo>
                <a:lnTo>
                  <a:pt x="1641658" y="708716"/>
                </a:lnTo>
                <a:lnTo>
                  <a:pt x="2976067" y="708716"/>
                </a:lnTo>
                <a:lnTo>
                  <a:pt x="2976067" y="994977"/>
                </a:lnTo>
                <a:lnTo>
                  <a:pt x="2954076" y="1002315"/>
                </a:lnTo>
                <a:lnTo>
                  <a:pt x="2909649" y="1013649"/>
                </a:lnTo>
                <a:lnTo>
                  <a:pt x="2864110" y="1021608"/>
                </a:lnTo>
                <a:lnTo>
                  <a:pt x="2820837" y="1027021"/>
                </a:lnTo>
                <a:lnTo>
                  <a:pt x="2806830" y="1028258"/>
                </a:lnTo>
                <a:lnTo>
                  <a:pt x="2692524" y="1028342"/>
                </a:lnTo>
                <a:close/>
              </a:path>
              <a:path extrusionOk="0" h="1028700" w="2976244">
                <a:moveTo>
                  <a:pt x="2806355" y="1028300"/>
                </a:moveTo>
                <a:lnTo>
                  <a:pt x="2792194" y="1028258"/>
                </a:lnTo>
                <a:lnTo>
                  <a:pt x="2806830" y="1028258"/>
                </a:lnTo>
                <a:lnTo>
                  <a:pt x="2806355" y="1028300"/>
                </a:lnTo>
                <a:close/>
              </a:path>
            </a:pathLst>
          </a:custGeom>
          <a:solidFill>
            <a:srgbClr val="E74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d1f225048d_0_54"/>
          <p:cNvSpPr txBox="1"/>
          <p:nvPr/>
        </p:nvSpPr>
        <p:spPr>
          <a:xfrm>
            <a:off x="2233750" y="1822300"/>
            <a:ext cx="5613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Project 3: House Price Prediction</a:t>
            </a:r>
            <a:endParaRPr b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8ae90cf53_0_93"/>
          <p:cNvSpPr txBox="1"/>
          <p:nvPr>
            <p:ph type="ctrTitle"/>
          </p:nvPr>
        </p:nvSpPr>
        <p:spPr>
          <a:xfrm>
            <a:off x="311700" y="552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500">
                <a:latin typeface="Roboto Mono SemiBold"/>
                <a:ea typeface="Roboto Mono SemiBold"/>
                <a:cs typeface="Roboto Mono SemiBold"/>
                <a:sym typeface="Roboto Mono SemiBold"/>
              </a:rPr>
              <a:t>Modeling</a:t>
            </a:r>
            <a:endParaRPr sz="2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5" name="Google Shape;135;g268ae90cf53_0_93"/>
          <p:cNvSpPr txBox="1"/>
          <p:nvPr>
            <p:ph type="ctrTitle"/>
          </p:nvPr>
        </p:nvSpPr>
        <p:spPr>
          <a:xfrm>
            <a:off x="2789700" y="2062550"/>
            <a:ext cx="35646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Model yang akan digunakan : </a:t>
            </a:r>
            <a:b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</a:b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 SemiBold"/>
              <a:buChar char="-"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Linear Regression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 SemiBold"/>
              <a:buChar char="-"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Random Forest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 SemiBold"/>
              <a:buChar char="-"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XGBoost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01d871614_0_18"/>
          <p:cNvSpPr txBox="1"/>
          <p:nvPr>
            <p:ph type="ctrTitle"/>
          </p:nvPr>
        </p:nvSpPr>
        <p:spPr>
          <a:xfrm>
            <a:off x="1125300" y="405875"/>
            <a:ext cx="6893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2800">
                <a:latin typeface="Roboto Mono SemiBold"/>
                <a:ea typeface="Roboto Mono SemiBold"/>
                <a:cs typeface="Roboto Mono SemiBold"/>
                <a:sym typeface="Roboto Mono SemiBold"/>
              </a:rPr>
              <a:t>Model Evaluation</a:t>
            </a:r>
            <a:endParaRPr sz="2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1" name="Google Shape;141;g2701d871614_0_18"/>
          <p:cNvSpPr txBox="1"/>
          <p:nvPr>
            <p:ph type="ctrTitle"/>
          </p:nvPr>
        </p:nvSpPr>
        <p:spPr>
          <a:xfrm>
            <a:off x="482250" y="929975"/>
            <a:ext cx="286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LinearRegression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42" name="Google Shape;142;g2701d87161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900" y="1479825"/>
            <a:ext cx="1645564" cy="34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701d871614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64" y="1471863"/>
            <a:ext cx="160972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701d871614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889" y="1486163"/>
            <a:ext cx="187642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701d871614_0_18"/>
          <p:cNvSpPr txBox="1"/>
          <p:nvPr>
            <p:ph type="ctrTitle"/>
          </p:nvPr>
        </p:nvSpPr>
        <p:spPr>
          <a:xfrm>
            <a:off x="2957025" y="929963"/>
            <a:ext cx="286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Random Forest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6" name="Google Shape;146;g2701d871614_0_18"/>
          <p:cNvSpPr txBox="1"/>
          <p:nvPr>
            <p:ph type="ctrTitle"/>
          </p:nvPr>
        </p:nvSpPr>
        <p:spPr>
          <a:xfrm>
            <a:off x="5517463" y="929963"/>
            <a:ext cx="286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XGBoost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01d871614_0_35"/>
          <p:cNvSpPr txBox="1"/>
          <p:nvPr>
            <p:ph type="ctrTitle"/>
          </p:nvPr>
        </p:nvSpPr>
        <p:spPr>
          <a:xfrm>
            <a:off x="1125300" y="308325"/>
            <a:ext cx="6893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2800">
                <a:latin typeface="Roboto Mono SemiBold"/>
                <a:ea typeface="Roboto Mono SemiBold"/>
                <a:cs typeface="Roboto Mono SemiBold"/>
                <a:sym typeface="Roboto Mono SemiBold"/>
              </a:rPr>
              <a:t>Model Evaluation</a:t>
            </a:r>
            <a:endParaRPr sz="2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2" name="Google Shape;152;g2701d871614_0_35"/>
          <p:cNvSpPr txBox="1"/>
          <p:nvPr>
            <p:ph type="ctrTitle"/>
          </p:nvPr>
        </p:nvSpPr>
        <p:spPr>
          <a:xfrm>
            <a:off x="3048863" y="892050"/>
            <a:ext cx="286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LinearRegression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3" name="Google Shape;153;g2701d871614_0_35"/>
          <p:cNvSpPr txBox="1"/>
          <p:nvPr>
            <p:ph type="ctrTitle"/>
          </p:nvPr>
        </p:nvSpPr>
        <p:spPr>
          <a:xfrm>
            <a:off x="3048875" y="2255075"/>
            <a:ext cx="286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Random Forest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4" name="Google Shape;154;g2701d871614_0_35"/>
          <p:cNvSpPr txBox="1"/>
          <p:nvPr>
            <p:ph type="ctrTitle"/>
          </p:nvPr>
        </p:nvSpPr>
        <p:spPr>
          <a:xfrm>
            <a:off x="3048875" y="3477313"/>
            <a:ext cx="286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XGBoost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55" name="Google Shape;155;g2701d87161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1541011"/>
            <a:ext cx="3419475" cy="55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701d871614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275" y="2729988"/>
            <a:ext cx="32385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701d871614_0_35"/>
          <p:cNvPicPr preferRelativeResize="0"/>
          <p:nvPr/>
        </p:nvPicPr>
        <p:blipFill rotWithShape="1">
          <a:blip r:embed="rId5">
            <a:alphaModFix/>
          </a:blip>
          <a:srcRect b="20000" l="0" r="0" t="0"/>
          <a:stretch/>
        </p:blipFill>
        <p:spPr>
          <a:xfrm>
            <a:off x="2771788" y="4003973"/>
            <a:ext cx="34194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01d871614_0_50"/>
          <p:cNvSpPr txBox="1"/>
          <p:nvPr>
            <p:ph type="ctrTitle"/>
          </p:nvPr>
        </p:nvSpPr>
        <p:spPr>
          <a:xfrm>
            <a:off x="1125300" y="308325"/>
            <a:ext cx="6893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2800">
                <a:latin typeface="Roboto Mono SemiBold"/>
                <a:ea typeface="Roboto Mono SemiBold"/>
                <a:cs typeface="Roboto Mono SemiBold"/>
                <a:sym typeface="Roboto Mono SemiBold"/>
              </a:rPr>
              <a:t>Hyperparameter Tuning</a:t>
            </a:r>
            <a:endParaRPr sz="2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3" name="Google Shape;163;g2701d871614_0_50"/>
          <p:cNvSpPr txBox="1"/>
          <p:nvPr>
            <p:ph type="ctrTitle"/>
          </p:nvPr>
        </p:nvSpPr>
        <p:spPr>
          <a:xfrm>
            <a:off x="3139338" y="864225"/>
            <a:ext cx="2865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1500">
                <a:latin typeface="Roboto Mono SemiBold"/>
                <a:ea typeface="Roboto Mono SemiBold"/>
                <a:cs typeface="Roboto Mono SemiBold"/>
                <a:sym typeface="Roboto Mono SemiBold"/>
              </a:rPr>
              <a:t>XGBoost</a:t>
            </a:r>
            <a:endParaRPr sz="1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64" name="Google Shape;164;g2701d87161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50" y="1372450"/>
            <a:ext cx="19050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701d871614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450" y="1661985"/>
            <a:ext cx="32099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01d871614_0_62"/>
          <p:cNvSpPr txBox="1"/>
          <p:nvPr>
            <p:ph type="ctrTitle"/>
          </p:nvPr>
        </p:nvSpPr>
        <p:spPr>
          <a:xfrm>
            <a:off x="1125300" y="308325"/>
            <a:ext cx="6893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2800">
                <a:latin typeface="Roboto Mono SemiBold"/>
                <a:ea typeface="Roboto Mono SemiBold"/>
                <a:cs typeface="Roboto Mono SemiBold"/>
                <a:sym typeface="Roboto Mono SemiBold"/>
              </a:rPr>
              <a:t>Important Feature</a:t>
            </a:r>
            <a:endParaRPr sz="28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71" name="Google Shape;171;g2701d871614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50" y="892050"/>
            <a:ext cx="7007313" cy="40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83bfbd1b6_0_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/>
              <a:t>Terima Kasih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1f225048d_0_0"/>
          <p:cNvSpPr txBox="1"/>
          <p:nvPr/>
        </p:nvSpPr>
        <p:spPr>
          <a:xfrm>
            <a:off x="1674624" y="3067728"/>
            <a:ext cx="1276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00" u="none" cap="none" strike="noStrike">
                <a:solidFill>
                  <a:srgbClr val="131313"/>
                </a:solidFill>
                <a:latin typeface="Verdana"/>
                <a:ea typeface="Verdana"/>
                <a:cs typeface="Verdana"/>
                <a:sym typeface="Verdana"/>
              </a:rPr>
              <a:t>Ahmad Lutfi</a:t>
            </a:r>
            <a:endParaRPr b="0" i="0" sz="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g2d1f225048d_0_0"/>
          <p:cNvSpPr txBox="1"/>
          <p:nvPr>
            <p:ph type="title"/>
          </p:nvPr>
        </p:nvSpPr>
        <p:spPr>
          <a:xfrm>
            <a:off x="3381491" y="307975"/>
            <a:ext cx="23814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Meet the Team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g2d1f225048d_0_0"/>
          <p:cNvSpPr txBox="1"/>
          <p:nvPr/>
        </p:nvSpPr>
        <p:spPr>
          <a:xfrm>
            <a:off x="3099662" y="3035256"/>
            <a:ext cx="14340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Bagus Prasetiyo</a:t>
            </a:r>
            <a:endParaRPr b="0" i="0" sz="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g2d1f225048d_0_0"/>
          <p:cNvSpPr txBox="1"/>
          <p:nvPr/>
        </p:nvSpPr>
        <p:spPr>
          <a:xfrm>
            <a:off x="4992049" y="3035256"/>
            <a:ext cx="1257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00" u="none" cap="none" strike="noStrike">
                <a:solidFill>
                  <a:srgbClr val="131313"/>
                </a:solidFill>
                <a:latin typeface="Verdana"/>
                <a:ea typeface="Verdana"/>
                <a:cs typeface="Verdana"/>
                <a:sym typeface="Verdana"/>
              </a:rPr>
              <a:t>Achmad Muchlis</a:t>
            </a:r>
            <a:endParaRPr b="0" i="0" sz="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g2d1f225048d_0_0"/>
          <p:cNvSpPr/>
          <p:nvPr/>
        </p:nvSpPr>
        <p:spPr>
          <a:xfrm>
            <a:off x="0" y="4092686"/>
            <a:ext cx="1128078" cy="1050925"/>
          </a:xfrm>
          <a:custGeom>
            <a:rect b="b" l="l" r="r" t="t"/>
            <a:pathLst>
              <a:path extrusionOk="0" h="2101850" w="2256155">
                <a:moveTo>
                  <a:pt x="2255909" y="2101627"/>
                </a:moveTo>
                <a:lnTo>
                  <a:pt x="0" y="2101627"/>
                </a:lnTo>
                <a:lnTo>
                  <a:pt x="0" y="41071"/>
                </a:lnTo>
                <a:lnTo>
                  <a:pt x="17121" y="35637"/>
                </a:lnTo>
                <a:lnTo>
                  <a:pt x="56842" y="25040"/>
                </a:lnTo>
                <a:lnTo>
                  <a:pt x="97136" y="16692"/>
                </a:lnTo>
                <a:lnTo>
                  <a:pt x="143481" y="9221"/>
                </a:lnTo>
                <a:lnTo>
                  <a:pt x="190036" y="3475"/>
                </a:lnTo>
                <a:lnTo>
                  <a:pt x="236813" y="165"/>
                </a:lnTo>
                <a:lnTo>
                  <a:pt x="283824" y="0"/>
                </a:lnTo>
                <a:lnTo>
                  <a:pt x="337899" y="5590"/>
                </a:lnTo>
                <a:lnTo>
                  <a:pt x="389883" y="18183"/>
                </a:lnTo>
                <a:lnTo>
                  <a:pt x="439927" y="37343"/>
                </a:lnTo>
                <a:lnTo>
                  <a:pt x="488178" y="62634"/>
                </a:lnTo>
                <a:lnTo>
                  <a:pt x="543462" y="99436"/>
                </a:lnTo>
                <a:lnTo>
                  <a:pt x="592953" y="143322"/>
                </a:lnTo>
                <a:lnTo>
                  <a:pt x="633499" y="191049"/>
                </a:lnTo>
                <a:lnTo>
                  <a:pt x="668762" y="243147"/>
                </a:lnTo>
                <a:lnTo>
                  <a:pt x="693557" y="290394"/>
                </a:lnTo>
                <a:lnTo>
                  <a:pt x="713423" y="339417"/>
                </a:lnTo>
                <a:lnTo>
                  <a:pt x="729871" y="389698"/>
                </a:lnTo>
                <a:lnTo>
                  <a:pt x="744414" y="440717"/>
                </a:lnTo>
                <a:lnTo>
                  <a:pt x="757501" y="485624"/>
                </a:lnTo>
                <a:lnTo>
                  <a:pt x="771982" y="530027"/>
                </a:lnTo>
                <a:lnTo>
                  <a:pt x="787918" y="573891"/>
                </a:lnTo>
                <a:lnTo>
                  <a:pt x="805367" y="617183"/>
                </a:lnTo>
                <a:lnTo>
                  <a:pt x="824390" y="659869"/>
                </a:lnTo>
                <a:lnTo>
                  <a:pt x="843805" y="697480"/>
                </a:lnTo>
                <a:lnTo>
                  <a:pt x="867162" y="733046"/>
                </a:lnTo>
                <a:lnTo>
                  <a:pt x="912017" y="794250"/>
                </a:lnTo>
                <a:lnTo>
                  <a:pt x="941123" y="831005"/>
                </a:lnTo>
                <a:lnTo>
                  <a:pt x="970381" y="862889"/>
                </a:lnTo>
                <a:lnTo>
                  <a:pt x="1005585" y="899522"/>
                </a:lnTo>
                <a:lnTo>
                  <a:pt x="1047301" y="940189"/>
                </a:lnTo>
                <a:lnTo>
                  <a:pt x="1096402" y="985390"/>
                </a:lnTo>
                <a:lnTo>
                  <a:pt x="1154120" y="1033466"/>
                </a:lnTo>
                <a:lnTo>
                  <a:pt x="1224943" y="1081899"/>
                </a:lnTo>
                <a:lnTo>
                  <a:pt x="1265468" y="1108079"/>
                </a:lnTo>
                <a:lnTo>
                  <a:pt x="1306160" y="1134007"/>
                </a:lnTo>
                <a:lnTo>
                  <a:pt x="1346921" y="1159818"/>
                </a:lnTo>
                <a:lnTo>
                  <a:pt x="1380267" y="1179972"/>
                </a:lnTo>
                <a:lnTo>
                  <a:pt x="1414284" y="1198993"/>
                </a:lnTo>
                <a:lnTo>
                  <a:pt x="1478433" y="1233193"/>
                </a:lnTo>
                <a:lnTo>
                  <a:pt x="1542835" y="1266914"/>
                </a:lnTo>
                <a:lnTo>
                  <a:pt x="1580219" y="1286277"/>
                </a:lnTo>
                <a:lnTo>
                  <a:pt x="1617660" y="1305527"/>
                </a:lnTo>
                <a:lnTo>
                  <a:pt x="1655046" y="1324871"/>
                </a:lnTo>
                <a:lnTo>
                  <a:pt x="1692269" y="1344512"/>
                </a:lnTo>
                <a:lnTo>
                  <a:pt x="1739476" y="1369869"/>
                </a:lnTo>
                <a:lnTo>
                  <a:pt x="1786273" y="1395939"/>
                </a:lnTo>
                <a:lnTo>
                  <a:pt x="1832130" y="1423597"/>
                </a:lnTo>
                <a:lnTo>
                  <a:pt x="1876522" y="1453719"/>
                </a:lnTo>
                <a:lnTo>
                  <a:pt x="1913353" y="1481284"/>
                </a:lnTo>
                <a:lnTo>
                  <a:pt x="1949214" y="1510017"/>
                </a:lnTo>
                <a:lnTo>
                  <a:pt x="1983781" y="1540253"/>
                </a:lnTo>
                <a:lnTo>
                  <a:pt x="2016731" y="1572324"/>
                </a:lnTo>
                <a:lnTo>
                  <a:pt x="2054248" y="1613191"/>
                </a:lnTo>
                <a:lnTo>
                  <a:pt x="2160688" y="1758689"/>
                </a:lnTo>
                <a:lnTo>
                  <a:pt x="2196617" y="1824105"/>
                </a:lnTo>
                <a:lnTo>
                  <a:pt x="2216446" y="1872707"/>
                </a:lnTo>
                <a:lnTo>
                  <a:pt x="2232117" y="1922842"/>
                </a:lnTo>
                <a:lnTo>
                  <a:pt x="2243859" y="1974438"/>
                </a:lnTo>
                <a:lnTo>
                  <a:pt x="2251900" y="2027423"/>
                </a:lnTo>
                <a:lnTo>
                  <a:pt x="2255665" y="2075595"/>
                </a:lnTo>
                <a:lnTo>
                  <a:pt x="2255909" y="2101627"/>
                </a:lnTo>
                <a:close/>
              </a:path>
            </a:pathLst>
          </a:custGeom>
          <a:solidFill>
            <a:srgbClr val="E74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2d1f225048d_0_0"/>
          <p:cNvSpPr/>
          <p:nvPr/>
        </p:nvSpPr>
        <p:spPr>
          <a:xfrm>
            <a:off x="7655967" y="0"/>
            <a:ext cx="1488122" cy="514350"/>
          </a:xfrm>
          <a:custGeom>
            <a:rect b="b" l="l" r="r" t="t"/>
            <a:pathLst>
              <a:path extrusionOk="0" h="1028700" w="2976244">
                <a:moveTo>
                  <a:pt x="699611" y="900804"/>
                </a:moveTo>
                <a:lnTo>
                  <a:pt x="624434" y="900057"/>
                </a:lnTo>
                <a:lnTo>
                  <a:pt x="574956" y="896593"/>
                </a:lnTo>
                <a:lnTo>
                  <a:pt x="526505" y="888141"/>
                </a:lnTo>
                <a:lnTo>
                  <a:pt x="479139" y="874685"/>
                </a:lnTo>
                <a:lnTo>
                  <a:pt x="432918" y="856211"/>
                </a:lnTo>
                <a:lnTo>
                  <a:pt x="395602" y="837904"/>
                </a:lnTo>
                <a:lnTo>
                  <a:pt x="359010" y="818197"/>
                </a:lnTo>
                <a:lnTo>
                  <a:pt x="325910" y="796046"/>
                </a:lnTo>
                <a:lnTo>
                  <a:pt x="295171" y="770890"/>
                </a:lnTo>
                <a:lnTo>
                  <a:pt x="265937" y="745173"/>
                </a:lnTo>
                <a:lnTo>
                  <a:pt x="237759" y="718066"/>
                </a:lnTo>
                <a:lnTo>
                  <a:pt x="209239" y="687172"/>
                </a:lnTo>
                <a:lnTo>
                  <a:pt x="183076" y="654369"/>
                </a:lnTo>
                <a:lnTo>
                  <a:pt x="159014" y="620016"/>
                </a:lnTo>
                <a:lnTo>
                  <a:pt x="136718" y="584389"/>
                </a:lnTo>
                <a:lnTo>
                  <a:pt x="110789" y="537910"/>
                </a:lnTo>
                <a:lnTo>
                  <a:pt x="87446" y="490271"/>
                </a:lnTo>
                <a:lnTo>
                  <a:pt x="66525" y="441569"/>
                </a:lnTo>
                <a:lnTo>
                  <a:pt x="47864" y="391897"/>
                </a:lnTo>
                <a:lnTo>
                  <a:pt x="31300" y="341349"/>
                </a:lnTo>
                <a:lnTo>
                  <a:pt x="15608" y="278035"/>
                </a:lnTo>
                <a:lnTo>
                  <a:pt x="6398" y="213274"/>
                </a:lnTo>
                <a:lnTo>
                  <a:pt x="3293" y="169239"/>
                </a:lnTo>
                <a:lnTo>
                  <a:pt x="3844" y="152493"/>
                </a:lnTo>
                <a:lnTo>
                  <a:pt x="3039" y="135809"/>
                </a:lnTo>
                <a:lnTo>
                  <a:pt x="1538" y="119157"/>
                </a:lnTo>
                <a:lnTo>
                  <a:pt x="0" y="102506"/>
                </a:lnTo>
                <a:lnTo>
                  <a:pt x="36" y="83571"/>
                </a:lnTo>
                <a:lnTo>
                  <a:pt x="1895" y="64723"/>
                </a:lnTo>
                <a:lnTo>
                  <a:pt x="3625" y="45875"/>
                </a:lnTo>
                <a:lnTo>
                  <a:pt x="3272" y="26940"/>
                </a:lnTo>
                <a:lnTo>
                  <a:pt x="5317" y="493"/>
                </a:lnTo>
                <a:lnTo>
                  <a:pt x="5381" y="0"/>
                </a:lnTo>
                <a:lnTo>
                  <a:pt x="2976067" y="0"/>
                </a:lnTo>
                <a:lnTo>
                  <a:pt x="2976067" y="708716"/>
                </a:lnTo>
                <a:lnTo>
                  <a:pt x="1641658" y="708716"/>
                </a:lnTo>
                <a:lnTo>
                  <a:pt x="1627116" y="709045"/>
                </a:lnTo>
                <a:lnTo>
                  <a:pt x="1572573" y="712824"/>
                </a:lnTo>
                <a:lnTo>
                  <a:pt x="1518110" y="718066"/>
                </a:lnTo>
                <a:lnTo>
                  <a:pt x="1455181" y="726609"/>
                </a:lnTo>
                <a:lnTo>
                  <a:pt x="1392552" y="736884"/>
                </a:lnTo>
                <a:lnTo>
                  <a:pt x="1341471" y="747184"/>
                </a:lnTo>
                <a:lnTo>
                  <a:pt x="1290909" y="759499"/>
                </a:lnTo>
                <a:lnTo>
                  <a:pt x="1244799" y="771903"/>
                </a:lnTo>
                <a:lnTo>
                  <a:pt x="1198980" y="785350"/>
                </a:lnTo>
                <a:lnTo>
                  <a:pt x="1153491" y="799874"/>
                </a:lnTo>
                <a:lnTo>
                  <a:pt x="1055312" y="833949"/>
                </a:lnTo>
                <a:lnTo>
                  <a:pt x="1001845" y="850951"/>
                </a:lnTo>
                <a:lnTo>
                  <a:pt x="947894" y="866308"/>
                </a:lnTo>
                <a:lnTo>
                  <a:pt x="893382" y="879812"/>
                </a:lnTo>
                <a:lnTo>
                  <a:pt x="834463" y="890666"/>
                </a:lnTo>
                <a:lnTo>
                  <a:pt x="774852" y="897476"/>
                </a:lnTo>
                <a:lnTo>
                  <a:pt x="737224" y="899894"/>
                </a:lnTo>
                <a:lnTo>
                  <a:pt x="699611" y="900804"/>
                </a:lnTo>
                <a:close/>
              </a:path>
              <a:path extrusionOk="0" h="1028700" w="2976244">
                <a:moveTo>
                  <a:pt x="2692524" y="1028342"/>
                </a:moveTo>
                <a:lnTo>
                  <a:pt x="2649381" y="1024671"/>
                </a:lnTo>
                <a:lnTo>
                  <a:pt x="2606993" y="1016279"/>
                </a:lnTo>
                <a:lnTo>
                  <a:pt x="2555740" y="1004544"/>
                </a:lnTo>
                <a:lnTo>
                  <a:pt x="2504863" y="991346"/>
                </a:lnTo>
                <a:lnTo>
                  <a:pt x="2454436" y="976511"/>
                </a:lnTo>
                <a:lnTo>
                  <a:pt x="2404527" y="959867"/>
                </a:lnTo>
                <a:lnTo>
                  <a:pt x="2338418" y="934646"/>
                </a:lnTo>
                <a:lnTo>
                  <a:pt x="2273221" y="907127"/>
                </a:lnTo>
                <a:lnTo>
                  <a:pt x="2224466" y="885376"/>
                </a:lnTo>
                <a:lnTo>
                  <a:pt x="2078909" y="818517"/>
                </a:lnTo>
                <a:lnTo>
                  <a:pt x="2030029" y="797046"/>
                </a:lnTo>
                <a:lnTo>
                  <a:pt x="1980671" y="776659"/>
                </a:lnTo>
                <a:lnTo>
                  <a:pt x="1932563" y="758903"/>
                </a:lnTo>
                <a:lnTo>
                  <a:pt x="1883720" y="743744"/>
                </a:lnTo>
                <a:lnTo>
                  <a:pt x="1834064" y="731463"/>
                </a:lnTo>
                <a:lnTo>
                  <a:pt x="1783512" y="722345"/>
                </a:lnTo>
                <a:lnTo>
                  <a:pt x="1734540" y="715879"/>
                </a:lnTo>
                <a:lnTo>
                  <a:pt x="1656208" y="709291"/>
                </a:lnTo>
                <a:lnTo>
                  <a:pt x="1641658" y="708716"/>
                </a:lnTo>
                <a:lnTo>
                  <a:pt x="2976067" y="708716"/>
                </a:lnTo>
                <a:lnTo>
                  <a:pt x="2976067" y="994977"/>
                </a:lnTo>
                <a:lnTo>
                  <a:pt x="2954076" y="1002315"/>
                </a:lnTo>
                <a:lnTo>
                  <a:pt x="2909649" y="1013649"/>
                </a:lnTo>
                <a:lnTo>
                  <a:pt x="2864110" y="1021608"/>
                </a:lnTo>
                <a:lnTo>
                  <a:pt x="2820837" y="1027021"/>
                </a:lnTo>
                <a:lnTo>
                  <a:pt x="2806830" y="1028258"/>
                </a:lnTo>
                <a:lnTo>
                  <a:pt x="2692524" y="1028342"/>
                </a:lnTo>
                <a:close/>
              </a:path>
              <a:path extrusionOk="0" h="1028700" w="2976244">
                <a:moveTo>
                  <a:pt x="2806355" y="1028300"/>
                </a:moveTo>
                <a:lnTo>
                  <a:pt x="2792194" y="1028258"/>
                </a:lnTo>
                <a:lnTo>
                  <a:pt x="2806830" y="1028258"/>
                </a:lnTo>
                <a:lnTo>
                  <a:pt x="2806355" y="1028300"/>
                </a:lnTo>
                <a:close/>
              </a:path>
            </a:pathLst>
          </a:custGeom>
          <a:solidFill>
            <a:srgbClr val="E74D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trieving Default Image All Url Profile Picture from Facebook Graph API -  Stack Overflow" id="73" name="Google Shape;73;g2d1f22504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363" y="1958597"/>
            <a:ext cx="1481589" cy="948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trieving Default Image All Url Profile Picture from Facebook Graph API -  Stack Overflow" id="74" name="Google Shape;74;g2d1f22504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782" y="1939199"/>
            <a:ext cx="1481589" cy="948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trieving Default Image All Url Profile Picture from Facebook Graph API -  Stack Overflow" id="75" name="Google Shape;75;g2d1f22504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179" y="1939199"/>
            <a:ext cx="1481589" cy="94883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d1f225048d_0_0"/>
          <p:cNvSpPr txBox="1"/>
          <p:nvPr/>
        </p:nvSpPr>
        <p:spPr>
          <a:xfrm>
            <a:off x="6691049" y="3051456"/>
            <a:ext cx="12573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131313"/>
                </a:solidFill>
                <a:latin typeface="Verdana"/>
                <a:ea typeface="Verdana"/>
                <a:cs typeface="Verdana"/>
                <a:sym typeface="Verdana"/>
              </a:rPr>
              <a:t>Gerry William</a:t>
            </a:r>
            <a:endParaRPr b="0" i="0" sz="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Retrieving Default Image All Url Profile Picture from Facebook Graph API -  Stack Overflow" id="77" name="Google Shape;77;g2d1f22504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9179" y="1955399"/>
            <a:ext cx="1481589" cy="94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ctrTitle"/>
          </p:nvPr>
        </p:nvSpPr>
        <p:spPr>
          <a:xfrm>
            <a:off x="311700" y="194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000">
                <a:solidFill>
                  <a:srgbClr val="000000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Introduction</a:t>
            </a:r>
            <a:endParaRPr sz="4000">
              <a:solidFill>
                <a:srgbClr val="000000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3" name="Google Shape;83;p4"/>
          <p:cNvSpPr txBox="1"/>
          <p:nvPr>
            <p:ph idx="1" type="subTitle"/>
          </p:nvPr>
        </p:nvSpPr>
        <p:spPr>
          <a:xfrm>
            <a:off x="4196175" y="2052200"/>
            <a:ext cx="3728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House Price Prediction</a:t>
            </a:r>
            <a:endParaRPr b="1"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4"/>
          <p:cNvSpPr txBox="1"/>
          <p:nvPr>
            <p:ph idx="1" type="subTitle"/>
          </p:nvPr>
        </p:nvSpPr>
        <p:spPr>
          <a:xfrm>
            <a:off x="4196175" y="2449700"/>
            <a:ext cx="40482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rgbClr val="202124"/>
                </a:solidFill>
                <a:highlight>
                  <a:srgbClr val="F8F9FA"/>
                </a:highlight>
              </a:rPr>
              <a:t>Pada portofolio studi kasus ini, kami ditugaskan untuk membangun model yang dapat memprediksi harga rumah (pelatihan dan pengujian) telah disediakan agar kami dapat melakukan studi kasus ini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0000"/>
              <a:buNone/>
            </a:pPr>
            <a:r>
              <a:t/>
            </a:r>
            <a:endParaRPr sz="1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5904" r="1681" t="0"/>
          <a:stretch/>
        </p:blipFill>
        <p:spPr>
          <a:xfrm>
            <a:off x="627525" y="1406525"/>
            <a:ext cx="3181200" cy="292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ctrTitle"/>
          </p:nvPr>
        </p:nvSpPr>
        <p:spPr>
          <a:xfrm>
            <a:off x="311700" y="194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-GB" sz="3200">
                <a:latin typeface="Roboto Mono SemiBold"/>
                <a:ea typeface="Roboto Mono SemiBold"/>
                <a:cs typeface="Roboto Mono SemiBold"/>
                <a:sym typeface="Roboto Mono SemiBold"/>
              </a:rPr>
              <a:t>Business and Domain Understanding</a:t>
            </a:r>
            <a:endParaRPr sz="32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5104200" y="1406525"/>
            <a:ext cx="3728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Industri Real Estate di Indonesia</a:t>
            </a:r>
            <a:endParaRPr b="1"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5104200" y="1835400"/>
            <a:ext cx="37281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Tingkat penjualan perumahan di Indonesia </a:t>
            </a:r>
            <a:r>
              <a:rPr b="1"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diprediksi</a:t>
            </a:r>
            <a:r>
              <a:rPr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akan mengalami peningkatan hingga 10 persen pada tahun 2024</a:t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Pasalnya, pemerintah dan Bank Indonesia (BI) kembali memberikan insentif fiskal yang dapat berdampak positif terhadap kinerja sektor properti.</a:t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5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https://www.kompas.com/properti/read/2024/01/31/133000421/tahun-ini-penjualan-perumahan-diprediksi-meningkat-5-10-persen</a:t>
            </a:r>
            <a:r>
              <a:rPr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20850"/>
            <a:ext cx="4100099" cy="23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1252500" y="3847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Ilustrasi rumah KPR.(DOK. Humas Kemenkeu)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8a91c661c_4_0"/>
          <p:cNvSpPr txBox="1"/>
          <p:nvPr>
            <p:ph type="ctrTitle"/>
          </p:nvPr>
        </p:nvSpPr>
        <p:spPr>
          <a:xfrm>
            <a:off x="311700" y="194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-GB" sz="3200">
                <a:latin typeface="Roboto Mono SemiBold"/>
                <a:ea typeface="Roboto Mono SemiBold"/>
                <a:cs typeface="Roboto Mono SemiBold"/>
                <a:sym typeface="Roboto Mono SemiBold"/>
              </a:rPr>
              <a:t>Business and Domain Understanding</a:t>
            </a:r>
            <a:endParaRPr sz="32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0" name="Google Shape;100;g268a91c661c_4_0"/>
          <p:cNvSpPr txBox="1"/>
          <p:nvPr>
            <p:ph idx="1" type="subTitle"/>
          </p:nvPr>
        </p:nvSpPr>
        <p:spPr>
          <a:xfrm>
            <a:off x="281950" y="1254125"/>
            <a:ext cx="8626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Seberapa penting sebuah sistem menentukan harga rumah di industri Real Estate? </a:t>
            </a:r>
            <a:endParaRPr b="1"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1" name="Google Shape;101;g268a91c661c_4_0"/>
          <p:cNvGraphicFramePr/>
          <p:nvPr/>
        </p:nvGraphicFramePr>
        <p:xfrm>
          <a:off x="465900" y="236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{8FDAE464-EA2E-4E8D-9103-DF8994A57B7D}</a:tableStyleId>
              </a:tblPr>
              <a:tblGrid>
                <a:gridCol w="1121225"/>
                <a:gridCol w="6117775"/>
              </a:tblGrid>
              <a:tr h="24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Target User</a:t>
                      </a:r>
                      <a:endParaRPr sz="1400" u="none" cap="none" strike="noStrike"/>
                    </a:p>
                  </a:txBody>
                  <a:tcPr marT="91425" marB="91425" marR="0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agen real estate, investor, dan penjual.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Masalah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Prediksi harga properti sangat dipengaruhi beberapa faktor diantara kondisi pasar real estate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Mengapa Penting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Machine learning sangat penting dalam penentuan harga properti karena memiliki akurasi yang sudah teruji.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Kondisi saat ini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Para </a:t>
                      </a: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</a:rPr>
                        <a:t>agen real estate, investor, dan penjual </a:t>
                      </a:r>
                      <a:r>
                        <a:rPr lang="en-GB" sz="1400" u="none" cap="none" strike="noStrike"/>
                        <a:t>kesulitan dalam prediksi harga properti secara tepat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268a91c661c_4_0"/>
          <p:cNvSpPr txBox="1"/>
          <p:nvPr>
            <p:ph idx="1" type="subTitle"/>
          </p:nvPr>
        </p:nvSpPr>
        <p:spPr>
          <a:xfrm>
            <a:off x="281950" y="1711325"/>
            <a:ext cx="8626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Definisi masalah </a:t>
            </a:r>
            <a:endParaRPr b="1"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8a91c661c_4_14"/>
          <p:cNvSpPr txBox="1"/>
          <p:nvPr>
            <p:ph type="ctrTitle"/>
          </p:nvPr>
        </p:nvSpPr>
        <p:spPr>
          <a:xfrm>
            <a:off x="311700" y="194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-GB" sz="3200">
                <a:latin typeface="Roboto Mono SemiBold"/>
                <a:ea typeface="Roboto Mono SemiBold"/>
                <a:cs typeface="Roboto Mono SemiBold"/>
                <a:sym typeface="Roboto Mono SemiBold"/>
              </a:rPr>
              <a:t>Business and Domain Understanding</a:t>
            </a:r>
            <a:endParaRPr sz="32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8" name="Google Shape;108;g268a91c661c_4_14"/>
          <p:cNvSpPr txBox="1"/>
          <p:nvPr>
            <p:ph idx="1" type="subTitle"/>
          </p:nvPr>
        </p:nvSpPr>
        <p:spPr>
          <a:xfrm>
            <a:off x="4599225" y="1406525"/>
            <a:ext cx="44235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Metode apa yang digunakan pada Predict Housing Pricing?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268a91c661c_4_14"/>
          <p:cNvSpPr txBox="1"/>
          <p:nvPr>
            <p:ph idx="1" type="subTitle"/>
          </p:nvPr>
        </p:nvSpPr>
        <p:spPr>
          <a:xfrm>
            <a:off x="5104200" y="2070525"/>
            <a:ext cx="3728100" cy="2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yang digunakan adalah </a:t>
            </a:r>
            <a:r>
              <a:rPr b="1"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Learning</a:t>
            </a:r>
            <a:r>
              <a:rPr lang="en-GB" sz="1500">
                <a:solidFill>
                  <a:srgbClr val="2A2A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5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Supervised Learning</a:t>
            </a:r>
            <a:r>
              <a:rPr lang="en-GB" sz="15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adalah machine learning untuk memprediksi angka dalam kasus ini adalah harga rumah. </a:t>
            </a:r>
            <a:endParaRPr sz="15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5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Pada permasalahan ini tim kami menggunakan salah satu dari kategori Supervised Learning yaitu </a:t>
            </a:r>
            <a:r>
              <a:rPr b="1" lang="en-GB" sz="15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b="1" lang="en-GB" sz="1500">
                <a:solidFill>
                  <a:srgbClr val="2A2A2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500">
              <a:solidFill>
                <a:srgbClr val="2A2A2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500">
              <a:solidFill>
                <a:srgbClr val="2A2A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0" name="Google Shape;110;g268a91c661c_4_14"/>
          <p:cNvPicPr preferRelativeResize="0"/>
          <p:nvPr/>
        </p:nvPicPr>
        <p:blipFill rotWithShape="1">
          <a:blip r:embed="rId3">
            <a:alphaModFix/>
          </a:blip>
          <a:srcRect b="0" l="13788" r="13795" t="0"/>
          <a:stretch/>
        </p:blipFill>
        <p:spPr>
          <a:xfrm>
            <a:off x="627525" y="1406525"/>
            <a:ext cx="3181200" cy="292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ae90cf53_0_7"/>
          <p:cNvSpPr txBox="1"/>
          <p:nvPr>
            <p:ph type="ctrTitle"/>
          </p:nvPr>
        </p:nvSpPr>
        <p:spPr>
          <a:xfrm>
            <a:off x="311700" y="207175"/>
            <a:ext cx="8520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1119"/>
              <a:buNone/>
            </a:pPr>
            <a:r>
              <a:rPr lang="en-GB" sz="2500">
                <a:latin typeface="Roboto Mono SemiBold"/>
                <a:ea typeface="Roboto Mono SemiBold"/>
                <a:cs typeface="Roboto Mono SemiBold"/>
                <a:sym typeface="Roboto Mono SemiBold"/>
              </a:rPr>
              <a:t>Data Missing Value 40%</a:t>
            </a:r>
            <a:endParaRPr sz="25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16" name="Google Shape;116;g268ae90cf53_0_7"/>
          <p:cNvPicPr preferRelativeResize="0"/>
          <p:nvPr/>
        </p:nvPicPr>
        <p:blipFill rotWithShape="1">
          <a:blip r:embed="rId3">
            <a:alphaModFix/>
          </a:blip>
          <a:srcRect b="0" l="0" r="71725" t="0"/>
          <a:stretch/>
        </p:blipFill>
        <p:spPr>
          <a:xfrm>
            <a:off x="3513547" y="749575"/>
            <a:ext cx="1682051" cy="42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ae90cf53_0_21"/>
          <p:cNvSpPr txBox="1"/>
          <p:nvPr>
            <p:ph type="ctrTitle"/>
          </p:nvPr>
        </p:nvSpPr>
        <p:spPr>
          <a:xfrm>
            <a:off x="311700" y="194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-GB" sz="3200">
                <a:latin typeface="Roboto Mono SemiBold"/>
                <a:ea typeface="Roboto Mono SemiBold"/>
                <a:cs typeface="Roboto Mono SemiBold"/>
                <a:sym typeface="Roboto Mono SemiBold"/>
              </a:rPr>
              <a:t>Data Duplicate</a:t>
            </a:r>
            <a:endParaRPr sz="32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122" name="Google Shape;122;g268ae90cf5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5" y="1257300"/>
            <a:ext cx="72104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8ae90cf53_0_74"/>
          <p:cNvSpPr txBox="1"/>
          <p:nvPr>
            <p:ph type="ctrTitle"/>
          </p:nvPr>
        </p:nvSpPr>
        <p:spPr>
          <a:xfrm>
            <a:off x="311700" y="194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-GB" sz="3200">
                <a:latin typeface="Roboto Mono SemiBold"/>
                <a:ea typeface="Roboto Mono SemiBold"/>
                <a:cs typeface="Roboto Mono SemiBold"/>
                <a:sym typeface="Roboto Mono SemiBold"/>
              </a:rPr>
              <a:t>Pre Processing</a:t>
            </a:r>
            <a:endParaRPr sz="32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28" name="Google Shape;128;g268ae90cf53_0_74"/>
          <p:cNvSpPr txBox="1"/>
          <p:nvPr/>
        </p:nvSpPr>
        <p:spPr>
          <a:xfrm>
            <a:off x="4749525" y="1406525"/>
            <a:ext cx="39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68ae90cf53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800" y="1143200"/>
            <a:ext cx="7514450" cy="36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