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highlight>
                  <a:srgbClr val="FFFFFF"/>
                </a:highlight>
              </a:rPr>
              <a:t>One downside of arrays is that they have a fixed size.</a:t>
            </a:r>
          </a:p>
          <a:p>
            <a:pPr lvl="0" rtl="0">
              <a:spcBef>
                <a:spcPts val="0"/>
              </a:spcBef>
              <a:buNone/>
            </a:pPr>
            <a:r>
              <a:t/>
            </a:r>
            <a:endParaRPr/>
          </a:p>
          <a:p>
            <a:pPr lvl="0" rtl="0">
              <a:spcBef>
                <a:spcPts val="0"/>
              </a:spcBef>
              <a:buNone/>
            </a:pPr>
            <a:r>
              <a:rPr lang="en"/>
              <a:t>To </a:t>
            </a:r>
            <a:r>
              <a:rPr lang="en">
                <a:highlight>
                  <a:srgbClr val="FFFFFF"/>
                </a:highlight>
              </a:rPr>
              <a:t>solve this problem of fixed size, we’ll relax the constraint that the memory we use be contiguous.  We can take a little bit of memory from here and a little bit of memory from there just so long as we can connect them together.  This new data structure is called a linked list.</a:t>
            </a:r>
          </a:p>
          <a:p>
            <a:pPr lvl="0" rtl="0">
              <a:spcBef>
                <a:spcPts val="0"/>
              </a:spcBef>
              <a:buNone/>
            </a:pPr>
            <a:r>
              <a:t/>
            </a:r>
            <a:endParaRPr/>
          </a:p>
          <a:p>
            <a:pPr lvl="0" rtl="0">
              <a:spcBef>
                <a:spcPts val="0"/>
              </a:spcBef>
              <a:buNone/>
            </a:pPr>
            <a:r>
              <a:rPr lang="en">
                <a:highlight>
                  <a:srgbClr val="FFFFFF"/>
                </a:highlight>
              </a:rPr>
              <a:t>Each element of a linked list contains not only the data we want to store, but also a pointer to the next element.  The final element in the list has the NULL pointer, represented by a cross through the bottom half of the last node in this slide.</a:t>
            </a:r>
          </a:p>
          <a:p>
            <a:pPr lvl="0" rtl="0">
              <a:spcBef>
                <a:spcPts val="0"/>
              </a:spcBef>
              <a:buNone/>
            </a:pPr>
            <a:r>
              <a:t/>
            </a:r>
            <a:endParaRPr/>
          </a:p>
          <a:p>
            <a:pPr lvl="0" rtl="0">
              <a:spcBef>
                <a:spcPts val="0"/>
              </a:spcBef>
              <a:buNone/>
            </a:pPr>
            <a:r>
              <a:rPr lang="en">
                <a:highlight>
                  <a:srgbClr val="FFFFFF"/>
                </a:highlight>
              </a:rPr>
              <a:t>To store a linked list, we just need to remember where the first element is.  We can find the rest by following the pointers.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doubly-linked list is a linked list in which each element contains pointers to both the next and the previous elements.</a:t>
            </a:r>
          </a:p>
          <a:p>
            <a:pPr lvl="0" rtl="0">
              <a:spcBef>
                <a:spcPts val="0"/>
              </a:spcBef>
              <a:buNone/>
            </a:pPr>
            <a:r>
              <a:t/>
            </a:r>
            <a:endParaRPr/>
          </a:p>
          <a:p>
            <a:pPr lvl="0" rtl="0">
              <a:spcBef>
                <a:spcPts val="0"/>
              </a:spcBef>
              <a:buNone/>
            </a:pPr>
            <a:r>
              <a:rPr lang="en"/>
              <a:t>Doubly-linked lists are useful when you need to insert and remove objects from the center of the list, as well as from its ends, or when you need to traverse the list forward as well as backward.</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how to declare a node in a doubly-linked list.  </a:t>
            </a:r>
          </a:p>
          <a:p>
            <a:pPr lvl="0" rtl="0">
              <a:spcBef>
                <a:spcPts val="0"/>
              </a:spcBef>
              <a:buNone/>
            </a:pPr>
            <a:r>
              <a:t/>
            </a:r>
            <a:endParaRPr/>
          </a:p>
          <a:p>
            <a:pPr lvl="0" rtl="0">
              <a:spcBef>
                <a:spcPts val="0"/>
              </a:spcBef>
              <a:buNone/>
            </a:pPr>
            <a:r>
              <a:rPr lang="en"/>
              <a:t>Note that this node has two pointers: one which points to the next node in the list, and one which points to the previous node in the list.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highlight>
                  <a:srgbClr val="FFFFFF"/>
                </a:highlight>
              </a:rPr>
              <a:t>We’ll call each element of the linked list a </a:t>
            </a:r>
            <a:r>
              <a:rPr b="1" lang="en">
                <a:highlight>
                  <a:srgbClr val="FFFFFF"/>
                </a:highlight>
              </a:rPr>
              <a:t>node</a:t>
            </a:r>
            <a:r>
              <a:rPr lang="en">
                <a:highlight>
                  <a:srgbClr val="FFFFFF"/>
                </a:highlight>
              </a:rPr>
              <a:t>, which will contain the data we wish to store as well as a pointer to the next element in the list.</a:t>
            </a:r>
          </a:p>
          <a:p>
            <a:pPr lvl="0" rtl="0">
              <a:spcBef>
                <a:spcPts val="0"/>
              </a:spcBef>
              <a:buNone/>
            </a:pPr>
            <a:r>
              <a:t/>
            </a:r>
            <a:endParaRPr>
              <a:highlight>
                <a:srgbClr val="FFFFFF"/>
              </a:highlight>
            </a:endParaRPr>
          </a:p>
          <a:p>
            <a:pPr lvl="0" rtl="0">
              <a:spcBef>
                <a:spcPts val="0"/>
              </a:spcBef>
              <a:buNone/>
            </a:pPr>
            <a:r>
              <a:rPr lang="en">
                <a:highlight>
                  <a:srgbClr val="FFFFFF"/>
                </a:highlight>
              </a:rPr>
              <a:t>Here, we use struct syntax to create our own data type to encapsulate a node. </a:t>
            </a:r>
            <a:r>
              <a:rPr lang="en">
                <a:highlight>
                  <a:srgbClr val="FFFFFF"/>
                </a:highlight>
                <a:latin typeface="Courier New"/>
                <a:ea typeface="Courier New"/>
                <a:cs typeface="Courier New"/>
                <a:sym typeface="Courier New"/>
              </a:rPr>
              <a:t>int n</a:t>
            </a:r>
            <a:r>
              <a:rPr lang="en">
                <a:highlight>
                  <a:srgbClr val="FFFFFF"/>
                </a:highlight>
              </a:rPr>
              <a:t> is the data we wish to store in the node</a:t>
            </a:r>
            <a:r>
              <a:rPr lang="en"/>
              <a:t> and </a:t>
            </a:r>
            <a:r>
              <a:rPr lang="en">
                <a:latin typeface="Courier New"/>
                <a:ea typeface="Courier New"/>
                <a:cs typeface="Courier New"/>
                <a:sym typeface="Courier New"/>
              </a:rPr>
              <a:t>struct node* next </a:t>
            </a:r>
            <a:r>
              <a:rPr lang="en">
                <a:highlight>
                  <a:srgbClr val="FFFFFF"/>
                </a:highlight>
              </a:rPr>
              <a:t>defines a pointer to the next node in the linked list. </a:t>
            </a:r>
          </a:p>
          <a:p>
            <a:pPr lvl="0" rtl="0">
              <a:spcBef>
                <a:spcPts val="0"/>
              </a:spcBef>
              <a:buNone/>
            </a:pPr>
            <a:r>
              <a:t/>
            </a:r>
            <a:endParaRPr>
              <a:highlight>
                <a:srgbClr val="FFFFFF"/>
              </a:highlight>
            </a:endParaRPr>
          </a:p>
          <a:p>
            <a:pPr lvl="0" rtl="0">
              <a:spcBef>
                <a:spcPts val="0"/>
              </a:spcBef>
              <a:buNone/>
            </a:pPr>
            <a:r>
              <a:rPr lang="en">
                <a:highlight>
                  <a:srgbClr val="FFFFFF"/>
                </a:highlight>
              </a:rPr>
              <a:t>Remember that a</a:t>
            </a:r>
            <a:r>
              <a:rPr lang="en"/>
              <a:t> node </a:t>
            </a:r>
            <a:r>
              <a:rPr lang="en">
                <a:highlight>
                  <a:srgbClr val="FFFFFF"/>
                </a:highlight>
              </a:rPr>
              <a:t>won’t be typedef-ed until after all of these lines are executed. Thus, we have to write </a:t>
            </a:r>
            <a:r>
              <a:rPr lang="en">
                <a:latin typeface="Courier New"/>
                <a:ea typeface="Courier New"/>
                <a:cs typeface="Courier New"/>
                <a:sym typeface="Courier New"/>
              </a:rPr>
              <a:t>struct node</a:t>
            </a:r>
            <a:r>
              <a:rPr lang="en"/>
              <a:t> i</a:t>
            </a:r>
            <a:r>
              <a:rPr lang="en">
                <a:highlight>
                  <a:srgbClr val="FFFFFF"/>
                </a:highlight>
              </a:rPr>
              <a:t>nstead of just </a:t>
            </a:r>
            <a:r>
              <a:rPr lang="en">
                <a:latin typeface="Courier New"/>
                <a:ea typeface="Courier New"/>
                <a:cs typeface="Courier New"/>
                <a:sym typeface="Courier New"/>
              </a:rPr>
              <a:t>node</a:t>
            </a:r>
            <a:r>
              <a:rPr lang="en"/>
              <a:t>, b</a:t>
            </a:r>
            <a:r>
              <a:rPr lang="en">
                <a:highlight>
                  <a:srgbClr val="FFFFFF"/>
                </a:highlight>
              </a:rPr>
              <a:t>oth before the curly braces and inside the curly braces. On the very last line, we provide </a:t>
            </a:r>
            <a:r>
              <a:rPr lang="en">
                <a:highlight>
                  <a:srgbClr val="FFFFFF"/>
                </a:highlight>
                <a:latin typeface="Courier New"/>
                <a:ea typeface="Courier New"/>
                <a:cs typeface="Courier New"/>
                <a:sym typeface="Courier New"/>
              </a:rPr>
              <a:t>node </a:t>
            </a:r>
            <a:r>
              <a:rPr lang="en">
                <a:highlight>
                  <a:srgbClr val="FFFFFF"/>
                </a:highlight>
              </a:rPr>
              <a:t>to typedef as the name we want to use for this new data type for the rest of our program.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highlight>
                  <a:srgbClr val="FFFFFF"/>
                </a:highlight>
              </a:rPr>
              <a:t>To search the list for </a:t>
            </a:r>
            <a:r>
              <a:rPr lang="en">
                <a:highlight>
                  <a:srgbClr val="FFFFFF"/>
                </a:highlight>
                <a:latin typeface="Courier New"/>
                <a:ea typeface="Courier New"/>
                <a:cs typeface="Courier New"/>
                <a:sym typeface="Courier New"/>
              </a:rPr>
              <a:t>9</a:t>
            </a:r>
            <a:r>
              <a:rPr lang="en">
                <a:highlight>
                  <a:srgbClr val="FFFFFF"/>
                </a:highlight>
              </a:rPr>
              <a:t>, we'll need an additional pointer (depicted in yellow in the slide).  </a:t>
            </a:r>
          </a:p>
          <a:p>
            <a:pPr lvl="0" rtl="0">
              <a:spcBef>
                <a:spcPts val="0"/>
              </a:spcBef>
              <a:buNone/>
            </a:pPr>
            <a:r>
              <a:t/>
            </a:r>
            <a:endParaRPr>
              <a:highlight>
                <a:srgbClr val="FFFFFF"/>
              </a:highlight>
            </a:endParaRPr>
          </a:p>
          <a:p>
            <a:pPr lvl="0" rtl="0">
              <a:spcBef>
                <a:spcPts val="0"/>
              </a:spcBef>
              <a:buNone/>
            </a:pPr>
            <a:r>
              <a:rPr lang="en">
                <a:highlight>
                  <a:srgbClr val="FFFFFF"/>
                </a:highlight>
              </a:rPr>
              <a:t>This pointer will point at each node successively and allow us to check if </a:t>
            </a:r>
            <a:r>
              <a:rPr lang="en">
                <a:highlight>
                  <a:srgbClr val="FFFFFF"/>
                </a:highlight>
                <a:latin typeface="Courier New"/>
                <a:ea typeface="Courier New"/>
                <a:cs typeface="Courier New"/>
                <a:sym typeface="Courier New"/>
              </a:rPr>
              <a:t>n == 9</a:t>
            </a:r>
            <a:r>
              <a:rPr lang="en">
                <a:highlight>
                  <a:srgbClr val="FFFFFF"/>
                </a:highlight>
              </a:rPr>
              <a:t>.</a:t>
            </a:r>
          </a:p>
          <a:p>
            <a:pPr lvl="0" rtl="0">
              <a:spcBef>
                <a:spcPts val="0"/>
              </a:spcBef>
              <a:buNone/>
            </a:pPr>
            <a:r>
              <a:t/>
            </a:r>
            <a:endParaRPr/>
          </a:p>
          <a:p>
            <a:pPr lvl="0" rtl="0">
              <a:spcBef>
                <a:spcPts val="0"/>
              </a:spcBef>
              <a:buNone/>
            </a:pPr>
            <a:r>
              <a:rPr lang="en"/>
              <a:t>Note that this is linear search, and therefore the worst case runtime of this algorithm is </a:t>
            </a:r>
            <a:r>
              <a:rPr i="1" lang="en"/>
              <a:t>O</a:t>
            </a:r>
            <a:r>
              <a:rPr lang="en"/>
              <a:t>(</a:t>
            </a:r>
            <a:r>
              <a:rPr i="1" lang="en"/>
              <a:t>n</a:t>
            </a:r>
            <a:r>
              <a:rPr lang="e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highlight>
                  <a:srgbClr val="FFFFFF"/>
                </a:highlight>
              </a:rPr>
              <a:t>To begin with, </a:t>
            </a:r>
            <a:r>
              <a:rPr lang="en">
                <a:highlight>
                  <a:srgbClr val="FFFFFF"/>
                </a:highlight>
                <a:latin typeface="Courier New"/>
                <a:ea typeface="Courier New"/>
                <a:cs typeface="Courier New"/>
                <a:sym typeface="Courier New"/>
              </a:rPr>
              <a:t>ptr</a:t>
            </a:r>
            <a:r>
              <a:rPr lang="en">
                <a:highlight>
                  <a:srgbClr val="FFFFFF"/>
                </a:highlight>
              </a:rPr>
              <a:t> points to the first node of the list.</a:t>
            </a:r>
          </a:p>
          <a:p>
            <a:pPr lvl="0" rtl="0">
              <a:spcBef>
                <a:spcPts val="0"/>
              </a:spcBef>
              <a:buNone/>
            </a:pPr>
            <a:r>
              <a:t/>
            </a:r>
            <a:endParaRPr/>
          </a:p>
          <a:p>
            <a:pPr lvl="0" rtl="0">
              <a:spcBef>
                <a:spcPts val="0"/>
              </a:spcBef>
              <a:buNone/>
            </a:pPr>
            <a:r>
              <a:rPr lang="en"/>
              <a:t>As long as </a:t>
            </a:r>
            <a:r>
              <a:rPr lang="en">
                <a:latin typeface="Courier New"/>
                <a:ea typeface="Courier New"/>
                <a:cs typeface="Courier New"/>
                <a:sym typeface="Courier New"/>
              </a:rPr>
              <a:t>ptr != NULL</a:t>
            </a:r>
            <a:r>
              <a:rPr lang="en"/>
              <a:t>, we will dereference it and check to see if </a:t>
            </a:r>
            <a:r>
              <a:rPr lang="en">
                <a:latin typeface="Courier New"/>
                <a:ea typeface="Courier New"/>
                <a:cs typeface="Courier New"/>
                <a:sym typeface="Courier New"/>
              </a:rPr>
              <a:t>ptr-&gt;n</a:t>
            </a:r>
            <a:r>
              <a:rPr lang="en"/>
              <a:t> is the value we are searching for.  If so, the function returns true. </a:t>
            </a:r>
          </a:p>
          <a:p>
            <a:pPr lvl="0" rtl="0">
              <a:spcBef>
                <a:spcPts val="0"/>
              </a:spcBef>
              <a:buNone/>
            </a:pPr>
            <a:r>
              <a:t/>
            </a:r>
            <a:endParaRPr/>
          </a:p>
          <a:p>
            <a:pPr lvl="0" rtl="0">
              <a:spcBef>
                <a:spcPts val="0"/>
              </a:spcBef>
              <a:buNone/>
            </a:pPr>
            <a:r>
              <a:rPr lang="en"/>
              <a:t>If we haven't yet found the value we're searching for, </a:t>
            </a:r>
            <a:r>
              <a:rPr lang="en">
                <a:latin typeface="Courier New"/>
                <a:ea typeface="Courier New"/>
                <a:cs typeface="Courier New"/>
                <a:sym typeface="Courier New"/>
              </a:rPr>
              <a:t>ptr</a:t>
            </a:r>
            <a:r>
              <a:rPr lang="en"/>
              <a:t> must progress to the next node in the list.  </a:t>
            </a:r>
            <a:r>
              <a:rPr lang="en">
                <a:highlight>
                  <a:srgbClr val="FFFFFF"/>
                </a:highlight>
              </a:rPr>
              <a:t>To point </a:t>
            </a:r>
            <a:r>
              <a:rPr lang="en">
                <a:highlight>
                  <a:srgbClr val="FFFFFF"/>
                </a:highlight>
                <a:latin typeface="Courier New"/>
                <a:ea typeface="Courier New"/>
                <a:cs typeface="Courier New"/>
                <a:sym typeface="Courier New"/>
              </a:rPr>
              <a:t>ptr</a:t>
            </a:r>
            <a:r>
              <a:rPr lang="en">
                <a:highlight>
                  <a:srgbClr val="FFFFFF"/>
                </a:highlight>
              </a:rPr>
              <a:t> to the next node in the list, we can’t simply write </a:t>
            </a:r>
            <a:r>
              <a:rPr lang="en">
                <a:latin typeface="Courier New"/>
                <a:ea typeface="Courier New"/>
                <a:cs typeface="Courier New"/>
                <a:sym typeface="Courier New"/>
              </a:rPr>
              <a:t>ptr++</a:t>
            </a:r>
            <a:r>
              <a:rPr lang="en">
                <a:highlight>
                  <a:srgbClr val="FFFFFF"/>
                </a:highlight>
              </a:rPr>
              <a:t>. The memory in a linked list is not contiguous, so the next node in the list is not necessarily right next to where </a:t>
            </a:r>
            <a:r>
              <a:rPr lang="en">
                <a:latin typeface="Courier New"/>
                <a:ea typeface="Courier New"/>
                <a:cs typeface="Courier New"/>
                <a:sym typeface="Courier New"/>
              </a:rPr>
              <a:t>ptr</a:t>
            </a:r>
            <a:r>
              <a:rPr lang="en">
                <a:highlight>
                  <a:srgbClr val="FFFFFF"/>
                </a:highlight>
              </a:rPr>
              <a:t> is pointing.  Instead, </a:t>
            </a:r>
            <a:r>
              <a:rPr lang="en">
                <a:highlight>
                  <a:srgbClr val="FFFFFF"/>
                </a:highlight>
                <a:latin typeface="Courier New"/>
                <a:ea typeface="Courier New"/>
                <a:cs typeface="Courier New"/>
                <a:sym typeface="Courier New"/>
              </a:rPr>
              <a:t>ptr</a:t>
            </a:r>
            <a:r>
              <a:rPr lang="en">
                <a:highlight>
                  <a:srgbClr val="FFFFFF"/>
                </a:highlight>
              </a:rPr>
              <a:t> needs to point wherever </a:t>
            </a:r>
            <a:r>
              <a:rPr lang="en">
                <a:highlight>
                  <a:srgbClr val="FFFFFF"/>
                </a:highlight>
                <a:latin typeface="Courier New"/>
                <a:ea typeface="Courier New"/>
                <a:cs typeface="Courier New"/>
                <a:sym typeface="Courier New"/>
              </a:rPr>
              <a:t>ptr-&gt;next</a:t>
            </a:r>
            <a:r>
              <a:rPr lang="en">
                <a:highlight>
                  <a:srgbClr val="FFFFFF"/>
                </a:highlight>
              </a:rPr>
              <a:t> is pointing.</a:t>
            </a:r>
          </a:p>
          <a:p>
            <a:pPr lvl="0" rtl="0">
              <a:spcBef>
                <a:spcPts val="0"/>
              </a:spcBef>
              <a:buNone/>
            </a:pPr>
            <a:r>
              <a:t/>
            </a:r>
            <a:endParaRPr/>
          </a:p>
          <a:p>
            <a:pPr lvl="0" rtl="0">
              <a:spcBef>
                <a:spcPts val="0"/>
              </a:spcBef>
              <a:buNone/>
            </a:pPr>
            <a:r>
              <a:rPr lang="en"/>
              <a:t>If </a:t>
            </a:r>
            <a:r>
              <a:rPr lang="en">
                <a:latin typeface="Courier New"/>
                <a:ea typeface="Courier New"/>
                <a:cs typeface="Courier New"/>
                <a:sym typeface="Courier New"/>
              </a:rPr>
              <a:t>ptr</a:t>
            </a:r>
            <a:r>
              <a:rPr lang="en"/>
              <a:t> has reached the end of the list without finding the value we are searching for, the function returns </a:t>
            </a:r>
            <a:r>
              <a:rPr lang="en">
                <a:latin typeface="Courier New"/>
                <a:ea typeface="Courier New"/>
                <a:cs typeface="Courier New"/>
                <a:sym typeface="Courier New"/>
              </a:rPr>
              <a:t>false</a:t>
            </a:r>
            <a:r>
              <a:rPr lang="e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Insertion and deletion of elements is potentially expensive with arrays.  If we want to insert an element in an array anywhere except the end, we have to shift the rest of the array to the right -- with long arrays, this takes a lot of time.  And if the array is full, we can't even add to the end, and have to copy it!</a:t>
            </a:r>
          </a:p>
          <a:p>
            <a:pPr lvl="0" rtl="0">
              <a:spcBef>
                <a:spcPts val="0"/>
              </a:spcBef>
              <a:buNone/>
            </a:pPr>
            <a:r>
              <a:t/>
            </a:r>
            <a:endParaRPr/>
          </a:p>
          <a:p>
            <a:pPr lvl="0" rtl="0">
              <a:spcBef>
                <a:spcPts val="0"/>
              </a:spcBef>
              <a:buNone/>
            </a:pPr>
            <a:r>
              <a:rPr lang="en"/>
              <a:t>In contrast, linked lists make element insertion and deletion very easy.  A list is a good choice when the number of objects in your list is not known before you start to solve the problem, and the size of this list may grow and shrink during the task</a:t>
            </a:r>
          </a:p>
          <a:p>
            <a:pPr lvl="0" rtl="0">
              <a:spcBef>
                <a:spcPts val="0"/>
              </a:spcBef>
              <a:buNone/>
            </a:pPr>
            <a:r>
              <a:t/>
            </a:r>
            <a:endParaRPr/>
          </a:p>
          <a:p>
            <a:pPr lvl="0" rtl="0">
              <a:spcBef>
                <a:spcPts val="0"/>
              </a:spcBef>
              <a:buNone/>
            </a:pPr>
            <a:r>
              <a:rPr lang="en"/>
              <a:t>Let's insert an element into this linked list.  To begin with, we need to request memory for a new node, and initialize it with data.  The </a:t>
            </a:r>
            <a:r>
              <a:rPr lang="en">
                <a:latin typeface="Courier New"/>
                <a:ea typeface="Courier New"/>
                <a:cs typeface="Courier New"/>
                <a:sym typeface="Courier New"/>
              </a:rPr>
              <a:t>n</a:t>
            </a:r>
            <a:r>
              <a:rPr lang="en"/>
              <a:t> field of our new node here has been set to </a:t>
            </a:r>
            <a:r>
              <a:rPr lang="en">
                <a:latin typeface="Courier New"/>
                <a:ea typeface="Courier New"/>
                <a:cs typeface="Courier New"/>
                <a:sym typeface="Courier New"/>
              </a:rPr>
              <a:t>1</a:t>
            </a:r>
            <a:r>
              <a:rPr lang="en"/>
              <a:t>, and its next field has been set to </a:t>
            </a:r>
            <a:r>
              <a:rPr lang="en">
                <a:latin typeface="Courier New"/>
                <a:ea typeface="Courier New"/>
                <a:cs typeface="Courier New"/>
                <a:sym typeface="Courier New"/>
              </a:rPr>
              <a:t>NULL</a:t>
            </a:r>
            <a:r>
              <a:rPr lang="en"/>
              <a:t>.</a:t>
            </a:r>
          </a:p>
          <a:p>
            <a:pPr lvl="0" rtl="0">
              <a:spcBef>
                <a:spcPts val="0"/>
              </a:spcBef>
              <a:buNone/>
            </a:pPr>
            <a:r>
              <a:t/>
            </a:r>
            <a:endParaRPr/>
          </a:p>
          <a:p>
            <a:pPr lvl="0" rtl="0">
              <a:spcBef>
                <a:spcPts val="0"/>
              </a:spcBef>
              <a:buNone/>
            </a:pPr>
            <a:r>
              <a:rPr lang="en"/>
              <a:t>If we wish to maintain an ordered list, our new node belongs at the head of the list.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need to be careful when updating pointers.  </a:t>
            </a:r>
            <a:r>
              <a:rPr lang="en">
                <a:highlight>
                  <a:srgbClr val="FFFFFF"/>
                </a:highlight>
              </a:rPr>
              <a:t>If we first update </a:t>
            </a:r>
            <a:r>
              <a:rPr lang="en">
                <a:highlight>
                  <a:srgbClr val="FFFFFF"/>
                </a:highlight>
                <a:latin typeface="Courier New"/>
                <a:ea typeface="Courier New"/>
                <a:cs typeface="Courier New"/>
                <a:sym typeface="Courier New"/>
              </a:rPr>
              <a:t>head</a:t>
            </a:r>
            <a:r>
              <a:rPr lang="en">
                <a:highlight>
                  <a:srgbClr val="FFFFFF"/>
                </a:highlight>
              </a:rPr>
              <a:t> to point to our new node, then we orphan the remainder of the linked list. </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highlight>
                  <a:srgbClr val="FFFFFF"/>
                </a:highlight>
              </a:rPr>
              <a:t>Instead, we should point the new node's </a:t>
            </a:r>
            <a:r>
              <a:rPr lang="en">
                <a:highlight>
                  <a:srgbClr val="FFFFFF"/>
                </a:highlight>
                <a:latin typeface="Courier New"/>
                <a:ea typeface="Courier New"/>
                <a:cs typeface="Courier New"/>
                <a:sym typeface="Courier New"/>
              </a:rPr>
              <a:t>next</a:t>
            </a:r>
            <a:r>
              <a:rPr lang="en">
                <a:highlight>
                  <a:srgbClr val="FFFFFF"/>
                </a:highlight>
              </a:rPr>
              <a:t> field to the same node that </a:t>
            </a:r>
            <a:r>
              <a:rPr lang="en">
                <a:highlight>
                  <a:srgbClr val="FFFFFF"/>
                </a:highlight>
                <a:latin typeface="Courier New"/>
                <a:ea typeface="Courier New"/>
                <a:cs typeface="Courier New"/>
                <a:sym typeface="Courier New"/>
              </a:rPr>
              <a:t>head</a:t>
            </a:r>
            <a:r>
              <a:rPr lang="en">
                <a:highlight>
                  <a:srgbClr val="FFFFFF"/>
                </a:highlight>
              </a:rPr>
              <a:t> is pointing to. </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And then have </a:t>
            </a:r>
            <a:r>
              <a:rPr lang="en">
                <a:latin typeface="Courier New"/>
                <a:ea typeface="Courier New"/>
                <a:cs typeface="Courier New"/>
                <a:sym typeface="Courier New"/>
              </a:rPr>
              <a:t>head</a:t>
            </a:r>
            <a:r>
              <a:rPr lang="en"/>
              <a:t> point to the new node. </a:t>
            </a:r>
          </a:p>
          <a:p>
            <a:pPr lvl="0" rtl="0">
              <a:spcBef>
                <a:spcPts val="0"/>
              </a:spcBef>
              <a:buNone/>
            </a:pPr>
            <a:r>
              <a:t/>
            </a:r>
            <a:endParaRPr/>
          </a:p>
          <a:p>
            <a:pPr lvl="0" rtl="0">
              <a:spcBef>
                <a:spcPts val="0"/>
              </a:spcBef>
              <a:buNone/>
            </a:pPr>
            <a:r>
              <a:rPr lang="en"/>
              <a:t>Voila!  Our new node has been inserted without ever losing hold of the rest of the linked list!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insert at the head of a linked list:</a:t>
            </a:r>
          </a:p>
          <a:p>
            <a:pPr indent="-228600" lvl="0" marL="457200" rtl="0">
              <a:spcBef>
                <a:spcPts val="0"/>
              </a:spcBef>
              <a:buFont typeface="Arial"/>
              <a:buChar char="●"/>
            </a:pPr>
            <a:r>
              <a:rPr lang="en">
                <a:latin typeface="Courier New"/>
                <a:ea typeface="Courier New"/>
                <a:cs typeface="Courier New"/>
                <a:sym typeface="Courier New"/>
              </a:rPr>
              <a:t>malloc</a:t>
            </a:r>
            <a:r>
              <a:rPr lang="en"/>
              <a:t> a new node and initialize it with data</a:t>
            </a:r>
          </a:p>
          <a:p>
            <a:pPr indent="-228600" lvl="0" marL="457200" rtl="0">
              <a:spcBef>
                <a:spcPts val="0"/>
              </a:spcBef>
              <a:buFont typeface="Arial"/>
              <a:buChar char="●"/>
            </a:pPr>
            <a:r>
              <a:rPr lang="en"/>
              <a:t>set the new node's </a:t>
            </a:r>
            <a:r>
              <a:rPr lang="en">
                <a:latin typeface="Courier New"/>
                <a:ea typeface="Courier New"/>
                <a:cs typeface="Courier New"/>
                <a:sym typeface="Courier New"/>
              </a:rPr>
              <a:t>next</a:t>
            </a:r>
            <a:r>
              <a:rPr lang="en"/>
              <a:t> field to point to the first node in the list</a:t>
            </a:r>
          </a:p>
          <a:p>
            <a:pPr indent="-228600" lvl="0" marL="457200" rtl="0">
              <a:spcBef>
                <a:spcPts val="0"/>
              </a:spcBef>
              <a:buFont typeface="Arial"/>
              <a:buChar char="●"/>
            </a:pPr>
            <a:r>
              <a:rPr lang="en"/>
              <a:t>set </a:t>
            </a:r>
            <a:r>
              <a:rPr lang="en">
                <a:latin typeface="Courier New"/>
                <a:ea typeface="Courier New"/>
                <a:cs typeface="Courier New"/>
                <a:sym typeface="Courier New"/>
              </a:rPr>
              <a:t>head</a:t>
            </a:r>
            <a:r>
              <a:rPr lang="en"/>
              <a:t> to point to the new node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rIns="91425" tIns="91425"/>
          <a:lstStyle>
            <a:lvl1pPr lvl="0"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700"/>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1"/>
              </a:buClr>
              <a:buSzPct val="100000"/>
              <a:buFont typeface="Arial"/>
              <a:buChar char="●"/>
              <a:defRPr sz="1800">
                <a:solidFill>
                  <a:schemeClr val="lt1"/>
                </a:solidFill>
              </a:defRPr>
            </a:lvl1pPr>
            <a:lvl2pPr lvl="1" rtl="0" algn="ctr">
              <a:lnSpc>
                <a:spcPct val="100000"/>
              </a:lnSpc>
              <a:spcBef>
                <a:spcPts val="0"/>
              </a:spcBef>
              <a:spcAft>
                <a:spcPts val="0"/>
              </a:spcAft>
              <a:buClr>
                <a:schemeClr val="lt1"/>
              </a:buClr>
              <a:buSzPct val="100000"/>
              <a:buFont typeface="Courier New"/>
              <a:buChar char="o"/>
              <a:defRPr sz="1800">
                <a:solidFill>
                  <a:schemeClr val="lt1"/>
                </a:solidFill>
              </a:defRPr>
            </a:lvl2pPr>
            <a:lvl3pPr lvl="2" rtl="0" algn="ctr">
              <a:lnSpc>
                <a:spcPct val="100000"/>
              </a:lnSpc>
              <a:spcBef>
                <a:spcPts val="0"/>
              </a:spcBef>
              <a:spcAft>
                <a:spcPts val="0"/>
              </a:spcAft>
              <a:buClr>
                <a:schemeClr val="lt1"/>
              </a:buClr>
              <a:buSzPct val="100000"/>
              <a:buFont typeface="Wingdings"/>
              <a:buChar char="§"/>
              <a:defRPr sz="1800">
                <a:solidFill>
                  <a:schemeClr val="lt1"/>
                </a:solidFill>
              </a:defRPr>
            </a:lvl3pPr>
            <a:lvl4pPr lvl="3" rtl="0" algn="ctr">
              <a:lnSpc>
                <a:spcPct val="100000"/>
              </a:lnSpc>
              <a:spcBef>
                <a:spcPts val="0"/>
              </a:spcBef>
              <a:spcAft>
                <a:spcPts val="0"/>
              </a:spcAft>
              <a:buClr>
                <a:schemeClr val="lt1"/>
              </a:buClr>
              <a:buSzPct val="100000"/>
              <a:buFont typeface="Arial"/>
              <a:buChar char="●"/>
              <a:defRPr sz="1800">
                <a:solidFill>
                  <a:schemeClr val="lt1"/>
                </a:solidFill>
              </a:defRPr>
            </a:lvl4pPr>
            <a:lvl5pPr lvl="4" rtl="0" algn="ctr">
              <a:lnSpc>
                <a:spcPct val="100000"/>
              </a:lnSpc>
              <a:spcBef>
                <a:spcPts val="0"/>
              </a:spcBef>
              <a:spcAft>
                <a:spcPts val="0"/>
              </a:spcAft>
              <a:buClr>
                <a:schemeClr val="lt1"/>
              </a:buClr>
              <a:buSzPct val="100000"/>
              <a:buFont typeface="Courier New"/>
              <a:buChar char="o"/>
              <a:defRPr sz="1800">
                <a:solidFill>
                  <a:schemeClr val="lt1"/>
                </a:solidFill>
              </a:defRPr>
            </a:lvl5pPr>
            <a:lvl6pPr lvl="5" rtl="0" algn="ctr">
              <a:lnSpc>
                <a:spcPct val="100000"/>
              </a:lnSpc>
              <a:spcBef>
                <a:spcPts val="0"/>
              </a:spcBef>
              <a:spcAft>
                <a:spcPts val="0"/>
              </a:spcAft>
              <a:buClr>
                <a:schemeClr val="lt1"/>
              </a:buClr>
              <a:buSzPct val="100000"/>
              <a:buFont typeface="Wingdings"/>
              <a:buChar char="§"/>
              <a:defRPr sz="1800">
                <a:solidFill>
                  <a:schemeClr val="lt1"/>
                </a:solidFill>
              </a:defRPr>
            </a:lvl6pPr>
            <a:lvl7pPr lvl="6" rtl="0" algn="ctr">
              <a:lnSpc>
                <a:spcPct val="100000"/>
              </a:lnSpc>
              <a:spcBef>
                <a:spcPts val="0"/>
              </a:spcBef>
              <a:spcAft>
                <a:spcPts val="0"/>
              </a:spcAft>
              <a:buClr>
                <a:schemeClr val="lt1"/>
              </a:buClr>
              <a:buSzPct val="100000"/>
              <a:buFont typeface="Arial"/>
              <a:buChar char="●"/>
              <a:defRPr sz="1800">
                <a:solidFill>
                  <a:schemeClr val="lt1"/>
                </a:solidFill>
              </a:defRPr>
            </a:lvl7pPr>
            <a:lvl8pPr lvl="7" rtl="0" algn="ctr">
              <a:lnSpc>
                <a:spcPct val="100000"/>
              </a:lnSpc>
              <a:spcBef>
                <a:spcPts val="0"/>
              </a:spcBef>
              <a:spcAft>
                <a:spcPts val="0"/>
              </a:spcAft>
              <a:buClr>
                <a:schemeClr val="lt1"/>
              </a:buClr>
              <a:buSzPct val="100000"/>
              <a:buFont typeface="Courier New"/>
              <a:buChar char="o"/>
              <a:defRPr sz="1800">
                <a:solidFill>
                  <a:schemeClr val="lt1"/>
                </a:solidFill>
              </a:defRPr>
            </a:lvl8pPr>
            <a:lvl9pPr lvl="8"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lgn="l">
              <a:spcBef>
                <a:spcPts val="600"/>
              </a:spcBef>
              <a:buClr>
                <a:schemeClr val="lt1"/>
              </a:buClr>
              <a:buSzPct val="100000"/>
              <a:buFont typeface="Arial"/>
              <a:buChar char="●"/>
              <a:defRPr b="0" i="0" sz="3000" u="none" cap="none" strike="noStrike">
                <a:solidFill>
                  <a:schemeClr val="lt1"/>
                </a:solidFill>
                <a:latin typeface="Arial"/>
                <a:ea typeface="Arial"/>
                <a:cs typeface="Arial"/>
                <a:sym typeface="Arial"/>
              </a:defRPr>
            </a:lvl1pPr>
            <a:lvl2pPr lvl="1" rtl="0" algn="l">
              <a:spcBef>
                <a:spcPts val="480"/>
              </a:spcBef>
              <a:buClr>
                <a:schemeClr val="lt1"/>
              </a:buClr>
              <a:buSzPct val="100000"/>
              <a:buFont typeface="Courier New"/>
              <a:buChar char="o"/>
              <a:defRPr b="0" i="0" sz="2400" u="none" cap="none" strike="noStrike">
                <a:solidFill>
                  <a:schemeClr val="lt1"/>
                </a:solidFill>
                <a:latin typeface="Arial"/>
                <a:ea typeface="Arial"/>
                <a:cs typeface="Arial"/>
                <a:sym typeface="Arial"/>
              </a:defRPr>
            </a:lvl2pPr>
            <a:lvl3pPr lvl="2" rtl="0" algn="l">
              <a:spcBef>
                <a:spcPts val="480"/>
              </a:spcBef>
              <a:buClr>
                <a:schemeClr val="lt1"/>
              </a:buClr>
              <a:buSzPct val="100000"/>
              <a:buFont typeface="Wingdings"/>
              <a:buChar char="§"/>
              <a:defRPr b="0" i="0" sz="2400" u="none" cap="none" strike="noStrike">
                <a:solidFill>
                  <a:schemeClr val="lt1"/>
                </a:solidFill>
                <a:latin typeface="Arial"/>
                <a:ea typeface="Arial"/>
                <a:cs typeface="Arial"/>
                <a:sym typeface="Arial"/>
              </a:defRPr>
            </a:lvl3pPr>
            <a:lvl4pPr lvl="3"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4pPr>
            <a:lvl5pPr lvl="4"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5pPr>
            <a:lvl6pPr lvl="5"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6pPr>
            <a:lvl7pPr lvl="6"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7pPr>
            <a:lvl8pPr lvl="7"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8pPr>
            <a:lvl9pPr lvl="8"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Linked Lists</a:t>
            </a:r>
          </a:p>
          <a:p>
            <a:pPr lvl="0" rtl="0">
              <a:spcBef>
                <a:spcPts val="0"/>
              </a:spcBef>
              <a:buNone/>
            </a:pPr>
            <a:r>
              <a:t/>
            </a:r>
            <a:endParaRPr/>
          </a:p>
        </p:txBody>
      </p:sp>
      <p:sp>
        <p:nvSpPr>
          <p:cNvPr id="28" name="Shape 28"/>
          <p:cNvSpPr/>
          <p:nvPr/>
        </p:nvSpPr>
        <p:spPr>
          <a:xfrm>
            <a:off x="3407546" y="2694444"/>
            <a:ext cx="1109400" cy="1867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 name="Shape 29"/>
          <p:cNvCxnSpPr/>
          <p:nvPr/>
        </p:nvCxnSpPr>
        <p:spPr>
          <a:xfrm>
            <a:off x="3406655" y="3614260"/>
            <a:ext cx="1109400" cy="0"/>
          </a:xfrm>
          <a:prstGeom prst="straightConnector1">
            <a:avLst/>
          </a:prstGeom>
          <a:noFill/>
          <a:ln cap="flat" cmpd="sng" w="76200">
            <a:solidFill>
              <a:schemeClr val="accent1"/>
            </a:solidFill>
            <a:prstDash val="solid"/>
            <a:round/>
            <a:headEnd len="lg" w="lg" type="none"/>
            <a:tailEnd len="lg" w="lg" type="none"/>
          </a:ln>
        </p:spPr>
      </p:cxnSp>
      <p:sp>
        <p:nvSpPr>
          <p:cNvPr id="30" name="Shape 30"/>
          <p:cNvSpPr txBox="1"/>
          <p:nvPr/>
        </p:nvSpPr>
        <p:spPr>
          <a:xfrm>
            <a:off x="3775437" y="28623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2</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1" name="Shape 31"/>
          <p:cNvSpPr/>
          <p:nvPr/>
        </p:nvSpPr>
        <p:spPr>
          <a:xfrm>
            <a:off x="5312546" y="2694444"/>
            <a:ext cx="1109400" cy="1867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 name="Shape 32"/>
          <p:cNvCxnSpPr/>
          <p:nvPr/>
        </p:nvCxnSpPr>
        <p:spPr>
          <a:xfrm>
            <a:off x="5311655" y="3614260"/>
            <a:ext cx="1109400" cy="0"/>
          </a:xfrm>
          <a:prstGeom prst="straightConnector1">
            <a:avLst/>
          </a:prstGeom>
          <a:noFill/>
          <a:ln cap="flat" cmpd="sng" w="76200">
            <a:solidFill>
              <a:schemeClr val="accent1"/>
            </a:solidFill>
            <a:prstDash val="solid"/>
            <a:round/>
            <a:headEnd len="lg" w="lg" type="none"/>
            <a:tailEnd len="lg" w="lg" type="none"/>
          </a:ln>
        </p:spPr>
      </p:cxnSp>
      <p:sp>
        <p:nvSpPr>
          <p:cNvPr id="33" name="Shape 33"/>
          <p:cNvSpPr txBox="1"/>
          <p:nvPr/>
        </p:nvSpPr>
        <p:spPr>
          <a:xfrm>
            <a:off x="5680437" y="28623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3</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4" name="Shape 34"/>
          <p:cNvSpPr/>
          <p:nvPr/>
        </p:nvSpPr>
        <p:spPr>
          <a:xfrm>
            <a:off x="7217546" y="2694444"/>
            <a:ext cx="1109400" cy="1867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 name="Shape 35"/>
          <p:cNvCxnSpPr/>
          <p:nvPr/>
        </p:nvCxnSpPr>
        <p:spPr>
          <a:xfrm>
            <a:off x="7216656" y="3614260"/>
            <a:ext cx="1109400" cy="0"/>
          </a:xfrm>
          <a:prstGeom prst="straightConnector1">
            <a:avLst/>
          </a:prstGeom>
          <a:noFill/>
          <a:ln cap="flat" cmpd="sng" w="76200">
            <a:solidFill>
              <a:schemeClr val="accent1"/>
            </a:solidFill>
            <a:prstDash val="solid"/>
            <a:round/>
            <a:headEnd len="lg" w="lg" type="none"/>
            <a:tailEnd len="lg" w="lg" type="none"/>
          </a:ln>
        </p:spPr>
      </p:cxnSp>
      <p:cxnSp>
        <p:nvCxnSpPr>
          <p:cNvPr id="36" name="Shape 36"/>
          <p:cNvCxnSpPr/>
          <p:nvPr/>
        </p:nvCxnSpPr>
        <p:spPr>
          <a:xfrm flipH="1">
            <a:off x="7216656" y="3700414"/>
            <a:ext cx="1109400" cy="861899"/>
          </a:xfrm>
          <a:prstGeom prst="straightConnector1">
            <a:avLst/>
          </a:prstGeom>
          <a:noFill/>
          <a:ln cap="flat" cmpd="sng" w="38100">
            <a:solidFill>
              <a:schemeClr val="accent1"/>
            </a:solidFill>
            <a:prstDash val="solid"/>
            <a:round/>
            <a:headEnd len="lg" w="lg" type="none"/>
            <a:tailEnd len="lg" w="lg" type="none"/>
          </a:ln>
        </p:spPr>
      </p:cxnSp>
      <p:sp>
        <p:nvSpPr>
          <p:cNvPr id="37" name="Shape 37"/>
          <p:cNvSpPr txBox="1"/>
          <p:nvPr/>
        </p:nvSpPr>
        <p:spPr>
          <a:xfrm>
            <a:off x="7586396" y="28623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9</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38" name="Shape 38"/>
          <p:cNvCxnSpPr/>
          <p:nvPr/>
        </p:nvCxnSpPr>
        <p:spPr>
          <a:xfrm flipH="1" rot="10800000">
            <a:off x="4069950" y="3190824"/>
            <a:ext cx="977699" cy="866100"/>
          </a:xfrm>
          <a:prstGeom prst="straightConnector1">
            <a:avLst/>
          </a:prstGeom>
          <a:noFill/>
          <a:ln cap="flat" cmpd="sng" w="38100">
            <a:solidFill>
              <a:schemeClr val="accent1"/>
            </a:solidFill>
            <a:prstDash val="solid"/>
            <a:round/>
            <a:headEnd len="lg" w="lg" type="none"/>
            <a:tailEnd len="lg" w="lg" type="triangle"/>
          </a:ln>
        </p:spPr>
      </p:cxnSp>
      <p:cxnSp>
        <p:nvCxnSpPr>
          <p:cNvPr id="39" name="Shape 39"/>
          <p:cNvCxnSpPr/>
          <p:nvPr/>
        </p:nvCxnSpPr>
        <p:spPr>
          <a:xfrm flipH="1" rot="10800000">
            <a:off x="6051150" y="3267024"/>
            <a:ext cx="977699" cy="866100"/>
          </a:xfrm>
          <a:prstGeom prst="straightConnector1">
            <a:avLst/>
          </a:prstGeom>
          <a:noFill/>
          <a:ln cap="flat" cmpd="sng" w="38100">
            <a:solidFill>
              <a:schemeClr val="accent1"/>
            </a:solidFill>
            <a:prstDash val="solid"/>
            <a:round/>
            <a:headEnd len="lg" w="lg" type="none"/>
            <a:tailEnd len="lg" w="lg" type="triangle"/>
          </a:ln>
        </p:spPr>
      </p:cxnSp>
      <p:sp>
        <p:nvSpPr>
          <p:cNvPr id="40" name="Shape 40"/>
          <p:cNvSpPr/>
          <p:nvPr/>
        </p:nvSpPr>
        <p:spPr>
          <a:xfrm>
            <a:off x="513413" y="3162354"/>
            <a:ext cx="1717499" cy="1015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flipH="1" rot="10800000">
            <a:off x="1846325" y="3651725"/>
            <a:ext cx="1312799" cy="14099"/>
          </a:xfrm>
          <a:prstGeom prst="straightConnector1">
            <a:avLst/>
          </a:prstGeom>
          <a:noFill/>
          <a:ln cap="flat" cmpd="sng" w="38100">
            <a:solidFill>
              <a:schemeClr val="accent1"/>
            </a:solidFill>
            <a:prstDash val="solid"/>
            <a:round/>
            <a:headEnd len="lg" w="lg" type="none"/>
            <a:tailEnd len="lg" w="lg" type="triangle"/>
          </a:ln>
        </p:spPr>
      </p:cxnSp>
      <p:sp>
        <p:nvSpPr>
          <p:cNvPr id="42" name="Shape 42"/>
          <p:cNvSpPr txBox="1"/>
          <p:nvPr/>
        </p:nvSpPr>
        <p:spPr>
          <a:xfrm>
            <a:off x="721562" y="3408354"/>
            <a:ext cx="1198199"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head</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Doubly Linked Lists</a:t>
            </a:r>
          </a:p>
          <a:p>
            <a:pPr lvl="0" rtl="0">
              <a:spcBef>
                <a:spcPts val="0"/>
              </a:spcBef>
              <a:buNone/>
            </a:pPr>
            <a:r>
              <a:t/>
            </a:r>
            <a:endParaRPr/>
          </a:p>
        </p:txBody>
      </p:sp>
      <p:sp>
        <p:nvSpPr>
          <p:cNvPr id="192" name="Shape 192"/>
          <p:cNvSpPr/>
          <p:nvPr/>
        </p:nvSpPr>
        <p:spPr>
          <a:xfrm>
            <a:off x="3483746" y="2313444"/>
            <a:ext cx="1109400" cy="2854499"/>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3" name="Shape 193"/>
          <p:cNvCxnSpPr/>
          <p:nvPr/>
        </p:nvCxnSpPr>
        <p:spPr>
          <a:xfrm>
            <a:off x="3482855" y="3233260"/>
            <a:ext cx="1109400" cy="0"/>
          </a:xfrm>
          <a:prstGeom prst="straightConnector1">
            <a:avLst/>
          </a:prstGeom>
          <a:noFill/>
          <a:ln cap="flat" cmpd="sng" w="76200">
            <a:solidFill>
              <a:schemeClr val="accent1"/>
            </a:solidFill>
            <a:prstDash val="solid"/>
            <a:round/>
            <a:headEnd len="lg" w="lg" type="none"/>
            <a:tailEnd len="lg" w="lg" type="none"/>
          </a:ln>
        </p:spPr>
      </p:cxnSp>
      <p:sp>
        <p:nvSpPr>
          <p:cNvPr id="194" name="Shape 194"/>
          <p:cNvSpPr txBox="1"/>
          <p:nvPr/>
        </p:nvSpPr>
        <p:spPr>
          <a:xfrm>
            <a:off x="3851637" y="24813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2</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95" name="Shape 195"/>
          <p:cNvSpPr txBox="1"/>
          <p:nvPr/>
        </p:nvSpPr>
        <p:spPr>
          <a:xfrm>
            <a:off x="5756637" y="24813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3</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96" name="Shape 196"/>
          <p:cNvSpPr txBox="1"/>
          <p:nvPr/>
        </p:nvSpPr>
        <p:spPr>
          <a:xfrm>
            <a:off x="7662596" y="24813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9</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197" name="Shape 197"/>
          <p:cNvCxnSpPr/>
          <p:nvPr/>
        </p:nvCxnSpPr>
        <p:spPr>
          <a:xfrm flipH="1" rot="10800000">
            <a:off x="4146150" y="2809824"/>
            <a:ext cx="977699" cy="866100"/>
          </a:xfrm>
          <a:prstGeom prst="straightConnector1">
            <a:avLst/>
          </a:prstGeom>
          <a:noFill/>
          <a:ln cap="flat" cmpd="sng" w="38100">
            <a:solidFill>
              <a:schemeClr val="accent1"/>
            </a:solidFill>
            <a:prstDash val="solid"/>
            <a:round/>
            <a:headEnd len="lg" w="lg" type="none"/>
            <a:tailEnd len="lg" w="lg" type="triangle"/>
          </a:ln>
        </p:spPr>
      </p:cxnSp>
      <p:cxnSp>
        <p:nvCxnSpPr>
          <p:cNvPr id="198" name="Shape 198"/>
          <p:cNvCxnSpPr/>
          <p:nvPr/>
        </p:nvCxnSpPr>
        <p:spPr>
          <a:xfrm flipH="1" rot="10800000">
            <a:off x="6127350" y="2886024"/>
            <a:ext cx="977699" cy="866100"/>
          </a:xfrm>
          <a:prstGeom prst="straightConnector1">
            <a:avLst/>
          </a:prstGeom>
          <a:noFill/>
          <a:ln cap="flat" cmpd="sng" w="38100">
            <a:solidFill>
              <a:schemeClr val="accent1"/>
            </a:solidFill>
            <a:prstDash val="solid"/>
            <a:round/>
            <a:headEnd len="lg" w="lg" type="none"/>
            <a:tailEnd len="lg" w="lg" type="triangle"/>
          </a:ln>
        </p:spPr>
      </p:cxnSp>
      <p:sp>
        <p:nvSpPr>
          <p:cNvPr id="199" name="Shape 199"/>
          <p:cNvSpPr/>
          <p:nvPr/>
        </p:nvSpPr>
        <p:spPr>
          <a:xfrm>
            <a:off x="589613" y="2781354"/>
            <a:ext cx="1717499" cy="1015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0" name="Shape 200"/>
          <p:cNvCxnSpPr/>
          <p:nvPr/>
        </p:nvCxnSpPr>
        <p:spPr>
          <a:xfrm flipH="1" rot="10800000">
            <a:off x="1922525" y="3270725"/>
            <a:ext cx="1312799" cy="14099"/>
          </a:xfrm>
          <a:prstGeom prst="straightConnector1">
            <a:avLst/>
          </a:prstGeom>
          <a:noFill/>
          <a:ln cap="flat" cmpd="sng" w="38100">
            <a:solidFill>
              <a:schemeClr val="accent1"/>
            </a:solidFill>
            <a:prstDash val="solid"/>
            <a:round/>
            <a:headEnd len="lg" w="lg" type="none"/>
            <a:tailEnd len="lg" w="lg" type="triangle"/>
          </a:ln>
        </p:spPr>
      </p:cxnSp>
      <p:sp>
        <p:nvSpPr>
          <p:cNvPr id="201" name="Shape 201"/>
          <p:cNvSpPr txBox="1"/>
          <p:nvPr/>
        </p:nvSpPr>
        <p:spPr>
          <a:xfrm>
            <a:off x="797762" y="3027354"/>
            <a:ext cx="1198199"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head</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202" name="Shape 202"/>
          <p:cNvCxnSpPr/>
          <p:nvPr/>
        </p:nvCxnSpPr>
        <p:spPr>
          <a:xfrm>
            <a:off x="3482855" y="4223860"/>
            <a:ext cx="1109400" cy="0"/>
          </a:xfrm>
          <a:prstGeom prst="straightConnector1">
            <a:avLst/>
          </a:prstGeom>
          <a:noFill/>
          <a:ln cap="flat" cmpd="sng" w="76200">
            <a:solidFill>
              <a:schemeClr val="accent1"/>
            </a:solidFill>
            <a:prstDash val="solid"/>
            <a:round/>
            <a:headEnd len="lg" w="lg" type="none"/>
            <a:tailEnd len="lg" w="lg" type="none"/>
          </a:ln>
        </p:spPr>
      </p:cxnSp>
      <p:sp>
        <p:nvSpPr>
          <p:cNvPr id="203" name="Shape 203"/>
          <p:cNvSpPr/>
          <p:nvPr/>
        </p:nvSpPr>
        <p:spPr>
          <a:xfrm>
            <a:off x="5388746" y="2313444"/>
            <a:ext cx="1109400" cy="2854499"/>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4" name="Shape 204"/>
          <p:cNvCxnSpPr/>
          <p:nvPr/>
        </p:nvCxnSpPr>
        <p:spPr>
          <a:xfrm>
            <a:off x="5387855" y="3233260"/>
            <a:ext cx="1109400" cy="0"/>
          </a:xfrm>
          <a:prstGeom prst="straightConnector1">
            <a:avLst/>
          </a:prstGeom>
          <a:noFill/>
          <a:ln cap="flat" cmpd="sng" w="76200">
            <a:solidFill>
              <a:schemeClr val="accent1"/>
            </a:solidFill>
            <a:prstDash val="solid"/>
            <a:round/>
            <a:headEnd len="lg" w="lg" type="none"/>
            <a:tailEnd len="lg" w="lg" type="none"/>
          </a:ln>
        </p:spPr>
      </p:cxnSp>
      <p:cxnSp>
        <p:nvCxnSpPr>
          <p:cNvPr id="205" name="Shape 205"/>
          <p:cNvCxnSpPr/>
          <p:nvPr/>
        </p:nvCxnSpPr>
        <p:spPr>
          <a:xfrm>
            <a:off x="5387855" y="4223860"/>
            <a:ext cx="1109400" cy="0"/>
          </a:xfrm>
          <a:prstGeom prst="straightConnector1">
            <a:avLst/>
          </a:prstGeom>
          <a:noFill/>
          <a:ln cap="flat" cmpd="sng" w="76200">
            <a:solidFill>
              <a:schemeClr val="accent1"/>
            </a:solidFill>
            <a:prstDash val="solid"/>
            <a:round/>
            <a:headEnd len="lg" w="lg" type="none"/>
            <a:tailEnd len="lg" w="lg" type="none"/>
          </a:ln>
        </p:spPr>
      </p:cxnSp>
      <p:sp>
        <p:nvSpPr>
          <p:cNvPr id="206" name="Shape 206"/>
          <p:cNvSpPr/>
          <p:nvPr/>
        </p:nvSpPr>
        <p:spPr>
          <a:xfrm>
            <a:off x="7293746" y="2313444"/>
            <a:ext cx="1109400" cy="2854499"/>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7" name="Shape 207"/>
          <p:cNvCxnSpPr/>
          <p:nvPr/>
        </p:nvCxnSpPr>
        <p:spPr>
          <a:xfrm>
            <a:off x="7292856" y="3233260"/>
            <a:ext cx="1109400" cy="0"/>
          </a:xfrm>
          <a:prstGeom prst="straightConnector1">
            <a:avLst/>
          </a:prstGeom>
          <a:noFill/>
          <a:ln cap="flat" cmpd="sng" w="76200">
            <a:solidFill>
              <a:schemeClr val="accent1"/>
            </a:solidFill>
            <a:prstDash val="solid"/>
            <a:round/>
            <a:headEnd len="lg" w="lg" type="none"/>
            <a:tailEnd len="lg" w="lg" type="none"/>
          </a:ln>
        </p:spPr>
      </p:cxnSp>
      <p:cxnSp>
        <p:nvCxnSpPr>
          <p:cNvPr id="208" name="Shape 208"/>
          <p:cNvCxnSpPr/>
          <p:nvPr/>
        </p:nvCxnSpPr>
        <p:spPr>
          <a:xfrm>
            <a:off x="7292856" y="4223860"/>
            <a:ext cx="1109400" cy="0"/>
          </a:xfrm>
          <a:prstGeom prst="straightConnector1">
            <a:avLst/>
          </a:prstGeom>
          <a:noFill/>
          <a:ln cap="flat" cmpd="sng" w="76200">
            <a:solidFill>
              <a:schemeClr val="accent1"/>
            </a:solidFill>
            <a:prstDash val="solid"/>
            <a:round/>
            <a:headEnd len="lg" w="lg" type="none"/>
            <a:tailEnd len="lg" w="lg" type="none"/>
          </a:ln>
        </p:spPr>
      </p:cxnSp>
      <p:cxnSp>
        <p:nvCxnSpPr>
          <p:cNvPr id="209" name="Shape 209"/>
          <p:cNvCxnSpPr/>
          <p:nvPr/>
        </p:nvCxnSpPr>
        <p:spPr>
          <a:xfrm flipH="1">
            <a:off x="7364124" y="3255100"/>
            <a:ext cx="1033500" cy="916200"/>
          </a:xfrm>
          <a:prstGeom prst="straightConnector1">
            <a:avLst/>
          </a:prstGeom>
          <a:noFill/>
          <a:ln cap="flat" cmpd="sng" w="38100">
            <a:solidFill>
              <a:schemeClr val="accent1"/>
            </a:solidFill>
            <a:prstDash val="solid"/>
            <a:round/>
            <a:headEnd len="lg" w="lg" type="none"/>
            <a:tailEnd len="lg" w="lg" type="none"/>
          </a:ln>
        </p:spPr>
      </p:cxnSp>
      <p:cxnSp>
        <p:nvCxnSpPr>
          <p:cNvPr id="210" name="Shape 210"/>
          <p:cNvCxnSpPr/>
          <p:nvPr/>
        </p:nvCxnSpPr>
        <p:spPr>
          <a:xfrm flipH="1">
            <a:off x="3554124" y="4245700"/>
            <a:ext cx="1033500" cy="916200"/>
          </a:xfrm>
          <a:prstGeom prst="straightConnector1">
            <a:avLst/>
          </a:prstGeom>
          <a:noFill/>
          <a:ln cap="flat" cmpd="sng" w="38100">
            <a:solidFill>
              <a:schemeClr val="accent1"/>
            </a:solidFill>
            <a:prstDash val="solid"/>
            <a:round/>
            <a:headEnd len="lg" w="lg" type="none"/>
            <a:tailEnd len="lg" w="lg" type="none"/>
          </a:ln>
        </p:spPr>
      </p:cxnSp>
      <p:cxnSp>
        <p:nvCxnSpPr>
          <p:cNvPr id="211" name="Shape 211"/>
          <p:cNvCxnSpPr/>
          <p:nvPr/>
        </p:nvCxnSpPr>
        <p:spPr>
          <a:xfrm rot="10800000">
            <a:off x="4847650" y="4038475"/>
            <a:ext cx="992399" cy="699599"/>
          </a:xfrm>
          <a:prstGeom prst="straightConnector1">
            <a:avLst/>
          </a:prstGeom>
          <a:noFill/>
          <a:ln cap="flat" cmpd="sng" w="38100">
            <a:solidFill>
              <a:schemeClr val="accent1"/>
            </a:solidFill>
            <a:prstDash val="solid"/>
            <a:round/>
            <a:headEnd len="lg" w="lg" type="none"/>
            <a:tailEnd len="lg" w="lg" type="triangle"/>
          </a:ln>
        </p:spPr>
      </p:cxnSp>
      <p:cxnSp>
        <p:nvCxnSpPr>
          <p:cNvPr id="212" name="Shape 212"/>
          <p:cNvCxnSpPr/>
          <p:nvPr/>
        </p:nvCxnSpPr>
        <p:spPr>
          <a:xfrm rot="10800000">
            <a:off x="6752650" y="4038475"/>
            <a:ext cx="992399" cy="699599"/>
          </a:xfrm>
          <a:prstGeom prst="straightConnector1">
            <a:avLst/>
          </a:prstGeom>
          <a:noFill/>
          <a:ln cap="flat" cmpd="sng" w="38100">
            <a:solidFill>
              <a:schemeClr val="accent1"/>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p:nvPr/>
        </p:nvSpPr>
        <p:spPr>
          <a:xfrm>
            <a:off x="1807346" y="2161044"/>
            <a:ext cx="1109400" cy="2854499"/>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DLL Nodes</a:t>
            </a:r>
          </a:p>
          <a:p>
            <a:pPr lvl="0" rtl="0">
              <a:spcBef>
                <a:spcPts val="0"/>
              </a:spcBef>
              <a:buNone/>
            </a:pPr>
            <a:r>
              <a:t/>
            </a:r>
            <a:endParaRPr/>
          </a:p>
        </p:txBody>
      </p:sp>
      <p:sp>
        <p:nvSpPr>
          <p:cNvPr id="219" name="Shape 219"/>
          <p:cNvSpPr txBox="1"/>
          <p:nvPr/>
        </p:nvSpPr>
        <p:spPr>
          <a:xfrm>
            <a:off x="4487504" y="2157600"/>
            <a:ext cx="3853800" cy="3268200"/>
          </a:xfrm>
          <a:prstGeom prst="rect">
            <a:avLst/>
          </a:prstGeom>
          <a:noFill/>
          <a:ln>
            <a:noFill/>
          </a:ln>
        </p:spPr>
        <p:txBody>
          <a:bodyPr anchorCtr="0" anchor="ctr" bIns="91425" lIns="91425" rIns="91425" tIns="91425">
            <a:noAutofit/>
          </a:bodyPr>
          <a:lstStyle/>
          <a:p>
            <a:pPr lvl="0" rtl="0">
              <a:spcBef>
                <a:spcPts val="0"/>
              </a:spcBef>
              <a:buNone/>
            </a:pPr>
            <a:r>
              <a:t/>
            </a:r>
            <a:endParaRPr>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a:p>
            <a:pPr lvl="0" rtl="0">
              <a:lnSpc>
                <a:spcPct val="115000"/>
              </a:lnSpc>
              <a:spcBef>
                <a:spcPts val="0"/>
              </a:spcBef>
              <a:buNone/>
            </a:pPr>
            <a:r>
              <a:rPr b="1" lang="en" sz="2400">
                <a:solidFill>
                  <a:srgbClr val="4F81BD"/>
                </a:solidFill>
                <a:latin typeface="Consolas"/>
                <a:ea typeface="Consolas"/>
                <a:cs typeface="Consolas"/>
                <a:sym typeface="Consolas"/>
              </a:rPr>
              <a:t>typedef struct </a:t>
            </a:r>
            <a:r>
              <a:rPr b="1" lang="en" sz="2400">
                <a:solidFill>
                  <a:srgbClr val="FFFFFF"/>
                </a:solidFill>
                <a:latin typeface="Consolas"/>
                <a:ea typeface="Consolas"/>
                <a:cs typeface="Consolas"/>
                <a:sym typeface="Consolas"/>
              </a:rPr>
              <a:t> node</a:t>
            </a:r>
          </a:p>
          <a:p>
            <a:pPr lvl="0" rtl="0">
              <a:lnSpc>
                <a:spcPct val="115000"/>
              </a:lnSpc>
              <a:spcBef>
                <a:spcPts val="0"/>
              </a:spcBef>
              <a:buNone/>
            </a:pPr>
            <a:r>
              <a:rPr b="1" lang="en" sz="2400">
                <a:solidFill>
                  <a:srgbClr val="FFFFFF"/>
                </a:solidFill>
                <a:latin typeface="Consolas"/>
                <a:ea typeface="Consolas"/>
                <a:cs typeface="Consolas"/>
                <a:sym typeface="Consolas"/>
              </a:rPr>
              <a:t>{</a:t>
            </a:r>
          </a:p>
          <a:p>
            <a:pPr lvl="0" rtl="0">
              <a:lnSpc>
                <a:spcPct val="115000"/>
              </a:lnSpc>
              <a:spcBef>
                <a:spcPts val="0"/>
              </a:spcBef>
              <a:buNone/>
            </a:pPr>
            <a:r>
              <a:rPr b="1" lang="en" sz="2400">
                <a:solidFill>
                  <a:srgbClr val="4F81BD"/>
                </a:solidFill>
                <a:latin typeface="Consolas"/>
                <a:ea typeface="Consolas"/>
                <a:cs typeface="Consolas"/>
                <a:sym typeface="Consolas"/>
              </a:rPr>
              <a:t>	int</a:t>
            </a:r>
            <a:r>
              <a:rPr b="1" lang="en" sz="2400">
                <a:solidFill>
                  <a:srgbClr val="FFFFFF"/>
                </a:solidFill>
                <a:latin typeface="Consolas"/>
                <a:ea typeface="Consolas"/>
                <a:cs typeface="Consolas"/>
                <a:sym typeface="Consolas"/>
              </a:rPr>
              <a:t> n;</a:t>
            </a:r>
          </a:p>
          <a:p>
            <a:pPr indent="0" lvl="0" marL="0" rtl="0">
              <a:lnSpc>
                <a:spcPct val="115000"/>
              </a:lnSpc>
              <a:spcBef>
                <a:spcPts val="0"/>
              </a:spcBef>
              <a:buNone/>
            </a:pPr>
            <a:r>
              <a:rPr b="1" lang="en" sz="2400">
                <a:solidFill>
                  <a:srgbClr val="FFFFFF"/>
                </a:solidFill>
                <a:latin typeface="Consolas"/>
                <a:ea typeface="Consolas"/>
                <a:cs typeface="Consolas"/>
                <a:sym typeface="Consolas"/>
              </a:rPr>
              <a:t>	</a:t>
            </a:r>
            <a:r>
              <a:rPr b="1" lang="en" sz="2400">
                <a:solidFill>
                  <a:srgbClr val="4F81BD"/>
                </a:solidFill>
                <a:latin typeface="Consolas"/>
                <a:ea typeface="Consolas"/>
                <a:cs typeface="Consolas"/>
                <a:sym typeface="Consolas"/>
              </a:rPr>
              <a:t>struct</a:t>
            </a:r>
            <a:r>
              <a:rPr b="1" lang="en" sz="2400">
                <a:solidFill>
                  <a:srgbClr val="FFFFFF"/>
                </a:solidFill>
                <a:latin typeface="Consolas"/>
                <a:ea typeface="Consolas"/>
                <a:cs typeface="Consolas"/>
                <a:sym typeface="Consolas"/>
              </a:rPr>
              <a:t> node* next;</a:t>
            </a:r>
          </a:p>
          <a:p>
            <a:pPr indent="0" lvl="0" marL="0" rtl="0">
              <a:lnSpc>
                <a:spcPct val="115000"/>
              </a:lnSpc>
              <a:spcBef>
                <a:spcPts val="0"/>
              </a:spcBef>
              <a:buNone/>
            </a:pPr>
            <a:r>
              <a:rPr b="1" lang="en" sz="2400">
                <a:solidFill>
                  <a:srgbClr val="FFFFFF"/>
                </a:solidFill>
                <a:latin typeface="Consolas"/>
                <a:ea typeface="Consolas"/>
                <a:cs typeface="Consolas"/>
                <a:sym typeface="Consolas"/>
              </a:rPr>
              <a:t>	</a:t>
            </a:r>
            <a:r>
              <a:rPr b="1" lang="en" sz="2400">
                <a:solidFill>
                  <a:srgbClr val="4F81BD"/>
                </a:solidFill>
                <a:latin typeface="Consolas"/>
                <a:ea typeface="Consolas"/>
                <a:cs typeface="Consolas"/>
                <a:sym typeface="Consolas"/>
              </a:rPr>
              <a:t>struct</a:t>
            </a:r>
            <a:r>
              <a:rPr b="1" lang="en" sz="2400">
                <a:solidFill>
                  <a:srgbClr val="FFFFFF"/>
                </a:solidFill>
                <a:latin typeface="Consolas"/>
                <a:ea typeface="Consolas"/>
                <a:cs typeface="Consolas"/>
                <a:sym typeface="Consolas"/>
              </a:rPr>
              <a:t> node* prev;</a:t>
            </a:r>
          </a:p>
          <a:p>
            <a:pPr lvl="0" rtl="0">
              <a:lnSpc>
                <a:spcPct val="115000"/>
              </a:lnSpc>
              <a:spcBef>
                <a:spcPts val="0"/>
              </a:spcBef>
              <a:buNone/>
            </a:pPr>
            <a:r>
              <a:rPr b="1" lang="en" sz="2400">
                <a:solidFill>
                  <a:srgbClr val="FFFFFF"/>
                </a:solidFill>
                <a:latin typeface="Consolas"/>
                <a:ea typeface="Consolas"/>
                <a:cs typeface="Consolas"/>
                <a:sym typeface="Consolas"/>
              </a:rPr>
              <a:t>}</a:t>
            </a:r>
          </a:p>
          <a:p>
            <a:pPr lvl="0" rtl="0">
              <a:lnSpc>
                <a:spcPct val="115000"/>
              </a:lnSpc>
              <a:spcBef>
                <a:spcPts val="0"/>
              </a:spcBef>
              <a:buNone/>
            </a:pPr>
            <a:r>
              <a:rPr b="1" lang="en" sz="2400">
                <a:solidFill>
                  <a:srgbClr val="FFFFFF"/>
                </a:solidFill>
                <a:latin typeface="Consolas"/>
                <a:ea typeface="Consolas"/>
                <a:cs typeface="Consolas"/>
                <a:sym typeface="Consolas"/>
              </a:rPr>
              <a:t>node;</a:t>
            </a:r>
          </a:p>
          <a:p>
            <a:pPr lvl="0" rtl="0">
              <a:lnSpc>
                <a:spcPct val="115000"/>
              </a:lnSpc>
              <a:spcBef>
                <a:spcPts val="0"/>
              </a:spcBef>
              <a:buNone/>
            </a:pPr>
            <a:r>
              <a:rPr b="1" lang="en" sz="2400">
                <a:solidFill>
                  <a:srgbClr val="FFFFFF"/>
                </a:solidFill>
              </a:rPr>
              <a:t> </a:t>
            </a:r>
          </a:p>
          <a:p>
            <a:pPr lvl="0" rtl="0">
              <a:lnSpc>
                <a:spcPct val="115000"/>
              </a:lnSpc>
              <a:spcBef>
                <a:spcPts val="0"/>
              </a:spcBef>
              <a:buNone/>
            </a:pPr>
            <a:r>
              <a:t/>
            </a:r>
            <a:endParaRPr b="1" sz="2400">
              <a:solidFill>
                <a:srgbClr val="FFFFFF"/>
              </a:solidFill>
            </a:endParaRPr>
          </a:p>
          <a:p>
            <a:pPr lvl="0" rtl="0">
              <a:spcBef>
                <a:spcPts val="0"/>
              </a:spcBef>
              <a:buNone/>
            </a:pPr>
            <a:r>
              <a:t/>
            </a:r>
            <a:endParaRPr/>
          </a:p>
        </p:txBody>
      </p:sp>
      <p:sp>
        <p:nvSpPr>
          <p:cNvPr id="220" name="Shape 220"/>
          <p:cNvSpPr txBox="1"/>
          <p:nvPr/>
        </p:nvSpPr>
        <p:spPr>
          <a:xfrm>
            <a:off x="2175237" y="23289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n</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221" name="Shape 221"/>
          <p:cNvCxnSpPr/>
          <p:nvPr/>
        </p:nvCxnSpPr>
        <p:spPr>
          <a:xfrm flipH="1" rot="10800000">
            <a:off x="2545950" y="2733624"/>
            <a:ext cx="977699" cy="866100"/>
          </a:xfrm>
          <a:prstGeom prst="straightConnector1">
            <a:avLst/>
          </a:prstGeom>
          <a:noFill/>
          <a:ln cap="flat" cmpd="sng" w="38100">
            <a:solidFill>
              <a:schemeClr val="accent1"/>
            </a:solidFill>
            <a:prstDash val="solid"/>
            <a:round/>
            <a:headEnd len="lg" w="lg" type="none"/>
            <a:tailEnd len="lg" w="lg" type="triangle"/>
          </a:ln>
        </p:spPr>
      </p:cxnSp>
      <p:cxnSp>
        <p:nvCxnSpPr>
          <p:cNvPr id="222" name="Shape 222"/>
          <p:cNvCxnSpPr/>
          <p:nvPr/>
        </p:nvCxnSpPr>
        <p:spPr>
          <a:xfrm>
            <a:off x="1806455" y="3080860"/>
            <a:ext cx="1109400" cy="0"/>
          </a:xfrm>
          <a:prstGeom prst="straightConnector1">
            <a:avLst/>
          </a:prstGeom>
          <a:noFill/>
          <a:ln cap="flat" cmpd="sng" w="76200">
            <a:solidFill>
              <a:schemeClr val="accent1"/>
            </a:solidFill>
            <a:prstDash val="solid"/>
            <a:round/>
            <a:headEnd len="lg" w="lg" type="none"/>
            <a:tailEnd len="lg" w="lg" type="none"/>
          </a:ln>
        </p:spPr>
      </p:cxnSp>
      <p:cxnSp>
        <p:nvCxnSpPr>
          <p:cNvPr id="223" name="Shape 223"/>
          <p:cNvCxnSpPr/>
          <p:nvPr/>
        </p:nvCxnSpPr>
        <p:spPr>
          <a:xfrm>
            <a:off x="1806455" y="4071460"/>
            <a:ext cx="1109400" cy="0"/>
          </a:xfrm>
          <a:prstGeom prst="straightConnector1">
            <a:avLst/>
          </a:prstGeom>
          <a:noFill/>
          <a:ln cap="flat" cmpd="sng" w="76200">
            <a:solidFill>
              <a:schemeClr val="accent1"/>
            </a:solidFill>
            <a:prstDash val="solid"/>
            <a:round/>
            <a:headEnd len="lg" w="lg" type="none"/>
            <a:tailEnd len="lg" w="lg" type="none"/>
          </a:ln>
        </p:spPr>
      </p:cxnSp>
      <p:cxnSp>
        <p:nvCxnSpPr>
          <p:cNvPr id="224" name="Shape 224"/>
          <p:cNvCxnSpPr/>
          <p:nvPr/>
        </p:nvCxnSpPr>
        <p:spPr>
          <a:xfrm rot="10800000">
            <a:off x="1266250" y="3886075"/>
            <a:ext cx="992399" cy="699599"/>
          </a:xfrm>
          <a:prstGeom prst="straightConnector1">
            <a:avLst/>
          </a:prstGeom>
          <a:noFill/>
          <a:ln cap="flat" cmpd="sng" w="38100">
            <a:solidFill>
              <a:schemeClr val="accent1"/>
            </a:solidFill>
            <a:prstDash val="solid"/>
            <a:round/>
            <a:headEnd len="lg" w="lg" type="none"/>
            <a:tailEnd len="lg" w="lg" type="triangle"/>
          </a:ln>
        </p:spPr>
      </p:cxnSp>
      <p:sp>
        <p:nvSpPr>
          <p:cNvPr id="225" name="Shape 225"/>
          <p:cNvSpPr txBox="1"/>
          <p:nvPr/>
        </p:nvSpPr>
        <p:spPr>
          <a:xfrm>
            <a:off x="1870437" y="3319500"/>
            <a:ext cx="1158899"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next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26" name="Shape 226"/>
          <p:cNvSpPr txBox="1"/>
          <p:nvPr/>
        </p:nvSpPr>
        <p:spPr>
          <a:xfrm>
            <a:off x="1870437" y="4233900"/>
            <a:ext cx="1158899"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prev</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Nodes</a:t>
            </a:r>
          </a:p>
          <a:p>
            <a:pPr lvl="0" rtl="0">
              <a:spcBef>
                <a:spcPts val="0"/>
              </a:spcBef>
              <a:buNone/>
            </a:pPr>
            <a:r>
              <a:t/>
            </a:r>
            <a:endParaRPr/>
          </a:p>
        </p:txBody>
      </p:sp>
      <p:sp>
        <p:nvSpPr>
          <p:cNvPr id="48" name="Shape 48"/>
          <p:cNvSpPr/>
          <p:nvPr/>
        </p:nvSpPr>
        <p:spPr>
          <a:xfrm>
            <a:off x="1654946" y="2542044"/>
            <a:ext cx="1109400" cy="1867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 name="Shape 49"/>
          <p:cNvCxnSpPr/>
          <p:nvPr/>
        </p:nvCxnSpPr>
        <p:spPr>
          <a:xfrm>
            <a:off x="1654055" y="3461860"/>
            <a:ext cx="1109400" cy="0"/>
          </a:xfrm>
          <a:prstGeom prst="straightConnector1">
            <a:avLst/>
          </a:prstGeom>
          <a:noFill/>
          <a:ln cap="flat" cmpd="sng" w="76200">
            <a:solidFill>
              <a:schemeClr val="accent1"/>
            </a:solidFill>
            <a:prstDash val="solid"/>
            <a:round/>
            <a:headEnd len="lg" w="lg" type="none"/>
            <a:tailEnd len="lg" w="lg" type="none"/>
          </a:ln>
        </p:spPr>
      </p:cxnSp>
      <p:sp>
        <p:nvSpPr>
          <p:cNvPr id="50" name="Shape 50"/>
          <p:cNvSpPr txBox="1"/>
          <p:nvPr/>
        </p:nvSpPr>
        <p:spPr>
          <a:xfrm>
            <a:off x="2022837" y="27099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n</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51" name="Shape 51"/>
          <p:cNvCxnSpPr/>
          <p:nvPr/>
        </p:nvCxnSpPr>
        <p:spPr>
          <a:xfrm flipH="1" rot="10800000">
            <a:off x="2317350" y="3038424"/>
            <a:ext cx="977699" cy="866100"/>
          </a:xfrm>
          <a:prstGeom prst="straightConnector1">
            <a:avLst/>
          </a:prstGeom>
          <a:noFill/>
          <a:ln cap="flat" cmpd="sng" w="38100">
            <a:solidFill>
              <a:schemeClr val="accent1"/>
            </a:solidFill>
            <a:prstDash val="solid"/>
            <a:round/>
            <a:headEnd len="lg" w="lg" type="none"/>
            <a:tailEnd len="lg" w="lg" type="triangle"/>
          </a:ln>
        </p:spPr>
      </p:cxnSp>
      <p:sp>
        <p:nvSpPr>
          <p:cNvPr id="52" name="Shape 52"/>
          <p:cNvSpPr txBox="1"/>
          <p:nvPr/>
        </p:nvSpPr>
        <p:spPr>
          <a:xfrm>
            <a:off x="4487504" y="2157600"/>
            <a:ext cx="3853800" cy="3268200"/>
          </a:xfrm>
          <a:prstGeom prst="rect">
            <a:avLst/>
          </a:prstGeom>
          <a:noFill/>
          <a:ln>
            <a:noFill/>
          </a:ln>
        </p:spPr>
        <p:txBody>
          <a:bodyPr anchorCtr="0" anchor="ctr" bIns="91425" lIns="91425" rIns="91425" tIns="91425">
            <a:noAutofit/>
          </a:bodyPr>
          <a:lstStyle/>
          <a:p>
            <a:pPr lvl="0" rtl="0">
              <a:spcBef>
                <a:spcPts val="0"/>
              </a:spcBef>
              <a:buNone/>
            </a:pPr>
            <a:r>
              <a:t/>
            </a:r>
            <a:endParaRPr>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a:p>
            <a:pPr lvl="0" rtl="0">
              <a:lnSpc>
                <a:spcPct val="115000"/>
              </a:lnSpc>
              <a:spcBef>
                <a:spcPts val="0"/>
              </a:spcBef>
              <a:buNone/>
            </a:pPr>
            <a:r>
              <a:rPr b="1" lang="en" sz="2400">
                <a:solidFill>
                  <a:srgbClr val="4F81BD"/>
                </a:solidFill>
                <a:latin typeface="Consolas"/>
                <a:ea typeface="Consolas"/>
                <a:cs typeface="Consolas"/>
                <a:sym typeface="Consolas"/>
              </a:rPr>
              <a:t>typedef struct</a:t>
            </a:r>
            <a:r>
              <a:rPr b="1" lang="en" sz="2400">
                <a:solidFill>
                  <a:srgbClr val="FFFFFF"/>
                </a:solidFill>
                <a:latin typeface="Consolas"/>
                <a:ea typeface="Consolas"/>
                <a:cs typeface="Consolas"/>
                <a:sym typeface="Consolas"/>
              </a:rPr>
              <a:t> node</a:t>
            </a:r>
          </a:p>
          <a:p>
            <a:pPr lvl="0" rtl="0">
              <a:lnSpc>
                <a:spcPct val="115000"/>
              </a:lnSpc>
              <a:spcBef>
                <a:spcPts val="0"/>
              </a:spcBef>
              <a:buNone/>
            </a:pPr>
            <a:r>
              <a:rPr b="1" lang="en" sz="2400">
                <a:solidFill>
                  <a:srgbClr val="FFFFFF"/>
                </a:solidFill>
                <a:latin typeface="Consolas"/>
                <a:ea typeface="Consolas"/>
                <a:cs typeface="Consolas"/>
                <a:sym typeface="Consolas"/>
              </a:rPr>
              <a:t>{</a:t>
            </a:r>
          </a:p>
          <a:p>
            <a:pPr lvl="0" rtl="0">
              <a:lnSpc>
                <a:spcPct val="115000"/>
              </a:lnSpc>
              <a:spcBef>
                <a:spcPts val="0"/>
              </a:spcBef>
              <a:buNone/>
            </a:pPr>
            <a:r>
              <a:rPr b="1" lang="en" sz="2400">
                <a:solidFill>
                  <a:srgbClr val="4F81BD"/>
                </a:solidFill>
                <a:latin typeface="Consolas"/>
                <a:ea typeface="Consolas"/>
                <a:cs typeface="Consolas"/>
                <a:sym typeface="Consolas"/>
              </a:rPr>
              <a:t>	int</a:t>
            </a:r>
            <a:r>
              <a:rPr b="1" lang="en" sz="2400">
                <a:solidFill>
                  <a:srgbClr val="FFFFFF"/>
                </a:solidFill>
                <a:latin typeface="Consolas"/>
                <a:ea typeface="Consolas"/>
                <a:cs typeface="Consolas"/>
                <a:sym typeface="Consolas"/>
              </a:rPr>
              <a:t> n;</a:t>
            </a:r>
          </a:p>
          <a:p>
            <a:pPr indent="0" lvl="0" marL="0" rtl="0">
              <a:lnSpc>
                <a:spcPct val="115000"/>
              </a:lnSpc>
              <a:spcBef>
                <a:spcPts val="0"/>
              </a:spcBef>
              <a:buNone/>
            </a:pPr>
            <a:r>
              <a:rPr b="1" lang="en" sz="2400">
                <a:solidFill>
                  <a:srgbClr val="FFFFFF"/>
                </a:solidFill>
                <a:latin typeface="Consolas"/>
                <a:ea typeface="Consolas"/>
                <a:cs typeface="Consolas"/>
                <a:sym typeface="Consolas"/>
              </a:rPr>
              <a:t>	</a:t>
            </a:r>
            <a:r>
              <a:rPr b="1" lang="en" sz="2400">
                <a:solidFill>
                  <a:srgbClr val="4F81BD"/>
                </a:solidFill>
                <a:latin typeface="Consolas"/>
                <a:ea typeface="Consolas"/>
                <a:cs typeface="Consolas"/>
                <a:sym typeface="Consolas"/>
              </a:rPr>
              <a:t>struct</a:t>
            </a:r>
            <a:r>
              <a:rPr b="1" lang="en" sz="2400">
                <a:solidFill>
                  <a:srgbClr val="FFFFFF"/>
                </a:solidFill>
                <a:latin typeface="Consolas"/>
                <a:ea typeface="Consolas"/>
                <a:cs typeface="Consolas"/>
                <a:sym typeface="Consolas"/>
              </a:rPr>
              <a:t> node* next;</a:t>
            </a:r>
          </a:p>
          <a:p>
            <a:pPr lvl="0" rtl="0">
              <a:lnSpc>
                <a:spcPct val="115000"/>
              </a:lnSpc>
              <a:spcBef>
                <a:spcPts val="0"/>
              </a:spcBef>
              <a:buNone/>
            </a:pPr>
            <a:r>
              <a:rPr b="1" lang="en" sz="2400">
                <a:solidFill>
                  <a:srgbClr val="FFFFFF"/>
                </a:solidFill>
                <a:latin typeface="Consolas"/>
                <a:ea typeface="Consolas"/>
                <a:cs typeface="Consolas"/>
                <a:sym typeface="Consolas"/>
              </a:rPr>
              <a:t>}</a:t>
            </a:r>
          </a:p>
          <a:p>
            <a:pPr lvl="0" rtl="0">
              <a:lnSpc>
                <a:spcPct val="115000"/>
              </a:lnSpc>
              <a:spcBef>
                <a:spcPts val="0"/>
              </a:spcBef>
              <a:buNone/>
            </a:pPr>
            <a:r>
              <a:rPr b="1" lang="en" sz="2400">
                <a:solidFill>
                  <a:srgbClr val="FFFFFF"/>
                </a:solidFill>
                <a:latin typeface="Consolas"/>
                <a:ea typeface="Consolas"/>
                <a:cs typeface="Consolas"/>
                <a:sym typeface="Consolas"/>
              </a:rPr>
              <a:t>node;</a:t>
            </a:r>
          </a:p>
          <a:p>
            <a:pPr lvl="0" rtl="0">
              <a:lnSpc>
                <a:spcPct val="115000"/>
              </a:lnSpc>
              <a:spcBef>
                <a:spcPts val="0"/>
              </a:spcBef>
              <a:buNone/>
            </a:pPr>
            <a:r>
              <a:rPr b="1" lang="en" sz="2400">
                <a:solidFill>
                  <a:srgbClr val="FFFFFF"/>
                </a:solidFill>
              </a:rPr>
              <a:t> </a:t>
            </a:r>
          </a:p>
          <a:p>
            <a:pPr lvl="0" rtl="0">
              <a:lnSpc>
                <a:spcPct val="115000"/>
              </a:lnSpc>
              <a:spcBef>
                <a:spcPts val="0"/>
              </a:spcBef>
              <a:buNone/>
            </a:pPr>
            <a:r>
              <a:t/>
            </a:r>
            <a:endParaRPr b="1" sz="2400">
              <a:solidFill>
                <a:srgbClr val="FFFFFF"/>
              </a:solidFill>
            </a:endParaRPr>
          </a:p>
          <a:p>
            <a:pPr lvl="0" rtl="0">
              <a:spcBef>
                <a:spcPts val="0"/>
              </a:spcBef>
              <a:buNone/>
            </a:pPr>
            <a:r>
              <a:t/>
            </a:r>
            <a:endParaRPr/>
          </a:p>
        </p:txBody>
      </p:sp>
      <p:sp>
        <p:nvSpPr>
          <p:cNvPr id="53" name="Shape 53"/>
          <p:cNvSpPr txBox="1"/>
          <p:nvPr/>
        </p:nvSpPr>
        <p:spPr>
          <a:xfrm>
            <a:off x="1733096" y="3697200"/>
            <a:ext cx="1105499"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next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Search</a:t>
            </a:r>
          </a:p>
          <a:p>
            <a:pPr lvl="0" rtl="0">
              <a:spcBef>
                <a:spcPts val="0"/>
              </a:spcBef>
              <a:buNone/>
            </a:pPr>
            <a:r>
              <a:t/>
            </a:r>
            <a:endParaRPr/>
          </a:p>
        </p:txBody>
      </p:sp>
      <p:sp>
        <p:nvSpPr>
          <p:cNvPr id="59" name="Shape 59"/>
          <p:cNvSpPr/>
          <p:nvPr/>
        </p:nvSpPr>
        <p:spPr>
          <a:xfrm rot="868517">
            <a:off x="5583970" y="2607206"/>
            <a:ext cx="322848" cy="239261"/>
          </a:xfrm>
          <a:prstGeom prst="triangle">
            <a:avLst>
              <a:gd fmla="val 50000" name="adj"/>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a:off x="4413649" y="2314295"/>
            <a:ext cx="1361464" cy="566682"/>
          </a:xfrm>
          <a:custGeom>
            <a:pathLst>
              <a:path extrusionOk="0" h="33671" w="71902">
                <a:moveTo>
                  <a:pt x="0" y="33671"/>
                </a:moveTo>
                <a:cubicBezTo>
                  <a:pt x="5601" y="28070"/>
                  <a:pt x="21622" y="586"/>
                  <a:pt x="33606" y="65"/>
                </a:cubicBezTo>
                <a:cubicBezTo>
                  <a:pt x="45589" y="-456"/>
                  <a:pt x="65519" y="25465"/>
                  <a:pt x="71902" y="30545"/>
                </a:cubicBezTo>
              </a:path>
            </a:pathLst>
          </a:custGeom>
          <a:noFill/>
          <a:ln cap="flat" cmpd="sng" w="38100">
            <a:solidFill>
              <a:srgbClr val="FFFF00"/>
            </a:solidFill>
            <a:prstDash val="solid"/>
            <a:round/>
            <a:headEnd len="lg" w="lg" type="none"/>
            <a:tailEnd len="lg" w="lg" type="none"/>
          </a:ln>
        </p:spPr>
      </p:sp>
      <p:sp>
        <p:nvSpPr>
          <p:cNvPr id="61" name="Shape 61"/>
          <p:cNvSpPr/>
          <p:nvPr/>
        </p:nvSpPr>
        <p:spPr>
          <a:xfrm>
            <a:off x="3483746" y="3227844"/>
            <a:ext cx="1109400" cy="1867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2" name="Shape 62"/>
          <p:cNvCxnSpPr/>
          <p:nvPr/>
        </p:nvCxnSpPr>
        <p:spPr>
          <a:xfrm>
            <a:off x="3482855" y="4147660"/>
            <a:ext cx="1109400" cy="0"/>
          </a:xfrm>
          <a:prstGeom prst="straightConnector1">
            <a:avLst/>
          </a:prstGeom>
          <a:noFill/>
          <a:ln cap="flat" cmpd="sng" w="76200">
            <a:solidFill>
              <a:schemeClr val="accent1"/>
            </a:solidFill>
            <a:prstDash val="solid"/>
            <a:round/>
            <a:headEnd len="lg" w="lg" type="none"/>
            <a:tailEnd len="lg" w="lg" type="none"/>
          </a:ln>
        </p:spPr>
      </p:cxnSp>
      <p:sp>
        <p:nvSpPr>
          <p:cNvPr id="63" name="Shape 63"/>
          <p:cNvSpPr txBox="1"/>
          <p:nvPr/>
        </p:nvSpPr>
        <p:spPr>
          <a:xfrm>
            <a:off x="3851637" y="33957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2</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4" name="Shape 64"/>
          <p:cNvSpPr/>
          <p:nvPr/>
        </p:nvSpPr>
        <p:spPr>
          <a:xfrm>
            <a:off x="5388746" y="3227844"/>
            <a:ext cx="1109400" cy="1867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 name="Shape 65"/>
          <p:cNvCxnSpPr/>
          <p:nvPr/>
        </p:nvCxnSpPr>
        <p:spPr>
          <a:xfrm>
            <a:off x="5387855" y="4147660"/>
            <a:ext cx="1109400" cy="0"/>
          </a:xfrm>
          <a:prstGeom prst="straightConnector1">
            <a:avLst/>
          </a:prstGeom>
          <a:noFill/>
          <a:ln cap="flat" cmpd="sng" w="76200">
            <a:solidFill>
              <a:schemeClr val="accent1"/>
            </a:solidFill>
            <a:prstDash val="solid"/>
            <a:round/>
            <a:headEnd len="lg" w="lg" type="none"/>
            <a:tailEnd len="lg" w="lg" type="none"/>
          </a:ln>
        </p:spPr>
      </p:cxnSp>
      <p:sp>
        <p:nvSpPr>
          <p:cNvPr id="66" name="Shape 66"/>
          <p:cNvSpPr txBox="1"/>
          <p:nvPr/>
        </p:nvSpPr>
        <p:spPr>
          <a:xfrm>
            <a:off x="5756637" y="33957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3</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 name="Shape 67"/>
          <p:cNvSpPr/>
          <p:nvPr/>
        </p:nvSpPr>
        <p:spPr>
          <a:xfrm>
            <a:off x="7293746" y="3227844"/>
            <a:ext cx="1109400" cy="1867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8" name="Shape 68"/>
          <p:cNvCxnSpPr/>
          <p:nvPr/>
        </p:nvCxnSpPr>
        <p:spPr>
          <a:xfrm>
            <a:off x="7292856" y="4147660"/>
            <a:ext cx="1109400" cy="0"/>
          </a:xfrm>
          <a:prstGeom prst="straightConnector1">
            <a:avLst/>
          </a:prstGeom>
          <a:noFill/>
          <a:ln cap="flat" cmpd="sng" w="76200">
            <a:solidFill>
              <a:schemeClr val="accent1"/>
            </a:solidFill>
            <a:prstDash val="solid"/>
            <a:round/>
            <a:headEnd len="lg" w="lg" type="none"/>
            <a:tailEnd len="lg" w="lg" type="none"/>
          </a:ln>
        </p:spPr>
      </p:cxnSp>
      <p:cxnSp>
        <p:nvCxnSpPr>
          <p:cNvPr id="69" name="Shape 69"/>
          <p:cNvCxnSpPr/>
          <p:nvPr/>
        </p:nvCxnSpPr>
        <p:spPr>
          <a:xfrm flipH="1">
            <a:off x="7292856" y="4233814"/>
            <a:ext cx="1109400" cy="861899"/>
          </a:xfrm>
          <a:prstGeom prst="straightConnector1">
            <a:avLst/>
          </a:prstGeom>
          <a:noFill/>
          <a:ln cap="flat" cmpd="sng" w="38100">
            <a:solidFill>
              <a:schemeClr val="accent1"/>
            </a:solidFill>
            <a:prstDash val="solid"/>
            <a:round/>
            <a:headEnd len="lg" w="lg" type="none"/>
            <a:tailEnd len="lg" w="lg" type="none"/>
          </a:ln>
        </p:spPr>
      </p:cxnSp>
      <p:sp>
        <p:nvSpPr>
          <p:cNvPr id="70" name="Shape 70"/>
          <p:cNvSpPr txBox="1"/>
          <p:nvPr/>
        </p:nvSpPr>
        <p:spPr>
          <a:xfrm>
            <a:off x="7662596" y="3395700"/>
            <a:ext cx="5241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9</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71" name="Shape 71"/>
          <p:cNvCxnSpPr/>
          <p:nvPr/>
        </p:nvCxnSpPr>
        <p:spPr>
          <a:xfrm flipH="1" rot="10800000">
            <a:off x="4146150" y="3724224"/>
            <a:ext cx="977699" cy="866100"/>
          </a:xfrm>
          <a:prstGeom prst="straightConnector1">
            <a:avLst/>
          </a:prstGeom>
          <a:noFill/>
          <a:ln cap="flat" cmpd="sng" w="38100">
            <a:solidFill>
              <a:schemeClr val="accent1"/>
            </a:solidFill>
            <a:prstDash val="solid"/>
            <a:round/>
            <a:headEnd len="lg" w="lg" type="none"/>
            <a:tailEnd len="lg" w="lg" type="triangle"/>
          </a:ln>
        </p:spPr>
      </p:cxnSp>
      <p:cxnSp>
        <p:nvCxnSpPr>
          <p:cNvPr id="72" name="Shape 72"/>
          <p:cNvCxnSpPr/>
          <p:nvPr/>
        </p:nvCxnSpPr>
        <p:spPr>
          <a:xfrm flipH="1" rot="10800000">
            <a:off x="6127350" y="3800424"/>
            <a:ext cx="977699" cy="866100"/>
          </a:xfrm>
          <a:prstGeom prst="straightConnector1">
            <a:avLst/>
          </a:prstGeom>
          <a:noFill/>
          <a:ln cap="flat" cmpd="sng" w="38100">
            <a:solidFill>
              <a:schemeClr val="accent1"/>
            </a:solidFill>
            <a:prstDash val="solid"/>
            <a:round/>
            <a:headEnd len="lg" w="lg" type="none"/>
            <a:tailEnd len="lg" w="lg" type="triangle"/>
          </a:ln>
        </p:spPr>
      </p:cxnSp>
      <p:sp>
        <p:nvSpPr>
          <p:cNvPr id="73" name="Shape 73"/>
          <p:cNvSpPr/>
          <p:nvPr/>
        </p:nvSpPr>
        <p:spPr>
          <a:xfrm>
            <a:off x="589613" y="3695754"/>
            <a:ext cx="1717499" cy="10158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4" name="Shape 74"/>
          <p:cNvCxnSpPr/>
          <p:nvPr/>
        </p:nvCxnSpPr>
        <p:spPr>
          <a:xfrm flipH="1" rot="10800000">
            <a:off x="1922525" y="4185125"/>
            <a:ext cx="1312799" cy="14099"/>
          </a:xfrm>
          <a:prstGeom prst="straightConnector1">
            <a:avLst/>
          </a:prstGeom>
          <a:noFill/>
          <a:ln cap="flat" cmpd="sng" w="38100">
            <a:solidFill>
              <a:schemeClr val="accent1"/>
            </a:solidFill>
            <a:prstDash val="solid"/>
            <a:round/>
            <a:headEnd len="lg" w="lg" type="none"/>
            <a:tailEnd len="lg" w="lg" type="triangle"/>
          </a:ln>
        </p:spPr>
      </p:cxnSp>
      <p:sp>
        <p:nvSpPr>
          <p:cNvPr id="75" name="Shape 75"/>
          <p:cNvSpPr txBox="1"/>
          <p:nvPr/>
        </p:nvSpPr>
        <p:spPr>
          <a:xfrm>
            <a:off x="797762" y="3941754"/>
            <a:ext cx="1198199"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head</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6" name="Shape 76"/>
          <p:cNvSpPr/>
          <p:nvPr/>
        </p:nvSpPr>
        <p:spPr>
          <a:xfrm rot="868517">
            <a:off x="7260370" y="2531006"/>
            <a:ext cx="322848" cy="239261"/>
          </a:xfrm>
          <a:prstGeom prst="triangle">
            <a:avLst>
              <a:gd fmla="val 50000" name="adj"/>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6090049" y="2238095"/>
            <a:ext cx="1361464" cy="566682"/>
          </a:xfrm>
          <a:custGeom>
            <a:pathLst>
              <a:path extrusionOk="0" h="33671" w="71902">
                <a:moveTo>
                  <a:pt x="0" y="33671"/>
                </a:moveTo>
                <a:cubicBezTo>
                  <a:pt x="5601" y="28070"/>
                  <a:pt x="21622" y="586"/>
                  <a:pt x="33606" y="65"/>
                </a:cubicBezTo>
                <a:cubicBezTo>
                  <a:pt x="45589" y="-456"/>
                  <a:pt x="65519" y="25465"/>
                  <a:pt x="71902" y="30545"/>
                </a:cubicBezTo>
              </a:path>
            </a:pathLst>
          </a:custGeom>
          <a:noFill/>
          <a:ln cap="flat" cmpd="sng" w="38100">
            <a:solidFill>
              <a:srgbClr val="FFFF00"/>
            </a:solidFill>
            <a:prstDash val="solid"/>
            <a:round/>
            <a:headEnd len="lg" w="lg" type="none"/>
            <a:tailEnd len="lg" w="lg" type="none"/>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nvSpPr>
        <p:spPr>
          <a:xfrm>
            <a:off x="1781100" y="1294900"/>
            <a:ext cx="7907999" cy="4850999"/>
          </a:xfrm>
          <a:prstGeom prst="rect">
            <a:avLst/>
          </a:prstGeom>
          <a:noFill/>
          <a:ln>
            <a:noFill/>
          </a:ln>
        </p:spPr>
        <p:txBody>
          <a:bodyPr anchorCtr="0" anchor="ctr" bIns="91425" lIns="91425" rIns="91425" tIns="91425">
            <a:noAutofit/>
          </a:bodyPr>
          <a:lstStyle/>
          <a:p>
            <a:pPr lvl="0" rtl="0">
              <a:spcBef>
                <a:spcPts val="0"/>
              </a:spcBef>
              <a:buNone/>
            </a:pPr>
            <a:r>
              <a:t/>
            </a:r>
            <a:endParaRPr>
              <a:latin typeface="Consolas"/>
              <a:ea typeface="Consolas"/>
              <a:cs typeface="Consolas"/>
              <a:sym typeface="Consolas"/>
            </a:endParaRPr>
          </a:p>
          <a:p>
            <a:pPr lvl="0" rtl="0">
              <a:lnSpc>
                <a:spcPct val="115000"/>
              </a:lnSpc>
              <a:spcBef>
                <a:spcPts val="0"/>
              </a:spcBef>
              <a:buNone/>
            </a:pPr>
            <a:r>
              <a:t/>
            </a:r>
            <a:endParaRPr b="1" sz="2400">
              <a:solidFill>
                <a:srgbClr val="FFFFFF"/>
              </a:solidFill>
              <a:latin typeface="Consolas"/>
              <a:ea typeface="Consolas"/>
              <a:cs typeface="Consolas"/>
              <a:sym typeface="Consolas"/>
            </a:endParaRPr>
          </a:p>
          <a:p>
            <a:pPr lvl="0" rtl="0">
              <a:lnSpc>
                <a:spcPct val="115000"/>
              </a:lnSpc>
              <a:spcBef>
                <a:spcPts val="0"/>
              </a:spcBef>
              <a:buNone/>
            </a:pPr>
            <a:r>
              <a:rPr b="1" lang="en" sz="2400">
                <a:solidFill>
                  <a:srgbClr val="4F81BD"/>
                </a:solidFill>
                <a:latin typeface="Consolas"/>
                <a:ea typeface="Consolas"/>
                <a:cs typeface="Consolas"/>
                <a:sym typeface="Consolas"/>
              </a:rPr>
              <a:t>bool</a:t>
            </a:r>
            <a:r>
              <a:rPr b="1" lang="en" sz="2400">
                <a:solidFill>
                  <a:srgbClr val="FFFFFF"/>
                </a:solidFill>
                <a:latin typeface="Consolas"/>
                <a:ea typeface="Consolas"/>
                <a:cs typeface="Consolas"/>
                <a:sym typeface="Consolas"/>
              </a:rPr>
              <a:t> search(node* list, </a:t>
            </a:r>
            <a:r>
              <a:rPr b="1" lang="en" sz="2400">
                <a:solidFill>
                  <a:srgbClr val="4F81BD"/>
                </a:solidFill>
                <a:latin typeface="Consolas"/>
                <a:ea typeface="Consolas"/>
                <a:cs typeface="Consolas"/>
                <a:sym typeface="Consolas"/>
              </a:rPr>
              <a:t>int</a:t>
            </a:r>
            <a:r>
              <a:rPr b="1" lang="en" sz="2400">
                <a:solidFill>
                  <a:srgbClr val="FFFFFF"/>
                </a:solidFill>
                <a:latin typeface="Consolas"/>
                <a:ea typeface="Consolas"/>
                <a:cs typeface="Consolas"/>
                <a:sym typeface="Consolas"/>
              </a:rPr>
              <a:t> n)</a:t>
            </a:r>
          </a:p>
          <a:p>
            <a:pPr lvl="0" rtl="0">
              <a:lnSpc>
                <a:spcPct val="115000"/>
              </a:lnSpc>
              <a:spcBef>
                <a:spcPts val="0"/>
              </a:spcBef>
              <a:buNone/>
            </a:pPr>
            <a:r>
              <a:rPr b="1" lang="en" sz="2400">
                <a:solidFill>
                  <a:srgbClr val="FFFFFF"/>
                </a:solidFill>
                <a:latin typeface="Consolas"/>
                <a:ea typeface="Consolas"/>
                <a:cs typeface="Consolas"/>
                <a:sym typeface="Consolas"/>
              </a:rPr>
              <a:t>{</a:t>
            </a:r>
          </a:p>
          <a:p>
            <a:pPr indent="457200" lvl="0" rtl="0">
              <a:lnSpc>
                <a:spcPct val="115000"/>
              </a:lnSpc>
              <a:spcBef>
                <a:spcPts val="0"/>
              </a:spcBef>
              <a:buNone/>
            </a:pPr>
            <a:r>
              <a:rPr b="1" lang="en" sz="2400">
                <a:solidFill>
                  <a:srgbClr val="FFFFFF"/>
                </a:solidFill>
                <a:latin typeface="Consolas"/>
                <a:ea typeface="Consolas"/>
                <a:cs typeface="Consolas"/>
                <a:sym typeface="Consolas"/>
              </a:rPr>
              <a:t>node* ptr = list;</a:t>
            </a:r>
          </a:p>
          <a:p>
            <a:pPr lvl="0" rtl="0">
              <a:lnSpc>
                <a:spcPct val="115000"/>
              </a:lnSpc>
              <a:spcBef>
                <a:spcPts val="0"/>
              </a:spcBef>
              <a:buNone/>
            </a:pPr>
            <a:r>
              <a:t/>
            </a:r>
            <a:endParaRPr b="1" sz="2400">
              <a:solidFill>
                <a:srgbClr val="FFFFFF"/>
              </a:solidFill>
              <a:latin typeface="Consolas"/>
              <a:ea typeface="Consolas"/>
              <a:cs typeface="Consolas"/>
              <a:sym typeface="Consolas"/>
            </a:endParaRPr>
          </a:p>
          <a:p>
            <a:pPr indent="457200" lvl="0" rtl="0">
              <a:lnSpc>
                <a:spcPct val="115000"/>
              </a:lnSpc>
              <a:spcBef>
                <a:spcPts val="0"/>
              </a:spcBef>
              <a:buNone/>
            </a:pPr>
            <a:r>
              <a:rPr b="1" lang="en" sz="2400">
                <a:solidFill>
                  <a:srgbClr val="4F81BD"/>
                </a:solidFill>
                <a:latin typeface="Consolas"/>
                <a:ea typeface="Consolas"/>
                <a:cs typeface="Consolas"/>
                <a:sym typeface="Consolas"/>
              </a:rPr>
              <a:t>while </a:t>
            </a:r>
            <a:r>
              <a:rPr b="1" lang="en" sz="2400">
                <a:solidFill>
                  <a:srgbClr val="FFFFFF"/>
                </a:solidFill>
                <a:latin typeface="Consolas"/>
                <a:ea typeface="Consolas"/>
                <a:cs typeface="Consolas"/>
                <a:sym typeface="Consolas"/>
              </a:rPr>
              <a:t>(ptr != NULL)</a:t>
            </a:r>
          </a:p>
          <a:p>
            <a:pPr indent="457200" lvl="0" rtl="0">
              <a:lnSpc>
                <a:spcPct val="115000"/>
              </a:lnSpc>
              <a:spcBef>
                <a:spcPts val="0"/>
              </a:spcBef>
              <a:buNone/>
            </a:pPr>
            <a:r>
              <a:rPr b="1" lang="en" sz="2400">
                <a:solidFill>
                  <a:srgbClr val="FFFFFF"/>
                </a:solidFill>
                <a:latin typeface="Consolas"/>
                <a:ea typeface="Consolas"/>
                <a:cs typeface="Consolas"/>
                <a:sym typeface="Consolas"/>
              </a:rPr>
              <a:t>{</a:t>
            </a:r>
          </a:p>
          <a:p>
            <a:pPr lvl="0" rtl="0">
              <a:lnSpc>
                <a:spcPct val="115000"/>
              </a:lnSpc>
              <a:spcBef>
                <a:spcPts val="0"/>
              </a:spcBef>
              <a:buNone/>
            </a:pPr>
            <a:r>
              <a:rPr b="1" lang="en" sz="2400">
                <a:solidFill>
                  <a:srgbClr val="FFFFFF"/>
                </a:solidFill>
                <a:latin typeface="Consolas"/>
                <a:ea typeface="Consolas"/>
                <a:cs typeface="Consolas"/>
                <a:sym typeface="Consolas"/>
              </a:rPr>
              <a:t>		</a:t>
            </a:r>
            <a:r>
              <a:rPr b="1" lang="en" sz="2400">
                <a:solidFill>
                  <a:srgbClr val="4F81BD"/>
                </a:solidFill>
                <a:latin typeface="Consolas"/>
                <a:ea typeface="Consolas"/>
                <a:cs typeface="Consolas"/>
                <a:sym typeface="Consolas"/>
              </a:rPr>
              <a:t>if</a:t>
            </a:r>
            <a:r>
              <a:rPr b="1" lang="en" sz="2400">
                <a:solidFill>
                  <a:srgbClr val="FFFFFF"/>
                </a:solidFill>
                <a:latin typeface="Consolas"/>
                <a:ea typeface="Consolas"/>
                <a:cs typeface="Consolas"/>
                <a:sym typeface="Consolas"/>
              </a:rPr>
              <a:t> (ptr-&gt;n == n)</a:t>
            </a:r>
          </a:p>
          <a:p>
            <a:pPr lvl="0" rtl="0">
              <a:lnSpc>
                <a:spcPct val="115000"/>
              </a:lnSpc>
              <a:spcBef>
                <a:spcPts val="0"/>
              </a:spcBef>
              <a:buNone/>
            </a:pPr>
            <a:r>
              <a:rPr b="1" lang="en" sz="2400">
                <a:solidFill>
                  <a:srgbClr val="FFFFFF"/>
                </a:solidFill>
                <a:latin typeface="Consolas"/>
                <a:ea typeface="Consolas"/>
                <a:cs typeface="Consolas"/>
                <a:sym typeface="Consolas"/>
              </a:rPr>
              <a:t>     {</a:t>
            </a:r>
          </a:p>
          <a:p>
            <a:pPr lvl="0" rtl="0">
              <a:lnSpc>
                <a:spcPct val="115000"/>
              </a:lnSpc>
              <a:spcBef>
                <a:spcPts val="0"/>
              </a:spcBef>
              <a:buNone/>
            </a:pPr>
            <a:r>
              <a:rPr b="1" lang="en" sz="2400">
                <a:solidFill>
                  <a:srgbClr val="FFFFFF"/>
                </a:solidFill>
                <a:latin typeface="Consolas"/>
                <a:ea typeface="Consolas"/>
                <a:cs typeface="Consolas"/>
                <a:sym typeface="Consolas"/>
              </a:rPr>
              <a:t>			</a:t>
            </a:r>
            <a:r>
              <a:rPr b="1" lang="en" sz="2400">
                <a:solidFill>
                  <a:srgbClr val="4F81BD"/>
                </a:solidFill>
                <a:latin typeface="Consolas"/>
                <a:ea typeface="Consolas"/>
                <a:cs typeface="Consolas"/>
                <a:sym typeface="Consolas"/>
              </a:rPr>
              <a:t>return</a:t>
            </a:r>
            <a:r>
              <a:rPr b="1" lang="en" sz="2400">
                <a:solidFill>
                  <a:srgbClr val="FFFFFF"/>
                </a:solidFill>
                <a:latin typeface="Consolas"/>
                <a:ea typeface="Consolas"/>
                <a:cs typeface="Consolas"/>
                <a:sym typeface="Consolas"/>
              </a:rPr>
              <a:t> true;</a:t>
            </a:r>
          </a:p>
          <a:p>
            <a:pPr lvl="0" rtl="0">
              <a:lnSpc>
                <a:spcPct val="115000"/>
              </a:lnSpc>
              <a:spcBef>
                <a:spcPts val="0"/>
              </a:spcBef>
              <a:buNone/>
            </a:pPr>
            <a:r>
              <a:rPr b="1" lang="en" sz="2400">
                <a:solidFill>
                  <a:srgbClr val="FFFFFF"/>
                </a:solidFill>
                <a:latin typeface="Consolas"/>
                <a:ea typeface="Consolas"/>
                <a:cs typeface="Consolas"/>
                <a:sym typeface="Consolas"/>
              </a:rPr>
              <a:t>     }</a:t>
            </a:r>
          </a:p>
          <a:p>
            <a:pPr lvl="0" rtl="0">
              <a:lnSpc>
                <a:spcPct val="115000"/>
              </a:lnSpc>
              <a:spcBef>
                <a:spcPts val="0"/>
              </a:spcBef>
              <a:buNone/>
            </a:pPr>
            <a:r>
              <a:rPr b="1" lang="en" sz="2400">
                <a:solidFill>
                  <a:srgbClr val="FFFFFF"/>
                </a:solidFill>
                <a:latin typeface="Consolas"/>
                <a:ea typeface="Consolas"/>
                <a:cs typeface="Consolas"/>
                <a:sym typeface="Consolas"/>
              </a:rPr>
              <a:t>		ptr = ptr-&gt;next;</a:t>
            </a:r>
          </a:p>
          <a:p>
            <a:pPr indent="457200" lvl="0" rtl="0">
              <a:lnSpc>
                <a:spcPct val="115000"/>
              </a:lnSpc>
              <a:spcBef>
                <a:spcPts val="0"/>
              </a:spcBef>
              <a:buNone/>
            </a:pPr>
            <a:r>
              <a:rPr b="1" lang="en" sz="2400">
                <a:solidFill>
                  <a:srgbClr val="FFFFFF"/>
                </a:solidFill>
                <a:latin typeface="Consolas"/>
                <a:ea typeface="Consolas"/>
                <a:cs typeface="Consolas"/>
                <a:sym typeface="Consolas"/>
              </a:rPr>
              <a:t>}</a:t>
            </a:r>
          </a:p>
          <a:p>
            <a:pPr indent="457200" lvl="0" rtl="0">
              <a:lnSpc>
                <a:spcPct val="115000"/>
              </a:lnSpc>
              <a:spcBef>
                <a:spcPts val="0"/>
              </a:spcBef>
              <a:buNone/>
            </a:pPr>
            <a:r>
              <a:rPr b="1" lang="en" sz="2400">
                <a:solidFill>
                  <a:srgbClr val="4F81BD"/>
                </a:solidFill>
                <a:latin typeface="Consolas"/>
                <a:ea typeface="Consolas"/>
                <a:cs typeface="Consolas"/>
                <a:sym typeface="Consolas"/>
              </a:rPr>
              <a:t>return</a:t>
            </a:r>
            <a:r>
              <a:rPr b="1" lang="en" sz="2400">
                <a:solidFill>
                  <a:srgbClr val="FFFFFF"/>
                </a:solidFill>
                <a:latin typeface="Consolas"/>
                <a:ea typeface="Consolas"/>
                <a:cs typeface="Consolas"/>
                <a:sym typeface="Consolas"/>
              </a:rPr>
              <a:t> false;</a:t>
            </a:r>
          </a:p>
          <a:p>
            <a:pPr lvl="0" rtl="0">
              <a:lnSpc>
                <a:spcPct val="115000"/>
              </a:lnSpc>
              <a:spcBef>
                <a:spcPts val="0"/>
              </a:spcBef>
              <a:buNone/>
            </a:pPr>
            <a:r>
              <a:rPr b="1" lang="en" sz="2400">
                <a:solidFill>
                  <a:srgbClr val="FFFFFF"/>
                </a:solidFill>
                <a:latin typeface="Consolas"/>
                <a:ea typeface="Consolas"/>
                <a:cs typeface="Consolas"/>
                <a:sym typeface="Consolas"/>
              </a:rPr>
              <a:t>}</a:t>
            </a:r>
          </a:p>
          <a:p>
            <a:pPr lvl="0" rtl="0">
              <a:lnSpc>
                <a:spcPct val="115000"/>
              </a:lnSpc>
              <a:spcBef>
                <a:spcPts val="0"/>
              </a:spcBef>
              <a:buNone/>
            </a:pPr>
            <a:r>
              <a:rPr b="1" lang="en" sz="2400">
                <a:solidFill>
                  <a:srgbClr val="FFFFFF"/>
                </a:solidFill>
              </a:rPr>
              <a:t> </a:t>
            </a:r>
          </a:p>
          <a:p>
            <a:pPr lvl="0" rtl="0">
              <a:lnSpc>
                <a:spcPct val="115000"/>
              </a:lnSpc>
              <a:spcBef>
                <a:spcPts val="0"/>
              </a:spcBef>
              <a:buNone/>
            </a:pPr>
            <a:r>
              <a:t/>
            </a:r>
            <a:endParaRPr b="1" sz="2400">
              <a:solidFill>
                <a:srgbClr val="FFFFFF"/>
              </a:solidFill>
            </a:endParaRP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Insertion</a:t>
            </a:r>
          </a:p>
          <a:p>
            <a:pPr lvl="0" rtl="0">
              <a:spcBef>
                <a:spcPts val="0"/>
              </a:spcBef>
              <a:buNone/>
            </a:pPr>
            <a:r>
              <a:t/>
            </a:r>
            <a:endParaRPr/>
          </a:p>
        </p:txBody>
      </p:sp>
      <p:sp>
        <p:nvSpPr>
          <p:cNvPr id="88" name="Shape 88"/>
          <p:cNvSpPr/>
          <p:nvPr/>
        </p:nvSpPr>
        <p:spPr>
          <a:xfrm>
            <a:off x="3640986" y="2542130"/>
            <a:ext cx="936000" cy="1467343"/>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9" name="Shape 89"/>
          <p:cNvCxnSpPr/>
          <p:nvPr/>
        </p:nvCxnSpPr>
        <p:spPr>
          <a:xfrm>
            <a:off x="3640235"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90" name="Shape 90"/>
          <p:cNvSpPr txBox="1"/>
          <p:nvPr/>
        </p:nvSpPr>
        <p:spPr>
          <a:xfrm>
            <a:off x="3951376" y="2673997"/>
            <a:ext cx="442183" cy="411497"/>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2</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91" name="Shape 91"/>
          <p:cNvSpPr/>
          <p:nvPr/>
        </p:nvSpPr>
        <p:spPr>
          <a:xfrm>
            <a:off x="5248235" y="2542130"/>
            <a:ext cx="936000" cy="1467343"/>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2" name="Shape 92"/>
          <p:cNvCxnSpPr/>
          <p:nvPr/>
        </p:nvCxnSpPr>
        <p:spPr>
          <a:xfrm>
            <a:off x="5247483"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93" name="Shape 93"/>
          <p:cNvSpPr txBox="1"/>
          <p:nvPr/>
        </p:nvSpPr>
        <p:spPr>
          <a:xfrm>
            <a:off x="5558624" y="2673997"/>
            <a:ext cx="442183" cy="411497"/>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3</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94" name="Shape 94"/>
          <p:cNvSpPr/>
          <p:nvPr/>
        </p:nvSpPr>
        <p:spPr>
          <a:xfrm>
            <a:off x="6855483" y="2542130"/>
            <a:ext cx="936000" cy="1467343"/>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5" name="Shape 95"/>
          <p:cNvCxnSpPr/>
          <p:nvPr/>
        </p:nvCxnSpPr>
        <p:spPr>
          <a:xfrm>
            <a:off x="6854732" y="3264737"/>
            <a:ext cx="936000" cy="0"/>
          </a:xfrm>
          <a:prstGeom prst="straightConnector1">
            <a:avLst/>
          </a:prstGeom>
          <a:noFill/>
          <a:ln cap="flat" cmpd="sng" w="76200">
            <a:solidFill>
              <a:schemeClr val="accent1"/>
            </a:solidFill>
            <a:prstDash val="solid"/>
            <a:round/>
            <a:headEnd len="lg" w="lg" type="none"/>
            <a:tailEnd len="lg" w="lg" type="none"/>
          </a:ln>
        </p:spPr>
      </p:cxnSp>
      <p:cxnSp>
        <p:nvCxnSpPr>
          <p:cNvPr id="96" name="Shape 96"/>
          <p:cNvCxnSpPr/>
          <p:nvPr/>
        </p:nvCxnSpPr>
        <p:spPr>
          <a:xfrm flipH="1">
            <a:off x="6854732" y="3332420"/>
            <a:ext cx="936000" cy="677108"/>
          </a:xfrm>
          <a:prstGeom prst="straightConnector1">
            <a:avLst/>
          </a:prstGeom>
          <a:noFill/>
          <a:ln cap="flat" cmpd="sng" w="38100">
            <a:solidFill>
              <a:schemeClr val="accent1"/>
            </a:solidFill>
            <a:prstDash val="solid"/>
            <a:round/>
            <a:headEnd len="lg" w="lg" type="none"/>
            <a:tailEnd len="lg" w="lg" type="none"/>
          </a:ln>
        </p:spPr>
      </p:cxnSp>
      <p:sp>
        <p:nvSpPr>
          <p:cNvPr id="97" name="Shape 97"/>
          <p:cNvSpPr txBox="1"/>
          <p:nvPr/>
        </p:nvSpPr>
        <p:spPr>
          <a:xfrm>
            <a:off x="7166682" y="2673997"/>
            <a:ext cx="442183" cy="411497"/>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9</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98" name="Shape 98"/>
          <p:cNvCxnSpPr/>
          <p:nvPr/>
        </p:nvCxnSpPr>
        <p:spPr>
          <a:xfrm flipH="1" rot="10800000">
            <a:off x="4199856" y="2932086"/>
            <a:ext cx="824885" cy="680408"/>
          </a:xfrm>
          <a:prstGeom prst="straightConnector1">
            <a:avLst/>
          </a:prstGeom>
          <a:noFill/>
          <a:ln cap="flat" cmpd="sng" w="38100">
            <a:solidFill>
              <a:schemeClr val="accent1"/>
            </a:solidFill>
            <a:prstDash val="solid"/>
            <a:round/>
            <a:headEnd len="lg" w="lg" type="none"/>
            <a:tailEnd len="lg" w="lg" type="triangle"/>
          </a:ln>
        </p:spPr>
      </p:cxnSp>
      <p:cxnSp>
        <p:nvCxnSpPr>
          <p:cNvPr id="99" name="Shape 99"/>
          <p:cNvCxnSpPr/>
          <p:nvPr/>
        </p:nvCxnSpPr>
        <p:spPr>
          <a:xfrm flipH="1" rot="10800000">
            <a:off x="5871395" y="2991949"/>
            <a:ext cx="824885" cy="680408"/>
          </a:xfrm>
          <a:prstGeom prst="straightConnector1">
            <a:avLst/>
          </a:prstGeom>
          <a:noFill/>
          <a:ln cap="flat" cmpd="sng" w="38100">
            <a:solidFill>
              <a:schemeClr val="accent1"/>
            </a:solidFill>
            <a:prstDash val="solid"/>
            <a:round/>
            <a:headEnd len="lg" w="lg" type="none"/>
            <a:tailEnd len="lg" w="lg" type="triangle"/>
          </a:ln>
        </p:spPr>
      </p:cxnSp>
      <p:sp>
        <p:nvSpPr>
          <p:cNvPr id="100" name="Shape 100"/>
          <p:cNvSpPr/>
          <p:nvPr/>
        </p:nvSpPr>
        <p:spPr>
          <a:xfrm>
            <a:off x="1199207" y="2909720"/>
            <a:ext cx="1449054" cy="798012"/>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1" name="Shape 101"/>
          <p:cNvCxnSpPr/>
          <p:nvPr/>
        </p:nvCxnSpPr>
        <p:spPr>
          <a:xfrm flipH="1" rot="10800000">
            <a:off x="2323784" y="3294169"/>
            <a:ext cx="1107609" cy="11076"/>
          </a:xfrm>
          <a:prstGeom prst="straightConnector1">
            <a:avLst/>
          </a:prstGeom>
          <a:noFill/>
          <a:ln cap="flat" cmpd="sng" w="38100">
            <a:solidFill>
              <a:schemeClr val="accent1"/>
            </a:solidFill>
            <a:prstDash val="solid"/>
            <a:round/>
            <a:headEnd len="lg" w="lg" type="none"/>
            <a:tailEnd len="lg" w="lg" type="triangle"/>
          </a:ln>
        </p:spPr>
      </p:cxnSp>
      <p:sp>
        <p:nvSpPr>
          <p:cNvPr id="102" name="Shape 102"/>
          <p:cNvSpPr txBox="1"/>
          <p:nvPr/>
        </p:nvSpPr>
        <p:spPr>
          <a:xfrm>
            <a:off x="1298621" y="3026778"/>
            <a:ext cx="1255172" cy="411497"/>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head</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03" name="Shape 103"/>
          <p:cNvSpPr/>
          <p:nvPr/>
        </p:nvSpPr>
        <p:spPr>
          <a:xfrm>
            <a:off x="2588283" y="45995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4" name="Shape 104"/>
          <p:cNvCxnSpPr/>
          <p:nvPr/>
        </p:nvCxnSpPr>
        <p:spPr>
          <a:xfrm>
            <a:off x="2587532" y="5322137"/>
            <a:ext cx="936000" cy="0"/>
          </a:xfrm>
          <a:prstGeom prst="straightConnector1">
            <a:avLst/>
          </a:prstGeom>
          <a:noFill/>
          <a:ln cap="flat" cmpd="sng" w="76200">
            <a:solidFill>
              <a:schemeClr val="accent1"/>
            </a:solidFill>
            <a:prstDash val="solid"/>
            <a:round/>
            <a:headEnd len="lg" w="lg" type="none"/>
            <a:tailEnd len="lg" w="lg" type="none"/>
          </a:ln>
        </p:spPr>
      </p:cxnSp>
      <p:cxnSp>
        <p:nvCxnSpPr>
          <p:cNvPr id="105" name="Shape 105"/>
          <p:cNvCxnSpPr/>
          <p:nvPr/>
        </p:nvCxnSpPr>
        <p:spPr>
          <a:xfrm flipH="1">
            <a:off x="2587533" y="5389820"/>
            <a:ext cx="936000" cy="677100"/>
          </a:xfrm>
          <a:prstGeom prst="straightConnector1">
            <a:avLst/>
          </a:prstGeom>
          <a:noFill/>
          <a:ln cap="flat" cmpd="sng" w="38100">
            <a:solidFill>
              <a:schemeClr val="accent1"/>
            </a:solidFill>
            <a:prstDash val="solid"/>
            <a:round/>
            <a:headEnd len="lg" w="lg" type="none"/>
            <a:tailEnd len="lg" w="lg" type="none"/>
          </a:ln>
        </p:spPr>
      </p:cxnSp>
      <p:sp>
        <p:nvSpPr>
          <p:cNvPr id="106" name="Shape 106"/>
          <p:cNvSpPr txBox="1"/>
          <p:nvPr/>
        </p:nvSpPr>
        <p:spPr>
          <a:xfrm>
            <a:off x="2899482" y="47313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1</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Insertion</a:t>
            </a:r>
          </a:p>
          <a:p>
            <a:pPr lvl="0" rtl="0">
              <a:spcBef>
                <a:spcPts val="0"/>
              </a:spcBef>
              <a:buNone/>
            </a:pPr>
            <a:r>
              <a:t/>
            </a:r>
            <a:endParaRPr/>
          </a:p>
        </p:txBody>
      </p:sp>
      <p:sp>
        <p:nvSpPr>
          <p:cNvPr id="112" name="Shape 112"/>
          <p:cNvSpPr/>
          <p:nvPr/>
        </p:nvSpPr>
        <p:spPr>
          <a:xfrm>
            <a:off x="4326786"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3" name="Shape 113"/>
          <p:cNvCxnSpPr/>
          <p:nvPr/>
        </p:nvCxnSpPr>
        <p:spPr>
          <a:xfrm>
            <a:off x="4326035"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114" name="Shape 114"/>
          <p:cNvSpPr txBox="1"/>
          <p:nvPr/>
        </p:nvSpPr>
        <p:spPr>
          <a:xfrm>
            <a:off x="4637176"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2</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5" name="Shape 115"/>
          <p:cNvSpPr/>
          <p:nvPr/>
        </p:nvSpPr>
        <p:spPr>
          <a:xfrm>
            <a:off x="5934035"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6" name="Shape 116"/>
          <p:cNvCxnSpPr/>
          <p:nvPr/>
        </p:nvCxnSpPr>
        <p:spPr>
          <a:xfrm>
            <a:off x="5933283"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117" name="Shape 117"/>
          <p:cNvSpPr txBox="1"/>
          <p:nvPr/>
        </p:nvSpPr>
        <p:spPr>
          <a:xfrm>
            <a:off x="6244424"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3</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8" name="Shape 118"/>
          <p:cNvSpPr/>
          <p:nvPr/>
        </p:nvSpPr>
        <p:spPr>
          <a:xfrm>
            <a:off x="7541283"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9" name="Shape 119"/>
          <p:cNvCxnSpPr/>
          <p:nvPr/>
        </p:nvCxnSpPr>
        <p:spPr>
          <a:xfrm>
            <a:off x="7540532" y="3264737"/>
            <a:ext cx="936000" cy="0"/>
          </a:xfrm>
          <a:prstGeom prst="straightConnector1">
            <a:avLst/>
          </a:prstGeom>
          <a:noFill/>
          <a:ln cap="flat" cmpd="sng" w="76200">
            <a:solidFill>
              <a:schemeClr val="accent1"/>
            </a:solidFill>
            <a:prstDash val="solid"/>
            <a:round/>
            <a:headEnd len="lg" w="lg" type="none"/>
            <a:tailEnd len="lg" w="lg" type="none"/>
          </a:ln>
        </p:spPr>
      </p:cxnSp>
      <p:cxnSp>
        <p:nvCxnSpPr>
          <p:cNvPr id="120" name="Shape 120"/>
          <p:cNvCxnSpPr/>
          <p:nvPr/>
        </p:nvCxnSpPr>
        <p:spPr>
          <a:xfrm flipH="1">
            <a:off x="7540533" y="3332420"/>
            <a:ext cx="936000" cy="677100"/>
          </a:xfrm>
          <a:prstGeom prst="straightConnector1">
            <a:avLst/>
          </a:prstGeom>
          <a:noFill/>
          <a:ln cap="flat" cmpd="sng" w="38100">
            <a:solidFill>
              <a:schemeClr val="accent1"/>
            </a:solidFill>
            <a:prstDash val="solid"/>
            <a:round/>
            <a:headEnd len="lg" w="lg" type="none"/>
            <a:tailEnd len="lg" w="lg" type="none"/>
          </a:ln>
        </p:spPr>
      </p:cxnSp>
      <p:sp>
        <p:nvSpPr>
          <p:cNvPr id="121" name="Shape 121"/>
          <p:cNvSpPr txBox="1"/>
          <p:nvPr/>
        </p:nvSpPr>
        <p:spPr>
          <a:xfrm>
            <a:off x="7852482"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9</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122" name="Shape 122"/>
          <p:cNvCxnSpPr/>
          <p:nvPr/>
        </p:nvCxnSpPr>
        <p:spPr>
          <a:xfrm flipH="1" rot="10800000">
            <a:off x="4885656" y="2932094"/>
            <a:ext cx="825000" cy="680399"/>
          </a:xfrm>
          <a:prstGeom prst="straightConnector1">
            <a:avLst/>
          </a:prstGeom>
          <a:noFill/>
          <a:ln cap="flat" cmpd="sng" w="38100">
            <a:solidFill>
              <a:schemeClr val="accent1"/>
            </a:solidFill>
            <a:prstDash val="solid"/>
            <a:round/>
            <a:headEnd len="lg" w="lg" type="none"/>
            <a:tailEnd len="lg" w="lg" type="triangle"/>
          </a:ln>
        </p:spPr>
      </p:cxnSp>
      <p:cxnSp>
        <p:nvCxnSpPr>
          <p:cNvPr id="123" name="Shape 123"/>
          <p:cNvCxnSpPr/>
          <p:nvPr/>
        </p:nvCxnSpPr>
        <p:spPr>
          <a:xfrm flipH="1" rot="10800000">
            <a:off x="6557195" y="2991957"/>
            <a:ext cx="825000" cy="680399"/>
          </a:xfrm>
          <a:prstGeom prst="straightConnector1">
            <a:avLst/>
          </a:prstGeom>
          <a:noFill/>
          <a:ln cap="flat" cmpd="sng" w="38100">
            <a:solidFill>
              <a:schemeClr val="accent1"/>
            </a:solidFill>
            <a:prstDash val="solid"/>
            <a:round/>
            <a:headEnd len="lg" w="lg" type="none"/>
            <a:tailEnd len="lg" w="lg" type="triangle"/>
          </a:ln>
        </p:spPr>
      </p:cxnSp>
      <p:sp>
        <p:nvSpPr>
          <p:cNvPr id="124" name="Shape 124"/>
          <p:cNvSpPr/>
          <p:nvPr/>
        </p:nvSpPr>
        <p:spPr>
          <a:xfrm>
            <a:off x="1199207" y="2909720"/>
            <a:ext cx="1449000" cy="7980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txBox="1"/>
          <p:nvPr/>
        </p:nvSpPr>
        <p:spPr>
          <a:xfrm>
            <a:off x="1298621" y="3026778"/>
            <a:ext cx="1255199"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head</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26" name="Shape 126"/>
          <p:cNvSpPr/>
          <p:nvPr/>
        </p:nvSpPr>
        <p:spPr>
          <a:xfrm>
            <a:off x="2588283" y="45995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7" name="Shape 127"/>
          <p:cNvCxnSpPr/>
          <p:nvPr/>
        </p:nvCxnSpPr>
        <p:spPr>
          <a:xfrm>
            <a:off x="2587532" y="5322137"/>
            <a:ext cx="936000" cy="0"/>
          </a:xfrm>
          <a:prstGeom prst="straightConnector1">
            <a:avLst/>
          </a:prstGeom>
          <a:noFill/>
          <a:ln cap="flat" cmpd="sng" w="76200">
            <a:solidFill>
              <a:schemeClr val="accent1"/>
            </a:solidFill>
            <a:prstDash val="solid"/>
            <a:round/>
            <a:headEnd len="lg" w="lg" type="none"/>
            <a:tailEnd len="lg" w="lg" type="none"/>
          </a:ln>
        </p:spPr>
      </p:cxnSp>
      <p:sp>
        <p:nvSpPr>
          <p:cNvPr id="128" name="Shape 128"/>
          <p:cNvSpPr txBox="1"/>
          <p:nvPr/>
        </p:nvSpPr>
        <p:spPr>
          <a:xfrm>
            <a:off x="2899482" y="47313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1</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129" name="Shape 129"/>
          <p:cNvCxnSpPr/>
          <p:nvPr/>
        </p:nvCxnSpPr>
        <p:spPr>
          <a:xfrm flipH="1">
            <a:off x="2587533" y="5389820"/>
            <a:ext cx="936000" cy="677100"/>
          </a:xfrm>
          <a:prstGeom prst="straightConnector1">
            <a:avLst/>
          </a:prstGeom>
          <a:noFill/>
          <a:ln cap="flat" cmpd="sng" w="38100">
            <a:solidFill>
              <a:schemeClr val="accent1"/>
            </a:solidFill>
            <a:prstDash val="solid"/>
            <a:round/>
            <a:headEnd len="lg" w="lg" type="none"/>
            <a:tailEnd len="lg" w="lg" type="none"/>
          </a:ln>
        </p:spPr>
      </p:cxnSp>
      <p:sp>
        <p:nvSpPr>
          <p:cNvPr id="130" name="Shape 130"/>
          <p:cNvSpPr/>
          <p:nvPr/>
        </p:nvSpPr>
        <p:spPr>
          <a:xfrm>
            <a:off x="1343744" y="3287300"/>
            <a:ext cx="1880575" cy="1842025"/>
          </a:xfrm>
          <a:custGeom>
            <a:pathLst>
              <a:path extrusionOk="0" h="73681" w="75223">
                <a:moveTo>
                  <a:pt x="53938" y="0"/>
                </a:moveTo>
                <a:cubicBezTo>
                  <a:pt x="57149" y="4534"/>
                  <a:pt x="82087" y="18704"/>
                  <a:pt x="73208" y="27206"/>
                </a:cubicBezTo>
                <a:cubicBezTo>
                  <a:pt x="64328" y="35707"/>
                  <a:pt x="5950" y="43264"/>
                  <a:pt x="661" y="51010"/>
                </a:cubicBezTo>
                <a:cubicBezTo>
                  <a:pt x="-4628" y="58755"/>
                  <a:pt x="34667" y="69902"/>
                  <a:pt x="41469" y="73681"/>
                </a:cubicBezTo>
              </a:path>
            </a:pathLst>
          </a:custGeom>
          <a:noFill/>
          <a:ln cap="flat" cmpd="sng" w="38100">
            <a:solidFill>
              <a:schemeClr val="accent1"/>
            </a:solidFill>
            <a:prstDash val="solid"/>
            <a:round/>
            <a:headEnd len="lg" w="lg" type="none"/>
            <a:tailEnd len="lg" w="lg" type="none"/>
          </a:ln>
        </p:spPr>
      </p:sp>
      <p:sp>
        <p:nvSpPr>
          <p:cNvPr id="131" name="Shape 131"/>
          <p:cNvSpPr/>
          <p:nvPr/>
        </p:nvSpPr>
        <p:spPr>
          <a:xfrm rot="6701938">
            <a:off x="2128242" y="4886175"/>
            <a:ext cx="311578" cy="425224"/>
          </a:xfrm>
          <a:prstGeom prst="triangle">
            <a:avLst>
              <a:gd fmla="val 50000" name="adj"/>
            </a:avLst>
          </a:prstGeom>
          <a:solidFill>
            <a:schemeClr val="accent1"/>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Insertion</a:t>
            </a:r>
          </a:p>
          <a:p>
            <a:pPr lvl="0" rtl="0">
              <a:spcBef>
                <a:spcPts val="0"/>
              </a:spcBef>
              <a:buNone/>
            </a:pPr>
            <a:r>
              <a:t/>
            </a:r>
            <a:endParaRPr/>
          </a:p>
        </p:txBody>
      </p:sp>
      <p:sp>
        <p:nvSpPr>
          <p:cNvPr id="137" name="Shape 137"/>
          <p:cNvSpPr/>
          <p:nvPr/>
        </p:nvSpPr>
        <p:spPr>
          <a:xfrm>
            <a:off x="3640986"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8" name="Shape 138"/>
          <p:cNvCxnSpPr/>
          <p:nvPr/>
        </p:nvCxnSpPr>
        <p:spPr>
          <a:xfrm>
            <a:off x="3640235"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139" name="Shape 139"/>
          <p:cNvSpPr txBox="1"/>
          <p:nvPr/>
        </p:nvSpPr>
        <p:spPr>
          <a:xfrm>
            <a:off x="3951376"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2</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40" name="Shape 140"/>
          <p:cNvSpPr/>
          <p:nvPr/>
        </p:nvSpPr>
        <p:spPr>
          <a:xfrm>
            <a:off x="5248235"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1" name="Shape 141"/>
          <p:cNvCxnSpPr/>
          <p:nvPr/>
        </p:nvCxnSpPr>
        <p:spPr>
          <a:xfrm>
            <a:off x="5247483"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142" name="Shape 142"/>
          <p:cNvSpPr txBox="1"/>
          <p:nvPr/>
        </p:nvSpPr>
        <p:spPr>
          <a:xfrm>
            <a:off x="5558624"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3</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43" name="Shape 143"/>
          <p:cNvSpPr/>
          <p:nvPr/>
        </p:nvSpPr>
        <p:spPr>
          <a:xfrm>
            <a:off x="6855483"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4" name="Shape 144"/>
          <p:cNvCxnSpPr/>
          <p:nvPr/>
        </p:nvCxnSpPr>
        <p:spPr>
          <a:xfrm>
            <a:off x="6854732" y="3264737"/>
            <a:ext cx="936000" cy="0"/>
          </a:xfrm>
          <a:prstGeom prst="straightConnector1">
            <a:avLst/>
          </a:prstGeom>
          <a:noFill/>
          <a:ln cap="flat" cmpd="sng" w="76200">
            <a:solidFill>
              <a:schemeClr val="accent1"/>
            </a:solidFill>
            <a:prstDash val="solid"/>
            <a:round/>
            <a:headEnd len="lg" w="lg" type="none"/>
            <a:tailEnd len="lg" w="lg" type="none"/>
          </a:ln>
        </p:spPr>
      </p:cxnSp>
      <p:cxnSp>
        <p:nvCxnSpPr>
          <p:cNvPr id="145" name="Shape 145"/>
          <p:cNvCxnSpPr/>
          <p:nvPr/>
        </p:nvCxnSpPr>
        <p:spPr>
          <a:xfrm flipH="1">
            <a:off x="6854733" y="3332420"/>
            <a:ext cx="936000" cy="677100"/>
          </a:xfrm>
          <a:prstGeom prst="straightConnector1">
            <a:avLst/>
          </a:prstGeom>
          <a:noFill/>
          <a:ln cap="flat" cmpd="sng" w="38100">
            <a:solidFill>
              <a:schemeClr val="accent1"/>
            </a:solidFill>
            <a:prstDash val="solid"/>
            <a:round/>
            <a:headEnd len="lg" w="lg" type="none"/>
            <a:tailEnd len="lg" w="lg" type="none"/>
          </a:ln>
        </p:spPr>
      </p:cxnSp>
      <p:sp>
        <p:nvSpPr>
          <p:cNvPr id="146" name="Shape 146"/>
          <p:cNvSpPr txBox="1"/>
          <p:nvPr/>
        </p:nvSpPr>
        <p:spPr>
          <a:xfrm>
            <a:off x="7166682"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9</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147" name="Shape 147"/>
          <p:cNvCxnSpPr/>
          <p:nvPr/>
        </p:nvCxnSpPr>
        <p:spPr>
          <a:xfrm flipH="1" rot="10800000">
            <a:off x="4199856" y="2932094"/>
            <a:ext cx="825000" cy="680399"/>
          </a:xfrm>
          <a:prstGeom prst="straightConnector1">
            <a:avLst/>
          </a:prstGeom>
          <a:noFill/>
          <a:ln cap="flat" cmpd="sng" w="38100">
            <a:solidFill>
              <a:schemeClr val="accent1"/>
            </a:solidFill>
            <a:prstDash val="solid"/>
            <a:round/>
            <a:headEnd len="lg" w="lg" type="none"/>
            <a:tailEnd len="lg" w="lg" type="triangle"/>
          </a:ln>
        </p:spPr>
      </p:cxnSp>
      <p:cxnSp>
        <p:nvCxnSpPr>
          <p:cNvPr id="148" name="Shape 148"/>
          <p:cNvCxnSpPr/>
          <p:nvPr/>
        </p:nvCxnSpPr>
        <p:spPr>
          <a:xfrm flipH="1" rot="10800000">
            <a:off x="5871395" y="2991957"/>
            <a:ext cx="825000" cy="680399"/>
          </a:xfrm>
          <a:prstGeom prst="straightConnector1">
            <a:avLst/>
          </a:prstGeom>
          <a:noFill/>
          <a:ln cap="flat" cmpd="sng" w="38100">
            <a:solidFill>
              <a:schemeClr val="accent1"/>
            </a:solidFill>
            <a:prstDash val="solid"/>
            <a:round/>
            <a:headEnd len="lg" w="lg" type="none"/>
            <a:tailEnd len="lg" w="lg" type="triangle"/>
          </a:ln>
        </p:spPr>
      </p:cxnSp>
      <p:sp>
        <p:nvSpPr>
          <p:cNvPr id="149" name="Shape 149"/>
          <p:cNvSpPr/>
          <p:nvPr/>
        </p:nvSpPr>
        <p:spPr>
          <a:xfrm>
            <a:off x="1199207" y="2909720"/>
            <a:ext cx="1449000" cy="7980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0" name="Shape 150"/>
          <p:cNvCxnSpPr/>
          <p:nvPr/>
        </p:nvCxnSpPr>
        <p:spPr>
          <a:xfrm flipH="1" rot="10800000">
            <a:off x="2323784" y="3294146"/>
            <a:ext cx="1107599" cy="11100"/>
          </a:xfrm>
          <a:prstGeom prst="straightConnector1">
            <a:avLst/>
          </a:prstGeom>
          <a:noFill/>
          <a:ln cap="flat" cmpd="sng" w="38100">
            <a:solidFill>
              <a:schemeClr val="accent1"/>
            </a:solidFill>
            <a:prstDash val="solid"/>
            <a:round/>
            <a:headEnd len="lg" w="lg" type="none"/>
            <a:tailEnd len="lg" w="lg" type="triangle"/>
          </a:ln>
        </p:spPr>
      </p:cxnSp>
      <p:sp>
        <p:nvSpPr>
          <p:cNvPr id="151" name="Shape 151"/>
          <p:cNvSpPr txBox="1"/>
          <p:nvPr/>
        </p:nvSpPr>
        <p:spPr>
          <a:xfrm>
            <a:off x="1298621" y="3026778"/>
            <a:ext cx="1255199"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head</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52" name="Shape 152"/>
          <p:cNvSpPr/>
          <p:nvPr/>
        </p:nvSpPr>
        <p:spPr>
          <a:xfrm>
            <a:off x="2588283" y="45995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3" name="Shape 153"/>
          <p:cNvCxnSpPr/>
          <p:nvPr/>
        </p:nvCxnSpPr>
        <p:spPr>
          <a:xfrm>
            <a:off x="2587532" y="5322137"/>
            <a:ext cx="936000" cy="0"/>
          </a:xfrm>
          <a:prstGeom prst="straightConnector1">
            <a:avLst/>
          </a:prstGeom>
          <a:noFill/>
          <a:ln cap="flat" cmpd="sng" w="76200">
            <a:solidFill>
              <a:schemeClr val="accent1"/>
            </a:solidFill>
            <a:prstDash val="solid"/>
            <a:round/>
            <a:headEnd len="lg" w="lg" type="none"/>
            <a:tailEnd len="lg" w="lg" type="none"/>
          </a:ln>
        </p:spPr>
      </p:cxnSp>
      <p:sp>
        <p:nvSpPr>
          <p:cNvPr id="154" name="Shape 154"/>
          <p:cNvSpPr txBox="1"/>
          <p:nvPr/>
        </p:nvSpPr>
        <p:spPr>
          <a:xfrm>
            <a:off x="2899482" y="47313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1</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55" name="Shape 155"/>
          <p:cNvSpPr/>
          <p:nvPr/>
        </p:nvSpPr>
        <p:spPr>
          <a:xfrm>
            <a:off x="2952012" y="3692775"/>
            <a:ext cx="1290675" cy="2071075"/>
          </a:xfrm>
          <a:custGeom>
            <a:pathLst>
              <a:path extrusionOk="0" h="82843" w="51627">
                <a:moveTo>
                  <a:pt x="7747" y="82843"/>
                </a:moveTo>
                <a:cubicBezTo>
                  <a:pt x="15041" y="76851"/>
                  <a:pt x="52424" y="57703"/>
                  <a:pt x="51513" y="46892"/>
                </a:cubicBezTo>
                <a:cubicBezTo>
                  <a:pt x="50601" y="36080"/>
                  <a:pt x="9440" y="25790"/>
                  <a:pt x="2276" y="17975"/>
                </a:cubicBezTo>
                <a:cubicBezTo>
                  <a:pt x="-4888" y="10159"/>
                  <a:pt x="7486" y="2995"/>
                  <a:pt x="8528" y="0"/>
                </a:cubicBezTo>
              </a:path>
            </a:pathLst>
          </a:custGeom>
          <a:noFill/>
          <a:ln cap="flat" cmpd="sng" w="38100">
            <a:solidFill>
              <a:schemeClr val="accent1"/>
            </a:solidFill>
            <a:prstDash val="solid"/>
            <a:round/>
            <a:headEnd len="lg" w="lg" type="none"/>
            <a:tailEnd len="lg" w="lg" type="none"/>
          </a:ln>
        </p:spPr>
      </p:sp>
      <p:sp>
        <p:nvSpPr>
          <p:cNvPr id="156" name="Shape 156"/>
          <p:cNvSpPr/>
          <p:nvPr/>
        </p:nvSpPr>
        <p:spPr>
          <a:xfrm rot="3103317">
            <a:off x="3062391" y="3563629"/>
            <a:ext cx="351586" cy="214682"/>
          </a:xfrm>
          <a:prstGeom prst="triangle">
            <a:avLst>
              <a:gd fmla="val 50000" name="adj"/>
            </a:avLst>
          </a:prstGeom>
          <a:solidFill>
            <a:schemeClr val="accent1"/>
          </a:solidFill>
          <a:ln cap="flat" cmpd="sng" w="1905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nvSpPr>
        <p:spPr>
          <a:xfrm>
            <a:off x="603300" y="2582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Insertion</a:t>
            </a:r>
          </a:p>
          <a:p>
            <a:pPr lvl="0" rtl="0">
              <a:spcBef>
                <a:spcPts val="0"/>
              </a:spcBef>
              <a:buNone/>
            </a:pPr>
            <a:r>
              <a:t/>
            </a:r>
            <a:endParaRPr/>
          </a:p>
        </p:txBody>
      </p:sp>
      <p:sp>
        <p:nvSpPr>
          <p:cNvPr id="162" name="Shape 162"/>
          <p:cNvSpPr/>
          <p:nvPr/>
        </p:nvSpPr>
        <p:spPr>
          <a:xfrm>
            <a:off x="3640986"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3" name="Shape 163"/>
          <p:cNvCxnSpPr/>
          <p:nvPr/>
        </p:nvCxnSpPr>
        <p:spPr>
          <a:xfrm>
            <a:off x="3640235"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164" name="Shape 164"/>
          <p:cNvSpPr txBox="1"/>
          <p:nvPr/>
        </p:nvSpPr>
        <p:spPr>
          <a:xfrm>
            <a:off x="3951376"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2</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5" name="Shape 165"/>
          <p:cNvSpPr/>
          <p:nvPr/>
        </p:nvSpPr>
        <p:spPr>
          <a:xfrm>
            <a:off x="5248235"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6" name="Shape 166"/>
          <p:cNvCxnSpPr/>
          <p:nvPr/>
        </p:nvCxnSpPr>
        <p:spPr>
          <a:xfrm>
            <a:off x="5247483" y="3264737"/>
            <a:ext cx="936000" cy="0"/>
          </a:xfrm>
          <a:prstGeom prst="straightConnector1">
            <a:avLst/>
          </a:prstGeom>
          <a:noFill/>
          <a:ln cap="flat" cmpd="sng" w="76200">
            <a:solidFill>
              <a:schemeClr val="accent1"/>
            </a:solidFill>
            <a:prstDash val="solid"/>
            <a:round/>
            <a:headEnd len="lg" w="lg" type="none"/>
            <a:tailEnd len="lg" w="lg" type="none"/>
          </a:ln>
        </p:spPr>
      </p:cxnSp>
      <p:sp>
        <p:nvSpPr>
          <p:cNvPr id="167" name="Shape 167"/>
          <p:cNvSpPr txBox="1"/>
          <p:nvPr/>
        </p:nvSpPr>
        <p:spPr>
          <a:xfrm>
            <a:off x="5558624"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3</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8" name="Shape 168"/>
          <p:cNvSpPr/>
          <p:nvPr/>
        </p:nvSpPr>
        <p:spPr>
          <a:xfrm>
            <a:off x="6855483" y="25421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9" name="Shape 169"/>
          <p:cNvCxnSpPr/>
          <p:nvPr/>
        </p:nvCxnSpPr>
        <p:spPr>
          <a:xfrm>
            <a:off x="6854732" y="3264737"/>
            <a:ext cx="936000" cy="0"/>
          </a:xfrm>
          <a:prstGeom prst="straightConnector1">
            <a:avLst/>
          </a:prstGeom>
          <a:noFill/>
          <a:ln cap="flat" cmpd="sng" w="76200">
            <a:solidFill>
              <a:schemeClr val="accent1"/>
            </a:solidFill>
            <a:prstDash val="solid"/>
            <a:round/>
            <a:headEnd len="lg" w="lg" type="none"/>
            <a:tailEnd len="lg" w="lg" type="none"/>
          </a:ln>
        </p:spPr>
      </p:cxnSp>
      <p:cxnSp>
        <p:nvCxnSpPr>
          <p:cNvPr id="170" name="Shape 170"/>
          <p:cNvCxnSpPr/>
          <p:nvPr/>
        </p:nvCxnSpPr>
        <p:spPr>
          <a:xfrm flipH="1">
            <a:off x="6854733" y="3332420"/>
            <a:ext cx="936000" cy="677100"/>
          </a:xfrm>
          <a:prstGeom prst="straightConnector1">
            <a:avLst/>
          </a:prstGeom>
          <a:noFill/>
          <a:ln cap="flat" cmpd="sng" w="38100">
            <a:solidFill>
              <a:schemeClr val="accent1"/>
            </a:solidFill>
            <a:prstDash val="solid"/>
            <a:round/>
            <a:headEnd len="lg" w="lg" type="none"/>
            <a:tailEnd len="lg" w="lg" type="none"/>
          </a:ln>
        </p:spPr>
      </p:cxnSp>
      <p:sp>
        <p:nvSpPr>
          <p:cNvPr id="171" name="Shape 171"/>
          <p:cNvSpPr txBox="1"/>
          <p:nvPr/>
        </p:nvSpPr>
        <p:spPr>
          <a:xfrm>
            <a:off x="7166682" y="26739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9</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cxnSp>
        <p:nvCxnSpPr>
          <p:cNvPr id="172" name="Shape 172"/>
          <p:cNvCxnSpPr/>
          <p:nvPr/>
        </p:nvCxnSpPr>
        <p:spPr>
          <a:xfrm flipH="1" rot="10800000">
            <a:off x="4199856" y="2932094"/>
            <a:ext cx="825000" cy="680399"/>
          </a:xfrm>
          <a:prstGeom prst="straightConnector1">
            <a:avLst/>
          </a:prstGeom>
          <a:noFill/>
          <a:ln cap="flat" cmpd="sng" w="38100">
            <a:solidFill>
              <a:schemeClr val="accent1"/>
            </a:solidFill>
            <a:prstDash val="solid"/>
            <a:round/>
            <a:headEnd len="lg" w="lg" type="none"/>
            <a:tailEnd len="lg" w="lg" type="triangle"/>
          </a:ln>
        </p:spPr>
      </p:cxnSp>
      <p:cxnSp>
        <p:nvCxnSpPr>
          <p:cNvPr id="173" name="Shape 173"/>
          <p:cNvCxnSpPr/>
          <p:nvPr/>
        </p:nvCxnSpPr>
        <p:spPr>
          <a:xfrm flipH="1" rot="10800000">
            <a:off x="5871395" y="2991957"/>
            <a:ext cx="825000" cy="680399"/>
          </a:xfrm>
          <a:prstGeom prst="straightConnector1">
            <a:avLst/>
          </a:prstGeom>
          <a:noFill/>
          <a:ln cap="flat" cmpd="sng" w="38100">
            <a:solidFill>
              <a:schemeClr val="accent1"/>
            </a:solidFill>
            <a:prstDash val="solid"/>
            <a:round/>
            <a:headEnd len="lg" w="lg" type="none"/>
            <a:tailEnd len="lg" w="lg" type="triangle"/>
          </a:ln>
        </p:spPr>
      </p:cxnSp>
      <p:sp>
        <p:nvSpPr>
          <p:cNvPr id="174" name="Shape 174"/>
          <p:cNvSpPr/>
          <p:nvPr/>
        </p:nvSpPr>
        <p:spPr>
          <a:xfrm>
            <a:off x="1199207" y="2909720"/>
            <a:ext cx="1449000" cy="7980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txBox="1"/>
          <p:nvPr/>
        </p:nvSpPr>
        <p:spPr>
          <a:xfrm>
            <a:off x="1298621" y="3026778"/>
            <a:ext cx="1255199"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head</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76" name="Shape 176"/>
          <p:cNvSpPr/>
          <p:nvPr/>
        </p:nvSpPr>
        <p:spPr>
          <a:xfrm>
            <a:off x="2588283" y="4599530"/>
            <a:ext cx="936000" cy="1467300"/>
          </a:xfrm>
          <a:prstGeom prst="rect">
            <a:avLst/>
          </a:prstGeom>
          <a:noFill/>
          <a:ln cap="flat" cmpd="sng" w="3810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7" name="Shape 177"/>
          <p:cNvCxnSpPr/>
          <p:nvPr/>
        </p:nvCxnSpPr>
        <p:spPr>
          <a:xfrm>
            <a:off x="2587532" y="5322137"/>
            <a:ext cx="936000" cy="0"/>
          </a:xfrm>
          <a:prstGeom prst="straightConnector1">
            <a:avLst/>
          </a:prstGeom>
          <a:noFill/>
          <a:ln cap="flat" cmpd="sng" w="76200">
            <a:solidFill>
              <a:schemeClr val="accent1"/>
            </a:solidFill>
            <a:prstDash val="solid"/>
            <a:round/>
            <a:headEnd len="lg" w="lg" type="none"/>
            <a:tailEnd len="lg" w="lg" type="none"/>
          </a:ln>
        </p:spPr>
      </p:cxnSp>
      <p:sp>
        <p:nvSpPr>
          <p:cNvPr id="178" name="Shape 178"/>
          <p:cNvSpPr txBox="1"/>
          <p:nvPr/>
        </p:nvSpPr>
        <p:spPr>
          <a:xfrm>
            <a:off x="2899482" y="4731397"/>
            <a:ext cx="442200" cy="411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Consolas"/>
                <a:ea typeface="Consolas"/>
                <a:cs typeface="Consolas"/>
                <a:sym typeface="Consolas"/>
              </a:rPr>
              <a:t>1</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79" name="Shape 179"/>
          <p:cNvSpPr/>
          <p:nvPr/>
        </p:nvSpPr>
        <p:spPr>
          <a:xfrm>
            <a:off x="2952012" y="3692775"/>
            <a:ext cx="1290675" cy="2071075"/>
          </a:xfrm>
          <a:custGeom>
            <a:pathLst>
              <a:path extrusionOk="0" h="82843" w="51627">
                <a:moveTo>
                  <a:pt x="7747" y="82843"/>
                </a:moveTo>
                <a:cubicBezTo>
                  <a:pt x="15041" y="76851"/>
                  <a:pt x="52424" y="57703"/>
                  <a:pt x="51513" y="46892"/>
                </a:cubicBezTo>
                <a:cubicBezTo>
                  <a:pt x="50601" y="36080"/>
                  <a:pt x="9440" y="25790"/>
                  <a:pt x="2276" y="17975"/>
                </a:cubicBezTo>
                <a:cubicBezTo>
                  <a:pt x="-4888" y="10159"/>
                  <a:pt x="7486" y="2995"/>
                  <a:pt x="8528" y="0"/>
                </a:cubicBezTo>
              </a:path>
            </a:pathLst>
          </a:custGeom>
          <a:noFill/>
          <a:ln cap="flat" cmpd="sng" w="38100">
            <a:solidFill>
              <a:schemeClr val="accent1"/>
            </a:solidFill>
            <a:prstDash val="solid"/>
            <a:round/>
            <a:headEnd len="lg" w="lg" type="none"/>
            <a:tailEnd len="lg" w="lg" type="none"/>
          </a:ln>
        </p:spPr>
      </p:sp>
      <p:sp>
        <p:nvSpPr>
          <p:cNvPr id="180" name="Shape 180"/>
          <p:cNvSpPr/>
          <p:nvPr/>
        </p:nvSpPr>
        <p:spPr>
          <a:xfrm rot="3101675">
            <a:off x="3083357" y="3573685"/>
            <a:ext cx="325722" cy="214682"/>
          </a:xfrm>
          <a:prstGeom prst="triangle">
            <a:avLst>
              <a:gd fmla="val 50000" name="adj"/>
            </a:avLst>
          </a:prstGeom>
          <a:solidFill>
            <a:schemeClr val="accent1"/>
          </a:solidFill>
          <a:ln cap="flat" cmpd="sng" w="19050">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1" name="Shape 181"/>
          <p:cNvCxnSpPr/>
          <p:nvPr/>
        </p:nvCxnSpPr>
        <p:spPr>
          <a:xfrm>
            <a:off x="2305550" y="3888150"/>
            <a:ext cx="273600" cy="507900"/>
          </a:xfrm>
          <a:prstGeom prst="straightConnector1">
            <a:avLst/>
          </a:prstGeom>
          <a:noFill/>
          <a:ln cap="flat" cmpd="sng" w="38100">
            <a:solidFill>
              <a:schemeClr val="accent1"/>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nvSpPr>
        <p:spPr>
          <a:xfrm>
            <a:off x="2619300" y="1420850"/>
            <a:ext cx="7907999" cy="4850999"/>
          </a:xfrm>
          <a:prstGeom prst="rect">
            <a:avLst/>
          </a:prstGeom>
          <a:noFill/>
          <a:ln>
            <a:noFill/>
          </a:ln>
        </p:spPr>
        <p:txBody>
          <a:bodyPr anchorCtr="0" anchor="ctr" bIns="91425" lIns="91425" rIns="91425" tIns="91425">
            <a:noAutofit/>
          </a:bodyPr>
          <a:lstStyle/>
          <a:p>
            <a:pPr lvl="0" rtl="0">
              <a:spcBef>
                <a:spcPts val="0"/>
              </a:spcBef>
              <a:buNone/>
            </a:pPr>
            <a:r>
              <a:t/>
            </a:r>
            <a:endParaRPr>
              <a:latin typeface="Consolas"/>
              <a:ea typeface="Consolas"/>
              <a:cs typeface="Consolas"/>
              <a:sym typeface="Consolas"/>
            </a:endParaRPr>
          </a:p>
          <a:p>
            <a:pPr lvl="0" rtl="0">
              <a:lnSpc>
                <a:spcPct val="115000"/>
              </a:lnSpc>
              <a:spcBef>
                <a:spcPts val="0"/>
              </a:spcBef>
              <a:buNone/>
            </a:pPr>
            <a:r>
              <a:t/>
            </a:r>
            <a:endParaRPr b="1" sz="2400">
              <a:solidFill>
                <a:srgbClr val="FFFFFF"/>
              </a:solidFill>
              <a:latin typeface="Consolas"/>
              <a:ea typeface="Consolas"/>
              <a:cs typeface="Consolas"/>
              <a:sym typeface="Consolas"/>
            </a:endParaRPr>
          </a:p>
          <a:p>
            <a:pPr lvl="0" rtl="0">
              <a:lnSpc>
                <a:spcPct val="115000"/>
              </a:lnSpc>
              <a:spcBef>
                <a:spcPts val="0"/>
              </a:spcBef>
              <a:buNone/>
            </a:pPr>
            <a:r>
              <a:rPr b="1" lang="en" sz="1800">
                <a:solidFill>
                  <a:srgbClr val="6FA8DC"/>
                </a:solidFill>
                <a:latin typeface="Consolas"/>
                <a:ea typeface="Consolas"/>
                <a:cs typeface="Consolas"/>
                <a:sym typeface="Consolas"/>
              </a:rPr>
              <a:t>void</a:t>
            </a:r>
            <a:r>
              <a:rPr b="1" lang="en" sz="1800">
                <a:solidFill>
                  <a:srgbClr val="FFFFFF"/>
                </a:solidFill>
                <a:latin typeface="Consolas"/>
                <a:ea typeface="Consolas"/>
                <a:cs typeface="Consolas"/>
                <a:sym typeface="Consolas"/>
              </a:rPr>
              <a:t> insert(</a:t>
            </a:r>
            <a:r>
              <a:rPr b="1" lang="en" sz="1800">
                <a:solidFill>
                  <a:srgbClr val="6FA8DC"/>
                </a:solidFill>
                <a:latin typeface="Consolas"/>
                <a:ea typeface="Consolas"/>
                <a:cs typeface="Consolas"/>
                <a:sym typeface="Consolas"/>
              </a:rPr>
              <a:t>int</a:t>
            </a:r>
            <a:r>
              <a:rPr b="1" lang="en" sz="1800">
                <a:solidFill>
                  <a:srgbClr val="FFFFFF"/>
                </a:solidFill>
                <a:latin typeface="Consolas"/>
                <a:ea typeface="Consolas"/>
                <a:cs typeface="Consolas"/>
                <a:sym typeface="Consolas"/>
              </a:rPr>
              <a:t> n)</a:t>
            </a:r>
          </a:p>
          <a:p>
            <a:pPr lvl="0" rtl="0">
              <a:lnSpc>
                <a:spcPct val="115000"/>
              </a:lnSpc>
              <a:spcBef>
                <a:spcPts val="0"/>
              </a:spcBef>
              <a:buNone/>
            </a:pPr>
            <a:r>
              <a:rPr b="1" lang="en" sz="1800">
                <a:solidFill>
                  <a:srgbClr val="FFFFFF"/>
                </a:solidFill>
                <a:latin typeface="Consolas"/>
                <a:ea typeface="Consolas"/>
                <a:cs typeface="Consolas"/>
                <a:sym typeface="Consolas"/>
              </a:rPr>
              <a:t>{</a:t>
            </a:r>
          </a:p>
          <a:p>
            <a:pPr indent="457200" lvl="0" rtl="0">
              <a:lnSpc>
                <a:spcPct val="115000"/>
              </a:lnSpc>
              <a:spcBef>
                <a:spcPts val="0"/>
              </a:spcBef>
              <a:buNone/>
            </a:pPr>
            <a:r>
              <a:rPr b="1" lang="en" sz="1800">
                <a:solidFill>
                  <a:srgbClr val="FFFF00"/>
                </a:solidFill>
                <a:latin typeface="Consolas"/>
                <a:ea typeface="Consolas"/>
                <a:cs typeface="Consolas"/>
                <a:sym typeface="Consolas"/>
              </a:rPr>
              <a:t>// create new node</a:t>
            </a:r>
          </a:p>
          <a:p>
            <a:pPr indent="457200" lvl="0" rtl="0">
              <a:lnSpc>
                <a:spcPct val="115000"/>
              </a:lnSpc>
              <a:spcBef>
                <a:spcPts val="0"/>
              </a:spcBef>
              <a:buNone/>
            </a:pPr>
            <a:r>
              <a:rPr b="1" lang="en" sz="1800">
                <a:solidFill>
                  <a:srgbClr val="FFFFFF"/>
                </a:solidFill>
                <a:latin typeface="Consolas"/>
                <a:ea typeface="Consolas"/>
                <a:cs typeface="Consolas"/>
                <a:sym typeface="Consolas"/>
              </a:rPr>
              <a:t>node* new = malloc(sizeof(node));</a:t>
            </a:r>
          </a:p>
          <a:p>
            <a:pPr indent="457200" lvl="0" rtl="0">
              <a:lnSpc>
                <a:spcPct val="115000"/>
              </a:lnSpc>
              <a:spcBef>
                <a:spcPts val="0"/>
              </a:spcBef>
              <a:buNone/>
            </a:pPr>
            <a:r>
              <a:t/>
            </a:r>
            <a:endParaRPr b="1" sz="1800">
              <a:solidFill>
                <a:srgbClr val="FFFFFF"/>
              </a:solidFill>
              <a:latin typeface="Consolas"/>
              <a:ea typeface="Consolas"/>
              <a:cs typeface="Consolas"/>
              <a:sym typeface="Consolas"/>
            </a:endParaRPr>
          </a:p>
          <a:p>
            <a:pPr indent="457200" lvl="0" rtl="0">
              <a:lnSpc>
                <a:spcPct val="115000"/>
              </a:lnSpc>
              <a:spcBef>
                <a:spcPts val="0"/>
              </a:spcBef>
              <a:buNone/>
            </a:pPr>
            <a:r>
              <a:rPr b="1" lang="en" sz="1800">
                <a:solidFill>
                  <a:srgbClr val="FFFF00"/>
                </a:solidFill>
                <a:latin typeface="Consolas"/>
                <a:ea typeface="Consolas"/>
                <a:cs typeface="Consolas"/>
                <a:sym typeface="Consolas"/>
              </a:rPr>
              <a:t>// check for NULL</a:t>
            </a:r>
          </a:p>
          <a:p>
            <a:pPr indent="457200" lvl="0" rtl="0">
              <a:lnSpc>
                <a:spcPct val="115000"/>
              </a:lnSpc>
              <a:spcBef>
                <a:spcPts val="0"/>
              </a:spcBef>
              <a:buNone/>
            </a:pPr>
            <a:r>
              <a:rPr b="1" lang="en" sz="1800">
                <a:solidFill>
                  <a:srgbClr val="6D9EEB"/>
                </a:solidFill>
                <a:latin typeface="Consolas"/>
                <a:ea typeface="Consolas"/>
                <a:cs typeface="Consolas"/>
                <a:sym typeface="Consolas"/>
              </a:rPr>
              <a:t>if</a:t>
            </a:r>
            <a:r>
              <a:rPr b="1" lang="en" sz="1800">
                <a:solidFill>
                  <a:srgbClr val="FFFFFF"/>
                </a:solidFill>
                <a:latin typeface="Consolas"/>
                <a:ea typeface="Consolas"/>
                <a:cs typeface="Consolas"/>
                <a:sym typeface="Consolas"/>
              </a:rPr>
              <a:t> (new == NULL)</a:t>
            </a:r>
          </a:p>
          <a:p>
            <a:pPr indent="457200" lvl="0" rtl="0">
              <a:lnSpc>
                <a:spcPct val="115000"/>
              </a:lnSpc>
              <a:spcBef>
                <a:spcPts val="0"/>
              </a:spcBef>
              <a:buNone/>
            </a:pPr>
            <a:r>
              <a:rPr b="1" lang="en" sz="1800">
                <a:solidFill>
                  <a:srgbClr val="FFFFFF"/>
                </a:solidFill>
                <a:latin typeface="Consolas"/>
                <a:ea typeface="Consolas"/>
                <a:cs typeface="Consolas"/>
                <a:sym typeface="Consolas"/>
              </a:rPr>
              <a:t>{</a:t>
            </a:r>
          </a:p>
          <a:p>
            <a:pPr indent="457200" lvl="0" rtl="0">
              <a:lnSpc>
                <a:spcPct val="115000"/>
              </a:lnSpc>
              <a:spcBef>
                <a:spcPts val="0"/>
              </a:spcBef>
              <a:buNone/>
            </a:pPr>
            <a:r>
              <a:rPr b="1" lang="en" sz="1800">
                <a:solidFill>
                  <a:srgbClr val="FFFFFF"/>
                </a:solidFill>
                <a:latin typeface="Consolas"/>
                <a:ea typeface="Consolas"/>
                <a:cs typeface="Consolas"/>
                <a:sym typeface="Consolas"/>
              </a:rPr>
              <a:t>	exit(1);</a:t>
            </a:r>
          </a:p>
          <a:p>
            <a:pPr indent="457200" lvl="0" rtl="0">
              <a:lnSpc>
                <a:spcPct val="115000"/>
              </a:lnSpc>
              <a:spcBef>
                <a:spcPts val="0"/>
              </a:spcBef>
              <a:buNone/>
            </a:pPr>
            <a:r>
              <a:rPr b="1" lang="en" sz="1800">
                <a:solidFill>
                  <a:srgbClr val="FFFFFF"/>
                </a:solidFill>
                <a:latin typeface="Consolas"/>
                <a:ea typeface="Consolas"/>
                <a:cs typeface="Consolas"/>
                <a:sym typeface="Consolas"/>
              </a:rPr>
              <a:t>}</a:t>
            </a:r>
          </a:p>
          <a:p>
            <a:pPr indent="457200" lvl="0" rtl="0">
              <a:lnSpc>
                <a:spcPct val="115000"/>
              </a:lnSpc>
              <a:spcBef>
                <a:spcPts val="0"/>
              </a:spcBef>
              <a:buNone/>
            </a:pPr>
            <a:r>
              <a:rPr b="1" lang="en" sz="1800">
                <a:solidFill>
                  <a:srgbClr val="FFFF00"/>
                </a:solidFill>
                <a:latin typeface="Consolas"/>
                <a:ea typeface="Consolas"/>
                <a:cs typeface="Consolas"/>
                <a:sym typeface="Consolas"/>
              </a:rPr>
              <a:t>// initialize new node</a:t>
            </a:r>
          </a:p>
          <a:p>
            <a:pPr indent="457200" lvl="0" rtl="0">
              <a:lnSpc>
                <a:spcPct val="115000"/>
              </a:lnSpc>
              <a:spcBef>
                <a:spcPts val="0"/>
              </a:spcBef>
              <a:buNone/>
            </a:pPr>
            <a:r>
              <a:rPr b="1" lang="en" sz="1800">
                <a:solidFill>
                  <a:srgbClr val="FFFFFF"/>
                </a:solidFill>
                <a:latin typeface="Consolas"/>
                <a:ea typeface="Consolas"/>
                <a:cs typeface="Consolas"/>
                <a:sym typeface="Consolas"/>
              </a:rPr>
              <a:t>new-&gt;n = n;</a:t>
            </a:r>
          </a:p>
          <a:p>
            <a:pPr indent="457200" lvl="0" rtl="0">
              <a:lnSpc>
                <a:spcPct val="115000"/>
              </a:lnSpc>
              <a:spcBef>
                <a:spcPts val="0"/>
              </a:spcBef>
              <a:buNone/>
            </a:pPr>
            <a:r>
              <a:rPr b="1" lang="en" sz="1800">
                <a:solidFill>
                  <a:srgbClr val="FFFFFF"/>
                </a:solidFill>
                <a:latin typeface="Consolas"/>
                <a:ea typeface="Consolas"/>
                <a:cs typeface="Consolas"/>
                <a:sym typeface="Consolas"/>
              </a:rPr>
              <a:t>new-&gt;next = NULL;</a:t>
            </a:r>
          </a:p>
          <a:p>
            <a:pPr lvl="0" rtl="0">
              <a:lnSpc>
                <a:spcPct val="115000"/>
              </a:lnSpc>
              <a:spcBef>
                <a:spcPts val="0"/>
              </a:spcBef>
              <a:buNone/>
            </a:pPr>
            <a:r>
              <a:t/>
            </a:r>
            <a:endParaRPr b="1" sz="1800">
              <a:solidFill>
                <a:srgbClr val="FFFF00"/>
              </a:solidFill>
              <a:latin typeface="Consolas"/>
              <a:ea typeface="Consolas"/>
              <a:cs typeface="Consolas"/>
              <a:sym typeface="Consolas"/>
            </a:endParaRPr>
          </a:p>
          <a:p>
            <a:pPr indent="457200" lvl="0" rtl="0">
              <a:lnSpc>
                <a:spcPct val="115000"/>
              </a:lnSpc>
              <a:spcBef>
                <a:spcPts val="0"/>
              </a:spcBef>
              <a:buNone/>
            </a:pPr>
            <a:r>
              <a:rPr b="1" lang="en" sz="1800">
                <a:solidFill>
                  <a:srgbClr val="FFFF00"/>
                </a:solidFill>
                <a:latin typeface="Consolas"/>
                <a:ea typeface="Consolas"/>
                <a:cs typeface="Consolas"/>
                <a:sym typeface="Consolas"/>
              </a:rPr>
              <a:t>// insert new node at head</a:t>
            </a:r>
          </a:p>
          <a:p>
            <a:pPr indent="457200" lvl="0" rtl="0">
              <a:lnSpc>
                <a:spcPct val="115000"/>
              </a:lnSpc>
              <a:spcBef>
                <a:spcPts val="0"/>
              </a:spcBef>
              <a:buNone/>
            </a:pPr>
            <a:r>
              <a:rPr b="1" lang="en" sz="1800">
                <a:solidFill>
                  <a:srgbClr val="FFFFFF"/>
                </a:solidFill>
                <a:latin typeface="Consolas"/>
                <a:ea typeface="Consolas"/>
                <a:cs typeface="Consolas"/>
                <a:sym typeface="Consolas"/>
              </a:rPr>
              <a:t>new-&gt;next = head;</a:t>
            </a:r>
          </a:p>
          <a:p>
            <a:pPr indent="457200" lvl="0" rtl="0">
              <a:lnSpc>
                <a:spcPct val="115000"/>
              </a:lnSpc>
              <a:spcBef>
                <a:spcPts val="0"/>
              </a:spcBef>
              <a:buNone/>
            </a:pPr>
            <a:r>
              <a:rPr b="1" lang="en" sz="1800">
                <a:solidFill>
                  <a:srgbClr val="FFFFFF"/>
                </a:solidFill>
                <a:latin typeface="Consolas"/>
                <a:ea typeface="Consolas"/>
                <a:cs typeface="Consolas"/>
                <a:sym typeface="Consolas"/>
              </a:rPr>
              <a:t>head = new;</a:t>
            </a:r>
          </a:p>
          <a:p>
            <a:pPr lvl="0" rtl="0">
              <a:lnSpc>
                <a:spcPct val="115000"/>
              </a:lnSpc>
              <a:spcBef>
                <a:spcPts val="0"/>
              </a:spcBef>
              <a:buNone/>
            </a:pPr>
            <a:r>
              <a:rPr b="1" lang="en" sz="1800">
                <a:solidFill>
                  <a:srgbClr val="FFFFFF"/>
                </a:solidFill>
                <a:latin typeface="Consolas"/>
                <a:ea typeface="Consolas"/>
                <a:cs typeface="Consolas"/>
                <a:sym typeface="Consolas"/>
              </a:rPr>
              <a:t>}</a:t>
            </a:r>
          </a:p>
          <a:p>
            <a:pPr lvl="0" rtl="0">
              <a:lnSpc>
                <a:spcPct val="115000"/>
              </a:lnSpc>
              <a:spcBef>
                <a:spcPts val="0"/>
              </a:spcBef>
              <a:buNone/>
            </a:pPr>
            <a:r>
              <a:t/>
            </a:r>
            <a:endParaRPr b="1" sz="2400">
              <a:solidFill>
                <a:srgbClr val="FFFFFF"/>
              </a:solidFill>
              <a:latin typeface="Consolas"/>
              <a:ea typeface="Consolas"/>
              <a:cs typeface="Consolas"/>
              <a:sym typeface="Consolas"/>
            </a:endParaRPr>
          </a:p>
          <a:p>
            <a:pPr lvl="0" rtl="0">
              <a:lnSpc>
                <a:spcPct val="115000"/>
              </a:lnSpc>
              <a:spcBef>
                <a:spcPts val="0"/>
              </a:spcBef>
              <a:buNone/>
            </a:pPr>
            <a:r>
              <a:t/>
            </a:r>
            <a:endParaRPr b="1" sz="2400">
              <a:solidFill>
                <a:srgbClr val="FFFFFF"/>
              </a:solidFill>
              <a:latin typeface="Consolas"/>
              <a:ea typeface="Consolas"/>
              <a:cs typeface="Consolas"/>
              <a:sym typeface="Consolas"/>
            </a:endParaRPr>
          </a:p>
          <a:p>
            <a:pPr lvl="0" rtl="0">
              <a:lnSpc>
                <a:spcPct val="115000"/>
              </a:lnSpc>
              <a:spcBef>
                <a:spcPts val="0"/>
              </a:spcBef>
              <a:buNone/>
            </a:pPr>
            <a:r>
              <a:rPr b="1" lang="en" sz="2400">
                <a:solidFill>
                  <a:srgbClr val="FFFFFF"/>
                </a:solidFill>
              </a:rPr>
              <a:t> </a:t>
            </a:r>
          </a:p>
          <a:p>
            <a:pPr lvl="0" rtl="0">
              <a:lnSpc>
                <a:spcPct val="115000"/>
              </a:lnSpc>
              <a:spcBef>
                <a:spcPts val="0"/>
              </a:spcBef>
              <a:buNone/>
            </a:pPr>
            <a:r>
              <a:t/>
            </a:r>
            <a:endParaRPr b="1" sz="2400">
              <a:solidFill>
                <a:srgbClr val="FFFFFF"/>
              </a:solidFill>
            </a:endParaRPr>
          </a:p>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