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3"/>
  </p:notesMasterIdLst>
  <p:handoutMasterIdLst>
    <p:handoutMasterId r:id="rId14"/>
  </p:handoutMasterIdLst>
  <p:sldIdLst>
    <p:sldId id="256" r:id="rId2"/>
    <p:sldId id="315" r:id="rId3"/>
    <p:sldId id="321" r:id="rId4"/>
    <p:sldId id="312" r:id="rId5"/>
    <p:sldId id="314" r:id="rId6"/>
    <p:sldId id="316" r:id="rId7"/>
    <p:sldId id="322" r:id="rId8"/>
    <p:sldId id="313" r:id="rId9"/>
    <p:sldId id="320" r:id="rId10"/>
    <p:sldId id="317" r:id="rId11"/>
    <p:sldId id="323" r:id="rId12"/>
  </p:sldIdLst>
  <p:sldSz cx="9144000" cy="6858000" type="screen4x3"/>
  <p:notesSz cx="7099300" cy="10234613"/>
  <p:defaultTextStyle>
    <a:defPPr>
      <a:defRPr lang="en-GB"/>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325"/>
    <a:srgbClr val="990000"/>
    <a:srgbClr val="FFFF00"/>
    <a:srgbClr val="FF0066"/>
    <a:srgbClr val="99FFCC"/>
    <a:srgbClr val="9966FF"/>
    <a:srgbClr val="00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7" autoAdjust="0"/>
    <p:restoredTop sz="94731" autoAdjust="0"/>
  </p:normalViewPr>
  <p:slideViewPr>
    <p:cSldViewPr>
      <p:cViewPr varScale="1">
        <p:scale>
          <a:sx n="163" d="100"/>
          <a:sy n="163" d="100"/>
        </p:scale>
        <p:origin x="1842"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2526"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a:latin typeface="Times New Roman" pitchFamily="18" charset="0"/>
              </a:defRPr>
            </a:lvl1pPr>
          </a:lstStyle>
          <a:p>
            <a:pPr>
              <a:defRPr/>
            </a:pPr>
            <a:endParaRPr lang="ja-JP" altLang="ja-JP"/>
          </a:p>
        </p:txBody>
      </p:sp>
      <p:sp>
        <p:nvSpPr>
          <p:cNvPr id="234499" name="Rectangle 3"/>
          <p:cNvSpPr>
            <a:spLocks noGrp="1" noChangeArrowheads="1"/>
          </p:cNvSpPr>
          <p:nvPr>
            <p:ph type="dt" sz="quarter"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ja-JP" altLang="ja-JP"/>
          </a:p>
        </p:txBody>
      </p:sp>
      <p:sp>
        <p:nvSpPr>
          <p:cNvPr id="234500" name="Rectangle 4"/>
          <p:cNvSpPr>
            <a:spLocks noGrp="1" noChangeArrowheads="1"/>
          </p:cNvSpPr>
          <p:nvPr>
            <p:ph type="ftr" sz="quarter" idx="2"/>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a:latin typeface="Times New Roman" pitchFamily="18" charset="0"/>
              </a:defRPr>
            </a:lvl1pPr>
          </a:lstStyle>
          <a:p>
            <a:pPr>
              <a:defRPr/>
            </a:pPr>
            <a:endParaRPr lang="ja-JP" altLang="ja-JP"/>
          </a:p>
        </p:txBody>
      </p:sp>
      <p:sp>
        <p:nvSpPr>
          <p:cNvPr id="234501" name="Rectangle 5"/>
          <p:cNvSpPr>
            <a:spLocks noGrp="1" noChangeArrowheads="1"/>
          </p:cNvSpPr>
          <p:nvPr>
            <p:ph type="sldNum" sz="quarter" idx="3"/>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60EC7110-3FD5-44EC-93E9-9E3C8FD22245}" type="slidenum">
              <a:rPr lang="en-GB" altLang="ja-JP"/>
              <a:pPr>
                <a:defRPr/>
              </a:pPr>
              <a:t>‹#›</a:t>
            </a:fld>
            <a:endParaRPr lang="en-GB" altLang="ja-JP"/>
          </a:p>
        </p:txBody>
      </p:sp>
    </p:spTree>
    <p:extLst>
      <p:ext uri="{BB962C8B-B14F-4D97-AF65-F5344CB8AC3E}">
        <p14:creationId xmlns:p14="http://schemas.microsoft.com/office/powerpoint/2010/main" val="1948670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smtClean="0">
                <a:latin typeface="Times New Roman" pitchFamily="18" charset="0"/>
              </a:defRPr>
            </a:lvl1pPr>
          </a:lstStyle>
          <a:p>
            <a:pPr>
              <a:defRPr/>
            </a:pPr>
            <a:endParaRPr lang="en-US" altLang="ja-JP"/>
          </a:p>
        </p:txBody>
      </p:sp>
      <p:sp>
        <p:nvSpPr>
          <p:cNvPr id="136195" name="Rectangle 3"/>
          <p:cNvSpPr>
            <a:spLocks noGrp="1" noChangeArrowheads="1"/>
          </p:cNvSpPr>
          <p:nvPr>
            <p:ph type="dt"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smtClean="0">
                <a:latin typeface="Times New Roman" pitchFamily="18" charset="0"/>
              </a:defRPr>
            </a:lvl1pPr>
          </a:lstStyle>
          <a:p>
            <a:pPr>
              <a:defRPr/>
            </a:pPr>
            <a:endParaRPr lang="en-US" altLang="ja-JP"/>
          </a:p>
        </p:txBody>
      </p:sp>
      <p:sp>
        <p:nvSpPr>
          <p:cNvPr id="922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709613" y="4860925"/>
            <a:ext cx="5680075"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en-US" noProof="0" dirty="0"/>
              <a:t>Click here to write your text</a:t>
            </a:r>
          </a:p>
          <a:p>
            <a:pPr lvl="1"/>
            <a:r>
              <a:rPr lang="en-US" noProof="0" dirty="0"/>
              <a:t>Text</a:t>
            </a:r>
          </a:p>
          <a:p>
            <a:pPr lvl="2"/>
            <a:r>
              <a:rPr lang="en-US" noProof="0" dirty="0"/>
              <a:t>Text</a:t>
            </a:r>
          </a:p>
          <a:p>
            <a:pPr lvl="3"/>
            <a:r>
              <a:rPr lang="en-US" noProof="0" dirty="0"/>
              <a:t>Text</a:t>
            </a:r>
          </a:p>
          <a:p>
            <a:pPr lvl="4"/>
            <a:r>
              <a:rPr lang="en-US" noProof="0" dirty="0"/>
              <a:t>Text</a:t>
            </a:r>
          </a:p>
        </p:txBody>
      </p:sp>
      <p:sp>
        <p:nvSpPr>
          <p:cNvPr id="136198" name="Rectangle 6"/>
          <p:cNvSpPr>
            <a:spLocks noGrp="1" noChangeArrowheads="1"/>
          </p:cNvSpPr>
          <p:nvPr>
            <p:ph type="ftr" sz="quarter" idx="4"/>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smtClean="0">
                <a:latin typeface="Times New Roman" pitchFamily="18" charset="0"/>
              </a:defRPr>
            </a:lvl1pPr>
          </a:lstStyle>
          <a:p>
            <a:pPr>
              <a:defRPr/>
            </a:pPr>
            <a:endParaRPr lang="en-US" altLang="ja-JP"/>
          </a:p>
        </p:txBody>
      </p:sp>
      <p:sp>
        <p:nvSpPr>
          <p:cNvPr id="136199" name="Rectangle 7"/>
          <p:cNvSpPr>
            <a:spLocks noGrp="1" noChangeArrowheads="1"/>
          </p:cNvSpPr>
          <p:nvPr>
            <p:ph type="sldNum" sz="quarter" idx="5"/>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smtClean="0">
                <a:latin typeface="Times New Roman" pitchFamily="18" charset="0"/>
              </a:defRPr>
            </a:lvl1pPr>
          </a:lstStyle>
          <a:p>
            <a:pPr>
              <a:defRPr/>
            </a:pPr>
            <a:fld id="{3796F18C-2AC7-48DA-B3AD-1FD0CBA6D60E}" type="slidenum">
              <a:rPr lang="en-US" altLang="ja-JP"/>
              <a:pPr>
                <a:defRPr/>
              </a:pPr>
              <a:t>‹#›</a:t>
            </a:fld>
            <a:endParaRPr lang="en-US" altLang="ja-JP"/>
          </a:p>
        </p:txBody>
      </p:sp>
    </p:spTree>
    <p:extLst>
      <p:ext uri="{BB962C8B-B14F-4D97-AF65-F5344CB8AC3E}">
        <p14:creationId xmlns:p14="http://schemas.microsoft.com/office/powerpoint/2010/main" val="2616032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miter lim="800000"/>
            <a:headEnd/>
            <a:tailEnd/>
          </a:ln>
        </p:spPr>
        <p:txBody>
          <a:bodyPr/>
          <a:lstStyle/>
          <a:p>
            <a:fld id="{7A87D348-D4E9-4C4E-9925-2C35CDC0B776}" type="slidenum">
              <a:rPr lang="en-US" altLang="ja-JP"/>
              <a:pPr/>
              <a:t>1</a:t>
            </a:fld>
            <a:endParaRPr lang="en-US" altLang="ja-JP"/>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p:spPr>
        <p:txBody>
          <a:bodyPr/>
          <a:lstStyle/>
          <a:p>
            <a:pPr eaLnBrk="1" hangingPunct="1"/>
            <a:endParaRPr lang="en-US" altLang="ja-JP"/>
          </a:p>
        </p:txBody>
      </p:sp>
    </p:spTree>
    <p:extLst>
      <p:ext uri="{BB962C8B-B14F-4D97-AF65-F5344CB8AC3E}">
        <p14:creationId xmlns:p14="http://schemas.microsoft.com/office/powerpoint/2010/main" val="227632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992188" y="768350"/>
            <a:ext cx="5114925" cy="3836988"/>
          </a:xfrm>
          <a:ln/>
        </p:spPr>
      </p:sp>
      <p:sp>
        <p:nvSpPr>
          <p:cNvPr id="11267" name="Notes Placeholder 2"/>
          <p:cNvSpPr>
            <a:spLocks noGrp="1"/>
          </p:cNvSpPr>
          <p:nvPr>
            <p:ph type="body" idx="1"/>
          </p:nvPr>
        </p:nvSpPr>
        <p:spPr>
          <a:noFill/>
        </p:spPr>
        <p:txBody>
          <a:bodyPr/>
          <a:lstStyle/>
          <a:p>
            <a:endParaRPr kumimoji="1" lang="ja-JP" altLang="en-US"/>
          </a:p>
        </p:txBody>
      </p:sp>
      <p:sp>
        <p:nvSpPr>
          <p:cNvPr id="11268" name="Slide Number Placeholder 3"/>
          <p:cNvSpPr>
            <a:spLocks noGrp="1"/>
          </p:cNvSpPr>
          <p:nvPr>
            <p:ph type="sldNum" sz="quarter" idx="5"/>
          </p:nvPr>
        </p:nvSpPr>
        <p:spPr>
          <a:noFill/>
          <a:ln>
            <a:miter lim="800000"/>
            <a:headEnd/>
            <a:tailEnd/>
          </a:ln>
        </p:spPr>
        <p:txBody>
          <a:bodyPr/>
          <a:lstStyle/>
          <a:p>
            <a:fld id="{1BF24388-CC5D-4D9C-8EA4-58367FB9F5DC}" type="slidenum">
              <a:rPr lang="en-US" altLang="ja-JP"/>
              <a:pPr/>
              <a:t>2</a:t>
            </a:fld>
            <a:endParaRPr lang="en-US" altLang="ja-JP"/>
          </a:p>
        </p:txBody>
      </p:sp>
    </p:spTree>
    <p:extLst>
      <p:ext uri="{BB962C8B-B14F-4D97-AF65-F5344CB8AC3E}">
        <p14:creationId xmlns:p14="http://schemas.microsoft.com/office/powerpoint/2010/main" val="36028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992188" y="768350"/>
            <a:ext cx="5114925" cy="3836988"/>
          </a:xfrm>
          <a:ln/>
        </p:spPr>
      </p:sp>
      <p:sp>
        <p:nvSpPr>
          <p:cNvPr id="12291" name="Notes Placeholder 2"/>
          <p:cNvSpPr>
            <a:spLocks noGrp="1"/>
          </p:cNvSpPr>
          <p:nvPr>
            <p:ph type="body" idx="1"/>
          </p:nvPr>
        </p:nvSpPr>
        <p:spPr>
          <a:noFill/>
        </p:spPr>
        <p:txBody>
          <a:bodyPr/>
          <a:lstStyle/>
          <a:p>
            <a:endParaRPr kumimoji="1" lang="ja-JP" altLang="en-US"/>
          </a:p>
        </p:txBody>
      </p:sp>
      <p:sp>
        <p:nvSpPr>
          <p:cNvPr id="12292" name="Slide Number Placeholder 3"/>
          <p:cNvSpPr>
            <a:spLocks noGrp="1"/>
          </p:cNvSpPr>
          <p:nvPr>
            <p:ph type="sldNum" sz="quarter" idx="5"/>
          </p:nvPr>
        </p:nvSpPr>
        <p:spPr>
          <a:noFill/>
          <a:ln>
            <a:miter lim="800000"/>
            <a:headEnd/>
            <a:tailEnd/>
          </a:ln>
        </p:spPr>
        <p:txBody>
          <a:bodyPr/>
          <a:lstStyle/>
          <a:p>
            <a:fld id="{88F672C2-DF17-40F4-B95C-17056BCE3631}" type="slidenum">
              <a:rPr lang="en-US" altLang="ja-JP"/>
              <a:pPr/>
              <a:t>3</a:t>
            </a:fld>
            <a:endParaRPr lang="en-US" altLang="ja-JP"/>
          </a:p>
        </p:txBody>
      </p:sp>
    </p:spTree>
    <p:extLst>
      <p:ext uri="{BB962C8B-B14F-4D97-AF65-F5344CB8AC3E}">
        <p14:creationId xmlns:p14="http://schemas.microsoft.com/office/powerpoint/2010/main" val="363460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992188" y="768350"/>
            <a:ext cx="5114925" cy="3836988"/>
          </a:xfrm>
          <a:ln/>
        </p:spPr>
      </p:sp>
      <p:sp>
        <p:nvSpPr>
          <p:cNvPr id="12291" name="Notes Placeholder 2"/>
          <p:cNvSpPr>
            <a:spLocks noGrp="1"/>
          </p:cNvSpPr>
          <p:nvPr>
            <p:ph type="body" idx="1"/>
          </p:nvPr>
        </p:nvSpPr>
        <p:spPr>
          <a:noFill/>
        </p:spPr>
        <p:txBody>
          <a:bodyPr/>
          <a:lstStyle/>
          <a:p>
            <a:endParaRPr kumimoji="1" lang="ja-JP" altLang="en-US"/>
          </a:p>
        </p:txBody>
      </p:sp>
      <p:sp>
        <p:nvSpPr>
          <p:cNvPr id="12292" name="Slide Number Placeholder 3"/>
          <p:cNvSpPr>
            <a:spLocks noGrp="1"/>
          </p:cNvSpPr>
          <p:nvPr>
            <p:ph type="sldNum" sz="quarter" idx="5"/>
          </p:nvPr>
        </p:nvSpPr>
        <p:spPr>
          <a:noFill/>
          <a:ln>
            <a:miter lim="800000"/>
            <a:headEnd/>
            <a:tailEnd/>
          </a:ln>
        </p:spPr>
        <p:txBody>
          <a:bodyPr/>
          <a:lstStyle/>
          <a:p>
            <a:fld id="{88F672C2-DF17-40F4-B95C-17056BCE3631}" type="slidenum">
              <a:rPr lang="en-US" altLang="ja-JP"/>
              <a:pPr/>
              <a:t>4</a:t>
            </a:fld>
            <a:endParaRPr lang="en-US" altLang="ja-JP"/>
          </a:p>
        </p:txBody>
      </p:sp>
    </p:spTree>
    <p:extLst>
      <p:ext uri="{BB962C8B-B14F-4D97-AF65-F5344CB8AC3E}">
        <p14:creationId xmlns:p14="http://schemas.microsoft.com/office/powerpoint/2010/main" val="208384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992188" y="768350"/>
            <a:ext cx="5114925" cy="3836988"/>
          </a:xfrm>
          <a:ln/>
        </p:spPr>
      </p:sp>
      <p:sp>
        <p:nvSpPr>
          <p:cNvPr id="12291" name="Notes Placeholder 2"/>
          <p:cNvSpPr>
            <a:spLocks noGrp="1"/>
          </p:cNvSpPr>
          <p:nvPr>
            <p:ph type="body" idx="1"/>
          </p:nvPr>
        </p:nvSpPr>
        <p:spPr>
          <a:noFill/>
        </p:spPr>
        <p:txBody>
          <a:bodyPr/>
          <a:lstStyle/>
          <a:p>
            <a:endParaRPr kumimoji="1" lang="ja-JP" altLang="en-US"/>
          </a:p>
        </p:txBody>
      </p:sp>
      <p:sp>
        <p:nvSpPr>
          <p:cNvPr id="12292" name="Slide Number Placeholder 3"/>
          <p:cNvSpPr>
            <a:spLocks noGrp="1"/>
          </p:cNvSpPr>
          <p:nvPr>
            <p:ph type="sldNum" sz="quarter" idx="5"/>
          </p:nvPr>
        </p:nvSpPr>
        <p:spPr>
          <a:noFill/>
          <a:ln>
            <a:miter lim="800000"/>
            <a:headEnd/>
            <a:tailEnd/>
          </a:ln>
        </p:spPr>
        <p:txBody>
          <a:bodyPr/>
          <a:lstStyle/>
          <a:p>
            <a:fld id="{88F672C2-DF17-40F4-B95C-17056BCE3631}" type="slidenum">
              <a:rPr lang="en-US" altLang="ja-JP"/>
              <a:pPr/>
              <a:t>6</a:t>
            </a:fld>
            <a:endParaRPr lang="en-US" altLang="ja-JP"/>
          </a:p>
        </p:txBody>
      </p:sp>
    </p:spTree>
    <p:extLst>
      <p:ext uri="{BB962C8B-B14F-4D97-AF65-F5344CB8AC3E}">
        <p14:creationId xmlns:p14="http://schemas.microsoft.com/office/powerpoint/2010/main" val="3350755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bg>
      <p:bgPr>
        <a:solidFill>
          <a:srgbClr val="001D4B"/>
        </a:solidFill>
        <a:effectLst/>
      </p:bgPr>
    </p:bg>
    <p:spTree>
      <p:nvGrpSpPr>
        <p:cNvPr id="1" name=""/>
        <p:cNvGrpSpPr/>
        <p:nvPr/>
      </p:nvGrpSpPr>
      <p:grpSpPr>
        <a:xfrm>
          <a:off x="0" y="0"/>
          <a:ext cx="0" cy="0"/>
          <a:chOff x="0" y="0"/>
          <a:chExt cx="0" cy="0"/>
        </a:xfrm>
      </p:grpSpPr>
      <p:sp>
        <p:nvSpPr>
          <p:cNvPr id="4" name="Line 4"/>
          <p:cNvSpPr>
            <a:spLocks noChangeShapeType="1"/>
          </p:cNvSpPr>
          <p:nvPr/>
        </p:nvSpPr>
        <p:spPr bwMode="auto">
          <a:xfrm>
            <a:off x="0" y="1196975"/>
            <a:ext cx="9144000" cy="0"/>
          </a:xfrm>
          <a:prstGeom prst="line">
            <a:avLst/>
          </a:prstGeom>
          <a:noFill/>
          <a:ln w="6350">
            <a:solidFill>
              <a:srgbClr val="FFFFFF"/>
            </a:solidFill>
            <a:round/>
            <a:headEnd/>
            <a:tailEnd/>
          </a:ln>
          <a:effectLst/>
        </p:spPr>
        <p:txBody>
          <a:bodyPr/>
          <a:lstStyle/>
          <a:p>
            <a:pPr>
              <a:defRPr/>
            </a:pPr>
            <a:endParaRPr lang="ja-JP" altLang="en-US"/>
          </a:p>
        </p:txBody>
      </p:sp>
      <p:sp>
        <p:nvSpPr>
          <p:cNvPr id="5" name="Line 5"/>
          <p:cNvSpPr>
            <a:spLocks noChangeShapeType="1"/>
          </p:cNvSpPr>
          <p:nvPr/>
        </p:nvSpPr>
        <p:spPr bwMode="auto">
          <a:xfrm>
            <a:off x="0" y="1398588"/>
            <a:ext cx="9144000" cy="0"/>
          </a:xfrm>
          <a:prstGeom prst="line">
            <a:avLst/>
          </a:prstGeom>
          <a:noFill/>
          <a:ln w="6350">
            <a:solidFill>
              <a:srgbClr val="FFFFFF"/>
            </a:solidFill>
            <a:round/>
            <a:headEnd/>
            <a:tailEnd/>
          </a:ln>
          <a:effectLst/>
        </p:spPr>
        <p:txBody>
          <a:bodyPr/>
          <a:lstStyle/>
          <a:p>
            <a:pPr>
              <a:defRPr/>
            </a:pPr>
            <a:endParaRPr lang="ja-JP" altLang="en-US"/>
          </a:p>
        </p:txBody>
      </p:sp>
      <p:sp>
        <p:nvSpPr>
          <p:cNvPr id="6" name="Rectangle 7"/>
          <p:cNvSpPr>
            <a:spLocks noChangeArrowheads="1"/>
          </p:cNvSpPr>
          <p:nvPr/>
        </p:nvSpPr>
        <p:spPr bwMode="auto">
          <a:xfrm>
            <a:off x="881063" y="1138238"/>
            <a:ext cx="3498073" cy="307777"/>
          </a:xfrm>
          <a:prstGeom prst="rect">
            <a:avLst/>
          </a:prstGeom>
          <a:noFill/>
          <a:ln w="9525">
            <a:noFill/>
            <a:miter lim="800000"/>
            <a:headEnd/>
            <a:tailEnd/>
          </a:ln>
          <a:effectLst/>
        </p:spPr>
        <p:txBody>
          <a:bodyPr wrap="none">
            <a:spAutoFit/>
          </a:bodyPr>
          <a:lstStyle/>
          <a:p>
            <a:pPr algn="l">
              <a:spcBef>
                <a:spcPct val="50000"/>
              </a:spcBef>
              <a:defRPr/>
            </a:pPr>
            <a:r>
              <a:rPr lang="de-DE" sz="1400" b="1">
                <a:solidFill>
                  <a:srgbClr val="FFFFFF"/>
                </a:solidFill>
                <a:latin typeface="Verdana" pitchFamily="34" charset="0"/>
              </a:rPr>
              <a:t>I649E </a:t>
            </a:r>
            <a:r>
              <a:rPr lang="de-DE" sz="1400" b="1" dirty="0">
                <a:solidFill>
                  <a:srgbClr val="FFFFFF"/>
                </a:solidFill>
                <a:latin typeface="Verdana" pitchFamily="34" charset="0"/>
              </a:rPr>
              <a:t>Wireless Sensor Networks</a:t>
            </a:r>
            <a:endParaRPr lang="de-DE" sz="1400" dirty="0">
              <a:solidFill>
                <a:srgbClr val="FFFFFF"/>
              </a:solidFill>
              <a:latin typeface="Verdana" pitchFamily="34" charset="0"/>
            </a:endParaRPr>
          </a:p>
        </p:txBody>
      </p:sp>
      <p:pic>
        <p:nvPicPr>
          <p:cNvPr id="7" name="Picture 1033"/>
          <p:cNvPicPr>
            <a:picLocks noChangeAspect="1" noChangeArrowheads="1"/>
          </p:cNvPicPr>
          <p:nvPr userDrawn="1"/>
        </p:nvPicPr>
        <p:blipFill>
          <a:blip r:embed="rId2" cstate="print"/>
          <a:srcRect/>
          <a:stretch>
            <a:fillRect/>
          </a:stretch>
        </p:blipFill>
        <p:spPr bwMode="auto">
          <a:xfrm>
            <a:off x="355600" y="404813"/>
            <a:ext cx="1503363" cy="647700"/>
          </a:xfrm>
          <a:prstGeom prst="rect">
            <a:avLst/>
          </a:prstGeom>
          <a:noFill/>
          <a:ln w="127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ltLang="ja-JP"/>
              <a:t>Click to edit Master title style</a:t>
            </a:r>
            <a:endParaRPr lang="en-GB" dirty="0"/>
          </a:p>
        </p:txBody>
      </p:sp>
      <p:sp>
        <p:nvSpPr>
          <p:cNvPr id="3" name="Inhaltsplatzhalter 2"/>
          <p:cNvSpPr>
            <a:spLocks noGrp="1"/>
          </p:cNvSpPr>
          <p:nvPr>
            <p:ph idx="1"/>
          </p:nvPr>
        </p:nvSpPr>
        <p:spPr/>
        <p:txBody>
          <a:bodyPr/>
          <a:lstStyle>
            <a:lvl2pPr>
              <a:defRPr/>
            </a:lvl2pPr>
            <a:lvl3pPr>
              <a:defRPr/>
            </a:lvl3pPr>
            <a:lvl4pPr>
              <a:defRPr/>
            </a:lvl4pPr>
            <a:lvl5pPr>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GB" dirty="0"/>
          </a:p>
        </p:txBody>
      </p:sp>
      <p:sp>
        <p:nvSpPr>
          <p:cNvPr id="4" name="Rectangle 4"/>
          <p:cNvSpPr>
            <a:spLocks noGrp="1" noChangeArrowheads="1"/>
          </p:cNvSpPr>
          <p:nvPr>
            <p:ph type="ftr" sz="quarter" idx="10"/>
          </p:nvPr>
        </p:nvSpPr>
        <p:spPr>
          <a:ln/>
        </p:spPr>
        <p:txBody>
          <a:bodyPr/>
          <a:lstStyle>
            <a:lvl1pPr>
              <a:defRPr/>
            </a:lvl1pPr>
          </a:lstStyle>
          <a:p>
            <a:pPr>
              <a:defRPr/>
            </a:pPr>
            <a:endParaRPr lang="de-DE" altLang="ja-JP"/>
          </a:p>
        </p:txBody>
      </p:sp>
      <p:sp>
        <p:nvSpPr>
          <p:cNvPr id="5" name="Rectangle 5"/>
          <p:cNvSpPr>
            <a:spLocks noGrp="1" noChangeArrowheads="1"/>
          </p:cNvSpPr>
          <p:nvPr>
            <p:ph type="sldNum" sz="quarter" idx="11"/>
          </p:nvPr>
        </p:nvSpPr>
        <p:spPr>
          <a:ln/>
        </p:spPr>
        <p:txBody>
          <a:bodyPr/>
          <a:lstStyle>
            <a:lvl1pPr>
              <a:defRPr/>
            </a:lvl1pPr>
          </a:lstStyle>
          <a:p>
            <a:pPr>
              <a:defRPr/>
            </a:pPr>
            <a:r>
              <a:rPr lang="de-DE" altLang="ja-JP"/>
              <a:t>Page </a:t>
            </a:r>
            <a:fld id="{CC1BF12F-91F3-4BDD-A630-2B55265CF15B}" type="slidenum">
              <a:rPr lang="de-DE" altLang="ja-JP"/>
              <a:pPr>
                <a:defRPr/>
              </a:pPr>
              <a:t>‹#›</a:t>
            </a:fld>
            <a:endParaRPr lang="de-DE" altLang="ja-JP"/>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79613" y="333375"/>
            <a:ext cx="6450012" cy="422275"/>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altLang="ja-JP"/>
              <a:t>Title</a:t>
            </a:r>
            <a:endParaRPr lang="de-DE" altLang="ja-JP"/>
          </a:p>
        </p:txBody>
      </p:sp>
      <p:sp>
        <p:nvSpPr>
          <p:cNvPr id="1027" name="Rectangle 3"/>
          <p:cNvSpPr>
            <a:spLocks noGrp="1" noChangeArrowheads="1"/>
          </p:cNvSpPr>
          <p:nvPr>
            <p:ph type="body" idx="1"/>
          </p:nvPr>
        </p:nvSpPr>
        <p:spPr bwMode="auto">
          <a:xfrm>
            <a:off x="719138" y="1125538"/>
            <a:ext cx="7705725" cy="496728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de-DE" altLang="ja-JP"/>
              <a:t>Click here to write your text</a:t>
            </a:r>
          </a:p>
          <a:p>
            <a:pPr lvl="1"/>
            <a:r>
              <a:rPr lang="de-DE" altLang="ja-JP"/>
              <a:t>Text</a:t>
            </a:r>
          </a:p>
          <a:p>
            <a:pPr lvl="2"/>
            <a:r>
              <a:rPr lang="de-DE" altLang="ja-JP"/>
              <a:t>Text</a:t>
            </a:r>
          </a:p>
          <a:p>
            <a:pPr lvl="3"/>
            <a:r>
              <a:rPr lang="de-DE" altLang="ja-JP"/>
              <a:t>Text</a:t>
            </a:r>
          </a:p>
          <a:p>
            <a:pPr lvl="4"/>
            <a:r>
              <a:rPr lang="de-DE" altLang="ja-JP"/>
              <a:t>Text</a:t>
            </a:r>
          </a:p>
        </p:txBody>
      </p:sp>
      <p:sp>
        <p:nvSpPr>
          <p:cNvPr id="328708" name="Rectangle 4"/>
          <p:cNvSpPr>
            <a:spLocks noGrp="1" noChangeArrowheads="1"/>
          </p:cNvSpPr>
          <p:nvPr>
            <p:ph type="ftr" sz="quarter" idx="3"/>
          </p:nvPr>
        </p:nvSpPr>
        <p:spPr bwMode="auto">
          <a:xfrm>
            <a:off x="4787900" y="6596459"/>
            <a:ext cx="2447925" cy="288925"/>
          </a:xfrm>
          <a:prstGeom prst="rect">
            <a:avLst/>
          </a:prstGeom>
          <a:noFill/>
          <a:ln>
            <a:noFill/>
          </a:ln>
          <a:effectLst/>
          <a:extLst/>
        </p:spPr>
        <p:txBody>
          <a:bodyPr vert="horz" wrap="square" lIns="0" tIns="0" rIns="0" bIns="0" numCol="1" anchor="t" anchorCtr="0" compatLnSpc="1">
            <a:prstTxWarp prst="textNoShape">
              <a:avLst/>
            </a:prstTxWarp>
          </a:bodyPr>
          <a:lstStyle>
            <a:lvl1pPr>
              <a:defRPr sz="1000" smtClean="0">
                <a:solidFill>
                  <a:schemeClr val="bg2"/>
                </a:solidFill>
                <a:latin typeface="Verdana" pitchFamily="34" charset="0"/>
                <a:ea typeface="ＭＳ Ｐゴシック" charset="-128"/>
              </a:defRPr>
            </a:lvl1pPr>
          </a:lstStyle>
          <a:p>
            <a:pPr>
              <a:defRPr/>
            </a:pPr>
            <a:endParaRPr lang="de-DE" altLang="ja-JP"/>
          </a:p>
        </p:txBody>
      </p:sp>
      <p:sp>
        <p:nvSpPr>
          <p:cNvPr id="328709" name="Rectangle 5"/>
          <p:cNvSpPr>
            <a:spLocks noGrp="1" noChangeArrowheads="1"/>
          </p:cNvSpPr>
          <p:nvPr>
            <p:ph type="sldNum" sz="quarter" idx="4"/>
          </p:nvPr>
        </p:nvSpPr>
        <p:spPr bwMode="auto">
          <a:xfrm>
            <a:off x="7469188" y="6596459"/>
            <a:ext cx="952500" cy="288925"/>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000" dirty="0" smtClean="0">
                <a:solidFill>
                  <a:schemeClr val="bg2"/>
                </a:solidFill>
                <a:latin typeface="Verdana" pitchFamily="34" charset="0"/>
                <a:ea typeface="ＭＳ Ｐゴシック" charset="-128"/>
              </a:defRPr>
            </a:lvl1pPr>
          </a:lstStyle>
          <a:p>
            <a:pPr>
              <a:defRPr/>
            </a:pPr>
            <a:r>
              <a:rPr lang="de-DE" altLang="ja-JP"/>
              <a:t>Page </a:t>
            </a:r>
            <a:fld id="{D0AC3E9D-7E24-42CA-97DD-3D7C2EFAA04D}" type="slidenum">
              <a:rPr lang="de-DE" altLang="ja-JP"/>
              <a:pPr>
                <a:defRPr/>
              </a:pPr>
              <a:t>‹#›</a:t>
            </a:fld>
            <a:endParaRPr lang="de-DE" altLang="ja-JP"/>
          </a:p>
        </p:txBody>
      </p:sp>
      <p:sp>
        <p:nvSpPr>
          <p:cNvPr id="1030" name="Line 6"/>
          <p:cNvSpPr>
            <a:spLocks noChangeShapeType="1"/>
          </p:cNvSpPr>
          <p:nvPr/>
        </p:nvSpPr>
        <p:spPr bwMode="auto">
          <a:xfrm>
            <a:off x="0" y="960438"/>
            <a:ext cx="9144000" cy="0"/>
          </a:xfrm>
          <a:prstGeom prst="line">
            <a:avLst/>
          </a:prstGeom>
          <a:noFill/>
          <a:ln w="6350">
            <a:solidFill>
              <a:srgbClr val="969696"/>
            </a:solidFill>
            <a:round/>
            <a:headEnd/>
            <a:tailEnd/>
          </a:ln>
          <a:effectLst/>
        </p:spPr>
        <p:txBody>
          <a:bodyPr/>
          <a:lstStyle/>
          <a:p>
            <a:pPr>
              <a:defRPr/>
            </a:pPr>
            <a:endParaRPr lang="ja-JP" altLang="en-US"/>
          </a:p>
        </p:txBody>
      </p:sp>
      <p:sp>
        <p:nvSpPr>
          <p:cNvPr id="1031" name="Line 7"/>
          <p:cNvSpPr>
            <a:spLocks noChangeShapeType="1"/>
          </p:cNvSpPr>
          <p:nvPr/>
        </p:nvSpPr>
        <p:spPr bwMode="auto">
          <a:xfrm>
            <a:off x="0" y="855663"/>
            <a:ext cx="9144000" cy="0"/>
          </a:xfrm>
          <a:prstGeom prst="line">
            <a:avLst/>
          </a:prstGeom>
          <a:noFill/>
          <a:ln w="6350">
            <a:solidFill>
              <a:srgbClr val="969696"/>
            </a:solidFill>
            <a:round/>
            <a:headEnd/>
            <a:tailEnd/>
          </a:ln>
          <a:effectLst/>
        </p:spPr>
        <p:txBody>
          <a:bodyPr/>
          <a:lstStyle/>
          <a:p>
            <a:pPr>
              <a:defRPr/>
            </a:pPr>
            <a:endParaRPr lang="ja-JP" altLang="en-US"/>
          </a:p>
        </p:txBody>
      </p:sp>
      <p:pic>
        <p:nvPicPr>
          <p:cNvPr id="1032" name="Picture 1033"/>
          <p:cNvPicPr>
            <a:picLocks noChangeArrowheads="1"/>
          </p:cNvPicPr>
          <p:nvPr userDrawn="1"/>
        </p:nvPicPr>
        <p:blipFill>
          <a:blip r:embed="rId4" cstate="print"/>
          <a:srcRect/>
          <a:stretch>
            <a:fillRect/>
          </a:stretch>
        </p:blipFill>
        <p:spPr bwMode="auto">
          <a:xfrm>
            <a:off x="355600" y="230188"/>
            <a:ext cx="1219200" cy="525462"/>
          </a:xfrm>
          <a:prstGeom prst="rect">
            <a:avLst/>
          </a:prstGeom>
          <a:noFill/>
          <a:ln w="12700">
            <a:noFill/>
            <a:miter lim="800000"/>
            <a:headEnd/>
            <a:tailEnd/>
          </a:ln>
        </p:spPr>
      </p:pic>
      <p:sp>
        <p:nvSpPr>
          <p:cNvPr id="9" name="Line 6"/>
          <p:cNvSpPr>
            <a:spLocks noChangeShapeType="1"/>
          </p:cNvSpPr>
          <p:nvPr userDrawn="1"/>
        </p:nvSpPr>
        <p:spPr bwMode="auto">
          <a:xfrm>
            <a:off x="0" y="6525046"/>
            <a:ext cx="9144000" cy="0"/>
          </a:xfrm>
          <a:prstGeom prst="line">
            <a:avLst/>
          </a:prstGeom>
          <a:noFill/>
          <a:ln w="6350">
            <a:solidFill>
              <a:srgbClr val="969696"/>
            </a:solidFill>
            <a:round/>
            <a:headEnd/>
            <a:tailEnd/>
          </a:ln>
          <a:effectLst/>
        </p:spPr>
        <p:txBody>
          <a:bodyP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773" r:id="rId1"/>
    <p:sldLayoutId id="2147483765" r:id="rId2"/>
  </p:sldLayoutIdLst>
  <p:hf hdr="0" ftr="0" dt="0"/>
  <p:txStyles>
    <p:titleStyle>
      <a:lvl1pPr algn="ctr" rtl="0" eaLnBrk="0" fontAlgn="base" hangingPunct="0">
        <a:spcBef>
          <a:spcPct val="0"/>
        </a:spcBef>
        <a:spcAft>
          <a:spcPct val="0"/>
        </a:spcAft>
        <a:defRPr sz="3600" b="1">
          <a:solidFill>
            <a:srgbClr val="051325"/>
          </a:solidFill>
          <a:latin typeface="+mj-lt"/>
          <a:ea typeface="+mj-ea"/>
          <a:cs typeface="+mj-cs"/>
        </a:defRPr>
      </a:lvl1pPr>
      <a:lvl2pPr algn="ctr" rtl="0" eaLnBrk="0" fontAlgn="base" hangingPunct="0">
        <a:spcBef>
          <a:spcPct val="0"/>
        </a:spcBef>
        <a:spcAft>
          <a:spcPct val="0"/>
        </a:spcAft>
        <a:defRPr sz="3600" b="1">
          <a:solidFill>
            <a:srgbClr val="051325"/>
          </a:solidFill>
          <a:latin typeface="Arial" charset="0"/>
        </a:defRPr>
      </a:lvl2pPr>
      <a:lvl3pPr algn="ctr" rtl="0" eaLnBrk="0" fontAlgn="base" hangingPunct="0">
        <a:spcBef>
          <a:spcPct val="0"/>
        </a:spcBef>
        <a:spcAft>
          <a:spcPct val="0"/>
        </a:spcAft>
        <a:defRPr sz="3600" b="1">
          <a:solidFill>
            <a:srgbClr val="051325"/>
          </a:solidFill>
          <a:latin typeface="Arial" charset="0"/>
        </a:defRPr>
      </a:lvl3pPr>
      <a:lvl4pPr algn="ctr" rtl="0" eaLnBrk="0" fontAlgn="base" hangingPunct="0">
        <a:spcBef>
          <a:spcPct val="0"/>
        </a:spcBef>
        <a:spcAft>
          <a:spcPct val="0"/>
        </a:spcAft>
        <a:defRPr sz="3600" b="1">
          <a:solidFill>
            <a:srgbClr val="051325"/>
          </a:solidFill>
          <a:latin typeface="Arial" charset="0"/>
        </a:defRPr>
      </a:lvl4pPr>
      <a:lvl5pPr algn="ctr" rtl="0" eaLnBrk="0" fontAlgn="base" hangingPunct="0">
        <a:spcBef>
          <a:spcPct val="0"/>
        </a:spcBef>
        <a:spcAft>
          <a:spcPct val="0"/>
        </a:spcAft>
        <a:defRPr sz="3600" b="1">
          <a:solidFill>
            <a:srgbClr val="051325"/>
          </a:solidFill>
          <a:latin typeface="Arial" charset="0"/>
        </a:defRPr>
      </a:lvl5pPr>
      <a:lvl6pPr marL="457200" algn="ctr" rtl="0" fontAlgn="base">
        <a:spcBef>
          <a:spcPct val="0"/>
        </a:spcBef>
        <a:spcAft>
          <a:spcPct val="0"/>
        </a:spcAft>
        <a:defRPr sz="3600" b="1">
          <a:solidFill>
            <a:srgbClr val="051325"/>
          </a:solidFill>
          <a:latin typeface="Arial" charset="0"/>
        </a:defRPr>
      </a:lvl6pPr>
      <a:lvl7pPr marL="914400" algn="ctr" rtl="0" fontAlgn="base">
        <a:spcBef>
          <a:spcPct val="0"/>
        </a:spcBef>
        <a:spcAft>
          <a:spcPct val="0"/>
        </a:spcAft>
        <a:defRPr sz="3600" b="1">
          <a:solidFill>
            <a:srgbClr val="051325"/>
          </a:solidFill>
          <a:latin typeface="Arial" charset="0"/>
        </a:defRPr>
      </a:lvl7pPr>
      <a:lvl8pPr marL="1371600" algn="ctr" rtl="0" fontAlgn="base">
        <a:spcBef>
          <a:spcPct val="0"/>
        </a:spcBef>
        <a:spcAft>
          <a:spcPct val="0"/>
        </a:spcAft>
        <a:defRPr sz="3600" b="1">
          <a:solidFill>
            <a:srgbClr val="051325"/>
          </a:solidFill>
          <a:latin typeface="Arial" charset="0"/>
        </a:defRPr>
      </a:lvl8pPr>
      <a:lvl9pPr marL="1828800" algn="ctr" rtl="0" fontAlgn="base">
        <a:spcBef>
          <a:spcPct val="0"/>
        </a:spcBef>
        <a:spcAft>
          <a:spcPct val="0"/>
        </a:spcAft>
        <a:defRPr sz="3600" b="1">
          <a:solidFill>
            <a:srgbClr val="051325"/>
          </a:solidFill>
          <a:latin typeface="Arial" charset="0"/>
        </a:defRPr>
      </a:lvl9pPr>
    </p:titleStyle>
    <p:bodyStyle>
      <a:lvl1pPr marL="342900" indent="-342900" algn="l" rtl="0" eaLnBrk="0" fontAlgn="base" hangingPunct="0">
        <a:spcBef>
          <a:spcPct val="20000"/>
        </a:spcBef>
        <a:spcAft>
          <a:spcPct val="0"/>
        </a:spcAft>
        <a:buChar char="•"/>
        <a:defRPr sz="2800" b="1">
          <a:solidFill>
            <a:srgbClr val="000000"/>
          </a:solidFill>
          <a:latin typeface="+mn-lt"/>
          <a:ea typeface="+mn-ea"/>
          <a:cs typeface="+mn-cs"/>
        </a:defRPr>
      </a:lvl1pPr>
      <a:lvl2pPr marL="742950" indent="-285750" algn="l" rtl="0" eaLnBrk="0" fontAlgn="base" hangingPunct="0">
        <a:spcBef>
          <a:spcPct val="20000"/>
        </a:spcBef>
        <a:spcAft>
          <a:spcPct val="0"/>
        </a:spcAft>
        <a:buChar char="–"/>
        <a:defRPr sz="2400" b="1">
          <a:solidFill>
            <a:srgbClr val="000000"/>
          </a:solidFill>
          <a:latin typeface="+mn-lt"/>
        </a:defRPr>
      </a:lvl2pPr>
      <a:lvl3pPr marL="1143000" indent="-228600" algn="l" rtl="0" eaLnBrk="0" fontAlgn="base" hangingPunct="0">
        <a:spcBef>
          <a:spcPct val="20000"/>
        </a:spcBef>
        <a:spcAft>
          <a:spcPct val="0"/>
        </a:spcAft>
        <a:buChar char="•"/>
        <a:defRPr sz="2000" b="1">
          <a:solidFill>
            <a:srgbClr val="000000"/>
          </a:solidFill>
          <a:latin typeface="+mn-lt"/>
        </a:defRPr>
      </a:lvl3pPr>
      <a:lvl4pPr marL="1600200" indent="-228600" algn="l" rtl="0" eaLnBrk="0" fontAlgn="base" hangingPunct="0">
        <a:spcBef>
          <a:spcPct val="20000"/>
        </a:spcBef>
        <a:spcAft>
          <a:spcPct val="0"/>
        </a:spcAft>
        <a:buChar char="–"/>
        <a:defRPr b="1">
          <a:solidFill>
            <a:srgbClr val="000000"/>
          </a:solidFill>
          <a:latin typeface="+mn-lt"/>
        </a:defRPr>
      </a:lvl4pPr>
      <a:lvl5pPr marL="2057400" indent="-228600" algn="l" rtl="0" eaLnBrk="0" fontAlgn="base" hangingPunct="0">
        <a:spcBef>
          <a:spcPct val="20000"/>
        </a:spcBef>
        <a:spcAft>
          <a:spcPct val="0"/>
        </a:spcAft>
        <a:buChar char="»"/>
        <a:defRPr sz="1600" b="1">
          <a:solidFill>
            <a:srgbClr val="000000"/>
          </a:solidFill>
          <a:latin typeface="+mn-lt"/>
        </a:defRPr>
      </a:lvl5pPr>
      <a:lvl6pPr marL="2514600" indent="-228600" algn="l" rtl="0" fontAlgn="base">
        <a:spcBef>
          <a:spcPct val="20000"/>
        </a:spcBef>
        <a:spcAft>
          <a:spcPct val="0"/>
        </a:spcAft>
        <a:buChar char="»"/>
        <a:defRPr sz="1600" b="1">
          <a:solidFill>
            <a:srgbClr val="000000"/>
          </a:solidFill>
          <a:latin typeface="+mn-lt"/>
        </a:defRPr>
      </a:lvl6pPr>
      <a:lvl7pPr marL="2971800" indent="-228600" algn="l" rtl="0" fontAlgn="base">
        <a:spcBef>
          <a:spcPct val="20000"/>
        </a:spcBef>
        <a:spcAft>
          <a:spcPct val="0"/>
        </a:spcAft>
        <a:buChar char="»"/>
        <a:defRPr sz="1600" b="1">
          <a:solidFill>
            <a:srgbClr val="000000"/>
          </a:solidFill>
          <a:latin typeface="+mn-lt"/>
        </a:defRPr>
      </a:lvl7pPr>
      <a:lvl8pPr marL="3429000" indent="-228600" algn="l" rtl="0" fontAlgn="base">
        <a:spcBef>
          <a:spcPct val="20000"/>
        </a:spcBef>
        <a:spcAft>
          <a:spcPct val="0"/>
        </a:spcAft>
        <a:buChar char="»"/>
        <a:defRPr sz="1600" b="1">
          <a:solidFill>
            <a:srgbClr val="000000"/>
          </a:solidFill>
          <a:latin typeface="+mn-lt"/>
        </a:defRPr>
      </a:lvl8pPr>
      <a:lvl9pPr marL="3886200" indent="-228600" algn="l" rtl="0" fontAlgn="base">
        <a:spcBef>
          <a:spcPct val="20000"/>
        </a:spcBef>
        <a:spcAft>
          <a:spcPct val="0"/>
        </a:spcAft>
        <a:buChar char="»"/>
        <a:defRPr sz="16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982663" y="2278063"/>
            <a:ext cx="7837487" cy="2303462"/>
          </a:xfrm>
        </p:spPr>
        <p:txBody>
          <a:bodyPr/>
          <a:lstStyle/>
          <a:p>
            <a:pPr eaLnBrk="1" hangingPunct="1"/>
            <a:r>
              <a:rPr lang="en-GB" altLang="ja-JP" dirty="0">
                <a:solidFill>
                  <a:schemeClr val="bg1"/>
                </a:solidFill>
                <a:ea typeface="ＭＳ Ｐゴシック" charset="-128"/>
              </a:rPr>
              <a:t>Presentation Title</a:t>
            </a:r>
          </a:p>
        </p:txBody>
      </p:sp>
      <p:sp>
        <p:nvSpPr>
          <p:cNvPr id="4099" name="Rectangle 3"/>
          <p:cNvSpPr>
            <a:spLocks noGrp="1" noChangeArrowheads="1"/>
          </p:cNvSpPr>
          <p:nvPr>
            <p:ph type="subTitle" idx="4294967295"/>
          </p:nvPr>
        </p:nvSpPr>
        <p:spPr>
          <a:xfrm>
            <a:off x="971550" y="5229225"/>
            <a:ext cx="7181850" cy="1295400"/>
          </a:xfrm>
        </p:spPr>
        <p:txBody>
          <a:bodyPr/>
          <a:lstStyle/>
          <a:p>
            <a:pPr eaLnBrk="1" hangingPunct="1">
              <a:lnSpc>
                <a:spcPct val="80000"/>
              </a:lnSpc>
              <a:buFontTx/>
              <a:buNone/>
            </a:pPr>
            <a:r>
              <a:rPr lang="en-GB" altLang="ja-JP" sz="2000" dirty="0">
                <a:solidFill>
                  <a:schemeClr val="bg1"/>
                </a:solidFill>
                <a:ea typeface="ＭＳ Ｐゴシック" charset="-128"/>
              </a:rPr>
              <a:t>Presenters: Student Name (Student ID)</a:t>
            </a:r>
          </a:p>
          <a:p>
            <a:pPr eaLnBrk="1" hangingPunct="1">
              <a:lnSpc>
                <a:spcPct val="80000"/>
              </a:lnSpc>
              <a:buFontTx/>
              <a:buNone/>
            </a:pPr>
            <a:endParaRPr lang="en-GB" altLang="ja-JP" sz="2000" dirty="0">
              <a:solidFill>
                <a:schemeClr val="bg1"/>
              </a:solidFill>
              <a:ea typeface="ＭＳ Ｐゴシック" charset="-128"/>
            </a:endParaRPr>
          </a:p>
          <a:p>
            <a:pPr eaLnBrk="1" hangingPunct="1">
              <a:lnSpc>
                <a:spcPct val="80000"/>
              </a:lnSpc>
              <a:buFontTx/>
              <a:buNone/>
            </a:pPr>
            <a:r>
              <a:rPr lang="en-GB" altLang="ja-JP" sz="2000" dirty="0">
                <a:solidFill>
                  <a:schemeClr val="bg1"/>
                </a:solidFill>
                <a:ea typeface="ＭＳ Ｐゴシック" charset="-128"/>
              </a:rPr>
              <a:t>Instructor: Associate Professor Yuto Lim</a:t>
            </a:r>
          </a:p>
          <a:p>
            <a:pPr eaLnBrk="1" hangingPunct="1">
              <a:lnSpc>
                <a:spcPct val="80000"/>
              </a:lnSpc>
              <a:buFontTx/>
              <a:buNone/>
            </a:pPr>
            <a:r>
              <a:rPr lang="de-DE" altLang="ja-JP" sz="2000" dirty="0">
                <a:solidFill>
                  <a:schemeClr val="bg1"/>
                </a:solidFill>
                <a:ea typeface="ＭＳ Ｐゴシック" charset="-128"/>
              </a:rPr>
              <a:t>School of Information Science, JAIST</a:t>
            </a:r>
            <a:endParaRPr lang="en-GB" altLang="ja-JP" sz="2000" dirty="0">
              <a:solidFill>
                <a:schemeClr val="bg1"/>
              </a:solidFill>
              <a:ea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p:txBody>
          <a:bodyPr>
            <a:noAutofit/>
          </a:bodyPr>
          <a:lstStyle/>
          <a:p>
            <a:pPr algn="l"/>
            <a:r>
              <a:rPr lang="en-US" altLang="ja-JP" dirty="0">
                <a:ea typeface="ＭＳ Ｐゴシック" charset="-128"/>
              </a:rPr>
              <a:t>5. Discussion and Issue</a:t>
            </a:r>
          </a:p>
        </p:txBody>
      </p:sp>
      <p:sp>
        <p:nvSpPr>
          <p:cNvPr id="7171" name="Inhaltsplatzhalter 2"/>
          <p:cNvSpPr>
            <a:spLocks noGrp="1"/>
          </p:cNvSpPr>
          <p:nvPr>
            <p:ph idx="1"/>
          </p:nvPr>
        </p:nvSpPr>
        <p:spPr/>
        <p:txBody>
          <a:bodyPr/>
          <a:lstStyle/>
          <a:p>
            <a:r>
              <a:rPr lang="en-US" altLang="ja-JP" dirty="0">
                <a:ea typeface="ＭＳ Ｐゴシック" charset="-128"/>
              </a:rPr>
              <a:t>Discuss how your proposed solution faces the issues of on-site deployment. Can it be implemented into the current project? If no, why? If yes, how? Discuss all the technical difficulties and issues of the proposed solution. How to improve the proposed solution?</a:t>
            </a:r>
          </a:p>
        </p:txBody>
      </p:sp>
      <p:sp>
        <p:nvSpPr>
          <p:cNvPr id="2" name="Slide Number Placeholder 1"/>
          <p:cNvSpPr>
            <a:spLocks noGrp="1"/>
          </p:cNvSpPr>
          <p:nvPr>
            <p:ph type="sldNum" sz="quarter" idx="11"/>
          </p:nvPr>
        </p:nvSpPr>
        <p:spPr/>
        <p:txBody>
          <a:bodyPr/>
          <a:lstStyle/>
          <a:p>
            <a:pPr>
              <a:defRPr/>
            </a:pPr>
            <a:r>
              <a:rPr lang="de-DE" altLang="ja-JP"/>
              <a:t>Page </a:t>
            </a:r>
            <a:fld id="{CC1BF12F-91F3-4BDD-A630-2B55265CF15B}" type="slidenum">
              <a:rPr lang="de-DE" altLang="ja-JP" smtClean="0"/>
              <a:pPr>
                <a:defRPr/>
              </a:pPr>
              <a:t>10</a:t>
            </a:fld>
            <a:endParaRPr lang="de-DE" altLang="ja-JP"/>
          </a:p>
        </p:txBody>
      </p:sp>
    </p:spTree>
    <p:extLst>
      <p:ext uri="{BB962C8B-B14F-4D97-AF65-F5344CB8AC3E}">
        <p14:creationId xmlns:p14="http://schemas.microsoft.com/office/powerpoint/2010/main" val="12830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5. Discussion and Issue</a:t>
            </a:r>
            <a:endParaRPr lang="en-US" dirty="0"/>
          </a:p>
        </p:txBody>
      </p:sp>
      <p:sp>
        <p:nvSpPr>
          <p:cNvPr id="3" name="Content Placeholder 2"/>
          <p:cNvSpPr>
            <a:spLocks noGrp="1"/>
          </p:cNvSpPr>
          <p:nvPr>
            <p:ph idx="1"/>
          </p:nvPr>
        </p:nvSpPr>
        <p:spPr>
          <a:xfrm>
            <a:off x="719138" y="1125539"/>
            <a:ext cx="7705725" cy="2447478"/>
          </a:xfrm>
        </p:spPr>
        <p:txBody>
          <a:bodyPr/>
          <a:lstStyle/>
          <a:p>
            <a:r>
              <a:rPr lang="en-US" sz="2400" dirty="0"/>
              <a:t>The battery of </a:t>
            </a:r>
            <a:r>
              <a:rPr lang="en-US" sz="2400" dirty="0" err="1"/>
              <a:t>Memsic</a:t>
            </a:r>
            <a:r>
              <a:rPr lang="en-US" sz="2400" dirty="0"/>
              <a:t> mote mica does not decrease as we expected.</a:t>
            </a:r>
          </a:p>
          <a:p>
            <a:r>
              <a:rPr lang="en-US" sz="2400" dirty="0"/>
              <a:t>Broadcast method </a:t>
            </a:r>
          </a:p>
          <a:p>
            <a:pPr lvl="1"/>
            <a:r>
              <a:rPr lang="en-US" sz="2000" dirty="0"/>
              <a:t>A lot of command messages</a:t>
            </a:r>
          </a:p>
          <a:p>
            <a:r>
              <a:rPr lang="en-US" sz="2400" dirty="0"/>
              <a:t>Automatic notification method </a:t>
            </a:r>
          </a:p>
          <a:p>
            <a:pPr lvl="1"/>
            <a:r>
              <a:rPr lang="en-US" sz="2000" dirty="0"/>
              <a:t>If the node dies , its neighbor will not know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09" r="7181"/>
          <a:stretch/>
        </p:blipFill>
        <p:spPr>
          <a:xfrm>
            <a:off x="4770148" y="3598036"/>
            <a:ext cx="3546268" cy="298474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700" r="6840"/>
          <a:stretch/>
        </p:blipFill>
        <p:spPr>
          <a:xfrm>
            <a:off x="806354" y="3573017"/>
            <a:ext cx="3600000" cy="2984742"/>
          </a:xfrm>
          <a:prstGeom prst="rect">
            <a:avLst/>
          </a:prstGeom>
        </p:spPr>
      </p:pic>
    </p:spTree>
    <p:extLst>
      <p:ext uri="{BB962C8B-B14F-4D97-AF65-F5344CB8AC3E}">
        <p14:creationId xmlns:p14="http://schemas.microsoft.com/office/powerpoint/2010/main" val="305206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p:txBody>
          <a:bodyPr/>
          <a:lstStyle/>
          <a:p>
            <a:pPr algn="l"/>
            <a:r>
              <a:rPr lang="en-US" altLang="ja-JP" dirty="0">
                <a:ea typeface="ＭＳ Ｐゴシック" charset="-128"/>
              </a:rPr>
              <a:t>1. Research Problem</a:t>
            </a:r>
          </a:p>
        </p:txBody>
      </p:sp>
      <p:sp>
        <p:nvSpPr>
          <p:cNvPr id="5123" name="Inhaltsplatzhalter 2"/>
          <p:cNvSpPr>
            <a:spLocks noGrp="1"/>
          </p:cNvSpPr>
          <p:nvPr>
            <p:ph idx="1"/>
          </p:nvPr>
        </p:nvSpPr>
        <p:spPr/>
        <p:txBody>
          <a:bodyPr/>
          <a:lstStyle/>
          <a:p>
            <a:r>
              <a:rPr lang="en-US" altLang="ja-JP" dirty="0">
                <a:ea typeface="ＭＳ Ｐゴシック" charset="-128"/>
              </a:rPr>
              <a:t>Discuss the research problem that is trying to solve. Come up with </a:t>
            </a:r>
            <a:r>
              <a:rPr lang="en-US" altLang="ja-JP" dirty="0">
                <a:solidFill>
                  <a:srgbClr val="FF0000"/>
                </a:solidFill>
                <a:ea typeface="ＭＳ Ｐゴシック" charset="-128"/>
              </a:rPr>
              <a:t>a simple pictorial or graphical example </a:t>
            </a:r>
            <a:r>
              <a:rPr lang="en-US" altLang="ja-JP" dirty="0">
                <a:ea typeface="ＭＳ Ｐゴシック" charset="-128"/>
              </a:rPr>
              <a:t>that illustrates the problem.</a:t>
            </a:r>
          </a:p>
        </p:txBody>
      </p:sp>
      <p:sp>
        <p:nvSpPr>
          <p:cNvPr id="2" name="Slide Number Placeholder 1"/>
          <p:cNvSpPr>
            <a:spLocks noGrp="1"/>
          </p:cNvSpPr>
          <p:nvPr>
            <p:ph type="sldNum" sz="quarter" idx="11"/>
          </p:nvPr>
        </p:nvSpPr>
        <p:spPr/>
        <p:txBody>
          <a:bodyPr/>
          <a:lstStyle/>
          <a:p>
            <a:pPr>
              <a:defRPr/>
            </a:pPr>
            <a:r>
              <a:rPr lang="de-DE" altLang="ja-JP" dirty="0"/>
              <a:t>Page </a:t>
            </a:r>
            <a:fld id="{CC1BF12F-91F3-4BDD-A630-2B55265CF15B}" type="slidenum">
              <a:rPr lang="de-DE" altLang="ja-JP" smtClean="0"/>
              <a:pPr>
                <a:defRPr/>
              </a:pPr>
              <a:t>2</a:t>
            </a:fld>
            <a:endParaRPr lang="de-DE" altLang="ja-JP" dirty="0"/>
          </a:p>
        </p:txBody>
      </p:sp>
    </p:spTree>
    <p:extLst>
      <p:ext uri="{BB962C8B-B14F-4D97-AF65-F5344CB8AC3E}">
        <p14:creationId xmlns:p14="http://schemas.microsoft.com/office/powerpoint/2010/main" val="371579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r>
              <a:rPr lang="en-US" altLang="ja-JP" dirty="0">
                <a:ea typeface="ＭＳ Ｐゴシック" charset="-128"/>
              </a:rPr>
              <a:t>1. Research Problem</a:t>
            </a:r>
          </a:p>
        </p:txBody>
      </p:sp>
      <p:sp>
        <p:nvSpPr>
          <p:cNvPr id="6147" name="Inhaltsplatzhalter 2"/>
          <p:cNvSpPr>
            <a:spLocks noGrp="1"/>
          </p:cNvSpPr>
          <p:nvPr>
            <p:ph idx="1"/>
          </p:nvPr>
        </p:nvSpPr>
        <p:spPr>
          <a:xfrm>
            <a:off x="323528" y="1125539"/>
            <a:ext cx="8712968" cy="2447478"/>
          </a:xfrm>
        </p:spPr>
        <p:txBody>
          <a:bodyPr/>
          <a:lstStyle/>
          <a:p>
            <a:pPr algn="just"/>
            <a:r>
              <a:rPr lang="en-US" altLang="ja-JP" sz="2000" dirty="0">
                <a:ea typeface="ＭＳ Ｐゴシック" charset="-128"/>
              </a:rPr>
              <a:t>If the node always choose the best path, the energy may not balance in the network, causing a short </a:t>
            </a:r>
            <a:r>
              <a:rPr lang="en-US" altLang="ja-JP" sz="2000" dirty="0">
                <a:solidFill>
                  <a:srgbClr val="FF0000"/>
                </a:solidFill>
                <a:ea typeface="ＭＳ Ｐゴシック" charset="-128"/>
              </a:rPr>
              <a:t>network lifetime</a:t>
            </a:r>
            <a:r>
              <a:rPr lang="en-US" altLang="ja-JP" sz="2000" dirty="0">
                <a:ea typeface="ＭＳ Ｐゴシック" charset="-128"/>
              </a:rPr>
              <a:t>.</a:t>
            </a:r>
            <a:endParaRPr lang="ar-EG" altLang="ja-JP" sz="2000" dirty="0">
              <a:ea typeface="ＭＳ Ｐゴシック" charset="-128"/>
            </a:endParaRPr>
          </a:p>
          <a:p>
            <a:pPr algn="just"/>
            <a:r>
              <a:rPr lang="en-US" altLang="ja-JP" sz="2000" dirty="0">
                <a:solidFill>
                  <a:srgbClr val="FF0000"/>
                </a:solidFill>
                <a:ea typeface="ＭＳ Ｐゴシック" charset="-128"/>
              </a:rPr>
              <a:t>Network lifetime </a:t>
            </a:r>
            <a:r>
              <a:rPr lang="en-US" altLang="ja-JP" sz="2000" dirty="0">
                <a:ea typeface="ＭＳ Ｐゴシック" charset="-128"/>
              </a:rPr>
              <a:t>:</a:t>
            </a:r>
            <a:r>
              <a:rPr lang="ar-EG" altLang="ja-JP" sz="2000" dirty="0">
                <a:ea typeface="ＭＳ Ｐゴシック" charset="-128"/>
              </a:rPr>
              <a:t> </a:t>
            </a:r>
            <a:r>
              <a:rPr lang="en-US" sz="2000" dirty="0"/>
              <a:t>time until the first sensor node or group of sensor nodes in the network runs out of energy.</a:t>
            </a:r>
            <a:endParaRPr lang="en-US" altLang="ja-JP" sz="2000" dirty="0">
              <a:ea typeface="ＭＳ Ｐゴシック" charset="-128"/>
            </a:endParaRPr>
          </a:p>
          <a:p>
            <a:pPr marL="0" indent="0">
              <a:buNone/>
            </a:pPr>
            <a:endParaRPr lang="en-US" altLang="ja-JP" sz="2000" dirty="0">
              <a:ea typeface="ＭＳ Ｐゴシック" charset="-128"/>
            </a:endParaRPr>
          </a:p>
        </p:txBody>
      </p:sp>
      <p:grpSp>
        <p:nvGrpSpPr>
          <p:cNvPr id="8" name="Group 7"/>
          <p:cNvGrpSpPr/>
          <p:nvPr/>
        </p:nvGrpSpPr>
        <p:grpSpPr>
          <a:xfrm>
            <a:off x="963737" y="3068960"/>
            <a:ext cx="6696694" cy="3176056"/>
            <a:chOff x="899592" y="3109884"/>
            <a:chExt cx="6696694" cy="3176056"/>
          </a:xfrm>
        </p:grpSpPr>
        <p:sp>
          <p:nvSpPr>
            <p:cNvPr id="7" name="Oval 6"/>
            <p:cNvSpPr/>
            <p:nvPr/>
          </p:nvSpPr>
          <p:spPr bwMode="auto">
            <a:xfrm>
              <a:off x="3923928" y="3438565"/>
              <a:ext cx="648072" cy="648072"/>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grpSp>
          <p:nvGrpSpPr>
            <p:cNvPr id="5" name="Group 4"/>
            <p:cNvGrpSpPr/>
            <p:nvPr/>
          </p:nvGrpSpPr>
          <p:grpSpPr>
            <a:xfrm>
              <a:off x="899592" y="3109884"/>
              <a:ext cx="6696694" cy="3176056"/>
              <a:chOff x="899592" y="3109884"/>
              <a:chExt cx="6696694" cy="3176056"/>
            </a:xfrm>
          </p:grpSpPr>
          <p:sp>
            <p:nvSpPr>
              <p:cNvPr id="2" name="Rounded Rectangle 1"/>
              <p:cNvSpPr/>
              <p:nvPr/>
            </p:nvSpPr>
            <p:spPr bwMode="auto">
              <a:xfrm>
                <a:off x="899592" y="4437112"/>
                <a:ext cx="1097294" cy="648072"/>
              </a:xfrm>
              <a:prstGeom prst="roundRect">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3" name="Oval 2"/>
              <p:cNvSpPr/>
              <p:nvPr/>
            </p:nvSpPr>
            <p:spPr bwMode="auto">
              <a:xfrm>
                <a:off x="6804248" y="4437112"/>
                <a:ext cx="648072" cy="648072"/>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6" name="Oval 5"/>
              <p:cNvSpPr/>
              <p:nvPr/>
            </p:nvSpPr>
            <p:spPr bwMode="auto">
              <a:xfrm>
                <a:off x="3934236" y="5237971"/>
                <a:ext cx="648072" cy="648072"/>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cxnSp>
            <p:nvCxnSpPr>
              <p:cNvPr id="11" name="Straight Connector 10"/>
              <p:cNvCxnSpPr/>
              <p:nvPr/>
            </p:nvCxnSpPr>
            <p:spPr bwMode="auto">
              <a:xfrm flipH="1" flipV="1">
                <a:off x="4572000" y="3812478"/>
                <a:ext cx="2232248" cy="84354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p:cNvCxnSpPr>
              <p:nvPr/>
            </p:nvCxnSpPr>
            <p:spPr bwMode="auto">
              <a:xfrm flipH="1" flipV="1">
                <a:off x="1979613" y="5022740"/>
                <a:ext cx="1954623" cy="53926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bwMode="auto">
              <a:xfrm flipH="1">
                <a:off x="1996886" y="3762601"/>
                <a:ext cx="1927042" cy="76941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899592" y="5180471"/>
                <a:ext cx="936005" cy="369332"/>
              </a:xfrm>
              <a:prstGeom prst="rect">
                <a:avLst/>
              </a:prstGeom>
              <a:noFill/>
            </p:spPr>
            <p:txBody>
              <a:bodyPr wrap="square" rtlCol="0">
                <a:spAutoFit/>
              </a:bodyPr>
              <a:lstStyle/>
              <a:p>
                <a:r>
                  <a:rPr lang="en-US" sz="1800" b="1" dirty="0"/>
                  <a:t>Sink</a:t>
                </a:r>
              </a:p>
            </p:txBody>
          </p:sp>
          <p:sp>
            <p:nvSpPr>
              <p:cNvPr id="27" name="TextBox 26"/>
              <p:cNvSpPr txBox="1"/>
              <p:nvPr/>
            </p:nvSpPr>
            <p:spPr>
              <a:xfrm>
                <a:off x="3790269" y="5916608"/>
                <a:ext cx="936005" cy="369332"/>
              </a:xfrm>
              <a:prstGeom prst="rect">
                <a:avLst/>
              </a:prstGeom>
              <a:noFill/>
            </p:spPr>
            <p:txBody>
              <a:bodyPr wrap="square" rtlCol="0">
                <a:spAutoFit/>
              </a:bodyPr>
              <a:lstStyle/>
              <a:p>
                <a:r>
                  <a:rPr lang="en-US" sz="1800" b="1" dirty="0"/>
                  <a:t>N2</a:t>
                </a:r>
              </a:p>
            </p:txBody>
          </p:sp>
          <p:sp>
            <p:nvSpPr>
              <p:cNvPr id="28" name="TextBox 27"/>
              <p:cNvSpPr txBox="1"/>
              <p:nvPr/>
            </p:nvSpPr>
            <p:spPr>
              <a:xfrm>
                <a:off x="6660281" y="5082097"/>
                <a:ext cx="936005" cy="369332"/>
              </a:xfrm>
              <a:prstGeom prst="rect">
                <a:avLst/>
              </a:prstGeom>
              <a:noFill/>
            </p:spPr>
            <p:txBody>
              <a:bodyPr wrap="square" rtlCol="0">
                <a:spAutoFit/>
              </a:bodyPr>
              <a:lstStyle/>
              <a:p>
                <a:r>
                  <a:rPr lang="en-US" sz="1800" b="1" dirty="0"/>
                  <a:t>N3</a:t>
                </a:r>
              </a:p>
            </p:txBody>
          </p:sp>
          <p:sp>
            <p:nvSpPr>
              <p:cNvPr id="29" name="TextBox 28"/>
              <p:cNvSpPr txBox="1"/>
              <p:nvPr/>
            </p:nvSpPr>
            <p:spPr>
              <a:xfrm>
                <a:off x="3790269" y="3109884"/>
                <a:ext cx="936005" cy="369332"/>
              </a:xfrm>
              <a:prstGeom prst="rect">
                <a:avLst/>
              </a:prstGeom>
              <a:noFill/>
            </p:spPr>
            <p:txBody>
              <a:bodyPr wrap="square" rtlCol="0">
                <a:spAutoFit/>
              </a:bodyPr>
              <a:lstStyle/>
              <a:p>
                <a:r>
                  <a:rPr lang="en-US" sz="1800" b="1" dirty="0"/>
                  <a:t>N1</a:t>
                </a:r>
              </a:p>
            </p:txBody>
          </p:sp>
        </p:grpSp>
      </p:grpSp>
      <p:sp>
        <p:nvSpPr>
          <p:cNvPr id="38" name="TextBox 37"/>
          <p:cNvSpPr txBox="1"/>
          <p:nvPr/>
        </p:nvSpPr>
        <p:spPr>
          <a:xfrm>
            <a:off x="5320477" y="5644851"/>
            <a:ext cx="3024336" cy="461665"/>
          </a:xfrm>
          <a:prstGeom prst="rect">
            <a:avLst/>
          </a:prstGeom>
          <a:noFill/>
        </p:spPr>
        <p:txBody>
          <a:bodyPr wrap="square" rtlCol="0">
            <a:spAutoFit/>
          </a:bodyPr>
          <a:lstStyle/>
          <a:p>
            <a:r>
              <a:rPr lang="en-US" sz="2400" b="1" dirty="0">
                <a:solidFill>
                  <a:srgbClr val="FF0000"/>
                </a:solidFill>
              </a:rPr>
              <a:t>Lifetime is short</a:t>
            </a:r>
          </a:p>
        </p:txBody>
      </p:sp>
      <p:sp>
        <p:nvSpPr>
          <p:cNvPr id="4" name="TextBox 3"/>
          <p:cNvSpPr txBox="1"/>
          <p:nvPr/>
        </p:nvSpPr>
        <p:spPr>
          <a:xfrm>
            <a:off x="3265346" y="3418020"/>
            <a:ext cx="936104" cy="307777"/>
          </a:xfrm>
          <a:prstGeom prst="rect">
            <a:avLst/>
          </a:prstGeom>
          <a:noFill/>
        </p:spPr>
        <p:txBody>
          <a:bodyPr wrap="square" rtlCol="0">
            <a:spAutoFit/>
          </a:bodyPr>
          <a:lstStyle/>
          <a:p>
            <a:r>
              <a:rPr lang="en-US" sz="1400" b="1" dirty="0">
                <a:solidFill>
                  <a:srgbClr val="FF0000"/>
                </a:solidFill>
              </a:rPr>
              <a:t>100%</a:t>
            </a:r>
          </a:p>
        </p:txBody>
      </p:sp>
      <p:sp>
        <p:nvSpPr>
          <p:cNvPr id="20" name="TextBox 19"/>
          <p:cNvSpPr txBox="1"/>
          <p:nvPr/>
        </p:nvSpPr>
        <p:spPr>
          <a:xfrm>
            <a:off x="3294533" y="5554954"/>
            <a:ext cx="936104" cy="307777"/>
          </a:xfrm>
          <a:prstGeom prst="rect">
            <a:avLst/>
          </a:prstGeom>
          <a:noFill/>
        </p:spPr>
        <p:txBody>
          <a:bodyPr wrap="square" rtlCol="0">
            <a:spAutoFit/>
          </a:bodyPr>
          <a:lstStyle/>
          <a:p>
            <a:r>
              <a:rPr lang="en-US" sz="1400" b="1" dirty="0">
                <a:solidFill>
                  <a:srgbClr val="FF0000"/>
                </a:solidFill>
              </a:rPr>
              <a:t>100%</a:t>
            </a:r>
          </a:p>
        </p:txBody>
      </p:sp>
      <p:pic>
        <p:nvPicPr>
          <p:cNvPr id="39" name="Picture 3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7004952" y="4577388"/>
            <a:ext cx="374954" cy="285671"/>
          </a:xfrm>
          <a:prstGeom prst="rect">
            <a:avLst/>
          </a:prstGeom>
        </p:spPr>
      </p:pic>
      <p:pic>
        <p:nvPicPr>
          <p:cNvPr id="64" name="Picture 6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4125038" y="3556058"/>
            <a:ext cx="374954" cy="285671"/>
          </a:xfrm>
          <a:prstGeom prst="rect">
            <a:avLst/>
          </a:prstGeom>
        </p:spPr>
      </p:pic>
      <p:pic>
        <p:nvPicPr>
          <p:cNvPr id="65" name="Picture 6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4125038" y="5405642"/>
            <a:ext cx="374954" cy="285671"/>
          </a:xfrm>
          <a:prstGeom prst="rect">
            <a:avLst/>
          </a:prstGeom>
        </p:spPr>
      </p:pic>
      <p:sp>
        <p:nvSpPr>
          <p:cNvPr id="61" name="TextBox 60"/>
          <p:cNvSpPr txBox="1"/>
          <p:nvPr/>
        </p:nvSpPr>
        <p:spPr>
          <a:xfrm>
            <a:off x="1681071" y="3433000"/>
            <a:ext cx="1285733" cy="338554"/>
          </a:xfrm>
          <a:prstGeom prst="rect">
            <a:avLst/>
          </a:prstGeom>
          <a:noFill/>
        </p:spPr>
        <p:txBody>
          <a:bodyPr wrap="square" rtlCol="0">
            <a:spAutoFit/>
          </a:bodyPr>
          <a:lstStyle/>
          <a:p>
            <a:r>
              <a:rPr lang="en-US" sz="1600" b="1" dirty="0">
                <a:solidFill>
                  <a:srgbClr val="0000FF"/>
                </a:solidFill>
              </a:rPr>
              <a:t>After 10 h</a:t>
            </a:r>
          </a:p>
        </p:txBody>
      </p:sp>
      <p:sp>
        <p:nvSpPr>
          <p:cNvPr id="62" name="TextBox 61"/>
          <p:cNvSpPr txBox="1"/>
          <p:nvPr/>
        </p:nvSpPr>
        <p:spPr>
          <a:xfrm>
            <a:off x="3380611" y="3161444"/>
            <a:ext cx="763947" cy="338554"/>
          </a:xfrm>
          <a:prstGeom prst="rect">
            <a:avLst/>
          </a:prstGeom>
          <a:noFill/>
        </p:spPr>
        <p:txBody>
          <a:bodyPr wrap="square" rtlCol="0">
            <a:spAutoFit/>
          </a:bodyPr>
          <a:lstStyle>
            <a:defPPr>
              <a:defRPr lang="en-GB"/>
            </a:defPPr>
            <a:lvl1pPr>
              <a:defRPr sz="1600" b="1">
                <a:solidFill>
                  <a:srgbClr val="0000FF"/>
                </a:solidFill>
              </a:defRPr>
            </a:lvl1pPr>
          </a:lstStyle>
          <a:p>
            <a:r>
              <a:rPr lang="en-US" dirty="0"/>
              <a:t>50%</a:t>
            </a:r>
          </a:p>
        </p:txBody>
      </p:sp>
      <p:sp>
        <p:nvSpPr>
          <p:cNvPr id="68" name="TextBox 67"/>
          <p:cNvSpPr txBox="1"/>
          <p:nvPr/>
        </p:nvSpPr>
        <p:spPr>
          <a:xfrm>
            <a:off x="3380611" y="5825154"/>
            <a:ext cx="763947" cy="338554"/>
          </a:xfrm>
          <a:prstGeom prst="rect">
            <a:avLst/>
          </a:prstGeom>
          <a:noFill/>
        </p:spPr>
        <p:txBody>
          <a:bodyPr wrap="square" rtlCol="0">
            <a:spAutoFit/>
          </a:bodyPr>
          <a:lstStyle>
            <a:defPPr>
              <a:defRPr lang="en-GB"/>
            </a:defPPr>
            <a:lvl1pPr>
              <a:defRPr sz="1600" b="1">
                <a:solidFill>
                  <a:srgbClr val="0000FF"/>
                </a:solidFill>
              </a:defRPr>
            </a:lvl1pPr>
          </a:lstStyle>
          <a:p>
            <a:r>
              <a:rPr lang="en-US" dirty="0"/>
              <a:t>75%</a:t>
            </a:r>
          </a:p>
        </p:txBody>
      </p:sp>
      <p:sp>
        <p:nvSpPr>
          <p:cNvPr id="66" name="TextBox 65"/>
          <p:cNvSpPr txBox="1"/>
          <p:nvPr/>
        </p:nvSpPr>
        <p:spPr>
          <a:xfrm>
            <a:off x="1279216" y="3206982"/>
            <a:ext cx="2016224" cy="338554"/>
          </a:xfrm>
          <a:prstGeom prst="rect">
            <a:avLst/>
          </a:prstGeom>
          <a:noFill/>
        </p:spPr>
        <p:txBody>
          <a:bodyPr wrap="square" rtlCol="0">
            <a:spAutoFit/>
          </a:bodyPr>
          <a:lstStyle>
            <a:defPPr>
              <a:defRPr lang="en-GB"/>
            </a:defPPr>
            <a:lvl1pPr>
              <a:defRPr sz="1600" b="1">
                <a:solidFill>
                  <a:srgbClr val="0000FF"/>
                </a:solidFill>
              </a:defRPr>
            </a:lvl1pPr>
          </a:lstStyle>
          <a:p>
            <a:r>
              <a:rPr lang="en-US" dirty="0">
                <a:solidFill>
                  <a:srgbClr val="7030A0"/>
                </a:solidFill>
              </a:rPr>
              <a:t>Finally  after : 20 h </a:t>
            </a:r>
          </a:p>
        </p:txBody>
      </p:sp>
      <p:sp>
        <p:nvSpPr>
          <p:cNvPr id="70" name="TextBox 69"/>
          <p:cNvSpPr txBox="1"/>
          <p:nvPr/>
        </p:nvSpPr>
        <p:spPr>
          <a:xfrm>
            <a:off x="3468323" y="5626234"/>
            <a:ext cx="597948" cy="338554"/>
          </a:xfrm>
          <a:prstGeom prst="rect">
            <a:avLst/>
          </a:prstGeom>
          <a:noFill/>
        </p:spPr>
        <p:txBody>
          <a:bodyPr wrap="square" rtlCol="0">
            <a:spAutoFit/>
          </a:bodyPr>
          <a:lstStyle>
            <a:defPPr>
              <a:defRPr lang="en-GB"/>
            </a:defPPr>
            <a:lvl1pPr>
              <a:defRPr sz="1600" b="1">
                <a:solidFill>
                  <a:srgbClr val="0000FF"/>
                </a:solidFill>
              </a:defRPr>
            </a:lvl1pPr>
          </a:lstStyle>
          <a:p>
            <a:r>
              <a:rPr lang="en-US" dirty="0">
                <a:solidFill>
                  <a:srgbClr val="7030A0"/>
                </a:solidFill>
              </a:rPr>
              <a:t>50%</a:t>
            </a:r>
          </a:p>
        </p:txBody>
      </p:sp>
      <p:sp>
        <p:nvSpPr>
          <p:cNvPr id="71" name="TextBox 70"/>
          <p:cNvSpPr txBox="1"/>
          <p:nvPr/>
        </p:nvSpPr>
        <p:spPr>
          <a:xfrm>
            <a:off x="3417524" y="3273722"/>
            <a:ext cx="597948" cy="338554"/>
          </a:xfrm>
          <a:prstGeom prst="rect">
            <a:avLst/>
          </a:prstGeom>
          <a:noFill/>
        </p:spPr>
        <p:txBody>
          <a:bodyPr wrap="square" rtlCol="0">
            <a:spAutoFit/>
          </a:bodyPr>
          <a:lstStyle>
            <a:defPPr>
              <a:defRPr lang="en-GB"/>
            </a:defPPr>
            <a:lvl1pPr>
              <a:defRPr sz="1600" b="1">
                <a:solidFill>
                  <a:srgbClr val="0000FF"/>
                </a:solidFill>
              </a:defRPr>
            </a:lvl1pPr>
          </a:lstStyle>
          <a:p>
            <a:r>
              <a:rPr lang="en-US" dirty="0">
                <a:solidFill>
                  <a:srgbClr val="7030A0"/>
                </a:solidFill>
              </a:rPr>
              <a:t>0%</a:t>
            </a:r>
          </a:p>
        </p:txBody>
      </p:sp>
      <p:pic>
        <p:nvPicPr>
          <p:cNvPr id="67" name="Picture 66"/>
          <p:cNvPicPr>
            <a:picLocks noChangeAspect="1"/>
          </p:cNvPicPr>
          <p:nvPr/>
        </p:nvPicPr>
        <p:blipFill>
          <a:blip r:embed="rId4" cstate="print">
            <a:clrChange>
              <a:clrFrom>
                <a:srgbClr val="FFFFFF"/>
              </a:clrFrom>
              <a:clrTo>
                <a:srgbClr val="FFFFFF">
                  <a:alpha val="0"/>
                </a:srgbClr>
              </a:clrTo>
            </a:clrChange>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3923928" y="3467844"/>
            <a:ext cx="882050" cy="514529"/>
          </a:xfrm>
          <a:prstGeom prst="rect">
            <a:avLst/>
          </a:prstGeom>
        </p:spPr>
      </p:pic>
    </p:spTree>
    <p:extLst>
      <p:ext uri="{BB962C8B-B14F-4D97-AF65-F5344CB8AC3E}">
        <p14:creationId xmlns:p14="http://schemas.microsoft.com/office/powerpoint/2010/main" val="88622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Effect transition="in" filter="fade">
                                      <p:cBhvr>
                                        <p:cTn id="13" dur="500"/>
                                        <p:tgtEl>
                                          <p:spTgt spid="614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47">
                                            <p:txEl>
                                              <p:pRg st="1" end="1"/>
                                            </p:txEl>
                                          </p:spTgt>
                                        </p:tgtEl>
                                        <p:attrNameLst>
                                          <p:attrName>style.visibility</p:attrName>
                                        </p:attrNameLst>
                                      </p:cBhvr>
                                      <p:to>
                                        <p:strVal val="visible"/>
                                      </p:to>
                                    </p:set>
                                    <p:animEffect transition="in" filter="fade">
                                      <p:cBhvr>
                                        <p:cTn id="18" dur="500"/>
                                        <p:tgtEl>
                                          <p:spTgt spid="6147">
                                            <p:txEl>
                                              <p:pRg st="1" end="1"/>
                                            </p:txEl>
                                          </p:spTgt>
                                        </p:tgtEl>
                                      </p:cBhvr>
                                    </p:animEffect>
                                  </p:childTnLst>
                                </p:cTn>
                              </p:par>
                            </p:childTnLst>
                          </p:cTn>
                        </p:par>
                        <p:par>
                          <p:cTn id="19" fill="hold">
                            <p:stCondLst>
                              <p:cond delay="500"/>
                            </p:stCondLst>
                            <p:childTnLst>
                              <p:par>
                                <p:cTn id="20" presetID="15"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249"/>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249"/>
                                          </p:stCondLst>
                                        </p:cTn>
                                        <p:tgtEl>
                                          <p:spTgt spid="6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249"/>
                                          </p:stCondLst>
                                        </p:cTn>
                                        <p:tgtEl>
                                          <p:spTgt spid="65"/>
                                        </p:tgtEl>
                                        <p:attrNameLst>
                                          <p:attrName>style.visibility</p:attrName>
                                        </p:attrNameLst>
                                      </p:cBhvr>
                                      <p:to>
                                        <p:strVal val="visible"/>
                                      </p:to>
                                    </p:set>
                                  </p:childTnLst>
                                </p:cTn>
                              </p:par>
                            </p:childTnLst>
                          </p:cTn>
                        </p:par>
                        <p:par>
                          <p:cTn id="46" fill="hold">
                            <p:stCondLst>
                              <p:cond delay="250"/>
                            </p:stCondLst>
                            <p:childTnLst>
                              <p:par>
                                <p:cTn id="47" presetID="0" presetClass="path" presetSubtype="0" repeatCount="indefinite" accel="50000" decel="50000" fill="hold" nodeType="afterEffect">
                                  <p:stCondLst>
                                    <p:cond delay="2000"/>
                                  </p:stCondLst>
                                  <p:childTnLst>
                                    <p:animMotion origin="layout" path="M -0.0191 -0.00208 L -0.0191 -0.00185 L -0.31024 -0.14513 " pathEditMode="relative" rAng="0" ptsTypes="AAA">
                                      <p:cBhvr>
                                        <p:cTn id="48" dur="2000" fill="hold"/>
                                        <p:tgtEl>
                                          <p:spTgt spid="39"/>
                                        </p:tgtEl>
                                        <p:attrNameLst>
                                          <p:attrName>ppt_x</p:attrName>
                                          <p:attrName>ppt_y</p:attrName>
                                        </p:attrNameLst>
                                      </p:cBhvr>
                                      <p:rCtr x="-14566" y="-7153"/>
                                    </p:animMotion>
                                  </p:childTnLst>
                                </p:cTn>
                              </p:par>
                            </p:childTnLst>
                          </p:cTn>
                        </p:par>
                        <p:par>
                          <p:cTn id="49" fill="hold">
                            <p:stCondLst>
                              <p:cond delay="4250"/>
                            </p:stCondLst>
                            <p:childTnLst>
                              <p:par>
                                <p:cTn id="50" presetID="0" presetClass="path" presetSubtype="0" repeatCount="indefinite" accel="50000" decel="50000" fill="hold" nodeType="afterEffect">
                                  <p:stCondLst>
                                    <p:cond delay="0"/>
                                  </p:stCondLst>
                                  <p:childTnLst>
                                    <p:animMotion origin="layout" path="M -0.01858 -0.01018 L -0.29653 0.14468 " pathEditMode="relative" rAng="0" ptsTypes="AA">
                                      <p:cBhvr>
                                        <p:cTn id="51" dur="2000" fill="hold"/>
                                        <p:tgtEl>
                                          <p:spTgt spid="64"/>
                                        </p:tgtEl>
                                        <p:attrNameLst>
                                          <p:attrName>ppt_x</p:attrName>
                                          <p:attrName>ppt_y</p:attrName>
                                        </p:attrNameLst>
                                      </p:cBhvr>
                                      <p:rCtr x="-13906" y="7731"/>
                                    </p:animMotion>
                                  </p:childTnLst>
                                </p:cTn>
                              </p:par>
                              <p:par>
                                <p:cTn id="52" presetID="0" presetClass="path" presetSubtype="0" repeatCount="indefinite" accel="50000" decel="50000" fill="hold" nodeType="withEffect">
                                  <p:stCondLst>
                                    <p:cond delay="0"/>
                                  </p:stCondLst>
                                  <p:childTnLst>
                                    <p:animMotion origin="layout" path="M -0.01563 0.00833 L -0.30087 -0.10926 " pathEditMode="relative" rAng="0" ptsTypes="AA">
                                      <p:cBhvr>
                                        <p:cTn id="53" dur="2000" fill="hold"/>
                                        <p:tgtEl>
                                          <p:spTgt spid="65"/>
                                        </p:tgtEl>
                                        <p:attrNameLst>
                                          <p:attrName>ppt_x</p:attrName>
                                          <p:attrName>ppt_y</p:attrName>
                                        </p:attrNameLst>
                                      </p:cBhvr>
                                      <p:rCtr x="-14271" y="-5880"/>
                                    </p:animMotion>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 calcmode="lin" valueType="num">
                                      <p:cBhvr>
                                        <p:cTn id="58" dur="500" fill="hold"/>
                                        <p:tgtEl>
                                          <p:spTgt spid="61"/>
                                        </p:tgtEl>
                                        <p:attrNameLst>
                                          <p:attrName>ppt_w</p:attrName>
                                        </p:attrNameLst>
                                      </p:cBhvr>
                                      <p:tavLst>
                                        <p:tav tm="0">
                                          <p:val>
                                            <p:fltVal val="0"/>
                                          </p:val>
                                        </p:tav>
                                        <p:tav tm="100000">
                                          <p:val>
                                            <p:strVal val="#ppt_w"/>
                                          </p:val>
                                        </p:tav>
                                      </p:tavLst>
                                    </p:anim>
                                    <p:anim calcmode="lin" valueType="num">
                                      <p:cBhvr>
                                        <p:cTn id="59" dur="500" fill="hold"/>
                                        <p:tgtEl>
                                          <p:spTgt spid="61"/>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22" presetClass="exit" presetSubtype="4" fill="hold" grpId="1" nodeType="afterEffect">
                                  <p:stCondLst>
                                    <p:cond delay="0"/>
                                  </p:stCondLst>
                                  <p:childTnLst>
                                    <p:animEffect transition="out" filter="wipe(down)">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22" presetClass="exit" presetSubtype="4" fill="hold" grpId="1" nodeType="withEffect">
                                  <p:stCondLst>
                                    <p:cond delay="0"/>
                                  </p:stCondLst>
                                  <p:childTnLst>
                                    <p:animEffect transition="out" filter="wipe(down)">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500"/>
                                        <p:tgtEl>
                                          <p:spTgt spid="68"/>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up)">
                                      <p:cBhvr>
                                        <p:cTn id="73" dur="5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1" nodeType="clickEffect">
                                  <p:stCondLst>
                                    <p:cond delay="0"/>
                                  </p:stCondLst>
                                  <p:childTnLst>
                                    <p:animEffect transition="out" filter="dissolve">
                                      <p:cBhvr>
                                        <p:cTn id="77" dur="500"/>
                                        <p:tgtEl>
                                          <p:spTgt spid="61"/>
                                        </p:tgtEl>
                                      </p:cBhvr>
                                    </p:animEffect>
                                    <p:set>
                                      <p:cBhvr>
                                        <p:cTn id="78" dur="1" fill="hold">
                                          <p:stCondLst>
                                            <p:cond delay="499"/>
                                          </p:stCondLst>
                                        </p:cTn>
                                        <p:tgtEl>
                                          <p:spTgt spid="61"/>
                                        </p:tgtEl>
                                        <p:attrNameLst>
                                          <p:attrName>style.visibility</p:attrName>
                                        </p:attrNameLst>
                                      </p:cBhvr>
                                      <p:to>
                                        <p:strVal val="hidden"/>
                                      </p:to>
                                    </p:se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childTnLst>
                          </p:cTn>
                        </p:par>
                        <p:par>
                          <p:cTn id="83" fill="hold">
                            <p:stCondLst>
                              <p:cond delay="1000"/>
                            </p:stCondLst>
                            <p:childTnLst>
                              <p:par>
                                <p:cTn id="84" presetID="9" presetClass="exit" presetSubtype="0" fill="hold" grpId="1" nodeType="afterEffect">
                                  <p:stCondLst>
                                    <p:cond delay="0"/>
                                  </p:stCondLst>
                                  <p:childTnLst>
                                    <p:animEffect transition="out" filter="dissolve">
                                      <p:cBhvr>
                                        <p:cTn id="85" dur="500"/>
                                        <p:tgtEl>
                                          <p:spTgt spid="68"/>
                                        </p:tgtEl>
                                      </p:cBhvr>
                                    </p:animEffect>
                                    <p:set>
                                      <p:cBhvr>
                                        <p:cTn id="86" dur="1" fill="hold">
                                          <p:stCondLst>
                                            <p:cond delay="499"/>
                                          </p:stCondLst>
                                        </p:cTn>
                                        <p:tgtEl>
                                          <p:spTgt spid="68"/>
                                        </p:tgtEl>
                                        <p:attrNameLst>
                                          <p:attrName>style.visibility</p:attrName>
                                        </p:attrNameLst>
                                      </p:cBhvr>
                                      <p:to>
                                        <p:strVal val="hidden"/>
                                      </p:to>
                                    </p:set>
                                  </p:childTnLst>
                                </p:cTn>
                              </p:par>
                              <p:par>
                                <p:cTn id="87" presetID="9" presetClass="exit" presetSubtype="0" fill="hold" grpId="1" nodeType="withEffect">
                                  <p:stCondLst>
                                    <p:cond delay="0"/>
                                  </p:stCondLst>
                                  <p:childTnLst>
                                    <p:animEffect transition="out" filter="dissolve">
                                      <p:cBhvr>
                                        <p:cTn id="88" dur="500"/>
                                        <p:tgtEl>
                                          <p:spTgt spid="62"/>
                                        </p:tgtEl>
                                      </p:cBhvr>
                                    </p:animEffect>
                                    <p:set>
                                      <p:cBhvr>
                                        <p:cTn id="89" dur="1" fill="hold">
                                          <p:stCondLst>
                                            <p:cond delay="499"/>
                                          </p:stCondLst>
                                        </p:cTn>
                                        <p:tgtEl>
                                          <p:spTgt spid="62"/>
                                        </p:tgtEl>
                                        <p:attrNameLst>
                                          <p:attrName>style.visibility</p:attrName>
                                        </p:attrNameLst>
                                      </p:cBhvr>
                                      <p:to>
                                        <p:strVal val="hidden"/>
                                      </p:to>
                                    </p:set>
                                  </p:childTnLst>
                                </p:cTn>
                              </p:par>
                            </p:childTnLst>
                          </p:cTn>
                        </p:par>
                        <p:par>
                          <p:cTn id="90" fill="hold">
                            <p:stCondLst>
                              <p:cond delay="1500"/>
                            </p:stCondLst>
                            <p:childTnLst>
                              <p:par>
                                <p:cTn id="91" presetID="9" presetClass="entr" presetSubtype="0" fill="hold" grpId="0" nodeType="afterEffect">
                                  <p:stCondLst>
                                    <p:cond delay="0"/>
                                  </p:stCondLst>
                                  <p:childTnLst>
                                    <p:set>
                                      <p:cBhvr>
                                        <p:cTn id="92" dur="1" fill="hold">
                                          <p:stCondLst>
                                            <p:cond delay="0"/>
                                          </p:stCondLst>
                                        </p:cTn>
                                        <p:tgtEl>
                                          <p:spTgt spid="71"/>
                                        </p:tgtEl>
                                        <p:attrNameLst>
                                          <p:attrName>style.visibility</p:attrName>
                                        </p:attrNameLst>
                                      </p:cBhvr>
                                      <p:to>
                                        <p:strVal val="visible"/>
                                      </p:to>
                                    </p:set>
                                    <p:animEffect transition="in" filter="dissolve">
                                      <p:cBhvr>
                                        <p:cTn id="93" dur="500"/>
                                        <p:tgtEl>
                                          <p:spTgt spid="7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dissolve">
                                      <p:cBhvr>
                                        <p:cTn id="96" dur="500"/>
                                        <p:tgtEl>
                                          <p:spTgt spid="70"/>
                                        </p:tgtEl>
                                      </p:cBhvr>
                                    </p:animEffect>
                                  </p:childTnLst>
                                </p:cTn>
                              </p:par>
                              <p:par>
                                <p:cTn id="97" presetID="10"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9" presetClass="exit" presetSubtype="0" fill="hold" nodeType="withEffect">
                                  <p:stCondLst>
                                    <p:cond delay="0"/>
                                  </p:stCondLst>
                                  <p:childTnLst>
                                    <p:animEffect transition="out" filter="dissolve">
                                      <p:cBhvr>
                                        <p:cTn id="101" dur="500"/>
                                        <p:tgtEl>
                                          <p:spTgt spid="64"/>
                                        </p:tgtEl>
                                      </p:cBhvr>
                                    </p:animEffect>
                                    <p:set>
                                      <p:cBhvr>
                                        <p:cTn id="102" dur="1" fill="hold">
                                          <p:stCondLst>
                                            <p:cond delay="499"/>
                                          </p:stCondLst>
                                        </p:cTn>
                                        <p:tgtEl>
                                          <p:spTgt spid="6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38" grpId="0"/>
      <p:bldP spid="4" grpId="0"/>
      <p:bldP spid="4" grpId="1"/>
      <p:bldP spid="20" grpId="0"/>
      <p:bldP spid="20" grpId="1"/>
      <p:bldP spid="61" grpId="0"/>
      <p:bldP spid="61" grpId="1"/>
      <p:bldP spid="62" grpId="0"/>
      <p:bldP spid="62" grpId="1"/>
      <p:bldP spid="68" grpId="0"/>
      <p:bldP spid="68" grpId="1"/>
      <p:bldP spid="66" grpId="0"/>
      <p:bldP spid="70"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pPr algn="l"/>
            <a:r>
              <a:rPr lang="en-US" altLang="ja-JP" dirty="0">
                <a:ea typeface="ＭＳ Ｐゴシック" charset="-128"/>
              </a:rPr>
              <a:t>2. Proposed Solution</a:t>
            </a:r>
          </a:p>
        </p:txBody>
      </p:sp>
      <p:sp>
        <p:nvSpPr>
          <p:cNvPr id="6147" name="Inhaltsplatzhalter 2"/>
          <p:cNvSpPr>
            <a:spLocks noGrp="1"/>
          </p:cNvSpPr>
          <p:nvPr>
            <p:ph idx="1"/>
          </p:nvPr>
        </p:nvSpPr>
        <p:spPr/>
        <p:txBody>
          <a:bodyPr/>
          <a:lstStyle/>
          <a:p>
            <a:r>
              <a:rPr lang="en-US" altLang="ja-JP" dirty="0">
                <a:ea typeface="ＭＳ Ｐゴシック" charset="-128"/>
              </a:rPr>
              <a:t>What is the main idea behind the solution? What is the scientific contribution (if any) behind the solution? Use </a:t>
            </a:r>
            <a:r>
              <a:rPr lang="en-US" altLang="ja-JP" dirty="0">
                <a:solidFill>
                  <a:srgbClr val="FF0000"/>
                </a:solidFill>
                <a:ea typeface="ＭＳ Ｐゴシック" charset="-128"/>
              </a:rPr>
              <a:t>a simple pictorial or graphical example</a:t>
            </a:r>
            <a:r>
              <a:rPr lang="en-US" altLang="ja-JP" dirty="0">
                <a:ea typeface="ＭＳ Ｐゴシック" charset="-128"/>
              </a:rPr>
              <a:t> to illustrate the solution.</a:t>
            </a:r>
          </a:p>
        </p:txBody>
      </p:sp>
      <p:sp>
        <p:nvSpPr>
          <p:cNvPr id="2" name="Slide Number Placeholder 1"/>
          <p:cNvSpPr>
            <a:spLocks noGrp="1"/>
          </p:cNvSpPr>
          <p:nvPr>
            <p:ph type="sldNum" sz="quarter" idx="11"/>
          </p:nvPr>
        </p:nvSpPr>
        <p:spPr/>
        <p:txBody>
          <a:bodyPr/>
          <a:lstStyle/>
          <a:p>
            <a:pPr>
              <a:defRPr/>
            </a:pPr>
            <a:r>
              <a:rPr lang="de-DE" altLang="ja-JP"/>
              <a:t>Page </a:t>
            </a:r>
            <a:fld id="{CC1BF12F-91F3-4BDD-A630-2B55265CF15B}" type="slidenum">
              <a:rPr lang="de-DE" altLang="ja-JP" smtClean="0"/>
              <a:pPr>
                <a:defRPr/>
              </a:pPr>
              <a:t>4</a:t>
            </a:fld>
            <a:endParaRPr lang="de-DE" altLang="ja-J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02" name="Group 8201"/>
          <p:cNvGrpSpPr/>
          <p:nvPr/>
        </p:nvGrpSpPr>
        <p:grpSpPr>
          <a:xfrm>
            <a:off x="107505" y="2980990"/>
            <a:ext cx="4392487" cy="3256322"/>
            <a:chOff x="107505" y="2258150"/>
            <a:chExt cx="4392487" cy="3256322"/>
          </a:xfrm>
        </p:grpSpPr>
        <p:grpSp>
          <p:nvGrpSpPr>
            <p:cNvPr id="55" name="Group 54"/>
            <p:cNvGrpSpPr/>
            <p:nvPr/>
          </p:nvGrpSpPr>
          <p:grpSpPr>
            <a:xfrm>
              <a:off x="107505" y="2708920"/>
              <a:ext cx="4392487" cy="2805552"/>
              <a:chOff x="58649" y="3068960"/>
              <a:chExt cx="4107829" cy="2805552"/>
            </a:xfrm>
            <a:solidFill>
              <a:schemeClr val="accent4">
                <a:lumMod val="50000"/>
                <a:lumOff val="50000"/>
              </a:schemeClr>
            </a:solidFill>
          </p:grpSpPr>
          <p:sp>
            <p:nvSpPr>
              <p:cNvPr id="56" name="Oval 55"/>
              <p:cNvSpPr/>
              <p:nvPr/>
            </p:nvSpPr>
            <p:spPr bwMode="auto">
              <a:xfrm>
                <a:off x="1869237" y="4980343"/>
                <a:ext cx="660490" cy="608897"/>
              </a:xfrm>
              <a:prstGeom prst="ellipse">
                <a:avLst/>
              </a:prstGeom>
              <a:grpFill/>
              <a:ln w="28575">
                <a:headEnd type="triangle" w="med" len="med"/>
                <a:tailEnd type="none" w="med" len="med"/>
              </a:ln>
              <a:extLst/>
            </p:spPr>
            <p:style>
              <a:lnRef idx="1">
                <a:schemeClr val="accent4"/>
              </a:lnRef>
              <a:fillRef idx="3">
                <a:schemeClr val="accent4"/>
              </a:fillRef>
              <a:effectRef idx="2">
                <a:schemeClr val="accent4"/>
              </a:effectRef>
              <a:fontRef idx="minor">
                <a:schemeClr val="lt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58" name="Oval 57"/>
              <p:cNvSpPr/>
              <p:nvPr/>
            </p:nvSpPr>
            <p:spPr bwMode="auto">
              <a:xfrm>
                <a:off x="3505988" y="4194477"/>
                <a:ext cx="660490" cy="608897"/>
              </a:xfrm>
              <a:prstGeom prst="ellipse">
                <a:avLst/>
              </a:prstGeom>
              <a:grpFill/>
              <a:ln w="28575">
                <a:headEnd type="triangle" w="med" len="med"/>
                <a:tailEnd type="none" w="med" len="med"/>
              </a:ln>
              <a:extLst/>
            </p:spPr>
            <p:style>
              <a:lnRef idx="1">
                <a:schemeClr val="accent4"/>
              </a:lnRef>
              <a:fillRef idx="3">
                <a:schemeClr val="accent4"/>
              </a:fillRef>
              <a:effectRef idx="2">
                <a:schemeClr val="accent4"/>
              </a:effectRef>
              <a:fontRef idx="minor">
                <a:schemeClr val="lt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64" name="Rounded Rectangle 63"/>
              <p:cNvSpPr/>
              <p:nvPr/>
            </p:nvSpPr>
            <p:spPr bwMode="auto">
              <a:xfrm>
                <a:off x="58649" y="4005065"/>
                <a:ext cx="676897" cy="695098"/>
              </a:xfrm>
              <a:prstGeom prst="roundRect">
                <a:avLst/>
              </a:prstGeom>
              <a:grpFill/>
              <a:ln w="28575">
                <a:headEnd type="triangle" w="med" len="med"/>
                <a:tailEnd type="none" w="med" len="med"/>
              </a:ln>
              <a:extLst/>
            </p:spPr>
            <p:style>
              <a:lnRef idx="1">
                <a:schemeClr val="accent4"/>
              </a:lnRef>
              <a:fillRef idx="3">
                <a:schemeClr val="accent4"/>
              </a:fillRef>
              <a:effectRef idx="2">
                <a:schemeClr val="accent4"/>
              </a:effectRef>
              <a:fontRef idx="minor">
                <a:schemeClr val="lt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67" name="Oval 66"/>
              <p:cNvSpPr/>
              <p:nvPr/>
            </p:nvSpPr>
            <p:spPr bwMode="auto">
              <a:xfrm>
                <a:off x="1854516" y="3068960"/>
                <a:ext cx="660490" cy="608897"/>
              </a:xfrm>
              <a:prstGeom prst="ellipse">
                <a:avLst/>
              </a:prstGeom>
              <a:grpFill/>
              <a:ln w="28575">
                <a:headEnd type="triangle" w="med" len="med"/>
                <a:tailEnd type="none" w="med" len="med"/>
              </a:ln>
              <a:extLst/>
            </p:spPr>
            <p:style>
              <a:lnRef idx="1">
                <a:schemeClr val="accent4"/>
              </a:lnRef>
              <a:fillRef idx="3">
                <a:schemeClr val="accent4"/>
              </a:fillRef>
              <a:effectRef idx="2">
                <a:schemeClr val="accent4"/>
              </a:effectRef>
              <a:fontRef idx="minor">
                <a:schemeClr val="lt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cxnSp>
            <p:nvCxnSpPr>
              <p:cNvPr id="68" name="Straight Connector 67"/>
              <p:cNvCxnSpPr>
                <a:stCxn id="58" idx="1"/>
              </p:cNvCxnSpPr>
              <p:nvPr/>
            </p:nvCxnSpPr>
            <p:spPr bwMode="auto">
              <a:xfrm flipH="1" flipV="1">
                <a:off x="2494455" y="3498370"/>
                <a:ext cx="1108260" cy="785278"/>
              </a:xfrm>
              <a:prstGeom prst="line">
                <a:avLst/>
              </a:prstGeom>
              <a:grpFill/>
              <a:ln w="28575">
                <a:prstDash val="sysDash"/>
                <a:headEnd type="none" w="med" len="med"/>
                <a:tailEnd type="none" w="med" len="med"/>
              </a:ln>
              <a:extLst/>
            </p:spPr>
            <p:style>
              <a:lnRef idx="1">
                <a:schemeClr val="accent4"/>
              </a:lnRef>
              <a:fillRef idx="3">
                <a:schemeClr val="accent4"/>
              </a:fillRef>
              <a:effectRef idx="2">
                <a:schemeClr val="accent4"/>
              </a:effectRef>
              <a:fontRef idx="minor">
                <a:schemeClr val="lt1"/>
              </a:fontRef>
            </p:style>
          </p:cxnSp>
          <p:cxnSp>
            <p:nvCxnSpPr>
              <p:cNvPr id="71" name="Straight Connector 70"/>
              <p:cNvCxnSpPr>
                <a:stCxn id="56" idx="2"/>
              </p:cNvCxnSpPr>
              <p:nvPr/>
            </p:nvCxnSpPr>
            <p:spPr bwMode="auto">
              <a:xfrm flipH="1" flipV="1">
                <a:off x="724894" y="4637853"/>
                <a:ext cx="1144342" cy="646939"/>
              </a:xfrm>
              <a:prstGeom prst="line">
                <a:avLst/>
              </a:prstGeom>
              <a:grpFill/>
              <a:ln w="28575">
                <a:headEnd type="none" w="med" len="med"/>
                <a:tailEnd type="none" w="med" len="med"/>
              </a:ln>
              <a:extLst/>
            </p:spPr>
            <p:style>
              <a:lnRef idx="1">
                <a:schemeClr val="accent4"/>
              </a:lnRef>
              <a:fillRef idx="3">
                <a:schemeClr val="accent4"/>
              </a:fillRef>
              <a:effectRef idx="2">
                <a:schemeClr val="accent4"/>
              </a:effectRef>
              <a:fontRef idx="minor">
                <a:schemeClr val="lt1"/>
              </a:fontRef>
            </p:style>
          </p:cxnSp>
          <p:cxnSp>
            <p:nvCxnSpPr>
              <p:cNvPr id="76" name="Straight Connector 75"/>
              <p:cNvCxnSpPr/>
              <p:nvPr/>
            </p:nvCxnSpPr>
            <p:spPr bwMode="auto">
              <a:xfrm flipH="1">
                <a:off x="735551" y="3484426"/>
                <a:ext cx="1133686" cy="663746"/>
              </a:xfrm>
              <a:prstGeom prst="line">
                <a:avLst/>
              </a:prstGeom>
              <a:grpFill/>
              <a:ln w="28575">
                <a:headEnd type="none" w="med" len="med"/>
                <a:tailEnd type="none" w="med" len="med"/>
              </a:ln>
              <a:extLst/>
            </p:spPr>
            <p:style>
              <a:lnRef idx="1">
                <a:schemeClr val="accent4"/>
              </a:lnRef>
              <a:fillRef idx="3">
                <a:schemeClr val="accent4"/>
              </a:fillRef>
              <a:effectRef idx="2">
                <a:schemeClr val="accent4"/>
              </a:effectRef>
              <a:fontRef idx="minor">
                <a:schemeClr val="lt1"/>
              </a:fontRef>
            </p:style>
          </p:cxnSp>
          <p:sp>
            <p:nvSpPr>
              <p:cNvPr id="80" name="TextBox 79"/>
              <p:cNvSpPr txBox="1"/>
              <p:nvPr/>
            </p:nvSpPr>
            <p:spPr>
              <a:xfrm>
                <a:off x="58649" y="4767665"/>
                <a:ext cx="676897" cy="369332"/>
              </a:xfrm>
              <a:prstGeom prst="rect">
                <a:avLst/>
              </a:prstGeom>
              <a:grpFill/>
              <a:ln w="28575">
                <a:solidFill>
                  <a:srgbClr val="00B0F0"/>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1800" b="1" dirty="0">
                    <a:solidFill>
                      <a:srgbClr val="FF0000"/>
                    </a:solidFill>
                  </a:rPr>
                  <a:t>Sink</a:t>
                </a:r>
              </a:p>
            </p:txBody>
          </p:sp>
          <p:sp>
            <p:nvSpPr>
              <p:cNvPr id="81" name="TextBox 80"/>
              <p:cNvSpPr txBox="1"/>
              <p:nvPr/>
            </p:nvSpPr>
            <p:spPr>
              <a:xfrm>
                <a:off x="2016346" y="3690626"/>
                <a:ext cx="467931" cy="276999"/>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chemeClr val="tx1">
                        <a:lumMod val="90000"/>
                        <a:lumOff val="10000"/>
                      </a:schemeClr>
                    </a:solidFill>
                  </a:rPr>
                  <a:t>N1 </a:t>
                </a:r>
              </a:p>
            </p:txBody>
          </p:sp>
          <p:sp>
            <p:nvSpPr>
              <p:cNvPr id="82" name="TextBox 81"/>
              <p:cNvSpPr txBox="1"/>
              <p:nvPr/>
            </p:nvSpPr>
            <p:spPr>
              <a:xfrm>
                <a:off x="1984884" y="5597513"/>
                <a:ext cx="399752" cy="276999"/>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b="1" dirty="0">
                    <a:solidFill>
                      <a:schemeClr val="tx1">
                        <a:lumMod val="90000"/>
                        <a:lumOff val="10000"/>
                      </a:schemeClr>
                    </a:solidFill>
                  </a:rPr>
                  <a:t>N2 </a:t>
                </a:r>
              </a:p>
            </p:txBody>
          </p:sp>
          <p:cxnSp>
            <p:nvCxnSpPr>
              <p:cNvPr id="83" name="Straight Connector 82"/>
              <p:cNvCxnSpPr>
                <a:stCxn id="58" idx="3"/>
                <a:endCxn id="56" idx="6"/>
              </p:cNvCxnSpPr>
              <p:nvPr/>
            </p:nvCxnSpPr>
            <p:spPr bwMode="auto">
              <a:xfrm flipH="1">
                <a:off x="2529727" y="4714203"/>
                <a:ext cx="1072988" cy="570589"/>
              </a:xfrm>
              <a:prstGeom prst="line">
                <a:avLst/>
              </a:prstGeom>
              <a:grpFill/>
              <a:ln w="28575">
                <a:prstDash val="sysDash"/>
                <a:headEnd type="none" w="med" len="med"/>
                <a:tailEnd type="none" w="med" len="med"/>
              </a:ln>
              <a:extLst/>
            </p:spPr>
            <p:style>
              <a:lnRef idx="1">
                <a:schemeClr val="accent4"/>
              </a:lnRef>
              <a:fillRef idx="3">
                <a:schemeClr val="accent4"/>
              </a:fillRef>
              <a:effectRef idx="2">
                <a:schemeClr val="accent4"/>
              </a:effectRef>
              <a:fontRef idx="minor">
                <a:schemeClr val="lt1"/>
              </a:fontRef>
            </p:style>
          </p:cxnSp>
        </p:grpSp>
        <p:sp>
          <p:nvSpPr>
            <p:cNvPr id="180" name="TextBox 179"/>
            <p:cNvSpPr txBox="1"/>
            <p:nvPr/>
          </p:nvSpPr>
          <p:spPr>
            <a:xfrm>
              <a:off x="1244562" y="2258150"/>
              <a:ext cx="2304256" cy="340519"/>
            </a:xfrm>
            <a:prstGeom prst="round2DiagRect">
              <a:avLst/>
            </a:prstGeom>
            <a:blipFill>
              <a:blip r:embed="rId2"/>
              <a:tile tx="0" ty="0" sx="100000" sy="100000" flip="none" algn="tl"/>
            </a:blip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Broadcasting method</a:t>
              </a:r>
            </a:p>
          </p:txBody>
        </p:sp>
      </p:grpSp>
      <p:sp>
        <p:nvSpPr>
          <p:cNvPr id="8194" name="Titel 1"/>
          <p:cNvSpPr>
            <a:spLocks noGrp="1"/>
          </p:cNvSpPr>
          <p:nvPr>
            <p:ph type="title"/>
          </p:nvPr>
        </p:nvSpPr>
        <p:spPr/>
        <p:txBody>
          <a:bodyPr/>
          <a:lstStyle/>
          <a:p>
            <a:r>
              <a:rPr lang="en-US" altLang="ja-JP" dirty="0">
                <a:ea typeface="ＭＳ Ｐゴシック" charset="-128"/>
              </a:rPr>
              <a:t>2. Proposed Solution</a:t>
            </a:r>
          </a:p>
        </p:txBody>
      </p:sp>
      <p:sp>
        <p:nvSpPr>
          <p:cNvPr id="84" name="TextBox 83"/>
          <p:cNvSpPr txBox="1"/>
          <p:nvPr/>
        </p:nvSpPr>
        <p:spPr>
          <a:xfrm>
            <a:off x="1426649" y="3484578"/>
            <a:ext cx="599035" cy="307777"/>
          </a:xfrm>
          <a:prstGeom prst="rect">
            <a:avLst/>
          </a:prstGeom>
          <a:noFill/>
        </p:spPr>
        <p:txBody>
          <a:bodyPr wrap="square" rtlCol="0">
            <a:spAutoFit/>
          </a:bodyPr>
          <a:lstStyle>
            <a:defPPr>
              <a:defRPr lang="en-GB"/>
            </a:defPPr>
            <a:lvl1pPr>
              <a:defRPr sz="1400" b="1">
                <a:solidFill>
                  <a:srgbClr val="00CC00"/>
                </a:solidFill>
              </a:defRPr>
            </a:lvl1pPr>
          </a:lstStyle>
          <a:p>
            <a:r>
              <a:rPr lang="en-US" dirty="0"/>
              <a:t>80%</a:t>
            </a:r>
          </a:p>
        </p:txBody>
      </p:sp>
      <p:sp>
        <p:nvSpPr>
          <p:cNvPr id="85" name="TextBox 84"/>
          <p:cNvSpPr txBox="1"/>
          <p:nvPr/>
        </p:nvSpPr>
        <p:spPr>
          <a:xfrm>
            <a:off x="1368325" y="5647591"/>
            <a:ext cx="599035" cy="307777"/>
          </a:xfrm>
          <a:prstGeom prst="rect">
            <a:avLst/>
          </a:prstGeom>
          <a:noFill/>
        </p:spPr>
        <p:txBody>
          <a:bodyPr wrap="square" rtlCol="0">
            <a:spAutoFit/>
          </a:bodyPr>
          <a:lstStyle>
            <a:defPPr>
              <a:defRPr lang="en-GB"/>
            </a:defPPr>
            <a:lvl1pPr>
              <a:defRPr sz="1400" b="1">
                <a:solidFill>
                  <a:srgbClr val="00CC00"/>
                </a:solidFill>
              </a:defRPr>
            </a:lvl1pPr>
          </a:lstStyle>
          <a:p>
            <a:r>
              <a:rPr lang="en-US" dirty="0"/>
              <a:t>70%</a:t>
            </a:r>
          </a:p>
        </p:txBody>
      </p:sp>
      <p:sp>
        <p:nvSpPr>
          <p:cNvPr id="15" name="TextBox 14"/>
          <p:cNvSpPr txBox="1"/>
          <p:nvPr/>
        </p:nvSpPr>
        <p:spPr>
          <a:xfrm>
            <a:off x="107505" y="1070613"/>
            <a:ext cx="8828926" cy="707886"/>
          </a:xfrm>
          <a:prstGeom prst="rect">
            <a:avLst/>
          </a:prstGeom>
          <a:noFill/>
        </p:spPr>
        <p:txBody>
          <a:bodyPr wrap="square" rtlCol="0">
            <a:spAutoFit/>
          </a:bodyPr>
          <a:lstStyle/>
          <a:p>
            <a:pPr algn="just"/>
            <a:r>
              <a:rPr lang="en-US" sz="2000" b="1" dirty="0">
                <a:solidFill>
                  <a:srgbClr val="FF0000"/>
                </a:solidFill>
              </a:rPr>
              <a:t>Broadcasting method </a:t>
            </a:r>
            <a:r>
              <a:rPr lang="en-US" sz="2000" b="1" dirty="0"/>
              <a:t>: the node broadcasts a request message to neighbors in order to obtain the link power level.</a:t>
            </a:r>
          </a:p>
        </p:txBody>
      </p:sp>
      <p:grpSp>
        <p:nvGrpSpPr>
          <p:cNvPr id="8193" name="Group 8192"/>
          <p:cNvGrpSpPr/>
          <p:nvPr/>
        </p:nvGrpSpPr>
        <p:grpSpPr>
          <a:xfrm>
            <a:off x="2956228" y="3615643"/>
            <a:ext cx="2360565" cy="2507366"/>
            <a:chOff x="2734167" y="2708920"/>
            <a:chExt cx="3225574" cy="2958072"/>
          </a:xfrm>
        </p:grpSpPr>
        <p:cxnSp>
          <p:nvCxnSpPr>
            <p:cNvPr id="33" name="Straight Arrow Connector 32"/>
            <p:cNvCxnSpPr/>
            <p:nvPr/>
          </p:nvCxnSpPr>
          <p:spPr bwMode="auto">
            <a:xfrm flipV="1">
              <a:off x="4440413" y="2708920"/>
              <a:ext cx="0" cy="1125517"/>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p:cNvCxnSpPr/>
            <p:nvPr/>
          </p:nvCxnSpPr>
          <p:spPr bwMode="auto">
            <a:xfrm>
              <a:off x="4427984" y="4541475"/>
              <a:ext cx="0" cy="1125517"/>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Arrow Connector 98"/>
            <p:cNvCxnSpPr/>
            <p:nvPr/>
          </p:nvCxnSpPr>
          <p:spPr bwMode="auto">
            <a:xfrm rot="16200000" flipH="1" flipV="1">
              <a:off x="3296925" y="3580246"/>
              <a:ext cx="0" cy="1125516"/>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Arrow Connector 99"/>
            <p:cNvCxnSpPr/>
            <p:nvPr/>
          </p:nvCxnSpPr>
          <p:spPr bwMode="auto">
            <a:xfrm rot="5400000" flipV="1">
              <a:off x="5396982" y="3597148"/>
              <a:ext cx="0" cy="112551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Arrow Connector 100"/>
            <p:cNvCxnSpPr/>
            <p:nvPr/>
          </p:nvCxnSpPr>
          <p:spPr bwMode="auto">
            <a:xfrm rot="2700000" flipV="1">
              <a:off x="5128725" y="2957409"/>
              <a:ext cx="0" cy="1125517"/>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flipH="1" flipV="1">
              <a:off x="3269315" y="3122238"/>
              <a:ext cx="917348" cy="747004"/>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Straight Arrow Connector 102"/>
            <p:cNvCxnSpPr/>
            <p:nvPr/>
          </p:nvCxnSpPr>
          <p:spPr bwMode="auto">
            <a:xfrm rot="18900000">
              <a:off x="5205572" y="4214285"/>
              <a:ext cx="0" cy="1125517"/>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Arrow Connector 103"/>
            <p:cNvCxnSpPr/>
            <p:nvPr/>
          </p:nvCxnSpPr>
          <p:spPr bwMode="auto">
            <a:xfrm rot="2700000">
              <a:off x="3749104" y="4278872"/>
              <a:ext cx="0" cy="1125518"/>
            </a:xfrm>
            <a:prstGeom prst="straightConnector1">
              <a:avLst/>
            </a:prstGeom>
            <a:solidFill>
              <a:schemeClr val="accent1"/>
            </a:solidFill>
            <a:ln w="2857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5" name="Picture 10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71243" y="4742724"/>
            <a:ext cx="374954" cy="285671"/>
          </a:xfrm>
          <a:prstGeom prst="rect">
            <a:avLst/>
          </a:prstGeom>
        </p:spPr>
      </p:pic>
      <p:pic>
        <p:nvPicPr>
          <p:cNvPr id="106" name="Picture 105"/>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68593" y="4727904"/>
            <a:ext cx="374954" cy="285671"/>
          </a:xfrm>
          <a:prstGeom prst="rect">
            <a:avLst/>
          </a:prstGeom>
        </p:spPr>
      </p:pic>
      <p:pic>
        <p:nvPicPr>
          <p:cNvPr id="107" name="Picture 10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96649" y="4755964"/>
            <a:ext cx="374954" cy="285671"/>
          </a:xfrm>
          <a:prstGeom prst="rect">
            <a:avLst/>
          </a:prstGeom>
        </p:spPr>
      </p:pic>
      <p:pic>
        <p:nvPicPr>
          <p:cNvPr id="109" name="Picture 10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72378" y="4763113"/>
            <a:ext cx="374954" cy="285671"/>
          </a:xfrm>
          <a:prstGeom prst="rect">
            <a:avLst/>
          </a:prstGeom>
        </p:spPr>
      </p:pic>
      <p:pic>
        <p:nvPicPr>
          <p:cNvPr id="112" name="Picture 111"/>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68593" y="4755140"/>
            <a:ext cx="374954" cy="285671"/>
          </a:xfrm>
          <a:prstGeom prst="rect">
            <a:avLst/>
          </a:prstGeom>
        </p:spPr>
      </p:pic>
      <p:pic>
        <p:nvPicPr>
          <p:cNvPr id="113" name="Picture 11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49642" y="4786599"/>
            <a:ext cx="374954" cy="285671"/>
          </a:xfrm>
          <a:prstGeom prst="rect">
            <a:avLst/>
          </a:prstGeom>
        </p:spPr>
      </p:pic>
      <p:pic>
        <p:nvPicPr>
          <p:cNvPr id="114" name="Picture 11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95029" y="4750689"/>
            <a:ext cx="374954" cy="285671"/>
          </a:xfrm>
          <a:prstGeom prst="rect">
            <a:avLst/>
          </a:prstGeom>
        </p:spPr>
      </p:pic>
      <p:pic>
        <p:nvPicPr>
          <p:cNvPr id="115" name="Picture 11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63468" y="4730300"/>
            <a:ext cx="374954" cy="285671"/>
          </a:xfrm>
          <a:prstGeom prst="rect">
            <a:avLst/>
          </a:prstGeom>
        </p:spPr>
      </p:pic>
      <p:pic>
        <p:nvPicPr>
          <p:cNvPr id="117" name="Picture 116"/>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8633" b="5178"/>
          <a:stretch/>
        </p:blipFill>
        <p:spPr>
          <a:xfrm>
            <a:off x="3947037" y="4703064"/>
            <a:ext cx="374954" cy="285671"/>
          </a:xfrm>
          <a:prstGeom prst="rect">
            <a:avLst/>
          </a:prstGeom>
        </p:spPr>
      </p:pic>
      <p:cxnSp>
        <p:nvCxnSpPr>
          <p:cNvPr id="125" name="Curved Connector 124"/>
          <p:cNvCxnSpPr/>
          <p:nvPr/>
        </p:nvCxnSpPr>
        <p:spPr bwMode="auto">
          <a:xfrm rot="16200000" flipV="1">
            <a:off x="2876905" y="3398471"/>
            <a:ext cx="940751" cy="1349463"/>
          </a:xfrm>
          <a:prstGeom prst="curvedConnector2">
            <a:avLst/>
          </a:prstGeom>
          <a:solidFill>
            <a:schemeClr val="accent1"/>
          </a:solidFill>
          <a:ln w="28575"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Curved Connector 125"/>
          <p:cNvCxnSpPr/>
          <p:nvPr/>
        </p:nvCxnSpPr>
        <p:spPr bwMode="auto">
          <a:xfrm rot="5400000">
            <a:off x="2910359" y="4822858"/>
            <a:ext cx="731076" cy="1456769"/>
          </a:xfrm>
          <a:prstGeom prst="curvedConnector2">
            <a:avLst/>
          </a:prstGeom>
          <a:solidFill>
            <a:schemeClr val="accent1"/>
          </a:solidFill>
          <a:ln w="28575"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Straight Connector 131"/>
          <p:cNvCxnSpPr/>
          <p:nvPr/>
        </p:nvCxnSpPr>
        <p:spPr bwMode="auto">
          <a:xfrm flipH="1" flipV="1">
            <a:off x="2715289" y="3870618"/>
            <a:ext cx="1185058" cy="785278"/>
          </a:xfrm>
          <a:prstGeom prst="line">
            <a:avLst/>
          </a:prstGeom>
          <a:solidFill>
            <a:schemeClr val="accent4">
              <a:lumMod val="50000"/>
              <a:lumOff val="50000"/>
            </a:schemeClr>
          </a:solidFill>
          <a:ln w="38100">
            <a:prstDash val="solid"/>
            <a:headEnd type="none" w="med" len="med"/>
            <a:tailEnd type="none" w="med" len="med"/>
          </a:ln>
          <a:extLst/>
        </p:spPr>
        <p:style>
          <a:lnRef idx="1">
            <a:schemeClr val="accent4"/>
          </a:lnRef>
          <a:fillRef idx="3">
            <a:schemeClr val="accent4"/>
          </a:fillRef>
          <a:effectRef idx="2">
            <a:schemeClr val="accent4"/>
          </a:effectRef>
          <a:fontRef idx="minor">
            <a:schemeClr val="lt1"/>
          </a:fontRef>
        </p:style>
      </p:cxnSp>
      <p:pic>
        <p:nvPicPr>
          <p:cNvPr id="133" name="Picture 132"/>
          <p:cNvPicPr>
            <a:picLocks noChangeAspect="1"/>
          </p:cNvPicPr>
          <p:nvPr/>
        </p:nvPicPr>
        <p:blipFill rotWithShape="1">
          <a:blip r:embed="rId3" cstate="print">
            <a:clrChange>
              <a:clrFrom>
                <a:srgbClr val="FFFFFF"/>
              </a:clrFrom>
              <a:clrTo>
                <a:srgbClr val="FFFFFF">
                  <a:alpha val="0"/>
                </a:srgbClr>
              </a:clrTo>
            </a:clrChange>
            <a:duotone>
              <a:prstClr val="black"/>
              <a:srgbClr val="FFFF00">
                <a:tint val="45000"/>
                <a:satMod val="400000"/>
              </a:srgbClr>
            </a:duotone>
            <a:extLst>
              <a:ext uri="{28A0092B-C50C-407E-A947-70E740481C1C}">
                <a14:useLocalDpi xmlns:a14="http://schemas.microsoft.com/office/drawing/2010/main" val="0"/>
              </a:ext>
            </a:extLst>
          </a:blip>
          <a:srcRect t="18633" b="5178"/>
          <a:stretch/>
        </p:blipFill>
        <p:spPr>
          <a:xfrm>
            <a:off x="3947037" y="4710213"/>
            <a:ext cx="374954" cy="285671"/>
          </a:xfrm>
          <a:prstGeom prst="rect">
            <a:avLst/>
          </a:prstGeom>
        </p:spPr>
      </p:pic>
      <p:pic>
        <p:nvPicPr>
          <p:cNvPr id="134" name="Picture 133"/>
          <p:cNvPicPr>
            <a:picLocks noChangeAspect="1"/>
          </p:cNvPicPr>
          <p:nvPr/>
        </p:nvPicPr>
        <p:blipFill rotWithShape="1">
          <a:blip r:embed="rId4" cstate="print">
            <a:clrChange>
              <a:clrFrom>
                <a:srgbClr val="FFFFFF"/>
              </a:clrFrom>
              <a:clrTo>
                <a:srgbClr val="FFFFFF">
                  <a:alpha val="0"/>
                </a:srgbClr>
              </a:clrTo>
            </a:clrChange>
            <a:duotone>
              <a:prstClr val="black"/>
              <a:srgbClr val="FFFF00">
                <a:tint val="45000"/>
                <a:satMod val="400000"/>
              </a:srgbClr>
            </a:duotone>
            <a:extLst>
              <a:ext uri="{28A0092B-C50C-407E-A947-70E740481C1C}">
                <a14:useLocalDpi xmlns:a14="http://schemas.microsoft.com/office/drawing/2010/main" val="0"/>
              </a:ext>
            </a:extLst>
          </a:blip>
          <a:srcRect t="18633" b="5178"/>
          <a:stretch/>
        </p:blipFill>
        <p:spPr>
          <a:xfrm>
            <a:off x="2237764" y="3575776"/>
            <a:ext cx="390020" cy="297150"/>
          </a:xfrm>
          <a:prstGeom prst="rect">
            <a:avLst/>
          </a:prstGeom>
        </p:spPr>
      </p:pic>
      <p:grpSp>
        <p:nvGrpSpPr>
          <p:cNvPr id="8196" name="Group 8195"/>
          <p:cNvGrpSpPr/>
          <p:nvPr/>
        </p:nvGrpSpPr>
        <p:grpSpPr>
          <a:xfrm>
            <a:off x="5108654" y="2956724"/>
            <a:ext cx="3925392" cy="3264626"/>
            <a:chOff x="5562766" y="3357668"/>
            <a:chExt cx="3445567" cy="3264626"/>
          </a:xfrm>
        </p:grpSpPr>
        <p:grpSp>
          <p:nvGrpSpPr>
            <p:cNvPr id="147" name="Group 146"/>
            <p:cNvGrpSpPr/>
            <p:nvPr/>
          </p:nvGrpSpPr>
          <p:grpSpPr>
            <a:xfrm>
              <a:off x="5562766" y="3852652"/>
              <a:ext cx="3445567" cy="2769642"/>
              <a:chOff x="40238" y="3068960"/>
              <a:chExt cx="4126240" cy="2805552"/>
            </a:xfrm>
            <a:solidFill>
              <a:schemeClr val="accent4">
                <a:lumMod val="50000"/>
                <a:lumOff val="50000"/>
              </a:schemeClr>
            </a:solidFill>
          </p:grpSpPr>
          <p:sp>
            <p:nvSpPr>
              <p:cNvPr id="148" name="Oval 147"/>
              <p:cNvSpPr/>
              <p:nvPr/>
            </p:nvSpPr>
            <p:spPr bwMode="auto">
              <a:xfrm>
                <a:off x="1869237" y="4980343"/>
                <a:ext cx="660490" cy="608897"/>
              </a:xfrm>
              <a:prstGeom prst="ellipse">
                <a:avLst/>
              </a:prstGeom>
              <a:ln>
                <a:headEnd type="triangle" w="med" len="med"/>
                <a:tailEnd type="none" w="med" len="med"/>
              </a:ln>
              <a:extLst/>
            </p:spPr>
            <p:style>
              <a:lnRef idx="1">
                <a:schemeClr val="accent2"/>
              </a:lnRef>
              <a:fillRef idx="2">
                <a:schemeClr val="accent2"/>
              </a:fillRef>
              <a:effectRef idx="1">
                <a:schemeClr val="accent2"/>
              </a:effectRef>
              <a:fontRef idx="minor">
                <a:schemeClr val="dk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49" name="Oval 148"/>
              <p:cNvSpPr/>
              <p:nvPr/>
            </p:nvSpPr>
            <p:spPr bwMode="auto">
              <a:xfrm>
                <a:off x="3505988" y="4194477"/>
                <a:ext cx="660490" cy="608897"/>
              </a:xfrm>
              <a:prstGeom prst="ellipse">
                <a:avLst/>
              </a:prstGeom>
              <a:ln>
                <a:headEnd type="triangle" w="med" len="med"/>
                <a:tailEnd type="none" w="med" len="med"/>
              </a:ln>
              <a:extLst/>
            </p:spPr>
            <p:style>
              <a:lnRef idx="1">
                <a:schemeClr val="accent2"/>
              </a:lnRef>
              <a:fillRef idx="2">
                <a:schemeClr val="accent2"/>
              </a:fillRef>
              <a:effectRef idx="1">
                <a:schemeClr val="accent2"/>
              </a:effectRef>
              <a:fontRef idx="minor">
                <a:schemeClr val="dk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50" name="Rounded Rectangle 149"/>
              <p:cNvSpPr/>
              <p:nvPr/>
            </p:nvSpPr>
            <p:spPr bwMode="auto">
              <a:xfrm>
                <a:off x="58649" y="4005065"/>
                <a:ext cx="676897" cy="695098"/>
              </a:xfrm>
              <a:prstGeom prst="roundRect">
                <a:avLst/>
              </a:prstGeom>
              <a:ln>
                <a:headEnd type="triangle" w="med" len="med"/>
                <a:tailEnd type="none" w="med" len="med"/>
              </a:ln>
              <a:extLst/>
            </p:spPr>
            <p:style>
              <a:lnRef idx="1">
                <a:schemeClr val="accent2"/>
              </a:lnRef>
              <a:fillRef idx="2">
                <a:schemeClr val="accent2"/>
              </a:fillRef>
              <a:effectRef idx="1">
                <a:schemeClr val="accent2"/>
              </a:effectRef>
              <a:fontRef idx="minor">
                <a:schemeClr val="dk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51" name="Oval 150"/>
              <p:cNvSpPr/>
              <p:nvPr/>
            </p:nvSpPr>
            <p:spPr bwMode="auto">
              <a:xfrm>
                <a:off x="1854516" y="3068960"/>
                <a:ext cx="660490" cy="608897"/>
              </a:xfrm>
              <a:prstGeom prst="ellipse">
                <a:avLst/>
              </a:prstGeom>
              <a:ln>
                <a:headEnd type="triangle" w="med" len="med"/>
                <a:tailEnd type="none" w="med" len="med"/>
              </a:ln>
              <a:extLst/>
            </p:spPr>
            <p:style>
              <a:lnRef idx="1">
                <a:schemeClr val="accent2"/>
              </a:lnRef>
              <a:fillRef idx="2">
                <a:schemeClr val="accent2"/>
              </a:fillRef>
              <a:effectRef idx="1">
                <a:schemeClr val="accent2"/>
              </a:effectRef>
              <a:fontRef idx="minor">
                <a:schemeClr val="dk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cxnSp>
            <p:nvCxnSpPr>
              <p:cNvPr id="152" name="Straight Connector 151"/>
              <p:cNvCxnSpPr>
                <a:stCxn id="149" idx="1"/>
              </p:cNvCxnSpPr>
              <p:nvPr/>
            </p:nvCxnSpPr>
            <p:spPr bwMode="auto">
              <a:xfrm flipH="1" flipV="1">
                <a:off x="2494455" y="3498370"/>
                <a:ext cx="1108260" cy="785278"/>
              </a:xfrm>
              <a:prstGeom prst="line">
                <a:avLst/>
              </a:prstGeom>
              <a:ln>
                <a:prstDash val="lgDash"/>
                <a:headEnd type="none" w="med" len="med"/>
                <a:tailEnd type="none" w="med" len="med"/>
              </a:ln>
              <a:extLst/>
            </p:spPr>
            <p:style>
              <a:lnRef idx="1">
                <a:schemeClr val="accent2"/>
              </a:lnRef>
              <a:fillRef idx="2">
                <a:schemeClr val="accent2"/>
              </a:fillRef>
              <a:effectRef idx="1">
                <a:schemeClr val="accent2"/>
              </a:effectRef>
              <a:fontRef idx="minor">
                <a:schemeClr val="dk1"/>
              </a:fontRef>
            </p:style>
          </p:cxnSp>
          <p:cxnSp>
            <p:nvCxnSpPr>
              <p:cNvPr id="153" name="Straight Connector 152"/>
              <p:cNvCxnSpPr>
                <a:stCxn id="148" idx="2"/>
              </p:cNvCxnSpPr>
              <p:nvPr/>
            </p:nvCxnSpPr>
            <p:spPr bwMode="auto">
              <a:xfrm flipH="1" flipV="1">
                <a:off x="724895" y="4637853"/>
                <a:ext cx="1144342" cy="646939"/>
              </a:xfrm>
              <a:prstGeom prst="line">
                <a:avLst/>
              </a:prstGeom>
              <a:ln w="28575">
                <a:headEnd type="none" w="med" len="med"/>
                <a:tailEnd type="none" w="med" len="med"/>
              </a:ln>
              <a:extLst/>
            </p:spPr>
            <p:style>
              <a:lnRef idx="1">
                <a:schemeClr val="accent2"/>
              </a:lnRef>
              <a:fillRef idx="2">
                <a:schemeClr val="accent2"/>
              </a:fillRef>
              <a:effectRef idx="1">
                <a:schemeClr val="accent2"/>
              </a:effectRef>
              <a:fontRef idx="minor">
                <a:schemeClr val="dk1"/>
              </a:fontRef>
            </p:style>
          </p:cxnSp>
          <p:cxnSp>
            <p:nvCxnSpPr>
              <p:cNvPr id="154" name="Straight Connector 153"/>
              <p:cNvCxnSpPr/>
              <p:nvPr/>
            </p:nvCxnSpPr>
            <p:spPr bwMode="auto">
              <a:xfrm flipH="1">
                <a:off x="735551" y="3510866"/>
                <a:ext cx="1133686" cy="637305"/>
              </a:xfrm>
              <a:prstGeom prst="line">
                <a:avLst/>
              </a:prstGeom>
              <a:ln w="28575">
                <a:headEnd type="none" w="med" len="med"/>
                <a:tailEnd type="none" w="med" len="med"/>
              </a:ln>
              <a:extLst/>
            </p:spPr>
            <p:style>
              <a:lnRef idx="1">
                <a:schemeClr val="accent2"/>
              </a:lnRef>
              <a:fillRef idx="2">
                <a:schemeClr val="accent2"/>
              </a:fillRef>
              <a:effectRef idx="1">
                <a:schemeClr val="accent2"/>
              </a:effectRef>
              <a:fontRef idx="minor">
                <a:schemeClr val="dk1"/>
              </a:fontRef>
            </p:style>
          </p:cxnSp>
          <p:sp>
            <p:nvSpPr>
              <p:cNvPr id="155" name="TextBox 154"/>
              <p:cNvSpPr txBox="1"/>
              <p:nvPr/>
            </p:nvSpPr>
            <p:spPr>
              <a:xfrm>
                <a:off x="40238" y="4767665"/>
                <a:ext cx="723513" cy="374121"/>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800" b="1" dirty="0">
                    <a:solidFill>
                      <a:srgbClr val="FF0000"/>
                    </a:solidFill>
                  </a:rPr>
                  <a:t>Sink</a:t>
                </a:r>
              </a:p>
            </p:txBody>
          </p:sp>
          <p:sp>
            <p:nvSpPr>
              <p:cNvPr id="156" name="TextBox 155"/>
              <p:cNvSpPr txBox="1"/>
              <p:nvPr/>
            </p:nvSpPr>
            <p:spPr>
              <a:xfrm>
                <a:off x="2016346" y="3690626"/>
                <a:ext cx="467931" cy="276999"/>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a:solidFill>
                      <a:schemeClr val="tx1">
                        <a:lumMod val="90000"/>
                        <a:lumOff val="10000"/>
                      </a:schemeClr>
                    </a:solidFill>
                  </a:rPr>
                  <a:t>N1 </a:t>
                </a:r>
              </a:p>
            </p:txBody>
          </p:sp>
          <p:sp>
            <p:nvSpPr>
              <p:cNvPr id="157" name="TextBox 156"/>
              <p:cNvSpPr txBox="1"/>
              <p:nvPr/>
            </p:nvSpPr>
            <p:spPr>
              <a:xfrm>
                <a:off x="1984884" y="5597513"/>
                <a:ext cx="399752" cy="276999"/>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a:solidFill>
                      <a:schemeClr val="tx1">
                        <a:lumMod val="90000"/>
                        <a:lumOff val="10000"/>
                      </a:schemeClr>
                    </a:solidFill>
                  </a:rPr>
                  <a:t>N2 </a:t>
                </a:r>
              </a:p>
            </p:txBody>
          </p:sp>
          <p:cxnSp>
            <p:nvCxnSpPr>
              <p:cNvPr id="158" name="Straight Connector 157"/>
              <p:cNvCxnSpPr>
                <a:stCxn id="149" idx="3"/>
                <a:endCxn id="148" idx="6"/>
              </p:cNvCxnSpPr>
              <p:nvPr/>
            </p:nvCxnSpPr>
            <p:spPr bwMode="auto">
              <a:xfrm flipH="1">
                <a:off x="2529727" y="4714203"/>
                <a:ext cx="1072988" cy="570589"/>
              </a:xfrm>
              <a:prstGeom prst="line">
                <a:avLst/>
              </a:prstGeom>
              <a:ln>
                <a:prstDash val="lgDash"/>
                <a:headEnd type="none" w="med" len="med"/>
                <a:tailEnd type="none" w="med" len="med"/>
              </a:ln>
              <a:extLst/>
            </p:spPr>
            <p:style>
              <a:lnRef idx="1">
                <a:schemeClr val="accent2"/>
              </a:lnRef>
              <a:fillRef idx="2">
                <a:schemeClr val="accent2"/>
              </a:fillRef>
              <a:effectRef idx="1">
                <a:schemeClr val="accent2"/>
              </a:effectRef>
              <a:fontRef idx="minor">
                <a:schemeClr val="dk1"/>
              </a:fontRef>
            </p:style>
          </p:cxnSp>
        </p:grpSp>
        <p:sp>
          <p:nvSpPr>
            <p:cNvPr id="8195" name="TextBox 8194"/>
            <p:cNvSpPr txBox="1"/>
            <p:nvPr/>
          </p:nvSpPr>
          <p:spPr>
            <a:xfrm>
              <a:off x="6103007" y="3357668"/>
              <a:ext cx="2465035" cy="340519"/>
            </a:xfrm>
            <a:prstGeom prst="round2DiagRect">
              <a:avLst/>
            </a:prstGeom>
            <a:blipFill>
              <a:blip r:embed="rId2"/>
              <a:tile tx="0" ty="0" sx="100000" sy="100000" flip="none" algn="tl"/>
            </a:blip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t>Automatic notification method</a:t>
              </a:r>
            </a:p>
          </p:txBody>
        </p:sp>
      </p:grpSp>
      <p:sp>
        <p:nvSpPr>
          <p:cNvPr id="161" name="TextBox 160"/>
          <p:cNvSpPr txBox="1"/>
          <p:nvPr/>
        </p:nvSpPr>
        <p:spPr>
          <a:xfrm>
            <a:off x="6286508" y="3631202"/>
            <a:ext cx="599035" cy="307777"/>
          </a:xfrm>
          <a:prstGeom prst="rect">
            <a:avLst/>
          </a:prstGeom>
          <a:noFill/>
        </p:spPr>
        <p:txBody>
          <a:bodyPr wrap="square" rtlCol="0">
            <a:spAutoFit/>
          </a:bodyPr>
          <a:lstStyle>
            <a:defPPr>
              <a:defRPr lang="en-GB"/>
            </a:defPPr>
            <a:lvl1pPr>
              <a:defRPr sz="1400" b="1">
                <a:solidFill>
                  <a:srgbClr val="00CC00"/>
                </a:solidFill>
              </a:defRPr>
            </a:lvl1pPr>
          </a:lstStyle>
          <a:p>
            <a:r>
              <a:rPr lang="en-US" dirty="0">
                <a:solidFill>
                  <a:schemeClr val="accent5">
                    <a:lumMod val="10000"/>
                  </a:schemeClr>
                </a:solidFill>
              </a:rPr>
              <a:t>80%</a:t>
            </a:r>
          </a:p>
        </p:txBody>
      </p:sp>
      <p:sp>
        <p:nvSpPr>
          <p:cNvPr id="162" name="TextBox 161"/>
          <p:cNvSpPr txBox="1"/>
          <p:nvPr/>
        </p:nvSpPr>
        <p:spPr>
          <a:xfrm>
            <a:off x="6228184" y="5794215"/>
            <a:ext cx="599035" cy="307777"/>
          </a:xfrm>
          <a:prstGeom prst="rect">
            <a:avLst/>
          </a:prstGeom>
          <a:noFill/>
        </p:spPr>
        <p:txBody>
          <a:bodyPr wrap="square" rtlCol="0">
            <a:spAutoFit/>
          </a:bodyPr>
          <a:lstStyle>
            <a:defPPr>
              <a:defRPr lang="en-GB"/>
            </a:defPPr>
            <a:lvl1pPr>
              <a:defRPr sz="1400" b="1">
                <a:solidFill>
                  <a:srgbClr val="00CC00"/>
                </a:solidFill>
              </a:defRPr>
            </a:lvl1pPr>
          </a:lstStyle>
          <a:p>
            <a:r>
              <a:rPr lang="en-US" dirty="0">
                <a:solidFill>
                  <a:schemeClr val="accent5">
                    <a:lumMod val="10000"/>
                  </a:schemeClr>
                </a:solidFill>
              </a:rPr>
              <a:t>70%</a:t>
            </a:r>
          </a:p>
        </p:txBody>
      </p:sp>
      <p:cxnSp>
        <p:nvCxnSpPr>
          <p:cNvPr id="163" name="Curved Connector 162"/>
          <p:cNvCxnSpPr/>
          <p:nvPr/>
        </p:nvCxnSpPr>
        <p:spPr bwMode="auto">
          <a:xfrm rot="16200000" flipV="1">
            <a:off x="7603357" y="3426847"/>
            <a:ext cx="940751" cy="1349463"/>
          </a:xfrm>
          <a:prstGeom prst="curvedConnector2">
            <a:avLst/>
          </a:prstGeom>
          <a:solidFill>
            <a:schemeClr val="accent1"/>
          </a:solidFill>
          <a:ln w="28575"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Curved Connector 163"/>
          <p:cNvCxnSpPr/>
          <p:nvPr/>
        </p:nvCxnSpPr>
        <p:spPr bwMode="auto">
          <a:xfrm rot="5400000">
            <a:off x="7636811" y="4851234"/>
            <a:ext cx="731076" cy="1456769"/>
          </a:xfrm>
          <a:prstGeom prst="curvedConnector2">
            <a:avLst/>
          </a:prstGeom>
          <a:solidFill>
            <a:schemeClr val="accent1"/>
          </a:solidFill>
          <a:ln w="28575"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9" name="TextBox 8198"/>
          <p:cNvSpPr txBox="1"/>
          <p:nvPr/>
        </p:nvSpPr>
        <p:spPr>
          <a:xfrm>
            <a:off x="4469246" y="5886032"/>
            <a:ext cx="1607219" cy="3077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400" b="1" dirty="0"/>
              <a:t>After some time </a:t>
            </a:r>
          </a:p>
        </p:txBody>
      </p:sp>
      <p:sp>
        <p:nvSpPr>
          <p:cNvPr id="8200" name="TextBox 8199"/>
          <p:cNvSpPr txBox="1"/>
          <p:nvPr/>
        </p:nvSpPr>
        <p:spPr>
          <a:xfrm>
            <a:off x="6241579" y="3501469"/>
            <a:ext cx="660248" cy="307777"/>
          </a:xfrm>
          <a:prstGeom prst="rect">
            <a:avLst/>
          </a:prstGeom>
          <a:noFill/>
        </p:spPr>
        <p:txBody>
          <a:bodyPr wrap="square" rtlCol="0">
            <a:spAutoFit/>
          </a:bodyPr>
          <a:lstStyle>
            <a:defPPr>
              <a:defRPr lang="en-GB"/>
            </a:defPPr>
            <a:lvl1pPr>
              <a:defRPr sz="1400" b="1">
                <a:solidFill>
                  <a:schemeClr val="accent5">
                    <a:lumMod val="10000"/>
                  </a:schemeClr>
                </a:solidFill>
              </a:defRPr>
            </a:lvl1pPr>
          </a:lstStyle>
          <a:p>
            <a:r>
              <a:rPr lang="en-US" dirty="0">
                <a:solidFill>
                  <a:srgbClr val="FF0000"/>
                </a:solidFill>
              </a:rPr>
              <a:t>75%</a:t>
            </a:r>
          </a:p>
        </p:txBody>
      </p:sp>
      <p:sp>
        <p:nvSpPr>
          <p:cNvPr id="169" name="TextBox 168"/>
          <p:cNvSpPr txBox="1"/>
          <p:nvPr/>
        </p:nvSpPr>
        <p:spPr>
          <a:xfrm>
            <a:off x="6206543" y="5659034"/>
            <a:ext cx="660248" cy="307777"/>
          </a:xfrm>
          <a:prstGeom prst="rect">
            <a:avLst/>
          </a:prstGeom>
          <a:noFill/>
        </p:spPr>
        <p:txBody>
          <a:bodyPr wrap="square" rtlCol="0">
            <a:spAutoFit/>
          </a:bodyPr>
          <a:lstStyle>
            <a:defPPr>
              <a:defRPr lang="en-GB"/>
            </a:defPPr>
            <a:lvl1pPr>
              <a:defRPr sz="1400" b="1">
                <a:solidFill>
                  <a:schemeClr val="accent5">
                    <a:lumMod val="10000"/>
                  </a:schemeClr>
                </a:solidFill>
              </a:defRPr>
            </a:lvl1pPr>
          </a:lstStyle>
          <a:p>
            <a:r>
              <a:rPr lang="en-US" dirty="0">
                <a:solidFill>
                  <a:srgbClr val="FF0000"/>
                </a:solidFill>
              </a:rPr>
              <a:t>65%</a:t>
            </a:r>
          </a:p>
        </p:txBody>
      </p:sp>
      <p:pic>
        <p:nvPicPr>
          <p:cNvPr id="170" name="Picture 169"/>
          <p:cNvPicPr>
            <a:picLocks noChangeAspect="1"/>
          </p:cNvPicPr>
          <p:nvPr/>
        </p:nvPicPr>
        <p:blipFill rotWithShape="1">
          <a:blip r:embed="rId5" cstate="print">
            <a:clrChange>
              <a:clrFrom>
                <a:srgbClr val="FFFFFF"/>
              </a:clrFrom>
              <a:clrTo>
                <a:srgbClr val="FFFFFF">
                  <a:alpha val="0"/>
                </a:srgbClr>
              </a:clrTo>
            </a:clrChange>
            <a:duotone>
              <a:prstClr val="black"/>
              <a:srgbClr val="0000FF">
                <a:tint val="45000"/>
                <a:satMod val="400000"/>
              </a:srgbClr>
            </a:duotone>
            <a:extLst>
              <a:ext uri="{28A0092B-C50C-407E-A947-70E740481C1C}">
                <a14:useLocalDpi xmlns:a14="http://schemas.microsoft.com/office/drawing/2010/main" val="0"/>
              </a:ext>
            </a:extLst>
          </a:blip>
          <a:srcRect t="18633" b="5178"/>
          <a:stretch/>
        </p:blipFill>
        <p:spPr>
          <a:xfrm>
            <a:off x="6915302" y="3603512"/>
            <a:ext cx="390020" cy="272321"/>
          </a:xfrm>
          <a:prstGeom prst="rect">
            <a:avLst/>
          </a:prstGeom>
        </p:spPr>
      </p:pic>
      <p:pic>
        <p:nvPicPr>
          <p:cNvPr id="171" name="Picture 170"/>
          <p:cNvPicPr>
            <a:picLocks noChangeAspect="1"/>
          </p:cNvPicPr>
          <p:nvPr/>
        </p:nvPicPr>
        <p:blipFill rotWithShape="1">
          <a:blip r:embed="rId5" cstate="print">
            <a:clrChange>
              <a:clrFrom>
                <a:srgbClr val="FFFFFF"/>
              </a:clrFrom>
              <a:clrTo>
                <a:srgbClr val="FFFFFF">
                  <a:alpha val="0"/>
                </a:srgbClr>
              </a:clrTo>
            </a:clrChange>
            <a:duotone>
              <a:prstClr val="black"/>
              <a:srgbClr val="0000FF">
                <a:tint val="45000"/>
                <a:satMod val="400000"/>
              </a:srgbClr>
            </a:duotone>
            <a:extLst>
              <a:ext uri="{28A0092B-C50C-407E-A947-70E740481C1C}">
                <a14:useLocalDpi xmlns:a14="http://schemas.microsoft.com/office/drawing/2010/main" val="0"/>
              </a:ext>
            </a:extLst>
          </a:blip>
          <a:srcRect t="18633" b="5178"/>
          <a:stretch/>
        </p:blipFill>
        <p:spPr>
          <a:xfrm>
            <a:off x="6940998" y="5591129"/>
            <a:ext cx="390020" cy="272321"/>
          </a:xfrm>
          <a:prstGeom prst="rect">
            <a:avLst/>
          </a:prstGeom>
        </p:spPr>
      </p:pic>
      <p:cxnSp>
        <p:nvCxnSpPr>
          <p:cNvPr id="176" name="Straight Connector 175"/>
          <p:cNvCxnSpPr/>
          <p:nvPr/>
        </p:nvCxnSpPr>
        <p:spPr bwMode="auto">
          <a:xfrm flipH="1" flipV="1">
            <a:off x="7443410" y="3870618"/>
            <a:ext cx="1054317" cy="782518"/>
          </a:xfrm>
          <a:prstGeom prst="line">
            <a:avLst/>
          </a:prstGeom>
          <a:ln w="38100">
            <a:headEnd type="none" w="med" len="med"/>
            <a:tailEnd type="none" w="med" len="med"/>
          </a:ln>
          <a:extLst/>
        </p:spPr>
        <p:style>
          <a:lnRef idx="1">
            <a:schemeClr val="accent1"/>
          </a:lnRef>
          <a:fillRef idx="2">
            <a:schemeClr val="accent1"/>
          </a:fillRef>
          <a:effectRef idx="1">
            <a:schemeClr val="accent1"/>
          </a:effectRef>
          <a:fontRef idx="minor">
            <a:schemeClr val="dk1"/>
          </a:fontRef>
        </p:style>
      </p:cxnSp>
      <p:pic>
        <p:nvPicPr>
          <p:cNvPr id="178" name="Picture 177"/>
          <p:cNvPicPr>
            <a:picLocks noChangeAspect="1"/>
          </p:cNvPicPr>
          <p:nvPr/>
        </p:nvPicPr>
        <p:blipFill rotWithShape="1">
          <a:blip r:embed="rId3" cstate="print">
            <a:clrChange>
              <a:clrFrom>
                <a:srgbClr val="FFFFFF"/>
              </a:clrFrom>
              <a:clrTo>
                <a:srgbClr val="FFFFFF">
                  <a:alpha val="0"/>
                </a:srgbClr>
              </a:clrTo>
            </a:clrChange>
            <a:duotone>
              <a:prstClr val="black"/>
              <a:srgbClr val="FFFF00">
                <a:tint val="45000"/>
                <a:satMod val="400000"/>
              </a:srgbClr>
            </a:duotone>
            <a:extLst>
              <a:ext uri="{28A0092B-C50C-407E-A947-70E740481C1C}">
                <a14:useLocalDpi xmlns:a14="http://schemas.microsoft.com/office/drawing/2010/main" val="0"/>
              </a:ext>
            </a:extLst>
          </a:blip>
          <a:srcRect t="18633" b="5178"/>
          <a:stretch/>
        </p:blipFill>
        <p:spPr>
          <a:xfrm>
            <a:off x="8589534" y="4682724"/>
            <a:ext cx="374954" cy="285671"/>
          </a:xfrm>
          <a:prstGeom prst="rect">
            <a:avLst/>
          </a:prstGeom>
        </p:spPr>
      </p:pic>
      <p:pic>
        <p:nvPicPr>
          <p:cNvPr id="179" name="Picture 178"/>
          <p:cNvPicPr>
            <a:picLocks noChangeAspect="1"/>
          </p:cNvPicPr>
          <p:nvPr/>
        </p:nvPicPr>
        <p:blipFill rotWithShape="1">
          <a:blip r:embed="rId4" cstate="print">
            <a:clrChange>
              <a:clrFrom>
                <a:srgbClr val="FFFFFF"/>
              </a:clrFrom>
              <a:clrTo>
                <a:srgbClr val="FFFFFF">
                  <a:alpha val="0"/>
                </a:srgbClr>
              </a:clrTo>
            </a:clrChange>
            <a:duotone>
              <a:prstClr val="black"/>
              <a:srgbClr val="FFFF00">
                <a:tint val="45000"/>
                <a:satMod val="400000"/>
              </a:srgbClr>
            </a:duotone>
            <a:extLst>
              <a:ext uri="{28A0092B-C50C-407E-A947-70E740481C1C}">
                <a14:useLocalDpi xmlns:a14="http://schemas.microsoft.com/office/drawing/2010/main" val="0"/>
              </a:ext>
            </a:extLst>
          </a:blip>
          <a:srcRect t="18633" b="5178"/>
          <a:stretch/>
        </p:blipFill>
        <p:spPr>
          <a:xfrm>
            <a:off x="6918284" y="3590808"/>
            <a:ext cx="390020" cy="297150"/>
          </a:xfrm>
          <a:prstGeom prst="rect">
            <a:avLst/>
          </a:prstGeom>
        </p:spPr>
      </p:pic>
      <p:sp>
        <p:nvSpPr>
          <p:cNvPr id="182" name="TextBox 181"/>
          <p:cNvSpPr txBox="1"/>
          <p:nvPr/>
        </p:nvSpPr>
        <p:spPr>
          <a:xfrm>
            <a:off x="112275" y="1704800"/>
            <a:ext cx="8805935" cy="707886"/>
          </a:xfrm>
          <a:prstGeom prst="rect">
            <a:avLst/>
          </a:prstGeom>
          <a:noFill/>
        </p:spPr>
        <p:txBody>
          <a:bodyPr wrap="square" rtlCol="0">
            <a:spAutoFit/>
          </a:bodyPr>
          <a:lstStyle/>
          <a:p>
            <a:pPr algn="just"/>
            <a:r>
              <a:rPr lang="en-US" sz="2000" b="1" dirty="0">
                <a:solidFill>
                  <a:srgbClr val="FF0000"/>
                </a:solidFill>
              </a:rPr>
              <a:t>Automatic notification method</a:t>
            </a:r>
            <a:r>
              <a:rPr lang="en-US" sz="2000" b="1" dirty="0"/>
              <a:t>: the  neighbors send their link power automatically to the node when their link power fall to some level.</a:t>
            </a:r>
          </a:p>
        </p:txBody>
      </p:sp>
      <p:pic>
        <p:nvPicPr>
          <p:cNvPr id="77" name="Picture 76"/>
          <p:cNvPicPr>
            <a:picLocks noChangeAspect="1"/>
          </p:cNvPicPr>
          <p:nvPr/>
        </p:nvPicPr>
        <p:blipFill rotWithShape="1">
          <a:blip r:embed="rId5" cstate="print">
            <a:clrChange>
              <a:clrFrom>
                <a:srgbClr val="FFFFFF"/>
              </a:clrFrom>
              <a:clrTo>
                <a:srgbClr val="FFFFFF">
                  <a:alpha val="0"/>
                </a:srgbClr>
              </a:clrTo>
            </a:clrChange>
            <a:duotone>
              <a:prstClr val="black"/>
              <a:srgbClr val="00CC00">
                <a:tint val="45000"/>
                <a:satMod val="400000"/>
              </a:srgbClr>
            </a:duotone>
            <a:extLst>
              <a:ext uri="{28A0092B-C50C-407E-A947-70E740481C1C}">
                <a14:useLocalDpi xmlns:a14="http://schemas.microsoft.com/office/drawing/2010/main" val="0"/>
              </a:ext>
            </a:extLst>
          </a:blip>
          <a:srcRect t="18633" b="5178"/>
          <a:stretch/>
        </p:blipFill>
        <p:spPr>
          <a:xfrm>
            <a:off x="2212068" y="3557054"/>
            <a:ext cx="390020" cy="272321"/>
          </a:xfrm>
          <a:prstGeom prst="rect">
            <a:avLst/>
          </a:prstGeom>
        </p:spPr>
      </p:pic>
      <p:pic>
        <p:nvPicPr>
          <p:cNvPr id="78" name="Picture 77"/>
          <p:cNvPicPr>
            <a:picLocks noChangeAspect="1"/>
          </p:cNvPicPr>
          <p:nvPr/>
        </p:nvPicPr>
        <p:blipFill rotWithShape="1">
          <a:blip r:embed="rId5" cstate="print">
            <a:clrChange>
              <a:clrFrom>
                <a:srgbClr val="FFFFFF"/>
              </a:clrFrom>
              <a:clrTo>
                <a:srgbClr val="FFFFFF">
                  <a:alpha val="0"/>
                </a:srgbClr>
              </a:clrTo>
            </a:clrChange>
            <a:duotone>
              <a:prstClr val="black"/>
              <a:srgbClr val="00CC00">
                <a:tint val="45000"/>
                <a:satMod val="400000"/>
              </a:srgbClr>
            </a:duotone>
            <a:extLst>
              <a:ext uri="{28A0092B-C50C-407E-A947-70E740481C1C}">
                <a14:useLocalDpi xmlns:a14="http://schemas.microsoft.com/office/drawing/2010/main" val="0"/>
              </a:ext>
            </a:extLst>
          </a:blip>
          <a:srcRect t="18633" b="5178"/>
          <a:stretch/>
        </p:blipFill>
        <p:spPr>
          <a:xfrm>
            <a:off x="2237764" y="5544671"/>
            <a:ext cx="390020" cy="2723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8202"/>
                                        </p:tgtEl>
                                        <p:attrNameLst>
                                          <p:attrName>style.visibility</p:attrName>
                                        </p:attrNameLst>
                                      </p:cBhvr>
                                      <p:to>
                                        <p:strVal val="visible"/>
                                      </p:to>
                                    </p:set>
                                    <p:anim calcmode="lin" valueType="num">
                                      <p:cBhvr>
                                        <p:cTn id="17" dur="500" fill="hold"/>
                                        <p:tgtEl>
                                          <p:spTgt spid="8202"/>
                                        </p:tgtEl>
                                        <p:attrNameLst>
                                          <p:attrName>ppt_w</p:attrName>
                                        </p:attrNameLst>
                                      </p:cBhvr>
                                      <p:tavLst>
                                        <p:tav tm="0">
                                          <p:val>
                                            <p:fltVal val="0"/>
                                          </p:val>
                                        </p:tav>
                                        <p:tav tm="100000">
                                          <p:val>
                                            <p:strVal val="#ppt_w"/>
                                          </p:val>
                                        </p:tav>
                                      </p:tavLst>
                                    </p:anim>
                                    <p:anim calcmode="lin" valueType="num">
                                      <p:cBhvr>
                                        <p:cTn id="18" dur="500" fill="hold"/>
                                        <p:tgtEl>
                                          <p:spTgt spid="8202"/>
                                        </p:tgtEl>
                                        <p:attrNameLst>
                                          <p:attrName>ppt_h</p:attrName>
                                        </p:attrNameLst>
                                      </p:cBhvr>
                                      <p:tavLst>
                                        <p:tav tm="0">
                                          <p:val>
                                            <p:fltVal val="0"/>
                                          </p:val>
                                        </p:tav>
                                        <p:tav tm="100000">
                                          <p:val>
                                            <p:strVal val="#ppt_h"/>
                                          </p:val>
                                        </p:tav>
                                      </p:tavLst>
                                    </p:anim>
                                    <p:animEffect transition="in" filter="fade">
                                      <p:cBhvr>
                                        <p:cTn id="19" dur="500"/>
                                        <p:tgtEl>
                                          <p:spTgt spid="8202"/>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500" fill="hold"/>
                                        <p:tgtEl>
                                          <p:spTgt spid="85"/>
                                        </p:tgtEl>
                                        <p:attrNameLst>
                                          <p:attrName>ppt_x</p:attrName>
                                        </p:attrNameLst>
                                      </p:cBhvr>
                                      <p:tavLst>
                                        <p:tav tm="0">
                                          <p:val>
                                            <p:strVal val="0-#ppt_w/2"/>
                                          </p:val>
                                        </p:tav>
                                        <p:tav tm="100000">
                                          <p:val>
                                            <p:strVal val="#ppt_x"/>
                                          </p:val>
                                        </p:tav>
                                      </p:tavLst>
                                    </p:anim>
                                    <p:anim calcmode="lin" valueType="num">
                                      <p:cBhvr additive="base">
                                        <p:cTn id="28"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193"/>
                                        </p:tgtEl>
                                        <p:attrNameLst>
                                          <p:attrName>style.visibility</p:attrName>
                                        </p:attrNameLst>
                                      </p:cBhvr>
                                      <p:to>
                                        <p:strVal val="visible"/>
                                      </p:to>
                                    </p:set>
                                    <p:anim calcmode="lin" valueType="num">
                                      <p:cBhvr>
                                        <p:cTn id="33" dur="500" fill="hold"/>
                                        <p:tgtEl>
                                          <p:spTgt spid="8193"/>
                                        </p:tgtEl>
                                        <p:attrNameLst>
                                          <p:attrName>ppt_w</p:attrName>
                                        </p:attrNameLst>
                                      </p:cBhvr>
                                      <p:tavLst>
                                        <p:tav tm="0">
                                          <p:val>
                                            <p:fltVal val="0"/>
                                          </p:val>
                                        </p:tav>
                                        <p:tav tm="100000">
                                          <p:val>
                                            <p:strVal val="#ppt_w"/>
                                          </p:val>
                                        </p:tav>
                                      </p:tavLst>
                                    </p:anim>
                                    <p:anim calcmode="lin" valueType="num">
                                      <p:cBhvr>
                                        <p:cTn id="34" dur="500" fill="hold"/>
                                        <p:tgtEl>
                                          <p:spTgt spid="8193"/>
                                        </p:tgtEl>
                                        <p:attrNameLst>
                                          <p:attrName>ppt_h</p:attrName>
                                        </p:attrNameLst>
                                      </p:cBhvr>
                                      <p:tavLst>
                                        <p:tav tm="0">
                                          <p:val>
                                            <p:fltVal val="0"/>
                                          </p:val>
                                        </p:tav>
                                        <p:tav tm="100000">
                                          <p:val>
                                            <p:strVal val="#ppt_h"/>
                                          </p:val>
                                        </p:tav>
                                      </p:tavLst>
                                    </p:anim>
                                    <p:animEffect transition="in" filter="fade">
                                      <p:cBhvr>
                                        <p:cTn id="35" dur="500"/>
                                        <p:tgtEl>
                                          <p:spTgt spid="819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249"/>
                                          </p:stCondLst>
                                        </p:cTn>
                                        <p:tgtEl>
                                          <p:spTgt spid="105"/>
                                        </p:tgtEl>
                                        <p:attrNameLst>
                                          <p:attrName>style.visibility</p:attrName>
                                        </p:attrNameLst>
                                      </p:cBhvr>
                                      <p:to>
                                        <p:strVal val="visible"/>
                                      </p:to>
                                    </p:set>
                                  </p:childTnLst>
                                </p:cTn>
                              </p:par>
                              <p:par>
                                <p:cTn id="40" presetID="0" presetClass="path" presetSubtype="0" accel="50000" decel="50000" fill="hold" nodeType="withEffect">
                                  <p:stCondLst>
                                    <p:cond delay="0"/>
                                  </p:stCondLst>
                                  <p:childTnLst>
                                    <p:animMotion origin="layout" path="M -1.11111E-6 -0.00023 L -1.11111E-6 0.00046 L -0.18785 -0.16759 " pathEditMode="relative" rAng="0" ptsTypes="AAA">
                                      <p:cBhvr>
                                        <p:cTn id="41" dur="2000" fill="hold"/>
                                        <p:tgtEl>
                                          <p:spTgt spid="105"/>
                                        </p:tgtEl>
                                        <p:attrNameLst>
                                          <p:attrName>ppt_x</p:attrName>
                                          <p:attrName>ppt_y</p:attrName>
                                        </p:attrNameLst>
                                      </p:cBhvr>
                                      <p:rCtr x="-9392" y="-8333"/>
                                    </p:animMotion>
                                  </p:childTnLst>
                                </p:cTn>
                              </p:par>
                              <p:par>
                                <p:cTn id="42" presetID="1" presetClass="entr" presetSubtype="0" fill="hold" nodeType="withEffect">
                                  <p:stCondLst>
                                    <p:cond delay="0"/>
                                  </p:stCondLst>
                                  <p:childTnLst>
                                    <p:set>
                                      <p:cBhvr>
                                        <p:cTn id="43" dur="1" fill="hold">
                                          <p:stCondLst>
                                            <p:cond delay="249"/>
                                          </p:stCondLst>
                                        </p:cTn>
                                        <p:tgtEl>
                                          <p:spTgt spid="106"/>
                                        </p:tgtEl>
                                        <p:attrNameLst>
                                          <p:attrName>style.visibility</p:attrName>
                                        </p:attrNameLst>
                                      </p:cBhvr>
                                      <p:to>
                                        <p:strVal val="visible"/>
                                      </p:to>
                                    </p:set>
                                  </p:childTnLst>
                                </p:cTn>
                              </p:par>
                              <p:par>
                                <p:cTn id="44" presetID="0" presetClass="path" presetSubtype="0" accel="50000" decel="50000" fill="hold" nodeType="withEffect">
                                  <p:stCondLst>
                                    <p:cond delay="0"/>
                                  </p:stCondLst>
                                  <p:childTnLst>
                                    <p:animMotion origin="layout" path="M -3.88889E-6 4.81481E-6 L -3.88889E-6 0.00115 L -0.00503 -0.17616 " pathEditMode="relative" rAng="0" ptsTypes="AAA">
                                      <p:cBhvr>
                                        <p:cTn id="45" dur="2000" fill="hold"/>
                                        <p:tgtEl>
                                          <p:spTgt spid="106"/>
                                        </p:tgtEl>
                                        <p:attrNameLst>
                                          <p:attrName>ppt_x</p:attrName>
                                          <p:attrName>ppt_y</p:attrName>
                                        </p:attrNameLst>
                                      </p:cBhvr>
                                      <p:rCtr x="-260" y="-8750"/>
                                    </p:animMotion>
                                  </p:childTnLst>
                                </p:cTn>
                              </p:par>
                              <p:par>
                                <p:cTn id="46" presetID="1" presetClass="entr" presetSubtype="0" fill="hold" nodeType="withEffect">
                                  <p:stCondLst>
                                    <p:cond delay="0"/>
                                  </p:stCondLst>
                                  <p:childTnLst>
                                    <p:set>
                                      <p:cBhvr>
                                        <p:cTn id="47" dur="1" fill="hold">
                                          <p:stCondLst>
                                            <p:cond delay="249"/>
                                          </p:stCondLst>
                                        </p:cTn>
                                        <p:tgtEl>
                                          <p:spTgt spid="107"/>
                                        </p:tgtEl>
                                        <p:attrNameLst>
                                          <p:attrName>style.visibility</p:attrName>
                                        </p:attrNameLst>
                                      </p:cBhvr>
                                      <p:to>
                                        <p:strVal val="visible"/>
                                      </p:to>
                                    </p:set>
                                  </p:childTnLst>
                                </p:cTn>
                              </p:par>
                              <p:par>
                                <p:cTn id="48" presetID="0" presetClass="path" presetSubtype="0" accel="50000" decel="50000" fill="hold" nodeType="withEffect">
                                  <p:stCondLst>
                                    <p:cond delay="0"/>
                                  </p:stCondLst>
                                  <p:childTnLst>
                                    <p:animMotion origin="layout" path="M 1.11111E-6 -1.85185E-6 L 1.11111E-6 0.00093 L 0.08785 -0.11967 " pathEditMode="relative" rAng="0" ptsTypes="AAA">
                                      <p:cBhvr>
                                        <p:cTn id="49" dur="2000" fill="hold"/>
                                        <p:tgtEl>
                                          <p:spTgt spid="107"/>
                                        </p:tgtEl>
                                        <p:attrNameLst>
                                          <p:attrName>ppt_x</p:attrName>
                                          <p:attrName>ppt_y</p:attrName>
                                        </p:attrNameLst>
                                      </p:cBhvr>
                                      <p:rCtr x="4392" y="-5949"/>
                                    </p:animMotion>
                                  </p:childTnLst>
                                </p:cTn>
                              </p:par>
                              <p:par>
                                <p:cTn id="50" presetID="1" presetClass="entr" presetSubtype="0" fill="hold" nodeType="withEffect">
                                  <p:stCondLst>
                                    <p:cond delay="0"/>
                                  </p:stCondLst>
                                  <p:childTnLst>
                                    <p:set>
                                      <p:cBhvr>
                                        <p:cTn id="51" dur="1" fill="hold">
                                          <p:stCondLst>
                                            <p:cond delay="249"/>
                                          </p:stCondLst>
                                        </p:cTn>
                                        <p:tgtEl>
                                          <p:spTgt spid="109"/>
                                        </p:tgtEl>
                                        <p:attrNameLst>
                                          <p:attrName>style.visibility</p:attrName>
                                        </p:attrNameLst>
                                      </p:cBhvr>
                                      <p:to>
                                        <p:strVal val="visible"/>
                                      </p:to>
                                    </p:set>
                                  </p:childTnLst>
                                </p:cTn>
                              </p:par>
                              <p:par>
                                <p:cTn id="52" presetID="0" presetClass="path" presetSubtype="0" accel="50000" decel="50000" fill="hold" nodeType="withEffect">
                                  <p:stCondLst>
                                    <p:cond delay="0"/>
                                  </p:stCondLst>
                                  <p:childTnLst>
                                    <p:animMotion origin="layout" path="M -1.11111E-6 2.22222E-6 L -1.11111E-6 0.00023 L 0.12031 -0.00648 " pathEditMode="relative" rAng="0" ptsTypes="AAA">
                                      <p:cBhvr>
                                        <p:cTn id="53" dur="2000" fill="hold"/>
                                        <p:tgtEl>
                                          <p:spTgt spid="109"/>
                                        </p:tgtEl>
                                        <p:attrNameLst>
                                          <p:attrName>ppt_x</p:attrName>
                                          <p:attrName>ppt_y</p:attrName>
                                        </p:attrNameLst>
                                      </p:cBhvr>
                                      <p:rCtr x="6007" y="-324"/>
                                    </p:animMotion>
                                  </p:childTnLst>
                                </p:cTn>
                              </p:par>
                              <p:par>
                                <p:cTn id="54" presetID="1" presetClass="entr" presetSubtype="0" fill="hold" nodeType="withEffect">
                                  <p:stCondLst>
                                    <p:cond delay="0"/>
                                  </p:stCondLst>
                                  <p:childTnLst>
                                    <p:set>
                                      <p:cBhvr>
                                        <p:cTn id="55" dur="1" fill="hold">
                                          <p:stCondLst>
                                            <p:cond delay="249"/>
                                          </p:stCondLst>
                                        </p:cTn>
                                        <p:tgtEl>
                                          <p:spTgt spid="112"/>
                                        </p:tgtEl>
                                        <p:attrNameLst>
                                          <p:attrName>style.visibility</p:attrName>
                                        </p:attrNameLst>
                                      </p:cBhvr>
                                      <p:to>
                                        <p:strVal val="visible"/>
                                      </p:to>
                                    </p:set>
                                  </p:childTnLst>
                                </p:cTn>
                              </p:par>
                              <p:par>
                                <p:cTn id="56" presetID="0" presetClass="path" presetSubtype="0" accel="50000" decel="50000" fill="hold" nodeType="withEffect">
                                  <p:stCondLst>
                                    <p:cond delay="0"/>
                                  </p:stCondLst>
                                  <p:childTnLst>
                                    <p:animMotion origin="layout" path="M -3.88889E-6 -3.7037E-7 L -3.88889E-6 0.00069 L -0.12882 -0.00856 " pathEditMode="relative" rAng="0" ptsTypes="AAA">
                                      <p:cBhvr>
                                        <p:cTn id="57" dur="2000" fill="hold"/>
                                        <p:tgtEl>
                                          <p:spTgt spid="112"/>
                                        </p:tgtEl>
                                        <p:attrNameLst>
                                          <p:attrName>ppt_x</p:attrName>
                                          <p:attrName>ppt_y</p:attrName>
                                        </p:attrNameLst>
                                      </p:cBhvr>
                                      <p:rCtr x="-6441" y="-394"/>
                                    </p:animMotion>
                                  </p:childTnLst>
                                </p:cTn>
                              </p:par>
                              <p:par>
                                <p:cTn id="58" presetID="1" presetClass="entr" presetSubtype="0" fill="hold" nodeType="withEffect">
                                  <p:stCondLst>
                                    <p:cond delay="0"/>
                                  </p:stCondLst>
                                  <p:childTnLst>
                                    <p:set>
                                      <p:cBhvr>
                                        <p:cTn id="59" dur="1" fill="hold">
                                          <p:stCondLst>
                                            <p:cond delay="249"/>
                                          </p:stCondLst>
                                        </p:cTn>
                                        <p:tgtEl>
                                          <p:spTgt spid="113"/>
                                        </p:tgtEl>
                                        <p:attrNameLst>
                                          <p:attrName>style.visibility</p:attrName>
                                        </p:attrNameLst>
                                      </p:cBhvr>
                                      <p:to>
                                        <p:strVal val="visible"/>
                                      </p:to>
                                    </p:set>
                                  </p:childTnLst>
                                </p:cTn>
                              </p:par>
                              <p:par>
                                <p:cTn id="60" presetID="0" presetClass="path" presetSubtype="0" accel="50000" decel="50000" fill="hold" nodeType="withEffect">
                                  <p:stCondLst>
                                    <p:cond delay="0"/>
                                  </p:stCondLst>
                                  <p:childTnLst>
                                    <p:animMotion origin="layout" path="M -0.0033 -0.01736 L -0.0033 -0.02407 L 0.00174 0.13403 " pathEditMode="relative" rAng="0" ptsTypes="AAA">
                                      <p:cBhvr>
                                        <p:cTn id="61" dur="2000" fill="hold"/>
                                        <p:tgtEl>
                                          <p:spTgt spid="113"/>
                                        </p:tgtEl>
                                        <p:attrNameLst>
                                          <p:attrName>ppt_x</p:attrName>
                                          <p:attrName>ppt_y</p:attrName>
                                        </p:attrNameLst>
                                      </p:cBhvr>
                                      <p:rCtr x="243" y="7222"/>
                                    </p:animMotion>
                                  </p:childTnLst>
                                </p:cTn>
                              </p:par>
                              <p:par>
                                <p:cTn id="62" presetID="1" presetClass="entr" presetSubtype="0" fill="hold" nodeType="withEffect">
                                  <p:stCondLst>
                                    <p:cond delay="0"/>
                                  </p:stCondLst>
                                  <p:childTnLst>
                                    <p:set>
                                      <p:cBhvr>
                                        <p:cTn id="63" dur="1" fill="hold">
                                          <p:stCondLst>
                                            <p:cond delay="249"/>
                                          </p:stCondLst>
                                        </p:cTn>
                                        <p:tgtEl>
                                          <p:spTgt spid="114"/>
                                        </p:tgtEl>
                                        <p:attrNameLst>
                                          <p:attrName>style.visibility</p:attrName>
                                        </p:attrNameLst>
                                      </p:cBhvr>
                                      <p:to>
                                        <p:strVal val="visible"/>
                                      </p:to>
                                    </p:set>
                                  </p:childTnLst>
                                </p:cTn>
                              </p:par>
                              <p:par>
                                <p:cTn id="64" presetID="0" presetClass="path" presetSubtype="0" accel="50000" decel="50000" fill="hold" nodeType="withEffect">
                                  <p:stCondLst>
                                    <p:cond delay="0"/>
                                  </p:stCondLst>
                                  <p:childTnLst>
                                    <p:animMotion origin="layout" path="M 4.72222E-6 2.59259E-6 L 4.72222E-6 -0.00371 L 0.08003 0.09444 " pathEditMode="relative" rAng="0" ptsTypes="AAA">
                                      <p:cBhvr>
                                        <p:cTn id="65" dur="2000" fill="hold"/>
                                        <p:tgtEl>
                                          <p:spTgt spid="114"/>
                                        </p:tgtEl>
                                        <p:attrNameLst>
                                          <p:attrName>ppt_x</p:attrName>
                                          <p:attrName>ppt_y</p:attrName>
                                        </p:attrNameLst>
                                      </p:cBhvr>
                                      <p:rCtr x="3993" y="4537"/>
                                    </p:animMotion>
                                  </p:childTnLst>
                                </p:cTn>
                              </p:par>
                              <p:par>
                                <p:cTn id="66" presetID="1" presetClass="entr" presetSubtype="0" fill="hold" nodeType="withEffect">
                                  <p:stCondLst>
                                    <p:cond delay="0"/>
                                  </p:stCondLst>
                                  <p:childTnLst>
                                    <p:set>
                                      <p:cBhvr>
                                        <p:cTn id="67" dur="1" fill="hold">
                                          <p:stCondLst>
                                            <p:cond delay="249"/>
                                          </p:stCondLst>
                                        </p:cTn>
                                        <p:tgtEl>
                                          <p:spTgt spid="1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249"/>
                                          </p:stCondLst>
                                        </p:cTn>
                                        <p:tgtEl>
                                          <p:spTgt spid="117"/>
                                        </p:tgtEl>
                                        <p:attrNameLst>
                                          <p:attrName>style.visibility</p:attrName>
                                        </p:attrNameLst>
                                      </p:cBhvr>
                                      <p:to>
                                        <p:strVal val="visible"/>
                                      </p:to>
                                    </p:set>
                                  </p:childTnLst>
                                </p:cTn>
                              </p:par>
                              <p:par>
                                <p:cTn id="70" presetID="0" presetClass="path" presetSubtype="0" accel="50000" decel="50000" fill="hold" nodeType="withEffect">
                                  <p:stCondLst>
                                    <p:cond delay="0"/>
                                  </p:stCondLst>
                                  <p:childTnLst>
                                    <p:animMotion origin="layout" path="M 0.004 0.00023 L 0.004 -0.00486 L -0.18611 0.1213 " pathEditMode="relative" rAng="0" ptsTypes="AAA">
                                      <p:cBhvr>
                                        <p:cTn id="71" dur="2000" fill="hold"/>
                                        <p:tgtEl>
                                          <p:spTgt spid="117"/>
                                        </p:tgtEl>
                                        <p:attrNameLst>
                                          <p:attrName>ppt_x</p:attrName>
                                          <p:attrName>ppt_y</p:attrName>
                                        </p:attrNameLst>
                                      </p:cBhvr>
                                      <p:rCtr x="-9514" y="5787"/>
                                    </p:animMotion>
                                  </p:childTnLst>
                                </p:cTn>
                              </p:par>
                            </p:childTnLst>
                          </p:cTn>
                        </p:par>
                        <p:par>
                          <p:cTn id="72" fill="hold">
                            <p:stCondLst>
                              <p:cond delay="2000"/>
                            </p:stCondLst>
                            <p:childTnLst>
                              <p:par>
                                <p:cTn id="73" presetID="9" presetClass="exit" presetSubtype="0" fill="hold" nodeType="afterEffect">
                                  <p:stCondLst>
                                    <p:cond delay="0"/>
                                  </p:stCondLst>
                                  <p:childTnLst>
                                    <p:animEffect transition="out" filter="dissolve">
                                      <p:cBhvr>
                                        <p:cTn id="74" dur="500"/>
                                        <p:tgtEl>
                                          <p:spTgt spid="105"/>
                                        </p:tgtEl>
                                      </p:cBhvr>
                                    </p:animEffect>
                                    <p:set>
                                      <p:cBhvr>
                                        <p:cTn id="75" dur="1" fill="hold">
                                          <p:stCondLst>
                                            <p:cond delay="499"/>
                                          </p:stCondLst>
                                        </p:cTn>
                                        <p:tgtEl>
                                          <p:spTgt spid="105"/>
                                        </p:tgtEl>
                                        <p:attrNameLst>
                                          <p:attrName>style.visibility</p:attrName>
                                        </p:attrNameLst>
                                      </p:cBhvr>
                                      <p:to>
                                        <p:strVal val="hidden"/>
                                      </p:to>
                                    </p:set>
                                  </p:childTnLst>
                                </p:cTn>
                              </p:par>
                              <p:par>
                                <p:cTn id="76" presetID="9" presetClass="exit" presetSubtype="0" fill="hold" nodeType="withEffect">
                                  <p:stCondLst>
                                    <p:cond delay="0"/>
                                  </p:stCondLst>
                                  <p:childTnLst>
                                    <p:animEffect transition="out" filter="dissolve">
                                      <p:cBhvr>
                                        <p:cTn id="77" dur="500"/>
                                        <p:tgtEl>
                                          <p:spTgt spid="106"/>
                                        </p:tgtEl>
                                      </p:cBhvr>
                                    </p:animEffect>
                                    <p:set>
                                      <p:cBhvr>
                                        <p:cTn id="78" dur="1" fill="hold">
                                          <p:stCondLst>
                                            <p:cond delay="499"/>
                                          </p:stCondLst>
                                        </p:cTn>
                                        <p:tgtEl>
                                          <p:spTgt spid="106"/>
                                        </p:tgtEl>
                                        <p:attrNameLst>
                                          <p:attrName>style.visibility</p:attrName>
                                        </p:attrNameLst>
                                      </p:cBhvr>
                                      <p:to>
                                        <p:strVal val="hidden"/>
                                      </p:to>
                                    </p:set>
                                  </p:childTnLst>
                                </p:cTn>
                              </p:par>
                              <p:par>
                                <p:cTn id="79" presetID="9" presetClass="exit" presetSubtype="0" fill="hold" nodeType="withEffect">
                                  <p:stCondLst>
                                    <p:cond delay="0"/>
                                  </p:stCondLst>
                                  <p:childTnLst>
                                    <p:animEffect transition="out" filter="dissolve">
                                      <p:cBhvr>
                                        <p:cTn id="80" dur="500"/>
                                        <p:tgtEl>
                                          <p:spTgt spid="107"/>
                                        </p:tgtEl>
                                      </p:cBhvr>
                                    </p:animEffect>
                                    <p:set>
                                      <p:cBhvr>
                                        <p:cTn id="81" dur="1" fill="hold">
                                          <p:stCondLst>
                                            <p:cond delay="499"/>
                                          </p:stCondLst>
                                        </p:cTn>
                                        <p:tgtEl>
                                          <p:spTgt spid="107"/>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109"/>
                                        </p:tgtEl>
                                      </p:cBhvr>
                                    </p:animEffect>
                                    <p:set>
                                      <p:cBhvr>
                                        <p:cTn id="84" dur="1" fill="hold">
                                          <p:stCondLst>
                                            <p:cond delay="499"/>
                                          </p:stCondLst>
                                        </p:cTn>
                                        <p:tgtEl>
                                          <p:spTgt spid="109"/>
                                        </p:tgtEl>
                                        <p:attrNameLst>
                                          <p:attrName>style.visibility</p:attrName>
                                        </p:attrNameLst>
                                      </p:cBhvr>
                                      <p:to>
                                        <p:strVal val="hidden"/>
                                      </p:to>
                                    </p:set>
                                  </p:childTnLst>
                                </p:cTn>
                              </p:par>
                              <p:par>
                                <p:cTn id="85" presetID="9" presetClass="exit" presetSubtype="0" fill="hold" nodeType="withEffect">
                                  <p:stCondLst>
                                    <p:cond delay="0"/>
                                  </p:stCondLst>
                                  <p:childTnLst>
                                    <p:animEffect transition="out" filter="dissolve">
                                      <p:cBhvr>
                                        <p:cTn id="86" dur="500"/>
                                        <p:tgtEl>
                                          <p:spTgt spid="112"/>
                                        </p:tgtEl>
                                      </p:cBhvr>
                                    </p:animEffect>
                                    <p:set>
                                      <p:cBhvr>
                                        <p:cTn id="87" dur="1" fill="hold">
                                          <p:stCondLst>
                                            <p:cond delay="499"/>
                                          </p:stCondLst>
                                        </p:cTn>
                                        <p:tgtEl>
                                          <p:spTgt spid="112"/>
                                        </p:tgtEl>
                                        <p:attrNameLst>
                                          <p:attrName>style.visibility</p:attrName>
                                        </p:attrNameLst>
                                      </p:cBhvr>
                                      <p:to>
                                        <p:strVal val="hidden"/>
                                      </p:to>
                                    </p:set>
                                  </p:childTnLst>
                                </p:cTn>
                              </p:par>
                              <p:par>
                                <p:cTn id="88" presetID="9" presetClass="exit" presetSubtype="0" fill="hold" nodeType="withEffect">
                                  <p:stCondLst>
                                    <p:cond delay="0"/>
                                  </p:stCondLst>
                                  <p:childTnLst>
                                    <p:animEffect transition="out" filter="dissolve">
                                      <p:cBhvr>
                                        <p:cTn id="89" dur="500"/>
                                        <p:tgtEl>
                                          <p:spTgt spid="113"/>
                                        </p:tgtEl>
                                      </p:cBhvr>
                                    </p:animEffect>
                                    <p:set>
                                      <p:cBhvr>
                                        <p:cTn id="90" dur="1" fill="hold">
                                          <p:stCondLst>
                                            <p:cond delay="499"/>
                                          </p:stCondLst>
                                        </p:cTn>
                                        <p:tgtEl>
                                          <p:spTgt spid="113"/>
                                        </p:tgtEl>
                                        <p:attrNameLst>
                                          <p:attrName>style.visibility</p:attrName>
                                        </p:attrNameLst>
                                      </p:cBhvr>
                                      <p:to>
                                        <p:strVal val="hidden"/>
                                      </p:to>
                                    </p:set>
                                  </p:childTnLst>
                                </p:cTn>
                              </p:par>
                              <p:par>
                                <p:cTn id="91" presetID="9" presetClass="exit" presetSubtype="0" fill="hold" nodeType="withEffect">
                                  <p:stCondLst>
                                    <p:cond delay="0"/>
                                  </p:stCondLst>
                                  <p:childTnLst>
                                    <p:animEffect transition="out" filter="dissolve">
                                      <p:cBhvr>
                                        <p:cTn id="92" dur="500"/>
                                        <p:tgtEl>
                                          <p:spTgt spid="114"/>
                                        </p:tgtEl>
                                      </p:cBhvr>
                                    </p:animEffect>
                                    <p:set>
                                      <p:cBhvr>
                                        <p:cTn id="93" dur="1" fill="hold">
                                          <p:stCondLst>
                                            <p:cond delay="499"/>
                                          </p:stCondLst>
                                        </p:cTn>
                                        <p:tgtEl>
                                          <p:spTgt spid="114"/>
                                        </p:tgtEl>
                                        <p:attrNameLst>
                                          <p:attrName>style.visibility</p:attrName>
                                        </p:attrNameLst>
                                      </p:cBhvr>
                                      <p:to>
                                        <p:strVal val="hidden"/>
                                      </p:to>
                                    </p:set>
                                  </p:childTnLst>
                                </p:cTn>
                              </p:par>
                              <p:par>
                                <p:cTn id="94" presetID="9" presetClass="exit" presetSubtype="0" fill="hold" nodeType="withEffect">
                                  <p:stCondLst>
                                    <p:cond delay="0"/>
                                  </p:stCondLst>
                                  <p:childTnLst>
                                    <p:animEffect transition="out" filter="dissolve">
                                      <p:cBhvr>
                                        <p:cTn id="95" dur="500"/>
                                        <p:tgtEl>
                                          <p:spTgt spid="117"/>
                                        </p:tgtEl>
                                      </p:cBhvr>
                                    </p:animEffect>
                                    <p:set>
                                      <p:cBhvr>
                                        <p:cTn id="96" dur="1" fill="hold">
                                          <p:stCondLst>
                                            <p:cond delay="499"/>
                                          </p:stCondLst>
                                        </p:cTn>
                                        <p:tgtEl>
                                          <p:spTgt spid="117"/>
                                        </p:tgtEl>
                                        <p:attrNameLst>
                                          <p:attrName>style.visibility</p:attrName>
                                        </p:attrNameLst>
                                      </p:cBhvr>
                                      <p:to>
                                        <p:strVal val="hidden"/>
                                      </p:to>
                                    </p:set>
                                  </p:childTnLst>
                                </p:cTn>
                              </p:par>
                              <p:par>
                                <p:cTn id="97" presetID="9" presetClass="exit" presetSubtype="0" fill="hold" nodeType="withEffect">
                                  <p:stCondLst>
                                    <p:cond delay="0"/>
                                  </p:stCondLst>
                                  <p:childTnLst>
                                    <p:animEffect transition="out" filter="dissolve">
                                      <p:cBhvr>
                                        <p:cTn id="98" dur="500"/>
                                        <p:tgtEl>
                                          <p:spTgt spid="8193"/>
                                        </p:tgtEl>
                                      </p:cBhvr>
                                    </p:animEffect>
                                    <p:set>
                                      <p:cBhvr>
                                        <p:cTn id="99" dur="1" fill="hold">
                                          <p:stCondLst>
                                            <p:cond delay="499"/>
                                          </p:stCondLst>
                                        </p:cTn>
                                        <p:tgtEl>
                                          <p:spTgt spid="819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47" presetClass="entr" presetSubtype="0" fill="hold" nodeType="click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par>
                                <p:cTn id="107" presetID="47" presetClass="entr" presetSubtype="0" fill="hold"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fade">
                                      <p:cBhvr>
                                        <p:cTn id="109" dur="1000"/>
                                        <p:tgtEl>
                                          <p:spTgt spid="78"/>
                                        </p:tgtEl>
                                      </p:cBhvr>
                                    </p:animEffect>
                                    <p:anim calcmode="lin" valueType="num">
                                      <p:cBhvr>
                                        <p:cTn id="110" dur="1000" fill="hold"/>
                                        <p:tgtEl>
                                          <p:spTgt spid="78"/>
                                        </p:tgtEl>
                                        <p:attrNameLst>
                                          <p:attrName>ppt_x</p:attrName>
                                        </p:attrNameLst>
                                      </p:cBhvr>
                                      <p:tavLst>
                                        <p:tav tm="0">
                                          <p:val>
                                            <p:strVal val="#ppt_x"/>
                                          </p:val>
                                        </p:tav>
                                        <p:tav tm="100000">
                                          <p:val>
                                            <p:strVal val="#ppt_x"/>
                                          </p:val>
                                        </p:tav>
                                      </p:tavLst>
                                    </p:anim>
                                    <p:anim calcmode="lin" valueType="num">
                                      <p:cBhvr>
                                        <p:cTn id="111" dur="1000" fill="hold"/>
                                        <p:tgtEl>
                                          <p:spTgt spid="78"/>
                                        </p:tgtEl>
                                        <p:attrNameLst>
                                          <p:attrName>ppt_y</p:attrName>
                                        </p:attrNameLst>
                                      </p:cBhvr>
                                      <p:tavLst>
                                        <p:tav tm="0">
                                          <p:val>
                                            <p:strVal val="#ppt_y-.1"/>
                                          </p:val>
                                        </p:tav>
                                        <p:tav tm="100000">
                                          <p:val>
                                            <p:strVal val="#ppt_y"/>
                                          </p:val>
                                        </p:tav>
                                      </p:tavLst>
                                    </p:anim>
                                  </p:childTnLst>
                                </p:cTn>
                              </p:par>
                              <p:par>
                                <p:cTn id="112" presetID="22" presetClass="entr" presetSubtype="8" fill="hold" nodeType="withEffect">
                                  <p:stCondLst>
                                    <p:cond delay="0"/>
                                  </p:stCondLst>
                                  <p:childTnLst>
                                    <p:set>
                                      <p:cBhvr>
                                        <p:cTn id="113" dur="1" fill="hold">
                                          <p:stCondLst>
                                            <p:cond delay="0"/>
                                          </p:stCondLst>
                                        </p:cTn>
                                        <p:tgtEl>
                                          <p:spTgt spid="126"/>
                                        </p:tgtEl>
                                        <p:attrNameLst>
                                          <p:attrName>style.visibility</p:attrName>
                                        </p:attrNameLst>
                                      </p:cBhvr>
                                      <p:to>
                                        <p:strVal val="visible"/>
                                      </p:to>
                                    </p:set>
                                    <p:animEffect transition="in" filter="wipe(left)">
                                      <p:cBhvr>
                                        <p:cTn id="114" dur="500"/>
                                        <p:tgtEl>
                                          <p:spTgt spid="126"/>
                                        </p:tgtEl>
                                      </p:cBhvr>
                                    </p:animEffect>
                                  </p:childTnLst>
                                </p:cTn>
                              </p:par>
                              <p:par>
                                <p:cTn id="115" presetID="22" presetClass="entr" presetSubtype="8" fill="hold" nodeType="withEffect">
                                  <p:stCondLst>
                                    <p:cond delay="0"/>
                                  </p:stCondLst>
                                  <p:childTnLst>
                                    <p:set>
                                      <p:cBhvr>
                                        <p:cTn id="116" dur="1" fill="hold">
                                          <p:stCondLst>
                                            <p:cond delay="0"/>
                                          </p:stCondLst>
                                        </p:cTn>
                                        <p:tgtEl>
                                          <p:spTgt spid="125"/>
                                        </p:tgtEl>
                                        <p:attrNameLst>
                                          <p:attrName>style.visibility</p:attrName>
                                        </p:attrNameLst>
                                      </p:cBhvr>
                                      <p:to>
                                        <p:strVal val="visible"/>
                                      </p:to>
                                    </p:set>
                                    <p:animEffect transition="in" filter="wipe(left)">
                                      <p:cBhvr>
                                        <p:cTn id="117" dur="500"/>
                                        <p:tgtEl>
                                          <p:spTgt spid="125"/>
                                        </p:tgtEl>
                                      </p:cBhvr>
                                    </p:animEffect>
                                  </p:childTnLst>
                                </p:cTn>
                              </p:par>
                              <p:par>
                                <p:cTn id="118" presetID="50" presetClass="path" presetSubtype="0" accel="50000" decel="50000" fill="hold" nodeType="withEffect">
                                  <p:stCondLst>
                                    <p:cond delay="0"/>
                                  </p:stCondLst>
                                  <p:childTnLst>
                                    <p:animMotion origin="layout" path="M 0.0132 0.00601 C 0.025 0.00509 0.03907 -0.00556 0.05087 -0.00625 C 0.06441 -0.00973 0.07223 -0.00718 0.08369 -0.00394 C 0.09514 -0.00047 0.10608 -0.00301 0.1198 0.01365 C 0.14792 0.02546 0.16771 0.07152 0.17761 0.08541 C 0.1875 0.09907 0.1783 0.07939 0.17865 0.09537 C 0.17865 0.12361 0.19237 0.1331 0.19237 0.16388 " pathEditMode="relative" rAng="0" ptsTypes="AAAAAAA">
                                      <p:cBhvr>
                                        <p:cTn id="119" dur="2000" fill="hold"/>
                                        <p:tgtEl>
                                          <p:spTgt spid="77"/>
                                        </p:tgtEl>
                                        <p:attrNameLst>
                                          <p:attrName>ppt_x</p:attrName>
                                          <p:attrName>ppt_y</p:attrName>
                                        </p:attrNameLst>
                                      </p:cBhvr>
                                      <p:rCtr x="8958" y="7176"/>
                                    </p:animMotion>
                                  </p:childTnLst>
                                </p:cTn>
                              </p:par>
                              <p:par>
                                <p:cTn id="120" presetID="50" presetClass="path" presetSubtype="0" accel="50000" decel="50000" fill="hold" nodeType="withEffect">
                                  <p:stCondLst>
                                    <p:cond delay="0"/>
                                  </p:stCondLst>
                                  <p:childTnLst>
                                    <p:animMotion origin="layout" path="M 0.18334 -0.13518 C 0.1816 -0.11551 0.17413 -0.10093 0.16979 -0.08634 C 0.16476 -0.07153 0.16563 -0.06227 0.15191 -0.04722 C 0.13872 -0.03194 0.10677 -0.00532 0.08889 0.0044 C 0.06702 0.01528 0.04896 0.01968 0.03646 0.01412 C 0.02205 0.00833 0.01198 -0.00509 0.004 -0.00903 " pathEditMode="relative" rAng="5820000" ptsTypes="AAAAAA">
                                      <p:cBhvr>
                                        <p:cTn id="121" dur="2000" spd="-100000" fill="hold"/>
                                        <p:tgtEl>
                                          <p:spTgt spid="78"/>
                                        </p:tgtEl>
                                        <p:attrNameLst>
                                          <p:attrName>ppt_x</p:attrName>
                                          <p:attrName>ppt_y</p:attrName>
                                        </p:attrNameLst>
                                      </p:cBhvr>
                                      <p:rCtr x="-9045" y="7222"/>
                                    </p:animMotion>
                                  </p:childTnLst>
                                </p:cTn>
                              </p:par>
                            </p:childTnLst>
                          </p:cTn>
                        </p:par>
                        <p:par>
                          <p:cTn id="122" fill="hold">
                            <p:stCondLst>
                              <p:cond delay="2000"/>
                            </p:stCondLst>
                            <p:childTnLst>
                              <p:par>
                                <p:cTn id="123" presetID="9" presetClass="exit" presetSubtype="0" fill="hold" nodeType="afterEffect">
                                  <p:stCondLst>
                                    <p:cond delay="0"/>
                                  </p:stCondLst>
                                  <p:childTnLst>
                                    <p:animEffect transition="out" filter="dissolve">
                                      <p:cBhvr>
                                        <p:cTn id="124" dur="500"/>
                                        <p:tgtEl>
                                          <p:spTgt spid="126"/>
                                        </p:tgtEl>
                                      </p:cBhvr>
                                    </p:animEffect>
                                    <p:set>
                                      <p:cBhvr>
                                        <p:cTn id="125" dur="1" fill="hold">
                                          <p:stCondLst>
                                            <p:cond delay="499"/>
                                          </p:stCondLst>
                                        </p:cTn>
                                        <p:tgtEl>
                                          <p:spTgt spid="126"/>
                                        </p:tgtEl>
                                        <p:attrNameLst>
                                          <p:attrName>style.visibility</p:attrName>
                                        </p:attrNameLst>
                                      </p:cBhvr>
                                      <p:to>
                                        <p:strVal val="hidden"/>
                                      </p:to>
                                    </p:set>
                                  </p:childTnLst>
                                </p:cTn>
                              </p:par>
                              <p:par>
                                <p:cTn id="126" presetID="9" presetClass="exit" presetSubtype="0" fill="hold" nodeType="withEffect">
                                  <p:stCondLst>
                                    <p:cond delay="0"/>
                                  </p:stCondLst>
                                  <p:childTnLst>
                                    <p:animEffect transition="out" filter="dissolve">
                                      <p:cBhvr>
                                        <p:cTn id="127" dur="500"/>
                                        <p:tgtEl>
                                          <p:spTgt spid="125"/>
                                        </p:tgtEl>
                                      </p:cBhvr>
                                    </p:animEffect>
                                    <p:set>
                                      <p:cBhvr>
                                        <p:cTn id="128" dur="1" fill="hold">
                                          <p:stCondLst>
                                            <p:cond delay="499"/>
                                          </p:stCondLst>
                                        </p:cTn>
                                        <p:tgtEl>
                                          <p:spTgt spid="125"/>
                                        </p:tgtEl>
                                        <p:attrNameLst>
                                          <p:attrName>style.visibility</p:attrName>
                                        </p:attrNameLst>
                                      </p:cBhvr>
                                      <p:to>
                                        <p:strVal val="hidden"/>
                                      </p:to>
                                    </p:set>
                                  </p:childTnLst>
                                </p:cTn>
                              </p:par>
                            </p:childTnLst>
                          </p:cTn>
                        </p:par>
                        <p:par>
                          <p:cTn id="129" fill="hold">
                            <p:stCondLst>
                              <p:cond delay="2500"/>
                            </p:stCondLst>
                            <p:childTnLst>
                              <p:par>
                                <p:cTn id="130" presetID="22" presetClass="entr" presetSubtype="4" fill="hold" nodeType="afterEffect">
                                  <p:stCondLst>
                                    <p:cond delay="1000"/>
                                  </p:stCondLst>
                                  <p:childTnLst>
                                    <p:set>
                                      <p:cBhvr>
                                        <p:cTn id="131" dur="1" fill="hold">
                                          <p:stCondLst>
                                            <p:cond delay="0"/>
                                          </p:stCondLst>
                                        </p:cTn>
                                        <p:tgtEl>
                                          <p:spTgt spid="132"/>
                                        </p:tgtEl>
                                        <p:attrNameLst>
                                          <p:attrName>style.visibility</p:attrName>
                                        </p:attrNameLst>
                                      </p:cBhvr>
                                      <p:to>
                                        <p:strVal val="visible"/>
                                      </p:to>
                                    </p:set>
                                    <p:animEffect transition="in" filter="wipe(down)">
                                      <p:cBhvr>
                                        <p:cTn id="132" dur="500"/>
                                        <p:tgtEl>
                                          <p:spTgt spid="132"/>
                                        </p:tgtEl>
                                      </p:cBhvr>
                                    </p:animEffect>
                                  </p:childTnLst>
                                </p:cTn>
                              </p:par>
                            </p:childTnLst>
                          </p:cTn>
                        </p:par>
                        <p:par>
                          <p:cTn id="133" fill="hold">
                            <p:stCondLst>
                              <p:cond delay="4000"/>
                            </p:stCondLst>
                            <p:childTnLst>
                              <p:par>
                                <p:cTn id="134" presetID="1" presetClass="entr" presetSubtype="0" fill="hold" nodeType="afterEffect">
                                  <p:stCondLst>
                                    <p:cond delay="0"/>
                                  </p:stCondLst>
                                  <p:childTnLst>
                                    <p:set>
                                      <p:cBhvr>
                                        <p:cTn id="135" dur="1" fill="hold">
                                          <p:stCondLst>
                                            <p:cond delay="249"/>
                                          </p:stCondLst>
                                        </p:cTn>
                                        <p:tgtEl>
                                          <p:spTgt spid="133"/>
                                        </p:tgtEl>
                                        <p:attrNameLst>
                                          <p:attrName>style.visibility</p:attrName>
                                        </p:attrNameLst>
                                      </p:cBhvr>
                                      <p:to>
                                        <p:strVal val="visible"/>
                                      </p:to>
                                    </p:set>
                                  </p:childTnLst>
                                </p:cTn>
                              </p:par>
                            </p:childTnLst>
                          </p:cTn>
                        </p:par>
                        <p:par>
                          <p:cTn id="136" fill="hold">
                            <p:stCondLst>
                              <p:cond delay="4250"/>
                            </p:stCondLst>
                            <p:childTnLst>
                              <p:par>
                                <p:cTn id="137" presetID="0" presetClass="path" presetSubtype="0" repeatCount="indefinite" accel="50000" decel="50000" fill="hold" nodeType="afterEffect">
                                  <p:stCondLst>
                                    <p:cond delay="0"/>
                                  </p:stCondLst>
                                  <p:endCondLst>
                                    <p:cond evt="onNext" delay="0">
                                      <p:tgtEl>
                                        <p:sldTgt/>
                                      </p:tgtEl>
                                    </p:cond>
                                  </p:endCondLst>
                                  <p:childTnLst>
                                    <p:animMotion origin="layout" path="M 0.0007 -0.00046 L 0.0007 1.11111E-6 L -0.16545 -0.16296 " pathEditMode="relative" rAng="0" ptsTypes="AAA">
                                      <p:cBhvr>
                                        <p:cTn id="138" dur="2000" fill="hold"/>
                                        <p:tgtEl>
                                          <p:spTgt spid="133"/>
                                        </p:tgtEl>
                                        <p:attrNameLst>
                                          <p:attrName>ppt_x</p:attrName>
                                          <p:attrName>ppt_y</p:attrName>
                                        </p:attrNameLst>
                                      </p:cBhvr>
                                      <p:rCtr x="-8316" y="-8102"/>
                                    </p:animMotion>
                                  </p:childTnLst>
                                </p:cTn>
                              </p:par>
                              <p:par>
                                <p:cTn id="139" presetID="53" presetClass="entr" presetSubtype="16" fill="hold" nodeType="withEffect">
                                  <p:stCondLst>
                                    <p:cond delay="0"/>
                                  </p:stCondLst>
                                  <p:childTnLst>
                                    <p:set>
                                      <p:cBhvr>
                                        <p:cTn id="140" dur="1" fill="hold">
                                          <p:stCondLst>
                                            <p:cond delay="0"/>
                                          </p:stCondLst>
                                        </p:cTn>
                                        <p:tgtEl>
                                          <p:spTgt spid="134"/>
                                        </p:tgtEl>
                                        <p:attrNameLst>
                                          <p:attrName>style.visibility</p:attrName>
                                        </p:attrNameLst>
                                      </p:cBhvr>
                                      <p:to>
                                        <p:strVal val="visible"/>
                                      </p:to>
                                    </p:set>
                                    <p:anim calcmode="lin" valueType="num">
                                      <p:cBhvr>
                                        <p:cTn id="141" dur="500" fill="hold"/>
                                        <p:tgtEl>
                                          <p:spTgt spid="134"/>
                                        </p:tgtEl>
                                        <p:attrNameLst>
                                          <p:attrName>ppt_w</p:attrName>
                                        </p:attrNameLst>
                                      </p:cBhvr>
                                      <p:tavLst>
                                        <p:tav tm="0">
                                          <p:val>
                                            <p:fltVal val="0"/>
                                          </p:val>
                                        </p:tav>
                                        <p:tav tm="100000">
                                          <p:val>
                                            <p:strVal val="#ppt_w"/>
                                          </p:val>
                                        </p:tav>
                                      </p:tavLst>
                                    </p:anim>
                                    <p:anim calcmode="lin" valueType="num">
                                      <p:cBhvr>
                                        <p:cTn id="142" dur="500" fill="hold"/>
                                        <p:tgtEl>
                                          <p:spTgt spid="134"/>
                                        </p:tgtEl>
                                        <p:attrNameLst>
                                          <p:attrName>ppt_h</p:attrName>
                                        </p:attrNameLst>
                                      </p:cBhvr>
                                      <p:tavLst>
                                        <p:tav tm="0">
                                          <p:val>
                                            <p:fltVal val="0"/>
                                          </p:val>
                                        </p:tav>
                                        <p:tav tm="100000">
                                          <p:val>
                                            <p:strVal val="#ppt_h"/>
                                          </p:val>
                                        </p:tav>
                                      </p:tavLst>
                                    </p:anim>
                                    <p:animEffect transition="in" filter="fade">
                                      <p:cBhvr>
                                        <p:cTn id="143" dur="500"/>
                                        <p:tgtEl>
                                          <p:spTgt spid="134"/>
                                        </p:tgtEl>
                                      </p:cBhvr>
                                    </p:animEffect>
                                  </p:childTnLst>
                                </p:cTn>
                              </p:par>
                            </p:childTnLst>
                          </p:cTn>
                        </p:par>
                        <p:par>
                          <p:cTn id="144" fill="hold">
                            <p:stCondLst>
                              <p:cond delay="6250"/>
                            </p:stCondLst>
                            <p:childTnLst>
                              <p:par>
                                <p:cTn id="145" presetID="0" presetClass="path" presetSubtype="0" repeatCount="indefinite" accel="50000" decel="50000" fill="hold" nodeType="afterEffect">
                                  <p:stCondLst>
                                    <p:cond delay="0"/>
                                  </p:stCondLst>
                                  <p:endCondLst>
                                    <p:cond evt="onNext" delay="0">
                                      <p:tgtEl>
                                        <p:sldTgt/>
                                      </p:tgtEl>
                                    </p:cond>
                                  </p:endCondLst>
                                  <p:childTnLst>
                                    <p:animMotion origin="layout" path="M -2.22222E-6 4.44444E-6 L -0.21666 0.14838 " pathEditMode="relative" rAng="0" ptsTypes="AA">
                                      <p:cBhvr>
                                        <p:cTn id="146" dur="1750" fill="hold"/>
                                        <p:tgtEl>
                                          <p:spTgt spid="134"/>
                                        </p:tgtEl>
                                        <p:attrNameLst>
                                          <p:attrName>ppt_x</p:attrName>
                                          <p:attrName>ppt_y</p:attrName>
                                        </p:attrNameLst>
                                      </p:cBhvr>
                                      <p:rCtr x="-10833" y="7407"/>
                                    </p:animMotion>
                                  </p:childTnLst>
                                </p:cTn>
                              </p:par>
                            </p:childTnLst>
                          </p:cTn>
                        </p:par>
                      </p:childTnLst>
                    </p:cTn>
                  </p:par>
                  <p:par>
                    <p:cTn id="147" fill="hold">
                      <p:stCondLst>
                        <p:cond delay="indefinite"/>
                      </p:stCondLst>
                      <p:childTnLst>
                        <p:par>
                          <p:cTn id="148" fill="hold">
                            <p:stCondLst>
                              <p:cond delay="0"/>
                            </p:stCondLst>
                            <p:childTnLst>
                              <p:par>
                                <p:cTn id="149" presetID="47" presetClass="entr" presetSubtype="0" fill="hold" grpId="0" nodeType="clickEffect">
                                  <p:stCondLst>
                                    <p:cond delay="0"/>
                                  </p:stCondLst>
                                  <p:childTnLst>
                                    <p:set>
                                      <p:cBhvr>
                                        <p:cTn id="150" dur="1" fill="hold">
                                          <p:stCondLst>
                                            <p:cond delay="0"/>
                                          </p:stCondLst>
                                        </p:cTn>
                                        <p:tgtEl>
                                          <p:spTgt spid="182"/>
                                        </p:tgtEl>
                                        <p:attrNameLst>
                                          <p:attrName>style.visibility</p:attrName>
                                        </p:attrNameLst>
                                      </p:cBhvr>
                                      <p:to>
                                        <p:strVal val="visible"/>
                                      </p:to>
                                    </p:set>
                                    <p:animEffect transition="in" filter="fade">
                                      <p:cBhvr>
                                        <p:cTn id="151" dur="1000"/>
                                        <p:tgtEl>
                                          <p:spTgt spid="182"/>
                                        </p:tgtEl>
                                      </p:cBhvr>
                                    </p:animEffect>
                                    <p:anim calcmode="lin" valueType="num">
                                      <p:cBhvr>
                                        <p:cTn id="152" dur="1000" fill="hold"/>
                                        <p:tgtEl>
                                          <p:spTgt spid="182"/>
                                        </p:tgtEl>
                                        <p:attrNameLst>
                                          <p:attrName>ppt_x</p:attrName>
                                        </p:attrNameLst>
                                      </p:cBhvr>
                                      <p:tavLst>
                                        <p:tav tm="0">
                                          <p:val>
                                            <p:strVal val="#ppt_x"/>
                                          </p:val>
                                        </p:tav>
                                        <p:tav tm="100000">
                                          <p:val>
                                            <p:strVal val="#ppt_x"/>
                                          </p:val>
                                        </p:tav>
                                      </p:tavLst>
                                    </p:anim>
                                    <p:anim calcmode="lin" valueType="num">
                                      <p:cBhvr>
                                        <p:cTn id="153" dur="1000" fill="hold"/>
                                        <p:tgtEl>
                                          <p:spTgt spid="182"/>
                                        </p:tgtEl>
                                        <p:attrNameLst>
                                          <p:attrName>ppt_y</p:attrName>
                                        </p:attrNameLst>
                                      </p:cBhvr>
                                      <p:tavLst>
                                        <p:tav tm="0">
                                          <p:val>
                                            <p:strVal val="#ppt_y-.1"/>
                                          </p:val>
                                        </p:tav>
                                        <p:tav tm="100000">
                                          <p:val>
                                            <p:strVal val="#ppt_y"/>
                                          </p:val>
                                        </p:tav>
                                      </p:tavLst>
                                    </p:anim>
                                  </p:childTnLst>
                                </p:cTn>
                              </p:par>
                            </p:childTnLst>
                          </p:cTn>
                        </p:par>
                        <p:par>
                          <p:cTn id="154" fill="hold">
                            <p:stCondLst>
                              <p:cond delay="1000"/>
                            </p:stCondLst>
                            <p:childTnLst>
                              <p:par>
                                <p:cTn id="155" presetID="52" presetClass="entr" presetSubtype="0" fill="hold" nodeType="afterEffect">
                                  <p:stCondLst>
                                    <p:cond delay="0"/>
                                  </p:stCondLst>
                                  <p:childTnLst>
                                    <p:set>
                                      <p:cBhvr>
                                        <p:cTn id="156" dur="1" fill="hold">
                                          <p:stCondLst>
                                            <p:cond delay="0"/>
                                          </p:stCondLst>
                                        </p:cTn>
                                        <p:tgtEl>
                                          <p:spTgt spid="8196"/>
                                        </p:tgtEl>
                                        <p:attrNameLst>
                                          <p:attrName>style.visibility</p:attrName>
                                        </p:attrNameLst>
                                      </p:cBhvr>
                                      <p:to>
                                        <p:strVal val="visible"/>
                                      </p:to>
                                    </p:set>
                                    <p:animScale>
                                      <p:cBhvr>
                                        <p:cTn id="157" dur="1000" decel="50000" fill="hold">
                                          <p:stCondLst>
                                            <p:cond delay="0"/>
                                          </p:stCondLst>
                                        </p:cTn>
                                        <p:tgtEl>
                                          <p:spTgt spid="81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8" dur="1000" decel="50000" fill="hold">
                                          <p:stCondLst>
                                            <p:cond delay="0"/>
                                          </p:stCondLst>
                                        </p:cTn>
                                        <p:tgtEl>
                                          <p:spTgt spid="8196"/>
                                        </p:tgtEl>
                                        <p:attrNameLst>
                                          <p:attrName>ppt_x</p:attrName>
                                          <p:attrName>ppt_y</p:attrName>
                                        </p:attrNameLst>
                                      </p:cBhvr>
                                    </p:animMotion>
                                    <p:animEffect transition="in" filter="fade">
                                      <p:cBhvr>
                                        <p:cTn id="159" dur="1000"/>
                                        <p:tgtEl>
                                          <p:spTgt spid="8196"/>
                                        </p:tgtEl>
                                      </p:cBhvr>
                                    </p:animEffect>
                                  </p:childTnLst>
                                </p:cTn>
                              </p:par>
                              <p:par>
                                <p:cTn id="160" presetID="2" presetClass="entr" presetSubtype="8" fill="hold" grpId="0" nodeType="withEffect">
                                  <p:stCondLst>
                                    <p:cond delay="0"/>
                                  </p:stCondLst>
                                  <p:childTnLst>
                                    <p:set>
                                      <p:cBhvr>
                                        <p:cTn id="161" dur="1" fill="hold">
                                          <p:stCondLst>
                                            <p:cond delay="0"/>
                                          </p:stCondLst>
                                        </p:cTn>
                                        <p:tgtEl>
                                          <p:spTgt spid="161"/>
                                        </p:tgtEl>
                                        <p:attrNameLst>
                                          <p:attrName>style.visibility</p:attrName>
                                        </p:attrNameLst>
                                      </p:cBhvr>
                                      <p:to>
                                        <p:strVal val="visible"/>
                                      </p:to>
                                    </p:set>
                                    <p:anim calcmode="lin" valueType="num">
                                      <p:cBhvr additive="base">
                                        <p:cTn id="162" dur="500" fill="hold"/>
                                        <p:tgtEl>
                                          <p:spTgt spid="161"/>
                                        </p:tgtEl>
                                        <p:attrNameLst>
                                          <p:attrName>ppt_x</p:attrName>
                                        </p:attrNameLst>
                                      </p:cBhvr>
                                      <p:tavLst>
                                        <p:tav tm="0">
                                          <p:val>
                                            <p:strVal val="0-#ppt_w/2"/>
                                          </p:val>
                                        </p:tav>
                                        <p:tav tm="100000">
                                          <p:val>
                                            <p:strVal val="#ppt_x"/>
                                          </p:val>
                                        </p:tav>
                                      </p:tavLst>
                                    </p:anim>
                                    <p:anim calcmode="lin" valueType="num">
                                      <p:cBhvr additive="base">
                                        <p:cTn id="163" dur="500" fill="hold"/>
                                        <p:tgtEl>
                                          <p:spTgt spid="161"/>
                                        </p:tgtEl>
                                        <p:attrNameLst>
                                          <p:attrName>ppt_y</p:attrName>
                                        </p:attrNameLst>
                                      </p:cBhvr>
                                      <p:tavLst>
                                        <p:tav tm="0">
                                          <p:val>
                                            <p:strVal val="#ppt_y"/>
                                          </p:val>
                                        </p:tav>
                                        <p:tav tm="100000">
                                          <p:val>
                                            <p:strVal val="#ppt_y"/>
                                          </p:val>
                                        </p:tav>
                                      </p:tavLst>
                                    </p:anim>
                                  </p:childTnLst>
                                </p:cTn>
                              </p:par>
                              <p:par>
                                <p:cTn id="164" presetID="2" presetClass="entr" presetSubtype="8" fill="hold" grpId="0" nodeType="withEffect">
                                  <p:stCondLst>
                                    <p:cond delay="0"/>
                                  </p:stCondLst>
                                  <p:childTnLst>
                                    <p:set>
                                      <p:cBhvr>
                                        <p:cTn id="165" dur="1" fill="hold">
                                          <p:stCondLst>
                                            <p:cond delay="0"/>
                                          </p:stCondLst>
                                        </p:cTn>
                                        <p:tgtEl>
                                          <p:spTgt spid="162"/>
                                        </p:tgtEl>
                                        <p:attrNameLst>
                                          <p:attrName>style.visibility</p:attrName>
                                        </p:attrNameLst>
                                      </p:cBhvr>
                                      <p:to>
                                        <p:strVal val="visible"/>
                                      </p:to>
                                    </p:set>
                                    <p:anim calcmode="lin" valueType="num">
                                      <p:cBhvr additive="base">
                                        <p:cTn id="166" dur="500" fill="hold"/>
                                        <p:tgtEl>
                                          <p:spTgt spid="162"/>
                                        </p:tgtEl>
                                        <p:attrNameLst>
                                          <p:attrName>ppt_x</p:attrName>
                                        </p:attrNameLst>
                                      </p:cBhvr>
                                      <p:tavLst>
                                        <p:tav tm="0">
                                          <p:val>
                                            <p:strVal val="0-#ppt_w/2"/>
                                          </p:val>
                                        </p:tav>
                                        <p:tav tm="100000">
                                          <p:val>
                                            <p:strVal val="#ppt_x"/>
                                          </p:val>
                                        </p:tav>
                                      </p:tavLst>
                                    </p:anim>
                                    <p:anim calcmode="lin" valueType="num">
                                      <p:cBhvr additive="base">
                                        <p:cTn id="167" dur="500" fill="hold"/>
                                        <p:tgtEl>
                                          <p:spTgt spid="162"/>
                                        </p:tgtEl>
                                        <p:attrNameLst>
                                          <p:attrName>ppt_y</p:attrName>
                                        </p:attrNameLst>
                                      </p:cBhvr>
                                      <p:tavLst>
                                        <p:tav tm="0">
                                          <p:val>
                                            <p:strVal val="#ppt_y"/>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8199"/>
                                        </p:tgtEl>
                                        <p:attrNameLst>
                                          <p:attrName>style.visibility</p:attrName>
                                        </p:attrNameLst>
                                      </p:cBhvr>
                                      <p:to>
                                        <p:strVal val="visible"/>
                                      </p:to>
                                    </p:set>
                                    <p:animEffect transition="in" filter="wipe(left)">
                                      <p:cBhvr>
                                        <p:cTn id="172" dur="500"/>
                                        <p:tgtEl>
                                          <p:spTgt spid="8199"/>
                                        </p:tgtEl>
                                      </p:cBhvr>
                                    </p:animEffect>
                                  </p:childTnLst>
                                </p:cTn>
                              </p:par>
                            </p:childTnLst>
                          </p:cTn>
                        </p:par>
                        <p:par>
                          <p:cTn id="173" fill="hold">
                            <p:stCondLst>
                              <p:cond delay="500"/>
                            </p:stCondLst>
                            <p:childTnLst>
                              <p:par>
                                <p:cTn id="174" presetID="9" presetClass="exit" presetSubtype="0" fill="hold" grpId="1" nodeType="afterEffect">
                                  <p:stCondLst>
                                    <p:cond delay="0"/>
                                  </p:stCondLst>
                                  <p:childTnLst>
                                    <p:animEffect transition="out" filter="dissolve">
                                      <p:cBhvr>
                                        <p:cTn id="175" dur="500"/>
                                        <p:tgtEl>
                                          <p:spTgt spid="161"/>
                                        </p:tgtEl>
                                      </p:cBhvr>
                                    </p:animEffect>
                                    <p:set>
                                      <p:cBhvr>
                                        <p:cTn id="176" dur="1" fill="hold">
                                          <p:stCondLst>
                                            <p:cond delay="499"/>
                                          </p:stCondLst>
                                        </p:cTn>
                                        <p:tgtEl>
                                          <p:spTgt spid="161"/>
                                        </p:tgtEl>
                                        <p:attrNameLst>
                                          <p:attrName>style.visibility</p:attrName>
                                        </p:attrNameLst>
                                      </p:cBhvr>
                                      <p:to>
                                        <p:strVal val="hidden"/>
                                      </p:to>
                                    </p:set>
                                  </p:childTnLst>
                                </p:cTn>
                              </p:par>
                            </p:childTnLst>
                          </p:cTn>
                        </p:par>
                        <p:par>
                          <p:cTn id="177" fill="hold">
                            <p:stCondLst>
                              <p:cond delay="1000"/>
                            </p:stCondLst>
                            <p:childTnLst>
                              <p:par>
                                <p:cTn id="178" presetID="9" presetClass="exit" presetSubtype="0" fill="hold" grpId="1" nodeType="afterEffect">
                                  <p:stCondLst>
                                    <p:cond delay="0"/>
                                  </p:stCondLst>
                                  <p:childTnLst>
                                    <p:animEffect transition="out" filter="dissolve">
                                      <p:cBhvr>
                                        <p:cTn id="179" dur="500"/>
                                        <p:tgtEl>
                                          <p:spTgt spid="162"/>
                                        </p:tgtEl>
                                      </p:cBhvr>
                                    </p:animEffect>
                                    <p:set>
                                      <p:cBhvr>
                                        <p:cTn id="180" dur="1" fill="hold">
                                          <p:stCondLst>
                                            <p:cond delay="499"/>
                                          </p:stCondLst>
                                        </p:cTn>
                                        <p:tgtEl>
                                          <p:spTgt spid="162"/>
                                        </p:tgtEl>
                                        <p:attrNameLst>
                                          <p:attrName>style.visibility</p:attrName>
                                        </p:attrNameLst>
                                      </p:cBhvr>
                                      <p:to>
                                        <p:strVal val="hidden"/>
                                      </p:to>
                                    </p:set>
                                  </p:childTnLst>
                                </p:cTn>
                              </p:par>
                              <p:par>
                                <p:cTn id="181" presetID="9" presetClass="entr" presetSubtype="0" fill="hold" grpId="0" nodeType="withEffect">
                                  <p:stCondLst>
                                    <p:cond delay="0"/>
                                  </p:stCondLst>
                                  <p:childTnLst>
                                    <p:set>
                                      <p:cBhvr>
                                        <p:cTn id="182" dur="1" fill="hold">
                                          <p:stCondLst>
                                            <p:cond delay="0"/>
                                          </p:stCondLst>
                                        </p:cTn>
                                        <p:tgtEl>
                                          <p:spTgt spid="8200"/>
                                        </p:tgtEl>
                                        <p:attrNameLst>
                                          <p:attrName>style.visibility</p:attrName>
                                        </p:attrNameLst>
                                      </p:cBhvr>
                                      <p:to>
                                        <p:strVal val="visible"/>
                                      </p:to>
                                    </p:set>
                                    <p:animEffect transition="in" filter="dissolve">
                                      <p:cBhvr>
                                        <p:cTn id="183" dur="500"/>
                                        <p:tgtEl>
                                          <p:spTgt spid="8200"/>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9"/>
                                        </p:tgtEl>
                                        <p:attrNameLst>
                                          <p:attrName>style.visibility</p:attrName>
                                        </p:attrNameLst>
                                      </p:cBhvr>
                                      <p:to>
                                        <p:strVal val="visible"/>
                                      </p:to>
                                    </p:set>
                                    <p:animEffect transition="in" filter="dissolve">
                                      <p:cBhvr>
                                        <p:cTn id="186" dur="500"/>
                                        <p:tgtEl>
                                          <p:spTgt spid="169"/>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163"/>
                                        </p:tgtEl>
                                        <p:attrNameLst>
                                          <p:attrName>style.visibility</p:attrName>
                                        </p:attrNameLst>
                                      </p:cBhvr>
                                      <p:to>
                                        <p:strVal val="visible"/>
                                      </p:to>
                                    </p:set>
                                    <p:animEffect transition="in" filter="wipe(left)">
                                      <p:cBhvr>
                                        <p:cTn id="191" dur="500"/>
                                        <p:tgtEl>
                                          <p:spTgt spid="163"/>
                                        </p:tgtEl>
                                      </p:cBhvr>
                                    </p:animEffect>
                                  </p:childTnLst>
                                </p:cTn>
                              </p:par>
                              <p:par>
                                <p:cTn id="192" presetID="22" presetClass="entr" presetSubtype="8" fill="hold" nodeType="withEffect">
                                  <p:stCondLst>
                                    <p:cond delay="0"/>
                                  </p:stCondLst>
                                  <p:childTnLst>
                                    <p:set>
                                      <p:cBhvr>
                                        <p:cTn id="193" dur="1" fill="hold">
                                          <p:stCondLst>
                                            <p:cond delay="0"/>
                                          </p:stCondLst>
                                        </p:cTn>
                                        <p:tgtEl>
                                          <p:spTgt spid="164"/>
                                        </p:tgtEl>
                                        <p:attrNameLst>
                                          <p:attrName>style.visibility</p:attrName>
                                        </p:attrNameLst>
                                      </p:cBhvr>
                                      <p:to>
                                        <p:strVal val="visible"/>
                                      </p:to>
                                    </p:set>
                                    <p:animEffect transition="in" filter="wipe(left)">
                                      <p:cBhvr>
                                        <p:cTn id="194" dur="500"/>
                                        <p:tgtEl>
                                          <p:spTgt spid="164"/>
                                        </p:tgtEl>
                                      </p:cBhvr>
                                    </p:animEffect>
                                  </p:childTnLst>
                                </p:cTn>
                              </p:par>
                            </p:childTnLst>
                          </p:cTn>
                        </p:par>
                        <p:par>
                          <p:cTn id="195" fill="hold">
                            <p:stCondLst>
                              <p:cond delay="500"/>
                            </p:stCondLst>
                            <p:childTnLst>
                              <p:par>
                                <p:cTn id="196" presetID="47" presetClass="entr" presetSubtype="0" fill="hold" nodeType="afterEffect">
                                  <p:stCondLst>
                                    <p:cond delay="0"/>
                                  </p:stCondLst>
                                  <p:childTnLst>
                                    <p:set>
                                      <p:cBhvr>
                                        <p:cTn id="197" dur="1" fill="hold">
                                          <p:stCondLst>
                                            <p:cond delay="0"/>
                                          </p:stCondLst>
                                        </p:cTn>
                                        <p:tgtEl>
                                          <p:spTgt spid="170"/>
                                        </p:tgtEl>
                                        <p:attrNameLst>
                                          <p:attrName>style.visibility</p:attrName>
                                        </p:attrNameLst>
                                      </p:cBhvr>
                                      <p:to>
                                        <p:strVal val="visible"/>
                                      </p:to>
                                    </p:set>
                                    <p:animEffect transition="in" filter="fade">
                                      <p:cBhvr>
                                        <p:cTn id="198" dur="1000"/>
                                        <p:tgtEl>
                                          <p:spTgt spid="170"/>
                                        </p:tgtEl>
                                      </p:cBhvr>
                                    </p:animEffect>
                                    <p:anim calcmode="lin" valueType="num">
                                      <p:cBhvr>
                                        <p:cTn id="199" dur="1000" fill="hold"/>
                                        <p:tgtEl>
                                          <p:spTgt spid="170"/>
                                        </p:tgtEl>
                                        <p:attrNameLst>
                                          <p:attrName>ppt_x</p:attrName>
                                        </p:attrNameLst>
                                      </p:cBhvr>
                                      <p:tavLst>
                                        <p:tav tm="0">
                                          <p:val>
                                            <p:strVal val="#ppt_x"/>
                                          </p:val>
                                        </p:tav>
                                        <p:tav tm="100000">
                                          <p:val>
                                            <p:strVal val="#ppt_x"/>
                                          </p:val>
                                        </p:tav>
                                      </p:tavLst>
                                    </p:anim>
                                    <p:anim calcmode="lin" valueType="num">
                                      <p:cBhvr>
                                        <p:cTn id="200" dur="1000" fill="hold"/>
                                        <p:tgtEl>
                                          <p:spTgt spid="170"/>
                                        </p:tgtEl>
                                        <p:attrNameLst>
                                          <p:attrName>ppt_y</p:attrName>
                                        </p:attrNameLst>
                                      </p:cBhvr>
                                      <p:tavLst>
                                        <p:tav tm="0">
                                          <p:val>
                                            <p:strVal val="#ppt_y-.1"/>
                                          </p:val>
                                        </p:tav>
                                        <p:tav tm="100000">
                                          <p:val>
                                            <p:strVal val="#ppt_y"/>
                                          </p:val>
                                        </p:tav>
                                      </p:tavLst>
                                    </p:anim>
                                  </p:childTnLst>
                                </p:cTn>
                              </p:par>
                              <p:par>
                                <p:cTn id="201" presetID="47" presetClass="entr" presetSubtype="0" fill="hold" nodeType="with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fade">
                                      <p:cBhvr>
                                        <p:cTn id="203" dur="1000"/>
                                        <p:tgtEl>
                                          <p:spTgt spid="171"/>
                                        </p:tgtEl>
                                      </p:cBhvr>
                                    </p:animEffect>
                                    <p:anim calcmode="lin" valueType="num">
                                      <p:cBhvr>
                                        <p:cTn id="204" dur="1000" fill="hold"/>
                                        <p:tgtEl>
                                          <p:spTgt spid="171"/>
                                        </p:tgtEl>
                                        <p:attrNameLst>
                                          <p:attrName>ppt_x</p:attrName>
                                        </p:attrNameLst>
                                      </p:cBhvr>
                                      <p:tavLst>
                                        <p:tav tm="0">
                                          <p:val>
                                            <p:strVal val="#ppt_x"/>
                                          </p:val>
                                        </p:tav>
                                        <p:tav tm="100000">
                                          <p:val>
                                            <p:strVal val="#ppt_x"/>
                                          </p:val>
                                        </p:tav>
                                      </p:tavLst>
                                    </p:anim>
                                    <p:anim calcmode="lin" valueType="num">
                                      <p:cBhvr>
                                        <p:cTn id="205" dur="1000" fill="hold"/>
                                        <p:tgtEl>
                                          <p:spTgt spid="171"/>
                                        </p:tgtEl>
                                        <p:attrNameLst>
                                          <p:attrName>ppt_y</p:attrName>
                                        </p:attrNameLst>
                                      </p:cBhvr>
                                      <p:tavLst>
                                        <p:tav tm="0">
                                          <p:val>
                                            <p:strVal val="#ppt_y-.1"/>
                                          </p:val>
                                        </p:tav>
                                        <p:tav tm="100000">
                                          <p:val>
                                            <p:strVal val="#ppt_y"/>
                                          </p:val>
                                        </p:tav>
                                      </p:tavLst>
                                    </p:anim>
                                  </p:childTnLst>
                                </p:cTn>
                              </p:par>
                              <p:par>
                                <p:cTn id="206" presetID="50" presetClass="path" presetSubtype="0" accel="50000" decel="50000" fill="hold" nodeType="withEffect">
                                  <p:stCondLst>
                                    <p:cond delay="0"/>
                                  </p:stCondLst>
                                  <p:childTnLst>
                                    <p:animMotion origin="layout" path="M 0.0132 0.00602 C 0.025 0.00509 0.03907 -0.00556 0.05087 -0.00625 C 0.06441 -0.00972 0.07223 -0.00718 0.08368 -0.00394 C 0.09514 -0.00046 0.10608 -0.00301 0.1198 0.01366 C 0.14792 0.02546 0.16771 0.07153 0.17761 0.08542 C 0.1875 0.09907 0.1783 0.0794 0.17865 0.09537 C 0.17865 0.12361 0.19237 0.1331 0.19237 0.16389 " pathEditMode="relative" rAng="0" ptsTypes="AAAAAAA">
                                      <p:cBhvr>
                                        <p:cTn id="207" dur="2000" fill="hold"/>
                                        <p:tgtEl>
                                          <p:spTgt spid="170"/>
                                        </p:tgtEl>
                                        <p:attrNameLst>
                                          <p:attrName>ppt_x</p:attrName>
                                          <p:attrName>ppt_y</p:attrName>
                                        </p:attrNameLst>
                                      </p:cBhvr>
                                      <p:rCtr x="8958" y="7176"/>
                                    </p:animMotion>
                                  </p:childTnLst>
                                </p:cTn>
                              </p:par>
                              <p:par>
                                <p:cTn id="208" presetID="50" presetClass="path" presetSubtype="0" accel="50000" decel="50000" fill="hold" nodeType="withEffect">
                                  <p:stCondLst>
                                    <p:cond delay="0"/>
                                  </p:stCondLst>
                                  <p:childTnLst>
                                    <p:animMotion origin="layout" path="M 0.18646 -0.13056 C 0.18472 -0.11088 0.17726 -0.0963 0.17292 -0.08172 C 0.16771 -0.0669 0.16875 -0.05764 0.15504 -0.0426 C 0.14184 -0.02732 0.1099 -0.0007 0.09202 0.00902 C 0.06997 0.02013 0.05191 0.0243 0.03959 0.01875 C 0.02518 0.01296 0.01511 -0.00047 0.00712 -0.0044 " pathEditMode="relative" rAng="5820000" ptsTypes="AAAAAA">
                                      <p:cBhvr>
                                        <p:cTn id="209" dur="2000" spd="-100000" fill="hold"/>
                                        <p:tgtEl>
                                          <p:spTgt spid="171"/>
                                        </p:tgtEl>
                                        <p:attrNameLst>
                                          <p:attrName>ppt_x</p:attrName>
                                          <p:attrName>ppt_y</p:attrName>
                                        </p:attrNameLst>
                                      </p:cBhvr>
                                      <p:rCtr x="-9045" y="7222"/>
                                    </p:animMotion>
                                  </p:childTnLst>
                                </p:cTn>
                              </p:par>
                            </p:childTnLst>
                          </p:cTn>
                        </p:par>
                        <p:par>
                          <p:cTn id="210" fill="hold">
                            <p:stCondLst>
                              <p:cond delay="2500"/>
                            </p:stCondLst>
                            <p:childTnLst>
                              <p:par>
                                <p:cTn id="211" presetID="9" presetClass="exit" presetSubtype="0" fill="hold" nodeType="afterEffect">
                                  <p:stCondLst>
                                    <p:cond delay="0"/>
                                  </p:stCondLst>
                                  <p:childTnLst>
                                    <p:animEffect transition="out" filter="dissolve">
                                      <p:cBhvr>
                                        <p:cTn id="212" dur="500"/>
                                        <p:tgtEl>
                                          <p:spTgt spid="163"/>
                                        </p:tgtEl>
                                      </p:cBhvr>
                                    </p:animEffect>
                                    <p:set>
                                      <p:cBhvr>
                                        <p:cTn id="213" dur="1" fill="hold">
                                          <p:stCondLst>
                                            <p:cond delay="499"/>
                                          </p:stCondLst>
                                        </p:cTn>
                                        <p:tgtEl>
                                          <p:spTgt spid="163"/>
                                        </p:tgtEl>
                                        <p:attrNameLst>
                                          <p:attrName>style.visibility</p:attrName>
                                        </p:attrNameLst>
                                      </p:cBhvr>
                                      <p:to>
                                        <p:strVal val="hidden"/>
                                      </p:to>
                                    </p:set>
                                  </p:childTnLst>
                                </p:cTn>
                              </p:par>
                              <p:par>
                                <p:cTn id="214" presetID="9" presetClass="exit" presetSubtype="0" fill="hold" nodeType="withEffect">
                                  <p:stCondLst>
                                    <p:cond delay="0"/>
                                  </p:stCondLst>
                                  <p:childTnLst>
                                    <p:animEffect transition="out" filter="dissolve">
                                      <p:cBhvr>
                                        <p:cTn id="215" dur="500"/>
                                        <p:tgtEl>
                                          <p:spTgt spid="164"/>
                                        </p:tgtEl>
                                      </p:cBhvr>
                                    </p:animEffect>
                                    <p:set>
                                      <p:cBhvr>
                                        <p:cTn id="216" dur="1" fill="hold">
                                          <p:stCondLst>
                                            <p:cond delay="499"/>
                                          </p:stCondLst>
                                        </p:cTn>
                                        <p:tgtEl>
                                          <p:spTgt spid="164"/>
                                        </p:tgtEl>
                                        <p:attrNameLst>
                                          <p:attrName>style.visibility</p:attrName>
                                        </p:attrNameLst>
                                      </p:cBhvr>
                                      <p:to>
                                        <p:strVal val="hidden"/>
                                      </p:to>
                                    </p:set>
                                  </p:childTnLst>
                                </p:cTn>
                              </p:par>
                            </p:childTnLst>
                          </p:cTn>
                        </p:par>
                        <p:par>
                          <p:cTn id="217" fill="hold">
                            <p:stCondLst>
                              <p:cond delay="3000"/>
                            </p:stCondLst>
                            <p:childTnLst>
                              <p:par>
                                <p:cTn id="218" presetID="22" presetClass="entr" presetSubtype="4" fill="hold" nodeType="afterEffect">
                                  <p:stCondLst>
                                    <p:cond delay="1000"/>
                                  </p:stCondLst>
                                  <p:childTnLst>
                                    <p:set>
                                      <p:cBhvr>
                                        <p:cTn id="219" dur="1" fill="hold">
                                          <p:stCondLst>
                                            <p:cond delay="0"/>
                                          </p:stCondLst>
                                        </p:cTn>
                                        <p:tgtEl>
                                          <p:spTgt spid="176"/>
                                        </p:tgtEl>
                                        <p:attrNameLst>
                                          <p:attrName>style.visibility</p:attrName>
                                        </p:attrNameLst>
                                      </p:cBhvr>
                                      <p:to>
                                        <p:strVal val="visible"/>
                                      </p:to>
                                    </p:set>
                                    <p:animEffect transition="in" filter="wipe(down)">
                                      <p:cBhvr>
                                        <p:cTn id="220" dur="500"/>
                                        <p:tgtEl>
                                          <p:spTgt spid="176"/>
                                        </p:tgtEl>
                                      </p:cBhvr>
                                    </p:animEffect>
                                  </p:childTnLst>
                                </p:cTn>
                              </p:par>
                            </p:childTnLst>
                          </p:cTn>
                        </p:par>
                        <p:par>
                          <p:cTn id="221" fill="hold">
                            <p:stCondLst>
                              <p:cond delay="4500"/>
                            </p:stCondLst>
                            <p:childTnLst>
                              <p:par>
                                <p:cTn id="222" presetID="1" presetClass="entr" presetSubtype="0" fill="hold" nodeType="afterEffect">
                                  <p:stCondLst>
                                    <p:cond delay="0"/>
                                  </p:stCondLst>
                                  <p:childTnLst>
                                    <p:set>
                                      <p:cBhvr>
                                        <p:cTn id="223" dur="1" fill="hold">
                                          <p:stCondLst>
                                            <p:cond delay="249"/>
                                          </p:stCondLst>
                                        </p:cTn>
                                        <p:tgtEl>
                                          <p:spTgt spid="178"/>
                                        </p:tgtEl>
                                        <p:attrNameLst>
                                          <p:attrName>style.visibility</p:attrName>
                                        </p:attrNameLst>
                                      </p:cBhvr>
                                      <p:to>
                                        <p:strVal val="visible"/>
                                      </p:to>
                                    </p:set>
                                  </p:childTnLst>
                                </p:cTn>
                              </p:par>
                            </p:childTnLst>
                          </p:cTn>
                        </p:par>
                        <p:par>
                          <p:cTn id="224" fill="hold">
                            <p:stCondLst>
                              <p:cond delay="4750"/>
                            </p:stCondLst>
                            <p:childTnLst>
                              <p:par>
                                <p:cTn id="225" presetID="0" presetClass="path" presetSubtype="0" repeatCount="indefinite" accel="50000" decel="50000" fill="hold" nodeType="afterEffect">
                                  <p:stCondLst>
                                    <p:cond delay="0"/>
                                  </p:stCondLst>
                                  <p:childTnLst>
                                    <p:animMotion origin="layout" path="M 4.16667E-6 -3.7037E-6 L 4.16667E-6 0.0007 L -0.20573 -0.17245 " pathEditMode="relative" rAng="0" ptsTypes="AAA">
                                      <p:cBhvr>
                                        <p:cTn id="226" dur="2000" fill="hold"/>
                                        <p:tgtEl>
                                          <p:spTgt spid="178"/>
                                        </p:tgtEl>
                                        <p:attrNameLst>
                                          <p:attrName>ppt_x</p:attrName>
                                          <p:attrName>ppt_y</p:attrName>
                                        </p:attrNameLst>
                                      </p:cBhvr>
                                      <p:rCtr x="-10295" y="-8588"/>
                                    </p:animMotion>
                                  </p:childTnLst>
                                </p:cTn>
                              </p:par>
                              <p:par>
                                <p:cTn id="227" presetID="53" presetClass="entr" presetSubtype="16" fill="hold" nodeType="withEffect">
                                  <p:stCondLst>
                                    <p:cond delay="0"/>
                                  </p:stCondLst>
                                  <p:childTnLst>
                                    <p:set>
                                      <p:cBhvr>
                                        <p:cTn id="228" dur="1" fill="hold">
                                          <p:stCondLst>
                                            <p:cond delay="0"/>
                                          </p:stCondLst>
                                        </p:cTn>
                                        <p:tgtEl>
                                          <p:spTgt spid="179"/>
                                        </p:tgtEl>
                                        <p:attrNameLst>
                                          <p:attrName>style.visibility</p:attrName>
                                        </p:attrNameLst>
                                      </p:cBhvr>
                                      <p:to>
                                        <p:strVal val="visible"/>
                                      </p:to>
                                    </p:set>
                                    <p:anim calcmode="lin" valueType="num">
                                      <p:cBhvr>
                                        <p:cTn id="229" dur="500" fill="hold"/>
                                        <p:tgtEl>
                                          <p:spTgt spid="179"/>
                                        </p:tgtEl>
                                        <p:attrNameLst>
                                          <p:attrName>ppt_w</p:attrName>
                                        </p:attrNameLst>
                                      </p:cBhvr>
                                      <p:tavLst>
                                        <p:tav tm="0">
                                          <p:val>
                                            <p:fltVal val="0"/>
                                          </p:val>
                                        </p:tav>
                                        <p:tav tm="100000">
                                          <p:val>
                                            <p:strVal val="#ppt_w"/>
                                          </p:val>
                                        </p:tav>
                                      </p:tavLst>
                                    </p:anim>
                                    <p:anim calcmode="lin" valueType="num">
                                      <p:cBhvr>
                                        <p:cTn id="230" dur="500" fill="hold"/>
                                        <p:tgtEl>
                                          <p:spTgt spid="179"/>
                                        </p:tgtEl>
                                        <p:attrNameLst>
                                          <p:attrName>ppt_h</p:attrName>
                                        </p:attrNameLst>
                                      </p:cBhvr>
                                      <p:tavLst>
                                        <p:tav tm="0">
                                          <p:val>
                                            <p:fltVal val="0"/>
                                          </p:val>
                                        </p:tav>
                                        <p:tav tm="100000">
                                          <p:val>
                                            <p:strVal val="#ppt_h"/>
                                          </p:val>
                                        </p:tav>
                                      </p:tavLst>
                                    </p:anim>
                                    <p:animEffect transition="in" filter="fade">
                                      <p:cBhvr>
                                        <p:cTn id="231" dur="500"/>
                                        <p:tgtEl>
                                          <p:spTgt spid="179"/>
                                        </p:tgtEl>
                                      </p:cBhvr>
                                    </p:animEffect>
                                  </p:childTnLst>
                                </p:cTn>
                              </p:par>
                            </p:childTnLst>
                          </p:cTn>
                        </p:par>
                        <p:par>
                          <p:cTn id="232" fill="hold">
                            <p:stCondLst>
                              <p:cond delay="6750"/>
                            </p:stCondLst>
                            <p:childTnLst>
                              <p:par>
                                <p:cTn id="233" presetID="0" presetClass="path" presetSubtype="0" repeatCount="indefinite" accel="50000" decel="50000" fill="hold" nodeType="afterEffect">
                                  <p:stCondLst>
                                    <p:cond delay="0"/>
                                  </p:stCondLst>
                                  <p:childTnLst>
                                    <p:animMotion origin="layout" path="M -1.38889E-6 1.11111E-6 L -0.17708 0.14167 " pathEditMode="relative" rAng="0" ptsTypes="AA">
                                      <p:cBhvr>
                                        <p:cTn id="234" dur="1750" fill="hold"/>
                                        <p:tgtEl>
                                          <p:spTgt spid="179"/>
                                        </p:tgtEl>
                                        <p:attrNameLst>
                                          <p:attrName>ppt_x</p:attrName>
                                          <p:attrName>ppt_y</p:attrName>
                                        </p:attrNameLst>
                                      </p:cBhvr>
                                      <p:rCtr x="-8854" y="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4" grpId="0"/>
      <p:bldP spid="85" grpId="0"/>
      <p:bldP spid="15" grpId="0"/>
      <p:bldP spid="161" grpId="0"/>
      <p:bldP spid="161" grpId="1"/>
      <p:bldP spid="162" grpId="0"/>
      <p:bldP spid="162" grpId="1"/>
      <p:bldP spid="8199" grpId="0" animBg="1"/>
      <p:bldP spid="8200" grpId="0"/>
      <p:bldP spid="169" grpId="0"/>
      <p:bldP spid="1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p:txBody>
          <a:bodyPr/>
          <a:lstStyle/>
          <a:p>
            <a:pPr algn="l"/>
            <a:r>
              <a:rPr lang="en-US" altLang="ja-JP" dirty="0">
                <a:ea typeface="ＭＳ Ｐゴシック" charset="-128"/>
              </a:rPr>
              <a:t>3. Evaluation Method</a:t>
            </a:r>
          </a:p>
        </p:txBody>
      </p:sp>
      <p:sp>
        <p:nvSpPr>
          <p:cNvPr id="6147" name="Inhaltsplatzhalter 2"/>
          <p:cNvSpPr>
            <a:spLocks noGrp="1"/>
          </p:cNvSpPr>
          <p:nvPr>
            <p:ph idx="1"/>
          </p:nvPr>
        </p:nvSpPr>
        <p:spPr/>
        <p:txBody>
          <a:bodyPr/>
          <a:lstStyle/>
          <a:p>
            <a:r>
              <a:rPr lang="en-US" altLang="ja-JP" dirty="0">
                <a:ea typeface="ＭＳ Ｐゴシック" charset="-128"/>
              </a:rPr>
              <a:t>How do you evaluate the proposed solution on the given topic? Is there any novelty in the evaluation methodology?</a:t>
            </a:r>
          </a:p>
        </p:txBody>
      </p:sp>
      <p:sp>
        <p:nvSpPr>
          <p:cNvPr id="2" name="Slide Number Placeholder 1"/>
          <p:cNvSpPr>
            <a:spLocks noGrp="1"/>
          </p:cNvSpPr>
          <p:nvPr>
            <p:ph type="sldNum" sz="quarter" idx="11"/>
          </p:nvPr>
        </p:nvSpPr>
        <p:spPr/>
        <p:txBody>
          <a:bodyPr/>
          <a:lstStyle/>
          <a:p>
            <a:pPr>
              <a:defRPr/>
            </a:pPr>
            <a:r>
              <a:rPr lang="de-DE" altLang="ja-JP"/>
              <a:t>Page </a:t>
            </a:r>
            <a:fld id="{CC1BF12F-91F3-4BDD-A630-2B55265CF15B}" type="slidenum">
              <a:rPr lang="de-DE" altLang="ja-JP" smtClean="0"/>
              <a:pPr>
                <a:defRPr/>
              </a:pPr>
              <a:t>6</a:t>
            </a:fld>
            <a:endParaRPr lang="de-DE" altLang="ja-JP"/>
          </a:p>
        </p:txBody>
      </p:sp>
    </p:spTree>
    <p:extLst>
      <p:ext uri="{BB962C8B-B14F-4D97-AF65-F5344CB8AC3E}">
        <p14:creationId xmlns:p14="http://schemas.microsoft.com/office/powerpoint/2010/main" val="5986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3. Evaluation Method</a:t>
            </a:r>
            <a:endParaRPr lang="en-US" dirty="0"/>
          </a:p>
        </p:txBody>
      </p:sp>
      <p:sp>
        <p:nvSpPr>
          <p:cNvPr id="3" name="Content Placeholder 2"/>
          <p:cNvSpPr>
            <a:spLocks noGrp="1"/>
          </p:cNvSpPr>
          <p:nvPr>
            <p:ph idx="1"/>
          </p:nvPr>
        </p:nvSpPr>
        <p:spPr>
          <a:xfrm>
            <a:off x="467544" y="980728"/>
            <a:ext cx="8280920" cy="4967287"/>
          </a:xfrm>
        </p:spPr>
        <p:txBody>
          <a:bodyPr/>
          <a:lstStyle/>
          <a:p>
            <a:r>
              <a:rPr lang="en-US" sz="2400" dirty="0"/>
              <a:t>MATLAB Simulation using first-order radio model [1]</a:t>
            </a:r>
          </a:p>
          <a:p>
            <a:pPr lvl="1"/>
            <a:r>
              <a:rPr lang="en-US" sz="2000" dirty="0"/>
              <a:t>The energy consumption to transmit m-bit packet</a:t>
            </a:r>
          </a:p>
          <a:p>
            <a:pPr lvl="1"/>
            <a:endParaRPr lang="en-US" sz="2000" dirty="0"/>
          </a:p>
          <a:p>
            <a:pPr marL="457200" lvl="1" indent="0">
              <a:buNone/>
            </a:pPr>
            <a:endParaRPr lang="en-US" sz="2000" dirty="0"/>
          </a:p>
          <a:p>
            <a:pPr lvl="1"/>
            <a:r>
              <a:rPr lang="en-US" sz="2000" dirty="0"/>
              <a:t>The energy consumption to receive m-bit packet</a:t>
            </a:r>
          </a:p>
          <a:p>
            <a:pPr lvl="1"/>
            <a:endParaRPr lang="en-US" sz="2000" dirty="0"/>
          </a:p>
          <a:p>
            <a:pPr lvl="1"/>
            <a:endParaRPr lang="en-US" sz="2000" dirty="0"/>
          </a:p>
          <a:p>
            <a:pPr lvl="1"/>
            <a:endParaRPr lang="en-US" sz="2000" dirty="0"/>
          </a:p>
          <a:p>
            <a:pPr lvl="1"/>
            <a:endParaRPr lang="en-US" sz="2000" dirty="0"/>
          </a:p>
          <a:p>
            <a:endParaRPr lang="en-US" dirty="0"/>
          </a:p>
          <a:p>
            <a:pPr lvl="1"/>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996158"/>
            <a:ext cx="2590800" cy="295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883604"/>
            <a:ext cx="5867400" cy="495300"/>
          </a:xfrm>
          <a:prstGeom prst="rect">
            <a:avLst/>
          </a:prstGeom>
        </p:spPr>
      </p:pic>
      <p:grpSp>
        <p:nvGrpSpPr>
          <p:cNvPr id="16" name="Group 15"/>
          <p:cNvGrpSpPr/>
          <p:nvPr/>
        </p:nvGrpSpPr>
        <p:grpSpPr>
          <a:xfrm>
            <a:off x="1115616" y="3358332"/>
            <a:ext cx="7272531" cy="1077218"/>
            <a:chOff x="1115616" y="3575150"/>
            <a:chExt cx="7272531" cy="1077218"/>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9105" y="4462255"/>
              <a:ext cx="136612" cy="1126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1640" y="4173794"/>
              <a:ext cx="94077" cy="13719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5616" y="3918714"/>
              <a:ext cx="454310" cy="1901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5616" y="3658523"/>
              <a:ext cx="432048" cy="162719"/>
            </a:xfrm>
            <a:prstGeom prst="rect">
              <a:avLst/>
            </a:prstGeom>
          </p:spPr>
        </p:pic>
        <p:sp>
          <p:nvSpPr>
            <p:cNvPr id="10" name="TextBox 9"/>
            <p:cNvSpPr txBox="1"/>
            <p:nvPr/>
          </p:nvSpPr>
          <p:spPr>
            <a:xfrm>
              <a:off x="1502929" y="3575150"/>
              <a:ext cx="6885218" cy="1077218"/>
            </a:xfrm>
            <a:prstGeom prst="rect">
              <a:avLst/>
            </a:prstGeom>
            <a:noFill/>
          </p:spPr>
          <p:txBody>
            <a:bodyPr wrap="none" rtlCol="0">
              <a:spAutoFit/>
            </a:bodyPr>
            <a:lstStyle/>
            <a:p>
              <a:pPr algn="l"/>
              <a:r>
                <a:rPr lang="en-US" sz="1600" dirty="0">
                  <a:solidFill>
                    <a:srgbClr val="051325"/>
                  </a:solidFill>
                </a:rPr>
                <a:t>is the energy spent by electronic circuit to transmit or receive one data bit.</a:t>
              </a:r>
            </a:p>
            <a:p>
              <a:pPr algn="l"/>
              <a:r>
                <a:rPr lang="en-US" sz="1600" dirty="0">
                  <a:solidFill>
                    <a:srgbClr val="051325"/>
                  </a:solidFill>
                </a:rPr>
                <a:t>is the transmission amplifier.</a:t>
              </a:r>
            </a:p>
            <a:p>
              <a:pPr algn="l"/>
              <a:r>
                <a:rPr lang="en-US" sz="1600" dirty="0">
                  <a:solidFill>
                    <a:srgbClr val="051325"/>
                  </a:solidFill>
                </a:rPr>
                <a:t>is distance between two nodes.</a:t>
              </a:r>
            </a:p>
            <a:p>
              <a:pPr algn="l"/>
              <a:r>
                <a:rPr lang="en-US" sz="1600" dirty="0">
                  <a:solidFill>
                    <a:srgbClr val="051325"/>
                  </a:solidFill>
                </a:rPr>
                <a:t>Is the propagation loss exponent.</a:t>
              </a:r>
              <a:endParaRPr lang="th-TH" sz="1600" dirty="0">
                <a:solidFill>
                  <a:srgbClr val="051325"/>
                </a:solidFill>
              </a:endParaRPr>
            </a:p>
          </p:txBody>
        </p:sp>
      </p:grpSp>
      <p:graphicFrame>
        <p:nvGraphicFramePr>
          <p:cNvPr id="12" name="Table 11"/>
          <p:cNvGraphicFramePr>
            <a:graphicFrameLocks noGrp="1"/>
          </p:cNvGraphicFramePr>
          <p:nvPr>
            <p:extLst/>
          </p:nvPr>
        </p:nvGraphicFramePr>
        <p:xfrm>
          <a:off x="539552" y="4509120"/>
          <a:ext cx="3717172" cy="1854200"/>
        </p:xfrm>
        <a:graphic>
          <a:graphicData uri="http://schemas.openxmlformats.org/drawingml/2006/table">
            <a:tbl>
              <a:tblPr firstRow="1" bandRow="1">
                <a:tableStyleId>{D7AC3CCA-C797-4891-BE02-D94E43425B78}</a:tableStyleId>
              </a:tblPr>
              <a:tblGrid>
                <a:gridCol w="2637053">
                  <a:extLst>
                    <a:ext uri="{9D8B030D-6E8A-4147-A177-3AD203B41FA5}">
                      <a16:colId xmlns:a16="http://schemas.microsoft.com/office/drawing/2014/main" val="20000"/>
                    </a:ext>
                  </a:extLst>
                </a:gridCol>
                <a:gridCol w="1080119">
                  <a:extLst>
                    <a:ext uri="{9D8B030D-6E8A-4147-A177-3AD203B41FA5}">
                      <a16:colId xmlns:a16="http://schemas.microsoft.com/office/drawing/2014/main" val="20001"/>
                    </a:ext>
                  </a:extLst>
                </a:gridCol>
              </a:tblGrid>
              <a:tr h="370840">
                <a:tc>
                  <a:txBody>
                    <a:bodyPr/>
                    <a:lstStyle/>
                    <a:p>
                      <a:r>
                        <a:rPr lang="en-US" sz="1600" b="0" dirty="0"/>
                        <a:t>Number of sensor</a:t>
                      </a:r>
                      <a:endParaRPr lang="th-TH" sz="1600" b="0" dirty="0"/>
                    </a:p>
                  </a:txBody>
                  <a:tcPr/>
                </a:tc>
                <a:tc>
                  <a:txBody>
                    <a:bodyPr/>
                    <a:lstStyle/>
                    <a:p>
                      <a:r>
                        <a:rPr lang="en-US" sz="1600" b="0" dirty="0"/>
                        <a:t>5</a:t>
                      </a:r>
                      <a:endParaRPr lang="th-TH" sz="1600" b="0" dirty="0"/>
                    </a:p>
                  </a:txBody>
                  <a:tcPr/>
                </a:tc>
                <a:extLst>
                  <a:ext uri="{0D108BD9-81ED-4DB2-BD59-A6C34878D82A}">
                    <a16:rowId xmlns:a16="http://schemas.microsoft.com/office/drawing/2014/main" val="10000"/>
                  </a:ext>
                </a:extLst>
              </a:tr>
              <a:tr h="370840">
                <a:tc>
                  <a:txBody>
                    <a:bodyPr/>
                    <a:lstStyle/>
                    <a:p>
                      <a:r>
                        <a:rPr lang="en-US" sz="1600" dirty="0"/>
                        <a:t>Transmission Range</a:t>
                      </a:r>
                      <a:endParaRPr lang="th-TH" sz="1600" dirty="0"/>
                    </a:p>
                  </a:txBody>
                  <a:tcPr/>
                </a:tc>
                <a:tc>
                  <a:txBody>
                    <a:bodyPr/>
                    <a:lstStyle/>
                    <a:p>
                      <a:r>
                        <a:rPr lang="en-US" sz="1600" dirty="0"/>
                        <a:t>20 m</a:t>
                      </a:r>
                      <a:endParaRPr lang="th-TH" sz="1600" dirty="0"/>
                    </a:p>
                  </a:txBody>
                  <a:tcPr/>
                </a:tc>
                <a:extLst>
                  <a:ext uri="{0D108BD9-81ED-4DB2-BD59-A6C34878D82A}">
                    <a16:rowId xmlns:a16="http://schemas.microsoft.com/office/drawing/2014/main" val="10001"/>
                  </a:ext>
                </a:extLst>
              </a:tr>
              <a:tr h="370840">
                <a:tc>
                  <a:txBody>
                    <a:bodyPr/>
                    <a:lstStyle/>
                    <a:p>
                      <a:r>
                        <a:rPr lang="en-US" sz="1600" dirty="0"/>
                        <a:t>Data gathering cycle</a:t>
                      </a:r>
                      <a:endParaRPr lang="th-TH" sz="1600" dirty="0"/>
                    </a:p>
                  </a:txBody>
                  <a:tcPr/>
                </a:tc>
                <a:tc>
                  <a:txBody>
                    <a:bodyPr/>
                    <a:lstStyle/>
                    <a:p>
                      <a:r>
                        <a:rPr lang="en-US" sz="1600" dirty="0"/>
                        <a:t>10 s</a:t>
                      </a:r>
                      <a:endParaRPr lang="th-TH" sz="1600" dirty="0"/>
                    </a:p>
                  </a:txBody>
                  <a:tcPr/>
                </a:tc>
                <a:extLst>
                  <a:ext uri="{0D108BD9-81ED-4DB2-BD59-A6C34878D82A}">
                    <a16:rowId xmlns:a16="http://schemas.microsoft.com/office/drawing/2014/main" val="10002"/>
                  </a:ext>
                </a:extLst>
              </a:tr>
              <a:tr h="370840">
                <a:tc>
                  <a:txBody>
                    <a:bodyPr/>
                    <a:lstStyle/>
                    <a:p>
                      <a:r>
                        <a:rPr lang="en-US" sz="1600" dirty="0"/>
                        <a:t>Payload size</a:t>
                      </a:r>
                      <a:endParaRPr lang="th-TH" sz="1600" dirty="0"/>
                    </a:p>
                  </a:txBody>
                  <a:tcPr/>
                </a:tc>
                <a:tc>
                  <a:txBody>
                    <a:bodyPr/>
                    <a:lstStyle/>
                    <a:p>
                      <a:r>
                        <a:rPr lang="en-US" sz="1600" dirty="0"/>
                        <a:t>104 bytes</a:t>
                      </a:r>
                      <a:endParaRPr lang="th-TH" sz="1600" dirty="0"/>
                    </a:p>
                  </a:txBody>
                  <a:tcPr/>
                </a:tc>
                <a:extLst>
                  <a:ext uri="{0D108BD9-81ED-4DB2-BD59-A6C34878D82A}">
                    <a16:rowId xmlns:a16="http://schemas.microsoft.com/office/drawing/2014/main" val="10003"/>
                  </a:ext>
                </a:extLst>
              </a:tr>
              <a:tr h="370840">
                <a:tc>
                  <a:txBody>
                    <a:bodyPr/>
                    <a:lstStyle/>
                    <a:p>
                      <a:r>
                        <a:rPr lang="en-US" sz="1600" b="0" dirty="0"/>
                        <a:t>Header size</a:t>
                      </a:r>
                      <a:endParaRPr lang="th-TH" sz="1600" b="0" dirty="0"/>
                    </a:p>
                  </a:txBody>
                  <a:tcPr/>
                </a:tc>
                <a:tc>
                  <a:txBody>
                    <a:bodyPr/>
                    <a:lstStyle/>
                    <a:p>
                      <a:r>
                        <a:rPr lang="en-US" sz="1600" b="0" dirty="0"/>
                        <a:t>24 bytes</a:t>
                      </a:r>
                      <a:endParaRPr lang="th-TH" sz="1600" b="0" dirty="0"/>
                    </a:p>
                  </a:txBody>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nvPr>
        </p:nvGraphicFramePr>
        <p:xfrm>
          <a:off x="4572000" y="4509120"/>
          <a:ext cx="4176464" cy="1854200"/>
        </p:xfrm>
        <a:graphic>
          <a:graphicData uri="http://schemas.openxmlformats.org/drawingml/2006/table">
            <a:tbl>
              <a:tblPr firstRow="1" bandRow="1">
                <a:tableStyleId>{D7AC3CCA-C797-4891-BE02-D94E43425B78}</a:tableStyleId>
              </a:tblPr>
              <a:tblGrid>
                <a:gridCol w="25202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370840">
                <a:tc>
                  <a:txBody>
                    <a:bodyPr/>
                    <a:lstStyle/>
                    <a:p>
                      <a:r>
                        <a:rPr lang="en-US" sz="1600" b="0" dirty="0"/>
                        <a:t>Broadcast/Response</a:t>
                      </a:r>
                      <a:r>
                        <a:rPr lang="en-US" sz="1600" b="0" baseline="0" dirty="0"/>
                        <a:t> size</a:t>
                      </a:r>
                      <a:endParaRPr lang="th-TH" sz="1600" b="0" dirty="0"/>
                    </a:p>
                  </a:txBody>
                  <a:tcPr/>
                </a:tc>
                <a:tc>
                  <a:txBody>
                    <a:bodyPr/>
                    <a:lstStyle/>
                    <a:p>
                      <a:r>
                        <a:rPr lang="en-US" sz="1400" b="0" dirty="0"/>
                        <a:t>3 bytes / 6 bytes</a:t>
                      </a:r>
                      <a:endParaRPr lang="th-TH" sz="1400" b="0" dirty="0"/>
                    </a:p>
                  </a:txBody>
                  <a:tcPr/>
                </a:tc>
                <a:extLst>
                  <a:ext uri="{0D108BD9-81ED-4DB2-BD59-A6C34878D82A}">
                    <a16:rowId xmlns:a16="http://schemas.microsoft.com/office/drawing/2014/main" val="10000"/>
                  </a:ext>
                </a:extLst>
              </a:tr>
              <a:tr h="370840">
                <a:tc>
                  <a:txBody>
                    <a:bodyPr/>
                    <a:lstStyle/>
                    <a:p>
                      <a:r>
                        <a:rPr lang="en-US" sz="1600" b="0" dirty="0"/>
                        <a:t>Propagation</a:t>
                      </a:r>
                      <a:r>
                        <a:rPr lang="en-US" sz="1600" b="0" baseline="0" dirty="0"/>
                        <a:t> loss exp.</a:t>
                      </a:r>
                      <a:endParaRPr lang="th-TH" sz="1600" b="0" dirty="0"/>
                    </a:p>
                  </a:txBody>
                  <a:tcPr/>
                </a:tc>
                <a:tc>
                  <a:txBody>
                    <a:bodyPr/>
                    <a:lstStyle/>
                    <a:p>
                      <a:r>
                        <a:rPr lang="en-US" sz="1600" b="0" dirty="0"/>
                        <a:t>3.5</a:t>
                      </a:r>
                      <a:endParaRPr lang="th-TH" sz="1600" b="0" dirty="0"/>
                    </a:p>
                  </a:txBody>
                  <a:tcPr/>
                </a:tc>
                <a:extLst>
                  <a:ext uri="{0D108BD9-81ED-4DB2-BD59-A6C34878D82A}">
                    <a16:rowId xmlns:a16="http://schemas.microsoft.com/office/drawing/2014/main" val="10001"/>
                  </a:ext>
                </a:extLst>
              </a:tr>
              <a:tr h="370840">
                <a:tc>
                  <a:txBody>
                    <a:bodyPr/>
                    <a:lstStyle/>
                    <a:p>
                      <a:r>
                        <a:rPr lang="en-US" sz="1600" dirty="0"/>
                        <a:t>Radio electronics </a:t>
                      </a:r>
                      <a:endParaRPr lang="th-TH" sz="1600" dirty="0"/>
                    </a:p>
                  </a:txBody>
                  <a:tcPr/>
                </a:tc>
                <a:tc>
                  <a:txBody>
                    <a:bodyPr/>
                    <a:lstStyle/>
                    <a:p>
                      <a:r>
                        <a:rPr lang="en-US" sz="1600" dirty="0"/>
                        <a:t>50 </a:t>
                      </a:r>
                      <a:r>
                        <a:rPr lang="en-US" sz="1600" dirty="0" err="1"/>
                        <a:t>nJ</a:t>
                      </a:r>
                      <a:r>
                        <a:rPr lang="en-US" sz="1600" dirty="0"/>
                        <a:t>/bit</a:t>
                      </a:r>
                      <a:endParaRPr lang="th-TH" sz="1600" dirty="0"/>
                    </a:p>
                  </a:txBody>
                  <a:tcPr/>
                </a:tc>
                <a:extLst>
                  <a:ext uri="{0D108BD9-81ED-4DB2-BD59-A6C34878D82A}">
                    <a16:rowId xmlns:a16="http://schemas.microsoft.com/office/drawing/2014/main" val="10002"/>
                  </a:ext>
                </a:extLst>
              </a:tr>
              <a:tr h="370840">
                <a:tc>
                  <a:txBody>
                    <a:bodyPr/>
                    <a:lstStyle/>
                    <a:p>
                      <a:r>
                        <a:rPr lang="en-US" sz="1600" dirty="0"/>
                        <a:t>Transmission amp. </a:t>
                      </a:r>
                      <a:endParaRPr lang="th-TH" sz="1600" dirty="0"/>
                    </a:p>
                  </a:txBody>
                  <a:tcPr/>
                </a:tc>
                <a:tc>
                  <a:txBody>
                    <a:bodyPr/>
                    <a:lstStyle/>
                    <a:p>
                      <a:r>
                        <a:rPr lang="en-US" sz="1600" dirty="0"/>
                        <a:t>100 </a:t>
                      </a:r>
                      <a:r>
                        <a:rPr lang="en-US" sz="1600" dirty="0" err="1"/>
                        <a:t>pJ</a:t>
                      </a:r>
                      <a:r>
                        <a:rPr lang="en-US" sz="1600" dirty="0"/>
                        <a:t>/bit/m</a:t>
                      </a:r>
                      <a:r>
                        <a:rPr lang="en-US" sz="1600" baseline="30000" dirty="0"/>
                        <a:t>3.5</a:t>
                      </a:r>
                      <a:endParaRPr lang="th-TH" sz="1600" dirty="0"/>
                    </a:p>
                  </a:txBody>
                  <a:tcPr/>
                </a:tc>
                <a:extLst>
                  <a:ext uri="{0D108BD9-81ED-4DB2-BD59-A6C34878D82A}">
                    <a16:rowId xmlns:a16="http://schemas.microsoft.com/office/drawing/2014/main" val="10003"/>
                  </a:ext>
                </a:extLst>
              </a:tr>
              <a:tr h="370840">
                <a:tc>
                  <a:txBody>
                    <a:bodyPr/>
                    <a:lstStyle/>
                    <a:p>
                      <a:r>
                        <a:rPr lang="en-US" sz="1600" dirty="0"/>
                        <a:t>Initial battery</a:t>
                      </a:r>
                      <a:r>
                        <a:rPr lang="en-US" sz="1600" baseline="0" dirty="0"/>
                        <a:t> capacity</a:t>
                      </a:r>
                      <a:endParaRPr lang="th-TH" sz="1600" dirty="0"/>
                    </a:p>
                  </a:txBody>
                  <a:tcPr/>
                </a:tc>
                <a:tc>
                  <a:txBody>
                    <a:bodyPr/>
                    <a:lstStyle/>
                    <a:p>
                      <a:r>
                        <a:rPr lang="en-US" sz="1600" dirty="0"/>
                        <a:t>10 J</a:t>
                      </a:r>
                      <a:endParaRPr lang="th-TH" sz="1600" dirty="0"/>
                    </a:p>
                  </a:txBody>
                  <a:tcPr/>
                </a:tc>
                <a:extLst>
                  <a:ext uri="{0D108BD9-81ED-4DB2-BD59-A6C34878D82A}">
                    <a16:rowId xmlns:a16="http://schemas.microsoft.com/office/drawing/2014/main" val="10004"/>
                  </a:ext>
                </a:extLst>
              </a:tr>
            </a:tbl>
          </a:graphicData>
        </a:graphic>
      </p:graphicFrame>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4208" y="5373216"/>
            <a:ext cx="432048" cy="16271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4208" y="5759104"/>
            <a:ext cx="454310" cy="190176"/>
          </a:xfrm>
          <a:prstGeom prst="rect">
            <a:avLst/>
          </a:prstGeom>
        </p:spPr>
      </p:pic>
      <p:sp>
        <p:nvSpPr>
          <p:cNvPr id="17" name="TextBox 16"/>
          <p:cNvSpPr txBox="1"/>
          <p:nvPr/>
        </p:nvSpPr>
        <p:spPr>
          <a:xfrm>
            <a:off x="539552" y="6381328"/>
            <a:ext cx="8280920" cy="461665"/>
          </a:xfrm>
          <a:prstGeom prst="rect">
            <a:avLst/>
          </a:prstGeom>
          <a:noFill/>
        </p:spPr>
        <p:txBody>
          <a:bodyPr wrap="square" rtlCol="0">
            <a:spAutoFit/>
          </a:bodyPr>
          <a:lstStyle/>
          <a:p>
            <a:pPr algn="l"/>
            <a:r>
              <a:rPr lang="en-US" dirty="0"/>
              <a:t>[1]   A. Lim, A. H. </a:t>
            </a:r>
            <a:r>
              <a:rPr lang="en-US" dirty="0" err="1"/>
              <a:t>Vuong</a:t>
            </a:r>
            <a:r>
              <a:rPr lang="en-US" dirty="0"/>
              <a:t>, Z. Chen, and Y. Tan, “2-hop scheme for maximum lifetime in wireless sensor networks,” in </a:t>
            </a:r>
            <a:r>
              <a:rPr lang="en-US" i="1" dirty="0"/>
              <a:t>Sensors, 2012 IEEE</a:t>
            </a:r>
            <a:r>
              <a:rPr lang="en-US" dirty="0"/>
              <a:t>, Oct 2012, pp. 1-4.</a:t>
            </a:r>
            <a:endParaRPr lang="th-TH" dirty="0"/>
          </a:p>
        </p:txBody>
      </p:sp>
    </p:spTree>
    <p:extLst>
      <p:ext uri="{BB962C8B-B14F-4D97-AF65-F5344CB8AC3E}">
        <p14:creationId xmlns:p14="http://schemas.microsoft.com/office/powerpoint/2010/main" val="22073396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p:txBody>
          <a:bodyPr/>
          <a:lstStyle/>
          <a:p>
            <a:pPr algn="l"/>
            <a:r>
              <a:rPr lang="en-US" altLang="ja-JP" dirty="0">
                <a:ea typeface="ＭＳ Ｐゴシック" charset="-128"/>
              </a:rPr>
              <a:t>4. Scenario and Result</a:t>
            </a:r>
          </a:p>
        </p:txBody>
      </p:sp>
      <p:sp>
        <p:nvSpPr>
          <p:cNvPr id="7171" name="Inhaltsplatzhalter 2"/>
          <p:cNvSpPr>
            <a:spLocks noGrp="1"/>
          </p:cNvSpPr>
          <p:nvPr>
            <p:ph idx="1"/>
          </p:nvPr>
        </p:nvSpPr>
        <p:spPr/>
        <p:txBody>
          <a:bodyPr/>
          <a:lstStyle/>
          <a:p>
            <a:r>
              <a:rPr lang="en-US" altLang="ja-JP" dirty="0">
                <a:ea typeface="ＭＳ Ｐゴシック" charset="-128"/>
              </a:rPr>
              <a:t>If proof, sketch the proof. If an experimental, discuss the scenario, parameter, setup, and results briefly by including table and graph.</a:t>
            </a:r>
          </a:p>
        </p:txBody>
      </p:sp>
      <p:sp>
        <p:nvSpPr>
          <p:cNvPr id="2" name="Slide Number Placeholder 1"/>
          <p:cNvSpPr>
            <a:spLocks noGrp="1"/>
          </p:cNvSpPr>
          <p:nvPr>
            <p:ph type="sldNum" sz="quarter" idx="11"/>
          </p:nvPr>
        </p:nvSpPr>
        <p:spPr/>
        <p:txBody>
          <a:bodyPr/>
          <a:lstStyle/>
          <a:p>
            <a:pPr>
              <a:defRPr/>
            </a:pPr>
            <a:r>
              <a:rPr lang="de-DE" altLang="ja-JP"/>
              <a:t>Page </a:t>
            </a:r>
            <a:fld id="{CC1BF12F-91F3-4BDD-A630-2B55265CF15B}" type="slidenum">
              <a:rPr lang="de-DE" altLang="ja-JP" smtClean="0"/>
              <a:pPr>
                <a:defRPr/>
              </a:pPr>
              <a:t>8</a:t>
            </a:fld>
            <a:endParaRPr lang="de-DE" altLang="ja-J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4. Scenario and Result</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89" r="8334"/>
          <a:stretch/>
        </p:blipFill>
        <p:spPr>
          <a:xfrm>
            <a:off x="4644008" y="1986427"/>
            <a:ext cx="4176464" cy="361384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01" r="6656"/>
          <a:stretch/>
        </p:blipFill>
        <p:spPr>
          <a:xfrm>
            <a:off x="251520" y="1977970"/>
            <a:ext cx="4320000" cy="3667517"/>
          </a:xfrm>
          <a:prstGeom prst="rect">
            <a:avLst/>
          </a:prstGeom>
        </p:spPr>
      </p:pic>
      <p:cxnSp>
        <p:nvCxnSpPr>
          <p:cNvPr id="9" name="Straight Connector 8"/>
          <p:cNvCxnSpPr/>
          <p:nvPr/>
        </p:nvCxnSpPr>
        <p:spPr bwMode="auto">
          <a:xfrm>
            <a:off x="1403648" y="2261111"/>
            <a:ext cx="0" cy="2952328"/>
          </a:xfrm>
          <a:prstGeom prst="line">
            <a:avLst/>
          </a:prstGeom>
          <a:solidFill>
            <a:schemeClr val="accent1"/>
          </a:solid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827584" y="2261111"/>
            <a:ext cx="0" cy="2952328"/>
          </a:xfrm>
          <a:prstGeom prst="line">
            <a:avLst/>
          </a:prstGeom>
          <a:solidFill>
            <a:schemeClr val="accent1"/>
          </a:solid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5771422" y="2261111"/>
            <a:ext cx="0" cy="2952328"/>
          </a:xfrm>
          <a:prstGeom prst="line">
            <a:avLst/>
          </a:prstGeom>
          <a:solidFill>
            <a:schemeClr val="accent1"/>
          </a:solid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534602" y="5600273"/>
            <a:ext cx="3647152" cy="584775"/>
          </a:xfrm>
          <a:prstGeom prst="rect">
            <a:avLst/>
          </a:prstGeom>
          <a:noFill/>
        </p:spPr>
        <p:txBody>
          <a:bodyPr wrap="none" rtlCol="0">
            <a:spAutoFit/>
          </a:bodyPr>
          <a:lstStyle/>
          <a:p>
            <a:pPr algn="l"/>
            <a:r>
              <a:rPr lang="en-US" sz="1600" dirty="0"/>
              <a:t>Prefer interval = 240s – 1200s</a:t>
            </a:r>
          </a:p>
          <a:p>
            <a:pPr algn="l"/>
            <a:r>
              <a:rPr lang="en-US" sz="1600" dirty="0"/>
              <a:t>Network lifetime average = 5.4295 </a:t>
            </a:r>
            <a:r>
              <a:rPr lang="en-US" sz="1600" dirty="0" err="1"/>
              <a:t>hrs</a:t>
            </a:r>
            <a:endParaRPr lang="th-TH" sz="1600" dirty="0"/>
          </a:p>
        </p:txBody>
      </p:sp>
      <p:sp>
        <p:nvSpPr>
          <p:cNvPr id="13" name="TextBox 12"/>
          <p:cNvSpPr txBox="1"/>
          <p:nvPr/>
        </p:nvSpPr>
        <p:spPr>
          <a:xfrm>
            <a:off x="4823085" y="5581414"/>
            <a:ext cx="3647152" cy="584775"/>
          </a:xfrm>
          <a:prstGeom prst="rect">
            <a:avLst/>
          </a:prstGeom>
          <a:noFill/>
        </p:spPr>
        <p:txBody>
          <a:bodyPr wrap="none" rtlCol="0">
            <a:spAutoFit/>
          </a:bodyPr>
          <a:lstStyle/>
          <a:p>
            <a:pPr algn="l"/>
            <a:r>
              <a:rPr lang="en-US" sz="1600" dirty="0"/>
              <a:t>Prefer interval = 1% – 5%</a:t>
            </a:r>
          </a:p>
          <a:p>
            <a:pPr algn="l"/>
            <a:r>
              <a:rPr lang="en-US" sz="1600" dirty="0"/>
              <a:t>Network lifetime average = 5.4139 </a:t>
            </a:r>
            <a:r>
              <a:rPr lang="en-US" sz="1600" dirty="0" err="1"/>
              <a:t>hrs</a:t>
            </a:r>
            <a:endParaRPr lang="th-TH" sz="1600" dirty="0"/>
          </a:p>
        </p:txBody>
      </p:sp>
      <p:sp>
        <p:nvSpPr>
          <p:cNvPr id="14" name="TextBox 13"/>
          <p:cNvSpPr txBox="1"/>
          <p:nvPr/>
        </p:nvSpPr>
        <p:spPr>
          <a:xfrm>
            <a:off x="551868" y="1268760"/>
            <a:ext cx="6048451" cy="400110"/>
          </a:xfrm>
          <a:prstGeom prst="rect">
            <a:avLst/>
          </a:prstGeom>
          <a:noFill/>
        </p:spPr>
        <p:txBody>
          <a:bodyPr wrap="none" rtlCol="0">
            <a:spAutoFit/>
          </a:bodyPr>
          <a:lstStyle/>
          <a:p>
            <a:pPr marL="342900" indent="-342900" algn="l">
              <a:buFont typeface="Arial" panose="020B0604020202020204" pitchFamily="34" charset="0"/>
              <a:buChar char="•"/>
            </a:pPr>
            <a:r>
              <a:rPr lang="en-US" sz="2000" dirty="0">
                <a:solidFill>
                  <a:srgbClr val="051325"/>
                </a:solidFill>
              </a:rPr>
              <a:t>Common multi-hop network lifetime = 3.5944 </a:t>
            </a:r>
            <a:r>
              <a:rPr lang="en-US" sz="2000" dirty="0" err="1">
                <a:solidFill>
                  <a:srgbClr val="051325"/>
                </a:solidFill>
              </a:rPr>
              <a:t>hrs</a:t>
            </a:r>
            <a:endParaRPr lang="th-TH" sz="2000" dirty="0">
              <a:solidFill>
                <a:srgbClr val="051325"/>
              </a:solidFill>
            </a:endParaRPr>
          </a:p>
        </p:txBody>
      </p:sp>
      <p:sp>
        <p:nvSpPr>
          <p:cNvPr id="8" name="Oval 7">
            <a:extLst>
              <a:ext uri="{FF2B5EF4-FFF2-40B4-BE49-F238E27FC236}">
                <a16:creationId xmlns:a16="http://schemas.microsoft.com/office/drawing/2014/main" id="{8F18B959-4E6F-4BDF-A508-40F240310580}"/>
              </a:ext>
            </a:extLst>
          </p:cNvPr>
          <p:cNvSpPr/>
          <p:nvPr/>
        </p:nvSpPr>
        <p:spPr bwMode="auto">
          <a:xfrm>
            <a:off x="7020272" y="1360803"/>
            <a:ext cx="216024" cy="216024"/>
          </a:xfrm>
          <a:prstGeom prst="ellipse">
            <a:avLst/>
          </a:prstGeom>
          <a:ln>
            <a:headEnd type="triangl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shade val="50000"/>
            </a:schemeClr>
          </a:lnRef>
          <a:fillRef idx="1">
            <a:schemeClr val="dk1"/>
          </a:fillRef>
          <a:effectRef idx="0">
            <a:schemeClr val="dk1"/>
          </a:effectRef>
          <a:fontRef idx="minor">
            <a:schemeClr val="lt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h-TH" sz="12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9EE70191-6985-4A2F-BCF4-B5147B8E1151}"/>
              </a:ext>
            </a:extLst>
          </p:cNvPr>
          <p:cNvSpPr/>
          <p:nvPr/>
        </p:nvSpPr>
        <p:spPr bwMode="auto">
          <a:xfrm>
            <a:off x="7524165" y="1769878"/>
            <a:ext cx="216024" cy="216024"/>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h-TH" sz="1200" b="0" i="0" u="none" strike="noStrike" cap="none" normalizeH="0" baseline="0">
              <a:ln>
                <a:noFill/>
              </a:ln>
              <a:solidFill>
                <a:schemeClr val="tx1"/>
              </a:solidFill>
              <a:effectLst/>
              <a:latin typeface="Arial" charset="0"/>
            </a:endParaRPr>
          </a:p>
        </p:txBody>
      </p:sp>
      <p:sp>
        <p:nvSpPr>
          <p:cNvPr id="16" name="Oval 15">
            <a:extLst>
              <a:ext uri="{FF2B5EF4-FFF2-40B4-BE49-F238E27FC236}">
                <a16:creationId xmlns:a16="http://schemas.microsoft.com/office/drawing/2014/main" id="{F48BDE37-E1E3-4F13-9EA9-8C5CD5C77A37}"/>
              </a:ext>
            </a:extLst>
          </p:cNvPr>
          <p:cNvSpPr/>
          <p:nvPr/>
        </p:nvSpPr>
        <p:spPr bwMode="auto">
          <a:xfrm>
            <a:off x="7524165" y="1013608"/>
            <a:ext cx="216024" cy="216024"/>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h-TH" sz="1200" b="0" i="0" u="none" strike="noStrike" cap="none" normalizeH="0" baseline="0">
              <a:ln>
                <a:noFill/>
              </a:ln>
              <a:solidFill>
                <a:schemeClr val="tx1"/>
              </a:solidFill>
              <a:effectLst/>
              <a:latin typeface="Arial" charset="0"/>
            </a:endParaRPr>
          </a:p>
        </p:txBody>
      </p:sp>
      <p:sp>
        <p:nvSpPr>
          <p:cNvPr id="17" name="Oval 16">
            <a:extLst>
              <a:ext uri="{FF2B5EF4-FFF2-40B4-BE49-F238E27FC236}">
                <a16:creationId xmlns:a16="http://schemas.microsoft.com/office/drawing/2014/main" id="{4EC07AD0-B324-472B-B743-80546140DDDA}"/>
              </a:ext>
            </a:extLst>
          </p:cNvPr>
          <p:cNvSpPr/>
          <p:nvPr/>
        </p:nvSpPr>
        <p:spPr bwMode="auto">
          <a:xfrm>
            <a:off x="8136396" y="1361796"/>
            <a:ext cx="216024" cy="216024"/>
          </a:xfrm>
          <a:prstGeom prst="ellipse">
            <a:avLst/>
          </a:pr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h-TH" sz="1200" b="0" i="0" u="none" strike="noStrike" cap="none" normalizeH="0" baseline="0">
              <a:ln>
                <a:noFill/>
              </a:ln>
              <a:solidFill>
                <a:schemeClr val="tx1"/>
              </a:solidFill>
              <a:effectLst/>
              <a:latin typeface="Arial" charset="0"/>
            </a:endParaRPr>
          </a:p>
        </p:txBody>
      </p:sp>
      <p:sp>
        <p:nvSpPr>
          <p:cNvPr id="18" name="Oval 17">
            <a:extLst>
              <a:ext uri="{FF2B5EF4-FFF2-40B4-BE49-F238E27FC236}">
                <a16:creationId xmlns:a16="http://schemas.microsoft.com/office/drawing/2014/main" id="{28830361-7B1E-43BC-9B0E-5BD812FD78D4}"/>
              </a:ext>
            </a:extLst>
          </p:cNvPr>
          <p:cNvSpPr/>
          <p:nvPr/>
        </p:nvSpPr>
        <p:spPr bwMode="auto">
          <a:xfrm>
            <a:off x="8135195" y="1890974"/>
            <a:ext cx="216024" cy="216024"/>
          </a:xfrm>
          <a:prstGeom prst="ellipse">
            <a:avLst/>
          </a:prstGeom>
          <a:ln>
            <a:headEnd type="triangl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rot="10800000"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th-TH" sz="1200" b="0" i="0" u="none" strike="noStrike" cap="none" normalizeH="0" baseline="0">
              <a:ln>
                <a:noFill/>
              </a:ln>
              <a:solidFill>
                <a:schemeClr val="tx1"/>
              </a:solidFill>
              <a:effectLst/>
              <a:latin typeface="Arial" charset="0"/>
            </a:endParaRPr>
          </a:p>
        </p:txBody>
      </p:sp>
      <p:sp>
        <p:nvSpPr>
          <p:cNvPr id="21" name="TextBox 20">
            <a:extLst>
              <a:ext uri="{FF2B5EF4-FFF2-40B4-BE49-F238E27FC236}">
                <a16:creationId xmlns:a16="http://schemas.microsoft.com/office/drawing/2014/main" id="{B53949C4-B9AD-4A5F-B33A-004320E21C99}"/>
              </a:ext>
            </a:extLst>
          </p:cNvPr>
          <p:cNvSpPr txBox="1"/>
          <p:nvPr/>
        </p:nvSpPr>
        <p:spPr>
          <a:xfrm>
            <a:off x="6676073" y="1345995"/>
            <a:ext cx="409086" cy="230832"/>
          </a:xfrm>
          <a:prstGeom prst="rect">
            <a:avLst/>
          </a:prstGeom>
          <a:noFill/>
        </p:spPr>
        <p:txBody>
          <a:bodyPr wrap="none" rtlCol="0">
            <a:spAutoFit/>
          </a:bodyPr>
          <a:lstStyle/>
          <a:p>
            <a:r>
              <a:rPr lang="en-US" sz="900" dirty="0"/>
              <a:t>Sink</a:t>
            </a:r>
            <a:endParaRPr lang="th-TH" sz="900" dirty="0"/>
          </a:p>
        </p:txBody>
      </p:sp>
      <p:cxnSp>
        <p:nvCxnSpPr>
          <p:cNvPr id="25" name="Straight Connector 24">
            <a:extLst>
              <a:ext uri="{FF2B5EF4-FFF2-40B4-BE49-F238E27FC236}">
                <a16:creationId xmlns:a16="http://schemas.microsoft.com/office/drawing/2014/main" id="{B48A94BE-74C2-4427-B596-2EA915F2C47E}"/>
              </a:ext>
            </a:extLst>
          </p:cNvPr>
          <p:cNvCxnSpPr>
            <a:cxnSpLocks/>
          </p:cNvCxnSpPr>
          <p:nvPr/>
        </p:nvCxnSpPr>
        <p:spPr bwMode="auto">
          <a:xfrm flipV="1">
            <a:off x="7192108" y="1131277"/>
            <a:ext cx="339969" cy="252046"/>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0B5061D-0B6D-4280-9A10-3512309C1879}"/>
              </a:ext>
            </a:extLst>
          </p:cNvPr>
          <p:cNvCxnSpPr>
            <a:cxnSpLocks/>
            <a:stCxn id="8" idx="5"/>
          </p:cNvCxnSpPr>
          <p:nvPr/>
        </p:nvCxnSpPr>
        <p:spPr bwMode="auto">
          <a:xfrm>
            <a:off x="7204660" y="1545191"/>
            <a:ext cx="327417" cy="283609"/>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00D738D-39F7-4860-90A3-79D1ECB20DC2}"/>
              </a:ext>
            </a:extLst>
          </p:cNvPr>
          <p:cNvCxnSpPr>
            <a:cxnSpLocks/>
          </p:cNvCxnSpPr>
          <p:nvPr/>
        </p:nvCxnSpPr>
        <p:spPr bwMode="auto">
          <a:xfrm flipH="1" flipV="1">
            <a:off x="7737233" y="1143001"/>
            <a:ext cx="410305" cy="275491"/>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637AE6C-D2C9-4C8E-90DA-2487597D3F4C}"/>
              </a:ext>
            </a:extLst>
          </p:cNvPr>
          <p:cNvCxnSpPr>
            <a:cxnSpLocks/>
            <a:stCxn id="18" idx="0"/>
            <a:endCxn id="17" idx="4"/>
          </p:cNvCxnSpPr>
          <p:nvPr/>
        </p:nvCxnSpPr>
        <p:spPr bwMode="auto">
          <a:xfrm flipV="1">
            <a:off x="8243207" y="1577820"/>
            <a:ext cx="1201" cy="313154"/>
          </a:xfrm>
          <a:prstGeom prst="line">
            <a:avLst/>
          </a:prstGeom>
          <a:ln>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0FD932B-F18F-42FB-9EDE-C517991DC544}"/>
              </a:ext>
            </a:extLst>
          </p:cNvPr>
          <p:cNvCxnSpPr>
            <a:cxnSpLocks/>
            <a:stCxn id="18" idx="2"/>
          </p:cNvCxnSpPr>
          <p:nvPr/>
        </p:nvCxnSpPr>
        <p:spPr bwMode="auto">
          <a:xfrm flipH="1" flipV="1">
            <a:off x="7725508" y="1916723"/>
            <a:ext cx="409687" cy="82263"/>
          </a:xfrm>
          <a:prstGeom prst="line">
            <a:avLst/>
          </a:prstGeom>
          <a:ln>
            <a:prstDash val="dash"/>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3F447DF8-AF8D-4A47-8BAB-0B3A735E2121}"/>
              </a:ext>
            </a:extLst>
          </p:cNvPr>
          <p:cNvSpPr txBox="1"/>
          <p:nvPr/>
        </p:nvSpPr>
        <p:spPr>
          <a:xfrm>
            <a:off x="8207683" y="1756730"/>
            <a:ext cx="550152" cy="230832"/>
          </a:xfrm>
          <a:prstGeom prst="rect">
            <a:avLst/>
          </a:prstGeom>
          <a:noFill/>
        </p:spPr>
        <p:txBody>
          <a:bodyPr wrap="none" rtlCol="0">
            <a:spAutoFit/>
          </a:bodyPr>
          <a:lstStyle/>
          <a:p>
            <a:r>
              <a:rPr lang="en-US" sz="900" dirty="0"/>
              <a:t>Source</a:t>
            </a:r>
            <a:endParaRPr lang="th-TH" sz="900" dirty="0"/>
          </a:p>
        </p:txBody>
      </p:sp>
    </p:spTree>
    <p:extLst>
      <p:ext uri="{BB962C8B-B14F-4D97-AF65-F5344CB8AC3E}">
        <p14:creationId xmlns:p14="http://schemas.microsoft.com/office/powerpoint/2010/main" val="206292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JAIST_Master">
  <a:themeElements>
    <a:clrScheme name="TUD_Master 8">
      <a:dk1>
        <a:srgbClr val="0B2A51"/>
      </a:dk1>
      <a:lt1>
        <a:srgbClr val="FFFFFF"/>
      </a:lt1>
      <a:dk2>
        <a:srgbClr val="808080"/>
      </a:dk2>
      <a:lt2>
        <a:srgbClr val="808080"/>
      </a:lt2>
      <a:accent1>
        <a:srgbClr val="00CCFF"/>
      </a:accent1>
      <a:accent2>
        <a:srgbClr val="33D6FF"/>
      </a:accent2>
      <a:accent3>
        <a:srgbClr val="FFFFFF"/>
      </a:accent3>
      <a:accent4>
        <a:srgbClr val="082244"/>
      </a:accent4>
      <a:accent5>
        <a:srgbClr val="AAE2FF"/>
      </a:accent5>
      <a:accent6>
        <a:srgbClr val="2DC2E7"/>
      </a:accent6>
      <a:hlink>
        <a:srgbClr val="DDDDDD"/>
      </a:hlink>
      <a:folHlink>
        <a:srgbClr val="969696"/>
      </a:folHlink>
    </a:clrScheme>
    <a:fontScheme name="TUD_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rot="10800000"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rot="10800000"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chemeClr val="tx1"/>
            </a:solidFill>
            <a:effectLst/>
            <a:latin typeface="Arial" charset="0"/>
          </a:defRPr>
        </a:defPPr>
      </a:lstStyle>
    </a:lnDef>
  </a:objectDefaults>
  <a:extraClrSchemeLst>
    <a:extraClrScheme>
      <a:clrScheme name="TUD_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UD_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D_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D_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D_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D_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UD_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D_Master 8">
        <a:dk1>
          <a:srgbClr val="0B2A51"/>
        </a:dk1>
        <a:lt1>
          <a:srgbClr val="FFFFFF"/>
        </a:lt1>
        <a:dk2>
          <a:srgbClr val="808080"/>
        </a:dk2>
        <a:lt2>
          <a:srgbClr val="808080"/>
        </a:lt2>
        <a:accent1>
          <a:srgbClr val="00CCFF"/>
        </a:accent1>
        <a:accent2>
          <a:srgbClr val="33D6FF"/>
        </a:accent2>
        <a:accent3>
          <a:srgbClr val="FFFFFF"/>
        </a:accent3>
        <a:accent4>
          <a:srgbClr val="082244"/>
        </a:accent4>
        <a:accent5>
          <a:srgbClr val="AAE2FF"/>
        </a:accent5>
        <a:accent6>
          <a:srgbClr val="2DC2E7"/>
        </a:accent6>
        <a:hlink>
          <a:srgbClr val="DDDDDD"/>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3807</TotalTime>
  <Words>604</Words>
  <Application>Microsoft Office PowerPoint</Application>
  <PresentationFormat>On-screen Show (4:3)</PresentationFormat>
  <Paragraphs>109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Times New Roman</vt:lpstr>
      <vt:lpstr>Verdana</vt:lpstr>
      <vt:lpstr>JAIST_Master</vt:lpstr>
      <vt:lpstr>Presentation Title</vt:lpstr>
      <vt:lpstr>1. Research Problem</vt:lpstr>
      <vt:lpstr>1. Research Problem</vt:lpstr>
      <vt:lpstr>2. Proposed Solution</vt:lpstr>
      <vt:lpstr>2. Proposed Solution</vt:lpstr>
      <vt:lpstr>3. Evaluation Method</vt:lpstr>
      <vt:lpstr>3. Evaluation Method</vt:lpstr>
      <vt:lpstr>4. Scenario and Result</vt:lpstr>
      <vt:lpstr>4. Scenario and Result</vt:lpstr>
      <vt:lpstr>5. Discussion and Issue</vt:lpstr>
      <vt:lpstr>5. Discussion and Issue</vt:lpstr>
    </vt:vector>
  </TitlesOfParts>
  <Company>JAIST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I649E Wireless Sensor Networks</dc:subject>
  <dc:creator>xeno</dc:creator>
  <cp:lastModifiedBy> </cp:lastModifiedBy>
  <cp:revision>712</cp:revision>
  <dcterms:created xsi:type="dcterms:W3CDTF">2005-08-26T18:14:55Z</dcterms:created>
  <dcterms:modified xsi:type="dcterms:W3CDTF">2018-07-24T16:56:12Z</dcterms:modified>
</cp:coreProperties>
</file>